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72" r:id="rId2"/>
  </p:sldMasterIdLst>
  <p:notesMasterIdLst>
    <p:notesMasterId r:id="rId23"/>
  </p:notesMasterIdLst>
  <p:sldIdLst>
    <p:sldId id="256" r:id="rId3"/>
    <p:sldId id="329" r:id="rId4"/>
    <p:sldId id="422" r:id="rId5"/>
    <p:sldId id="421" r:id="rId6"/>
    <p:sldId id="410" r:id="rId7"/>
    <p:sldId id="406" r:id="rId8"/>
    <p:sldId id="418" r:id="rId9"/>
    <p:sldId id="419" r:id="rId10"/>
    <p:sldId id="411" r:id="rId11"/>
    <p:sldId id="413" r:id="rId12"/>
    <p:sldId id="412" r:id="rId13"/>
    <p:sldId id="409" r:id="rId14"/>
    <p:sldId id="397" r:id="rId15"/>
    <p:sldId id="426" r:id="rId16"/>
    <p:sldId id="402" r:id="rId17"/>
    <p:sldId id="391" r:id="rId18"/>
    <p:sldId id="420" r:id="rId19"/>
    <p:sldId id="427" r:id="rId20"/>
    <p:sldId id="363" r:id="rId21"/>
    <p:sldId id="37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gxw" initials="j" lastIdx="1" clrIdx="0">
    <p:extLst>
      <p:ext uri="{19B8F6BF-5375-455C-9EA6-DF929625EA0E}">
        <p15:presenceInfo xmlns:p15="http://schemas.microsoft.com/office/powerpoint/2012/main" userId="fe8f5ea46fe631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BFF"/>
    <a:srgbClr val="0070C0"/>
    <a:srgbClr val="F5851F"/>
    <a:srgbClr val="368EDE"/>
    <a:srgbClr val="FFBE3B"/>
    <a:srgbClr val="FFCC66"/>
    <a:srgbClr val="1A5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3" autoAdjust="0"/>
    <p:restoredTop sz="71927" autoAdjust="0"/>
  </p:normalViewPr>
  <p:slideViewPr>
    <p:cSldViewPr snapToGrid="0">
      <p:cViewPr varScale="1">
        <p:scale>
          <a:sx n="85" d="100"/>
          <a:sy n="85" d="100"/>
        </p:scale>
        <p:origin x="1020" y="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6E72E-E794-4FCD-BF64-377A240A97C8}" type="datetimeFigureOut">
              <a:rPr lang="zh-CN" altLang="en-US" smtClean="0"/>
              <a:t>2023/7/9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F70B3-B9B0-49CA-900E-431AA168B6CB}" type="slidenum">
              <a:rPr lang="zh-CN" altLang="en-US" smtClean="0"/>
              <a:t>‹#›</a:t>
            </a:fld>
            <a:endParaRPr lang="zh-CN" altLang="en-US"/>
          </a:p>
        </p:txBody>
      </p:sp>
    </p:spTree>
    <p:extLst>
      <p:ext uri="{BB962C8B-B14F-4D97-AF65-F5344CB8AC3E}">
        <p14:creationId xmlns:p14="http://schemas.microsoft.com/office/powerpoint/2010/main" val="7658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各位大家好，我是来自高能所计算中心的郭超奇，今天带来的报告题目是</a:t>
            </a:r>
            <a:r>
              <a:rPr lang="en-US" altLang="zh-CN" dirty="0" err="1"/>
              <a:t>xxxxxxxx</a:t>
            </a:r>
            <a:endParaRPr lang="zh-CN" altLang="en-US" dirty="0"/>
          </a:p>
        </p:txBody>
      </p:sp>
      <p:sp>
        <p:nvSpPr>
          <p:cNvPr id="4" name="灯片编号占位符 3"/>
          <p:cNvSpPr>
            <a:spLocks noGrp="1"/>
          </p:cNvSpPr>
          <p:nvPr>
            <p:ph type="sldNum" sz="quarter" idx="10"/>
          </p:nvPr>
        </p:nvSpPr>
        <p:spPr/>
        <p:txBody>
          <a:bodyPr/>
          <a:lstStyle/>
          <a:p>
            <a:fld id="{EC3F70B3-B9B0-49CA-900E-431AA168B6CB}" type="slidenum">
              <a:rPr lang="zh-CN" altLang="en-US" smtClean="0"/>
              <a:t>1</a:t>
            </a:fld>
            <a:endParaRPr lang="zh-CN" altLang="en-US"/>
          </a:p>
        </p:txBody>
      </p:sp>
    </p:spTree>
    <p:extLst>
      <p:ext uri="{BB962C8B-B14F-4D97-AF65-F5344CB8AC3E}">
        <p14:creationId xmlns:p14="http://schemas.microsoft.com/office/powerpoint/2010/main" val="223672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Glidein </a:t>
            </a:r>
            <a:r>
              <a:rPr lang="zh-CN" altLang="en-US" dirty="0"/>
              <a:t>作业的实现主要包含了</a:t>
            </a:r>
            <a:endParaRPr lang="en-US" altLang="zh-CN" dirty="0"/>
          </a:p>
          <a:p>
            <a:endParaRPr lang="en-US" altLang="zh-CN" dirty="0"/>
          </a:p>
          <a:p>
            <a:r>
              <a:rPr lang="en-US" altLang="zh-CN" dirty="0"/>
              <a:t>Condor</a:t>
            </a:r>
            <a:r>
              <a:rPr lang="zh-CN" altLang="en-US" dirty="0"/>
              <a:t>的客户端、以及加入到我们 </a:t>
            </a:r>
            <a:r>
              <a:rPr lang="en-US" altLang="zh-CN" dirty="0"/>
              <a:t>HTC </a:t>
            </a:r>
            <a:r>
              <a:rPr lang="zh-CN" altLang="en-US" dirty="0"/>
              <a:t>集群所需要的配置、另外还包括环境初始化、认证方面的设置等等</a:t>
            </a:r>
            <a:endParaRPr lang="en-US" altLang="zh-CN" dirty="0"/>
          </a:p>
          <a:p>
            <a:endParaRPr lang="en-US" altLang="zh-CN" dirty="0"/>
          </a:p>
          <a:p>
            <a:r>
              <a:rPr lang="zh-CN" altLang="en-US" dirty="0"/>
              <a:t>最后是启动这个客户端服务</a:t>
            </a:r>
          </a:p>
        </p:txBody>
      </p:sp>
      <p:sp>
        <p:nvSpPr>
          <p:cNvPr id="4" name="灯片编号占位符 3"/>
          <p:cNvSpPr>
            <a:spLocks noGrp="1"/>
          </p:cNvSpPr>
          <p:nvPr>
            <p:ph type="sldNum" sz="quarter" idx="5"/>
          </p:nvPr>
        </p:nvSpPr>
        <p:spPr/>
        <p:txBody>
          <a:bodyPr/>
          <a:lstStyle/>
          <a:p>
            <a:fld id="{EC3F70B3-B9B0-49CA-900E-431AA168B6CB}" type="slidenum">
              <a:rPr lang="zh-CN" altLang="en-US" smtClean="0"/>
              <a:t>10</a:t>
            </a:fld>
            <a:endParaRPr lang="zh-CN" altLang="en-US"/>
          </a:p>
        </p:txBody>
      </p:sp>
    </p:spTree>
    <p:extLst>
      <p:ext uri="{BB962C8B-B14F-4D97-AF65-F5344CB8AC3E}">
        <p14:creationId xmlns:p14="http://schemas.microsoft.com/office/powerpoint/2010/main" val="231376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接下来是认证方面我们所考虑的问题，采用 </a:t>
            </a:r>
            <a:r>
              <a:rPr lang="en-US" altLang="zh-CN" dirty="0"/>
              <a:t>Tokens </a:t>
            </a:r>
            <a:r>
              <a:rPr lang="zh-CN" altLang="en-US" dirty="0"/>
              <a:t>的方案可以增加系统的安全性，也可以解决在不同站点环境中，数据访问的权限问题</a:t>
            </a:r>
            <a:endParaRPr lang="en-US" altLang="zh-CN" dirty="0"/>
          </a:p>
          <a:p>
            <a:endParaRPr lang="en-US" altLang="zh-CN" dirty="0"/>
          </a:p>
          <a:p>
            <a:r>
              <a:rPr lang="zh-CN" altLang="en-US" dirty="0"/>
              <a:t>我们利用</a:t>
            </a:r>
            <a:r>
              <a:rPr lang="en-US" altLang="zh-CN" dirty="0"/>
              <a:t> IDTokens</a:t>
            </a:r>
            <a:r>
              <a:rPr lang="zh-CN" altLang="en-US" dirty="0"/>
              <a:t> 来进行服务之间的认证</a:t>
            </a:r>
            <a:endParaRPr lang="en-US" altLang="zh-CN" dirty="0"/>
          </a:p>
          <a:p>
            <a:endParaRPr lang="en-US" altLang="zh-CN" dirty="0"/>
          </a:p>
          <a:p>
            <a:r>
              <a:rPr lang="zh-CN" altLang="en-US" dirty="0"/>
              <a:t>另外为了解决不同站点用户命名空间一致性的问题，我们采用 </a:t>
            </a:r>
            <a:r>
              <a:rPr lang="en-US" altLang="zh-CN" dirty="0"/>
              <a:t>krb5 tokens</a:t>
            </a:r>
            <a:r>
              <a:rPr lang="zh-CN" altLang="en-US" dirty="0"/>
              <a:t>来进行作业与服务之间的认证</a:t>
            </a:r>
            <a:endParaRPr lang="en-US" altLang="zh-CN" dirty="0"/>
          </a:p>
          <a:p>
            <a:endParaRPr lang="en-US" altLang="zh-CN" dirty="0"/>
          </a:p>
          <a:p>
            <a:r>
              <a:rPr lang="zh-CN" altLang="en-US" dirty="0"/>
              <a:t>为此我们实现了分布式环境下的 </a:t>
            </a:r>
            <a:r>
              <a:rPr lang="en-US" altLang="zh-CN" dirty="0"/>
              <a:t>Kerberos Tokens </a:t>
            </a:r>
            <a:r>
              <a:rPr lang="zh-CN" altLang="en-US" dirty="0"/>
              <a:t>的自动传输、初始化、更新、销毁流程，来帮助我们的作业在分布式环境下运行</a:t>
            </a:r>
            <a:endParaRPr lang="en-US" altLang="zh-CN" dirty="0"/>
          </a:p>
          <a:p>
            <a:endParaRPr lang="en-US" altLang="zh-CN" dirty="0"/>
          </a:p>
          <a:p>
            <a:r>
              <a:rPr lang="zh-CN" altLang="en-US" dirty="0"/>
              <a:t>用户</a:t>
            </a:r>
            <a:r>
              <a:rPr lang="en-US" altLang="zh-CN" dirty="0"/>
              <a:t> tokens </a:t>
            </a:r>
            <a:r>
              <a:rPr lang="zh-CN" altLang="en-US" dirty="0"/>
              <a:t>随作业一起到远程站点，在远程站点上利用 </a:t>
            </a:r>
            <a:r>
              <a:rPr lang="en-US" altLang="zh-CN" dirty="0"/>
              <a:t>tokens </a:t>
            </a:r>
            <a:r>
              <a:rPr lang="zh-CN" altLang="en-US" dirty="0"/>
              <a:t>来访问高能所的数据</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11</a:t>
            </a:fld>
            <a:endParaRPr lang="zh-CN" altLang="en-US"/>
          </a:p>
        </p:txBody>
      </p:sp>
    </p:spTree>
    <p:extLst>
      <p:ext uri="{BB962C8B-B14F-4D97-AF65-F5344CB8AC3E}">
        <p14:creationId xmlns:p14="http://schemas.microsoft.com/office/powerpoint/2010/main" val="2352883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首先是我们本地的</a:t>
            </a:r>
            <a:r>
              <a:rPr lang="en-US" altLang="zh-CN" dirty="0"/>
              <a:t>HPC</a:t>
            </a:r>
            <a:r>
              <a:rPr lang="zh-CN" altLang="en-US" dirty="0"/>
              <a:t>集群的接入情况，在本地计算节点上由于有统一的共享文件系统和用户命名空间，我们不需要关注更多认证方面的问题</a:t>
            </a:r>
            <a:endParaRPr lang="en-US" altLang="zh-CN" dirty="0"/>
          </a:p>
          <a:p>
            <a:endParaRPr lang="en-US" altLang="zh-CN" dirty="0"/>
          </a:p>
          <a:p>
            <a:r>
              <a:rPr lang="zh-CN" altLang="en-US" dirty="0"/>
              <a:t>整个作业流程如图所示</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12</a:t>
            </a:fld>
            <a:endParaRPr lang="zh-CN" altLang="en-US"/>
          </a:p>
        </p:txBody>
      </p:sp>
    </p:spTree>
    <p:extLst>
      <p:ext uri="{BB962C8B-B14F-4D97-AF65-F5344CB8AC3E}">
        <p14:creationId xmlns:p14="http://schemas.microsoft.com/office/powerpoint/2010/main" val="426647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另外呢，我们也接入了东莞大科学数据中心的资源</a:t>
            </a:r>
            <a:endParaRPr lang="en-US" altLang="zh-CN" dirty="0"/>
          </a:p>
          <a:p>
            <a:endParaRPr lang="en-US" altLang="zh-CN" dirty="0"/>
          </a:p>
          <a:p>
            <a:r>
              <a:rPr lang="zh-CN" altLang="en-US" dirty="0"/>
              <a:t>东莞大科学数据中心与北京集群之间有</a:t>
            </a:r>
            <a:r>
              <a:rPr lang="en-US" altLang="zh-CN" dirty="0"/>
              <a:t> 20G </a:t>
            </a:r>
            <a:r>
              <a:rPr lang="zh-CN" altLang="en-US" dirty="0"/>
              <a:t>的网络带宽，能够满足大规模的数据访问和传输</a:t>
            </a:r>
            <a:r>
              <a:rPr lang="en-US" altLang="zh-CN" dirty="0"/>
              <a:t>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但由于北京与东莞间没有统一的共享文件系统和用户命名空间，我们需要解决数据访问和用户认证方面的问题</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13</a:t>
            </a:fld>
            <a:endParaRPr lang="zh-CN" altLang="en-US"/>
          </a:p>
        </p:txBody>
      </p:sp>
    </p:spTree>
    <p:extLst>
      <p:ext uri="{BB962C8B-B14F-4D97-AF65-F5344CB8AC3E}">
        <p14:creationId xmlns:p14="http://schemas.microsoft.com/office/powerpoint/2010/main" val="105367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一些其他合作单位的接入情况由于资源数量不稳定，也受到带宽和存储方面的影响，并没有开展大规模的生产应用</a:t>
            </a:r>
          </a:p>
        </p:txBody>
      </p:sp>
      <p:sp>
        <p:nvSpPr>
          <p:cNvPr id="4" name="灯片编号占位符 3"/>
          <p:cNvSpPr>
            <a:spLocks noGrp="1"/>
          </p:cNvSpPr>
          <p:nvPr>
            <p:ph type="sldNum" sz="quarter" idx="5"/>
          </p:nvPr>
        </p:nvSpPr>
        <p:spPr/>
        <p:txBody>
          <a:bodyPr/>
          <a:lstStyle/>
          <a:p>
            <a:fld id="{EC3F70B3-B9B0-49CA-900E-431AA168B6CB}" type="slidenum">
              <a:rPr lang="zh-CN" altLang="en-US" smtClean="0"/>
              <a:t>14</a:t>
            </a:fld>
            <a:endParaRPr lang="zh-CN" altLang="en-US"/>
          </a:p>
        </p:txBody>
      </p:sp>
    </p:spTree>
    <p:extLst>
      <p:ext uri="{BB962C8B-B14F-4D97-AF65-F5344CB8AC3E}">
        <p14:creationId xmlns:p14="http://schemas.microsoft.com/office/powerpoint/2010/main" val="230894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另外，我们给用户提供了完善的作业提交工具，屏蔽了远程结点和本地节点的提交差异，用户不需要做过多的使用方式上的改动</a:t>
            </a:r>
            <a:endParaRPr lang="en-US" altLang="zh-CN" dirty="0"/>
          </a:p>
          <a:p>
            <a:endParaRPr lang="en-US" altLang="zh-CN" dirty="0"/>
          </a:p>
          <a:p>
            <a:r>
              <a:rPr lang="zh-CN" altLang="en-US" dirty="0"/>
              <a:t>针对 </a:t>
            </a:r>
            <a:r>
              <a:rPr lang="en-US" altLang="zh-CN" dirty="0"/>
              <a:t>LHAASO </a:t>
            </a:r>
            <a:r>
              <a:rPr lang="zh-CN" altLang="en-US" dirty="0"/>
              <a:t>和 </a:t>
            </a:r>
            <a:r>
              <a:rPr lang="en-US" altLang="zh-CN" dirty="0"/>
              <a:t>BES </a:t>
            </a:r>
            <a:r>
              <a:rPr lang="zh-CN" altLang="en-US" dirty="0"/>
              <a:t>实验使用分布式资源，我们也提供了相应的工作流程序</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15</a:t>
            </a:fld>
            <a:endParaRPr lang="zh-CN" altLang="en-US"/>
          </a:p>
        </p:txBody>
      </p:sp>
    </p:spTree>
    <p:extLst>
      <p:ext uri="{BB962C8B-B14F-4D97-AF65-F5344CB8AC3E}">
        <p14:creationId xmlns:p14="http://schemas.microsoft.com/office/powerpoint/2010/main" val="167319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另外在分布式站点作业运行环境方面，为了屏蔽操作系统方面的差异，我们基于容器来运行用户的作业</a:t>
            </a:r>
            <a:endParaRPr lang="en-US" altLang="zh-CN" dirty="0"/>
          </a:p>
          <a:p>
            <a:endParaRPr lang="en-US" altLang="zh-CN" dirty="0"/>
          </a:p>
          <a:p>
            <a:r>
              <a:rPr lang="zh-CN" altLang="en-US" dirty="0"/>
              <a:t>在用户作业到达节点时，</a:t>
            </a:r>
            <a:r>
              <a:rPr lang="en-US" altLang="zh-CN" dirty="0"/>
              <a:t>Glidein Job </a:t>
            </a:r>
            <a:r>
              <a:rPr lang="zh-CN" altLang="en-US" dirty="0"/>
              <a:t>依据特定操作系统镜像，启动</a:t>
            </a:r>
            <a:r>
              <a:rPr lang="en-US" altLang="zh-CN" dirty="0"/>
              <a:t>singularity</a:t>
            </a:r>
            <a:r>
              <a:rPr lang="zh-CN" altLang="en-US" dirty="0"/>
              <a:t>容器</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16</a:t>
            </a:fld>
            <a:endParaRPr lang="zh-CN" altLang="en-US"/>
          </a:p>
        </p:txBody>
      </p:sp>
    </p:spTree>
    <p:extLst>
      <p:ext uri="{BB962C8B-B14F-4D97-AF65-F5344CB8AC3E}">
        <p14:creationId xmlns:p14="http://schemas.microsoft.com/office/powerpoint/2010/main" val="1649378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17</a:t>
            </a:fld>
            <a:endParaRPr lang="zh-CN" altLang="en-US"/>
          </a:p>
        </p:txBody>
      </p:sp>
    </p:spTree>
    <p:extLst>
      <p:ext uri="{BB962C8B-B14F-4D97-AF65-F5344CB8AC3E}">
        <p14:creationId xmlns:p14="http://schemas.microsoft.com/office/powerpoint/2010/main" val="165486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18</a:t>
            </a:fld>
            <a:endParaRPr lang="zh-CN" altLang="en-US"/>
          </a:p>
        </p:txBody>
      </p:sp>
    </p:spTree>
    <p:extLst>
      <p:ext uri="{BB962C8B-B14F-4D97-AF65-F5344CB8AC3E}">
        <p14:creationId xmlns:p14="http://schemas.microsoft.com/office/powerpoint/2010/main" val="361535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报告分为以下的几个部分，包含了高能物理计算的背景、以及我们在做的</a:t>
            </a:r>
            <a:r>
              <a:rPr lang="en-US" altLang="zh-CN" dirty="0"/>
              <a:t>dHTC</a:t>
            </a:r>
            <a:r>
              <a:rPr lang="zh-CN" altLang="en-US" dirty="0"/>
              <a:t>分布式计算的方案、另外是国内一些合作站点接入的情况，最后呢是介绍一下我们目前大概的运行情况</a:t>
            </a:r>
          </a:p>
        </p:txBody>
      </p:sp>
      <p:sp>
        <p:nvSpPr>
          <p:cNvPr id="4" name="灯片编号占位符 3"/>
          <p:cNvSpPr>
            <a:spLocks noGrp="1"/>
          </p:cNvSpPr>
          <p:nvPr>
            <p:ph type="sldNum" sz="quarter" idx="5"/>
          </p:nvPr>
        </p:nvSpPr>
        <p:spPr/>
        <p:txBody>
          <a:bodyPr/>
          <a:lstStyle/>
          <a:p>
            <a:fld id="{EC3F70B3-B9B0-49CA-900E-431AA168B6CB}" type="slidenum">
              <a:rPr lang="zh-CN" altLang="en-US" smtClean="0"/>
              <a:t>2</a:t>
            </a:fld>
            <a:endParaRPr lang="zh-CN" altLang="en-US"/>
          </a:p>
        </p:txBody>
      </p:sp>
    </p:spTree>
    <p:extLst>
      <p:ext uri="{BB962C8B-B14F-4D97-AF65-F5344CB8AC3E}">
        <p14:creationId xmlns:p14="http://schemas.microsoft.com/office/powerpoint/2010/main" val="390429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高能物理实验以及相关应用主要分为</a:t>
            </a:r>
            <a:endParaRPr lang="en-US" altLang="zh-CN" dirty="0"/>
          </a:p>
          <a:p>
            <a:endParaRPr lang="en-US" altLang="zh-CN" dirty="0"/>
          </a:p>
          <a:p>
            <a:r>
              <a:rPr lang="zh-CN" altLang="en-US" dirty="0"/>
              <a:t>粒子物理、天体物理、光源、加速器等各个方面</a:t>
            </a:r>
            <a:endParaRPr lang="en-US" altLang="zh-CN" dirty="0"/>
          </a:p>
          <a:p>
            <a:endParaRPr lang="en-US" altLang="zh-CN" dirty="0"/>
          </a:p>
          <a:p>
            <a:r>
              <a:rPr lang="zh-CN" altLang="en-US" dirty="0"/>
              <a:t>其中一部分是我们高能所主导的、也参加了一部分国际方面的合作</a:t>
            </a:r>
            <a:endParaRPr lang="en-US" altLang="zh-CN" dirty="0"/>
          </a:p>
          <a:p>
            <a:endParaRPr lang="en-US" altLang="zh-CN" dirty="0"/>
          </a:p>
          <a:p>
            <a:r>
              <a:rPr lang="zh-CN" altLang="en-US" dirty="0"/>
              <a:t>针对于不同实验的需求，计算模式分为如下三种：高通量、高性能、分布式</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3</a:t>
            </a:fld>
            <a:endParaRPr lang="zh-CN" altLang="en-US"/>
          </a:p>
        </p:txBody>
      </p:sp>
    </p:spTree>
    <p:extLst>
      <p:ext uri="{BB962C8B-B14F-4D97-AF65-F5344CB8AC3E}">
        <p14:creationId xmlns:p14="http://schemas.microsoft.com/office/powerpoint/2010/main" val="6759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为了将国内高能物理领域计算资源更好的利用起来，采用计算联盟的方式将资源整合成为一个整体的计算平台</a:t>
            </a:r>
            <a:endParaRPr lang="en-US" altLang="zh-CN" sz="1200" dirty="0"/>
          </a:p>
          <a:p>
            <a:endParaRPr lang="en-US" altLang="zh-CN" sz="1200" dirty="0"/>
          </a:p>
          <a:p>
            <a:r>
              <a:rPr lang="zh-CN" altLang="en-US" sz="1200" dirty="0"/>
              <a:t>联盟包括了一些合作组的资源、科技云、商业云、超算等</a:t>
            </a:r>
            <a:endParaRPr lang="en-US" altLang="zh-CN" sz="1200" dirty="0"/>
          </a:p>
          <a:p>
            <a:endParaRPr lang="en-US" altLang="zh-CN" sz="1200" dirty="0"/>
          </a:p>
          <a:p>
            <a:r>
              <a:rPr lang="zh-CN" altLang="en-US" sz="1200" dirty="0"/>
              <a:t>平台通过本地的集群或者是分布式的方式来提供使用</a:t>
            </a:r>
            <a:endParaRPr lang="en-US" altLang="zh-CN" sz="1200" dirty="0"/>
          </a:p>
          <a:p>
            <a:endParaRPr lang="en-US" altLang="zh-CN" sz="1200" dirty="0"/>
          </a:p>
          <a:p>
            <a:endParaRPr lang="en-US" altLang="zh-CN" sz="1200"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4</a:t>
            </a:fld>
            <a:endParaRPr lang="zh-CN" altLang="en-US"/>
          </a:p>
        </p:txBody>
      </p:sp>
    </p:spTree>
    <p:extLst>
      <p:ext uri="{BB962C8B-B14F-4D97-AF65-F5344CB8AC3E}">
        <p14:creationId xmlns:p14="http://schemas.microsoft.com/office/powerpoint/2010/main" val="165255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另外，</a:t>
            </a:r>
            <a:r>
              <a:rPr lang="zh-CN" altLang="en-US" sz="1200" dirty="0"/>
              <a:t>为支撑高能物理数据处理，国内建设了越来越多的数据中心或站点</a:t>
            </a:r>
            <a:endParaRPr lang="en-US" altLang="zh-CN" sz="1200" dirty="0"/>
          </a:p>
          <a:p>
            <a:endParaRPr lang="en-US" altLang="zh-CN" dirty="0"/>
          </a:p>
          <a:p>
            <a:r>
              <a:rPr lang="zh-CN" altLang="en-US" dirty="0"/>
              <a:t>图中展示了目前联盟中合作站点提供的资源情况，从图中我们可以看到联盟中各个站点提供的计算存储和网络的能力是不一样的</a:t>
            </a:r>
            <a:endParaRPr lang="en-US" altLang="zh-CN" dirty="0"/>
          </a:p>
          <a:p>
            <a:endParaRPr lang="en-US" altLang="zh-CN" dirty="0"/>
          </a:p>
          <a:p>
            <a:r>
              <a:rPr lang="zh-CN" altLang="en-US" dirty="0"/>
              <a:t>一些小型的站点受网络带宽以及存储资源的影响，目前并不能很好的将我们的</a:t>
            </a:r>
            <a:r>
              <a:rPr lang="en-US" altLang="zh-CN" dirty="0"/>
              <a:t>HTC</a:t>
            </a:r>
            <a:r>
              <a:rPr lang="zh-CN" altLang="en-US" dirty="0"/>
              <a:t>作业调度到上面运行</a:t>
            </a:r>
            <a:endParaRPr lang="en-US" altLang="zh-CN" dirty="0"/>
          </a:p>
          <a:p>
            <a:endParaRPr lang="en-US" altLang="zh-CN" dirty="0"/>
          </a:p>
          <a:p>
            <a:r>
              <a:rPr lang="zh-CN" altLang="en-US" dirty="0"/>
              <a:t>散列作为南方区域中心长期提供了大量的计算和存储资源，同时也有良好的网络带宽的支持，目前我们也是在致力于将 </a:t>
            </a:r>
            <a:r>
              <a:rPr lang="en-US" altLang="zh-CN" dirty="0"/>
              <a:t>HTC </a:t>
            </a:r>
            <a:r>
              <a:rPr lang="zh-CN" altLang="en-US" dirty="0"/>
              <a:t>作业迁移到东莞集群运行</a:t>
            </a:r>
            <a:endParaRPr lang="en-US" altLang="zh-CN" dirty="0"/>
          </a:p>
          <a:p>
            <a:endParaRPr lang="en-US" altLang="zh-CN" dirty="0"/>
          </a:p>
          <a:p>
            <a:r>
              <a:rPr lang="zh-CN" altLang="en-US" dirty="0"/>
              <a:t>这种模式稳定了之后也可以应用在类似的站点上</a:t>
            </a:r>
            <a:endParaRPr lang="en-US" altLang="zh-CN" dirty="0"/>
          </a:p>
          <a:p>
            <a:endParaRPr lang="en-US" altLang="zh-CN" dirty="0"/>
          </a:p>
          <a:p>
            <a:r>
              <a:rPr lang="zh-CN" altLang="en-US" dirty="0"/>
              <a:t>另外就是根据站点架构方面的不同，也会涉及更多不同的作业调度策略</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5</a:t>
            </a:fld>
            <a:endParaRPr lang="zh-CN" altLang="en-US"/>
          </a:p>
        </p:txBody>
      </p:sp>
    </p:spTree>
    <p:extLst>
      <p:ext uri="{BB962C8B-B14F-4D97-AF65-F5344CB8AC3E}">
        <p14:creationId xmlns:p14="http://schemas.microsoft.com/office/powerpoint/2010/main" val="314069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基于上述的背景</a:t>
            </a:r>
            <a:endParaRPr lang="en-US" altLang="zh-CN" dirty="0"/>
          </a:p>
          <a:p>
            <a:endParaRPr lang="en-US" altLang="zh-CN" dirty="0"/>
          </a:p>
          <a:p>
            <a:r>
              <a:rPr lang="zh-CN" altLang="en-US" dirty="0"/>
              <a:t>接下来是我们目前所做的</a:t>
            </a:r>
            <a:r>
              <a:rPr lang="en-US" altLang="zh-CN" dirty="0"/>
              <a:t>dHTC</a:t>
            </a:r>
            <a:r>
              <a:rPr lang="zh-CN" altLang="en-US" dirty="0"/>
              <a:t>的分布式计算的方案</a:t>
            </a:r>
            <a:endParaRPr lang="en-US" altLang="zh-CN" dirty="0"/>
          </a:p>
          <a:p>
            <a:endParaRPr lang="en-US" altLang="zh-CN" dirty="0"/>
          </a:p>
          <a:p>
            <a:r>
              <a:rPr lang="zh-CN" altLang="en-US" dirty="0"/>
              <a:t>如图所示，基于 </a:t>
            </a:r>
            <a:r>
              <a:rPr lang="en-US" altLang="zh-CN" dirty="0"/>
              <a:t>dHTC </a:t>
            </a:r>
            <a:r>
              <a:rPr lang="zh-CN" altLang="en-US" dirty="0"/>
              <a:t>的方式无论是本地的 </a:t>
            </a:r>
            <a:r>
              <a:rPr lang="en-US" altLang="zh-CN" dirty="0"/>
              <a:t>HPC </a:t>
            </a:r>
            <a:r>
              <a:rPr lang="zh-CN" altLang="en-US" dirty="0"/>
              <a:t>集群 或者是远程的集群</a:t>
            </a:r>
            <a:endParaRPr lang="en-US" altLang="zh-CN" dirty="0"/>
          </a:p>
          <a:p>
            <a:endParaRPr lang="en-US" altLang="zh-CN" dirty="0"/>
          </a:p>
          <a:p>
            <a:r>
              <a:rPr lang="zh-CN" altLang="en-US" dirty="0"/>
              <a:t>都可以通过在之上运行我们封装好的 </a:t>
            </a:r>
            <a:r>
              <a:rPr lang="en-US" altLang="zh-CN" dirty="0"/>
              <a:t>Glidein </a:t>
            </a:r>
            <a:r>
              <a:rPr lang="zh-CN" altLang="en-US" dirty="0"/>
              <a:t>作业，将资源加入到 </a:t>
            </a:r>
            <a:r>
              <a:rPr lang="en-US" altLang="zh-CN" dirty="0"/>
              <a:t>IHEP </a:t>
            </a:r>
            <a:r>
              <a:rPr lang="zh-CN" altLang="en-US" dirty="0"/>
              <a:t>的 </a:t>
            </a:r>
            <a:r>
              <a:rPr lang="en-US" altLang="zh-CN" dirty="0"/>
              <a:t>HTC POOL </a:t>
            </a:r>
            <a:r>
              <a:rPr lang="zh-CN" altLang="en-US" dirty="0"/>
              <a:t>中，相当于是通过这个 </a:t>
            </a:r>
            <a:r>
              <a:rPr lang="en-US" altLang="zh-CN" dirty="0"/>
              <a:t>Glidein </a:t>
            </a:r>
            <a:r>
              <a:rPr lang="zh-CN" altLang="en-US" dirty="0"/>
              <a:t>作业，将其他集群上的资源，划归到了我们的 </a:t>
            </a:r>
            <a:r>
              <a:rPr lang="en-US" altLang="zh-CN" dirty="0"/>
              <a:t>HTC </a:t>
            </a:r>
            <a:r>
              <a:rPr lang="zh-CN" altLang="en-US" dirty="0"/>
              <a:t>集群当中</a:t>
            </a:r>
            <a:endParaRPr lang="en-US" altLang="zh-CN" dirty="0"/>
          </a:p>
          <a:p>
            <a:endParaRPr lang="en-US" altLang="zh-CN" dirty="0"/>
          </a:p>
          <a:p>
            <a:r>
              <a:rPr lang="zh-CN" altLang="en-US" dirty="0"/>
              <a:t>带给用户的感觉是依然是在使用我们本地的集群，能够保证用户一直以来的使用习惯</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6</a:t>
            </a:fld>
            <a:endParaRPr lang="zh-CN" altLang="en-US"/>
          </a:p>
        </p:txBody>
      </p:sp>
    </p:spTree>
    <p:extLst>
      <p:ext uri="{BB962C8B-B14F-4D97-AF65-F5344CB8AC3E}">
        <p14:creationId xmlns:p14="http://schemas.microsoft.com/office/powerpoint/2010/main" val="308055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为了实现我们</a:t>
            </a:r>
            <a:r>
              <a:rPr lang="en-US" altLang="zh-CN" dirty="0"/>
              <a:t>dHTC</a:t>
            </a:r>
            <a:r>
              <a:rPr lang="zh-CN" altLang="en-US" dirty="0"/>
              <a:t>的这种模式需要设置我们的架构方以及解决一些关键性的问题</a:t>
            </a:r>
            <a:endParaRPr lang="en-US" altLang="zh-CN" dirty="0"/>
          </a:p>
          <a:p>
            <a:endParaRPr lang="en-US" altLang="zh-CN" dirty="0"/>
          </a:p>
          <a:p>
            <a:r>
              <a:rPr lang="zh-CN" altLang="en-US" dirty="0"/>
              <a:t>包括了</a:t>
            </a:r>
            <a:r>
              <a:rPr lang="en-US" altLang="zh-CN" dirty="0"/>
              <a:t> Glidein </a:t>
            </a:r>
            <a:r>
              <a:rPr lang="zh-CN" altLang="en-US" dirty="0"/>
              <a:t>作业的实现和调度策略、包含了在分布式集群上认证的问题</a:t>
            </a:r>
            <a:endParaRPr lang="en-US" altLang="zh-CN" dirty="0"/>
          </a:p>
          <a:p>
            <a:endParaRPr lang="en-US" altLang="zh-CN" dirty="0"/>
          </a:p>
          <a:p>
            <a:r>
              <a:rPr lang="zh-CN" altLang="en-US" dirty="0"/>
              <a:t>另外还有保证用户长期的提交作业的方式，提供统一的作业入口</a:t>
            </a:r>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7</a:t>
            </a:fld>
            <a:endParaRPr lang="zh-CN" altLang="en-US"/>
          </a:p>
        </p:txBody>
      </p:sp>
    </p:spTree>
    <p:extLst>
      <p:ext uri="{BB962C8B-B14F-4D97-AF65-F5344CB8AC3E}">
        <p14:creationId xmlns:p14="http://schemas.microsoft.com/office/powerpoint/2010/main" val="102793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8</a:t>
            </a:fld>
            <a:endParaRPr lang="zh-CN" altLang="en-US"/>
          </a:p>
        </p:txBody>
      </p:sp>
    </p:spTree>
    <p:extLst>
      <p:ext uri="{BB962C8B-B14F-4D97-AF65-F5344CB8AC3E}">
        <p14:creationId xmlns:p14="http://schemas.microsoft.com/office/powerpoint/2010/main" val="119133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为了适应不同的站点，我们采用混合式的 </a:t>
            </a:r>
            <a:r>
              <a:rPr lang="en-US" altLang="zh-CN" dirty="0"/>
              <a:t>Glidein </a:t>
            </a:r>
            <a:r>
              <a:rPr lang="zh-CN" altLang="en-US" dirty="0"/>
              <a:t>调度策略</a:t>
            </a:r>
            <a:endParaRPr lang="en-US" altLang="zh-CN" dirty="0"/>
          </a:p>
          <a:p>
            <a:endParaRPr lang="en-US" altLang="zh-CN" dirty="0"/>
          </a:p>
          <a:p>
            <a:r>
              <a:rPr lang="zh-CN" altLang="en-US" dirty="0"/>
              <a:t>在具有管理权限的站点上，我们采用静态资源策略，这些站点能够稳定的提供固定数量的资源，我们可以直接将其加入 </a:t>
            </a:r>
            <a:r>
              <a:rPr lang="en-US" altLang="zh-CN" dirty="0"/>
              <a:t>IHEP POOL </a:t>
            </a:r>
            <a:r>
              <a:rPr lang="zh-CN" altLang="en-US" dirty="0"/>
              <a:t>中</a:t>
            </a:r>
            <a:endParaRPr lang="en-US" altLang="zh-CN" dirty="0"/>
          </a:p>
          <a:p>
            <a:endParaRPr lang="en-US" altLang="zh-CN" dirty="0"/>
          </a:p>
          <a:p>
            <a:r>
              <a:rPr lang="zh-CN" altLang="en-US" dirty="0"/>
              <a:t>而在一些不能够稳定提供资源的合作站点上，可以根据内部的资源负载情况，采用动态资源策略，站点自行决定何时提供何种资源到资源池</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C3F70B3-B9B0-49CA-900E-431AA168B6CB}" type="slidenum">
              <a:rPr lang="zh-CN" altLang="en-US" smtClean="0"/>
              <a:t>9</a:t>
            </a:fld>
            <a:endParaRPr lang="zh-CN" altLang="en-US"/>
          </a:p>
        </p:txBody>
      </p:sp>
    </p:spTree>
    <p:extLst>
      <p:ext uri="{BB962C8B-B14F-4D97-AF65-F5344CB8AC3E}">
        <p14:creationId xmlns:p14="http://schemas.microsoft.com/office/powerpoint/2010/main" val="79845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lvl1pPr>
              <a:defRPr/>
            </a:lvl1pPr>
          </a:lstStyle>
          <a:p>
            <a:fld id="{D5C7EC85-AD58-4E25-9B28-4178DF9C6AEA}" type="datetime1">
              <a:rPr lang="zh-CN" altLang="en-US" smtClean="0"/>
              <a:t>2023/7/9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sp>
        <p:nvSpPr>
          <p:cNvPr id="10" name="内容占位符 2">
            <a:extLst>
              <a:ext uri="{FF2B5EF4-FFF2-40B4-BE49-F238E27FC236}">
                <a16:creationId xmlns:a16="http://schemas.microsoft.com/office/drawing/2014/main" id="{4E4FCA7C-00C4-48B7-B1E3-3293A39BC514}"/>
              </a:ext>
            </a:extLst>
          </p:cNvPr>
          <p:cNvSpPr>
            <a:spLocks noGrp="1"/>
          </p:cNvSpPr>
          <p:nvPr>
            <p:ph idx="1" hasCustomPrompt="1"/>
          </p:nvPr>
        </p:nvSpPr>
        <p:spPr>
          <a:xfrm>
            <a:off x="4830617" y="273050"/>
            <a:ext cx="6973455" cy="5878367"/>
          </a:xfrm>
        </p:spPr>
        <p:txBody>
          <a:bodyPr/>
          <a:lstStyle>
            <a:lvl1pPr marL="342900" indent="-342900">
              <a:spcBef>
                <a:spcPts val="1440"/>
              </a:spcBef>
              <a:buClr>
                <a:srgbClr val="FF0000"/>
              </a:buClr>
              <a:buFont typeface="Wingdings" panose="05000000000000000000" pitchFamily="2" charset="2"/>
              <a:buChar char=""/>
              <a:defRPr sz="2400">
                <a:latin typeface="微软雅黑" panose="020B0503020204020204" pitchFamily="34" charset="-122"/>
                <a:ea typeface="微软雅黑" panose="020B0503020204020204" pitchFamily="34" charset="-122"/>
              </a:defRPr>
            </a:lvl1pPr>
            <a:lvl2pPr marL="669925" indent="-325438">
              <a:spcBef>
                <a:spcPts val="1200"/>
              </a:spcBef>
              <a:buClr>
                <a:srgbClr val="0D03D3"/>
              </a:buClr>
              <a:buFont typeface="Wingdings" panose="05000000000000000000" pitchFamily="2" charset="2"/>
              <a:buChar char="l"/>
              <a:defRPr sz="2000">
                <a:latin typeface="微软雅黑" panose="020B0503020204020204" pitchFamily="34" charset="-122"/>
                <a:ea typeface="微软雅黑" panose="020B0503020204020204" pitchFamily="34" charset="-122"/>
              </a:defRPr>
            </a:lvl2pPr>
            <a:lvl3pPr>
              <a:spcBef>
                <a:spcPts val="1000"/>
              </a:spcBef>
              <a:defRPr sz="16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内容占位符 2">
            <a:extLst>
              <a:ext uri="{FF2B5EF4-FFF2-40B4-BE49-F238E27FC236}">
                <a16:creationId xmlns:a16="http://schemas.microsoft.com/office/drawing/2014/main" id="{1C4A93CB-1C91-411C-BC05-D04B1A24373A}"/>
              </a:ext>
            </a:extLst>
          </p:cNvPr>
          <p:cNvSpPr>
            <a:spLocks noGrp="1"/>
          </p:cNvSpPr>
          <p:nvPr>
            <p:ph idx="13" hasCustomPrompt="1"/>
          </p:nvPr>
        </p:nvSpPr>
        <p:spPr>
          <a:xfrm>
            <a:off x="220807" y="2725591"/>
            <a:ext cx="2303318" cy="973283"/>
          </a:xfrm>
        </p:spPr>
        <p:txBody>
          <a:bodyPr>
            <a:noAutofit/>
          </a:bodyPr>
          <a:lstStyle>
            <a:lvl1pPr marL="0" indent="0">
              <a:spcBef>
                <a:spcPts val="0"/>
              </a:spcBef>
              <a:buClr>
                <a:srgbClr val="FF0000"/>
              </a:buClr>
              <a:buFont typeface="Wingdings" panose="05000000000000000000" pitchFamily="2" charset="2"/>
              <a:buNone/>
              <a:defRPr sz="3600" b="1">
                <a:latin typeface="微软雅黑" panose="020B0503020204020204" pitchFamily="34" charset="-122"/>
                <a:ea typeface="微软雅黑" panose="020B0503020204020204" pitchFamily="34" charset="-122"/>
              </a:defRPr>
            </a:lvl1pPr>
            <a:lvl2pPr marL="669925" indent="-325438">
              <a:spcBef>
                <a:spcPts val="1200"/>
              </a:spcBef>
              <a:buClr>
                <a:srgbClr val="0D03D3"/>
              </a:buClr>
              <a:buFont typeface="Wingdings" panose="05000000000000000000" pitchFamily="2" charset="2"/>
              <a:buChar char="l"/>
              <a:defRPr sz="2000">
                <a:latin typeface="微软雅黑" panose="020B0503020204020204" pitchFamily="34" charset="-122"/>
                <a:ea typeface="微软雅黑" panose="020B0503020204020204" pitchFamily="34" charset="-122"/>
              </a:defRPr>
            </a:lvl2pPr>
            <a:lvl3pPr>
              <a:spcBef>
                <a:spcPts val="1000"/>
              </a:spcBef>
              <a:defRPr sz="16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marL="1828800" indent="0">
              <a:buNone/>
              <a:defRPr>
                <a:latin typeface="微软雅黑" panose="020B0503020204020204" pitchFamily="34" charset="-122"/>
                <a:ea typeface="微软雅黑" panose="020B0503020204020204" pitchFamily="34" charset="-122"/>
              </a:defRPr>
            </a:lvl5pPr>
          </a:lstStyle>
          <a:p>
            <a:pPr lvl="0"/>
            <a:r>
              <a:rPr lang="en-US" altLang="zh-CN" dirty="0"/>
              <a:t>OUTLINE</a:t>
            </a:r>
          </a:p>
        </p:txBody>
      </p:sp>
    </p:spTree>
    <p:extLst>
      <p:ext uri="{BB962C8B-B14F-4D97-AF65-F5344CB8AC3E}">
        <p14:creationId xmlns:p14="http://schemas.microsoft.com/office/powerpoint/2010/main" val="102260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1A7252AD-8C46-4CE6-996A-F4E9382AEB7B}" type="datetime1">
              <a:rPr lang="zh-CN" altLang="en-US" smtClean="0"/>
              <a:t>2023/7/9</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7" name="Picture 2">
            <a:extLst>
              <a:ext uri="{FF2B5EF4-FFF2-40B4-BE49-F238E27FC236}">
                <a16:creationId xmlns:a16="http://schemas.microsoft.com/office/drawing/2014/main" id="{A7CCD20D-5AC2-42AA-BE82-44579742374A}"/>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123922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8F391C7A-5B79-4E2E-BD37-51CB49D08C2F}" type="datetime1">
              <a:rPr lang="zh-CN" altLang="en-US" smtClean="0"/>
              <a:t>2023/7/9</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6" name="Picture 2">
            <a:extLst>
              <a:ext uri="{FF2B5EF4-FFF2-40B4-BE49-F238E27FC236}">
                <a16:creationId xmlns:a16="http://schemas.microsoft.com/office/drawing/2014/main" id="{9C875F36-3E84-444B-BA91-6FE12BB7BFE5}"/>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412488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D5C7EC85-AD58-4E25-9B28-4178DF9C6AEA}" type="datetime1">
              <a:rPr lang="zh-CN" altLang="en-US" smtClean="0"/>
              <a:t>2023/7/9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9" name="Picture 2">
            <a:extLst>
              <a:ext uri="{FF2B5EF4-FFF2-40B4-BE49-F238E27FC236}">
                <a16:creationId xmlns:a16="http://schemas.microsoft.com/office/drawing/2014/main" id="{F21AE50F-1685-4E8A-975F-95EF14350696}"/>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124214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0B30AD30-7C8A-41D2-BA97-A5C4B32C40DD}" type="datetime1">
              <a:rPr lang="zh-CN" altLang="en-US" smtClean="0"/>
              <a:t>2023/7/9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9" name="Picture 2">
            <a:extLst>
              <a:ext uri="{FF2B5EF4-FFF2-40B4-BE49-F238E27FC236}">
                <a16:creationId xmlns:a16="http://schemas.microsoft.com/office/drawing/2014/main" id="{E2863143-4CFF-4E6C-AC03-87DCE67BE942}"/>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384635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B2AFC46-5794-4489-A536-44A3501EE5EE}" type="datetime1">
              <a:rPr lang="zh-CN" altLang="en-US" smtClean="0"/>
              <a:t>2023/7/9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8" name="Picture 2">
            <a:extLst>
              <a:ext uri="{FF2B5EF4-FFF2-40B4-BE49-F238E27FC236}">
                <a16:creationId xmlns:a16="http://schemas.microsoft.com/office/drawing/2014/main" id="{0E52EADE-35AB-421B-A5CA-12B17D5B50C3}"/>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85901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7813"/>
            <a:ext cx="2743200" cy="5853112"/>
          </a:xfrm>
        </p:spPr>
        <p:txBody>
          <a:bodyPr vert="eaVert"/>
          <a:lstStyle/>
          <a:p>
            <a:r>
              <a:rPr lang="zh-CN" altLang="en-US" dirty="0"/>
              <a:t>单击此处编辑母版标题样式</a:t>
            </a:r>
          </a:p>
        </p:txBody>
      </p:sp>
      <p:sp>
        <p:nvSpPr>
          <p:cNvPr id="3" name="竖排文字占位符 2"/>
          <p:cNvSpPr>
            <a:spLocks noGrp="1"/>
          </p:cNvSpPr>
          <p:nvPr>
            <p:ph type="body" orient="vert" idx="1"/>
          </p:nvPr>
        </p:nvSpPr>
        <p:spPr>
          <a:xfrm>
            <a:off x="609600" y="277813"/>
            <a:ext cx="80264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B289DE8-6FC7-4AE2-9877-7C91C1BF6B83}" type="datetime1">
              <a:rPr lang="zh-CN" altLang="en-US" smtClean="0"/>
              <a:t>2023/7/9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spTree>
    <p:extLst>
      <p:ext uri="{BB962C8B-B14F-4D97-AF65-F5344CB8AC3E}">
        <p14:creationId xmlns:p14="http://schemas.microsoft.com/office/powerpoint/2010/main" val="345360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lvl1pPr>
              <a:defRPr/>
            </a:lvl1pPr>
          </a:lstStyle>
          <a:p>
            <a:fld id="{D5C7EC85-AD58-4E25-9B28-4178DF9C6AEA}" type="datetime1">
              <a:rPr lang="zh-CN" altLang="en-US" smtClean="0"/>
              <a:t>2023/7/9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sp>
        <p:nvSpPr>
          <p:cNvPr id="10" name="内容占位符 2">
            <a:extLst>
              <a:ext uri="{FF2B5EF4-FFF2-40B4-BE49-F238E27FC236}">
                <a16:creationId xmlns:a16="http://schemas.microsoft.com/office/drawing/2014/main" id="{4E4FCA7C-00C4-48B7-B1E3-3293A39BC514}"/>
              </a:ext>
            </a:extLst>
          </p:cNvPr>
          <p:cNvSpPr>
            <a:spLocks noGrp="1"/>
          </p:cNvSpPr>
          <p:nvPr>
            <p:ph idx="1" hasCustomPrompt="1"/>
          </p:nvPr>
        </p:nvSpPr>
        <p:spPr>
          <a:xfrm>
            <a:off x="4830617" y="273050"/>
            <a:ext cx="6973455" cy="5878367"/>
          </a:xfrm>
        </p:spPr>
        <p:txBody>
          <a:bodyPr/>
          <a:lstStyle>
            <a:lvl1pPr marL="342900" indent="-342900">
              <a:spcBef>
                <a:spcPts val="1440"/>
              </a:spcBef>
              <a:buClr>
                <a:srgbClr val="FF0000"/>
              </a:buClr>
              <a:buFont typeface="Wingdings" panose="05000000000000000000" pitchFamily="2" charset="2"/>
              <a:buChar char=""/>
              <a:defRPr sz="2400">
                <a:latin typeface="微软雅黑" panose="020B0503020204020204" pitchFamily="34" charset="-122"/>
                <a:ea typeface="微软雅黑" panose="020B0503020204020204" pitchFamily="34" charset="-122"/>
              </a:defRPr>
            </a:lvl1pPr>
            <a:lvl2pPr marL="669925" indent="-325438">
              <a:spcBef>
                <a:spcPts val="1200"/>
              </a:spcBef>
              <a:buClr>
                <a:srgbClr val="0D03D3"/>
              </a:buClr>
              <a:buFont typeface="Wingdings" panose="05000000000000000000" pitchFamily="2" charset="2"/>
              <a:buChar char="l"/>
              <a:defRPr sz="2000">
                <a:latin typeface="微软雅黑" panose="020B0503020204020204" pitchFamily="34" charset="-122"/>
                <a:ea typeface="微软雅黑" panose="020B0503020204020204" pitchFamily="34" charset="-122"/>
              </a:defRPr>
            </a:lvl2pPr>
            <a:lvl3pPr>
              <a:spcBef>
                <a:spcPts val="1000"/>
              </a:spcBef>
              <a:defRPr sz="16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内容占位符 2">
            <a:extLst>
              <a:ext uri="{FF2B5EF4-FFF2-40B4-BE49-F238E27FC236}">
                <a16:creationId xmlns:a16="http://schemas.microsoft.com/office/drawing/2014/main" id="{1C4A93CB-1C91-411C-BC05-D04B1A24373A}"/>
              </a:ext>
            </a:extLst>
          </p:cNvPr>
          <p:cNvSpPr>
            <a:spLocks noGrp="1"/>
          </p:cNvSpPr>
          <p:nvPr>
            <p:ph idx="13" hasCustomPrompt="1"/>
          </p:nvPr>
        </p:nvSpPr>
        <p:spPr>
          <a:xfrm>
            <a:off x="173182" y="2731942"/>
            <a:ext cx="3408218" cy="960582"/>
          </a:xfrm>
        </p:spPr>
        <p:txBody>
          <a:bodyPr>
            <a:noAutofit/>
          </a:bodyPr>
          <a:lstStyle>
            <a:lvl1pPr marL="0" indent="0">
              <a:spcBef>
                <a:spcPts val="1440"/>
              </a:spcBef>
              <a:buClr>
                <a:srgbClr val="FF0000"/>
              </a:buClr>
              <a:buFont typeface="Wingdings" panose="05000000000000000000" pitchFamily="2" charset="2"/>
              <a:buNone/>
              <a:defRPr sz="5400">
                <a:latin typeface="微软雅黑" panose="020B0503020204020204" pitchFamily="34" charset="-122"/>
                <a:ea typeface="微软雅黑" panose="020B0503020204020204" pitchFamily="34" charset="-122"/>
              </a:defRPr>
            </a:lvl1pPr>
            <a:lvl2pPr marL="669925" indent="-325438">
              <a:spcBef>
                <a:spcPts val="1200"/>
              </a:spcBef>
              <a:buClr>
                <a:srgbClr val="0D03D3"/>
              </a:buClr>
              <a:buFont typeface="Wingdings" panose="05000000000000000000" pitchFamily="2" charset="2"/>
              <a:buChar char="l"/>
              <a:defRPr sz="2000">
                <a:latin typeface="微软雅黑" panose="020B0503020204020204" pitchFamily="34" charset="-122"/>
                <a:ea typeface="微软雅黑" panose="020B0503020204020204" pitchFamily="34" charset="-122"/>
              </a:defRPr>
            </a:lvl2pPr>
            <a:lvl3pPr>
              <a:spcBef>
                <a:spcPts val="1000"/>
              </a:spcBef>
              <a:defRPr sz="16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marL="1828800" indent="0">
              <a:buNone/>
              <a:defRPr>
                <a:latin typeface="微软雅黑" panose="020B0503020204020204" pitchFamily="34" charset="-122"/>
                <a:ea typeface="微软雅黑" panose="020B0503020204020204" pitchFamily="34" charset="-122"/>
              </a:defRPr>
            </a:lvl5pPr>
          </a:lstStyle>
          <a:p>
            <a:pPr lvl="0"/>
            <a:r>
              <a:rPr lang="en-US" altLang="zh-CN" dirty="0"/>
              <a:t>OUTLINE</a:t>
            </a:r>
            <a:endParaRPr lang="zh-CN" altLang="en-US" dirty="0"/>
          </a:p>
        </p:txBody>
      </p:sp>
    </p:spTree>
    <p:extLst>
      <p:ext uri="{BB962C8B-B14F-4D97-AF65-F5344CB8AC3E}">
        <p14:creationId xmlns:p14="http://schemas.microsoft.com/office/powerpoint/2010/main" val="262556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256B56-9DF1-4EB1-83B4-0FEE8CA2C37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485E5E9-05C2-4F65-93E8-4F1720566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BA438B-073F-45FF-9139-03C59EA0D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AED8719-8AB8-4C87-B150-A708AA48AA79}"/>
              </a:ext>
            </a:extLst>
          </p:cNvPr>
          <p:cNvSpPr>
            <a:spLocks noGrp="1"/>
          </p:cNvSpPr>
          <p:nvPr>
            <p:ph type="dt" sz="half" idx="10"/>
          </p:nvPr>
        </p:nvSpPr>
        <p:spPr/>
        <p:txBody>
          <a:bodyPr/>
          <a:lstStyle/>
          <a:p>
            <a:fld id="{562B69DB-91D2-4881-9564-08AD471D807E}" type="datetimeFigureOut">
              <a:rPr lang="zh-CN" altLang="en-US" smtClean="0"/>
              <a:t>2023/7/9</a:t>
            </a:fld>
            <a:endParaRPr lang="zh-CN" altLang="en-US"/>
          </a:p>
        </p:txBody>
      </p:sp>
      <p:sp>
        <p:nvSpPr>
          <p:cNvPr id="6" name="页脚占位符 5">
            <a:extLst>
              <a:ext uri="{FF2B5EF4-FFF2-40B4-BE49-F238E27FC236}">
                <a16:creationId xmlns:a16="http://schemas.microsoft.com/office/drawing/2014/main" id="{0939E6E4-9AD1-4A84-B7B0-A17846636F9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D94918-4F5B-4902-A1BD-52850FE44435}"/>
              </a:ext>
            </a:extLst>
          </p:cNvPr>
          <p:cNvSpPr>
            <a:spLocks noGrp="1"/>
          </p:cNvSpPr>
          <p:nvPr>
            <p:ph type="sldNum" sz="quarter" idx="12"/>
          </p:nvPr>
        </p:nvSpPr>
        <p:spPr/>
        <p:txBody>
          <a:bodyPr/>
          <a:lstStyle/>
          <a:p>
            <a:fld id="{A2CC9083-57E2-4D58-A173-37956CE3B8D3}" type="slidenum">
              <a:rPr lang="zh-CN" altLang="en-US" smtClean="0"/>
              <a:t>‹#›</a:t>
            </a:fld>
            <a:endParaRPr lang="zh-CN" altLang="en-US"/>
          </a:p>
        </p:txBody>
      </p:sp>
    </p:spTree>
    <p:extLst>
      <p:ext uri="{BB962C8B-B14F-4D97-AF65-F5344CB8AC3E}">
        <p14:creationId xmlns:p14="http://schemas.microsoft.com/office/powerpoint/2010/main" val="405361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219201" y="1524000"/>
            <a:ext cx="10164233" cy="1752600"/>
          </a:xfrm>
        </p:spPr>
        <p:txBody>
          <a:bodyPr/>
          <a:lstStyle>
            <a:lvl1pPr>
              <a:defRPr sz="5000">
                <a:solidFill>
                  <a:schemeClr val="tx1"/>
                </a:solidFill>
              </a:defRPr>
            </a:lvl1pPr>
          </a:lstStyle>
          <a:p>
            <a:r>
              <a:rPr lang="zh-CN" altLang="en-US" dirty="0"/>
              <a:t>单击此处编辑母版标题样式</a:t>
            </a:r>
          </a:p>
        </p:txBody>
      </p:sp>
      <p:sp>
        <p:nvSpPr>
          <p:cNvPr id="8195"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zh-CN" altLang="en-US"/>
              <a:t>单击此处编辑母版副标题样式</a:t>
            </a:r>
          </a:p>
        </p:txBody>
      </p:sp>
      <p:sp>
        <p:nvSpPr>
          <p:cNvPr id="8196" name="Rectangle 4"/>
          <p:cNvSpPr>
            <a:spLocks noGrp="1" noChangeArrowheads="1"/>
          </p:cNvSpPr>
          <p:nvPr>
            <p:ph type="dt" sz="half" idx="2"/>
          </p:nvPr>
        </p:nvSpPr>
        <p:spPr/>
        <p:txBody>
          <a:bodyPr/>
          <a:lstStyle>
            <a:lvl1pPr>
              <a:defRPr/>
            </a:lvl1pPr>
          </a:lstStyle>
          <a:p>
            <a:fld id="{900AE661-7210-4670-AFCC-1EC18EA94BE8}" type="datetime1">
              <a:rPr lang="zh-CN" altLang="en-US" smtClean="0"/>
              <a:t>2023/7/9</a:t>
            </a:fld>
            <a:endParaRPr lang="zh-CN" altLang="en-US"/>
          </a:p>
        </p:txBody>
      </p:sp>
      <p:sp>
        <p:nvSpPr>
          <p:cNvPr id="8197" name="Rectangle 5"/>
          <p:cNvSpPr>
            <a:spLocks noGrp="1" noChangeArrowheads="1"/>
          </p:cNvSpPr>
          <p:nvPr>
            <p:ph type="ftr" sz="quarter" idx="3"/>
          </p:nvPr>
        </p:nvSpPr>
        <p:spPr>
          <a:xfrm>
            <a:off x="4165600" y="6243638"/>
            <a:ext cx="3860800" cy="457200"/>
          </a:xfrm>
        </p:spPr>
        <p:txBody>
          <a:bodyPr/>
          <a:lstStyle>
            <a:lvl1pPr>
              <a:defRPr/>
            </a:lvl1pPr>
          </a:lstStyle>
          <a:p>
            <a:endParaRPr lang="zh-CN" altLang="en-US"/>
          </a:p>
        </p:txBody>
      </p:sp>
      <p:sp>
        <p:nvSpPr>
          <p:cNvPr id="8198" name="Rectangle 6"/>
          <p:cNvSpPr>
            <a:spLocks noGrp="1" noChangeArrowheads="1"/>
          </p:cNvSpPr>
          <p:nvPr>
            <p:ph type="sldNum" sz="quarter" idx="4"/>
          </p:nvPr>
        </p:nvSpPr>
        <p:spPr/>
        <p:txBody>
          <a:bodyPr/>
          <a:lstStyle>
            <a:lvl1pPr>
              <a:defRPr/>
            </a:lvl1pPr>
          </a:lstStyle>
          <a:p>
            <a:fld id="{7E46DA2A-0A7F-49D5-B392-17A051B5A1AA}" type="slidenum">
              <a:rPr lang="zh-CN" altLang="en-US" smtClean="0"/>
              <a:t>‹#›</a:t>
            </a:fld>
            <a:endParaRPr lang="zh-CN" altLang="en-US"/>
          </a:p>
        </p:txBody>
      </p:sp>
      <p:sp>
        <p:nvSpPr>
          <p:cNvPr id="8199" name="Freeform 7"/>
          <p:cNvSpPr>
            <a:spLocks noChangeArrowheads="1"/>
          </p:cNvSpPr>
          <p:nvPr/>
        </p:nvSpPr>
        <p:spPr bwMode="auto">
          <a:xfrm>
            <a:off x="812800" y="1219200"/>
            <a:ext cx="105664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76200" cap="flat" cmpd="sng">
            <a:gradFill flip="none" rotWithShape="1">
              <a:gsLst>
                <a:gs pos="0">
                  <a:srgbClr val="0070C0"/>
                </a:gs>
                <a:gs pos="74000">
                  <a:srgbClr val="FF0000"/>
                </a:gs>
                <a:gs pos="83000">
                  <a:srgbClr val="FFC000"/>
                </a:gs>
                <a:gs pos="100000">
                  <a:schemeClr val="accent1">
                    <a:lumMod val="30000"/>
                    <a:lumOff val="70000"/>
                  </a:schemeClr>
                </a:gs>
              </a:gsLst>
              <a:path path="shape">
                <a:fillToRect l="50000" t="50000" r="50000" b="50000"/>
              </a:path>
              <a:tileRect/>
            </a:gradFill>
            <a:prstDash val="solid"/>
            <a:miter lim="800000"/>
            <a:headEnd/>
            <a:tailEnd/>
          </a:ln>
        </p:spPr>
        <p:txBody>
          <a:bodyPr/>
          <a:lstStyle/>
          <a:p>
            <a:endParaRPr lang="zh-CN" altLang="en-US" sz="1800"/>
          </a:p>
        </p:txBody>
      </p:sp>
      <p:sp>
        <p:nvSpPr>
          <p:cNvPr id="8200" name="Line 8"/>
          <p:cNvSpPr>
            <a:spLocks noChangeShapeType="1"/>
          </p:cNvSpPr>
          <p:nvPr/>
        </p:nvSpPr>
        <p:spPr bwMode="auto">
          <a:xfrm>
            <a:off x="2641601" y="3962400"/>
            <a:ext cx="8682567" cy="0"/>
          </a:xfrm>
          <a:prstGeom prst="line">
            <a:avLst/>
          </a:prstGeom>
          <a:noFill/>
          <a:ln w="88900">
            <a:gradFill flip="none" rotWithShape="1">
              <a:gsLst>
                <a:gs pos="0">
                  <a:srgbClr val="0070C0"/>
                </a:gs>
                <a:gs pos="74000">
                  <a:srgbClr val="FF0000"/>
                </a:gs>
                <a:gs pos="100000">
                  <a:srgbClr val="FFC000"/>
                </a:gs>
                <a:gs pos="100000">
                  <a:schemeClr val="accent5">
                    <a:lumMod val="30000"/>
                    <a:lumOff val="70000"/>
                  </a:schemeClr>
                </a:gs>
              </a:gsLst>
              <a:path path="shape">
                <a:fillToRect l="50000" t="50000" r="50000" b="50000"/>
              </a:path>
              <a:tileRect/>
            </a:gradFill>
            <a:round/>
            <a:headEnd/>
            <a:tailEnd/>
          </a:ln>
          <a:effectLst/>
        </p:spPr>
        <p:txBody>
          <a:bodyPr/>
          <a:lstStyle/>
          <a:p>
            <a:endParaRPr lang="zh-CN" altLang="en-US" sz="1800"/>
          </a:p>
        </p:txBody>
      </p:sp>
    </p:spTree>
    <p:extLst>
      <p:ext uri="{BB962C8B-B14F-4D97-AF65-F5344CB8AC3E}">
        <p14:creationId xmlns:p14="http://schemas.microsoft.com/office/powerpoint/2010/main" val="6320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69455" y="240871"/>
            <a:ext cx="11434618" cy="574058"/>
          </a:xfrm>
        </p:spPr>
        <p:txBody>
          <a:bodyPr/>
          <a:lstStyle>
            <a:lvl1pPr algn="ctr">
              <a:defRPr sz="360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69455" y="1151906"/>
            <a:ext cx="11434618" cy="4999511"/>
          </a:xfrm>
        </p:spPr>
        <p:txBody>
          <a:bodyPr/>
          <a:lstStyle>
            <a:lvl1pPr marL="342900" indent="-342900">
              <a:spcBef>
                <a:spcPts val="1440"/>
              </a:spcBef>
              <a:buClr>
                <a:srgbClr val="FF0000"/>
              </a:buClr>
              <a:buFont typeface="Wingdings" panose="05000000000000000000" pitchFamily="2" charset="2"/>
              <a:buChar char=""/>
              <a:defRPr sz="2400">
                <a:latin typeface="微软雅黑" panose="020B0503020204020204" pitchFamily="34" charset="-122"/>
                <a:ea typeface="微软雅黑" panose="020B0503020204020204" pitchFamily="34" charset="-122"/>
              </a:defRPr>
            </a:lvl1pPr>
            <a:lvl2pPr marL="669925" indent="-325438">
              <a:spcBef>
                <a:spcPts val="1200"/>
              </a:spcBef>
              <a:buClr>
                <a:srgbClr val="0D03D3"/>
              </a:buClr>
              <a:buFont typeface="Wingdings" panose="05000000000000000000" pitchFamily="2" charset="2"/>
              <a:buChar char="l"/>
              <a:defRPr sz="2000">
                <a:latin typeface="微软雅黑" panose="020B0503020204020204" pitchFamily="34" charset="-122"/>
                <a:ea typeface="微软雅黑" panose="020B0503020204020204" pitchFamily="34" charset="-122"/>
              </a:defRPr>
            </a:lvl2pPr>
            <a:lvl3pPr>
              <a:spcBef>
                <a:spcPts val="1000"/>
              </a:spcBef>
              <a:defRPr sz="16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600" y="6299054"/>
            <a:ext cx="2844800" cy="457200"/>
          </a:xfrm>
        </p:spPr>
        <p:txBody>
          <a:bodyPr/>
          <a:lstStyle>
            <a:lvl1pPr>
              <a:defRPr/>
            </a:lvl1pPr>
          </a:lstStyle>
          <a:p>
            <a:fld id="{45BAA090-79F1-486E-A7E0-F0091416301D}" type="datetime1">
              <a:rPr lang="zh-CN" altLang="en-US" smtClean="0"/>
              <a:t>2023/7/9</a:t>
            </a:fld>
            <a:endParaRPr lang="zh-CN" altLang="en-US"/>
          </a:p>
        </p:txBody>
      </p:sp>
      <p:sp>
        <p:nvSpPr>
          <p:cNvPr id="5" name="页脚占位符 4"/>
          <p:cNvSpPr>
            <a:spLocks noGrp="1"/>
          </p:cNvSpPr>
          <p:nvPr>
            <p:ph type="ftr" sz="quarter" idx="11"/>
          </p:nvPr>
        </p:nvSpPr>
        <p:spPr>
          <a:xfrm>
            <a:off x="4165600" y="6303816"/>
            <a:ext cx="3860800" cy="457200"/>
          </a:xfrm>
        </p:spPr>
        <p:txBody>
          <a:bodyPr/>
          <a:lstStyle>
            <a:lvl1pPr>
              <a:defRPr/>
            </a:lvl1pPr>
          </a:lstStyle>
          <a:p>
            <a:r>
              <a:rPr lang="en-US" altLang="zh-CN" dirty="0" err="1"/>
              <a:t>Xiaowei</a:t>
            </a:r>
            <a:r>
              <a:rPr lang="en-US" altLang="zh-CN" dirty="0"/>
              <a:t> JIANG</a:t>
            </a:r>
            <a:endParaRPr lang="zh-CN" altLang="en-US" dirty="0"/>
          </a:p>
        </p:txBody>
      </p:sp>
      <p:sp>
        <p:nvSpPr>
          <p:cNvPr id="6" name="灯片编号占位符 5"/>
          <p:cNvSpPr>
            <a:spLocks noGrp="1"/>
          </p:cNvSpPr>
          <p:nvPr>
            <p:ph type="sldNum" sz="quarter" idx="12"/>
          </p:nvPr>
        </p:nvSpPr>
        <p:spPr>
          <a:xfrm>
            <a:off x="8737600" y="6299054"/>
            <a:ext cx="2844800" cy="457200"/>
          </a:xfrm>
        </p:spPr>
        <p:txBody>
          <a:bodyPr/>
          <a:lstStyle>
            <a:lvl1pPr>
              <a:defRPr/>
            </a:lvl1pPr>
          </a:lstStyle>
          <a:p>
            <a:fld id="{7E46DA2A-0A7F-49D5-B392-17A051B5A1AA}" type="slidenum">
              <a:rPr lang="zh-CN" altLang="en-US" smtClean="0"/>
              <a:t>‹#›</a:t>
            </a:fld>
            <a:endParaRPr lang="zh-CN" altLang="en-US"/>
          </a:p>
        </p:txBody>
      </p:sp>
    </p:spTree>
    <p:extLst>
      <p:ext uri="{BB962C8B-B14F-4D97-AF65-F5344CB8AC3E}">
        <p14:creationId xmlns:p14="http://schemas.microsoft.com/office/powerpoint/2010/main" val="137946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7814"/>
            <a:ext cx="10972800" cy="771733"/>
          </a:xfrm>
        </p:spPr>
        <p:txBody>
          <a:bodyPr/>
          <a:lstStyle>
            <a:lvl1pPr algn="ctr">
              <a:defRPr sz="360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09600" y="1151907"/>
            <a:ext cx="10972800" cy="4796458"/>
          </a:xfrm>
        </p:spPr>
        <p:txBody>
          <a:bodyPr/>
          <a:lstStyle>
            <a:lvl1pPr marL="342900" indent="-342900">
              <a:buClr>
                <a:srgbClr val="FF0000"/>
              </a:buClr>
              <a:buFont typeface="Wingdings" panose="05000000000000000000" pitchFamily="2" charset="2"/>
              <a:buChar char=""/>
              <a:defRPr sz="2400">
                <a:latin typeface="微软雅黑" panose="020B0503020204020204" pitchFamily="34" charset="-122"/>
                <a:ea typeface="微软雅黑" panose="020B0503020204020204" pitchFamily="34" charset="-122"/>
              </a:defRPr>
            </a:lvl1pPr>
            <a:lvl2pPr marL="669925" indent="-325438">
              <a:buClr>
                <a:srgbClr val="0D03D3"/>
              </a:buClr>
              <a:buFont typeface="Wingdings" panose="05000000000000000000" pitchFamily="2" charset="2"/>
              <a:buChar char="l"/>
              <a:defRPr sz="20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45BAA090-79F1-486E-A7E0-F0091416301D}" type="datetime1">
              <a:rPr lang="zh-CN" altLang="en-US" smtClean="0"/>
              <a:t>2023/7/9</a:t>
            </a:fld>
            <a:endParaRPr lang="zh-CN" altLang="en-US"/>
          </a:p>
        </p:txBody>
      </p:sp>
      <p:sp>
        <p:nvSpPr>
          <p:cNvPr id="5" name="页脚占位符 4"/>
          <p:cNvSpPr>
            <a:spLocks noGrp="1"/>
          </p:cNvSpPr>
          <p:nvPr>
            <p:ph type="ftr" sz="quarter" idx="11"/>
          </p:nvPr>
        </p:nvSpPr>
        <p:spPr/>
        <p:txBody>
          <a:bodyPr/>
          <a:lstStyle>
            <a:lvl1pPr>
              <a:defRPr/>
            </a:lvl1pPr>
          </a:lstStyle>
          <a:p>
            <a:r>
              <a:rPr lang="en-US" altLang="zh-CN" dirty="0" err="1"/>
              <a:t>Xiaowei</a:t>
            </a:r>
            <a:r>
              <a:rPr lang="en-US" altLang="zh-CN" dirty="0"/>
              <a:t> JIANG</a:t>
            </a:r>
            <a:endParaRPr lang="zh-CN" altLang="en-US" dirty="0"/>
          </a:p>
        </p:txBody>
      </p:sp>
      <p:sp>
        <p:nvSpPr>
          <p:cNvPr id="6" name="灯片编号占位符 5"/>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8" name="Picture 2">
            <a:extLst>
              <a:ext uri="{FF2B5EF4-FFF2-40B4-BE49-F238E27FC236}">
                <a16:creationId xmlns:a16="http://schemas.microsoft.com/office/drawing/2014/main" id="{7D80A903-2097-4716-963F-481779A03A1F}"/>
              </a:ext>
            </a:extLst>
          </p:cNvPr>
          <p:cNvPicPr>
            <a:picLocks noChangeAspect="1" noChangeArrowheads="1"/>
          </p:cNvPicPr>
          <p:nvPr userDrawn="1"/>
        </p:nvPicPr>
        <p:blipFill>
          <a:blip r:embed="rId2"/>
          <a:srcRect/>
          <a:stretch>
            <a:fillRect/>
          </a:stretch>
        </p:blipFill>
        <p:spPr bwMode="auto">
          <a:xfrm>
            <a:off x="11336957" y="10626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155234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C5FF0341-3FBD-4B97-8B1C-60A6AE67FB4B}" type="datetime1">
              <a:rPr lang="zh-CN" altLang="en-US" smtClean="0"/>
              <a:t>2023/7/9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8" name="Picture 2">
            <a:extLst>
              <a:ext uri="{FF2B5EF4-FFF2-40B4-BE49-F238E27FC236}">
                <a16:creationId xmlns:a16="http://schemas.microsoft.com/office/drawing/2014/main" id="{4C12416E-BC00-4C62-91EE-C14DD467B6D6}"/>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312921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EC2D30C8-1A7B-44D6-952C-0B9FCCE0FCC6}" type="datetime1">
              <a:rPr lang="zh-CN" altLang="en-US" smtClean="0"/>
              <a:t>2023/7/9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9" name="Picture 2">
            <a:extLst>
              <a:ext uri="{FF2B5EF4-FFF2-40B4-BE49-F238E27FC236}">
                <a16:creationId xmlns:a16="http://schemas.microsoft.com/office/drawing/2014/main" id="{34D11426-0EAD-48CB-86F3-EA290DAD2448}"/>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370140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62A7E7A-6587-4F84-A54B-C51A2B83C689}" type="datetime1">
              <a:rPr lang="zh-CN" altLang="en-US" smtClean="0"/>
              <a:t>2023/7/9</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7E46DA2A-0A7F-49D5-B392-17A051B5A1AA}" type="slidenum">
              <a:rPr lang="zh-CN" altLang="en-US" smtClean="0"/>
              <a:t>‹#›</a:t>
            </a:fld>
            <a:endParaRPr lang="zh-CN" altLang="en-US"/>
          </a:p>
        </p:txBody>
      </p:sp>
      <p:pic>
        <p:nvPicPr>
          <p:cNvPr id="11" name="Picture 2">
            <a:extLst>
              <a:ext uri="{FF2B5EF4-FFF2-40B4-BE49-F238E27FC236}">
                <a16:creationId xmlns:a16="http://schemas.microsoft.com/office/drawing/2014/main" id="{BFE330D4-F331-4252-9A9A-F777AEBD17D6}"/>
              </a:ext>
            </a:extLst>
          </p:cNvPr>
          <p:cNvPicPr>
            <a:picLocks noChangeAspect="1" noChangeArrowheads="1"/>
          </p:cNvPicPr>
          <p:nvPr userDrawn="1"/>
        </p:nvPicPr>
        <p:blipFill>
          <a:blip r:embed="rId2"/>
          <a:srcRect/>
          <a:stretch>
            <a:fillRect/>
          </a:stretch>
        </p:blipFill>
        <p:spPr bwMode="auto">
          <a:xfrm>
            <a:off x="11241749" y="71415"/>
            <a:ext cx="855043" cy="771733"/>
          </a:xfrm>
          <a:prstGeom prst="rect">
            <a:avLst/>
          </a:prstGeom>
          <a:noFill/>
          <a:ln w="9525">
            <a:noFill/>
            <a:miter lim="800000"/>
            <a:headEnd/>
            <a:tailEnd/>
          </a:ln>
          <a:effectLst/>
        </p:spPr>
      </p:pic>
    </p:spTree>
    <p:extLst>
      <p:ext uri="{BB962C8B-B14F-4D97-AF65-F5344CB8AC3E}">
        <p14:creationId xmlns:p14="http://schemas.microsoft.com/office/powerpoint/2010/main" val="659205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35C731-2498-437B-9C27-9C1C9D181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654CA0-086E-493E-9472-168F4289D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334A61-C22C-49E5-8634-F84E4B65F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69DB-91D2-4881-9564-08AD471D807E}" type="datetimeFigureOut">
              <a:rPr lang="zh-CN" altLang="en-US" smtClean="0"/>
              <a:t>2023/7/9</a:t>
            </a:fld>
            <a:endParaRPr lang="zh-CN" altLang="en-US"/>
          </a:p>
        </p:txBody>
      </p:sp>
      <p:sp>
        <p:nvSpPr>
          <p:cNvPr id="5" name="页脚占位符 4">
            <a:extLst>
              <a:ext uri="{FF2B5EF4-FFF2-40B4-BE49-F238E27FC236}">
                <a16:creationId xmlns:a16="http://schemas.microsoft.com/office/drawing/2014/main" id="{B2F1EF3E-7168-4DA4-8762-0F664E795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5299EFF-DBA6-4EF5-8BC1-4BDE00268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C9083-57E2-4D58-A173-37956CE3B8D3}" type="slidenum">
              <a:rPr lang="zh-CN" altLang="en-US" smtClean="0"/>
              <a:t>‹#›</a:t>
            </a:fld>
            <a:endParaRPr lang="zh-CN" altLang="en-US"/>
          </a:p>
        </p:txBody>
      </p:sp>
      <p:sp>
        <p:nvSpPr>
          <p:cNvPr id="7" name="Line 8">
            <a:extLst>
              <a:ext uri="{FF2B5EF4-FFF2-40B4-BE49-F238E27FC236}">
                <a16:creationId xmlns:a16="http://schemas.microsoft.com/office/drawing/2014/main" id="{309C88DB-13E3-47D7-8A4A-25E63532F697}"/>
              </a:ext>
            </a:extLst>
          </p:cNvPr>
          <p:cNvSpPr>
            <a:spLocks noChangeShapeType="1"/>
          </p:cNvSpPr>
          <p:nvPr userDrawn="1"/>
        </p:nvSpPr>
        <p:spPr bwMode="auto">
          <a:xfrm>
            <a:off x="2636688" y="240145"/>
            <a:ext cx="0" cy="6116205"/>
          </a:xfrm>
          <a:prstGeom prst="line">
            <a:avLst/>
          </a:prstGeom>
          <a:noFill/>
          <a:ln w="88900">
            <a:gradFill flip="none" rotWithShape="1">
              <a:gsLst>
                <a:gs pos="27000">
                  <a:srgbClr val="0070C0"/>
                </a:gs>
                <a:gs pos="66000">
                  <a:srgbClr val="FFC000"/>
                </a:gs>
                <a:gs pos="91000">
                  <a:srgbClr val="FF0000"/>
                </a:gs>
                <a:gs pos="100000">
                  <a:srgbClr val="FFC000"/>
                </a:gs>
              </a:gsLst>
              <a:path path="shape">
                <a:fillToRect l="50000" t="50000" r="50000" b="50000"/>
              </a:path>
              <a:tileRect/>
            </a:gradFill>
            <a:round/>
            <a:headEnd/>
            <a:tailEnd/>
          </a:ln>
          <a:effectLst/>
        </p:spPr>
        <p:txBody>
          <a:bodyPr/>
          <a:lstStyle/>
          <a:p>
            <a:endParaRPr lang="zh-CN" altLang="en-US" sz="1800"/>
          </a:p>
        </p:txBody>
      </p:sp>
    </p:spTree>
    <p:extLst>
      <p:ext uri="{BB962C8B-B14F-4D97-AF65-F5344CB8AC3E}">
        <p14:creationId xmlns:p14="http://schemas.microsoft.com/office/powerpoint/2010/main" val="37147936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7815"/>
            <a:ext cx="10972800" cy="639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a:t>单击此处编辑母版标题样式</a:t>
            </a:r>
          </a:p>
        </p:txBody>
      </p:sp>
      <p:sp>
        <p:nvSpPr>
          <p:cNvPr id="7171"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172"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F0883399-0BE9-47C1-9434-2C1C6497654A}" type="datetime1">
              <a:rPr lang="zh-CN" altLang="en-US" smtClean="0"/>
              <a:t>2023/7/9</a:t>
            </a:fld>
            <a:endParaRPr lang="zh-CN" altLang="en-US"/>
          </a:p>
        </p:txBody>
      </p:sp>
      <p:sp>
        <p:nvSpPr>
          <p:cNvPr id="717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zh-CN" altLang="en-US"/>
          </a:p>
        </p:txBody>
      </p:sp>
      <p:sp>
        <p:nvSpPr>
          <p:cNvPr id="7174"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E46DA2A-0A7F-49D5-B392-17A051B5A1AA}" type="slidenum">
              <a:rPr lang="zh-CN" altLang="en-US" smtClean="0"/>
              <a:t>‹#›</a:t>
            </a:fld>
            <a:endParaRPr lang="zh-CN" altLang="en-US"/>
          </a:p>
        </p:txBody>
      </p:sp>
      <p:sp>
        <p:nvSpPr>
          <p:cNvPr id="7176" name="Line 8"/>
          <p:cNvSpPr>
            <a:spLocks noChangeShapeType="1"/>
          </p:cNvSpPr>
          <p:nvPr/>
        </p:nvSpPr>
        <p:spPr bwMode="auto">
          <a:xfrm>
            <a:off x="0" y="1009914"/>
            <a:ext cx="12192000" cy="0"/>
          </a:xfrm>
          <a:prstGeom prst="line">
            <a:avLst/>
          </a:prstGeom>
          <a:noFill/>
          <a:ln w="88900">
            <a:gradFill flip="none" rotWithShape="1">
              <a:gsLst>
                <a:gs pos="27000">
                  <a:srgbClr val="0070C0"/>
                </a:gs>
                <a:gs pos="66000">
                  <a:srgbClr val="FFC000"/>
                </a:gs>
                <a:gs pos="91000">
                  <a:srgbClr val="FF0000"/>
                </a:gs>
                <a:gs pos="100000">
                  <a:srgbClr val="FFC000"/>
                </a:gs>
              </a:gsLst>
              <a:path path="shape">
                <a:fillToRect l="50000" t="50000" r="50000" b="50000"/>
              </a:path>
              <a:tileRect/>
            </a:gradFill>
            <a:round/>
            <a:headEnd/>
            <a:tailEnd/>
          </a:ln>
          <a:effectLst/>
        </p:spPr>
        <p:txBody>
          <a:bodyPr/>
          <a:lstStyle/>
          <a:p>
            <a:endParaRPr lang="zh-CN" altLang="en-US" sz="1800"/>
          </a:p>
        </p:txBody>
      </p:sp>
    </p:spTree>
    <p:extLst>
      <p:ext uri="{BB962C8B-B14F-4D97-AF65-F5344CB8AC3E}">
        <p14:creationId xmlns:p14="http://schemas.microsoft.com/office/powerpoint/2010/main" val="218912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ea typeface="宋体" pitchFamily="2" charset="-122"/>
        </a:defRPr>
      </a:lvl2pPr>
      <a:lvl3pPr algn="l" rtl="0" eaLnBrk="1" fontAlgn="base" hangingPunct="1">
        <a:spcBef>
          <a:spcPct val="0"/>
        </a:spcBef>
        <a:spcAft>
          <a:spcPct val="0"/>
        </a:spcAft>
        <a:defRPr sz="4200">
          <a:solidFill>
            <a:schemeClr val="tx2"/>
          </a:solidFill>
          <a:latin typeface="Garamond" pitchFamily="18" charset="0"/>
          <a:ea typeface="宋体" pitchFamily="2" charset="-122"/>
        </a:defRPr>
      </a:lvl3pPr>
      <a:lvl4pPr algn="l" rtl="0" eaLnBrk="1" fontAlgn="base" hangingPunct="1">
        <a:spcBef>
          <a:spcPct val="0"/>
        </a:spcBef>
        <a:spcAft>
          <a:spcPct val="0"/>
        </a:spcAft>
        <a:defRPr sz="4200">
          <a:solidFill>
            <a:schemeClr val="tx2"/>
          </a:solidFill>
          <a:latin typeface="Garamond" pitchFamily="18" charset="0"/>
          <a:ea typeface="宋体" pitchFamily="2" charset="-122"/>
        </a:defRPr>
      </a:lvl4pPr>
      <a:lvl5pPr algn="l" rtl="0" eaLnBrk="1" fontAlgn="base" hangingPunct="1">
        <a:spcBef>
          <a:spcPct val="0"/>
        </a:spcBef>
        <a:spcAft>
          <a:spcPct val="0"/>
        </a:spcAft>
        <a:defRPr sz="4200">
          <a:solidFill>
            <a:schemeClr val="tx2"/>
          </a:solidFill>
          <a:latin typeface="Garamond" pitchFamily="18" charset="0"/>
          <a:ea typeface="宋体" pitchFamily="2" charset="-122"/>
        </a:defRPr>
      </a:lvl5pPr>
      <a:lvl6pPr marL="457200" algn="l" rtl="0" eaLnBrk="1" fontAlgn="base" hangingPunct="1">
        <a:spcBef>
          <a:spcPct val="0"/>
        </a:spcBef>
        <a:spcAft>
          <a:spcPct val="0"/>
        </a:spcAft>
        <a:defRPr sz="4200">
          <a:solidFill>
            <a:schemeClr val="tx2"/>
          </a:solidFill>
          <a:latin typeface="Garamond" pitchFamily="18" charset="0"/>
          <a:ea typeface="宋体" pitchFamily="2" charset="-122"/>
        </a:defRPr>
      </a:lvl6pPr>
      <a:lvl7pPr marL="914400" algn="l" rtl="0" eaLnBrk="1" fontAlgn="base" hangingPunct="1">
        <a:spcBef>
          <a:spcPct val="0"/>
        </a:spcBef>
        <a:spcAft>
          <a:spcPct val="0"/>
        </a:spcAft>
        <a:defRPr sz="4200">
          <a:solidFill>
            <a:schemeClr val="tx2"/>
          </a:solidFill>
          <a:latin typeface="Garamond" pitchFamily="18" charset="0"/>
          <a:ea typeface="宋体" pitchFamily="2" charset="-122"/>
        </a:defRPr>
      </a:lvl7pPr>
      <a:lvl8pPr marL="1371600" algn="l" rtl="0" eaLnBrk="1" fontAlgn="base" hangingPunct="1">
        <a:spcBef>
          <a:spcPct val="0"/>
        </a:spcBef>
        <a:spcAft>
          <a:spcPct val="0"/>
        </a:spcAft>
        <a:defRPr sz="4200">
          <a:solidFill>
            <a:schemeClr val="tx2"/>
          </a:solidFill>
          <a:latin typeface="Garamond" pitchFamily="18" charset="0"/>
          <a:ea typeface="宋体" pitchFamily="2" charset="-122"/>
        </a:defRPr>
      </a:lvl8pPr>
      <a:lvl9pPr marL="1828800" algn="l" rtl="0" eaLnBrk="1" fontAlgn="base" hangingPunct="1">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lang="zh-CN" altLang="en-US" sz="2400" dirty="0">
          <a:solidFill>
            <a:schemeClr val="tx1"/>
          </a:solidFill>
          <a:latin typeface="微软雅黑" panose="020B0503020204020204" pitchFamily="34" charset="-122"/>
          <a:ea typeface="微软雅黑" panose="020B0503020204020204" pitchFamily="34" charset="-122"/>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lang="zh-CN" altLang="en-US" sz="2400" dirty="0">
          <a:solidFill>
            <a:schemeClr val="tx1"/>
          </a:solidFill>
          <a:latin typeface="微软雅黑" panose="020B0503020204020204" pitchFamily="34" charset="-122"/>
          <a:ea typeface="微软雅黑" panose="020B0503020204020204" pitchFamily="34" charset="-122"/>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lang="zh-CN" altLang="en-US" sz="2400" dirty="0">
          <a:solidFill>
            <a:schemeClr val="tx1"/>
          </a:solidFill>
          <a:latin typeface="微软雅黑" panose="020B0503020204020204" pitchFamily="34" charset="-122"/>
          <a:ea typeface="微软雅黑" panose="020B0503020204020204" pitchFamily="34" charset="-122"/>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67719" y="1913840"/>
            <a:ext cx="9047430" cy="1752600"/>
          </a:xfrm>
        </p:spPr>
        <p:txBody>
          <a:bodyPr/>
          <a:lstStyle/>
          <a:p>
            <a:pPr>
              <a:lnSpc>
                <a:spcPct val="130000"/>
              </a:lnSpc>
            </a:pPr>
            <a:r>
              <a:rPr lang="zh-CN" altLang="en-US" sz="4400" dirty="0"/>
              <a:t>    基于</a:t>
            </a:r>
            <a:r>
              <a:rPr lang="en-US" altLang="zh-CN" sz="4400" dirty="0"/>
              <a:t>dHTC</a:t>
            </a:r>
            <a:r>
              <a:rPr lang="zh-CN" altLang="en-US" sz="4400" dirty="0"/>
              <a:t>的分布式计算</a:t>
            </a:r>
            <a:br>
              <a:rPr lang="en-US" altLang="zh-CN" sz="4400" dirty="0"/>
            </a:br>
            <a:r>
              <a:rPr lang="en-US" altLang="zh-CN" sz="4000" dirty="0"/>
              <a:t>                           -  </a:t>
            </a:r>
            <a:r>
              <a:rPr lang="zh-CN" altLang="en-US" sz="4000" dirty="0"/>
              <a:t>在高能物理的应用</a:t>
            </a:r>
            <a:endParaRPr lang="zh-CN" altLang="en-US" sz="4400" dirty="0"/>
          </a:p>
        </p:txBody>
      </p:sp>
      <p:sp>
        <p:nvSpPr>
          <p:cNvPr id="4" name="副标题 4"/>
          <p:cNvSpPr>
            <a:spLocks noGrp="1"/>
          </p:cNvSpPr>
          <p:nvPr>
            <p:ph type="subTitle" idx="1"/>
          </p:nvPr>
        </p:nvSpPr>
        <p:spPr>
          <a:xfrm>
            <a:off x="2141140" y="4490622"/>
            <a:ext cx="7909719" cy="1474037"/>
          </a:xfrm>
        </p:spPr>
        <p:txBody>
          <a:bodyPr/>
          <a:lstStyle/>
          <a:p>
            <a:pPr algn="ctr"/>
            <a:r>
              <a:rPr lang="zh-CN" altLang="en-US" sz="2400" dirty="0"/>
              <a:t>郭超奇（</a:t>
            </a:r>
            <a:r>
              <a:rPr lang="en-US" altLang="zh-CN" sz="2400" dirty="0"/>
              <a:t>guocq@ihep.ac.cn</a:t>
            </a:r>
            <a:r>
              <a:rPr lang="zh-CN" altLang="en-US" sz="2400" dirty="0"/>
              <a:t>）</a:t>
            </a:r>
            <a:endParaRPr lang="en-US" altLang="zh-CN" sz="2400" dirty="0"/>
          </a:p>
          <a:p>
            <a:pPr algn="ctr"/>
            <a:r>
              <a:rPr lang="zh-CN" altLang="en-US" sz="2400" dirty="0"/>
              <a:t>高能所计算中心</a:t>
            </a:r>
            <a:endParaRPr lang="en-US" altLang="zh-CN" sz="2400" dirty="0"/>
          </a:p>
          <a:p>
            <a:pPr algn="ctr"/>
            <a:r>
              <a:rPr lang="en-US" altLang="zh-CN" sz="2400" dirty="0"/>
              <a:t>2023/07/10</a:t>
            </a:r>
          </a:p>
        </p:txBody>
      </p:sp>
      <p:sp>
        <p:nvSpPr>
          <p:cNvPr id="3" name="灯片编号占位符 2"/>
          <p:cNvSpPr>
            <a:spLocks noGrp="1"/>
          </p:cNvSpPr>
          <p:nvPr>
            <p:ph type="sldNum" sz="quarter" idx="4"/>
          </p:nvPr>
        </p:nvSpPr>
        <p:spPr/>
        <p:txBody>
          <a:bodyPr/>
          <a:lstStyle/>
          <a:p>
            <a:fld id="{7E46DA2A-0A7F-49D5-B392-17A051B5A1AA}" type="slidenum">
              <a:rPr lang="zh-CN" altLang="en-US" smtClean="0"/>
              <a:t>1</a:t>
            </a:fld>
            <a:endParaRPr lang="zh-CN" altLang="en-US" dirty="0"/>
          </a:p>
        </p:txBody>
      </p:sp>
    </p:spTree>
    <p:extLst>
      <p:ext uri="{BB962C8B-B14F-4D97-AF65-F5344CB8AC3E}">
        <p14:creationId xmlns:p14="http://schemas.microsoft.com/office/powerpoint/2010/main" val="3453113006"/>
      </p:ext>
    </p:extLst>
  </p:cSld>
  <p:clrMapOvr>
    <a:masterClrMapping/>
  </p:clrMapOvr>
  <mc:AlternateContent xmlns:mc="http://schemas.openxmlformats.org/markup-compatibility/2006" xmlns:p14="http://schemas.microsoft.com/office/powerpoint/2010/main">
    <mc:Choice Requires="p14">
      <p:transition spd="slow" p14:dur="2000" advTm="464"/>
    </mc:Choice>
    <mc:Fallback xmlns="">
      <p:transition spd="slow" advTm="4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516D44-AFC0-4433-A8AE-6BE2DDC334D0}"/>
              </a:ext>
            </a:extLst>
          </p:cNvPr>
          <p:cNvSpPr>
            <a:spLocks noGrp="1"/>
          </p:cNvSpPr>
          <p:nvPr>
            <p:ph type="title"/>
          </p:nvPr>
        </p:nvSpPr>
        <p:spPr/>
        <p:txBody>
          <a:bodyPr/>
          <a:lstStyle/>
          <a:p>
            <a:r>
              <a:rPr lang="en-US" altLang="zh-CN" dirty="0"/>
              <a:t>Glidein Job</a:t>
            </a:r>
            <a:endParaRPr lang="zh-CN" altLang="en-US" dirty="0"/>
          </a:p>
        </p:txBody>
      </p:sp>
      <p:sp>
        <p:nvSpPr>
          <p:cNvPr id="3" name="内容占位符 2">
            <a:extLst>
              <a:ext uri="{FF2B5EF4-FFF2-40B4-BE49-F238E27FC236}">
                <a16:creationId xmlns:a16="http://schemas.microsoft.com/office/drawing/2014/main" id="{0EF3F18A-12E1-41FB-86CC-C6D397501681}"/>
              </a:ext>
            </a:extLst>
          </p:cNvPr>
          <p:cNvSpPr>
            <a:spLocks noGrp="1"/>
          </p:cNvSpPr>
          <p:nvPr>
            <p:ph idx="1"/>
          </p:nvPr>
        </p:nvSpPr>
        <p:spPr>
          <a:xfrm>
            <a:off x="224012" y="1200931"/>
            <a:ext cx="11434618" cy="4999511"/>
          </a:xfrm>
        </p:spPr>
        <p:txBody>
          <a:bodyPr/>
          <a:lstStyle/>
          <a:p>
            <a:r>
              <a:rPr lang="en-US" altLang="zh-CN" dirty="0"/>
              <a:t>Glidein Job </a:t>
            </a:r>
          </a:p>
          <a:p>
            <a:pPr lvl="1"/>
            <a:r>
              <a:rPr lang="en-US" altLang="zh-CN" dirty="0"/>
              <a:t>Glidein Tarball</a:t>
            </a:r>
          </a:p>
          <a:p>
            <a:pPr lvl="1"/>
            <a:r>
              <a:rPr lang="en-US" altLang="zh-CN" dirty="0"/>
              <a:t>Config Repo</a:t>
            </a:r>
          </a:p>
          <a:p>
            <a:pPr lvl="1"/>
            <a:r>
              <a:rPr lang="en-US" altLang="zh-CN" dirty="0"/>
              <a:t>Startup Program</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BE5EE01B-29E8-4EC4-AC4C-208D4574A092}"/>
              </a:ext>
            </a:extLst>
          </p:cNvPr>
          <p:cNvSpPr>
            <a:spLocks noGrp="1"/>
          </p:cNvSpPr>
          <p:nvPr>
            <p:ph type="sldNum" sz="quarter" idx="12"/>
          </p:nvPr>
        </p:nvSpPr>
        <p:spPr>
          <a:xfrm>
            <a:off x="8813830" y="6217276"/>
            <a:ext cx="2844800" cy="457200"/>
          </a:xfrm>
        </p:spPr>
        <p:txBody>
          <a:bodyPr/>
          <a:lstStyle/>
          <a:p>
            <a:fld id="{7E46DA2A-0A7F-49D5-B392-17A051B5A1AA}" type="slidenum">
              <a:rPr lang="zh-CN" altLang="en-US" smtClean="0"/>
              <a:t>10</a:t>
            </a:fld>
            <a:endParaRPr lang="zh-CN" altLang="en-US"/>
          </a:p>
        </p:txBody>
      </p:sp>
      <p:sp>
        <p:nvSpPr>
          <p:cNvPr id="7" name="矩形: 圆角 6">
            <a:extLst>
              <a:ext uri="{FF2B5EF4-FFF2-40B4-BE49-F238E27FC236}">
                <a16:creationId xmlns:a16="http://schemas.microsoft.com/office/drawing/2014/main" id="{E3FFAF67-75C7-44B3-AFFF-454B5D0F518F}"/>
              </a:ext>
            </a:extLst>
          </p:cNvPr>
          <p:cNvSpPr/>
          <p:nvPr/>
        </p:nvSpPr>
        <p:spPr>
          <a:xfrm>
            <a:off x="3901159" y="1627817"/>
            <a:ext cx="1515979" cy="85664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Glidein Tarball</a:t>
            </a:r>
          </a:p>
        </p:txBody>
      </p:sp>
      <p:sp>
        <p:nvSpPr>
          <p:cNvPr id="8" name="矩形: 圆角 7">
            <a:extLst>
              <a:ext uri="{FF2B5EF4-FFF2-40B4-BE49-F238E27FC236}">
                <a16:creationId xmlns:a16="http://schemas.microsoft.com/office/drawing/2014/main" id="{4522AEA4-6F2B-47CC-85AE-580CB0B737E5}"/>
              </a:ext>
            </a:extLst>
          </p:cNvPr>
          <p:cNvSpPr/>
          <p:nvPr/>
        </p:nvSpPr>
        <p:spPr>
          <a:xfrm>
            <a:off x="3901158" y="3451544"/>
            <a:ext cx="1517004"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Glidein</a:t>
            </a:r>
          </a:p>
          <a:p>
            <a:pPr algn="ctr"/>
            <a:r>
              <a:rPr lang="en-US" altLang="zh-CN" dirty="0"/>
              <a:t>Job</a:t>
            </a:r>
            <a:endParaRPr lang="zh-CN" altLang="en-US" dirty="0"/>
          </a:p>
        </p:txBody>
      </p:sp>
      <p:sp>
        <p:nvSpPr>
          <p:cNvPr id="13" name="矩形: 圆角 12">
            <a:extLst>
              <a:ext uri="{FF2B5EF4-FFF2-40B4-BE49-F238E27FC236}">
                <a16:creationId xmlns:a16="http://schemas.microsoft.com/office/drawing/2014/main" id="{F54CE459-2C08-4461-A328-ECFF158A6CC9}"/>
              </a:ext>
            </a:extLst>
          </p:cNvPr>
          <p:cNvSpPr/>
          <p:nvPr/>
        </p:nvSpPr>
        <p:spPr>
          <a:xfrm>
            <a:off x="3901158" y="5729913"/>
            <a:ext cx="1501541"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Submission</a:t>
            </a:r>
          </a:p>
          <a:p>
            <a:pPr algn="ctr"/>
            <a:r>
              <a:rPr lang="en-US" altLang="zh-CN" dirty="0"/>
              <a:t>API</a:t>
            </a:r>
            <a:endParaRPr lang="zh-CN" altLang="en-US" dirty="0"/>
          </a:p>
        </p:txBody>
      </p:sp>
      <p:sp>
        <p:nvSpPr>
          <p:cNvPr id="27" name="左大括号 26">
            <a:extLst>
              <a:ext uri="{FF2B5EF4-FFF2-40B4-BE49-F238E27FC236}">
                <a16:creationId xmlns:a16="http://schemas.microsoft.com/office/drawing/2014/main" id="{76C55AA5-AF4A-4C6E-AB91-BB7A6396F68D}"/>
              </a:ext>
            </a:extLst>
          </p:cNvPr>
          <p:cNvSpPr/>
          <p:nvPr/>
        </p:nvSpPr>
        <p:spPr>
          <a:xfrm>
            <a:off x="3148299" y="1884019"/>
            <a:ext cx="559397" cy="440252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3B21A90E-8805-4AB1-82D1-289BDE433DE3}"/>
              </a:ext>
            </a:extLst>
          </p:cNvPr>
          <p:cNvPicPr>
            <a:picLocks noChangeAspect="1"/>
          </p:cNvPicPr>
          <p:nvPr/>
        </p:nvPicPr>
        <p:blipFill>
          <a:blip r:embed="rId3"/>
          <a:stretch>
            <a:fillRect/>
          </a:stretch>
        </p:blipFill>
        <p:spPr>
          <a:xfrm>
            <a:off x="5807152" y="5730161"/>
            <a:ext cx="5123809" cy="914286"/>
          </a:xfrm>
          <a:prstGeom prst="rect">
            <a:avLst/>
          </a:prstGeom>
        </p:spPr>
      </p:pic>
      <p:pic>
        <p:nvPicPr>
          <p:cNvPr id="29" name="图片 28">
            <a:extLst>
              <a:ext uri="{FF2B5EF4-FFF2-40B4-BE49-F238E27FC236}">
                <a16:creationId xmlns:a16="http://schemas.microsoft.com/office/drawing/2014/main" id="{91AB422E-D369-42FD-BD01-1BE74CB45722}"/>
              </a:ext>
            </a:extLst>
          </p:cNvPr>
          <p:cNvPicPr>
            <a:picLocks noChangeAspect="1"/>
          </p:cNvPicPr>
          <p:nvPr/>
        </p:nvPicPr>
        <p:blipFill>
          <a:blip r:embed="rId4"/>
          <a:stretch>
            <a:fillRect/>
          </a:stretch>
        </p:blipFill>
        <p:spPr>
          <a:xfrm>
            <a:off x="5807152" y="1654511"/>
            <a:ext cx="3952381" cy="542857"/>
          </a:xfrm>
          <a:prstGeom prst="rect">
            <a:avLst/>
          </a:prstGeom>
        </p:spPr>
      </p:pic>
      <p:sp>
        <p:nvSpPr>
          <p:cNvPr id="30" name="矩形: 圆角 29">
            <a:extLst>
              <a:ext uri="{FF2B5EF4-FFF2-40B4-BE49-F238E27FC236}">
                <a16:creationId xmlns:a16="http://schemas.microsoft.com/office/drawing/2014/main" id="{3C961090-7521-4D45-B743-A018A9773B12}"/>
              </a:ext>
            </a:extLst>
          </p:cNvPr>
          <p:cNvSpPr/>
          <p:nvPr/>
        </p:nvSpPr>
        <p:spPr>
          <a:xfrm>
            <a:off x="6190668" y="2632523"/>
            <a:ext cx="1501541"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Config </a:t>
            </a:r>
          </a:p>
          <a:p>
            <a:pPr algn="ctr"/>
            <a:r>
              <a:rPr lang="en-US" altLang="zh-CN" dirty="0"/>
              <a:t>Repo</a:t>
            </a:r>
          </a:p>
        </p:txBody>
      </p:sp>
      <p:sp>
        <p:nvSpPr>
          <p:cNvPr id="31" name="矩形: 圆角 30">
            <a:extLst>
              <a:ext uri="{FF2B5EF4-FFF2-40B4-BE49-F238E27FC236}">
                <a16:creationId xmlns:a16="http://schemas.microsoft.com/office/drawing/2014/main" id="{16E138E0-CB57-4A35-BC0F-13269B030ACD}"/>
              </a:ext>
            </a:extLst>
          </p:cNvPr>
          <p:cNvSpPr/>
          <p:nvPr/>
        </p:nvSpPr>
        <p:spPr>
          <a:xfrm>
            <a:off x="6190668" y="4135513"/>
            <a:ext cx="1501541"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Startup</a:t>
            </a:r>
          </a:p>
          <a:p>
            <a:pPr algn="ctr"/>
            <a:r>
              <a:rPr lang="en-US" altLang="zh-CN" dirty="0"/>
              <a:t>Program</a:t>
            </a:r>
          </a:p>
        </p:txBody>
      </p:sp>
      <p:sp>
        <p:nvSpPr>
          <p:cNvPr id="32" name="左大括号 31">
            <a:extLst>
              <a:ext uri="{FF2B5EF4-FFF2-40B4-BE49-F238E27FC236}">
                <a16:creationId xmlns:a16="http://schemas.microsoft.com/office/drawing/2014/main" id="{70ED9D99-32F5-4965-9B64-3CA2154011E1}"/>
              </a:ext>
            </a:extLst>
          </p:cNvPr>
          <p:cNvSpPr/>
          <p:nvPr/>
        </p:nvSpPr>
        <p:spPr>
          <a:xfrm>
            <a:off x="5527454" y="2982877"/>
            <a:ext cx="559397" cy="17174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pic>
        <p:nvPicPr>
          <p:cNvPr id="33" name="图片 32">
            <a:extLst>
              <a:ext uri="{FF2B5EF4-FFF2-40B4-BE49-F238E27FC236}">
                <a16:creationId xmlns:a16="http://schemas.microsoft.com/office/drawing/2014/main" id="{75AF09F9-F4C5-4469-B80E-4FC255240A0C}"/>
              </a:ext>
            </a:extLst>
          </p:cNvPr>
          <p:cNvPicPr>
            <a:picLocks noChangeAspect="1"/>
          </p:cNvPicPr>
          <p:nvPr/>
        </p:nvPicPr>
        <p:blipFill>
          <a:blip r:embed="rId5"/>
          <a:stretch>
            <a:fillRect/>
          </a:stretch>
        </p:blipFill>
        <p:spPr>
          <a:xfrm>
            <a:off x="8045311" y="2693821"/>
            <a:ext cx="3819048" cy="533333"/>
          </a:xfrm>
          <a:prstGeom prst="rect">
            <a:avLst/>
          </a:prstGeom>
        </p:spPr>
      </p:pic>
      <p:sp>
        <p:nvSpPr>
          <p:cNvPr id="34" name="左大括号 33">
            <a:extLst>
              <a:ext uri="{FF2B5EF4-FFF2-40B4-BE49-F238E27FC236}">
                <a16:creationId xmlns:a16="http://schemas.microsoft.com/office/drawing/2014/main" id="{892312AC-A02C-46F1-843E-977262832C4E}"/>
              </a:ext>
            </a:extLst>
          </p:cNvPr>
          <p:cNvSpPr/>
          <p:nvPr/>
        </p:nvSpPr>
        <p:spPr>
          <a:xfrm>
            <a:off x="7796026" y="3700687"/>
            <a:ext cx="559397" cy="17174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5" name="矩形: 圆角 34">
            <a:extLst>
              <a:ext uri="{FF2B5EF4-FFF2-40B4-BE49-F238E27FC236}">
                <a16:creationId xmlns:a16="http://schemas.microsoft.com/office/drawing/2014/main" id="{3293DBC4-DDA2-4CCA-8340-628A0FD1B341}"/>
              </a:ext>
            </a:extLst>
          </p:cNvPr>
          <p:cNvSpPr/>
          <p:nvPr/>
        </p:nvSpPr>
        <p:spPr>
          <a:xfrm>
            <a:off x="8459240" y="3514688"/>
            <a:ext cx="3094233" cy="3748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Env Initialization</a:t>
            </a:r>
          </a:p>
        </p:txBody>
      </p:sp>
      <p:sp>
        <p:nvSpPr>
          <p:cNvPr id="36" name="矩形: 圆角 35">
            <a:extLst>
              <a:ext uri="{FF2B5EF4-FFF2-40B4-BE49-F238E27FC236}">
                <a16:creationId xmlns:a16="http://schemas.microsoft.com/office/drawing/2014/main" id="{83CB2E40-059D-4EB2-979C-B90E2764F22B}"/>
              </a:ext>
            </a:extLst>
          </p:cNvPr>
          <p:cNvSpPr/>
          <p:nvPr/>
        </p:nvSpPr>
        <p:spPr>
          <a:xfrm>
            <a:off x="8459240" y="4051727"/>
            <a:ext cx="3094233" cy="3748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Security (tokens)</a:t>
            </a:r>
          </a:p>
        </p:txBody>
      </p:sp>
      <p:sp>
        <p:nvSpPr>
          <p:cNvPr id="37" name="矩形: 圆角 36">
            <a:extLst>
              <a:ext uri="{FF2B5EF4-FFF2-40B4-BE49-F238E27FC236}">
                <a16:creationId xmlns:a16="http://schemas.microsoft.com/office/drawing/2014/main" id="{9B83D353-4406-48BE-B6A8-CF5A2AA30D56}"/>
              </a:ext>
            </a:extLst>
          </p:cNvPr>
          <p:cNvSpPr/>
          <p:nvPr/>
        </p:nvSpPr>
        <p:spPr>
          <a:xfrm>
            <a:off x="8459239" y="4566402"/>
            <a:ext cx="3094233" cy="3748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Config Creation</a:t>
            </a:r>
          </a:p>
        </p:txBody>
      </p:sp>
      <p:sp>
        <p:nvSpPr>
          <p:cNvPr id="38" name="矩形: 圆角 37">
            <a:extLst>
              <a:ext uri="{FF2B5EF4-FFF2-40B4-BE49-F238E27FC236}">
                <a16:creationId xmlns:a16="http://schemas.microsoft.com/office/drawing/2014/main" id="{9A5FF377-EE26-4D88-BF30-E518D2AF1BD6}"/>
              </a:ext>
            </a:extLst>
          </p:cNvPr>
          <p:cNvSpPr/>
          <p:nvPr/>
        </p:nvSpPr>
        <p:spPr>
          <a:xfrm>
            <a:off x="8459239" y="5109768"/>
            <a:ext cx="3094233" cy="3748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StartD Start</a:t>
            </a:r>
          </a:p>
        </p:txBody>
      </p:sp>
      <p:cxnSp>
        <p:nvCxnSpPr>
          <p:cNvPr id="40" name="直接箭头连接符 39">
            <a:extLst>
              <a:ext uri="{FF2B5EF4-FFF2-40B4-BE49-F238E27FC236}">
                <a16:creationId xmlns:a16="http://schemas.microsoft.com/office/drawing/2014/main" id="{202E8850-9A1E-4296-BFC0-EC1AAAF10D1D}"/>
              </a:ext>
            </a:extLst>
          </p:cNvPr>
          <p:cNvCxnSpPr>
            <a:cxnSpLocks/>
          </p:cNvCxnSpPr>
          <p:nvPr/>
        </p:nvCxnSpPr>
        <p:spPr>
          <a:xfrm>
            <a:off x="5481684" y="6198953"/>
            <a:ext cx="2914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7150EF04-7A2D-4BBD-AD28-BA3A3835260D}"/>
              </a:ext>
            </a:extLst>
          </p:cNvPr>
          <p:cNvCxnSpPr>
            <a:cxnSpLocks/>
          </p:cNvCxnSpPr>
          <p:nvPr/>
        </p:nvCxnSpPr>
        <p:spPr>
          <a:xfrm>
            <a:off x="5470926" y="1918085"/>
            <a:ext cx="2914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F09EAB8C-94E0-46AD-A0EF-D684DB8E141F}"/>
              </a:ext>
            </a:extLst>
          </p:cNvPr>
          <p:cNvCxnSpPr>
            <a:cxnSpLocks/>
          </p:cNvCxnSpPr>
          <p:nvPr/>
        </p:nvCxnSpPr>
        <p:spPr>
          <a:xfrm>
            <a:off x="7732314" y="2982877"/>
            <a:ext cx="2914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379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D4A4E3-7D4B-4D09-861A-E307C4DEC52D}"/>
              </a:ext>
            </a:extLst>
          </p:cNvPr>
          <p:cNvSpPr>
            <a:spLocks noGrp="1"/>
          </p:cNvSpPr>
          <p:nvPr>
            <p:ph type="title"/>
          </p:nvPr>
        </p:nvSpPr>
        <p:spPr/>
        <p:txBody>
          <a:bodyPr/>
          <a:lstStyle/>
          <a:p>
            <a:r>
              <a:rPr lang="en-US" altLang="zh-CN" dirty="0"/>
              <a:t>Cert &amp; Auth with Tokens</a:t>
            </a:r>
            <a:endParaRPr lang="zh-CN" altLang="en-US" dirty="0"/>
          </a:p>
        </p:txBody>
      </p:sp>
      <p:sp>
        <p:nvSpPr>
          <p:cNvPr id="3" name="内容占位符 2">
            <a:extLst>
              <a:ext uri="{FF2B5EF4-FFF2-40B4-BE49-F238E27FC236}">
                <a16:creationId xmlns:a16="http://schemas.microsoft.com/office/drawing/2014/main" id="{5943099C-3B8D-42B0-9F0C-352B919292AF}"/>
              </a:ext>
            </a:extLst>
          </p:cNvPr>
          <p:cNvSpPr>
            <a:spLocks noGrp="1"/>
          </p:cNvSpPr>
          <p:nvPr>
            <p:ph idx="1"/>
          </p:nvPr>
        </p:nvSpPr>
        <p:spPr>
          <a:xfrm>
            <a:off x="147782" y="1085657"/>
            <a:ext cx="11434618" cy="4999511"/>
          </a:xfrm>
        </p:spPr>
        <p:txBody>
          <a:bodyPr/>
          <a:lstStyle/>
          <a:p>
            <a:r>
              <a:rPr lang="zh-CN" altLang="en-US" dirty="0"/>
              <a:t>基于 </a:t>
            </a:r>
            <a:r>
              <a:rPr lang="en-US" altLang="zh-CN" dirty="0"/>
              <a:t>Tokens </a:t>
            </a:r>
            <a:r>
              <a:rPr lang="zh-CN" altLang="en-US" dirty="0"/>
              <a:t>认证方案能够增加整个系统安全性</a:t>
            </a:r>
            <a:endParaRPr lang="en-US" altLang="zh-CN" dirty="0"/>
          </a:p>
          <a:p>
            <a:pPr lvl="1"/>
            <a:r>
              <a:rPr lang="zh-CN" altLang="en-US" dirty="0"/>
              <a:t>同时可以解决多站点环境下的访问权限（特别是对数据系统的远程访问）</a:t>
            </a:r>
            <a:endParaRPr lang="en-US" altLang="zh-CN" dirty="0"/>
          </a:p>
          <a:p>
            <a:r>
              <a:rPr lang="en-US" altLang="zh-CN" dirty="0"/>
              <a:t>IDTokens</a:t>
            </a:r>
            <a:r>
              <a:rPr lang="zh-CN" altLang="en-US" dirty="0"/>
              <a:t>：计算系统服务间认证</a:t>
            </a:r>
            <a:endParaRPr lang="en-US" altLang="zh-CN" dirty="0"/>
          </a:p>
          <a:p>
            <a:pPr lvl="1"/>
            <a:r>
              <a:rPr lang="zh-CN" altLang="en-US" dirty="0"/>
              <a:t>由 </a:t>
            </a:r>
            <a:r>
              <a:rPr lang="en-US" altLang="zh-CN" dirty="0"/>
              <a:t>CLAIMTOBE </a:t>
            </a:r>
            <a:r>
              <a:rPr lang="zh-CN" altLang="en-US" dirty="0"/>
              <a:t>方式迁移至 </a:t>
            </a:r>
            <a:r>
              <a:rPr lang="en-US" altLang="zh-CN" dirty="0"/>
              <a:t>IDTokens</a:t>
            </a:r>
          </a:p>
          <a:p>
            <a:r>
              <a:rPr lang="en-US" altLang="zh-CN" dirty="0"/>
              <a:t>Kerberos Tokens</a:t>
            </a:r>
            <a:r>
              <a:rPr lang="zh-CN" altLang="en-US" dirty="0"/>
              <a:t>：作业与服务的认证</a:t>
            </a:r>
            <a:endParaRPr lang="en-US" altLang="zh-CN" dirty="0"/>
          </a:p>
          <a:p>
            <a:pPr lvl="1"/>
            <a:r>
              <a:rPr lang="zh-CN" altLang="en-US" dirty="0"/>
              <a:t>尝试过直接使用 </a:t>
            </a:r>
            <a:r>
              <a:rPr lang="en-US" altLang="zh-CN" dirty="0"/>
              <a:t>HTCondor </a:t>
            </a:r>
            <a:r>
              <a:rPr lang="zh-CN" altLang="en-US" dirty="0"/>
              <a:t>软件套件自带</a:t>
            </a:r>
            <a:r>
              <a:rPr lang="en-US" altLang="zh-CN" dirty="0"/>
              <a:t>Kerberos</a:t>
            </a:r>
            <a:r>
              <a:rPr lang="zh-CN" altLang="en-US" dirty="0"/>
              <a:t>认证</a:t>
            </a:r>
            <a:endParaRPr lang="en-US" altLang="zh-CN" dirty="0"/>
          </a:p>
          <a:p>
            <a:pPr lvl="2"/>
            <a:r>
              <a:rPr lang="en-US" altLang="zh-CN" dirty="0"/>
              <a:t>HTCondor </a:t>
            </a:r>
            <a:r>
              <a:rPr lang="zh-CN" altLang="en-US" dirty="0"/>
              <a:t>没有解决提交端和运行端的用户命名空间一致性问题</a:t>
            </a:r>
            <a:endParaRPr lang="en-US" altLang="zh-CN" dirty="0"/>
          </a:p>
          <a:p>
            <a:pPr lvl="1"/>
            <a:r>
              <a:rPr lang="zh-CN" altLang="en-US" dirty="0"/>
              <a:t>自研一套 </a:t>
            </a:r>
            <a:r>
              <a:rPr lang="en-US" altLang="zh-CN" dirty="0"/>
              <a:t>Kerberos Tokens </a:t>
            </a:r>
            <a:r>
              <a:rPr lang="zh-CN" altLang="en-US" dirty="0"/>
              <a:t>分布式环境下的自动传输、初始化、更新、销毁流程</a:t>
            </a:r>
            <a:endParaRPr lang="en-US" altLang="zh-CN" dirty="0"/>
          </a:p>
          <a:p>
            <a:pPr lvl="2"/>
            <a:r>
              <a:rPr lang="en-US" altLang="zh-CN" dirty="0"/>
              <a:t>Token </a:t>
            </a:r>
            <a:r>
              <a:rPr lang="zh-CN" altLang="en-US" dirty="0"/>
              <a:t>票单的初始化和生效在 </a:t>
            </a:r>
            <a:r>
              <a:rPr lang="en-US" altLang="zh-CN" dirty="0"/>
              <a:t>Job Wrapper </a:t>
            </a:r>
            <a:r>
              <a:rPr lang="zh-CN" altLang="en-US" dirty="0"/>
              <a:t>中实现，同时周期性刷新 </a:t>
            </a:r>
            <a:r>
              <a:rPr lang="en-US" altLang="zh-CN" dirty="0"/>
              <a:t>Tokens </a:t>
            </a:r>
            <a:r>
              <a:rPr lang="zh-CN" altLang="en-US" dirty="0"/>
              <a:t>有效期</a:t>
            </a:r>
            <a:endParaRPr lang="en-US" altLang="zh-CN" dirty="0"/>
          </a:p>
        </p:txBody>
      </p:sp>
      <p:sp>
        <p:nvSpPr>
          <p:cNvPr id="4" name="灯片编号占位符 3">
            <a:extLst>
              <a:ext uri="{FF2B5EF4-FFF2-40B4-BE49-F238E27FC236}">
                <a16:creationId xmlns:a16="http://schemas.microsoft.com/office/drawing/2014/main" id="{9A83A2B4-E319-499B-A720-96A51B95DCB1}"/>
              </a:ext>
            </a:extLst>
          </p:cNvPr>
          <p:cNvSpPr>
            <a:spLocks noGrp="1"/>
          </p:cNvSpPr>
          <p:nvPr>
            <p:ph type="sldNum" sz="quarter" idx="12"/>
          </p:nvPr>
        </p:nvSpPr>
        <p:spPr>
          <a:xfrm>
            <a:off x="8737600" y="5894394"/>
            <a:ext cx="2844800" cy="457200"/>
          </a:xfrm>
        </p:spPr>
        <p:txBody>
          <a:bodyPr/>
          <a:lstStyle/>
          <a:p>
            <a:fld id="{7E46DA2A-0A7F-49D5-B392-17A051B5A1AA}" type="slidenum">
              <a:rPr lang="zh-CN" altLang="en-US" smtClean="0"/>
              <a:t>11</a:t>
            </a:fld>
            <a:endParaRPr lang="zh-CN" altLang="en-US"/>
          </a:p>
        </p:txBody>
      </p:sp>
      <p:sp>
        <p:nvSpPr>
          <p:cNvPr id="5" name="矩形: 圆角 4">
            <a:extLst>
              <a:ext uri="{FF2B5EF4-FFF2-40B4-BE49-F238E27FC236}">
                <a16:creationId xmlns:a16="http://schemas.microsoft.com/office/drawing/2014/main" id="{D1778319-89A2-41D7-959D-E55CB761364C}"/>
              </a:ext>
            </a:extLst>
          </p:cNvPr>
          <p:cNvSpPr/>
          <p:nvPr/>
        </p:nvSpPr>
        <p:spPr>
          <a:xfrm>
            <a:off x="669639" y="5591011"/>
            <a:ext cx="4012603" cy="76488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400" dirty="0" err="1"/>
              <a:t>transfer_input_files</a:t>
            </a:r>
            <a:r>
              <a:rPr lang="en-US" altLang="zh-CN" sz="1400" dirty="0"/>
              <a:t> = /tmp/krb5cc_10634</a:t>
            </a:r>
          </a:p>
          <a:p>
            <a:r>
              <a:rPr lang="en-US" altLang="zh-CN" sz="1400" dirty="0"/>
              <a:t>+HepJob_KRB5CCNAME = "krb5cc_10634"</a:t>
            </a:r>
            <a:endParaRPr lang="zh-CN" altLang="en-US" sz="1400" dirty="0"/>
          </a:p>
        </p:txBody>
      </p:sp>
      <p:sp>
        <p:nvSpPr>
          <p:cNvPr id="6" name="矩形: 圆角 5">
            <a:extLst>
              <a:ext uri="{FF2B5EF4-FFF2-40B4-BE49-F238E27FC236}">
                <a16:creationId xmlns:a16="http://schemas.microsoft.com/office/drawing/2014/main" id="{E224799B-79AE-40DA-9701-343BCE554194}"/>
              </a:ext>
            </a:extLst>
          </p:cNvPr>
          <p:cNvSpPr/>
          <p:nvPr/>
        </p:nvSpPr>
        <p:spPr>
          <a:xfrm>
            <a:off x="5352039" y="5591011"/>
            <a:ext cx="6230361" cy="76488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400" dirty="0"/>
              <a:t>$ ls /var/lib/condor/execute/dir_6412/</a:t>
            </a:r>
          </a:p>
          <a:p>
            <a:r>
              <a:rPr lang="en-US" altLang="zh-CN" sz="1400" dirty="0"/>
              <a:t>condor_exec.exe  _</a:t>
            </a:r>
            <a:r>
              <a:rPr lang="en-US" altLang="zh-CN" sz="1400" dirty="0" err="1"/>
              <a:t>condor_stderr</a:t>
            </a:r>
            <a:r>
              <a:rPr lang="en-US" altLang="zh-CN" sz="1400" dirty="0"/>
              <a:t>  _</a:t>
            </a:r>
            <a:r>
              <a:rPr lang="en-US" altLang="zh-CN" sz="1400" dirty="0" err="1"/>
              <a:t>condor_stdout</a:t>
            </a:r>
            <a:r>
              <a:rPr lang="en-US" altLang="zh-CN" sz="1400" dirty="0"/>
              <a:t>  </a:t>
            </a:r>
            <a:r>
              <a:rPr lang="en-US" altLang="zh-CN" sz="1400" b="1" dirty="0">
                <a:solidFill>
                  <a:schemeClr val="tx1"/>
                </a:solidFill>
              </a:rPr>
              <a:t>krb5cc_10634</a:t>
            </a:r>
            <a:r>
              <a:rPr lang="en-US" altLang="zh-CN" sz="1400" dirty="0"/>
              <a:t>  tmp  var</a:t>
            </a:r>
            <a:endParaRPr lang="zh-CN" altLang="en-US" sz="1400" dirty="0"/>
          </a:p>
        </p:txBody>
      </p:sp>
      <p:sp>
        <p:nvSpPr>
          <p:cNvPr id="7" name="矩形 6">
            <a:extLst>
              <a:ext uri="{FF2B5EF4-FFF2-40B4-BE49-F238E27FC236}">
                <a16:creationId xmlns:a16="http://schemas.microsoft.com/office/drawing/2014/main" id="{4E267F87-A47A-46EB-A230-80D32A466D4E}"/>
              </a:ext>
            </a:extLst>
          </p:cNvPr>
          <p:cNvSpPr/>
          <p:nvPr/>
        </p:nvSpPr>
        <p:spPr>
          <a:xfrm>
            <a:off x="1243380" y="5219007"/>
            <a:ext cx="2624866" cy="2904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Submit Side</a:t>
            </a:r>
            <a:endParaRPr lang="zh-CN" altLang="en-US" dirty="0"/>
          </a:p>
        </p:txBody>
      </p:sp>
      <p:sp>
        <p:nvSpPr>
          <p:cNvPr id="8" name="矩形 7">
            <a:extLst>
              <a:ext uri="{FF2B5EF4-FFF2-40B4-BE49-F238E27FC236}">
                <a16:creationId xmlns:a16="http://schemas.microsoft.com/office/drawing/2014/main" id="{D9ED2037-6B20-4B6D-9153-8823BE057F9E}"/>
              </a:ext>
            </a:extLst>
          </p:cNvPr>
          <p:cNvSpPr/>
          <p:nvPr/>
        </p:nvSpPr>
        <p:spPr>
          <a:xfrm>
            <a:off x="7248533" y="5240522"/>
            <a:ext cx="2624866" cy="2904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Execute Side</a:t>
            </a:r>
            <a:endParaRPr lang="zh-CN" altLang="en-US" dirty="0"/>
          </a:p>
        </p:txBody>
      </p:sp>
      <p:sp>
        <p:nvSpPr>
          <p:cNvPr id="9" name="箭头: 右 8">
            <a:extLst>
              <a:ext uri="{FF2B5EF4-FFF2-40B4-BE49-F238E27FC236}">
                <a16:creationId xmlns:a16="http://schemas.microsoft.com/office/drawing/2014/main" id="{DD6872DB-3860-4493-9C6E-F0ADEA49C09A}"/>
              </a:ext>
            </a:extLst>
          </p:cNvPr>
          <p:cNvSpPr/>
          <p:nvPr/>
        </p:nvSpPr>
        <p:spPr>
          <a:xfrm>
            <a:off x="4810000" y="5797613"/>
            <a:ext cx="414280" cy="384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11E9847-7757-47D5-94BE-B9B36CEAF14D}"/>
              </a:ext>
            </a:extLst>
          </p:cNvPr>
          <p:cNvPicPr>
            <a:picLocks noChangeAspect="1"/>
          </p:cNvPicPr>
          <p:nvPr/>
        </p:nvPicPr>
        <p:blipFill>
          <a:blip r:embed="rId3"/>
          <a:stretch>
            <a:fillRect/>
          </a:stretch>
        </p:blipFill>
        <p:spPr>
          <a:xfrm>
            <a:off x="7248533" y="2244434"/>
            <a:ext cx="4797230" cy="2147456"/>
          </a:xfrm>
          <a:prstGeom prst="rect">
            <a:avLst/>
          </a:prstGeom>
        </p:spPr>
      </p:pic>
    </p:spTree>
    <p:extLst>
      <p:ext uri="{BB962C8B-B14F-4D97-AF65-F5344CB8AC3E}">
        <p14:creationId xmlns:p14="http://schemas.microsoft.com/office/powerpoint/2010/main" val="88677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内容占位符 2">
            <a:extLst>
              <a:ext uri="{FF2B5EF4-FFF2-40B4-BE49-F238E27FC236}">
                <a16:creationId xmlns:a16="http://schemas.microsoft.com/office/drawing/2014/main" id="{89A3F8C1-876E-4FAD-A05C-DF921F5AC64D}"/>
              </a:ext>
            </a:extLst>
          </p:cNvPr>
          <p:cNvSpPr txBox="1">
            <a:spLocks/>
          </p:cNvSpPr>
          <p:nvPr/>
        </p:nvSpPr>
        <p:spPr bwMode="auto">
          <a:xfrm>
            <a:off x="147782" y="1105784"/>
            <a:ext cx="11830858" cy="5752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440"/>
              </a:spcBef>
              <a:spcAft>
                <a:spcPct val="0"/>
              </a:spcAft>
              <a:buClr>
                <a:srgbClr val="FF0000"/>
              </a:buClr>
              <a:buSzPct val="65000"/>
              <a:buFont typeface="Wingdings" panose="05000000000000000000" pitchFamily="2" charset="2"/>
              <a:buChar char=""/>
              <a:defRPr lang="zh-CN" altLang="en-US" sz="2400">
                <a:solidFill>
                  <a:schemeClr val="tx1"/>
                </a:solidFill>
                <a:latin typeface="微软雅黑" panose="020B0503020204020204" pitchFamily="34" charset="-122"/>
                <a:ea typeface="微软雅黑" panose="020B0503020204020204" pitchFamily="34" charset="-122"/>
                <a:cs typeface="+mn-cs"/>
              </a:defRPr>
            </a:lvl1pPr>
            <a:lvl2pPr marL="669925" indent="-325438" algn="l" rtl="0" eaLnBrk="1" fontAlgn="base" hangingPunct="1">
              <a:spcBef>
                <a:spcPts val="1200"/>
              </a:spcBef>
              <a:spcAft>
                <a:spcPct val="0"/>
              </a:spcAft>
              <a:buClr>
                <a:srgbClr val="0D03D3"/>
              </a:buClr>
              <a:buSzPct val="60000"/>
              <a:buFont typeface="Wingdings" panose="05000000000000000000" pitchFamily="2" charset="2"/>
              <a:buChar char="l"/>
              <a:defRPr lang="zh-CN" altLang="en-US" sz="2000">
                <a:solidFill>
                  <a:schemeClr val="tx1"/>
                </a:solidFill>
                <a:latin typeface="微软雅黑" panose="020B0503020204020204" pitchFamily="34" charset="-122"/>
                <a:ea typeface="微软雅黑" panose="020B0503020204020204" pitchFamily="34" charset="-122"/>
                <a:cs typeface="+mn-cs"/>
              </a:defRPr>
            </a:lvl2pPr>
            <a:lvl3pPr marL="1022350" indent="-350838" algn="l" rtl="0" eaLnBrk="1" fontAlgn="base" hangingPunct="1">
              <a:spcBef>
                <a:spcPts val="1000"/>
              </a:spcBef>
              <a:spcAft>
                <a:spcPct val="0"/>
              </a:spcAft>
              <a:buClr>
                <a:schemeClr val="accent1"/>
              </a:buClr>
              <a:buSzPct val="65000"/>
              <a:buFont typeface="Wingdings" pitchFamily="2" charset="2"/>
              <a:buChar char="n"/>
              <a:defRPr lang="zh-CN" altLang="en-US" sz="1600">
                <a:solidFill>
                  <a:schemeClr val="tx1"/>
                </a:solidFill>
                <a:latin typeface="微软雅黑" panose="020B0503020204020204" pitchFamily="34" charset="-122"/>
                <a:ea typeface="微软雅黑" panose="020B0503020204020204" pitchFamily="34" charset="-122"/>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微软雅黑" panose="020B0503020204020204" pitchFamily="34" charset="-122"/>
                <a:ea typeface="微软雅黑" panose="020B0503020204020204" pitchFamily="34" charset="-122"/>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微软雅黑" panose="020B0503020204020204" pitchFamily="34" charset="-122"/>
                <a:ea typeface="微软雅黑" panose="020B0503020204020204" pitchFamily="34" charset="-122"/>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r>
              <a:rPr lang="zh-CN" altLang="en-US" kern="0" dirty="0"/>
              <a:t>本地 </a:t>
            </a:r>
            <a:r>
              <a:rPr lang="en-US" altLang="zh-CN" kern="0" dirty="0"/>
              <a:t>HPC </a:t>
            </a:r>
            <a:r>
              <a:rPr lang="zh-CN" altLang="en-US" kern="0" dirty="0"/>
              <a:t>计算节点与 </a:t>
            </a:r>
            <a:r>
              <a:rPr lang="en-US" altLang="zh-CN" kern="0" dirty="0"/>
              <a:t>HTC </a:t>
            </a:r>
            <a:r>
              <a:rPr lang="zh-CN" altLang="en-US" kern="0" dirty="0"/>
              <a:t>计算节点环境相同</a:t>
            </a:r>
            <a:endParaRPr lang="en-US" altLang="zh-CN" kern="0" dirty="0"/>
          </a:p>
          <a:p>
            <a:pPr lvl="1"/>
            <a:r>
              <a:rPr lang="zh-CN" altLang="en-US" kern="0" dirty="0"/>
              <a:t>统一的共享文件系统、用户命名空间</a:t>
            </a:r>
            <a:endParaRPr lang="en-US" altLang="zh-CN" kern="0" dirty="0"/>
          </a:p>
          <a:p>
            <a:r>
              <a:rPr lang="en-US" altLang="zh-CN" kern="0" dirty="0"/>
              <a:t>The workflow is:</a:t>
            </a:r>
          </a:p>
          <a:p>
            <a:pPr lvl="1"/>
            <a:r>
              <a:rPr lang="en-US" altLang="zh-CN" kern="0" dirty="0">
                <a:sym typeface="Wingdings" panose="05000000000000000000" pitchFamily="2" charset="2"/>
              </a:rPr>
              <a:t> submit </a:t>
            </a:r>
            <a:r>
              <a:rPr lang="en-US" altLang="zh-CN" kern="0" dirty="0" err="1">
                <a:sym typeface="Wingdings" panose="05000000000000000000" pitchFamily="2" charset="2"/>
              </a:rPr>
              <a:t>htc</a:t>
            </a:r>
            <a:r>
              <a:rPr lang="en-US" altLang="zh-CN" kern="0" dirty="0">
                <a:sym typeface="Wingdings" panose="05000000000000000000" pitchFamily="2" charset="2"/>
              </a:rPr>
              <a:t> jobs to </a:t>
            </a:r>
            <a:r>
              <a:rPr lang="en-US" altLang="zh-CN" kern="0" dirty="0" err="1">
                <a:sym typeface="Wingdings" panose="05000000000000000000" pitchFamily="2" charset="2"/>
              </a:rPr>
              <a:t>htcondor</a:t>
            </a:r>
            <a:r>
              <a:rPr lang="en-US" altLang="zh-CN" kern="0" dirty="0">
                <a:sym typeface="Wingdings" panose="05000000000000000000" pitchFamily="2" charset="2"/>
              </a:rPr>
              <a:t> queue</a:t>
            </a:r>
          </a:p>
          <a:p>
            <a:pPr lvl="1"/>
            <a:r>
              <a:rPr lang="en-US" altLang="zh-CN" kern="0" dirty="0">
                <a:sym typeface="Wingdings" panose="05000000000000000000" pitchFamily="2" charset="2"/>
              </a:rPr>
              <a:t> submission API receives the job requirements</a:t>
            </a:r>
          </a:p>
          <a:p>
            <a:pPr lvl="1"/>
            <a:r>
              <a:rPr lang="en-US" altLang="zh-CN" kern="0" dirty="0">
                <a:sym typeface="Wingdings" panose="05000000000000000000" pitchFamily="2" charset="2"/>
              </a:rPr>
              <a:t> submission API submits </a:t>
            </a:r>
            <a:r>
              <a:rPr lang="en-US" altLang="zh-CN" kern="0" dirty="0" err="1">
                <a:sym typeface="Wingdings" panose="05000000000000000000" pitchFamily="2" charset="2"/>
              </a:rPr>
              <a:t>glidein</a:t>
            </a:r>
            <a:r>
              <a:rPr lang="en-US" altLang="zh-CN" kern="0" dirty="0">
                <a:sym typeface="Wingdings" panose="05000000000000000000" pitchFamily="2" charset="2"/>
              </a:rPr>
              <a:t> jobs to </a:t>
            </a:r>
            <a:r>
              <a:rPr lang="en-US" altLang="zh-CN" kern="0" dirty="0" err="1">
                <a:sym typeface="Wingdings" panose="05000000000000000000" pitchFamily="2" charset="2"/>
              </a:rPr>
              <a:t>slurm</a:t>
            </a:r>
            <a:r>
              <a:rPr lang="en-US" altLang="zh-CN" kern="0" dirty="0">
                <a:sym typeface="Wingdings" panose="05000000000000000000" pitchFamily="2" charset="2"/>
              </a:rPr>
              <a:t> queue</a:t>
            </a:r>
          </a:p>
          <a:p>
            <a:pPr lvl="1"/>
            <a:r>
              <a:rPr lang="en-US" altLang="zh-CN" kern="0" dirty="0">
                <a:sym typeface="Wingdings" panose="05000000000000000000" pitchFamily="2" charset="2"/>
              </a:rPr>
              <a:t> </a:t>
            </a:r>
            <a:r>
              <a:rPr lang="en-US" altLang="zh-CN" kern="0" dirty="0" err="1">
                <a:sym typeface="Wingdings" panose="05000000000000000000" pitchFamily="2" charset="2"/>
              </a:rPr>
              <a:t>slurm</a:t>
            </a:r>
            <a:r>
              <a:rPr lang="en-US" altLang="zh-CN" kern="0" dirty="0">
                <a:sym typeface="Wingdings" panose="05000000000000000000" pitchFamily="2" charset="2"/>
              </a:rPr>
              <a:t> schedules </a:t>
            </a:r>
            <a:r>
              <a:rPr lang="en-US" altLang="zh-CN" kern="0" dirty="0" err="1">
                <a:sym typeface="Wingdings" panose="05000000000000000000" pitchFamily="2" charset="2"/>
              </a:rPr>
              <a:t>glidein</a:t>
            </a:r>
            <a:r>
              <a:rPr lang="en-US" altLang="zh-CN" kern="0" dirty="0">
                <a:sym typeface="Wingdings" panose="05000000000000000000" pitchFamily="2" charset="2"/>
              </a:rPr>
              <a:t> jobs to </a:t>
            </a:r>
            <a:r>
              <a:rPr lang="en-US" altLang="zh-CN" kern="0" dirty="0" err="1">
                <a:sym typeface="Wingdings" panose="05000000000000000000" pitchFamily="2" charset="2"/>
              </a:rPr>
              <a:t>slurm</a:t>
            </a:r>
            <a:r>
              <a:rPr lang="en-US" altLang="zh-CN" kern="0" dirty="0">
                <a:sym typeface="Wingdings" panose="05000000000000000000" pitchFamily="2" charset="2"/>
              </a:rPr>
              <a:t> worker nodes</a:t>
            </a:r>
          </a:p>
          <a:p>
            <a:pPr lvl="1"/>
            <a:r>
              <a:rPr lang="en-US" altLang="zh-CN" kern="0" dirty="0">
                <a:sym typeface="Wingdings" panose="05000000000000000000" pitchFamily="2" charset="2"/>
              </a:rPr>
              <a:t> </a:t>
            </a:r>
            <a:r>
              <a:rPr lang="en-US" altLang="zh-CN" kern="0" dirty="0" err="1">
                <a:sym typeface="Wingdings" panose="05000000000000000000" pitchFamily="2" charset="2"/>
              </a:rPr>
              <a:t>glidein</a:t>
            </a:r>
            <a:r>
              <a:rPr lang="en-US" altLang="zh-CN" kern="0" dirty="0">
                <a:sym typeface="Wingdings" panose="05000000000000000000" pitchFamily="2" charset="2"/>
              </a:rPr>
              <a:t> startups </a:t>
            </a:r>
            <a:r>
              <a:rPr lang="en-US" altLang="zh-CN" kern="0" dirty="0" err="1">
                <a:sym typeface="Wingdings" panose="05000000000000000000" pitchFamily="2" charset="2"/>
              </a:rPr>
              <a:t>startd</a:t>
            </a:r>
            <a:r>
              <a:rPr lang="en-US" altLang="zh-CN" kern="0" dirty="0">
                <a:sym typeface="Wingdings" panose="05000000000000000000" pitchFamily="2" charset="2"/>
              </a:rPr>
              <a:t> and report to </a:t>
            </a:r>
            <a:r>
              <a:rPr lang="en-US" altLang="zh-CN" kern="0" dirty="0" err="1">
                <a:sym typeface="Wingdings" panose="05000000000000000000" pitchFamily="2" charset="2"/>
              </a:rPr>
              <a:t>htc</a:t>
            </a:r>
            <a:r>
              <a:rPr lang="en-US" altLang="zh-CN" kern="0" dirty="0">
                <a:sym typeface="Wingdings" panose="05000000000000000000" pitchFamily="2" charset="2"/>
              </a:rPr>
              <a:t> pool</a:t>
            </a:r>
          </a:p>
          <a:p>
            <a:pPr lvl="1"/>
            <a:r>
              <a:rPr lang="en-US" altLang="zh-CN" kern="0" dirty="0">
                <a:sym typeface="Wingdings" panose="05000000000000000000" pitchFamily="2" charset="2"/>
              </a:rPr>
              <a:t> matchmaker</a:t>
            </a:r>
          </a:p>
          <a:p>
            <a:pPr lvl="1"/>
            <a:r>
              <a:rPr lang="en-US" altLang="zh-CN" kern="0" dirty="0">
                <a:sym typeface="Wingdings" panose="05000000000000000000" pitchFamily="2" charset="2"/>
              </a:rPr>
              <a:t> </a:t>
            </a:r>
            <a:r>
              <a:rPr lang="en-US" altLang="zh-CN" kern="0" dirty="0" err="1">
                <a:sym typeface="Wingdings" panose="05000000000000000000" pitchFamily="2" charset="2"/>
              </a:rPr>
              <a:t>htc</a:t>
            </a:r>
            <a:r>
              <a:rPr lang="en-US" altLang="zh-CN" kern="0" dirty="0">
                <a:sym typeface="Wingdings" panose="05000000000000000000" pitchFamily="2" charset="2"/>
              </a:rPr>
              <a:t> jobs are sent to </a:t>
            </a:r>
            <a:r>
              <a:rPr lang="en-US" altLang="zh-CN" kern="0" dirty="0" err="1">
                <a:sym typeface="Wingdings" panose="05000000000000000000" pitchFamily="2" charset="2"/>
              </a:rPr>
              <a:t>slurm</a:t>
            </a:r>
            <a:r>
              <a:rPr lang="en-US" altLang="zh-CN" kern="0" dirty="0">
                <a:sym typeface="Wingdings" panose="05000000000000000000" pitchFamily="2" charset="2"/>
              </a:rPr>
              <a:t> worker node</a:t>
            </a:r>
          </a:p>
          <a:p>
            <a:endParaRPr lang="en-US" kern="0" dirty="0"/>
          </a:p>
        </p:txBody>
      </p:sp>
      <p:sp>
        <p:nvSpPr>
          <p:cNvPr id="2" name="标题 1">
            <a:extLst>
              <a:ext uri="{FF2B5EF4-FFF2-40B4-BE49-F238E27FC236}">
                <a16:creationId xmlns:a16="http://schemas.microsoft.com/office/drawing/2014/main" id="{08F8D638-FE74-4B91-AED4-8A1E42E1A6F6}"/>
              </a:ext>
            </a:extLst>
          </p:cNvPr>
          <p:cNvSpPr>
            <a:spLocks noGrp="1"/>
          </p:cNvSpPr>
          <p:nvPr>
            <p:ph type="title"/>
          </p:nvPr>
        </p:nvSpPr>
        <p:spPr/>
        <p:txBody>
          <a:bodyPr/>
          <a:lstStyle/>
          <a:p>
            <a:r>
              <a:rPr lang="zh-CN" altLang="en-US" dirty="0"/>
              <a:t>站点接入 </a:t>
            </a:r>
            <a:r>
              <a:rPr lang="en-US" altLang="zh-CN" dirty="0"/>
              <a:t>– </a:t>
            </a:r>
            <a:r>
              <a:rPr lang="zh-CN" altLang="en-US" dirty="0"/>
              <a:t>本地</a:t>
            </a:r>
            <a:r>
              <a:rPr lang="en-US" altLang="zh-CN" dirty="0"/>
              <a:t>HPC</a:t>
            </a:r>
            <a:r>
              <a:rPr lang="zh-CN" altLang="en-US" dirty="0"/>
              <a:t>集群</a:t>
            </a:r>
          </a:p>
        </p:txBody>
      </p:sp>
      <p:sp>
        <p:nvSpPr>
          <p:cNvPr id="4" name="灯片编号占位符 3">
            <a:extLst>
              <a:ext uri="{FF2B5EF4-FFF2-40B4-BE49-F238E27FC236}">
                <a16:creationId xmlns:a16="http://schemas.microsoft.com/office/drawing/2014/main" id="{D7963D08-E134-482C-9728-615BD91594AD}"/>
              </a:ext>
            </a:extLst>
          </p:cNvPr>
          <p:cNvSpPr>
            <a:spLocks noGrp="1"/>
          </p:cNvSpPr>
          <p:nvPr>
            <p:ph type="sldNum" sz="quarter" idx="12"/>
          </p:nvPr>
        </p:nvSpPr>
        <p:spPr/>
        <p:txBody>
          <a:bodyPr/>
          <a:lstStyle/>
          <a:p>
            <a:fld id="{7E46DA2A-0A7F-49D5-B392-17A051B5A1AA}" type="slidenum">
              <a:rPr lang="zh-CN" altLang="en-US" smtClean="0"/>
              <a:t>12</a:t>
            </a:fld>
            <a:endParaRPr lang="zh-CN" altLang="en-US" dirty="0"/>
          </a:p>
        </p:txBody>
      </p:sp>
      <p:sp>
        <p:nvSpPr>
          <p:cNvPr id="7" name="矩形: 圆角 6">
            <a:extLst>
              <a:ext uri="{FF2B5EF4-FFF2-40B4-BE49-F238E27FC236}">
                <a16:creationId xmlns:a16="http://schemas.microsoft.com/office/drawing/2014/main" id="{8BA7438B-1B34-4F43-8CC9-A0B45AEE8A64}"/>
              </a:ext>
            </a:extLst>
          </p:cNvPr>
          <p:cNvSpPr/>
          <p:nvPr/>
        </p:nvSpPr>
        <p:spPr>
          <a:xfrm>
            <a:off x="7888218" y="3071370"/>
            <a:ext cx="1515979" cy="85664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HTCondor</a:t>
            </a:r>
          </a:p>
          <a:p>
            <a:pPr algn="ctr"/>
            <a:r>
              <a:rPr lang="en-US" altLang="zh-CN" dirty="0"/>
              <a:t>Queue</a:t>
            </a:r>
            <a:endParaRPr lang="zh-CN" altLang="en-US" dirty="0"/>
          </a:p>
        </p:txBody>
      </p:sp>
      <p:sp>
        <p:nvSpPr>
          <p:cNvPr id="8" name="矩形: 圆角 7">
            <a:extLst>
              <a:ext uri="{FF2B5EF4-FFF2-40B4-BE49-F238E27FC236}">
                <a16:creationId xmlns:a16="http://schemas.microsoft.com/office/drawing/2014/main" id="{27D61DBD-5245-4441-AD55-1A5479761964}"/>
              </a:ext>
            </a:extLst>
          </p:cNvPr>
          <p:cNvSpPr/>
          <p:nvPr/>
        </p:nvSpPr>
        <p:spPr>
          <a:xfrm>
            <a:off x="7902656" y="4661883"/>
            <a:ext cx="1501541"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SubmissionClient</a:t>
            </a:r>
          </a:p>
        </p:txBody>
      </p:sp>
      <p:sp>
        <p:nvSpPr>
          <p:cNvPr id="11" name="矩形: 圆角 10">
            <a:extLst>
              <a:ext uri="{FF2B5EF4-FFF2-40B4-BE49-F238E27FC236}">
                <a16:creationId xmlns:a16="http://schemas.microsoft.com/office/drawing/2014/main" id="{90F79358-2576-4E11-A1FF-1AEE66757DA8}"/>
              </a:ext>
            </a:extLst>
          </p:cNvPr>
          <p:cNvSpPr/>
          <p:nvPr/>
        </p:nvSpPr>
        <p:spPr>
          <a:xfrm>
            <a:off x="10162587" y="5206052"/>
            <a:ext cx="1501541"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SLURM</a:t>
            </a:r>
          </a:p>
          <a:p>
            <a:pPr algn="ctr"/>
            <a:r>
              <a:rPr lang="en-US" altLang="zh-CN" dirty="0"/>
              <a:t>Queue</a:t>
            </a:r>
            <a:endParaRPr lang="zh-CN" altLang="en-US" dirty="0"/>
          </a:p>
        </p:txBody>
      </p:sp>
      <p:sp>
        <p:nvSpPr>
          <p:cNvPr id="12" name="矩形: 圆角 11">
            <a:extLst>
              <a:ext uri="{FF2B5EF4-FFF2-40B4-BE49-F238E27FC236}">
                <a16:creationId xmlns:a16="http://schemas.microsoft.com/office/drawing/2014/main" id="{C899B659-5D45-4155-A695-D9C14B6087AE}"/>
              </a:ext>
            </a:extLst>
          </p:cNvPr>
          <p:cNvSpPr/>
          <p:nvPr/>
        </p:nvSpPr>
        <p:spPr>
          <a:xfrm>
            <a:off x="10109249" y="3727306"/>
            <a:ext cx="1713296"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SLURM</a:t>
            </a:r>
          </a:p>
          <a:p>
            <a:pPr algn="ctr"/>
            <a:r>
              <a:rPr lang="en-US" altLang="zh-CN" dirty="0"/>
              <a:t>Worker Node</a:t>
            </a:r>
            <a:endParaRPr lang="zh-CN" altLang="en-US" dirty="0"/>
          </a:p>
        </p:txBody>
      </p:sp>
      <p:cxnSp>
        <p:nvCxnSpPr>
          <p:cNvPr id="13" name="直接箭头连接符 12">
            <a:extLst>
              <a:ext uri="{FF2B5EF4-FFF2-40B4-BE49-F238E27FC236}">
                <a16:creationId xmlns:a16="http://schemas.microsoft.com/office/drawing/2014/main" id="{F2CED51E-157E-48A0-BA15-C4E04AEFE20D}"/>
              </a:ext>
            </a:extLst>
          </p:cNvPr>
          <p:cNvCxnSpPr>
            <a:cxnSpLocks/>
          </p:cNvCxnSpPr>
          <p:nvPr/>
        </p:nvCxnSpPr>
        <p:spPr>
          <a:xfrm>
            <a:off x="8693331" y="4035313"/>
            <a:ext cx="0" cy="519276"/>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8" name="矩形: 圆角 17">
            <a:extLst>
              <a:ext uri="{FF2B5EF4-FFF2-40B4-BE49-F238E27FC236}">
                <a16:creationId xmlns:a16="http://schemas.microsoft.com/office/drawing/2014/main" id="{D8C9DC35-5089-4517-8B3D-37D6D3F1D8B8}"/>
              </a:ext>
            </a:extLst>
          </p:cNvPr>
          <p:cNvSpPr/>
          <p:nvPr/>
        </p:nvSpPr>
        <p:spPr>
          <a:xfrm>
            <a:off x="10056709" y="2244969"/>
            <a:ext cx="1713296"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HTC</a:t>
            </a:r>
          </a:p>
          <a:p>
            <a:pPr algn="ctr"/>
            <a:r>
              <a:rPr lang="en-US" altLang="zh-CN" dirty="0"/>
              <a:t>Pool</a:t>
            </a:r>
            <a:endParaRPr lang="zh-CN" altLang="en-US" dirty="0"/>
          </a:p>
        </p:txBody>
      </p:sp>
      <p:sp>
        <p:nvSpPr>
          <p:cNvPr id="27" name="矩形: 圆角 26">
            <a:extLst>
              <a:ext uri="{FF2B5EF4-FFF2-40B4-BE49-F238E27FC236}">
                <a16:creationId xmlns:a16="http://schemas.microsoft.com/office/drawing/2014/main" id="{3E3C68B2-0926-4ECC-8D01-37BB7E9B5264}"/>
              </a:ext>
            </a:extLst>
          </p:cNvPr>
          <p:cNvSpPr/>
          <p:nvPr/>
        </p:nvSpPr>
        <p:spPr>
          <a:xfrm>
            <a:off x="7879995" y="1589033"/>
            <a:ext cx="1501541" cy="8758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HTC Jobs</a:t>
            </a:r>
            <a:endParaRPr lang="zh-CN" altLang="en-US" dirty="0"/>
          </a:p>
        </p:txBody>
      </p:sp>
      <p:cxnSp>
        <p:nvCxnSpPr>
          <p:cNvPr id="29" name="直接箭头连接符 28">
            <a:extLst>
              <a:ext uri="{FF2B5EF4-FFF2-40B4-BE49-F238E27FC236}">
                <a16:creationId xmlns:a16="http://schemas.microsoft.com/office/drawing/2014/main" id="{845BB945-57F5-4CBD-BB87-4A16A46D9A65}"/>
              </a:ext>
            </a:extLst>
          </p:cNvPr>
          <p:cNvCxnSpPr>
            <a:cxnSpLocks/>
          </p:cNvCxnSpPr>
          <p:nvPr/>
        </p:nvCxnSpPr>
        <p:spPr>
          <a:xfrm>
            <a:off x="9586875" y="5278144"/>
            <a:ext cx="469834" cy="142719"/>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1" name="直接箭头连接符 30">
            <a:extLst>
              <a:ext uri="{FF2B5EF4-FFF2-40B4-BE49-F238E27FC236}">
                <a16:creationId xmlns:a16="http://schemas.microsoft.com/office/drawing/2014/main" id="{947D4A02-2509-4E28-AA55-CE1904519A0F}"/>
              </a:ext>
            </a:extLst>
          </p:cNvPr>
          <p:cNvCxnSpPr>
            <a:cxnSpLocks/>
          </p:cNvCxnSpPr>
          <p:nvPr/>
        </p:nvCxnSpPr>
        <p:spPr>
          <a:xfrm flipV="1">
            <a:off x="10935813" y="4661883"/>
            <a:ext cx="0" cy="4855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3" name="直接箭头连接符 32">
            <a:extLst>
              <a:ext uri="{FF2B5EF4-FFF2-40B4-BE49-F238E27FC236}">
                <a16:creationId xmlns:a16="http://schemas.microsoft.com/office/drawing/2014/main" id="{4352F6C1-471F-487B-BD92-96FAF6A2A0AB}"/>
              </a:ext>
            </a:extLst>
          </p:cNvPr>
          <p:cNvCxnSpPr>
            <a:cxnSpLocks/>
          </p:cNvCxnSpPr>
          <p:nvPr/>
        </p:nvCxnSpPr>
        <p:spPr>
          <a:xfrm flipV="1">
            <a:off x="10915356" y="3206864"/>
            <a:ext cx="0" cy="485501"/>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4" name="直接箭头连接符 33">
            <a:extLst>
              <a:ext uri="{FF2B5EF4-FFF2-40B4-BE49-F238E27FC236}">
                <a16:creationId xmlns:a16="http://schemas.microsoft.com/office/drawing/2014/main" id="{9EDA5398-7634-409A-8C23-731C6FA2B5E0}"/>
              </a:ext>
            </a:extLst>
          </p:cNvPr>
          <p:cNvCxnSpPr>
            <a:cxnSpLocks/>
          </p:cNvCxnSpPr>
          <p:nvPr/>
        </p:nvCxnSpPr>
        <p:spPr>
          <a:xfrm flipV="1">
            <a:off x="9478795" y="2886698"/>
            <a:ext cx="482056" cy="44548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6" name="直接箭头连接符 35">
            <a:extLst>
              <a:ext uri="{FF2B5EF4-FFF2-40B4-BE49-F238E27FC236}">
                <a16:creationId xmlns:a16="http://schemas.microsoft.com/office/drawing/2014/main" id="{EDB772DC-4718-47B2-9B27-7DD484494B37}"/>
              </a:ext>
            </a:extLst>
          </p:cNvPr>
          <p:cNvCxnSpPr>
            <a:cxnSpLocks/>
          </p:cNvCxnSpPr>
          <p:nvPr/>
        </p:nvCxnSpPr>
        <p:spPr>
          <a:xfrm>
            <a:off x="8638467" y="2538751"/>
            <a:ext cx="0" cy="42532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38" name="直接箭头连接符 37">
            <a:extLst>
              <a:ext uri="{FF2B5EF4-FFF2-40B4-BE49-F238E27FC236}">
                <a16:creationId xmlns:a16="http://schemas.microsoft.com/office/drawing/2014/main" id="{1655AA78-021C-401A-BBE7-5A0A35AFDB93}"/>
              </a:ext>
            </a:extLst>
          </p:cNvPr>
          <p:cNvCxnSpPr>
            <a:cxnSpLocks/>
          </p:cNvCxnSpPr>
          <p:nvPr/>
        </p:nvCxnSpPr>
        <p:spPr>
          <a:xfrm>
            <a:off x="9465255" y="3727576"/>
            <a:ext cx="495596" cy="437679"/>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0" name="矩形: 圆角 27">
            <a:extLst>
              <a:ext uri="{FF2B5EF4-FFF2-40B4-BE49-F238E27FC236}">
                <a16:creationId xmlns:a16="http://schemas.microsoft.com/office/drawing/2014/main" id="{E809BE94-2A26-4212-B45F-D3415DA367A2}"/>
              </a:ext>
            </a:extLst>
          </p:cNvPr>
          <p:cNvSpPr/>
          <p:nvPr/>
        </p:nvSpPr>
        <p:spPr>
          <a:xfrm>
            <a:off x="8199382" y="2599950"/>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en-US" altLang="zh-CN" b="1" dirty="0">
              <a:sym typeface="Wingdings" panose="05000000000000000000" pitchFamily="2" charset="2"/>
            </a:endParaRPr>
          </a:p>
        </p:txBody>
      </p:sp>
      <p:sp>
        <p:nvSpPr>
          <p:cNvPr id="41" name="矩形: 圆角 27">
            <a:extLst>
              <a:ext uri="{FF2B5EF4-FFF2-40B4-BE49-F238E27FC236}">
                <a16:creationId xmlns:a16="http://schemas.microsoft.com/office/drawing/2014/main" id="{7A0D20E3-BAE6-4365-99FE-D6DD60E3CF32}"/>
              </a:ext>
            </a:extLst>
          </p:cNvPr>
          <p:cNvSpPr/>
          <p:nvPr/>
        </p:nvSpPr>
        <p:spPr>
          <a:xfrm>
            <a:off x="8263347" y="4160507"/>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zh-CN" altLang="en-US" b="1" dirty="0"/>
          </a:p>
        </p:txBody>
      </p:sp>
      <p:sp>
        <p:nvSpPr>
          <p:cNvPr id="42" name="矩形: 圆角 27">
            <a:extLst>
              <a:ext uri="{FF2B5EF4-FFF2-40B4-BE49-F238E27FC236}">
                <a16:creationId xmlns:a16="http://schemas.microsoft.com/office/drawing/2014/main" id="{13F9CBC4-9D21-40FB-9A85-A550673B6609}"/>
              </a:ext>
            </a:extLst>
          </p:cNvPr>
          <p:cNvSpPr/>
          <p:nvPr/>
        </p:nvSpPr>
        <p:spPr>
          <a:xfrm>
            <a:off x="9550325" y="5099705"/>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zh-CN" altLang="en-US" b="1" dirty="0"/>
          </a:p>
        </p:txBody>
      </p:sp>
      <p:sp>
        <p:nvSpPr>
          <p:cNvPr id="43" name="矩形: 圆角 27">
            <a:extLst>
              <a:ext uri="{FF2B5EF4-FFF2-40B4-BE49-F238E27FC236}">
                <a16:creationId xmlns:a16="http://schemas.microsoft.com/office/drawing/2014/main" id="{0640E263-177A-4459-ADFC-8FAD2C1F7529}"/>
              </a:ext>
            </a:extLst>
          </p:cNvPr>
          <p:cNvSpPr/>
          <p:nvPr/>
        </p:nvSpPr>
        <p:spPr>
          <a:xfrm>
            <a:off x="10554561" y="4800144"/>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zh-CN" altLang="en-US" b="1" dirty="0"/>
          </a:p>
        </p:txBody>
      </p:sp>
      <p:sp>
        <p:nvSpPr>
          <p:cNvPr id="44" name="矩形: 圆角 27">
            <a:extLst>
              <a:ext uri="{FF2B5EF4-FFF2-40B4-BE49-F238E27FC236}">
                <a16:creationId xmlns:a16="http://schemas.microsoft.com/office/drawing/2014/main" id="{B1F85270-FB2D-4188-A7C6-9AEA483FB85C}"/>
              </a:ext>
            </a:extLst>
          </p:cNvPr>
          <p:cNvSpPr/>
          <p:nvPr/>
        </p:nvSpPr>
        <p:spPr>
          <a:xfrm>
            <a:off x="10540921" y="3353356"/>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zh-CN" altLang="en-US" b="1" dirty="0"/>
          </a:p>
        </p:txBody>
      </p:sp>
      <p:sp>
        <p:nvSpPr>
          <p:cNvPr id="45" name="矩形: 圆角 27">
            <a:extLst>
              <a:ext uri="{FF2B5EF4-FFF2-40B4-BE49-F238E27FC236}">
                <a16:creationId xmlns:a16="http://schemas.microsoft.com/office/drawing/2014/main" id="{4A6B1A67-8208-4F1B-99E1-1C5D1935B0BF}"/>
              </a:ext>
            </a:extLst>
          </p:cNvPr>
          <p:cNvSpPr/>
          <p:nvPr/>
        </p:nvSpPr>
        <p:spPr>
          <a:xfrm>
            <a:off x="9376119" y="2923733"/>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zh-CN" altLang="en-US" b="1" dirty="0"/>
          </a:p>
        </p:txBody>
      </p:sp>
      <p:sp>
        <p:nvSpPr>
          <p:cNvPr id="46" name="矩形: 圆角 27">
            <a:extLst>
              <a:ext uri="{FF2B5EF4-FFF2-40B4-BE49-F238E27FC236}">
                <a16:creationId xmlns:a16="http://schemas.microsoft.com/office/drawing/2014/main" id="{A04C7827-8435-4E38-8013-245BE7B41423}"/>
              </a:ext>
            </a:extLst>
          </p:cNvPr>
          <p:cNvSpPr/>
          <p:nvPr/>
        </p:nvSpPr>
        <p:spPr>
          <a:xfrm>
            <a:off x="9527960" y="3718070"/>
            <a:ext cx="493949" cy="20897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1" dirty="0">
                <a:sym typeface="Wingdings" panose="05000000000000000000" pitchFamily="2" charset="2"/>
              </a:rPr>
              <a:t></a:t>
            </a:r>
            <a:endParaRPr lang="zh-CN" altLang="en-US" b="1" dirty="0"/>
          </a:p>
        </p:txBody>
      </p:sp>
    </p:spTree>
    <p:extLst>
      <p:ext uri="{BB962C8B-B14F-4D97-AF65-F5344CB8AC3E}">
        <p14:creationId xmlns:p14="http://schemas.microsoft.com/office/powerpoint/2010/main" val="20886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516D44-AFC0-4433-A8AE-6BE2DDC334D0}"/>
              </a:ext>
            </a:extLst>
          </p:cNvPr>
          <p:cNvSpPr>
            <a:spLocks noGrp="1"/>
          </p:cNvSpPr>
          <p:nvPr>
            <p:ph type="title"/>
          </p:nvPr>
        </p:nvSpPr>
        <p:spPr/>
        <p:txBody>
          <a:bodyPr/>
          <a:lstStyle/>
          <a:p>
            <a:r>
              <a:rPr lang="zh-CN" altLang="en-US" dirty="0"/>
              <a:t>站点接入 </a:t>
            </a:r>
            <a:r>
              <a:rPr lang="en-US" altLang="zh-CN" dirty="0"/>
              <a:t>– </a:t>
            </a:r>
            <a:r>
              <a:rPr lang="zh-CN" altLang="en-US" dirty="0"/>
              <a:t>东莞大科学数据中心（区域中心）</a:t>
            </a:r>
          </a:p>
        </p:txBody>
      </p:sp>
      <p:sp>
        <p:nvSpPr>
          <p:cNvPr id="3" name="内容占位符 2">
            <a:extLst>
              <a:ext uri="{FF2B5EF4-FFF2-40B4-BE49-F238E27FC236}">
                <a16:creationId xmlns:a16="http://schemas.microsoft.com/office/drawing/2014/main" id="{0EF3F18A-12E1-41FB-86CC-C6D397501681}"/>
              </a:ext>
            </a:extLst>
          </p:cNvPr>
          <p:cNvSpPr>
            <a:spLocks noGrp="1"/>
          </p:cNvSpPr>
          <p:nvPr>
            <p:ph idx="1"/>
          </p:nvPr>
        </p:nvSpPr>
        <p:spPr>
          <a:xfrm>
            <a:off x="369455" y="1299543"/>
            <a:ext cx="11666026" cy="4999511"/>
          </a:xfrm>
        </p:spPr>
        <p:txBody>
          <a:bodyPr/>
          <a:lstStyle/>
          <a:p>
            <a:r>
              <a:rPr lang="zh-CN" altLang="en-US" dirty="0"/>
              <a:t>东莞大科学数据中心</a:t>
            </a:r>
            <a:r>
              <a:rPr lang="en-US" altLang="zh-CN" dirty="0"/>
              <a:t> </a:t>
            </a:r>
          </a:p>
          <a:p>
            <a:pPr lvl="1"/>
            <a:r>
              <a:rPr lang="zh-CN" altLang="en-US" dirty="0"/>
              <a:t>基于</a:t>
            </a:r>
            <a:r>
              <a:rPr lang="en-US" altLang="zh-CN" dirty="0"/>
              <a:t>SLURM</a:t>
            </a:r>
            <a:r>
              <a:rPr lang="zh-CN" altLang="en-US" dirty="0"/>
              <a:t>构建的高性能计算集群</a:t>
            </a:r>
            <a:endParaRPr lang="en-US" altLang="zh-CN" dirty="0"/>
          </a:p>
          <a:p>
            <a:pPr lvl="1"/>
            <a:r>
              <a:rPr lang="zh-CN" altLang="en-US" dirty="0"/>
              <a:t>网络带宽：</a:t>
            </a:r>
            <a:r>
              <a:rPr lang="en-US" altLang="zh-CN" dirty="0"/>
              <a:t>20Gpbs  </a:t>
            </a:r>
          </a:p>
          <a:p>
            <a:pPr lvl="1"/>
            <a:r>
              <a:rPr lang="zh-CN" altLang="en-US" dirty="0"/>
              <a:t>内网、可以满足大规模的数据访问和传输</a:t>
            </a:r>
            <a:r>
              <a:rPr lang="en-US" altLang="zh-CN" dirty="0"/>
              <a:t>  </a:t>
            </a:r>
          </a:p>
          <a:p>
            <a:pPr lvl="1"/>
            <a:endParaRPr lang="en-US" altLang="zh-CN" dirty="0"/>
          </a:p>
          <a:p>
            <a:r>
              <a:rPr lang="zh-CN" altLang="en-US" dirty="0"/>
              <a:t>共享文件系统、用户命名空间不统一</a:t>
            </a:r>
            <a:endParaRPr lang="en-US" altLang="zh-CN" dirty="0"/>
          </a:p>
          <a:p>
            <a:pPr lvl="1"/>
            <a:r>
              <a:rPr lang="en-US" altLang="zh-CN" dirty="0"/>
              <a:t>EOS</a:t>
            </a:r>
            <a:r>
              <a:rPr lang="zh-CN" altLang="en-US" dirty="0"/>
              <a:t>：内置 </a:t>
            </a:r>
            <a:r>
              <a:rPr lang="en-US" altLang="zh-CN" dirty="0"/>
              <a:t>XRootD </a:t>
            </a:r>
            <a:r>
              <a:rPr lang="zh-CN" altLang="en-US" dirty="0"/>
              <a:t>远程访问方式，直接访问</a:t>
            </a:r>
            <a:endParaRPr lang="en-US" altLang="zh-CN" dirty="0"/>
          </a:p>
          <a:p>
            <a:pPr lvl="1"/>
            <a:r>
              <a:rPr lang="en-US" altLang="zh-CN" dirty="0"/>
              <a:t>Lustre</a:t>
            </a:r>
            <a:r>
              <a:rPr lang="zh-CN" altLang="en-US" dirty="0"/>
              <a:t>：借助 </a:t>
            </a:r>
            <a:r>
              <a:rPr lang="en-US" altLang="zh-CN" dirty="0"/>
              <a:t>XRootD </a:t>
            </a:r>
            <a:r>
              <a:rPr lang="zh-CN" altLang="en-US" dirty="0"/>
              <a:t>，以 </a:t>
            </a:r>
            <a:r>
              <a:rPr lang="en-US" altLang="zh-CN" dirty="0"/>
              <a:t>proxy </a:t>
            </a:r>
            <a:r>
              <a:rPr lang="zh-CN" altLang="en-US" dirty="0"/>
              <a:t>方式提供远程访问与传输</a:t>
            </a:r>
            <a:endParaRPr lang="en-US" altLang="zh-CN" dirty="0"/>
          </a:p>
          <a:p>
            <a:pPr lvl="1"/>
            <a:r>
              <a:rPr lang="en-US" altLang="zh-CN" dirty="0"/>
              <a:t>KRB5 Tokens</a:t>
            </a:r>
            <a:r>
              <a:rPr lang="zh-CN" altLang="en-US" dirty="0"/>
              <a:t>：用户认证</a:t>
            </a:r>
            <a:endParaRPr lang="en-US" altLang="zh-CN" dirty="0"/>
          </a:p>
        </p:txBody>
      </p:sp>
      <p:sp>
        <p:nvSpPr>
          <p:cNvPr id="4" name="灯片编号占位符 3">
            <a:extLst>
              <a:ext uri="{FF2B5EF4-FFF2-40B4-BE49-F238E27FC236}">
                <a16:creationId xmlns:a16="http://schemas.microsoft.com/office/drawing/2014/main" id="{BE5EE01B-29E8-4EC4-AC4C-208D4574A092}"/>
              </a:ext>
            </a:extLst>
          </p:cNvPr>
          <p:cNvSpPr>
            <a:spLocks noGrp="1"/>
          </p:cNvSpPr>
          <p:nvPr>
            <p:ph type="sldNum" sz="quarter" idx="12"/>
          </p:nvPr>
        </p:nvSpPr>
        <p:spPr/>
        <p:txBody>
          <a:bodyPr/>
          <a:lstStyle/>
          <a:p>
            <a:fld id="{7E46DA2A-0A7F-49D5-B392-17A051B5A1AA}" type="slidenum">
              <a:rPr lang="zh-CN" altLang="en-US" smtClean="0"/>
              <a:t>13</a:t>
            </a:fld>
            <a:endParaRPr lang="zh-CN" altLang="en-US"/>
          </a:p>
        </p:txBody>
      </p:sp>
      <p:sp>
        <p:nvSpPr>
          <p:cNvPr id="7" name="竖卷形 5">
            <a:extLst>
              <a:ext uri="{FF2B5EF4-FFF2-40B4-BE49-F238E27FC236}">
                <a16:creationId xmlns:a16="http://schemas.microsoft.com/office/drawing/2014/main" id="{15CA1A2A-943C-43BE-81BC-2B2093484415}"/>
              </a:ext>
            </a:extLst>
          </p:cNvPr>
          <p:cNvSpPr/>
          <p:nvPr/>
        </p:nvSpPr>
        <p:spPr>
          <a:xfrm>
            <a:off x="8031860" y="1352073"/>
            <a:ext cx="2477506" cy="139111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rPr>
              <a:t>Could CPU</a:t>
            </a:r>
            <a:r>
              <a:rPr lang="zh-CN" altLang="en-US" sz="1400" dirty="0">
                <a:solidFill>
                  <a:schemeClr val="tx1"/>
                </a:solidFill>
              </a:rPr>
              <a:t>：</a:t>
            </a:r>
            <a:r>
              <a:rPr lang="en-US" altLang="zh-CN" sz="1400" dirty="0">
                <a:solidFill>
                  <a:schemeClr val="tx1"/>
                </a:solidFill>
              </a:rPr>
              <a:t>9600</a:t>
            </a:r>
            <a:r>
              <a:rPr lang="zh-CN" altLang="en-US" sz="1400" dirty="0">
                <a:solidFill>
                  <a:schemeClr val="tx1"/>
                </a:solidFill>
              </a:rPr>
              <a:t> </a:t>
            </a:r>
            <a:r>
              <a:rPr lang="en-US" altLang="zh-CN" sz="1400" dirty="0">
                <a:solidFill>
                  <a:schemeClr val="tx1"/>
                </a:solidFill>
              </a:rPr>
              <a:t>cores</a:t>
            </a:r>
          </a:p>
          <a:p>
            <a:r>
              <a:rPr lang="en-US" altLang="zh-CN" sz="1400" dirty="0">
                <a:solidFill>
                  <a:schemeClr val="tx1"/>
                </a:solidFill>
              </a:rPr>
              <a:t>X86 CPU</a:t>
            </a:r>
            <a:r>
              <a:rPr lang="zh-CN" altLang="en-US" sz="1400" dirty="0">
                <a:solidFill>
                  <a:schemeClr val="tx1"/>
                </a:solidFill>
              </a:rPr>
              <a:t>：</a:t>
            </a:r>
            <a:r>
              <a:rPr lang="en-US" altLang="zh-CN" sz="1400" dirty="0">
                <a:solidFill>
                  <a:schemeClr val="tx1"/>
                </a:solidFill>
              </a:rPr>
              <a:t>10000</a:t>
            </a:r>
            <a:r>
              <a:rPr lang="zh-CN" altLang="en-US" sz="1400" dirty="0">
                <a:solidFill>
                  <a:schemeClr val="tx1"/>
                </a:solidFill>
              </a:rPr>
              <a:t> </a:t>
            </a:r>
            <a:r>
              <a:rPr lang="en-US" altLang="zh-CN" sz="1400" dirty="0">
                <a:solidFill>
                  <a:schemeClr val="tx1"/>
                </a:solidFill>
              </a:rPr>
              <a:t>cores</a:t>
            </a:r>
            <a:r>
              <a:rPr lang="zh-CN" altLang="en-US" sz="1400" dirty="0">
                <a:solidFill>
                  <a:schemeClr val="tx1"/>
                </a:solidFill>
              </a:rPr>
              <a:t>     </a:t>
            </a:r>
            <a:endParaRPr lang="en-US" altLang="zh-CN" sz="1400" dirty="0">
              <a:solidFill>
                <a:schemeClr val="tx1"/>
              </a:solidFill>
            </a:endParaRPr>
          </a:p>
          <a:p>
            <a:r>
              <a:rPr lang="en-US" altLang="zh-CN" sz="1400" dirty="0">
                <a:solidFill>
                  <a:schemeClr val="tx1"/>
                </a:solidFill>
              </a:rPr>
              <a:t>ARM CPU</a:t>
            </a:r>
            <a:r>
              <a:rPr lang="zh-CN" altLang="en-US" sz="1400" dirty="0">
                <a:solidFill>
                  <a:schemeClr val="tx1"/>
                </a:solidFill>
              </a:rPr>
              <a:t>：</a:t>
            </a:r>
            <a:r>
              <a:rPr lang="en-US" altLang="zh-CN" sz="1400" dirty="0">
                <a:solidFill>
                  <a:schemeClr val="tx1"/>
                </a:solidFill>
              </a:rPr>
              <a:t>9600 cores</a:t>
            </a:r>
          </a:p>
          <a:p>
            <a:r>
              <a:rPr lang="en-US" altLang="zh-CN" sz="1400" dirty="0">
                <a:solidFill>
                  <a:schemeClr val="tx1"/>
                </a:solidFill>
              </a:rPr>
              <a:t>GPU</a:t>
            </a:r>
            <a:r>
              <a:rPr lang="zh-CN" altLang="en-US" sz="1400" dirty="0">
                <a:solidFill>
                  <a:schemeClr val="tx1"/>
                </a:solidFill>
              </a:rPr>
              <a:t>：</a:t>
            </a:r>
            <a:r>
              <a:rPr lang="en-US" altLang="zh-CN" sz="1400" dirty="0">
                <a:solidFill>
                  <a:schemeClr val="tx1"/>
                </a:solidFill>
              </a:rPr>
              <a:t>80 Tesla V100</a:t>
            </a:r>
          </a:p>
          <a:p>
            <a:r>
              <a:rPr lang="en-US" altLang="zh-CN" sz="1400" dirty="0">
                <a:solidFill>
                  <a:schemeClr val="tx1"/>
                </a:solidFill>
              </a:rPr>
              <a:t>Storage</a:t>
            </a:r>
            <a:r>
              <a:rPr lang="zh-CN" altLang="en-US" sz="1400" dirty="0">
                <a:solidFill>
                  <a:schemeClr val="tx1"/>
                </a:solidFill>
              </a:rPr>
              <a:t>：</a:t>
            </a:r>
            <a:r>
              <a:rPr lang="en-US" altLang="zh-CN" sz="1400" dirty="0">
                <a:solidFill>
                  <a:schemeClr val="tx1"/>
                </a:solidFill>
              </a:rPr>
              <a:t>6PB</a:t>
            </a:r>
            <a:endParaRPr lang="zh-CN" altLang="en-US" sz="1400" dirty="0">
              <a:solidFill>
                <a:schemeClr val="tx1"/>
              </a:solidFill>
            </a:endParaRPr>
          </a:p>
        </p:txBody>
      </p:sp>
      <p:pic>
        <p:nvPicPr>
          <p:cNvPr id="6" name="图片 5">
            <a:extLst>
              <a:ext uri="{FF2B5EF4-FFF2-40B4-BE49-F238E27FC236}">
                <a16:creationId xmlns:a16="http://schemas.microsoft.com/office/drawing/2014/main" id="{9349F8FF-C28B-4E24-A3CA-489F1ACA8FB9}"/>
              </a:ext>
            </a:extLst>
          </p:cNvPr>
          <p:cNvPicPr>
            <a:picLocks noChangeAspect="1"/>
          </p:cNvPicPr>
          <p:nvPr/>
        </p:nvPicPr>
        <p:blipFill>
          <a:blip r:embed="rId3"/>
          <a:stretch>
            <a:fillRect/>
          </a:stretch>
        </p:blipFill>
        <p:spPr>
          <a:xfrm>
            <a:off x="7653944" y="3080161"/>
            <a:ext cx="3997036" cy="2988242"/>
          </a:xfrm>
          <a:prstGeom prst="rect">
            <a:avLst/>
          </a:prstGeom>
        </p:spPr>
      </p:pic>
    </p:spTree>
    <p:extLst>
      <p:ext uri="{BB962C8B-B14F-4D97-AF65-F5344CB8AC3E}">
        <p14:creationId xmlns:p14="http://schemas.microsoft.com/office/powerpoint/2010/main" val="272686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EC1FE7-D080-47C4-8366-78A5D4B26407}"/>
              </a:ext>
            </a:extLst>
          </p:cNvPr>
          <p:cNvSpPr>
            <a:spLocks noGrp="1"/>
          </p:cNvSpPr>
          <p:nvPr>
            <p:ph type="title"/>
          </p:nvPr>
        </p:nvSpPr>
        <p:spPr/>
        <p:txBody>
          <a:bodyPr/>
          <a:lstStyle/>
          <a:p>
            <a:r>
              <a:rPr lang="zh-CN" altLang="en-US" dirty="0"/>
              <a:t>站点接入 </a:t>
            </a:r>
            <a:r>
              <a:rPr lang="en-US" altLang="zh-CN" dirty="0"/>
              <a:t>– </a:t>
            </a:r>
            <a:r>
              <a:rPr lang="zh-CN" altLang="en-US" dirty="0"/>
              <a:t>合作组成员单位站点</a:t>
            </a:r>
          </a:p>
        </p:txBody>
      </p:sp>
      <p:sp>
        <p:nvSpPr>
          <p:cNvPr id="3" name="内容占位符 2">
            <a:extLst>
              <a:ext uri="{FF2B5EF4-FFF2-40B4-BE49-F238E27FC236}">
                <a16:creationId xmlns:a16="http://schemas.microsoft.com/office/drawing/2014/main" id="{B726AE08-3B5C-4C07-AC89-BBF85C4443EF}"/>
              </a:ext>
            </a:extLst>
          </p:cNvPr>
          <p:cNvSpPr>
            <a:spLocks noGrp="1"/>
          </p:cNvSpPr>
          <p:nvPr>
            <p:ph idx="1"/>
          </p:nvPr>
        </p:nvSpPr>
        <p:spPr/>
        <p:txBody>
          <a:bodyPr/>
          <a:lstStyle/>
          <a:p>
            <a:r>
              <a:rPr lang="zh-CN" altLang="en-US" dirty="0"/>
              <a:t>合作组成员单位站点（目前接入资源数量不稳定）</a:t>
            </a:r>
            <a:endParaRPr lang="en-US" altLang="zh-CN" dirty="0"/>
          </a:p>
          <a:p>
            <a:pPr lvl="1"/>
            <a:r>
              <a:rPr lang="zh-CN" altLang="en-US" dirty="0"/>
              <a:t>山东大学物理学院站点</a:t>
            </a:r>
            <a:r>
              <a:rPr lang="en-US" altLang="zh-CN" dirty="0"/>
              <a:t>, </a:t>
            </a:r>
            <a:r>
              <a:rPr lang="zh-CN" altLang="en-US" dirty="0"/>
              <a:t>兰州大学核物理学院站点</a:t>
            </a:r>
            <a:endParaRPr lang="en-US" altLang="zh-CN" dirty="0"/>
          </a:p>
          <a:p>
            <a:r>
              <a:rPr lang="zh-CN" altLang="en-US" dirty="0"/>
              <a:t>目前接入资源数量、网络带宽和存储空间受限</a:t>
            </a:r>
            <a:r>
              <a:rPr lang="en-US" altLang="zh-CN" dirty="0"/>
              <a:t> </a:t>
            </a:r>
          </a:p>
          <a:p>
            <a:pPr lvl="1"/>
            <a:r>
              <a:rPr lang="zh-CN" altLang="en-US" dirty="0"/>
              <a:t>未开展的大规模生产应用</a:t>
            </a:r>
            <a:endParaRPr lang="en-US" altLang="zh-CN" dirty="0"/>
          </a:p>
          <a:p>
            <a:endParaRPr lang="zh-CN" altLang="en-US" dirty="0"/>
          </a:p>
        </p:txBody>
      </p:sp>
      <p:sp>
        <p:nvSpPr>
          <p:cNvPr id="4" name="灯片编号占位符 3">
            <a:extLst>
              <a:ext uri="{FF2B5EF4-FFF2-40B4-BE49-F238E27FC236}">
                <a16:creationId xmlns:a16="http://schemas.microsoft.com/office/drawing/2014/main" id="{AB0E3B52-89F8-4897-9076-90F9C43C50B7}"/>
              </a:ext>
            </a:extLst>
          </p:cNvPr>
          <p:cNvSpPr>
            <a:spLocks noGrp="1"/>
          </p:cNvSpPr>
          <p:nvPr>
            <p:ph type="sldNum" sz="quarter" idx="12"/>
          </p:nvPr>
        </p:nvSpPr>
        <p:spPr/>
        <p:txBody>
          <a:bodyPr/>
          <a:lstStyle/>
          <a:p>
            <a:fld id="{7E46DA2A-0A7F-49D5-B392-17A051B5A1AA}" type="slidenum">
              <a:rPr lang="zh-CN" altLang="en-US" smtClean="0"/>
              <a:t>14</a:t>
            </a:fld>
            <a:endParaRPr lang="zh-CN" altLang="en-US"/>
          </a:p>
        </p:txBody>
      </p:sp>
      <p:pic>
        <p:nvPicPr>
          <p:cNvPr id="5" name="图片 4">
            <a:extLst>
              <a:ext uri="{FF2B5EF4-FFF2-40B4-BE49-F238E27FC236}">
                <a16:creationId xmlns:a16="http://schemas.microsoft.com/office/drawing/2014/main" id="{4B6788AB-A4B5-410C-958F-982899C540CE}"/>
              </a:ext>
            </a:extLst>
          </p:cNvPr>
          <p:cNvPicPr>
            <a:picLocks noChangeAspect="1"/>
          </p:cNvPicPr>
          <p:nvPr/>
        </p:nvPicPr>
        <p:blipFill>
          <a:blip r:embed="rId3"/>
          <a:stretch>
            <a:fillRect/>
          </a:stretch>
        </p:blipFill>
        <p:spPr>
          <a:xfrm>
            <a:off x="2726459" y="3204072"/>
            <a:ext cx="6739081" cy="2713328"/>
          </a:xfrm>
          <a:prstGeom prst="rect">
            <a:avLst/>
          </a:prstGeom>
        </p:spPr>
      </p:pic>
    </p:spTree>
    <p:extLst>
      <p:ext uri="{BB962C8B-B14F-4D97-AF65-F5344CB8AC3E}">
        <p14:creationId xmlns:p14="http://schemas.microsoft.com/office/powerpoint/2010/main" val="63804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08DB0-6124-4C4B-9B9E-94AC1AB4F71F}"/>
              </a:ext>
            </a:extLst>
          </p:cNvPr>
          <p:cNvSpPr>
            <a:spLocks noGrp="1"/>
          </p:cNvSpPr>
          <p:nvPr>
            <p:ph type="title"/>
          </p:nvPr>
        </p:nvSpPr>
        <p:spPr/>
        <p:txBody>
          <a:bodyPr/>
          <a:lstStyle/>
          <a:p>
            <a:r>
              <a:rPr lang="zh-CN" altLang="en-US" dirty="0"/>
              <a:t>作业接口</a:t>
            </a:r>
          </a:p>
        </p:txBody>
      </p:sp>
      <p:sp>
        <p:nvSpPr>
          <p:cNvPr id="3" name="内容占位符 2">
            <a:extLst>
              <a:ext uri="{FF2B5EF4-FFF2-40B4-BE49-F238E27FC236}">
                <a16:creationId xmlns:a16="http://schemas.microsoft.com/office/drawing/2014/main" id="{76428B14-BCB6-4751-86C7-6CC7C3C253B2}"/>
              </a:ext>
            </a:extLst>
          </p:cNvPr>
          <p:cNvSpPr>
            <a:spLocks noGrp="1"/>
          </p:cNvSpPr>
          <p:nvPr>
            <p:ph idx="1"/>
          </p:nvPr>
        </p:nvSpPr>
        <p:spPr>
          <a:xfrm>
            <a:off x="253719" y="1138905"/>
            <a:ext cx="11684561" cy="5617349"/>
          </a:xfrm>
        </p:spPr>
        <p:txBody>
          <a:bodyPr/>
          <a:lstStyle/>
          <a:p>
            <a:r>
              <a:rPr lang="zh-CN" altLang="en-US" dirty="0"/>
              <a:t>用户接口遵循原有使用方式（用户长期习惯本地集群方式）</a:t>
            </a:r>
            <a:r>
              <a:rPr lang="en-US" altLang="zh-CN" dirty="0"/>
              <a:t> </a:t>
            </a:r>
          </a:p>
          <a:p>
            <a:pPr lvl="1"/>
            <a:r>
              <a:rPr lang="zh-CN" altLang="en-US" dirty="0"/>
              <a:t>在远程站点运行作业，用户不需要做过多的使用方式上的改动</a:t>
            </a:r>
            <a:endParaRPr lang="en-US" altLang="zh-CN" dirty="0"/>
          </a:p>
          <a:p>
            <a:pPr lvl="1"/>
            <a:r>
              <a:rPr lang="zh-CN" altLang="en-US" dirty="0"/>
              <a:t>远程站点相关的功能增加并打包在 </a:t>
            </a:r>
            <a:r>
              <a:rPr lang="en-US" altLang="zh-CN" dirty="0"/>
              <a:t>HepJob </a:t>
            </a:r>
            <a:r>
              <a:rPr lang="zh-CN" altLang="en-US" dirty="0"/>
              <a:t>软件工具中</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2"/>
            <a:endParaRPr lang="en-US" altLang="zh-CN" dirty="0"/>
          </a:p>
          <a:p>
            <a:r>
              <a:rPr lang="zh-CN" altLang="en-US" dirty="0"/>
              <a:t>协助实验完善作业和数据工作流（有助于向实验推广分布式计算资源）</a:t>
            </a:r>
            <a:endParaRPr lang="en-US" altLang="zh-CN" dirty="0"/>
          </a:p>
          <a:p>
            <a:pPr lvl="1"/>
            <a:r>
              <a:rPr lang="zh-CN" altLang="en-US" dirty="0"/>
              <a:t>完善和实现作业工作流和数据存储结构</a:t>
            </a:r>
            <a:endParaRPr lang="en-US" altLang="zh-CN" dirty="0"/>
          </a:p>
          <a:p>
            <a:pPr lvl="1"/>
            <a:r>
              <a:rPr lang="zh-CN" altLang="en-US" dirty="0"/>
              <a:t>如 </a:t>
            </a:r>
            <a:r>
              <a:rPr lang="en-US" altLang="zh-CN" dirty="0"/>
              <a:t>LHAASO </a:t>
            </a:r>
            <a:r>
              <a:rPr lang="zh-CN" altLang="en-US" dirty="0"/>
              <a:t>实验的 </a:t>
            </a:r>
            <a:r>
              <a:rPr lang="en-US" altLang="zh-CN" dirty="0"/>
              <a:t>mini-workflow, BESIII </a:t>
            </a:r>
            <a:r>
              <a:rPr lang="zh-CN" altLang="en-US" dirty="0"/>
              <a:t>实验的 </a:t>
            </a:r>
            <a:r>
              <a:rPr lang="en-US" altLang="zh-CN" dirty="0"/>
              <a:t>boss.condor</a:t>
            </a:r>
          </a:p>
        </p:txBody>
      </p:sp>
      <p:sp>
        <p:nvSpPr>
          <p:cNvPr id="4" name="灯片编号占位符 3">
            <a:extLst>
              <a:ext uri="{FF2B5EF4-FFF2-40B4-BE49-F238E27FC236}">
                <a16:creationId xmlns:a16="http://schemas.microsoft.com/office/drawing/2014/main" id="{965C22CA-A4E1-4688-8F46-A0081068CC14}"/>
              </a:ext>
            </a:extLst>
          </p:cNvPr>
          <p:cNvSpPr>
            <a:spLocks noGrp="1"/>
          </p:cNvSpPr>
          <p:nvPr>
            <p:ph type="sldNum" sz="quarter" idx="12"/>
          </p:nvPr>
        </p:nvSpPr>
        <p:spPr/>
        <p:txBody>
          <a:bodyPr/>
          <a:lstStyle/>
          <a:p>
            <a:fld id="{7E46DA2A-0A7F-49D5-B392-17A051B5A1AA}" type="slidenum">
              <a:rPr lang="zh-CN" altLang="en-US" smtClean="0"/>
              <a:t>15</a:t>
            </a:fld>
            <a:endParaRPr lang="zh-CN" altLang="en-US" dirty="0"/>
          </a:p>
        </p:txBody>
      </p:sp>
      <p:pic>
        <p:nvPicPr>
          <p:cNvPr id="5" name="图片 4">
            <a:extLst>
              <a:ext uri="{FF2B5EF4-FFF2-40B4-BE49-F238E27FC236}">
                <a16:creationId xmlns:a16="http://schemas.microsoft.com/office/drawing/2014/main" id="{43E79C31-4AD4-407B-A590-AAA18B3AF064}"/>
              </a:ext>
            </a:extLst>
          </p:cNvPr>
          <p:cNvPicPr>
            <a:picLocks noChangeAspect="1"/>
          </p:cNvPicPr>
          <p:nvPr/>
        </p:nvPicPr>
        <p:blipFill>
          <a:blip r:embed="rId3"/>
          <a:stretch>
            <a:fillRect/>
          </a:stretch>
        </p:blipFill>
        <p:spPr>
          <a:xfrm>
            <a:off x="414781" y="2654231"/>
            <a:ext cx="5892181" cy="2212692"/>
          </a:xfrm>
          <a:prstGeom prst="rect">
            <a:avLst/>
          </a:prstGeom>
        </p:spPr>
      </p:pic>
      <p:pic>
        <p:nvPicPr>
          <p:cNvPr id="6" name="图片 5">
            <a:extLst>
              <a:ext uri="{FF2B5EF4-FFF2-40B4-BE49-F238E27FC236}">
                <a16:creationId xmlns:a16="http://schemas.microsoft.com/office/drawing/2014/main" id="{EB7C4DE9-AD21-4BB2-8AC5-3E6F71ED0CBB}"/>
              </a:ext>
            </a:extLst>
          </p:cNvPr>
          <p:cNvPicPr>
            <a:picLocks noChangeAspect="1"/>
          </p:cNvPicPr>
          <p:nvPr/>
        </p:nvPicPr>
        <p:blipFill>
          <a:blip r:embed="rId4"/>
          <a:stretch>
            <a:fillRect/>
          </a:stretch>
        </p:blipFill>
        <p:spPr>
          <a:xfrm>
            <a:off x="6774002" y="2654231"/>
            <a:ext cx="4808398" cy="2148082"/>
          </a:xfrm>
          <a:prstGeom prst="rect">
            <a:avLst/>
          </a:prstGeom>
        </p:spPr>
      </p:pic>
    </p:spTree>
    <p:extLst>
      <p:ext uri="{BB962C8B-B14F-4D97-AF65-F5344CB8AC3E}">
        <p14:creationId xmlns:p14="http://schemas.microsoft.com/office/powerpoint/2010/main" val="291136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308DB0-6124-4C4B-9B9E-94AC1AB4F71F}"/>
              </a:ext>
            </a:extLst>
          </p:cNvPr>
          <p:cNvSpPr>
            <a:spLocks noGrp="1"/>
          </p:cNvSpPr>
          <p:nvPr>
            <p:ph type="title"/>
          </p:nvPr>
        </p:nvSpPr>
        <p:spPr/>
        <p:txBody>
          <a:bodyPr/>
          <a:lstStyle/>
          <a:p>
            <a:r>
              <a:rPr lang="zh-CN" altLang="en-US" dirty="0"/>
              <a:t>作业运行环境 </a:t>
            </a:r>
            <a:r>
              <a:rPr lang="en-US" altLang="zh-CN" dirty="0"/>
              <a:t>– Singularity</a:t>
            </a:r>
            <a:r>
              <a:rPr lang="zh-CN" altLang="en-US" dirty="0"/>
              <a:t>容器</a:t>
            </a:r>
          </a:p>
        </p:txBody>
      </p:sp>
      <p:sp>
        <p:nvSpPr>
          <p:cNvPr id="3" name="内容占位符 2">
            <a:extLst>
              <a:ext uri="{FF2B5EF4-FFF2-40B4-BE49-F238E27FC236}">
                <a16:creationId xmlns:a16="http://schemas.microsoft.com/office/drawing/2014/main" id="{76428B14-BCB6-4751-86C7-6CC7C3C253B2}"/>
              </a:ext>
            </a:extLst>
          </p:cNvPr>
          <p:cNvSpPr>
            <a:spLocks noGrp="1"/>
          </p:cNvSpPr>
          <p:nvPr>
            <p:ph idx="1"/>
          </p:nvPr>
        </p:nvSpPr>
        <p:spPr/>
        <p:txBody>
          <a:bodyPr/>
          <a:lstStyle/>
          <a:p>
            <a:r>
              <a:rPr lang="zh-CN" altLang="en-US" dirty="0"/>
              <a:t>作业运行环境主要基于 </a:t>
            </a:r>
            <a:r>
              <a:rPr lang="en-US" altLang="zh-CN" dirty="0"/>
              <a:t>singularity </a:t>
            </a:r>
            <a:r>
              <a:rPr lang="zh-CN" altLang="en-US" dirty="0"/>
              <a:t>容器方案实现</a:t>
            </a:r>
            <a:endParaRPr lang="en-US" altLang="zh-CN" dirty="0"/>
          </a:p>
          <a:p>
            <a:r>
              <a:rPr lang="zh-CN" altLang="en-US" dirty="0"/>
              <a:t>操作系统</a:t>
            </a:r>
            <a:endParaRPr lang="en-US" altLang="zh-CN" dirty="0"/>
          </a:p>
          <a:p>
            <a:pPr lvl="1"/>
            <a:r>
              <a:rPr lang="en-US" altLang="zh-CN" dirty="0"/>
              <a:t>Singularity </a:t>
            </a:r>
            <a:r>
              <a:rPr lang="zh-CN" altLang="en-US" dirty="0"/>
              <a:t>镜像发布至 </a:t>
            </a:r>
            <a:r>
              <a:rPr lang="en-US" altLang="zh-CN" dirty="0"/>
              <a:t>/cvmfs/container </a:t>
            </a:r>
            <a:r>
              <a:rPr lang="zh-CN" altLang="en-US" dirty="0"/>
              <a:t>软件存储中</a:t>
            </a:r>
            <a:endParaRPr lang="en-US" altLang="zh-CN" dirty="0"/>
          </a:p>
          <a:p>
            <a:pPr lvl="1"/>
            <a:r>
              <a:rPr lang="zh-CN" altLang="en-US" dirty="0"/>
              <a:t>在用户作业到达节点时，</a:t>
            </a:r>
            <a:r>
              <a:rPr lang="en-US" altLang="zh-CN" dirty="0"/>
              <a:t>Glidein Job </a:t>
            </a:r>
            <a:r>
              <a:rPr lang="zh-CN" altLang="en-US" dirty="0"/>
              <a:t>依据特定操作系统镜像</a:t>
            </a:r>
            <a:endParaRPr lang="en-US" altLang="zh-CN" dirty="0"/>
          </a:p>
          <a:p>
            <a:pPr marL="344487" lvl="1" indent="0">
              <a:buNone/>
            </a:pPr>
            <a:r>
              <a:rPr lang="en-US" altLang="zh-CN" dirty="0"/>
              <a:t>    </a:t>
            </a:r>
            <a:r>
              <a:rPr lang="zh-CN" altLang="en-US" dirty="0"/>
              <a:t>启动</a:t>
            </a:r>
            <a:r>
              <a:rPr lang="en-US" altLang="zh-CN" dirty="0"/>
              <a:t>singularity</a:t>
            </a:r>
            <a:r>
              <a:rPr lang="zh-CN" altLang="en-US" dirty="0"/>
              <a:t>容器</a:t>
            </a:r>
            <a:endParaRPr lang="en-US" altLang="zh-CN" dirty="0"/>
          </a:p>
          <a:p>
            <a:r>
              <a:rPr lang="zh-CN" altLang="en-US" dirty="0"/>
              <a:t>实验软件与个人软件</a:t>
            </a:r>
            <a:endParaRPr lang="en-US" altLang="zh-CN" dirty="0"/>
          </a:p>
          <a:p>
            <a:pPr lvl="1"/>
            <a:r>
              <a:rPr lang="zh-CN" altLang="en-US" dirty="0"/>
              <a:t>实验软件由 </a:t>
            </a:r>
            <a:r>
              <a:rPr lang="en-US" altLang="zh-CN" dirty="0"/>
              <a:t>/cvmfs </a:t>
            </a:r>
            <a:r>
              <a:rPr lang="zh-CN" altLang="en-US" dirty="0"/>
              <a:t>管理和提供访问</a:t>
            </a:r>
            <a:endParaRPr lang="en-US" altLang="zh-CN" dirty="0"/>
          </a:p>
          <a:p>
            <a:pPr lvl="1"/>
            <a:r>
              <a:rPr lang="zh-CN" altLang="en-US" dirty="0"/>
              <a:t>个人软件由系统负责传输到远程计算节点</a:t>
            </a:r>
            <a:endParaRPr lang="en-US" altLang="zh-CN" dirty="0"/>
          </a:p>
          <a:p>
            <a:r>
              <a:rPr lang="zh-CN" altLang="en-US" dirty="0"/>
              <a:t>运行时存储空间</a:t>
            </a:r>
            <a:endParaRPr lang="en-US" altLang="zh-CN" dirty="0"/>
          </a:p>
          <a:p>
            <a:pPr lvl="1"/>
            <a:r>
              <a:rPr lang="zh-CN" altLang="en-US" dirty="0"/>
              <a:t>计算节点的本地存储空间，如 </a:t>
            </a:r>
            <a:r>
              <a:rPr lang="en-US" altLang="zh-CN" dirty="0"/>
              <a:t>/scratch </a:t>
            </a:r>
            <a:r>
              <a:rPr lang="zh-CN" altLang="en-US" dirty="0"/>
              <a:t>或 </a:t>
            </a:r>
            <a:r>
              <a:rPr lang="en-US" altLang="zh-CN" dirty="0"/>
              <a:t>/tmp</a:t>
            </a:r>
          </a:p>
        </p:txBody>
      </p:sp>
      <p:sp>
        <p:nvSpPr>
          <p:cNvPr id="4" name="灯片编号占位符 3">
            <a:extLst>
              <a:ext uri="{FF2B5EF4-FFF2-40B4-BE49-F238E27FC236}">
                <a16:creationId xmlns:a16="http://schemas.microsoft.com/office/drawing/2014/main" id="{965C22CA-A4E1-4688-8F46-A0081068CC14}"/>
              </a:ext>
            </a:extLst>
          </p:cNvPr>
          <p:cNvSpPr>
            <a:spLocks noGrp="1"/>
          </p:cNvSpPr>
          <p:nvPr>
            <p:ph type="sldNum" sz="quarter" idx="12"/>
          </p:nvPr>
        </p:nvSpPr>
        <p:spPr/>
        <p:txBody>
          <a:bodyPr/>
          <a:lstStyle/>
          <a:p>
            <a:fld id="{7E46DA2A-0A7F-49D5-B392-17A051B5A1AA}" type="slidenum">
              <a:rPr lang="zh-CN" altLang="en-US" smtClean="0"/>
              <a:t>16</a:t>
            </a:fld>
            <a:endParaRPr lang="zh-CN" altLang="en-US" dirty="0"/>
          </a:p>
        </p:txBody>
      </p:sp>
      <p:sp>
        <p:nvSpPr>
          <p:cNvPr id="5" name="圆角矩形 4"/>
          <p:cNvSpPr/>
          <p:nvPr/>
        </p:nvSpPr>
        <p:spPr>
          <a:xfrm>
            <a:off x="8425294" y="2339913"/>
            <a:ext cx="3295651" cy="30585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6" name="矩形: 圆角 27">
            <a:extLst>
              <a:ext uri="{FF2B5EF4-FFF2-40B4-BE49-F238E27FC236}">
                <a16:creationId xmlns:a16="http://schemas.microsoft.com/office/drawing/2014/main" id="{359B61EA-2129-441D-A024-55BCAC268DED}"/>
              </a:ext>
            </a:extLst>
          </p:cNvPr>
          <p:cNvSpPr/>
          <p:nvPr/>
        </p:nvSpPr>
        <p:spPr>
          <a:xfrm>
            <a:off x="9284664" y="1936640"/>
            <a:ext cx="1576523" cy="473526"/>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t>worker node</a:t>
            </a:r>
            <a:endParaRPr lang="zh-CN" altLang="en-US" dirty="0"/>
          </a:p>
        </p:txBody>
      </p:sp>
      <p:sp>
        <p:nvSpPr>
          <p:cNvPr id="7" name="矩形: 圆角 27">
            <a:extLst>
              <a:ext uri="{FF2B5EF4-FFF2-40B4-BE49-F238E27FC236}">
                <a16:creationId xmlns:a16="http://schemas.microsoft.com/office/drawing/2014/main" id="{359B61EA-2129-441D-A024-55BCAC268DED}"/>
              </a:ext>
            </a:extLst>
          </p:cNvPr>
          <p:cNvSpPr/>
          <p:nvPr/>
        </p:nvSpPr>
        <p:spPr>
          <a:xfrm>
            <a:off x="9289538" y="2396758"/>
            <a:ext cx="1576523" cy="473526"/>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t>singularity</a:t>
            </a:r>
            <a:endParaRPr lang="zh-CN" altLang="en-US" dirty="0"/>
          </a:p>
        </p:txBody>
      </p:sp>
      <p:sp>
        <p:nvSpPr>
          <p:cNvPr id="8" name="圆角矩形 7"/>
          <p:cNvSpPr/>
          <p:nvPr/>
        </p:nvSpPr>
        <p:spPr>
          <a:xfrm>
            <a:off x="8714315" y="3001217"/>
            <a:ext cx="27203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/cvmfs/lhaaso.ihep.ac.cn</a:t>
            </a:r>
            <a:endParaRPr lang="zh-CN" altLang="en-US" dirty="0"/>
          </a:p>
        </p:txBody>
      </p:sp>
      <p:sp>
        <p:nvSpPr>
          <p:cNvPr id="9" name="圆角矩形 8"/>
          <p:cNvSpPr/>
          <p:nvPr/>
        </p:nvSpPr>
        <p:spPr>
          <a:xfrm>
            <a:off x="8714315" y="4788752"/>
            <a:ext cx="272034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/scratch or /tmp</a:t>
            </a:r>
            <a:endParaRPr lang="zh-CN" altLang="en-US" dirty="0"/>
          </a:p>
        </p:txBody>
      </p:sp>
      <p:sp>
        <p:nvSpPr>
          <p:cNvPr id="10" name="椭圆 9"/>
          <p:cNvSpPr/>
          <p:nvPr/>
        </p:nvSpPr>
        <p:spPr>
          <a:xfrm>
            <a:off x="9536856" y="3769734"/>
            <a:ext cx="900688" cy="524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job</a:t>
            </a:r>
            <a:endParaRPr lang="zh-CN" altLang="en-US" dirty="0"/>
          </a:p>
        </p:txBody>
      </p:sp>
      <p:cxnSp>
        <p:nvCxnSpPr>
          <p:cNvPr id="12" name="直接箭头连接符 11"/>
          <p:cNvCxnSpPr>
            <a:cxnSpLocks/>
          </p:cNvCxnSpPr>
          <p:nvPr/>
        </p:nvCxnSpPr>
        <p:spPr>
          <a:xfrm>
            <a:off x="9987200" y="3400710"/>
            <a:ext cx="0" cy="367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9903725" y="4350959"/>
            <a:ext cx="0" cy="367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10074485" y="4339529"/>
            <a:ext cx="0" cy="342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圆角 27">
            <a:extLst>
              <a:ext uri="{FF2B5EF4-FFF2-40B4-BE49-F238E27FC236}">
                <a16:creationId xmlns:a16="http://schemas.microsoft.com/office/drawing/2014/main" id="{359B61EA-2129-441D-A024-55BCAC268DED}"/>
              </a:ext>
            </a:extLst>
          </p:cNvPr>
          <p:cNvSpPr/>
          <p:nvPr/>
        </p:nvSpPr>
        <p:spPr>
          <a:xfrm>
            <a:off x="9310402" y="3412140"/>
            <a:ext cx="1799945" cy="285737"/>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t>load software</a:t>
            </a:r>
            <a:endParaRPr lang="zh-CN" altLang="en-US" dirty="0"/>
          </a:p>
        </p:txBody>
      </p:sp>
      <p:sp>
        <p:nvSpPr>
          <p:cNvPr id="23" name="圆角矩形 22"/>
          <p:cNvSpPr/>
          <p:nvPr/>
        </p:nvSpPr>
        <p:spPr>
          <a:xfrm>
            <a:off x="8497145" y="2802009"/>
            <a:ext cx="3158490" cy="24982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7">
            <a:extLst>
              <a:ext uri="{FF2B5EF4-FFF2-40B4-BE49-F238E27FC236}">
                <a16:creationId xmlns:a16="http://schemas.microsoft.com/office/drawing/2014/main" id="{359B61EA-2129-441D-A024-55BCAC268DED}"/>
              </a:ext>
            </a:extLst>
          </p:cNvPr>
          <p:cNvSpPr/>
          <p:nvPr/>
        </p:nvSpPr>
        <p:spPr>
          <a:xfrm>
            <a:off x="9198939" y="4350126"/>
            <a:ext cx="816498" cy="300304"/>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t>write</a:t>
            </a:r>
            <a:endParaRPr lang="zh-CN" altLang="en-US" dirty="0"/>
          </a:p>
        </p:txBody>
      </p:sp>
      <p:sp>
        <p:nvSpPr>
          <p:cNvPr id="25" name="矩形: 圆角 27">
            <a:extLst>
              <a:ext uri="{FF2B5EF4-FFF2-40B4-BE49-F238E27FC236}">
                <a16:creationId xmlns:a16="http://schemas.microsoft.com/office/drawing/2014/main" id="{359B61EA-2129-441D-A024-55BCAC268DED}"/>
              </a:ext>
            </a:extLst>
          </p:cNvPr>
          <p:cNvSpPr/>
          <p:nvPr/>
        </p:nvSpPr>
        <p:spPr>
          <a:xfrm>
            <a:off x="9958963" y="4351383"/>
            <a:ext cx="816498" cy="300304"/>
          </a:xfrm>
          <a:prstGeom prst="roundRect">
            <a:avLst/>
          </a:prstGeom>
          <a:no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dirty="0"/>
              <a:t>read</a:t>
            </a:r>
            <a:endParaRPr lang="zh-CN" altLang="en-US" dirty="0"/>
          </a:p>
        </p:txBody>
      </p:sp>
    </p:spTree>
    <p:extLst>
      <p:ext uri="{BB962C8B-B14F-4D97-AF65-F5344CB8AC3E}">
        <p14:creationId xmlns:p14="http://schemas.microsoft.com/office/powerpoint/2010/main" val="223201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8BF4E3-7996-46EB-B3A5-E9C0FD17E0B7}"/>
              </a:ext>
            </a:extLst>
          </p:cNvPr>
          <p:cNvSpPr>
            <a:spLocks noGrp="1"/>
          </p:cNvSpPr>
          <p:nvPr>
            <p:ph type="title"/>
          </p:nvPr>
        </p:nvSpPr>
        <p:spPr/>
        <p:txBody>
          <a:bodyPr/>
          <a:lstStyle/>
          <a:p>
            <a:r>
              <a:rPr lang="zh-CN" altLang="en-US" dirty="0"/>
              <a:t>分布式计算应用 </a:t>
            </a:r>
            <a:r>
              <a:rPr lang="en-US" altLang="zh-CN" dirty="0"/>
              <a:t>– BESIII</a:t>
            </a:r>
            <a:r>
              <a:rPr lang="zh-CN" altLang="en-US" dirty="0"/>
              <a:t>实验</a:t>
            </a:r>
          </a:p>
        </p:txBody>
      </p:sp>
      <p:sp>
        <p:nvSpPr>
          <p:cNvPr id="3" name="内容占位符 2">
            <a:extLst>
              <a:ext uri="{FF2B5EF4-FFF2-40B4-BE49-F238E27FC236}">
                <a16:creationId xmlns:a16="http://schemas.microsoft.com/office/drawing/2014/main" id="{6EA21E55-7449-4C19-8482-7E1EFFE60919}"/>
              </a:ext>
            </a:extLst>
          </p:cNvPr>
          <p:cNvSpPr>
            <a:spLocks noGrp="1"/>
          </p:cNvSpPr>
          <p:nvPr>
            <p:ph idx="1"/>
          </p:nvPr>
        </p:nvSpPr>
        <p:spPr>
          <a:xfrm>
            <a:off x="282958" y="1230270"/>
            <a:ext cx="11909042" cy="5627730"/>
          </a:xfrm>
        </p:spPr>
        <p:txBody>
          <a:bodyPr/>
          <a:lstStyle/>
          <a:p>
            <a:r>
              <a:rPr lang="zh-CN" altLang="en-US" dirty="0"/>
              <a:t>主要支持</a:t>
            </a:r>
            <a:r>
              <a:rPr lang="en-US" altLang="zh-CN" dirty="0"/>
              <a:t>BESIII</a:t>
            </a:r>
            <a:r>
              <a:rPr lang="zh-CN" altLang="en-US" dirty="0"/>
              <a:t>实验的模拟和重建数据处理（传统计算模式拓展至分布式场景）</a:t>
            </a:r>
            <a:endParaRPr lang="en-US" altLang="zh-CN" dirty="0"/>
          </a:p>
          <a:p>
            <a:pPr lvl="1"/>
            <a:r>
              <a:rPr lang="zh-CN" altLang="en-US" dirty="0"/>
              <a:t>设计实现远程作业的封装：基于 </a:t>
            </a:r>
            <a:r>
              <a:rPr lang="en-US" altLang="zh-CN" dirty="0"/>
              <a:t>boss.condor </a:t>
            </a:r>
            <a:r>
              <a:rPr lang="zh-CN" altLang="en-US" dirty="0"/>
              <a:t>的功能延伸</a:t>
            </a:r>
            <a:endParaRPr lang="en-US" altLang="zh-CN" dirty="0"/>
          </a:p>
          <a:p>
            <a:pPr lvl="1"/>
            <a:r>
              <a:rPr lang="en-US" altLang="zh-CN" dirty="0"/>
              <a:t>Lustre </a:t>
            </a:r>
            <a:r>
              <a:rPr lang="zh-CN" altLang="en-US" dirty="0"/>
              <a:t>共享文件系统远程读写：基于 </a:t>
            </a:r>
            <a:r>
              <a:rPr lang="en-US" altLang="zh-CN" dirty="0"/>
              <a:t>XRootD </a:t>
            </a:r>
            <a:r>
              <a:rPr lang="zh-CN" altLang="en-US" dirty="0"/>
              <a:t>的 </a:t>
            </a:r>
            <a:r>
              <a:rPr lang="en-US" altLang="zh-CN" dirty="0"/>
              <a:t>proxy </a:t>
            </a:r>
            <a:r>
              <a:rPr lang="zh-CN" altLang="en-US" dirty="0"/>
              <a:t>方案</a:t>
            </a:r>
            <a:endParaRPr lang="en-US" altLang="zh-CN" dirty="0"/>
          </a:p>
          <a:p>
            <a:pPr lvl="1"/>
            <a:r>
              <a:rPr lang="zh-CN" altLang="en-US" dirty="0"/>
              <a:t>高频热点数据访问：基于</a:t>
            </a:r>
            <a:r>
              <a:rPr lang="en-US" altLang="zh-CN" dirty="0"/>
              <a:t>cvmfs</a:t>
            </a:r>
            <a:r>
              <a:rPr lang="zh-CN" altLang="en-US" dirty="0"/>
              <a:t>的</a:t>
            </a:r>
            <a:r>
              <a:rPr lang="en-US" altLang="zh-CN" dirty="0"/>
              <a:t>random trigger</a:t>
            </a:r>
            <a:r>
              <a:rPr lang="zh-CN" altLang="en-US" dirty="0"/>
              <a:t>数据远程共享</a:t>
            </a:r>
            <a:endParaRPr lang="en-US" altLang="zh-CN" dirty="0"/>
          </a:p>
          <a:p>
            <a:pPr lvl="1"/>
            <a:r>
              <a:rPr lang="zh-CN" altLang="en-US" dirty="0"/>
              <a:t>数据库架构升级：远程分布式数据库系统</a:t>
            </a:r>
            <a:endParaRPr lang="en-US" altLang="zh-CN" dirty="0"/>
          </a:p>
          <a:p>
            <a:r>
              <a:rPr lang="en-US" altLang="zh-CN" dirty="0"/>
              <a:t>BESIII</a:t>
            </a:r>
            <a:r>
              <a:rPr lang="zh-CN" altLang="en-US" dirty="0"/>
              <a:t>实验可额外获得</a:t>
            </a:r>
            <a:r>
              <a:rPr lang="en-US" altLang="zh-CN" dirty="0"/>
              <a:t>30%</a:t>
            </a:r>
            <a:r>
              <a:rPr lang="zh-CN" altLang="en-US" dirty="0"/>
              <a:t>计算资源</a:t>
            </a:r>
            <a:endParaRPr lang="en-US" altLang="zh-CN" dirty="0"/>
          </a:p>
          <a:p>
            <a:pPr lvl="1"/>
            <a:r>
              <a:rPr lang="zh-CN" altLang="en-US" dirty="0"/>
              <a:t>忙时可额外获得</a:t>
            </a:r>
            <a:r>
              <a:rPr lang="en-US" altLang="zh-CN" dirty="0"/>
              <a:t>56%</a:t>
            </a:r>
            <a:r>
              <a:rPr lang="zh-CN" altLang="en-US" dirty="0"/>
              <a:t>计算资源</a:t>
            </a:r>
            <a:endParaRPr lang="en-US" altLang="zh-CN" dirty="0"/>
          </a:p>
          <a:p>
            <a:r>
              <a:rPr lang="zh-CN" altLang="en-US" dirty="0"/>
              <a:t>作业运行情况</a:t>
            </a:r>
            <a:r>
              <a:rPr lang="en-US" altLang="zh-CN" dirty="0"/>
              <a:t>(</a:t>
            </a:r>
            <a:r>
              <a:rPr lang="zh-CN" altLang="en-US" dirty="0"/>
              <a:t>近</a:t>
            </a:r>
            <a:r>
              <a:rPr lang="en-US" altLang="zh-CN" dirty="0"/>
              <a:t>3</a:t>
            </a:r>
            <a:r>
              <a:rPr lang="zh-CN" altLang="en-US" dirty="0"/>
              <a:t>月</a:t>
            </a:r>
            <a:r>
              <a:rPr lang="en-US" altLang="zh-CN" dirty="0"/>
              <a:t>)</a:t>
            </a:r>
          </a:p>
          <a:p>
            <a:pPr lvl="1"/>
            <a:r>
              <a:rPr lang="zh-CN" altLang="en-US" dirty="0"/>
              <a:t>完成作业</a:t>
            </a:r>
            <a:r>
              <a:rPr lang="en-US" altLang="zh-CN" dirty="0"/>
              <a:t>: ~52</a:t>
            </a:r>
            <a:r>
              <a:rPr lang="zh-CN" altLang="en-US" dirty="0"/>
              <a:t>万作业量</a:t>
            </a:r>
            <a:endParaRPr lang="en-US" altLang="zh-CN" dirty="0"/>
          </a:p>
          <a:p>
            <a:pPr lvl="1"/>
            <a:r>
              <a:rPr lang="zh-CN" altLang="en-US" dirty="0"/>
              <a:t>完成机时</a:t>
            </a:r>
            <a:r>
              <a:rPr lang="en-US" altLang="zh-CN" dirty="0"/>
              <a:t>: ~361</a:t>
            </a:r>
            <a:r>
              <a:rPr lang="zh-CN" altLang="en-US" dirty="0"/>
              <a:t>万小时</a:t>
            </a:r>
            <a:endParaRPr lang="en-US" altLang="zh-CN" dirty="0"/>
          </a:p>
        </p:txBody>
      </p:sp>
      <p:sp>
        <p:nvSpPr>
          <p:cNvPr id="4" name="灯片编号占位符 3">
            <a:extLst>
              <a:ext uri="{FF2B5EF4-FFF2-40B4-BE49-F238E27FC236}">
                <a16:creationId xmlns:a16="http://schemas.microsoft.com/office/drawing/2014/main" id="{92CF76AD-72C4-4D0B-9EA1-DC0AC4C492D6}"/>
              </a:ext>
            </a:extLst>
          </p:cNvPr>
          <p:cNvSpPr>
            <a:spLocks noGrp="1"/>
          </p:cNvSpPr>
          <p:nvPr>
            <p:ph type="sldNum" sz="quarter" idx="12"/>
          </p:nvPr>
        </p:nvSpPr>
        <p:spPr/>
        <p:txBody>
          <a:bodyPr/>
          <a:lstStyle/>
          <a:p>
            <a:fld id="{7E46DA2A-0A7F-49D5-B392-17A051B5A1AA}" type="slidenum">
              <a:rPr lang="zh-CN" altLang="en-US" smtClean="0"/>
              <a:t>17</a:t>
            </a:fld>
            <a:endParaRPr lang="zh-CN" altLang="en-US"/>
          </a:p>
        </p:txBody>
      </p:sp>
      <p:pic>
        <p:nvPicPr>
          <p:cNvPr id="8" name="图片 7">
            <a:extLst>
              <a:ext uri="{FF2B5EF4-FFF2-40B4-BE49-F238E27FC236}">
                <a16:creationId xmlns:a16="http://schemas.microsoft.com/office/drawing/2014/main" id="{8D90204F-21E7-4F6E-83EB-F06591ACCA0A}"/>
              </a:ext>
            </a:extLst>
          </p:cNvPr>
          <p:cNvPicPr>
            <a:picLocks noChangeAspect="1"/>
          </p:cNvPicPr>
          <p:nvPr/>
        </p:nvPicPr>
        <p:blipFill>
          <a:blip r:embed="rId3"/>
          <a:stretch>
            <a:fillRect/>
          </a:stretch>
        </p:blipFill>
        <p:spPr>
          <a:xfrm>
            <a:off x="8326582" y="1725130"/>
            <a:ext cx="3765504" cy="1554469"/>
          </a:xfrm>
          <a:prstGeom prst="rect">
            <a:avLst/>
          </a:prstGeom>
        </p:spPr>
      </p:pic>
      <p:pic>
        <p:nvPicPr>
          <p:cNvPr id="33" name="图片 32">
            <a:extLst>
              <a:ext uri="{FF2B5EF4-FFF2-40B4-BE49-F238E27FC236}">
                <a16:creationId xmlns:a16="http://schemas.microsoft.com/office/drawing/2014/main" id="{17516642-39B6-4034-9F0D-A1632301F9D0}"/>
              </a:ext>
            </a:extLst>
          </p:cNvPr>
          <p:cNvPicPr>
            <a:picLocks noChangeAspect="1"/>
          </p:cNvPicPr>
          <p:nvPr/>
        </p:nvPicPr>
        <p:blipFill>
          <a:blip r:embed="rId4"/>
          <a:stretch>
            <a:fillRect/>
          </a:stretch>
        </p:blipFill>
        <p:spPr>
          <a:xfrm>
            <a:off x="6151660" y="3337897"/>
            <a:ext cx="5882399" cy="1610534"/>
          </a:xfrm>
          <a:prstGeom prst="rect">
            <a:avLst/>
          </a:prstGeom>
        </p:spPr>
      </p:pic>
      <p:pic>
        <p:nvPicPr>
          <p:cNvPr id="37" name="图片 36">
            <a:extLst>
              <a:ext uri="{FF2B5EF4-FFF2-40B4-BE49-F238E27FC236}">
                <a16:creationId xmlns:a16="http://schemas.microsoft.com/office/drawing/2014/main" id="{647D8CFB-8D79-4BF4-9D4A-2D4F44563F50}"/>
              </a:ext>
            </a:extLst>
          </p:cNvPr>
          <p:cNvPicPr>
            <a:picLocks noChangeAspect="1"/>
          </p:cNvPicPr>
          <p:nvPr/>
        </p:nvPicPr>
        <p:blipFill>
          <a:blip r:embed="rId5"/>
          <a:stretch>
            <a:fillRect/>
          </a:stretch>
        </p:blipFill>
        <p:spPr>
          <a:xfrm>
            <a:off x="5291293" y="5006729"/>
            <a:ext cx="5754264" cy="1798776"/>
          </a:xfrm>
          <a:prstGeom prst="rect">
            <a:avLst/>
          </a:prstGeom>
        </p:spPr>
      </p:pic>
    </p:spTree>
    <p:extLst>
      <p:ext uri="{BB962C8B-B14F-4D97-AF65-F5344CB8AC3E}">
        <p14:creationId xmlns:p14="http://schemas.microsoft.com/office/powerpoint/2010/main" val="129944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1228CF-AE60-4A38-B58B-BF493970CD34}"/>
              </a:ext>
            </a:extLst>
          </p:cNvPr>
          <p:cNvSpPr>
            <a:spLocks noGrp="1"/>
          </p:cNvSpPr>
          <p:nvPr>
            <p:ph type="title"/>
          </p:nvPr>
        </p:nvSpPr>
        <p:spPr/>
        <p:txBody>
          <a:bodyPr/>
          <a:lstStyle/>
          <a:p>
            <a:r>
              <a:rPr lang="zh-CN" altLang="en-US" dirty="0"/>
              <a:t>分布式计算应用 </a:t>
            </a:r>
            <a:r>
              <a:rPr lang="en-US" altLang="zh-CN" dirty="0"/>
              <a:t>– LHAASO </a:t>
            </a:r>
            <a:r>
              <a:rPr lang="zh-CN" altLang="en-US" dirty="0"/>
              <a:t>实验</a:t>
            </a:r>
          </a:p>
        </p:txBody>
      </p:sp>
      <p:sp>
        <p:nvSpPr>
          <p:cNvPr id="3" name="内容占位符 2">
            <a:extLst>
              <a:ext uri="{FF2B5EF4-FFF2-40B4-BE49-F238E27FC236}">
                <a16:creationId xmlns:a16="http://schemas.microsoft.com/office/drawing/2014/main" id="{28710638-FD2D-489A-B7D4-7532A6E21EEF}"/>
              </a:ext>
            </a:extLst>
          </p:cNvPr>
          <p:cNvSpPr>
            <a:spLocks noGrp="1"/>
          </p:cNvSpPr>
          <p:nvPr>
            <p:ph idx="1"/>
          </p:nvPr>
        </p:nvSpPr>
        <p:spPr>
          <a:xfrm>
            <a:off x="369455" y="1151906"/>
            <a:ext cx="7700818" cy="4999511"/>
          </a:xfrm>
        </p:spPr>
        <p:txBody>
          <a:bodyPr/>
          <a:lstStyle/>
          <a:p>
            <a:r>
              <a:rPr lang="zh-CN" altLang="en-US" dirty="0"/>
              <a:t>主要支持</a:t>
            </a:r>
            <a:r>
              <a:rPr lang="en-US" altLang="zh-CN" dirty="0"/>
              <a:t>LHAASO</a:t>
            </a:r>
            <a:r>
              <a:rPr lang="zh-CN" altLang="en-US" dirty="0"/>
              <a:t>实验的模拟任务（数据传输相对小）</a:t>
            </a:r>
            <a:endParaRPr lang="en-US" altLang="zh-CN" dirty="0"/>
          </a:p>
          <a:p>
            <a:pPr lvl="1"/>
            <a:r>
              <a:rPr lang="zh-CN" altLang="en-US" dirty="0"/>
              <a:t>已支持 </a:t>
            </a:r>
            <a:r>
              <a:rPr lang="en-US" altLang="zh-CN" dirty="0"/>
              <a:t>WCDA</a:t>
            </a:r>
            <a:r>
              <a:rPr lang="zh-CN" altLang="en-US" dirty="0"/>
              <a:t>、</a:t>
            </a:r>
            <a:r>
              <a:rPr lang="en-US" altLang="zh-CN" dirty="0"/>
              <a:t>KM2A</a:t>
            </a:r>
            <a:r>
              <a:rPr lang="zh-CN" altLang="en-US" dirty="0"/>
              <a:t>、</a:t>
            </a:r>
            <a:r>
              <a:rPr lang="en-US" altLang="zh-CN" dirty="0"/>
              <a:t>WFCTA </a:t>
            </a:r>
            <a:r>
              <a:rPr lang="zh-CN" altLang="en-US" dirty="0"/>
              <a:t>等探测器模拟数据处理</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zh-CN" altLang="en-US" dirty="0"/>
              <a:t>协助实验实现 </a:t>
            </a:r>
            <a:r>
              <a:rPr lang="en-US" altLang="zh-CN" dirty="0"/>
              <a:t>Job Workflow</a:t>
            </a:r>
          </a:p>
          <a:p>
            <a:pPr lvl="1"/>
            <a:r>
              <a:rPr lang="zh-CN" altLang="en-US" dirty="0"/>
              <a:t>自动组织数据：能量、粒子、事例等多个维度</a:t>
            </a:r>
            <a:endParaRPr lang="en-US" altLang="zh-CN" dirty="0"/>
          </a:p>
          <a:p>
            <a:pPr lvl="1"/>
            <a:r>
              <a:rPr lang="zh-CN" altLang="en-US" dirty="0"/>
              <a:t>批量作业提交：</a:t>
            </a:r>
            <a:r>
              <a:rPr lang="en-US" altLang="zh-CN" dirty="0"/>
              <a:t>x86 &amp; ARM</a:t>
            </a:r>
          </a:p>
          <a:p>
            <a:pPr lvl="1"/>
            <a:endParaRPr lang="zh-CN" altLang="en-US" dirty="0"/>
          </a:p>
        </p:txBody>
      </p:sp>
      <p:sp>
        <p:nvSpPr>
          <p:cNvPr id="4" name="灯片编号占位符 3">
            <a:extLst>
              <a:ext uri="{FF2B5EF4-FFF2-40B4-BE49-F238E27FC236}">
                <a16:creationId xmlns:a16="http://schemas.microsoft.com/office/drawing/2014/main" id="{0F4D38E8-7BD7-4AC0-BF9C-9038C581AA55}"/>
              </a:ext>
            </a:extLst>
          </p:cNvPr>
          <p:cNvSpPr>
            <a:spLocks noGrp="1"/>
          </p:cNvSpPr>
          <p:nvPr>
            <p:ph type="sldNum" sz="quarter" idx="12"/>
          </p:nvPr>
        </p:nvSpPr>
        <p:spPr/>
        <p:txBody>
          <a:bodyPr/>
          <a:lstStyle/>
          <a:p>
            <a:fld id="{7E46DA2A-0A7F-49D5-B392-17A051B5A1AA}" type="slidenum">
              <a:rPr lang="zh-CN" altLang="en-US" smtClean="0"/>
              <a:t>18</a:t>
            </a:fld>
            <a:endParaRPr lang="zh-CN" altLang="en-US"/>
          </a:p>
        </p:txBody>
      </p:sp>
      <p:graphicFrame>
        <p:nvGraphicFramePr>
          <p:cNvPr id="5" name="表格 4">
            <a:extLst>
              <a:ext uri="{FF2B5EF4-FFF2-40B4-BE49-F238E27FC236}">
                <a16:creationId xmlns:a16="http://schemas.microsoft.com/office/drawing/2014/main" id="{CC5D7512-110D-4ABD-A33F-4897CA5216F3}"/>
              </a:ext>
            </a:extLst>
          </p:cNvPr>
          <p:cNvGraphicFramePr>
            <a:graphicFrameLocks noGrp="1"/>
          </p:cNvGraphicFramePr>
          <p:nvPr>
            <p:extLst>
              <p:ext uri="{D42A27DB-BD31-4B8C-83A1-F6EECF244321}">
                <p14:modId xmlns:p14="http://schemas.microsoft.com/office/powerpoint/2010/main" val="874664479"/>
              </p:ext>
            </p:extLst>
          </p:nvPr>
        </p:nvGraphicFramePr>
        <p:xfrm>
          <a:off x="559051" y="2120916"/>
          <a:ext cx="6520622" cy="1917684"/>
        </p:xfrm>
        <a:graphic>
          <a:graphicData uri="http://schemas.openxmlformats.org/drawingml/2006/table">
            <a:tbl>
              <a:tblPr firstRow="1" firstCol="1" bandRow="1">
                <a:tableStyleId>{BC89EF96-8CEA-46FF-86C4-4CE0E7609802}</a:tableStyleId>
              </a:tblPr>
              <a:tblGrid>
                <a:gridCol w="1140381">
                  <a:extLst>
                    <a:ext uri="{9D8B030D-6E8A-4147-A177-3AD203B41FA5}">
                      <a16:colId xmlns:a16="http://schemas.microsoft.com/office/drawing/2014/main" val="20000"/>
                    </a:ext>
                  </a:extLst>
                </a:gridCol>
                <a:gridCol w="1061200">
                  <a:extLst>
                    <a:ext uri="{9D8B030D-6E8A-4147-A177-3AD203B41FA5}">
                      <a16:colId xmlns:a16="http://schemas.microsoft.com/office/drawing/2014/main" val="20001"/>
                    </a:ext>
                  </a:extLst>
                </a:gridCol>
                <a:gridCol w="998332">
                  <a:extLst>
                    <a:ext uri="{9D8B030D-6E8A-4147-A177-3AD203B41FA5}">
                      <a16:colId xmlns:a16="http://schemas.microsoft.com/office/drawing/2014/main" val="20002"/>
                    </a:ext>
                  </a:extLst>
                </a:gridCol>
                <a:gridCol w="1112148">
                  <a:extLst>
                    <a:ext uri="{9D8B030D-6E8A-4147-A177-3AD203B41FA5}">
                      <a16:colId xmlns:a16="http://schemas.microsoft.com/office/drawing/2014/main" val="20003"/>
                    </a:ext>
                  </a:extLst>
                </a:gridCol>
                <a:gridCol w="1123871">
                  <a:extLst>
                    <a:ext uri="{9D8B030D-6E8A-4147-A177-3AD203B41FA5}">
                      <a16:colId xmlns:a16="http://schemas.microsoft.com/office/drawing/2014/main" val="20004"/>
                    </a:ext>
                  </a:extLst>
                </a:gridCol>
                <a:gridCol w="1084690">
                  <a:extLst>
                    <a:ext uri="{9D8B030D-6E8A-4147-A177-3AD203B41FA5}">
                      <a16:colId xmlns:a16="http://schemas.microsoft.com/office/drawing/2014/main" val="20005"/>
                    </a:ext>
                  </a:extLst>
                </a:gridCol>
              </a:tblGrid>
              <a:tr h="319614">
                <a:tc>
                  <a:txBody>
                    <a:bodyPr/>
                    <a:lstStyle/>
                    <a:p>
                      <a:pPr algn="ctr"/>
                      <a:endParaRPr lang="zh-CN" altLang="en-US" sz="1000" dirty="0"/>
                    </a:p>
                  </a:txBody>
                  <a:tcPr/>
                </a:tc>
                <a:tc>
                  <a:txBody>
                    <a:bodyPr/>
                    <a:lstStyle/>
                    <a:p>
                      <a:pPr algn="ctr"/>
                      <a:r>
                        <a:rPr lang="en-US" altLang="zh-CN" sz="1000" dirty="0" err="1"/>
                        <a:t>Corsika</a:t>
                      </a:r>
                      <a:endParaRPr lang="zh-CN" altLang="en-US" sz="1000" dirty="0"/>
                    </a:p>
                  </a:txBody>
                  <a:tcPr/>
                </a:tc>
                <a:tc>
                  <a:txBody>
                    <a:bodyPr/>
                    <a:lstStyle/>
                    <a:p>
                      <a:pPr algn="ctr"/>
                      <a:r>
                        <a:rPr lang="en-US" altLang="zh-CN" sz="1000" dirty="0"/>
                        <a:t>Geant4(step1)</a:t>
                      </a:r>
                      <a:endParaRPr lang="zh-CN" altLang="en-US"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t>Geant4(step2)</a:t>
                      </a:r>
                      <a:endParaRPr lang="zh-CN" altLang="en-US" sz="1000" dirty="0"/>
                    </a:p>
                  </a:txBody>
                  <a:tcPr/>
                </a:tc>
                <a:tc>
                  <a:txBody>
                    <a:bodyPr/>
                    <a:lstStyle/>
                    <a:p>
                      <a:pPr algn="ctr"/>
                      <a:r>
                        <a:rPr lang="en-US" altLang="zh-CN" sz="1000" dirty="0"/>
                        <a:t>Reconstruction</a:t>
                      </a:r>
                      <a:endParaRPr lang="zh-CN" altLang="en-US" sz="1000" dirty="0"/>
                    </a:p>
                  </a:txBody>
                  <a:tcPr/>
                </a:tc>
                <a:tc>
                  <a:txBody>
                    <a:bodyPr/>
                    <a:lstStyle/>
                    <a:p>
                      <a:pPr algn="ctr"/>
                      <a:r>
                        <a:rPr lang="en-US" altLang="zh-CN" sz="1000" dirty="0"/>
                        <a:t>Analysis</a:t>
                      </a:r>
                      <a:endParaRPr lang="zh-CN" altLang="en-US" sz="1000" dirty="0"/>
                    </a:p>
                  </a:txBody>
                  <a:tcPr/>
                </a:tc>
                <a:extLst>
                  <a:ext uri="{0D108BD9-81ED-4DB2-BD59-A6C34878D82A}">
                    <a16:rowId xmlns:a16="http://schemas.microsoft.com/office/drawing/2014/main" val="10000"/>
                  </a:ext>
                </a:extLst>
              </a:tr>
              <a:tr h="319614">
                <a:tc>
                  <a:txBody>
                    <a:bodyPr/>
                    <a:lstStyle/>
                    <a:p>
                      <a:pPr algn="ctr"/>
                      <a:r>
                        <a:rPr lang="en-US" altLang="zh-CN" sz="1000" dirty="0"/>
                        <a:t>input</a:t>
                      </a:r>
                      <a:endParaRPr lang="zh-CN" altLang="en-US" sz="1000" dirty="0"/>
                    </a:p>
                  </a:txBody>
                  <a:tcPr/>
                </a:tc>
                <a:tc>
                  <a:txBody>
                    <a:bodyPr/>
                    <a:lstStyle/>
                    <a:p>
                      <a:pPr algn="ctr"/>
                      <a:r>
                        <a:rPr lang="en-US" altLang="zh-CN" sz="1000" dirty="0"/>
                        <a:t>tiny</a:t>
                      </a:r>
                      <a:endParaRPr lang="zh-CN" altLang="en-US" sz="1000" dirty="0"/>
                    </a:p>
                  </a:txBody>
                  <a:tcPr/>
                </a:tc>
                <a:tc>
                  <a:txBody>
                    <a:bodyPr/>
                    <a:lstStyle/>
                    <a:p>
                      <a:pPr algn="ctr"/>
                      <a:r>
                        <a:rPr lang="en-US" altLang="zh-CN" sz="1000" dirty="0"/>
                        <a:t>middle</a:t>
                      </a:r>
                      <a:endParaRPr lang="zh-CN" altLang="en-US" sz="1000" dirty="0"/>
                    </a:p>
                  </a:txBody>
                  <a:tcPr/>
                </a:tc>
                <a:tc>
                  <a:txBody>
                    <a:bodyPr/>
                    <a:lstStyle/>
                    <a:p>
                      <a:pPr algn="ctr"/>
                      <a:r>
                        <a:rPr lang="en-US" altLang="zh-CN" sz="1000" dirty="0"/>
                        <a:t>large</a:t>
                      </a:r>
                      <a:endParaRPr lang="zh-CN" altLang="en-US" sz="1000" dirty="0"/>
                    </a:p>
                  </a:txBody>
                  <a:tcPr/>
                </a:tc>
                <a:tc>
                  <a:txBody>
                    <a:bodyPr/>
                    <a:lstStyle/>
                    <a:p>
                      <a:pPr algn="ctr"/>
                      <a:r>
                        <a:rPr lang="en-US" altLang="zh-CN" sz="1000" dirty="0"/>
                        <a:t>small</a:t>
                      </a:r>
                      <a:endParaRPr lang="zh-CN" altLang="en-US" sz="1000" dirty="0"/>
                    </a:p>
                  </a:txBody>
                  <a:tcPr/>
                </a:tc>
                <a:tc>
                  <a:txBody>
                    <a:bodyPr/>
                    <a:lstStyle/>
                    <a:p>
                      <a:pPr algn="ctr"/>
                      <a:r>
                        <a:rPr lang="en-US" altLang="zh-CN" sz="1000" dirty="0"/>
                        <a:t>various</a:t>
                      </a:r>
                      <a:endParaRPr lang="zh-CN" altLang="en-US" sz="1000" dirty="0"/>
                    </a:p>
                  </a:txBody>
                  <a:tcPr/>
                </a:tc>
                <a:extLst>
                  <a:ext uri="{0D108BD9-81ED-4DB2-BD59-A6C34878D82A}">
                    <a16:rowId xmlns:a16="http://schemas.microsoft.com/office/drawing/2014/main" val="10001"/>
                  </a:ext>
                </a:extLst>
              </a:tr>
              <a:tr h="319614">
                <a:tc>
                  <a:txBody>
                    <a:bodyPr/>
                    <a:lstStyle/>
                    <a:p>
                      <a:pPr algn="ctr"/>
                      <a:r>
                        <a:rPr lang="en-US" altLang="zh-CN" sz="1000" dirty="0"/>
                        <a:t>output</a:t>
                      </a:r>
                      <a:endParaRPr lang="zh-CN" altLang="en-US" sz="1000" dirty="0"/>
                    </a:p>
                  </a:txBody>
                  <a:tcPr/>
                </a:tc>
                <a:tc>
                  <a:txBody>
                    <a:bodyPr/>
                    <a:lstStyle/>
                    <a:p>
                      <a:pPr algn="ctr"/>
                      <a:r>
                        <a:rPr lang="en-US" altLang="zh-CN" sz="1000" dirty="0"/>
                        <a:t>middle</a:t>
                      </a:r>
                      <a:endParaRPr lang="zh-CN" altLang="en-US" sz="1000" dirty="0"/>
                    </a:p>
                  </a:txBody>
                  <a:tcPr/>
                </a:tc>
                <a:tc>
                  <a:txBody>
                    <a:bodyPr/>
                    <a:lstStyle/>
                    <a:p>
                      <a:pPr algn="ctr"/>
                      <a:r>
                        <a:rPr lang="en-US" altLang="zh-CN" sz="1000" dirty="0"/>
                        <a:t>large</a:t>
                      </a:r>
                      <a:endParaRPr lang="zh-CN" altLang="en-US" sz="1000" dirty="0"/>
                    </a:p>
                  </a:txBody>
                  <a:tcPr/>
                </a:tc>
                <a:tc>
                  <a:txBody>
                    <a:bodyPr/>
                    <a:lstStyle/>
                    <a:p>
                      <a:pPr algn="ctr"/>
                      <a:r>
                        <a:rPr lang="en-US" altLang="zh-CN" sz="1000" dirty="0"/>
                        <a:t>small</a:t>
                      </a:r>
                      <a:endParaRPr lang="zh-CN" altLang="en-US" sz="1000" dirty="0"/>
                    </a:p>
                  </a:txBody>
                  <a:tcPr/>
                </a:tc>
                <a:tc>
                  <a:txBody>
                    <a:bodyPr/>
                    <a:lstStyle/>
                    <a:p>
                      <a:pPr algn="ctr"/>
                      <a:r>
                        <a:rPr lang="en-US" altLang="zh-CN" sz="1000" dirty="0"/>
                        <a:t>small</a:t>
                      </a:r>
                      <a:endParaRPr lang="zh-CN" altLang="en-US" sz="1000" dirty="0"/>
                    </a:p>
                  </a:txBody>
                  <a:tcPr/>
                </a:tc>
                <a:tc>
                  <a:txBody>
                    <a:bodyPr/>
                    <a:lstStyle/>
                    <a:p>
                      <a:pPr algn="ctr"/>
                      <a:r>
                        <a:rPr lang="en-US" altLang="zh-CN" sz="1000" dirty="0"/>
                        <a:t>small</a:t>
                      </a:r>
                      <a:endParaRPr lang="zh-CN" altLang="en-US" sz="1000" dirty="0"/>
                    </a:p>
                  </a:txBody>
                  <a:tcPr/>
                </a:tc>
                <a:extLst>
                  <a:ext uri="{0D108BD9-81ED-4DB2-BD59-A6C34878D82A}">
                    <a16:rowId xmlns:a16="http://schemas.microsoft.com/office/drawing/2014/main" val="10002"/>
                  </a:ext>
                </a:extLst>
              </a:tr>
              <a:tr h="319614">
                <a:tc>
                  <a:txBody>
                    <a:bodyPr/>
                    <a:lstStyle/>
                    <a:p>
                      <a:pPr algn="ctr"/>
                      <a:r>
                        <a:rPr lang="en-US" altLang="zh-CN" sz="1000" dirty="0"/>
                        <a:t>persistent store?</a:t>
                      </a:r>
                      <a:endParaRPr lang="zh-CN" altLang="en-US" sz="1000" dirty="0"/>
                    </a:p>
                  </a:txBody>
                  <a:tcPr/>
                </a:tc>
                <a:tc>
                  <a:txBody>
                    <a:bodyPr/>
                    <a:lstStyle/>
                    <a:p>
                      <a:pPr algn="ctr"/>
                      <a:r>
                        <a:rPr lang="en-US" altLang="zh-CN" sz="1000" dirty="0"/>
                        <a:t>No</a:t>
                      </a:r>
                      <a:endParaRPr lang="zh-CN" altLang="en-US" sz="1000" dirty="0"/>
                    </a:p>
                  </a:txBody>
                  <a:tcPr/>
                </a:tc>
                <a:tc>
                  <a:txBody>
                    <a:bodyPr/>
                    <a:lstStyle/>
                    <a:p>
                      <a:pPr algn="ctr"/>
                      <a:r>
                        <a:rPr lang="en-US" altLang="zh-CN" sz="1000" b="1" dirty="0">
                          <a:solidFill>
                            <a:srgbClr val="FF0000"/>
                          </a:solidFill>
                        </a:rPr>
                        <a:t>Yes</a:t>
                      </a:r>
                      <a:endParaRPr lang="zh-CN" altLang="en-US" sz="1000" b="1" dirty="0">
                        <a:solidFill>
                          <a:srgbClr val="FF0000"/>
                        </a:solidFill>
                      </a:endParaRPr>
                    </a:p>
                  </a:txBody>
                  <a:tcPr/>
                </a:tc>
                <a:tc>
                  <a:txBody>
                    <a:bodyPr/>
                    <a:lstStyle/>
                    <a:p>
                      <a:pPr algn="ctr"/>
                      <a:r>
                        <a:rPr lang="en-US" altLang="zh-CN" sz="1000" dirty="0"/>
                        <a:t>No</a:t>
                      </a:r>
                      <a:endParaRPr lang="zh-CN" altLang="en-US" sz="1000" dirty="0"/>
                    </a:p>
                  </a:txBody>
                  <a:tcPr/>
                </a:tc>
                <a:tc>
                  <a:txBody>
                    <a:bodyPr/>
                    <a:lstStyle/>
                    <a:p>
                      <a:pPr algn="ctr"/>
                      <a:r>
                        <a:rPr lang="en-US" altLang="zh-CN" sz="1000" b="1" dirty="0">
                          <a:solidFill>
                            <a:srgbClr val="FF0000"/>
                          </a:solidFill>
                        </a:rPr>
                        <a:t>Yes</a:t>
                      </a:r>
                      <a:endParaRPr lang="zh-CN" altLang="en-US" sz="1000" b="1" dirty="0">
                        <a:solidFill>
                          <a:srgbClr val="FF0000"/>
                        </a:solidFill>
                      </a:endParaRPr>
                    </a:p>
                  </a:txBody>
                  <a:tcPr/>
                </a:tc>
                <a:tc>
                  <a:txBody>
                    <a:bodyPr/>
                    <a:lstStyle/>
                    <a:p>
                      <a:pPr algn="ctr"/>
                      <a:r>
                        <a:rPr lang="en-US" altLang="zh-CN" sz="1000" dirty="0"/>
                        <a:t>No</a:t>
                      </a:r>
                      <a:endParaRPr lang="zh-CN" altLang="en-US" sz="1000" dirty="0"/>
                    </a:p>
                  </a:txBody>
                  <a:tcPr/>
                </a:tc>
                <a:extLst>
                  <a:ext uri="{0D108BD9-81ED-4DB2-BD59-A6C34878D82A}">
                    <a16:rowId xmlns:a16="http://schemas.microsoft.com/office/drawing/2014/main" val="10003"/>
                  </a:ext>
                </a:extLst>
              </a:tr>
              <a:tr h="319614">
                <a:tc>
                  <a:txBody>
                    <a:bodyPr/>
                    <a:lstStyle/>
                    <a:p>
                      <a:pPr algn="ctr"/>
                      <a:r>
                        <a:rPr lang="en-US" altLang="zh-CN" sz="1000" dirty="0"/>
                        <a:t>CPU</a:t>
                      </a:r>
                      <a:r>
                        <a:rPr lang="en-US" altLang="zh-CN" sz="1000" baseline="0" dirty="0"/>
                        <a:t> hours</a:t>
                      </a:r>
                      <a:endParaRPr lang="zh-CN" altLang="en-US" sz="1000" dirty="0"/>
                    </a:p>
                  </a:txBody>
                  <a:tcPr/>
                </a:tc>
                <a:tc>
                  <a:txBody>
                    <a:bodyPr/>
                    <a:lstStyle/>
                    <a:p>
                      <a:pPr algn="ctr"/>
                      <a:r>
                        <a:rPr lang="en-US" altLang="zh-CN" sz="1000" dirty="0"/>
                        <a:t>long</a:t>
                      </a:r>
                      <a:endParaRPr lang="zh-CN" altLang="en-US" sz="1000" dirty="0"/>
                    </a:p>
                  </a:txBody>
                  <a:tcPr/>
                </a:tc>
                <a:tc>
                  <a:txBody>
                    <a:bodyPr/>
                    <a:lstStyle/>
                    <a:p>
                      <a:pPr algn="ctr"/>
                      <a:r>
                        <a:rPr lang="en-US" altLang="zh-CN" sz="1000" dirty="0"/>
                        <a:t>Long </a:t>
                      </a:r>
                      <a:endParaRPr lang="zh-CN" altLang="en-US" sz="1000" dirty="0"/>
                    </a:p>
                  </a:txBody>
                  <a:tcPr/>
                </a:tc>
                <a:tc>
                  <a:txBody>
                    <a:bodyPr/>
                    <a:lstStyle/>
                    <a:p>
                      <a:pPr algn="ctr"/>
                      <a:r>
                        <a:rPr lang="en-US" altLang="zh-CN" sz="1000" dirty="0"/>
                        <a:t>Short </a:t>
                      </a:r>
                      <a:endParaRPr lang="zh-CN" altLang="en-US" sz="1000" dirty="0"/>
                    </a:p>
                  </a:txBody>
                  <a:tcPr/>
                </a:tc>
                <a:tc>
                  <a:txBody>
                    <a:bodyPr/>
                    <a:lstStyle/>
                    <a:p>
                      <a:pPr algn="ctr"/>
                      <a:r>
                        <a:rPr lang="en-US" altLang="zh-CN" sz="1000" dirty="0"/>
                        <a:t>Short</a:t>
                      </a:r>
                      <a:endParaRPr lang="zh-CN" altLang="en-US" sz="1000" dirty="0"/>
                    </a:p>
                  </a:txBody>
                  <a:tcPr/>
                </a:tc>
                <a:tc>
                  <a:txBody>
                    <a:bodyPr/>
                    <a:lstStyle/>
                    <a:p>
                      <a:pPr algn="ctr"/>
                      <a:r>
                        <a:rPr lang="en-US" altLang="zh-CN" sz="1000" dirty="0"/>
                        <a:t>Various </a:t>
                      </a:r>
                      <a:endParaRPr lang="zh-CN" altLang="en-US" sz="1000" dirty="0"/>
                    </a:p>
                  </a:txBody>
                  <a:tcPr/>
                </a:tc>
                <a:extLst>
                  <a:ext uri="{0D108BD9-81ED-4DB2-BD59-A6C34878D82A}">
                    <a16:rowId xmlns:a16="http://schemas.microsoft.com/office/drawing/2014/main" val="10004"/>
                  </a:ext>
                </a:extLst>
              </a:tr>
              <a:tr h="319614">
                <a:tc>
                  <a:txBody>
                    <a:bodyPr/>
                    <a:lstStyle/>
                    <a:p>
                      <a:pPr algn="ctr"/>
                      <a:r>
                        <a:rPr lang="en-US" altLang="zh-CN" sz="1000" dirty="0"/>
                        <a:t>users</a:t>
                      </a:r>
                      <a:endParaRPr lang="zh-CN" altLang="en-US" sz="1000" dirty="0"/>
                    </a:p>
                  </a:txBody>
                  <a:tcPr/>
                </a:tc>
                <a:tc>
                  <a:txBody>
                    <a:bodyPr/>
                    <a:lstStyle/>
                    <a:p>
                      <a:pPr algn="ctr"/>
                      <a:r>
                        <a:rPr lang="en-US" altLang="zh-CN" sz="1000" dirty="0"/>
                        <a:t>Dedicate</a:t>
                      </a:r>
                      <a:r>
                        <a:rPr lang="en-US" altLang="zh-CN" sz="1000" baseline="0" dirty="0"/>
                        <a:t> user</a:t>
                      </a:r>
                      <a:endParaRPr lang="zh-CN" altLang="en-US" sz="1000" dirty="0"/>
                    </a:p>
                  </a:txBody>
                  <a:tcPr/>
                </a:tc>
                <a:tc>
                  <a:txBody>
                    <a:bodyPr/>
                    <a:lstStyle/>
                    <a:p>
                      <a:pPr algn="ctr"/>
                      <a:r>
                        <a:rPr lang="en-US" altLang="zh-CN" sz="1000" dirty="0"/>
                        <a:t>Dedicate</a:t>
                      </a:r>
                      <a:r>
                        <a:rPr lang="en-US" altLang="zh-CN" sz="1000" baseline="0" dirty="0"/>
                        <a:t> user</a:t>
                      </a:r>
                      <a:endParaRPr lang="zh-CN" altLang="en-US" sz="1000" dirty="0"/>
                    </a:p>
                  </a:txBody>
                  <a:tcPr/>
                </a:tc>
                <a:tc>
                  <a:txBody>
                    <a:bodyPr/>
                    <a:lstStyle/>
                    <a:p>
                      <a:pPr algn="ctr"/>
                      <a:r>
                        <a:rPr lang="en-US" altLang="zh-CN" sz="1000" dirty="0"/>
                        <a:t>Dedicate user</a:t>
                      </a:r>
                      <a:endParaRPr lang="zh-CN" altLang="en-US" sz="1000" dirty="0"/>
                    </a:p>
                  </a:txBody>
                  <a:tcPr/>
                </a:tc>
                <a:tc>
                  <a:txBody>
                    <a:bodyPr/>
                    <a:lstStyle/>
                    <a:p>
                      <a:pPr algn="ctr"/>
                      <a:r>
                        <a:rPr lang="en-US" altLang="zh-CN" sz="1000" dirty="0"/>
                        <a:t>Dedicate user</a:t>
                      </a:r>
                      <a:endParaRPr lang="zh-CN" altLang="en-US" sz="1000" dirty="0"/>
                    </a:p>
                  </a:txBody>
                  <a:tcPr/>
                </a:tc>
                <a:tc>
                  <a:txBody>
                    <a:bodyPr/>
                    <a:lstStyle/>
                    <a:p>
                      <a:pPr algn="ctr"/>
                      <a:r>
                        <a:rPr lang="en-US" altLang="zh-CN" sz="1000" dirty="0"/>
                        <a:t>Various</a:t>
                      </a:r>
                      <a:r>
                        <a:rPr lang="en-US" altLang="zh-CN" sz="1000" baseline="0" dirty="0"/>
                        <a:t> user</a:t>
                      </a:r>
                      <a:endParaRPr lang="zh-CN" altLang="en-US" sz="1000" dirty="0"/>
                    </a:p>
                  </a:txBody>
                  <a:tcPr/>
                </a:tc>
                <a:extLst>
                  <a:ext uri="{0D108BD9-81ED-4DB2-BD59-A6C34878D82A}">
                    <a16:rowId xmlns:a16="http://schemas.microsoft.com/office/drawing/2014/main" val="10005"/>
                  </a:ext>
                </a:extLst>
              </a:tr>
            </a:tbl>
          </a:graphicData>
        </a:graphic>
      </p:graphicFrame>
      <p:pic>
        <p:nvPicPr>
          <p:cNvPr id="6" name="图片 5">
            <a:extLst>
              <a:ext uri="{FF2B5EF4-FFF2-40B4-BE49-F238E27FC236}">
                <a16:creationId xmlns:a16="http://schemas.microsoft.com/office/drawing/2014/main" id="{2F5AE211-DC9F-437B-93CF-69EACB825928}"/>
              </a:ext>
            </a:extLst>
          </p:cNvPr>
          <p:cNvPicPr>
            <a:picLocks noChangeAspect="1"/>
          </p:cNvPicPr>
          <p:nvPr/>
        </p:nvPicPr>
        <p:blipFill>
          <a:blip r:embed="rId3"/>
          <a:stretch>
            <a:fillRect/>
          </a:stretch>
        </p:blipFill>
        <p:spPr>
          <a:xfrm>
            <a:off x="7696199" y="1518126"/>
            <a:ext cx="4177145" cy="2349505"/>
          </a:xfrm>
          <a:prstGeom prst="rect">
            <a:avLst/>
          </a:prstGeom>
        </p:spPr>
      </p:pic>
      <p:pic>
        <p:nvPicPr>
          <p:cNvPr id="8" name="图片 7">
            <a:extLst>
              <a:ext uri="{FF2B5EF4-FFF2-40B4-BE49-F238E27FC236}">
                <a16:creationId xmlns:a16="http://schemas.microsoft.com/office/drawing/2014/main" id="{ECA6174D-FF6E-43B7-8C91-A6748B87FE5C}"/>
              </a:ext>
            </a:extLst>
          </p:cNvPr>
          <p:cNvPicPr>
            <a:picLocks noChangeAspect="1"/>
          </p:cNvPicPr>
          <p:nvPr/>
        </p:nvPicPr>
        <p:blipFill>
          <a:blip r:embed="rId4"/>
          <a:stretch>
            <a:fillRect/>
          </a:stretch>
        </p:blipFill>
        <p:spPr>
          <a:xfrm>
            <a:off x="678999" y="5964046"/>
            <a:ext cx="5804432" cy="374742"/>
          </a:xfrm>
          <a:prstGeom prst="rect">
            <a:avLst/>
          </a:prstGeom>
        </p:spPr>
      </p:pic>
      <p:sp>
        <p:nvSpPr>
          <p:cNvPr id="9" name="内容占位符 2">
            <a:extLst>
              <a:ext uri="{FF2B5EF4-FFF2-40B4-BE49-F238E27FC236}">
                <a16:creationId xmlns:a16="http://schemas.microsoft.com/office/drawing/2014/main" id="{FD131B61-B2B6-4AB3-803A-36866A29BB20}"/>
              </a:ext>
            </a:extLst>
          </p:cNvPr>
          <p:cNvSpPr txBox="1">
            <a:spLocks/>
          </p:cNvSpPr>
          <p:nvPr/>
        </p:nvSpPr>
        <p:spPr bwMode="auto">
          <a:xfrm>
            <a:off x="6912264" y="4327419"/>
            <a:ext cx="4842164" cy="19176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440"/>
              </a:spcBef>
              <a:spcAft>
                <a:spcPct val="0"/>
              </a:spcAft>
              <a:buClr>
                <a:srgbClr val="FF0000"/>
              </a:buClr>
              <a:buSzPct val="65000"/>
              <a:buFont typeface="Wingdings" panose="05000000000000000000" pitchFamily="2" charset="2"/>
              <a:buChar char=""/>
              <a:defRPr lang="zh-CN" altLang="en-US" sz="2400">
                <a:solidFill>
                  <a:schemeClr val="tx1"/>
                </a:solidFill>
                <a:latin typeface="微软雅黑" panose="020B0503020204020204" pitchFamily="34" charset="-122"/>
                <a:ea typeface="微软雅黑" panose="020B0503020204020204" pitchFamily="34" charset="-122"/>
                <a:cs typeface="+mn-cs"/>
              </a:defRPr>
            </a:lvl1pPr>
            <a:lvl2pPr marL="669925" indent="-325438" algn="l" rtl="0" eaLnBrk="1" fontAlgn="base" hangingPunct="1">
              <a:spcBef>
                <a:spcPts val="1200"/>
              </a:spcBef>
              <a:spcAft>
                <a:spcPct val="0"/>
              </a:spcAft>
              <a:buClr>
                <a:srgbClr val="0D03D3"/>
              </a:buClr>
              <a:buSzPct val="60000"/>
              <a:buFont typeface="Wingdings" panose="05000000000000000000" pitchFamily="2" charset="2"/>
              <a:buChar char="l"/>
              <a:defRPr lang="zh-CN" altLang="en-US" sz="2000">
                <a:solidFill>
                  <a:schemeClr val="tx1"/>
                </a:solidFill>
                <a:latin typeface="微软雅黑" panose="020B0503020204020204" pitchFamily="34" charset="-122"/>
                <a:ea typeface="微软雅黑" panose="020B0503020204020204" pitchFamily="34" charset="-122"/>
                <a:cs typeface="+mn-cs"/>
              </a:defRPr>
            </a:lvl2pPr>
            <a:lvl3pPr marL="1022350" indent="-350838" algn="l" rtl="0" eaLnBrk="1" fontAlgn="base" hangingPunct="1">
              <a:spcBef>
                <a:spcPts val="1000"/>
              </a:spcBef>
              <a:spcAft>
                <a:spcPct val="0"/>
              </a:spcAft>
              <a:buClr>
                <a:schemeClr val="accent1"/>
              </a:buClr>
              <a:buSzPct val="65000"/>
              <a:buFont typeface="Wingdings" pitchFamily="2" charset="2"/>
              <a:buChar char="n"/>
              <a:defRPr lang="zh-CN" altLang="en-US" sz="1600">
                <a:solidFill>
                  <a:schemeClr val="tx1"/>
                </a:solidFill>
                <a:latin typeface="微软雅黑" panose="020B0503020204020204" pitchFamily="34" charset="-122"/>
                <a:ea typeface="微软雅黑" panose="020B0503020204020204" pitchFamily="34" charset="-122"/>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微软雅黑" panose="020B0503020204020204" pitchFamily="34" charset="-122"/>
                <a:ea typeface="微软雅黑" panose="020B0503020204020204" pitchFamily="34" charset="-122"/>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微软雅黑" panose="020B0503020204020204" pitchFamily="34" charset="-122"/>
                <a:ea typeface="微软雅黑" panose="020B0503020204020204" pitchFamily="34" charset="-122"/>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r>
              <a:rPr lang="zh-CN" altLang="en-US" sz="2000" kern="0" dirty="0"/>
              <a:t>作业运行情况</a:t>
            </a:r>
            <a:r>
              <a:rPr lang="en-US" altLang="zh-CN" sz="2000" kern="0" dirty="0"/>
              <a:t>(</a:t>
            </a:r>
            <a:r>
              <a:rPr lang="zh-CN" altLang="en-US" sz="2000" kern="0" dirty="0"/>
              <a:t>近</a:t>
            </a:r>
            <a:r>
              <a:rPr lang="en-US" altLang="zh-CN" sz="2000" kern="0" dirty="0"/>
              <a:t>3</a:t>
            </a:r>
            <a:r>
              <a:rPr lang="zh-CN" altLang="en-US" sz="2000" kern="0" dirty="0"/>
              <a:t>月</a:t>
            </a:r>
            <a:r>
              <a:rPr lang="en-US" altLang="zh-CN" sz="2000" kern="0" dirty="0"/>
              <a:t>)</a:t>
            </a:r>
            <a:r>
              <a:rPr lang="zh-CN" altLang="en-US" sz="2000" kern="0" dirty="0"/>
              <a:t>：</a:t>
            </a:r>
            <a:r>
              <a:rPr lang="en-US" altLang="zh-CN" sz="2000" kern="0" dirty="0"/>
              <a:t>120</a:t>
            </a:r>
            <a:r>
              <a:rPr lang="zh-CN" altLang="en-US" sz="2000" kern="0" dirty="0"/>
              <a:t>万作业</a:t>
            </a:r>
            <a:endParaRPr lang="en-US" altLang="zh-CN" sz="2000" kern="0" dirty="0"/>
          </a:p>
          <a:p>
            <a:pPr lvl="1"/>
            <a:endParaRPr lang="zh-CN" altLang="en-US" kern="0" dirty="0"/>
          </a:p>
        </p:txBody>
      </p:sp>
      <p:pic>
        <p:nvPicPr>
          <p:cNvPr id="11" name="图片 10">
            <a:extLst>
              <a:ext uri="{FF2B5EF4-FFF2-40B4-BE49-F238E27FC236}">
                <a16:creationId xmlns:a16="http://schemas.microsoft.com/office/drawing/2014/main" id="{97B74C5D-DD7C-4B63-BCD2-29B8AC029A9D}"/>
              </a:ext>
            </a:extLst>
          </p:cNvPr>
          <p:cNvPicPr>
            <a:picLocks noChangeAspect="1"/>
          </p:cNvPicPr>
          <p:nvPr/>
        </p:nvPicPr>
        <p:blipFill>
          <a:blip r:embed="rId5"/>
          <a:stretch>
            <a:fillRect/>
          </a:stretch>
        </p:blipFill>
        <p:spPr>
          <a:xfrm>
            <a:off x="7385633" y="4743267"/>
            <a:ext cx="3895425" cy="2012987"/>
          </a:xfrm>
          <a:prstGeom prst="rect">
            <a:avLst/>
          </a:prstGeom>
        </p:spPr>
      </p:pic>
    </p:spTree>
    <p:extLst>
      <p:ext uri="{BB962C8B-B14F-4D97-AF65-F5344CB8AC3E}">
        <p14:creationId xmlns:p14="http://schemas.microsoft.com/office/powerpoint/2010/main" val="91752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030B10-418C-4D49-BD90-D4B1B8D6790D}"/>
              </a:ext>
            </a:extLst>
          </p:cNvPr>
          <p:cNvSpPr>
            <a:spLocks noGrp="1"/>
          </p:cNvSpPr>
          <p:nvPr>
            <p:ph type="title"/>
          </p:nvPr>
        </p:nvSpPr>
        <p:spPr/>
        <p:txBody>
          <a:bodyPr/>
          <a:lstStyle/>
          <a:p>
            <a:r>
              <a:rPr lang="zh-CN" altLang="en-US" dirty="0"/>
              <a:t>总结</a:t>
            </a:r>
          </a:p>
        </p:txBody>
      </p:sp>
      <p:sp>
        <p:nvSpPr>
          <p:cNvPr id="3" name="内容占位符 2">
            <a:extLst>
              <a:ext uri="{FF2B5EF4-FFF2-40B4-BE49-F238E27FC236}">
                <a16:creationId xmlns:a16="http://schemas.microsoft.com/office/drawing/2014/main" id="{70498969-06FA-462E-8584-4C7E46D0A24B}"/>
              </a:ext>
            </a:extLst>
          </p:cNvPr>
          <p:cNvSpPr>
            <a:spLocks noGrp="1"/>
          </p:cNvSpPr>
          <p:nvPr>
            <p:ph idx="1"/>
          </p:nvPr>
        </p:nvSpPr>
        <p:spPr>
          <a:xfrm>
            <a:off x="184727" y="1151906"/>
            <a:ext cx="11822546" cy="5604348"/>
          </a:xfrm>
        </p:spPr>
        <p:txBody>
          <a:bodyPr>
            <a:normAutofit/>
          </a:bodyPr>
          <a:lstStyle/>
          <a:p>
            <a:r>
              <a:rPr lang="zh-CN" altLang="en-US" sz="2000" dirty="0"/>
              <a:t>基于</a:t>
            </a:r>
            <a:r>
              <a:rPr lang="en-US" altLang="zh-CN" sz="2000" dirty="0"/>
              <a:t>dHTC</a:t>
            </a:r>
            <a:r>
              <a:rPr lang="zh-CN" altLang="en-US" sz="2000" dirty="0"/>
              <a:t>方式的分布式计算方案在高能物理国内资源整合上取得一定进展</a:t>
            </a:r>
            <a:endParaRPr lang="en-US" altLang="zh-CN" sz="2000" dirty="0"/>
          </a:p>
          <a:p>
            <a:pPr lvl="1"/>
            <a:r>
              <a:rPr lang="zh-CN" altLang="en-US" sz="1800" dirty="0"/>
              <a:t>软件基础设施已基本完成，并投入生产使用：</a:t>
            </a:r>
            <a:r>
              <a:rPr lang="en-US" altLang="zh-CN" sz="1800" dirty="0"/>
              <a:t>HepJob/HTC Pool/Glidein Job</a:t>
            </a:r>
          </a:p>
          <a:p>
            <a:pPr lvl="1"/>
            <a:r>
              <a:rPr lang="zh-CN" altLang="en-US" sz="1800" dirty="0"/>
              <a:t>基于 </a:t>
            </a:r>
            <a:r>
              <a:rPr lang="en-US" altLang="zh-CN" sz="1800" dirty="0"/>
              <a:t>Kerberos Tokens </a:t>
            </a:r>
            <a:r>
              <a:rPr lang="zh-CN" altLang="en-US" sz="1800" dirty="0"/>
              <a:t>实现安全认证和远程服务授权</a:t>
            </a:r>
            <a:endParaRPr lang="en-US" altLang="zh-CN" sz="1800" dirty="0"/>
          </a:p>
          <a:p>
            <a:pPr lvl="1"/>
            <a:r>
              <a:rPr lang="zh-CN" altLang="en-US" sz="1800" dirty="0"/>
              <a:t>基于 </a:t>
            </a:r>
            <a:r>
              <a:rPr lang="en-US" altLang="zh-CN" sz="1800" dirty="0"/>
              <a:t>XRootD</a:t>
            </a:r>
            <a:r>
              <a:rPr lang="zh-CN" altLang="en-US" sz="1800" dirty="0"/>
              <a:t> </a:t>
            </a:r>
            <a:r>
              <a:rPr lang="en-US" altLang="zh-CN" sz="1800" dirty="0"/>
              <a:t>proxy </a:t>
            </a:r>
            <a:r>
              <a:rPr lang="zh-CN" altLang="en-US" sz="1800" dirty="0"/>
              <a:t>的远程数据读写</a:t>
            </a:r>
            <a:endParaRPr lang="en-US" altLang="zh-CN" sz="1800" dirty="0"/>
          </a:p>
          <a:p>
            <a:pPr lvl="1"/>
            <a:r>
              <a:rPr lang="zh-CN" altLang="en-US" sz="1800" dirty="0"/>
              <a:t>适应分布式计算的作业接口和作业运行环境</a:t>
            </a:r>
            <a:endParaRPr lang="en-US" altLang="zh-CN" sz="1800" dirty="0"/>
          </a:p>
          <a:p>
            <a:pPr lvl="1"/>
            <a:r>
              <a:rPr lang="zh-CN" altLang="en-US" sz="1800" dirty="0"/>
              <a:t>已接入若干类型数据中心和站点，并支持 </a:t>
            </a:r>
            <a:r>
              <a:rPr lang="en-US" altLang="zh-CN" sz="1800" dirty="0"/>
              <a:t>BESIII</a:t>
            </a:r>
            <a:r>
              <a:rPr lang="zh-CN" altLang="en-US" sz="1800" dirty="0"/>
              <a:t>、</a:t>
            </a:r>
            <a:r>
              <a:rPr lang="en-US" altLang="zh-CN" sz="1800" dirty="0"/>
              <a:t>LHAASO</a:t>
            </a:r>
            <a:r>
              <a:rPr lang="zh-CN" altLang="en-US" sz="1800" dirty="0"/>
              <a:t>、</a:t>
            </a:r>
            <a:r>
              <a:rPr lang="en-US" altLang="zh-CN" sz="1800" dirty="0"/>
              <a:t>HERD </a:t>
            </a:r>
            <a:r>
              <a:rPr lang="zh-CN" altLang="en-US" sz="1800" dirty="0"/>
              <a:t>等实验</a:t>
            </a:r>
            <a:endParaRPr lang="en-US" altLang="zh-CN" sz="1800" dirty="0"/>
          </a:p>
          <a:p>
            <a:r>
              <a:rPr lang="zh-CN" altLang="en-US" sz="2000" dirty="0"/>
              <a:t>下一步计划</a:t>
            </a:r>
            <a:endParaRPr lang="en-US" altLang="zh-CN" sz="2000" dirty="0"/>
          </a:p>
          <a:p>
            <a:pPr lvl="1"/>
            <a:r>
              <a:rPr lang="zh-CN" altLang="en-US" sz="1800" dirty="0"/>
              <a:t>构建和实现完整的 </a:t>
            </a:r>
            <a:r>
              <a:rPr lang="en-US" altLang="zh-CN" sz="1800" dirty="0"/>
              <a:t>Factory </a:t>
            </a:r>
            <a:r>
              <a:rPr lang="zh-CN" altLang="en-US" sz="1800" dirty="0"/>
              <a:t>系统，已保证整套方案的全自动运转（近期）</a:t>
            </a:r>
            <a:endParaRPr lang="en-US" altLang="zh-CN" sz="1800" dirty="0"/>
          </a:p>
          <a:p>
            <a:pPr lvl="1"/>
            <a:r>
              <a:rPr lang="zh-CN" altLang="en-US" sz="1800" dirty="0"/>
              <a:t>实现超算中心等具有特殊网络环境的站点接入（近期）</a:t>
            </a:r>
            <a:endParaRPr lang="en-US" altLang="zh-CN" sz="1800" dirty="0"/>
          </a:p>
          <a:p>
            <a:pPr lvl="1"/>
            <a:r>
              <a:rPr lang="zh-CN" altLang="en-US" sz="1800" dirty="0"/>
              <a:t>继续协助实验接入分布式计算平台（持续）</a:t>
            </a:r>
            <a:endParaRPr lang="en-US" altLang="zh-CN" sz="1800" dirty="0"/>
          </a:p>
          <a:p>
            <a:pPr lvl="1"/>
            <a:r>
              <a:rPr lang="zh-CN" altLang="en-US" sz="1800" dirty="0"/>
              <a:t>提供敏捷的站点服务部署方式 </a:t>
            </a:r>
            <a:r>
              <a:rPr lang="en-US" altLang="zh-CN" sz="1800" dirty="0"/>
              <a:t>(</a:t>
            </a:r>
            <a:r>
              <a:rPr lang="zh-CN" altLang="en-US" sz="1800" dirty="0"/>
              <a:t>容器方式</a:t>
            </a:r>
            <a:r>
              <a:rPr lang="en-US" altLang="zh-CN" sz="1800" dirty="0"/>
              <a:t>), </a:t>
            </a:r>
            <a:r>
              <a:rPr lang="zh-CN" altLang="en-US" sz="1800" dirty="0"/>
              <a:t>以方便更多边缘站点顺利接入</a:t>
            </a:r>
            <a:endParaRPr lang="en-US" altLang="zh-CN" sz="1800" dirty="0"/>
          </a:p>
          <a:p>
            <a:pPr lvl="1"/>
            <a:r>
              <a:rPr lang="zh-CN" altLang="en-US" sz="1800" dirty="0"/>
              <a:t>完善站点接入方式，以适应更多场景</a:t>
            </a:r>
            <a:endParaRPr lang="en-US" altLang="zh-CN" sz="1800" dirty="0"/>
          </a:p>
        </p:txBody>
      </p:sp>
      <p:sp>
        <p:nvSpPr>
          <p:cNvPr id="4" name="灯片编号占位符 3">
            <a:extLst>
              <a:ext uri="{FF2B5EF4-FFF2-40B4-BE49-F238E27FC236}">
                <a16:creationId xmlns:a16="http://schemas.microsoft.com/office/drawing/2014/main" id="{E9DC650B-7146-4062-9D44-2B34D8CDBFC6}"/>
              </a:ext>
            </a:extLst>
          </p:cNvPr>
          <p:cNvSpPr>
            <a:spLocks noGrp="1"/>
          </p:cNvSpPr>
          <p:nvPr>
            <p:ph type="sldNum" sz="quarter" idx="12"/>
          </p:nvPr>
        </p:nvSpPr>
        <p:spPr/>
        <p:txBody>
          <a:bodyPr/>
          <a:lstStyle/>
          <a:p>
            <a:fld id="{7E46DA2A-0A7F-49D5-B392-17A051B5A1AA}" type="slidenum">
              <a:rPr lang="zh-CN" altLang="en-US" smtClean="0"/>
              <a:t>19</a:t>
            </a:fld>
            <a:endParaRPr lang="zh-CN" altLang="en-US"/>
          </a:p>
        </p:txBody>
      </p:sp>
    </p:spTree>
    <p:extLst>
      <p:ext uri="{BB962C8B-B14F-4D97-AF65-F5344CB8AC3E}">
        <p14:creationId xmlns:p14="http://schemas.microsoft.com/office/powerpoint/2010/main" val="280523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71FB4F7-67EF-4F10-9296-0ED3CECB32D0}"/>
              </a:ext>
            </a:extLst>
          </p:cNvPr>
          <p:cNvSpPr>
            <a:spLocks noGrp="1"/>
          </p:cNvSpPr>
          <p:nvPr>
            <p:ph idx="1"/>
          </p:nvPr>
        </p:nvSpPr>
        <p:spPr>
          <a:xfrm>
            <a:off x="2777772" y="711428"/>
            <a:ext cx="9557817" cy="5639365"/>
          </a:xfrm>
        </p:spPr>
        <p:txBody>
          <a:bodyPr>
            <a:normAutofit fontScale="70000" lnSpcReduction="20000"/>
          </a:bodyPr>
          <a:lstStyle/>
          <a:p>
            <a:pPr>
              <a:lnSpc>
                <a:spcPct val="160000"/>
              </a:lnSpc>
              <a:spcBef>
                <a:spcPts val="1800"/>
              </a:spcBef>
            </a:pPr>
            <a:r>
              <a:rPr lang="en-US" altLang="zh-CN" sz="3200" dirty="0"/>
              <a:t> </a:t>
            </a:r>
            <a:r>
              <a:rPr lang="zh-CN" altLang="en-US" sz="3200" dirty="0"/>
              <a:t>高能物理计算背景</a:t>
            </a:r>
            <a:endParaRPr lang="en-US" altLang="zh-CN" sz="3200" dirty="0"/>
          </a:p>
          <a:p>
            <a:pPr>
              <a:lnSpc>
                <a:spcPct val="160000"/>
              </a:lnSpc>
              <a:spcBef>
                <a:spcPts val="1800"/>
              </a:spcBef>
            </a:pPr>
            <a:r>
              <a:rPr lang="en-US" altLang="zh-CN" sz="3200" dirty="0"/>
              <a:t> </a:t>
            </a:r>
            <a:r>
              <a:rPr lang="zh-CN" altLang="en-US" sz="3200" dirty="0"/>
              <a:t>基于 </a:t>
            </a:r>
            <a:r>
              <a:rPr lang="en-US" altLang="zh-CN" sz="3200" dirty="0"/>
              <a:t>dHTC </a:t>
            </a:r>
            <a:r>
              <a:rPr lang="zh-CN" altLang="en-US" sz="3200" dirty="0"/>
              <a:t>的分布式计算资源共享方案</a:t>
            </a:r>
            <a:endParaRPr lang="en-US" altLang="zh-CN" sz="3200" dirty="0"/>
          </a:p>
          <a:p>
            <a:pPr lvl="1">
              <a:lnSpc>
                <a:spcPct val="160000"/>
              </a:lnSpc>
              <a:spcBef>
                <a:spcPts val="1800"/>
              </a:spcBef>
            </a:pPr>
            <a:r>
              <a:rPr lang="en-US" altLang="zh-CN" sz="2800" dirty="0"/>
              <a:t>Factory</a:t>
            </a:r>
            <a:r>
              <a:rPr lang="zh-CN" altLang="en-US" sz="2800" dirty="0"/>
              <a:t>和调度策略</a:t>
            </a:r>
            <a:endParaRPr lang="en-US" altLang="zh-CN" sz="2800" dirty="0"/>
          </a:p>
          <a:p>
            <a:pPr lvl="1">
              <a:lnSpc>
                <a:spcPct val="160000"/>
              </a:lnSpc>
              <a:spcBef>
                <a:spcPts val="1800"/>
              </a:spcBef>
            </a:pPr>
            <a:r>
              <a:rPr lang="en-US" altLang="zh-CN" sz="2800" dirty="0"/>
              <a:t>Glidein Job</a:t>
            </a:r>
          </a:p>
          <a:p>
            <a:pPr lvl="1">
              <a:lnSpc>
                <a:spcPct val="160000"/>
              </a:lnSpc>
              <a:spcBef>
                <a:spcPts val="1800"/>
              </a:spcBef>
            </a:pPr>
            <a:r>
              <a:rPr lang="en-US" altLang="zh-CN" sz="2800" dirty="0"/>
              <a:t>Tokens</a:t>
            </a:r>
            <a:r>
              <a:rPr lang="zh-CN" altLang="en-US" sz="2800" dirty="0"/>
              <a:t>认证</a:t>
            </a:r>
            <a:endParaRPr lang="en-US" altLang="zh-CN" sz="2800" dirty="0"/>
          </a:p>
          <a:p>
            <a:pPr>
              <a:lnSpc>
                <a:spcPct val="160000"/>
              </a:lnSpc>
              <a:spcBef>
                <a:spcPts val="1800"/>
              </a:spcBef>
            </a:pPr>
            <a:r>
              <a:rPr lang="en-US" altLang="zh-CN" sz="3200" dirty="0"/>
              <a:t> </a:t>
            </a:r>
            <a:r>
              <a:rPr lang="zh-CN" altLang="en-US" sz="3200" dirty="0"/>
              <a:t>站点接入情况：本地</a:t>
            </a:r>
            <a:r>
              <a:rPr lang="en-US" altLang="zh-CN" sz="3200" dirty="0"/>
              <a:t>HPC</a:t>
            </a:r>
            <a:r>
              <a:rPr lang="zh-CN" altLang="en-US" sz="3200" dirty="0"/>
              <a:t>、东莞区域中心</a:t>
            </a:r>
            <a:r>
              <a:rPr lang="en-US" altLang="zh-CN" sz="3200" dirty="0"/>
              <a:t>&amp;</a:t>
            </a:r>
            <a:r>
              <a:rPr lang="zh-CN" altLang="en-US" sz="3200" dirty="0"/>
              <a:t>超算等</a:t>
            </a:r>
            <a:endParaRPr lang="en-US" altLang="zh-CN" sz="3200" dirty="0"/>
          </a:p>
          <a:p>
            <a:pPr>
              <a:lnSpc>
                <a:spcPct val="160000"/>
              </a:lnSpc>
              <a:spcBef>
                <a:spcPts val="1800"/>
              </a:spcBef>
            </a:pPr>
            <a:r>
              <a:rPr lang="en-US" altLang="zh-CN" sz="3200" dirty="0"/>
              <a:t> </a:t>
            </a:r>
            <a:r>
              <a:rPr lang="zh-CN" altLang="en-US" sz="3200" dirty="0"/>
              <a:t>作业接口与作业运行环境</a:t>
            </a:r>
            <a:endParaRPr lang="en-US" altLang="zh-CN" sz="3200" dirty="0"/>
          </a:p>
          <a:p>
            <a:pPr>
              <a:lnSpc>
                <a:spcPct val="160000"/>
              </a:lnSpc>
              <a:spcBef>
                <a:spcPts val="1800"/>
              </a:spcBef>
            </a:pPr>
            <a:r>
              <a:rPr lang="en-US" altLang="zh-CN" sz="3200" dirty="0"/>
              <a:t> dHTC</a:t>
            </a:r>
            <a:r>
              <a:rPr lang="zh-CN" altLang="en-US" sz="3200" dirty="0"/>
              <a:t>分布式计算在高能物理的应用</a:t>
            </a:r>
            <a:endParaRPr lang="en-US" altLang="zh-CN" sz="3200" dirty="0"/>
          </a:p>
        </p:txBody>
      </p:sp>
      <p:sp>
        <p:nvSpPr>
          <p:cNvPr id="3" name="内容占位符 2">
            <a:extLst>
              <a:ext uri="{FF2B5EF4-FFF2-40B4-BE49-F238E27FC236}">
                <a16:creationId xmlns:a16="http://schemas.microsoft.com/office/drawing/2014/main" id="{86A1D8BF-6F65-4DD1-B379-92C3076D5F04}"/>
              </a:ext>
            </a:extLst>
          </p:cNvPr>
          <p:cNvSpPr>
            <a:spLocks noGrp="1"/>
          </p:cNvSpPr>
          <p:nvPr>
            <p:ph idx="13"/>
          </p:nvPr>
        </p:nvSpPr>
        <p:spPr>
          <a:xfrm>
            <a:off x="265546" y="2731942"/>
            <a:ext cx="3151909" cy="960582"/>
          </a:xfrm>
        </p:spPr>
        <p:txBody>
          <a:bodyPr/>
          <a:lstStyle/>
          <a:p>
            <a:r>
              <a:rPr lang="en-US" altLang="zh-CN" dirty="0"/>
              <a:t>OUTLINE</a:t>
            </a:r>
            <a:endParaRPr lang="zh-CN" altLang="en-US" dirty="0"/>
          </a:p>
        </p:txBody>
      </p:sp>
    </p:spTree>
    <p:extLst>
      <p:ext uri="{BB962C8B-B14F-4D97-AF65-F5344CB8AC3E}">
        <p14:creationId xmlns:p14="http://schemas.microsoft.com/office/powerpoint/2010/main" val="3543755399"/>
      </p:ext>
    </p:extLst>
  </p:cSld>
  <p:clrMapOvr>
    <a:masterClrMapping/>
  </p:clrMapOvr>
  <mc:AlternateContent xmlns:mc="http://schemas.openxmlformats.org/markup-compatibility/2006" xmlns:p14="http://schemas.microsoft.com/office/powerpoint/2010/main">
    <mc:Choice Requires="p14">
      <p:transition spd="slow" p14:dur="2000" advTm="29546"/>
    </mc:Choice>
    <mc:Fallback xmlns="">
      <p:transition spd="slow" advTm="295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0E60EA-B3FA-4934-B320-A00AA0E2AF33}"/>
              </a:ext>
            </a:extLst>
          </p:cNvPr>
          <p:cNvSpPr>
            <a:spLocks noGrp="1"/>
          </p:cNvSpPr>
          <p:nvPr>
            <p:ph type="ctrTitle"/>
          </p:nvPr>
        </p:nvSpPr>
        <p:spPr>
          <a:xfrm>
            <a:off x="4833258" y="2148113"/>
            <a:ext cx="2162629" cy="1556658"/>
          </a:xfrm>
        </p:spPr>
        <p:txBody>
          <a:bodyPr/>
          <a:lstStyle/>
          <a:p>
            <a:r>
              <a:rPr lang="en-US" altLang="zh-CN" dirty="0"/>
              <a:t>Thanks</a:t>
            </a:r>
            <a:br>
              <a:rPr lang="en-US" altLang="zh-CN" dirty="0"/>
            </a:br>
            <a:r>
              <a:rPr lang="en-US" altLang="zh-CN" dirty="0"/>
              <a:t>  Q&amp;A</a:t>
            </a:r>
            <a:endParaRPr lang="zh-CN" altLang="en-US" dirty="0"/>
          </a:p>
        </p:txBody>
      </p:sp>
      <p:sp>
        <p:nvSpPr>
          <p:cNvPr id="4" name="灯片编号占位符 3">
            <a:extLst>
              <a:ext uri="{FF2B5EF4-FFF2-40B4-BE49-F238E27FC236}">
                <a16:creationId xmlns:a16="http://schemas.microsoft.com/office/drawing/2014/main" id="{21507C0B-1448-4463-A6DE-7A041C927B61}"/>
              </a:ext>
            </a:extLst>
          </p:cNvPr>
          <p:cNvSpPr>
            <a:spLocks noGrp="1"/>
          </p:cNvSpPr>
          <p:nvPr>
            <p:ph type="sldNum" sz="quarter" idx="4"/>
          </p:nvPr>
        </p:nvSpPr>
        <p:spPr/>
        <p:txBody>
          <a:bodyPr/>
          <a:lstStyle/>
          <a:p>
            <a:fld id="{7E46DA2A-0A7F-49D5-B392-17A051B5A1AA}" type="slidenum">
              <a:rPr lang="zh-CN" altLang="en-US" smtClean="0"/>
              <a:t>20</a:t>
            </a:fld>
            <a:endParaRPr lang="zh-CN" altLang="en-US"/>
          </a:p>
        </p:txBody>
      </p:sp>
    </p:spTree>
    <p:extLst>
      <p:ext uri="{BB962C8B-B14F-4D97-AF65-F5344CB8AC3E}">
        <p14:creationId xmlns:p14="http://schemas.microsoft.com/office/powerpoint/2010/main" val="120486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E6698-8ABA-4EC6-8AD3-ED6E984EC32B}"/>
              </a:ext>
            </a:extLst>
          </p:cNvPr>
          <p:cNvSpPr>
            <a:spLocks noGrp="1"/>
          </p:cNvSpPr>
          <p:nvPr>
            <p:ph type="title"/>
          </p:nvPr>
        </p:nvSpPr>
        <p:spPr/>
        <p:txBody>
          <a:bodyPr/>
          <a:lstStyle/>
          <a:p>
            <a:r>
              <a:rPr lang="zh-CN" altLang="en-US" dirty="0"/>
              <a:t>背景 </a:t>
            </a:r>
            <a:r>
              <a:rPr lang="en-US" altLang="zh-CN" dirty="0"/>
              <a:t>- </a:t>
            </a:r>
            <a:r>
              <a:rPr lang="zh-CN" altLang="en-US" dirty="0"/>
              <a:t>高能物理实验</a:t>
            </a:r>
          </a:p>
        </p:txBody>
      </p:sp>
      <p:sp>
        <p:nvSpPr>
          <p:cNvPr id="3" name="内容占位符 2">
            <a:extLst>
              <a:ext uri="{FF2B5EF4-FFF2-40B4-BE49-F238E27FC236}">
                <a16:creationId xmlns:a16="http://schemas.microsoft.com/office/drawing/2014/main" id="{59D2EE60-BC2F-4291-8C56-8BA431B2C93F}"/>
              </a:ext>
            </a:extLst>
          </p:cNvPr>
          <p:cNvSpPr>
            <a:spLocks noGrp="1"/>
          </p:cNvSpPr>
          <p:nvPr>
            <p:ph idx="1"/>
          </p:nvPr>
        </p:nvSpPr>
        <p:spPr>
          <a:xfrm>
            <a:off x="369454" y="1151906"/>
            <a:ext cx="4468243" cy="4999511"/>
          </a:xfrm>
        </p:spPr>
        <p:txBody>
          <a:bodyPr/>
          <a:lstStyle/>
          <a:p>
            <a:r>
              <a:rPr lang="zh-CN" altLang="en-US" dirty="0"/>
              <a:t>高能物理实验及相关应用</a:t>
            </a:r>
            <a:r>
              <a:rPr lang="en-US" altLang="zh-CN" dirty="0"/>
              <a:t>: </a:t>
            </a:r>
          </a:p>
          <a:p>
            <a:pPr lvl="1"/>
            <a:r>
              <a:rPr lang="zh-CN" altLang="en-US" dirty="0"/>
              <a:t>实验粒子物理学</a:t>
            </a:r>
            <a:endParaRPr lang="en-US" altLang="zh-CN" dirty="0"/>
          </a:p>
          <a:p>
            <a:pPr lvl="1"/>
            <a:r>
              <a:rPr lang="zh-CN" altLang="en-US" dirty="0"/>
              <a:t>理论粒子物理学</a:t>
            </a:r>
          </a:p>
          <a:p>
            <a:pPr lvl="1"/>
            <a:r>
              <a:rPr lang="zh-CN" altLang="en-US" dirty="0"/>
              <a:t>天体物理学和宇宙射线</a:t>
            </a:r>
            <a:endParaRPr lang="en-US" altLang="zh-CN" dirty="0"/>
          </a:p>
          <a:p>
            <a:pPr lvl="1"/>
            <a:r>
              <a:rPr lang="zh-CN" altLang="en-US" dirty="0"/>
              <a:t>加速器技术和应用</a:t>
            </a:r>
          </a:p>
          <a:p>
            <a:pPr lvl="1"/>
            <a:r>
              <a:rPr lang="zh-CN" altLang="en-US" dirty="0"/>
              <a:t>同步辐射和应用</a:t>
            </a:r>
            <a:endParaRPr lang="en-US" altLang="zh-CN" dirty="0"/>
          </a:p>
          <a:p>
            <a:pPr lvl="1"/>
            <a:r>
              <a:rPr lang="zh-CN" altLang="en-US" dirty="0"/>
              <a:t>核分析技术</a:t>
            </a:r>
            <a:endParaRPr lang="en-US" altLang="zh-CN" dirty="0"/>
          </a:p>
          <a:p>
            <a:pPr lvl="1"/>
            <a:r>
              <a:rPr lang="zh-CN" altLang="en-US" dirty="0"/>
              <a:t>计算和网络应用</a:t>
            </a:r>
            <a:endParaRPr lang="en-US" altLang="zh-CN" dirty="0"/>
          </a:p>
          <a:p>
            <a:r>
              <a:rPr lang="zh-CN" altLang="en-US" dirty="0"/>
              <a:t>计算模式及特点</a:t>
            </a:r>
            <a:endParaRPr lang="en-US" altLang="zh-CN" dirty="0"/>
          </a:p>
          <a:p>
            <a:pPr lvl="1"/>
            <a:r>
              <a:rPr lang="zh-CN" altLang="en-US" dirty="0"/>
              <a:t>高通量计算：日均百万计算任务</a:t>
            </a:r>
            <a:endParaRPr lang="en-US" altLang="zh-CN" dirty="0"/>
          </a:p>
          <a:p>
            <a:pPr lvl="1"/>
            <a:r>
              <a:rPr lang="zh-CN" altLang="en-US" dirty="0"/>
              <a:t>高性能计算：并行</a:t>
            </a:r>
            <a:r>
              <a:rPr lang="en-US" altLang="zh-CN" dirty="0"/>
              <a:t>&amp;GPU</a:t>
            </a:r>
            <a:r>
              <a:rPr lang="zh-CN" altLang="en-US" dirty="0"/>
              <a:t>等异构</a:t>
            </a:r>
            <a:endParaRPr lang="en-US" altLang="zh-CN" dirty="0"/>
          </a:p>
          <a:p>
            <a:pPr lvl="1"/>
            <a:r>
              <a:rPr lang="zh-CN" altLang="en-US" dirty="0"/>
              <a:t>分布式计算：资源整合及共享</a:t>
            </a:r>
          </a:p>
        </p:txBody>
      </p:sp>
      <p:sp>
        <p:nvSpPr>
          <p:cNvPr id="4" name="灯片编号占位符 3">
            <a:extLst>
              <a:ext uri="{FF2B5EF4-FFF2-40B4-BE49-F238E27FC236}">
                <a16:creationId xmlns:a16="http://schemas.microsoft.com/office/drawing/2014/main" id="{655A6505-787F-4F2E-8823-3C0FC64446AB}"/>
              </a:ext>
            </a:extLst>
          </p:cNvPr>
          <p:cNvSpPr>
            <a:spLocks noGrp="1"/>
          </p:cNvSpPr>
          <p:nvPr>
            <p:ph type="sldNum" sz="quarter" idx="12"/>
          </p:nvPr>
        </p:nvSpPr>
        <p:spPr/>
        <p:txBody>
          <a:bodyPr/>
          <a:lstStyle/>
          <a:p>
            <a:fld id="{7E46DA2A-0A7F-49D5-B392-17A051B5A1AA}" type="slidenum">
              <a:rPr lang="zh-CN" altLang="en-US" smtClean="0"/>
              <a:t>3</a:t>
            </a:fld>
            <a:endParaRPr lang="zh-CN" altLang="en-US"/>
          </a:p>
        </p:txBody>
      </p:sp>
      <p:sp>
        <p:nvSpPr>
          <p:cNvPr id="5" name="矩形 4">
            <a:extLst>
              <a:ext uri="{FF2B5EF4-FFF2-40B4-BE49-F238E27FC236}">
                <a16:creationId xmlns:a16="http://schemas.microsoft.com/office/drawing/2014/main" id="{33E0DF91-280A-48A9-97A7-05772A52C6A3}"/>
              </a:ext>
            </a:extLst>
          </p:cNvPr>
          <p:cNvSpPr/>
          <p:nvPr/>
        </p:nvSpPr>
        <p:spPr bwMode="auto">
          <a:xfrm>
            <a:off x="6055290" y="2620932"/>
            <a:ext cx="6079239" cy="1164218"/>
          </a:xfrm>
          <a:prstGeom prst="rect">
            <a:avLst/>
          </a:prstGeom>
          <a:solidFill>
            <a:srgbClr val="2194D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en-US" altLang="zh-CN" sz="1600" b="1" dirty="0">
              <a:solidFill>
                <a:schemeClr val="tx2"/>
              </a:solidFill>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endParaRPr lang="en-US" altLang="zh-CN" sz="1600" dirty="0">
              <a:solidFill>
                <a:schemeClr val="tx2"/>
              </a:solidFill>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endParaRPr lang="en-US" altLang="zh-CN" sz="1600" dirty="0">
              <a:solidFill>
                <a:schemeClr val="tx2"/>
              </a:solidFill>
              <a:latin typeface="Comic Sans MS" panose="030F0702030302020204" charset="0"/>
              <a:ea typeface="幼圆" panose="02010509060101010101" charset="-122"/>
              <a:cs typeface="幼圆" panose="02010509060101010101" charset="-122"/>
            </a:endParaRPr>
          </a:p>
          <a:p>
            <a:pPr algn="ctr" defTabSz="914400" fontAlgn="base">
              <a:spcBef>
                <a:spcPct val="0"/>
              </a:spcBef>
              <a:spcAft>
                <a:spcPct val="0"/>
              </a:spcAft>
            </a:pPr>
            <a:endParaRPr lang="en-US" altLang="zh-CN" sz="1600" dirty="0">
              <a:solidFill>
                <a:schemeClr val="tx2"/>
              </a:solidFill>
              <a:latin typeface="Comic Sans MS" panose="030F0702030302020204" charset="0"/>
              <a:ea typeface="幼圆" panose="02010509060101010101" charset="-122"/>
              <a:cs typeface="幼圆" panose="02010509060101010101" charset="-122"/>
            </a:endParaRPr>
          </a:p>
        </p:txBody>
      </p:sp>
      <p:sp>
        <p:nvSpPr>
          <p:cNvPr id="6" name="矩形 5">
            <a:extLst>
              <a:ext uri="{FF2B5EF4-FFF2-40B4-BE49-F238E27FC236}">
                <a16:creationId xmlns:a16="http://schemas.microsoft.com/office/drawing/2014/main" id="{6C9C051F-7311-4578-9C91-8B46AA3ACFC8}"/>
              </a:ext>
            </a:extLst>
          </p:cNvPr>
          <p:cNvSpPr/>
          <p:nvPr/>
        </p:nvSpPr>
        <p:spPr bwMode="auto">
          <a:xfrm>
            <a:off x="6048533" y="3944852"/>
            <a:ext cx="6085997" cy="1218794"/>
          </a:xfrm>
          <a:prstGeom prst="rect">
            <a:avLst/>
          </a:prstGeom>
          <a:solidFill>
            <a:srgbClr val="2194D7">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latin typeface="Comic Sans MS" panose="030F0702030302020204" charset="0"/>
              <a:ea typeface="幼圆" panose="02010509060101010101" charset="-122"/>
              <a:cs typeface="幼圆" panose="02010509060101010101" charset="-122"/>
            </a:endParaRPr>
          </a:p>
        </p:txBody>
      </p:sp>
      <p:sp>
        <p:nvSpPr>
          <p:cNvPr id="7" name="矩形 6">
            <a:extLst>
              <a:ext uri="{FF2B5EF4-FFF2-40B4-BE49-F238E27FC236}">
                <a16:creationId xmlns:a16="http://schemas.microsoft.com/office/drawing/2014/main" id="{27C3EC5E-FD62-4F8C-9061-896DC318B24D}"/>
              </a:ext>
            </a:extLst>
          </p:cNvPr>
          <p:cNvSpPr/>
          <p:nvPr/>
        </p:nvSpPr>
        <p:spPr bwMode="auto">
          <a:xfrm>
            <a:off x="6069390" y="5313867"/>
            <a:ext cx="6085997" cy="1187336"/>
          </a:xfrm>
          <a:prstGeom prst="rect">
            <a:avLst/>
          </a:prstGeom>
          <a:solidFill>
            <a:srgbClr val="2194D7">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latin typeface="Comic Sans MS" panose="030F0702030302020204" charset="0"/>
              <a:ea typeface="幼圆" panose="02010509060101010101" charset="-122"/>
              <a:cs typeface="幼圆" panose="02010509060101010101" charset="-122"/>
            </a:endParaRPr>
          </a:p>
          <a:p>
            <a:pPr marL="0" marR="0" indent="0" algn="l"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a:ln>
                <a:noFill/>
              </a:ln>
              <a:solidFill>
                <a:schemeClr val="tx2"/>
              </a:solidFill>
              <a:latin typeface="Comic Sans MS" panose="030F0702030302020204" charset="0"/>
              <a:ea typeface="幼圆" panose="02010509060101010101" charset="-122"/>
              <a:cs typeface="幼圆" panose="02010509060101010101" charset="-122"/>
            </a:endParaRPr>
          </a:p>
        </p:txBody>
      </p:sp>
      <p:sp>
        <p:nvSpPr>
          <p:cNvPr id="8" name="矩形 7">
            <a:extLst>
              <a:ext uri="{FF2B5EF4-FFF2-40B4-BE49-F238E27FC236}">
                <a16:creationId xmlns:a16="http://schemas.microsoft.com/office/drawing/2014/main" id="{23359765-BA46-49EC-91DD-9ECAF4F90D3F}"/>
              </a:ext>
            </a:extLst>
          </p:cNvPr>
          <p:cNvSpPr/>
          <p:nvPr/>
        </p:nvSpPr>
        <p:spPr bwMode="auto">
          <a:xfrm>
            <a:off x="6041908" y="1288316"/>
            <a:ext cx="6085997" cy="1197388"/>
          </a:xfrm>
          <a:prstGeom prst="rect">
            <a:avLst/>
          </a:prstGeom>
          <a:solidFill>
            <a:srgbClr val="2194D7">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chemeClr val="tx2"/>
                </a:solidFill>
                <a:latin typeface="Comic Sans MS" panose="030F0702030302020204" charset="0"/>
                <a:ea typeface="幼圆" panose="02010509060101010101" charset="-122"/>
                <a:cs typeface="幼圆" panose="02010509060101010101" charset="-122"/>
              </a:rPr>
              <a:t> </a:t>
            </a:r>
          </a:p>
          <a:p>
            <a:pPr marL="0" marR="0" indent="0" algn="ctr" defTabSz="914400" rtl="0" eaLnBrk="1" fontAlgn="base" latinLnBrk="0" hangingPunct="1">
              <a:lnSpc>
                <a:spcPct val="100000"/>
              </a:lnSpc>
              <a:spcBef>
                <a:spcPct val="0"/>
              </a:spcBef>
              <a:spcAft>
                <a:spcPct val="0"/>
              </a:spcAft>
              <a:buClrTx/>
              <a:buSzTx/>
              <a:buFontTx/>
              <a:buNone/>
            </a:pPr>
            <a:endParaRPr lang="en-US" altLang="zh-CN" sz="1600" b="1" dirty="0">
              <a:solidFill>
                <a:schemeClr val="tx2"/>
              </a:solidFill>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sz="1600" dirty="0">
              <a:solidFill>
                <a:schemeClr val="tx2"/>
              </a:solidFill>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sz="1600" dirty="0">
              <a:solidFill>
                <a:schemeClr val="tx2"/>
              </a:solidFill>
              <a:latin typeface="Comic Sans MS" panose="030F0702030302020204" charset="0"/>
              <a:ea typeface="幼圆" panose="02010509060101010101" charset="-122"/>
              <a:cs typeface="幼圆" panose="02010509060101010101"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sz="1600" dirty="0">
              <a:solidFill>
                <a:schemeClr val="tx2"/>
              </a:solidFill>
              <a:latin typeface="Comic Sans MS" panose="030F0702030302020204" charset="0"/>
              <a:ea typeface="幼圆" panose="02010509060101010101" charset="-122"/>
              <a:cs typeface="幼圆" panose="02010509060101010101" charset="-122"/>
            </a:endParaRPr>
          </a:p>
        </p:txBody>
      </p:sp>
      <p:pic>
        <p:nvPicPr>
          <p:cNvPr id="9" name="Picture 6">
            <a:extLst>
              <a:ext uri="{FF2B5EF4-FFF2-40B4-BE49-F238E27FC236}">
                <a16:creationId xmlns:a16="http://schemas.microsoft.com/office/drawing/2014/main" id="{5B569528-4276-4C52-86B6-6510D5BF9DC3}"/>
              </a:ext>
            </a:extLst>
          </p:cNvPr>
          <p:cNvPicPr>
            <a:picLocks noChangeAspect="1" noChangeArrowheads="1"/>
          </p:cNvPicPr>
          <p:nvPr/>
        </p:nvPicPr>
        <p:blipFill>
          <a:blip r:embed="rId3" cstate="screen"/>
          <a:srcRect/>
          <a:stretch>
            <a:fillRect/>
          </a:stretch>
        </p:blipFill>
        <p:spPr bwMode="auto">
          <a:xfrm>
            <a:off x="7899924" y="1333016"/>
            <a:ext cx="775284" cy="840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6FA8B4D9-7DB0-4A53-BEDB-867FF0CC74FB}"/>
              </a:ext>
            </a:extLst>
          </p:cNvPr>
          <p:cNvPicPr>
            <a:picLocks noChangeAspect="1" noChangeArrowheads="1"/>
          </p:cNvPicPr>
          <p:nvPr/>
        </p:nvPicPr>
        <p:blipFill>
          <a:blip r:embed="rId4" cstate="screen"/>
          <a:srcRect/>
          <a:stretch>
            <a:fillRect/>
          </a:stretch>
        </p:blipFill>
        <p:spPr bwMode="auto">
          <a:xfrm>
            <a:off x="6236992" y="2702398"/>
            <a:ext cx="757022" cy="70194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38BEAD8C-E251-4BB7-BC04-9D92A830EEC1}"/>
              </a:ext>
            </a:extLst>
          </p:cNvPr>
          <p:cNvPicPr>
            <a:picLocks noChangeAspect="1"/>
          </p:cNvPicPr>
          <p:nvPr/>
        </p:nvPicPr>
        <p:blipFill>
          <a:blip r:embed="rId5" cstate="screen"/>
          <a:stretch>
            <a:fillRect/>
          </a:stretch>
        </p:blipFill>
        <p:spPr>
          <a:xfrm>
            <a:off x="8836720" y="1393503"/>
            <a:ext cx="693354" cy="716753"/>
          </a:xfrm>
          <a:prstGeom prst="rect">
            <a:avLst/>
          </a:prstGeom>
        </p:spPr>
      </p:pic>
      <p:pic>
        <p:nvPicPr>
          <p:cNvPr id="12" name="Picture 28">
            <a:extLst>
              <a:ext uri="{FF2B5EF4-FFF2-40B4-BE49-F238E27FC236}">
                <a16:creationId xmlns:a16="http://schemas.microsoft.com/office/drawing/2014/main" id="{852BE1F8-F2FC-4D93-BF0A-C4F4873C40CF}"/>
              </a:ext>
            </a:extLst>
          </p:cNvPr>
          <p:cNvPicPr>
            <a:picLocks noChangeAspect="1" noChangeArrowheads="1"/>
          </p:cNvPicPr>
          <p:nvPr/>
        </p:nvPicPr>
        <p:blipFill>
          <a:blip r:embed="rId6" cstate="screen"/>
          <a:srcRect/>
          <a:stretch>
            <a:fillRect/>
          </a:stretch>
        </p:blipFill>
        <p:spPr bwMode="auto">
          <a:xfrm>
            <a:off x="9321785" y="2716706"/>
            <a:ext cx="1463745" cy="70194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E5585A13-8F1C-4C3C-B21A-E9386C29F598}"/>
              </a:ext>
            </a:extLst>
          </p:cNvPr>
          <p:cNvSpPr/>
          <p:nvPr/>
        </p:nvSpPr>
        <p:spPr bwMode="auto">
          <a:xfrm>
            <a:off x="6327085" y="3386270"/>
            <a:ext cx="566747" cy="114747"/>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1" hangingPunct="1"/>
            <a:r>
              <a:rPr lang="en-US" altLang="zh-CN" sz="800" b="1" dirty="0">
                <a:latin typeface="Helvetica" pitchFamily="2" charset="0"/>
                <a:ea typeface="幼圆" panose="02010509060101010101" charset="-122"/>
                <a:cs typeface="Al Bayan Plain" pitchFamily="2" charset="-78"/>
              </a:rPr>
              <a:t>BESIII</a:t>
            </a:r>
            <a:endParaRPr lang="zh-CN" altLang="en-US" sz="800" b="1" dirty="0">
              <a:latin typeface="Helvetica" pitchFamily="2" charset="0"/>
              <a:ea typeface="幼圆" panose="02010509060101010101" charset="-122"/>
              <a:cs typeface="Al Bayan Plain" pitchFamily="2" charset="-78"/>
            </a:endParaRPr>
          </a:p>
        </p:txBody>
      </p:sp>
      <p:grpSp>
        <p:nvGrpSpPr>
          <p:cNvPr id="14" name="组合 13">
            <a:extLst>
              <a:ext uri="{FF2B5EF4-FFF2-40B4-BE49-F238E27FC236}">
                <a16:creationId xmlns:a16="http://schemas.microsoft.com/office/drawing/2014/main" id="{257F5A01-661F-4BED-8769-75FE368C0272}"/>
              </a:ext>
            </a:extLst>
          </p:cNvPr>
          <p:cNvGrpSpPr/>
          <p:nvPr/>
        </p:nvGrpSpPr>
        <p:grpSpPr>
          <a:xfrm>
            <a:off x="11091962" y="2753366"/>
            <a:ext cx="914600" cy="751953"/>
            <a:chOff x="8276959" y="2383390"/>
            <a:chExt cx="1322768" cy="1002951"/>
          </a:xfrm>
        </p:grpSpPr>
        <p:pic>
          <p:nvPicPr>
            <p:cNvPr id="15" name="图片 14">
              <a:extLst>
                <a:ext uri="{FF2B5EF4-FFF2-40B4-BE49-F238E27FC236}">
                  <a16:creationId xmlns:a16="http://schemas.microsoft.com/office/drawing/2014/main" id="{62CF62CE-0F06-4C34-A78C-7C7E3AB0E2B9}"/>
                </a:ext>
              </a:extLst>
            </p:cNvPr>
            <p:cNvPicPr>
              <a:picLocks noChangeAspect="1"/>
            </p:cNvPicPr>
            <p:nvPr/>
          </p:nvPicPr>
          <p:blipFill>
            <a:blip r:embed="rId7" cstate="screen"/>
            <a:stretch>
              <a:fillRect/>
            </a:stretch>
          </p:blipFill>
          <p:spPr>
            <a:xfrm>
              <a:off x="8276959" y="2383390"/>
              <a:ext cx="1322768" cy="884855"/>
            </a:xfrm>
            <a:prstGeom prst="rect">
              <a:avLst/>
            </a:prstGeom>
          </p:spPr>
        </p:pic>
        <p:sp>
          <p:nvSpPr>
            <p:cNvPr id="16" name="矩形 15">
              <a:extLst>
                <a:ext uri="{FF2B5EF4-FFF2-40B4-BE49-F238E27FC236}">
                  <a16:creationId xmlns:a16="http://schemas.microsoft.com/office/drawing/2014/main" id="{9BC18D71-1896-41F8-A71C-C196547AFACB}"/>
                </a:ext>
              </a:extLst>
            </p:cNvPr>
            <p:cNvSpPr/>
            <p:nvPr/>
          </p:nvSpPr>
          <p:spPr bwMode="auto">
            <a:xfrm>
              <a:off x="8409102" y="3225770"/>
              <a:ext cx="968778" cy="16057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800" dirty="0">
                  <a:latin typeface="Helvetica" pitchFamily="2" charset="0"/>
                  <a:ea typeface="幼圆" panose="02010509060101010101" charset="-122"/>
                  <a:cs typeface="Al Bayan Plain" pitchFamily="2" charset="-78"/>
                </a:rPr>
                <a:t>LHAASO</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sp>
        <p:nvSpPr>
          <p:cNvPr id="17" name="矩形 16">
            <a:extLst>
              <a:ext uri="{FF2B5EF4-FFF2-40B4-BE49-F238E27FC236}">
                <a16:creationId xmlns:a16="http://schemas.microsoft.com/office/drawing/2014/main" id="{6468A23E-E27F-42E1-BA01-FF6D6D0F4A89}"/>
              </a:ext>
            </a:extLst>
          </p:cNvPr>
          <p:cNvSpPr/>
          <p:nvPr/>
        </p:nvSpPr>
        <p:spPr bwMode="auto">
          <a:xfrm>
            <a:off x="9713058" y="3351954"/>
            <a:ext cx="618003" cy="19936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latin typeface="Helvetica" pitchFamily="2" charset="0"/>
                <a:ea typeface="幼圆" panose="02010509060101010101" charset="-122"/>
                <a:cs typeface="Al Bayan Plain" pitchFamily="2" charset="-78"/>
              </a:rPr>
              <a:t>CEPC</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nvGrpSpPr>
          <p:cNvPr id="18" name="组合 17">
            <a:extLst>
              <a:ext uri="{FF2B5EF4-FFF2-40B4-BE49-F238E27FC236}">
                <a16:creationId xmlns:a16="http://schemas.microsoft.com/office/drawing/2014/main" id="{57B843B6-93D4-42ED-9464-CDA0007C88AF}"/>
              </a:ext>
            </a:extLst>
          </p:cNvPr>
          <p:cNvGrpSpPr/>
          <p:nvPr/>
        </p:nvGrpSpPr>
        <p:grpSpPr>
          <a:xfrm>
            <a:off x="7257800" y="2741494"/>
            <a:ext cx="740343" cy="809824"/>
            <a:chOff x="1841208" y="2308319"/>
            <a:chExt cx="1070744" cy="1080139"/>
          </a:xfrm>
        </p:grpSpPr>
        <p:pic>
          <p:nvPicPr>
            <p:cNvPr id="19" name="图片 18">
              <a:extLst>
                <a:ext uri="{FF2B5EF4-FFF2-40B4-BE49-F238E27FC236}">
                  <a16:creationId xmlns:a16="http://schemas.microsoft.com/office/drawing/2014/main" id="{A2043A88-7686-43E3-B7D8-8047D8AB0B1B}"/>
                </a:ext>
              </a:extLst>
            </p:cNvPr>
            <p:cNvPicPr/>
            <p:nvPr/>
          </p:nvPicPr>
          <p:blipFill>
            <a:blip r:embed="rId8" cstate="screen"/>
            <a:stretch>
              <a:fillRect/>
            </a:stretch>
          </p:blipFill>
          <p:spPr>
            <a:xfrm>
              <a:off x="1841208" y="2308319"/>
              <a:ext cx="1070744" cy="903986"/>
            </a:xfrm>
            <a:prstGeom prst="rect">
              <a:avLst/>
            </a:prstGeom>
            <a:effectLst>
              <a:outerShdw blurRad="50800" dist="38100" dir="2700000" algn="tl" rotWithShape="0">
                <a:prstClr val="black">
                  <a:alpha val="40000"/>
                </a:prstClr>
              </a:outerShdw>
            </a:effectLst>
          </p:spPr>
        </p:pic>
        <p:sp>
          <p:nvSpPr>
            <p:cNvPr id="20" name="矩形 19">
              <a:extLst>
                <a:ext uri="{FF2B5EF4-FFF2-40B4-BE49-F238E27FC236}">
                  <a16:creationId xmlns:a16="http://schemas.microsoft.com/office/drawing/2014/main" id="{24ACE41F-3187-4FFA-8B9C-4146076AE7A8}"/>
                </a:ext>
              </a:extLst>
            </p:cNvPr>
            <p:cNvSpPr/>
            <p:nvPr/>
          </p:nvSpPr>
          <p:spPr bwMode="auto">
            <a:xfrm>
              <a:off x="2055376" y="3185059"/>
              <a:ext cx="601504" cy="203399"/>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latin typeface="Helvetica" pitchFamily="2" charset="0"/>
                  <a:ea typeface="幼圆" panose="02010509060101010101" charset="-122"/>
                  <a:cs typeface="Al Bayan Plain" pitchFamily="2" charset="-78"/>
                </a:rPr>
                <a:t>DYB</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21" name="组合 20">
            <a:extLst>
              <a:ext uri="{FF2B5EF4-FFF2-40B4-BE49-F238E27FC236}">
                <a16:creationId xmlns:a16="http://schemas.microsoft.com/office/drawing/2014/main" id="{0254D20D-3967-4410-8F99-1E8836D63B48}"/>
              </a:ext>
            </a:extLst>
          </p:cNvPr>
          <p:cNvGrpSpPr/>
          <p:nvPr/>
        </p:nvGrpSpPr>
        <p:grpSpPr>
          <a:xfrm>
            <a:off x="8343013" y="2707895"/>
            <a:ext cx="717576" cy="890692"/>
            <a:chOff x="3112482" y="2313075"/>
            <a:chExt cx="1037816" cy="1188000"/>
          </a:xfrm>
        </p:grpSpPr>
        <p:pic>
          <p:nvPicPr>
            <p:cNvPr id="22" name="Picture 18">
              <a:extLst>
                <a:ext uri="{FF2B5EF4-FFF2-40B4-BE49-F238E27FC236}">
                  <a16:creationId xmlns:a16="http://schemas.microsoft.com/office/drawing/2014/main" id="{598D95CD-9C7B-4533-825E-62B8C421B507}"/>
                </a:ext>
              </a:extLst>
            </p:cNvPr>
            <p:cNvPicPr>
              <a:picLocks noChangeAspect="1" noChangeArrowheads="1"/>
            </p:cNvPicPr>
            <p:nvPr/>
          </p:nvPicPr>
          <p:blipFill>
            <a:blip r:embed="rId9" cstate="screen"/>
            <a:srcRect/>
            <a:stretch>
              <a:fillRect/>
            </a:stretch>
          </p:blipFill>
          <p:spPr bwMode="auto">
            <a:xfrm>
              <a:off x="3112482" y="2313075"/>
              <a:ext cx="1037816" cy="921555"/>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4D3621CA-D213-475F-9E4A-03B5B5D29133}"/>
                </a:ext>
              </a:extLst>
            </p:cNvPr>
            <p:cNvSpPr/>
            <p:nvPr/>
          </p:nvSpPr>
          <p:spPr bwMode="auto">
            <a:xfrm>
              <a:off x="3248954" y="3207291"/>
              <a:ext cx="901343" cy="29378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latin typeface="Helvetica" pitchFamily="2" charset="0"/>
                  <a:ea typeface="幼圆" panose="02010509060101010101" charset="-122"/>
                  <a:cs typeface="Al Bayan Plain" pitchFamily="2" charset="-78"/>
                </a:rPr>
                <a:t>JUNO</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24" name="组合 23">
            <a:extLst>
              <a:ext uri="{FF2B5EF4-FFF2-40B4-BE49-F238E27FC236}">
                <a16:creationId xmlns:a16="http://schemas.microsoft.com/office/drawing/2014/main" id="{3D369ED2-5921-45E3-9B0A-EF475FE40FAE}"/>
              </a:ext>
            </a:extLst>
          </p:cNvPr>
          <p:cNvGrpSpPr/>
          <p:nvPr/>
        </p:nvGrpSpPr>
        <p:grpSpPr>
          <a:xfrm>
            <a:off x="10871636" y="1423637"/>
            <a:ext cx="1241831" cy="743400"/>
            <a:chOff x="4299920" y="2366723"/>
            <a:chExt cx="3105449" cy="1216501"/>
          </a:xfrm>
        </p:grpSpPr>
        <p:pic>
          <p:nvPicPr>
            <p:cNvPr id="25" name="Picture 16">
              <a:extLst>
                <a:ext uri="{FF2B5EF4-FFF2-40B4-BE49-F238E27FC236}">
                  <a16:creationId xmlns:a16="http://schemas.microsoft.com/office/drawing/2014/main" id="{CA830968-9264-4769-9842-F4151422B00A}"/>
                </a:ext>
              </a:extLst>
            </p:cNvPr>
            <p:cNvPicPr>
              <a:picLocks noChangeAspect="1" noChangeArrowheads="1"/>
            </p:cNvPicPr>
            <p:nvPr/>
          </p:nvPicPr>
          <p:blipFill>
            <a:blip r:embed="rId10" cstate="screen"/>
            <a:srcRect/>
            <a:stretch>
              <a:fillRect/>
            </a:stretch>
          </p:blipFill>
          <p:spPr bwMode="auto">
            <a:xfrm>
              <a:off x="4299920" y="2366723"/>
              <a:ext cx="3105449" cy="1031551"/>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a:extLst>
                <a:ext uri="{FF2B5EF4-FFF2-40B4-BE49-F238E27FC236}">
                  <a16:creationId xmlns:a16="http://schemas.microsoft.com/office/drawing/2014/main" id="{E308D1A1-4EFD-4D25-A0AC-A5D432EC46E9}"/>
                </a:ext>
              </a:extLst>
            </p:cNvPr>
            <p:cNvSpPr/>
            <p:nvPr/>
          </p:nvSpPr>
          <p:spPr bwMode="auto">
            <a:xfrm>
              <a:off x="5255823" y="3360574"/>
              <a:ext cx="1510404" cy="22265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latin typeface="Helvetica" pitchFamily="2" charset="0"/>
                  <a:ea typeface="幼圆" panose="02010509060101010101" charset="-122"/>
                  <a:cs typeface="Al Bayan Plain" pitchFamily="2" charset="-78"/>
                </a:rPr>
                <a:t>DUNE</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sp>
        <p:nvSpPr>
          <p:cNvPr id="27" name="矩形 26">
            <a:extLst>
              <a:ext uri="{FF2B5EF4-FFF2-40B4-BE49-F238E27FC236}">
                <a16:creationId xmlns:a16="http://schemas.microsoft.com/office/drawing/2014/main" id="{F9E251E4-548F-4B4C-8041-AD80DCC0F916}"/>
              </a:ext>
            </a:extLst>
          </p:cNvPr>
          <p:cNvSpPr/>
          <p:nvPr/>
        </p:nvSpPr>
        <p:spPr bwMode="auto">
          <a:xfrm>
            <a:off x="8902721" y="2066614"/>
            <a:ext cx="714268" cy="225147"/>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rPr>
              <a:t>BELLE II</a:t>
            </a:r>
            <a:endParaRPr kumimoji="0" lang="zh-CN" altLang="en-US" sz="8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endParaRPr>
          </a:p>
        </p:txBody>
      </p:sp>
      <p:grpSp>
        <p:nvGrpSpPr>
          <p:cNvPr id="28" name="组合 27">
            <a:extLst>
              <a:ext uri="{FF2B5EF4-FFF2-40B4-BE49-F238E27FC236}">
                <a16:creationId xmlns:a16="http://schemas.microsoft.com/office/drawing/2014/main" id="{BBC30466-DE00-496A-B9CD-81E32F673FB0}"/>
              </a:ext>
            </a:extLst>
          </p:cNvPr>
          <p:cNvGrpSpPr/>
          <p:nvPr/>
        </p:nvGrpSpPr>
        <p:grpSpPr>
          <a:xfrm>
            <a:off x="7817656" y="4038626"/>
            <a:ext cx="1299060" cy="861854"/>
            <a:chOff x="2800663" y="3708811"/>
            <a:chExt cx="1878806" cy="1149536"/>
          </a:xfrm>
        </p:grpSpPr>
        <p:pic>
          <p:nvPicPr>
            <p:cNvPr id="29" name="图片 24">
              <a:extLst>
                <a:ext uri="{FF2B5EF4-FFF2-40B4-BE49-F238E27FC236}">
                  <a16:creationId xmlns:a16="http://schemas.microsoft.com/office/drawing/2014/main" id="{BFD87AF9-9E55-4278-89A9-D40C1D81FB14}"/>
                </a:ext>
              </a:extLst>
            </p:cNvPr>
            <p:cNvPicPr>
              <a:picLocks noChangeAspect="1" noChangeArrowheads="1"/>
            </p:cNvPicPr>
            <p:nvPr/>
          </p:nvPicPr>
          <p:blipFill>
            <a:blip r:embed="rId11" cstate="screen"/>
            <a:srcRect/>
            <a:stretch>
              <a:fillRect/>
            </a:stretch>
          </p:blipFill>
          <p:spPr bwMode="auto">
            <a:xfrm>
              <a:off x="2800663" y="3708811"/>
              <a:ext cx="1878806"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a:extLst>
                <a:ext uri="{FF2B5EF4-FFF2-40B4-BE49-F238E27FC236}">
                  <a16:creationId xmlns:a16="http://schemas.microsoft.com/office/drawing/2014/main" id="{5E7FB41E-1E6A-4609-8E02-448BD5E49B9A}"/>
                </a:ext>
              </a:extLst>
            </p:cNvPr>
            <p:cNvSpPr/>
            <p:nvPr/>
          </p:nvSpPr>
          <p:spPr bwMode="auto">
            <a:xfrm>
              <a:off x="3273801" y="4630224"/>
              <a:ext cx="780494" cy="22812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800" dirty="0">
                  <a:latin typeface="Helvetica" pitchFamily="2" charset="0"/>
                  <a:ea typeface="幼圆" panose="02010509060101010101" charset="-122"/>
                  <a:cs typeface="Al Bayan Plain" pitchFamily="2" charset="-78"/>
                </a:rPr>
                <a:t>AS𝛾</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31" name="组合 30">
            <a:extLst>
              <a:ext uri="{FF2B5EF4-FFF2-40B4-BE49-F238E27FC236}">
                <a16:creationId xmlns:a16="http://schemas.microsoft.com/office/drawing/2014/main" id="{A598483A-2A1D-4C4C-A71D-E4376EEB552A}"/>
              </a:ext>
            </a:extLst>
          </p:cNvPr>
          <p:cNvGrpSpPr/>
          <p:nvPr/>
        </p:nvGrpSpPr>
        <p:grpSpPr>
          <a:xfrm>
            <a:off x="9616989" y="4018361"/>
            <a:ext cx="921278" cy="861491"/>
            <a:chOff x="4804893" y="3708610"/>
            <a:chExt cx="1332427" cy="1149052"/>
          </a:xfrm>
        </p:grpSpPr>
        <p:pic>
          <p:nvPicPr>
            <p:cNvPr id="32" name="Picture 20">
              <a:extLst>
                <a:ext uri="{FF2B5EF4-FFF2-40B4-BE49-F238E27FC236}">
                  <a16:creationId xmlns:a16="http://schemas.microsoft.com/office/drawing/2014/main" id="{DAF5E43D-8D3F-4A7A-85F0-5BA6D5422249}"/>
                </a:ext>
              </a:extLst>
            </p:cNvPr>
            <p:cNvPicPr>
              <a:picLocks noChangeAspect="1" noChangeArrowheads="1"/>
            </p:cNvPicPr>
            <p:nvPr/>
          </p:nvPicPr>
          <p:blipFill>
            <a:blip r:embed="rId12" cstate="screen"/>
            <a:srcRect/>
            <a:stretch>
              <a:fillRect/>
            </a:stretch>
          </p:blipFill>
          <p:spPr bwMode="auto">
            <a:xfrm>
              <a:off x="4804893" y="3708610"/>
              <a:ext cx="1332427" cy="93269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a:extLst>
                <a:ext uri="{FF2B5EF4-FFF2-40B4-BE49-F238E27FC236}">
                  <a16:creationId xmlns:a16="http://schemas.microsoft.com/office/drawing/2014/main" id="{6EA47074-5341-4CD5-9CD1-6559FBF076DF}"/>
                </a:ext>
              </a:extLst>
            </p:cNvPr>
            <p:cNvSpPr/>
            <p:nvPr/>
          </p:nvSpPr>
          <p:spPr bwMode="auto">
            <a:xfrm>
              <a:off x="5097001" y="4590004"/>
              <a:ext cx="882451" cy="267658"/>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1100" dirty="0">
                  <a:latin typeface="Helvetica" pitchFamily="2" charset="0"/>
                  <a:ea typeface="幼圆" panose="02010509060101010101" charset="-122"/>
                  <a:cs typeface="Al Bayan Plain" pitchFamily="2" charset="-78"/>
                </a:rPr>
                <a:t>HXMT</a:t>
              </a:r>
              <a:endParaRPr kumimoji="0" lang="zh-CN" altLang="en-US" sz="11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34" name="组合 33">
            <a:extLst>
              <a:ext uri="{FF2B5EF4-FFF2-40B4-BE49-F238E27FC236}">
                <a16:creationId xmlns:a16="http://schemas.microsoft.com/office/drawing/2014/main" id="{D209D331-B240-4892-8624-F6D6444AE0A2}"/>
              </a:ext>
            </a:extLst>
          </p:cNvPr>
          <p:cNvGrpSpPr/>
          <p:nvPr/>
        </p:nvGrpSpPr>
        <p:grpSpPr>
          <a:xfrm>
            <a:off x="10942544" y="4042329"/>
            <a:ext cx="1103246" cy="956466"/>
            <a:chOff x="6279883" y="3705539"/>
            <a:chExt cx="1595604" cy="1275729"/>
          </a:xfrm>
        </p:grpSpPr>
        <p:pic>
          <p:nvPicPr>
            <p:cNvPr id="35" name="Picture 22">
              <a:extLst>
                <a:ext uri="{FF2B5EF4-FFF2-40B4-BE49-F238E27FC236}">
                  <a16:creationId xmlns:a16="http://schemas.microsoft.com/office/drawing/2014/main" id="{95362333-AE22-4391-8FE4-67518DEBCE09}"/>
                </a:ext>
              </a:extLst>
            </p:cNvPr>
            <p:cNvPicPr>
              <a:picLocks noChangeAspect="1" noChangeArrowheads="1"/>
            </p:cNvPicPr>
            <p:nvPr/>
          </p:nvPicPr>
          <p:blipFill>
            <a:blip r:embed="rId13" cstate="screen"/>
            <a:srcRect/>
            <a:stretch>
              <a:fillRect/>
            </a:stretch>
          </p:blipFill>
          <p:spPr bwMode="auto">
            <a:xfrm>
              <a:off x="6279883" y="3705539"/>
              <a:ext cx="1464720" cy="941133"/>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a:extLst>
                <a:ext uri="{FF2B5EF4-FFF2-40B4-BE49-F238E27FC236}">
                  <a16:creationId xmlns:a16="http://schemas.microsoft.com/office/drawing/2014/main" id="{CCCB16D1-63EF-4F32-8C62-3B6CAF0BFA4D}"/>
                </a:ext>
              </a:extLst>
            </p:cNvPr>
            <p:cNvSpPr/>
            <p:nvPr/>
          </p:nvSpPr>
          <p:spPr bwMode="auto">
            <a:xfrm>
              <a:off x="6730177" y="4587617"/>
              <a:ext cx="1145310" cy="393651"/>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800" dirty="0">
                  <a:latin typeface="Helvetica" pitchFamily="2" charset="0"/>
                  <a:ea typeface="幼圆" panose="02010509060101010101" charset="-122"/>
                  <a:cs typeface="Al Bayan Plain" pitchFamily="2" charset="-78"/>
                </a:rPr>
                <a:t>GECAM</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37" name="组合 36">
            <a:extLst>
              <a:ext uri="{FF2B5EF4-FFF2-40B4-BE49-F238E27FC236}">
                <a16:creationId xmlns:a16="http://schemas.microsoft.com/office/drawing/2014/main" id="{574D3A7F-F424-482A-B7F4-EEB0F3FA02C5}"/>
              </a:ext>
            </a:extLst>
          </p:cNvPr>
          <p:cNvGrpSpPr/>
          <p:nvPr/>
        </p:nvGrpSpPr>
        <p:grpSpPr>
          <a:xfrm>
            <a:off x="7103730" y="5356696"/>
            <a:ext cx="924482" cy="705074"/>
            <a:chOff x="2052178" y="5131184"/>
            <a:chExt cx="1337061" cy="940423"/>
          </a:xfrm>
        </p:grpSpPr>
        <p:pic>
          <p:nvPicPr>
            <p:cNvPr id="38" name="Picture 24">
              <a:extLst>
                <a:ext uri="{FF2B5EF4-FFF2-40B4-BE49-F238E27FC236}">
                  <a16:creationId xmlns:a16="http://schemas.microsoft.com/office/drawing/2014/main" id="{1BD86C48-A315-420F-8129-3AB91BBECBD1}"/>
                </a:ext>
              </a:extLst>
            </p:cNvPr>
            <p:cNvPicPr>
              <a:picLocks noChangeAspect="1" noChangeArrowheads="1"/>
            </p:cNvPicPr>
            <p:nvPr/>
          </p:nvPicPr>
          <p:blipFill>
            <a:blip r:embed="rId14" cstate="screen"/>
            <a:srcRect/>
            <a:stretch>
              <a:fillRect/>
            </a:stretch>
          </p:blipFill>
          <p:spPr bwMode="auto">
            <a:xfrm>
              <a:off x="2052178" y="5131184"/>
              <a:ext cx="1337061" cy="839145"/>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a:extLst>
                <a:ext uri="{FF2B5EF4-FFF2-40B4-BE49-F238E27FC236}">
                  <a16:creationId xmlns:a16="http://schemas.microsoft.com/office/drawing/2014/main" id="{87CB62AA-D360-4DE5-AEE0-7E6245C1CB44}"/>
                </a:ext>
              </a:extLst>
            </p:cNvPr>
            <p:cNvSpPr/>
            <p:nvPr/>
          </p:nvSpPr>
          <p:spPr bwMode="auto">
            <a:xfrm>
              <a:off x="2232351" y="5931680"/>
              <a:ext cx="910093" cy="139927"/>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800" dirty="0">
                  <a:latin typeface="Helvetica" pitchFamily="2" charset="0"/>
                  <a:ea typeface="幼圆" panose="02010509060101010101" charset="-122"/>
                  <a:cs typeface="Al Bayan Plain" pitchFamily="2" charset="-78"/>
                </a:rPr>
                <a:t>CSNS</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40" name="组合 39">
            <a:extLst>
              <a:ext uri="{FF2B5EF4-FFF2-40B4-BE49-F238E27FC236}">
                <a16:creationId xmlns:a16="http://schemas.microsoft.com/office/drawing/2014/main" id="{D7921CA3-E977-41F6-8126-B00B45CC2FE4}"/>
              </a:ext>
            </a:extLst>
          </p:cNvPr>
          <p:cNvGrpSpPr/>
          <p:nvPr/>
        </p:nvGrpSpPr>
        <p:grpSpPr>
          <a:xfrm>
            <a:off x="9629393" y="1367008"/>
            <a:ext cx="1039038" cy="916340"/>
            <a:chOff x="7539316" y="3711181"/>
            <a:chExt cx="1502740" cy="1222209"/>
          </a:xfrm>
        </p:grpSpPr>
        <p:pic>
          <p:nvPicPr>
            <p:cNvPr id="41" name="Picture 32">
              <a:extLst>
                <a:ext uri="{FF2B5EF4-FFF2-40B4-BE49-F238E27FC236}">
                  <a16:creationId xmlns:a16="http://schemas.microsoft.com/office/drawing/2014/main" id="{AFA107E6-FD63-4D84-B4D8-6EF18CACBCB2}"/>
                </a:ext>
              </a:extLst>
            </p:cNvPr>
            <p:cNvPicPr>
              <a:picLocks noChangeAspect="1" noChangeArrowheads="1"/>
            </p:cNvPicPr>
            <p:nvPr/>
          </p:nvPicPr>
          <p:blipFill>
            <a:blip r:embed="rId15" cstate="screen"/>
            <a:srcRect/>
            <a:stretch>
              <a:fillRect/>
            </a:stretch>
          </p:blipFill>
          <p:spPr bwMode="auto">
            <a:xfrm>
              <a:off x="7539316" y="3711181"/>
              <a:ext cx="1502740" cy="937917"/>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a:extLst>
                <a:ext uri="{FF2B5EF4-FFF2-40B4-BE49-F238E27FC236}">
                  <a16:creationId xmlns:a16="http://schemas.microsoft.com/office/drawing/2014/main" id="{866FCA43-D1E7-43CE-9148-20D2629AFB27}"/>
                </a:ext>
              </a:extLst>
            </p:cNvPr>
            <p:cNvSpPr/>
            <p:nvPr/>
          </p:nvSpPr>
          <p:spPr bwMode="auto">
            <a:xfrm>
              <a:off x="7863151" y="4649227"/>
              <a:ext cx="792929" cy="28416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latin typeface="Helvetica" pitchFamily="2" charset="0"/>
                  <a:ea typeface="幼圆" panose="02010509060101010101" charset="-122"/>
                  <a:cs typeface="Al Bayan Plain" pitchFamily="2" charset="-78"/>
                </a:rPr>
                <a:t>AMS02</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43" name="组合 42">
            <a:extLst>
              <a:ext uri="{FF2B5EF4-FFF2-40B4-BE49-F238E27FC236}">
                <a16:creationId xmlns:a16="http://schemas.microsoft.com/office/drawing/2014/main" id="{1A8DBB90-3C7F-48FC-AD9C-C8235B65D531}"/>
              </a:ext>
            </a:extLst>
          </p:cNvPr>
          <p:cNvGrpSpPr/>
          <p:nvPr/>
        </p:nvGrpSpPr>
        <p:grpSpPr>
          <a:xfrm>
            <a:off x="6223727" y="4029971"/>
            <a:ext cx="1103510" cy="871587"/>
            <a:chOff x="-179070" y="3649089"/>
            <a:chExt cx="1595985" cy="1162518"/>
          </a:xfrm>
        </p:grpSpPr>
        <p:pic>
          <p:nvPicPr>
            <p:cNvPr id="44" name="图片 29">
              <a:extLst>
                <a:ext uri="{FF2B5EF4-FFF2-40B4-BE49-F238E27FC236}">
                  <a16:creationId xmlns:a16="http://schemas.microsoft.com/office/drawing/2014/main" id="{B3B27B16-568D-4175-AADC-E577DD79AF66}"/>
                </a:ext>
              </a:extLst>
            </p:cNvPr>
            <p:cNvPicPr>
              <a:picLocks noChangeAspect="1" noChangeArrowheads="1"/>
            </p:cNvPicPr>
            <p:nvPr/>
          </p:nvPicPr>
          <p:blipFill>
            <a:blip r:embed="rId16" cstate="screen"/>
            <a:srcRect/>
            <a:stretch>
              <a:fillRect/>
            </a:stretch>
          </p:blipFill>
          <p:spPr bwMode="auto">
            <a:xfrm>
              <a:off x="-179070" y="3649089"/>
              <a:ext cx="1595985" cy="100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a:extLst>
                <a:ext uri="{FF2B5EF4-FFF2-40B4-BE49-F238E27FC236}">
                  <a16:creationId xmlns:a16="http://schemas.microsoft.com/office/drawing/2014/main" id="{6544C7C3-42B3-4085-A2BF-9F6191F9E53A}"/>
                </a:ext>
              </a:extLst>
            </p:cNvPr>
            <p:cNvSpPr/>
            <p:nvPr/>
          </p:nvSpPr>
          <p:spPr bwMode="auto">
            <a:xfrm>
              <a:off x="313128" y="4623185"/>
              <a:ext cx="1025095" cy="188422"/>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en-US" altLang="zh-CN" sz="800" dirty="0">
                  <a:latin typeface="Helvetica" pitchFamily="2" charset="0"/>
                  <a:ea typeface="幼圆" panose="02010509060101010101" charset="-122"/>
                  <a:cs typeface="Al Bayan Plain" pitchFamily="2" charset="-78"/>
                </a:rPr>
                <a:t>AliCPT</a:t>
              </a:r>
              <a:endParaRPr kumimoji="0" lang="zh-CN" altLang="en-US" sz="800"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46" name="组合 45">
            <a:extLst>
              <a:ext uri="{FF2B5EF4-FFF2-40B4-BE49-F238E27FC236}">
                <a16:creationId xmlns:a16="http://schemas.microsoft.com/office/drawing/2014/main" id="{C3007227-6CC8-4E10-8396-858E5661BBB4}"/>
              </a:ext>
            </a:extLst>
          </p:cNvPr>
          <p:cNvGrpSpPr/>
          <p:nvPr/>
        </p:nvGrpSpPr>
        <p:grpSpPr>
          <a:xfrm>
            <a:off x="10115266" y="5348842"/>
            <a:ext cx="1139353" cy="854997"/>
            <a:chOff x="5195365" y="5131184"/>
            <a:chExt cx="1647825" cy="1140390"/>
          </a:xfrm>
        </p:grpSpPr>
        <p:pic>
          <p:nvPicPr>
            <p:cNvPr id="47" name="Picture 5">
              <a:extLst>
                <a:ext uri="{FF2B5EF4-FFF2-40B4-BE49-F238E27FC236}">
                  <a16:creationId xmlns:a16="http://schemas.microsoft.com/office/drawing/2014/main" id="{64490671-9A1E-48D0-8389-563D3E079017}"/>
                </a:ext>
              </a:extLst>
            </p:cNvPr>
            <p:cNvPicPr>
              <a:picLocks noChangeAspect="1"/>
            </p:cNvPicPr>
            <p:nvPr/>
          </p:nvPicPr>
          <p:blipFill>
            <a:blip r:embed="rId17" cstate="screen"/>
            <a:srcRect/>
            <a:stretch>
              <a:fillRect/>
            </a:stretch>
          </p:blipFill>
          <p:spPr bwMode="auto">
            <a:xfrm>
              <a:off x="5195365" y="5131184"/>
              <a:ext cx="1647825" cy="8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矩形 47">
              <a:extLst>
                <a:ext uri="{FF2B5EF4-FFF2-40B4-BE49-F238E27FC236}">
                  <a16:creationId xmlns:a16="http://schemas.microsoft.com/office/drawing/2014/main" id="{233127A1-F44B-4D90-9EB3-CE5B668C1EED}"/>
                </a:ext>
              </a:extLst>
            </p:cNvPr>
            <p:cNvSpPr/>
            <p:nvPr/>
          </p:nvSpPr>
          <p:spPr bwMode="auto">
            <a:xfrm>
              <a:off x="5676842" y="5968097"/>
              <a:ext cx="868414" cy="303477"/>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a:ln>
                    <a:noFill/>
                  </a:ln>
                  <a:latin typeface="Helvetica" pitchFamily="2" charset="0"/>
                  <a:ea typeface="幼圆" panose="02010509060101010101" charset="-122"/>
                  <a:cs typeface="Al Bayan Plain" pitchFamily="2" charset="-78"/>
                </a:rPr>
                <a:t>HEPS</a:t>
              </a:r>
              <a:endParaRPr kumimoji="0" lang="zh-CN" altLang="en-US" sz="1100" b="1" i="0" u="none" strike="noStrike" cap="none" normalizeH="0" baseline="0" dirty="0">
                <a:ln>
                  <a:noFill/>
                </a:ln>
                <a:latin typeface="Helvetica" pitchFamily="2" charset="0"/>
                <a:ea typeface="幼圆" panose="02010509060101010101" charset="-122"/>
                <a:cs typeface="Al Bayan Plain" pitchFamily="2" charset="-78"/>
              </a:endParaRPr>
            </a:p>
          </p:txBody>
        </p:sp>
      </p:grpSp>
      <p:grpSp>
        <p:nvGrpSpPr>
          <p:cNvPr id="49" name="组合 48">
            <a:extLst>
              <a:ext uri="{FF2B5EF4-FFF2-40B4-BE49-F238E27FC236}">
                <a16:creationId xmlns:a16="http://schemas.microsoft.com/office/drawing/2014/main" id="{ECBDF8D8-1CD2-4614-A412-AE167CF0251F}"/>
              </a:ext>
            </a:extLst>
          </p:cNvPr>
          <p:cNvGrpSpPr/>
          <p:nvPr/>
        </p:nvGrpSpPr>
        <p:grpSpPr>
          <a:xfrm>
            <a:off x="8562090" y="5313171"/>
            <a:ext cx="924482" cy="797711"/>
            <a:chOff x="3631390" y="5107484"/>
            <a:chExt cx="1337061" cy="1063982"/>
          </a:xfrm>
        </p:grpSpPr>
        <p:pic>
          <p:nvPicPr>
            <p:cNvPr id="50" name="Picture 26">
              <a:extLst>
                <a:ext uri="{FF2B5EF4-FFF2-40B4-BE49-F238E27FC236}">
                  <a16:creationId xmlns:a16="http://schemas.microsoft.com/office/drawing/2014/main" id="{E9461A33-FF32-46ED-90B4-7BE80F99AFD0}"/>
                </a:ext>
              </a:extLst>
            </p:cNvPr>
            <p:cNvPicPr>
              <a:picLocks noChangeAspect="1" noChangeArrowheads="1"/>
            </p:cNvPicPr>
            <p:nvPr/>
          </p:nvPicPr>
          <p:blipFill>
            <a:blip r:embed="rId18" cstate="screen"/>
            <a:srcRect/>
            <a:stretch>
              <a:fillRect/>
            </a:stretch>
          </p:blipFill>
          <p:spPr bwMode="auto">
            <a:xfrm>
              <a:off x="3631390" y="5107484"/>
              <a:ext cx="1337061" cy="894160"/>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a:extLst>
                <a:ext uri="{FF2B5EF4-FFF2-40B4-BE49-F238E27FC236}">
                  <a16:creationId xmlns:a16="http://schemas.microsoft.com/office/drawing/2014/main" id="{0A077EB0-696D-4C96-950B-E4F373B26FD2}"/>
                </a:ext>
              </a:extLst>
            </p:cNvPr>
            <p:cNvSpPr/>
            <p:nvPr/>
          </p:nvSpPr>
          <p:spPr bwMode="auto">
            <a:xfrm>
              <a:off x="3905194" y="5879222"/>
              <a:ext cx="1062367" cy="292244"/>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1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rPr>
                <a:t>BSRF</a:t>
              </a:r>
              <a:endParaRPr kumimoji="0" lang="zh-CN" altLang="en-US" sz="11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endParaRPr>
            </a:p>
          </p:txBody>
        </p:sp>
      </p:grpSp>
      <p:grpSp>
        <p:nvGrpSpPr>
          <p:cNvPr id="52" name="组合 51">
            <a:extLst>
              <a:ext uri="{FF2B5EF4-FFF2-40B4-BE49-F238E27FC236}">
                <a16:creationId xmlns:a16="http://schemas.microsoft.com/office/drawing/2014/main" id="{440DBEE0-5673-432D-837E-35C069C8E7DF}"/>
              </a:ext>
            </a:extLst>
          </p:cNvPr>
          <p:cNvGrpSpPr/>
          <p:nvPr/>
        </p:nvGrpSpPr>
        <p:grpSpPr>
          <a:xfrm>
            <a:off x="6065995" y="1466385"/>
            <a:ext cx="801857" cy="926319"/>
            <a:chOff x="468939" y="916151"/>
            <a:chExt cx="1159710" cy="1235519"/>
          </a:xfrm>
        </p:grpSpPr>
        <p:pic>
          <p:nvPicPr>
            <p:cNvPr id="53" name="Picture 8">
              <a:extLst>
                <a:ext uri="{FF2B5EF4-FFF2-40B4-BE49-F238E27FC236}">
                  <a16:creationId xmlns:a16="http://schemas.microsoft.com/office/drawing/2014/main" id="{1224B264-74FA-4530-BBC2-67D8FB6CDE0C}"/>
                </a:ext>
              </a:extLst>
            </p:cNvPr>
            <p:cNvPicPr>
              <a:picLocks noChangeAspect="1" noChangeArrowheads="1"/>
            </p:cNvPicPr>
            <p:nvPr/>
          </p:nvPicPr>
          <p:blipFill>
            <a:blip r:embed="rId19" cstate="screen"/>
            <a:srcRect/>
            <a:stretch>
              <a:fillRect/>
            </a:stretch>
          </p:blipFill>
          <p:spPr bwMode="auto">
            <a:xfrm>
              <a:off x="468939" y="916151"/>
              <a:ext cx="1159710" cy="81110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53">
              <a:extLst>
                <a:ext uri="{FF2B5EF4-FFF2-40B4-BE49-F238E27FC236}">
                  <a16:creationId xmlns:a16="http://schemas.microsoft.com/office/drawing/2014/main" id="{E29BBB83-DFCF-47D7-94D8-D1F692B93313}"/>
                </a:ext>
              </a:extLst>
            </p:cNvPr>
            <p:cNvSpPr/>
            <p:nvPr/>
          </p:nvSpPr>
          <p:spPr bwMode="auto">
            <a:xfrm>
              <a:off x="656785" y="1727251"/>
              <a:ext cx="821241" cy="424419"/>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rPr>
                <a:t>ATLAS</a:t>
              </a:r>
              <a:endParaRPr kumimoji="0" lang="zh-CN" altLang="en-US" sz="8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endParaRPr>
            </a:p>
          </p:txBody>
        </p:sp>
      </p:grpSp>
      <p:grpSp>
        <p:nvGrpSpPr>
          <p:cNvPr id="55" name="组合 54">
            <a:extLst>
              <a:ext uri="{FF2B5EF4-FFF2-40B4-BE49-F238E27FC236}">
                <a16:creationId xmlns:a16="http://schemas.microsoft.com/office/drawing/2014/main" id="{0AE19D73-66BC-4CC3-9A99-4084E9C58D53}"/>
              </a:ext>
            </a:extLst>
          </p:cNvPr>
          <p:cNvGrpSpPr/>
          <p:nvPr/>
        </p:nvGrpSpPr>
        <p:grpSpPr>
          <a:xfrm>
            <a:off x="6917674" y="1481334"/>
            <a:ext cx="842544" cy="741447"/>
            <a:chOff x="1841208" y="916100"/>
            <a:chExt cx="1218555" cy="988938"/>
          </a:xfrm>
        </p:grpSpPr>
        <p:pic>
          <p:nvPicPr>
            <p:cNvPr id="56" name="Picture 10">
              <a:extLst>
                <a:ext uri="{FF2B5EF4-FFF2-40B4-BE49-F238E27FC236}">
                  <a16:creationId xmlns:a16="http://schemas.microsoft.com/office/drawing/2014/main" id="{C731D103-BD7B-4612-9562-5E7A82A8DEF1}"/>
                </a:ext>
              </a:extLst>
            </p:cNvPr>
            <p:cNvPicPr>
              <a:picLocks noChangeAspect="1" noChangeArrowheads="1"/>
            </p:cNvPicPr>
            <p:nvPr/>
          </p:nvPicPr>
          <p:blipFill>
            <a:blip r:embed="rId20" cstate="screen"/>
            <a:srcRect/>
            <a:stretch>
              <a:fillRect/>
            </a:stretch>
          </p:blipFill>
          <p:spPr bwMode="auto">
            <a:xfrm>
              <a:off x="1841208" y="916100"/>
              <a:ext cx="1218555" cy="811100"/>
            </a:xfrm>
            <a:prstGeom prst="rect">
              <a:avLst/>
            </a:prstGeom>
            <a:noFill/>
            <a:extLst>
              <a:ext uri="{909E8E84-426E-40DD-AFC4-6F175D3DCCD1}">
                <a14:hiddenFill xmlns:a14="http://schemas.microsoft.com/office/drawing/2010/main">
                  <a:solidFill>
                    <a:srgbClr val="FFFFFF"/>
                  </a:solidFill>
                </a14:hiddenFill>
              </a:ext>
            </a:extLst>
          </p:spPr>
        </p:pic>
        <p:sp>
          <p:nvSpPr>
            <p:cNvPr id="57" name="矩形 56">
              <a:extLst>
                <a:ext uri="{FF2B5EF4-FFF2-40B4-BE49-F238E27FC236}">
                  <a16:creationId xmlns:a16="http://schemas.microsoft.com/office/drawing/2014/main" id="{FEFB375F-42FF-4D83-A905-EA7688E6AAC0}"/>
                </a:ext>
              </a:extLst>
            </p:cNvPr>
            <p:cNvSpPr/>
            <p:nvPr/>
          </p:nvSpPr>
          <p:spPr bwMode="auto">
            <a:xfrm>
              <a:off x="2083243" y="1715835"/>
              <a:ext cx="713859" cy="189203"/>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8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rPr>
                <a:t>CMS</a:t>
              </a:r>
              <a:endParaRPr kumimoji="0" lang="zh-CN" altLang="en-US" sz="800" i="0" u="none" strike="noStrike" cap="none" normalizeH="0" baseline="0" dirty="0">
                <a:ln>
                  <a:noFill/>
                </a:ln>
                <a:solidFill>
                  <a:schemeClr val="accent2">
                    <a:lumMod val="10000"/>
                  </a:schemeClr>
                </a:solidFill>
                <a:latin typeface="Helvetica" pitchFamily="2" charset="0"/>
                <a:ea typeface="幼圆" panose="02010509060101010101" charset="-122"/>
                <a:cs typeface="Al Bayan Plain" pitchFamily="2" charset="-78"/>
              </a:endParaRPr>
            </a:p>
          </p:txBody>
        </p:sp>
      </p:grpSp>
      <p:sp>
        <p:nvSpPr>
          <p:cNvPr id="58" name="文本框 57">
            <a:extLst>
              <a:ext uri="{FF2B5EF4-FFF2-40B4-BE49-F238E27FC236}">
                <a16:creationId xmlns:a16="http://schemas.microsoft.com/office/drawing/2014/main" id="{07099759-36F7-4C3F-9083-86FA2D1461B6}"/>
              </a:ext>
            </a:extLst>
          </p:cNvPr>
          <p:cNvSpPr txBox="1"/>
          <p:nvPr/>
        </p:nvSpPr>
        <p:spPr>
          <a:xfrm>
            <a:off x="7150641" y="4822750"/>
            <a:ext cx="3701145" cy="523220"/>
          </a:xfrm>
          <a:prstGeom prst="rect">
            <a:avLst/>
          </a:prstGeom>
          <a:noFill/>
        </p:spPr>
        <p:txBody>
          <a:bodyPr wrap="square" rtlCol="0">
            <a:spAutoFit/>
          </a:bodyPr>
          <a:lstStyle/>
          <a:p>
            <a:r>
              <a:rPr lang="en-US" altLang="zh-CN" sz="1400" dirty="0">
                <a:solidFill>
                  <a:schemeClr val="tx2"/>
                </a:solidFill>
                <a:latin typeface="Comic Sans MS" panose="030F0702030302020204" charset="0"/>
                <a:ea typeface="幼圆" panose="02010509060101010101" charset="-122"/>
                <a:cs typeface="幼圆" panose="02010509060101010101" charset="-122"/>
              </a:rPr>
              <a:t>Cosmic ray and astrophysics experiments</a:t>
            </a:r>
            <a:endParaRPr lang="zh-CN" altLang="en-US" sz="1400" dirty="0">
              <a:solidFill>
                <a:schemeClr val="tx2"/>
              </a:solidFill>
              <a:latin typeface="Comic Sans MS" panose="030F0702030302020204" charset="0"/>
              <a:ea typeface="幼圆" panose="02010509060101010101" charset="-122"/>
              <a:cs typeface="幼圆" panose="02010509060101010101" charset="-122"/>
            </a:endParaRPr>
          </a:p>
          <a:p>
            <a:endParaRPr lang="zh-CN" altLang="en-US" sz="1400" dirty="0"/>
          </a:p>
        </p:txBody>
      </p:sp>
      <p:sp>
        <p:nvSpPr>
          <p:cNvPr id="59" name="文本框 58">
            <a:extLst>
              <a:ext uri="{FF2B5EF4-FFF2-40B4-BE49-F238E27FC236}">
                <a16:creationId xmlns:a16="http://schemas.microsoft.com/office/drawing/2014/main" id="{B700E8B7-6145-4643-869B-2EA92CC3D92D}"/>
              </a:ext>
            </a:extLst>
          </p:cNvPr>
          <p:cNvSpPr txBox="1"/>
          <p:nvPr/>
        </p:nvSpPr>
        <p:spPr>
          <a:xfrm>
            <a:off x="7873265" y="3521220"/>
            <a:ext cx="3701145" cy="523220"/>
          </a:xfrm>
          <a:prstGeom prst="rect">
            <a:avLst/>
          </a:prstGeom>
          <a:noFill/>
        </p:spPr>
        <p:txBody>
          <a:bodyPr wrap="square" rtlCol="0">
            <a:spAutoFit/>
          </a:bodyPr>
          <a:lstStyle/>
          <a:p>
            <a:r>
              <a:rPr lang="en-US" altLang="zh-CN" sz="1400" dirty="0">
                <a:solidFill>
                  <a:schemeClr val="tx2"/>
                </a:solidFill>
                <a:latin typeface="Comic Sans MS" panose="030F0702030302020204" charset="0"/>
                <a:ea typeface="幼圆" panose="02010509060101010101" charset="-122"/>
                <a:cs typeface="幼圆" panose="02010509060101010101" charset="-122"/>
              </a:rPr>
              <a:t>Particle Physics experiments</a:t>
            </a:r>
            <a:endParaRPr lang="zh-CN" altLang="en-US" sz="1400" dirty="0">
              <a:solidFill>
                <a:schemeClr val="tx2"/>
              </a:solidFill>
              <a:latin typeface="Comic Sans MS" panose="030F0702030302020204" charset="0"/>
              <a:ea typeface="幼圆" panose="02010509060101010101" charset="-122"/>
              <a:cs typeface="幼圆" panose="02010509060101010101" charset="-122"/>
            </a:endParaRPr>
          </a:p>
          <a:p>
            <a:endParaRPr lang="zh-CN" altLang="en-US" sz="1400" dirty="0"/>
          </a:p>
        </p:txBody>
      </p:sp>
      <p:sp>
        <p:nvSpPr>
          <p:cNvPr id="60" name="文本框 59">
            <a:extLst>
              <a:ext uri="{FF2B5EF4-FFF2-40B4-BE49-F238E27FC236}">
                <a16:creationId xmlns:a16="http://schemas.microsoft.com/office/drawing/2014/main" id="{B240A040-BB29-4C39-A5D0-EE6D70466F7F}"/>
              </a:ext>
            </a:extLst>
          </p:cNvPr>
          <p:cNvSpPr txBox="1"/>
          <p:nvPr/>
        </p:nvSpPr>
        <p:spPr>
          <a:xfrm>
            <a:off x="7899924" y="2178938"/>
            <a:ext cx="3701145" cy="523220"/>
          </a:xfrm>
          <a:prstGeom prst="rect">
            <a:avLst/>
          </a:prstGeom>
          <a:noFill/>
        </p:spPr>
        <p:txBody>
          <a:bodyPr wrap="square" rtlCol="0">
            <a:spAutoFit/>
          </a:bodyPr>
          <a:lstStyle/>
          <a:p>
            <a:r>
              <a:rPr lang="en-US" altLang="zh-CN" sz="1400" dirty="0">
                <a:solidFill>
                  <a:schemeClr val="tx2"/>
                </a:solidFill>
                <a:latin typeface="Comic Sans MS" panose="030F0702030302020204" charset="0"/>
                <a:ea typeface="幼圆" panose="02010509060101010101" charset="-122"/>
                <a:cs typeface="幼圆" panose="02010509060101010101" charset="-122"/>
              </a:rPr>
              <a:t>Particle Physics experiments</a:t>
            </a:r>
            <a:endParaRPr lang="zh-CN" altLang="en-US" sz="1400" dirty="0">
              <a:solidFill>
                <a:schemeClr val="tx2"/>
              </a:solidFill>
              <a:latin typeface="Comic Sans MS" panose="030F0702030302020204" charset="0"/>
              <a:ea typeface="幼圆" panose="02010509060101010101" charset="-122"/>
              <a:cs typeface="幼圆" panose="02010509060101010101" charset="-122"/>
            </a:endParaRPr>
          </a:p>
          <a:p>
            <a:endParaRPr lang="zh-CN" altLang="en-US" sz="1400" dirty="0"/>
          </a:p>
        </p:txBody>
      </p:sp>
      <p:sp>
        <p:nvSpPr>
          <p:cNvPr id="61" name="左大括号 60">
            <a:extLst>
              <a:ext uri="{FF2B5EF4-FFF2-40B4-BE49-F238E27FC236}">
                <a16:creationId xmlns:a16="http://schemas.microsoft.com/office/drawing/2014/main" id="{3BB998ED-2877-4DA7-95E4-1E203CA87CAF}"/>
              </a:ext>
            </a:extLst>
          </p:cNvPr>
          <p:cNvSpPr/>
          <p:nvPr/>
        </p:nvSpPr>
        <p:spPr>
          <a:xfrm>
            <a:off x="5683103" y="1300579"/>
            <a:ext cx="280658" cy="1091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左大括号 61">
            <a:extLst>
              <a:ext uri="{FF2B5EF4-FFF2-40B4-BE49-F238E27FC236}">
                <a16:creationId xmlns:a16="http://schemas.microsoft.com/office/drawing/2014/main" id="{AEA30F8D-8F26-470F-95C6-FA95B3260A38}"/>
              </a:ext>
            </a:extLst>
          </p:cNvPr>
          <p:cNvSpPr/>
          <p:nvPr/>
        </p:nvSpPr>
        <p:spPr>
          <a:xfrm>
            <a:off x="5719318" y="2620932"/>
            <a:ext cx="226818" cy="38802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AC6CED7C-8B97-4D63-8604-D968CB3CBF67}"/>
              </a:ext>
            </a:extLst>
          </p:cNvPr>
          <p:cNvSpPr txBox="1"/>
          <p:nvPr/>
        </p:nvSpPr>
        <p:spPr>
          <a:xfrm>
            <a:off x="4737546" y="1608070"/>
            <a:ext cx="1143505" cy="400110"/>
          </a:xfrm>
          <a:prstGeom prst="rect">
            <a:avLst/>
          </a:prstGeom>
          <a:noFill/>
        </p:spPr>
        <p:txBody>
          <a:bodyPr wrap="square" rtlCol="0">
            <a:spAutoFit/>
          </a:bodyPr>
          <a:lstStyle/>
          <a:p>
            <a:r>
              <a:rPr lang="en-US" altLang="zh-CN" sz="1000" b="1" dirty="0">
                <a:solidFill>
                  <a:schemeClr val="accent6">
                    <a:lumMod val="75000"/>
                  </a:schemeClr>
                </a:solidFill>
              </a:rPr>
              <a:t>International collaboration</a:t>
            </a:r>
            <a:endParaRPr lang="zh-CN" altLang="en-US" sz="1000" b="1" dirty="0">
              <a:solidFill>
                <a:schemeClr val="accent6">
                  <a:lumMod val="75000"/>
                </a:schemeClr>
              </a:solidFill>
            </a:endParaRPr>
          </a:p>
        </p:txBody>
      </p:sp>
      <p:sp>
        <p:nvSpPr>
          <p:cNvPr id="64" name="文本框 63">
            <a:extLst>
              <a:ext uri="{FF2B5EF4-FFF2-40B4-BE49-F238E27FC236}">
                <a16:creationId xmlns:a16="http://schemas.microsoft.com/office/drawing/2014/main" id="{B299870F-BB44-4BC4-8AE0-AC2CEC81F520}"/>
              </a:ext>
            </a:extLst>
          </p:cNvPr>
          <p:cNvSpPr txBox="1"/>
          <p:nvPr/>
        </p:nvSpPr>
        <p:spPr>
          <a:xfrm>
            <a:off x="4766468" y="4414467"/>
            <a:ext cx="1057663" cy="246221"/>
          </a:xfrm>
          <a:prstGeom prst="rect">
            <a:avLst/>
          </a:prstGeom>
          <a:noFill/>
        </p:spPr>
        <p:txBody>
          <a:bodyPr wrap="square" rtlCol="0">
            <a:spAutoFit/>
          </a:bodyPr>
          <a:lstStyle/>
          <a:p>
            <a:r>
              <a:rPr lang="en-US" altLang="zh-CN" sz="1000" b="1" dirty="0">
                <a:solidFill>
                  <a:schemeClr val="accent6">
                    <a:lumMod val="75000"/>
                  </a:schemeClr>
                </a:solidFill>
              </a:rPr>
              <a:t>IHEP Leading</a:t>
            </a:r>
            <a:endParaRPr lang="zh-CN" altLang="en-US" sz="1000" b="1" dirty="0">
              <a:solidFill>
                <a:schemeClr val="accent6">
                  <a:lumMod val="75000"/>
                </a:schemeClr>
              </a:solidFill>
            </a:endParaRPr>
          </a:p>
        </p:txBody>
      </p:sp>
    </p:spTree>
    <p:extLst>
      <p:ext uri="{BB962C8B-B14F-4D97-AF65-F5344CB8AC3E}">
        <p14:creationId xmlns:p14="http://schemas.microsoft.com/office/powerpoint/2010/main" val="256516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8B52DA-2A92-49E5-8655-B31FD999DDD8}"/>
              </a:ext>
            </a:extLst>
          </p:cNvPr>
          <p:cNvSpPr>
            <a:spLocks noGrp="1"/>
          </p:cNvSpPr>
          <p:nvPr>
            <p:ph type="title"/>
          </p:nvPr>
        </p:nvSpPr>
        <p:spPr/>
        <p:txBody>
          <a:bodyPr/>
          <a:lstStyle/>
          <a:p>
            <a:r>
              <a:rPr lang="zh-CN" altLang="en-US" dirty="0"/>
              <a:t>背景 </a:t>
            </a:r>
            <a:r>
              <a:rPr lang="en-US" altLang="zh-CN" dirty="0"/>
              <a:t>- </a:t>
            </a:r>
            <a:r>
              <a:rPr lang="zh-CN" altLang="en-US" dirty="0"/>
              <a:t>高能物理计算联盟</a:t>
            </a:r>
          </a:p>
        </p:txBody>
      </p:sp>
      <p:sp>
        <p:nvSpPr>
          <p:cNvPr id="3" name="内容占位符 2">
            <a:extLst>
              <a:ext uri="{FF2B5EF4-FFF2-40B4-BE49-F238E27FC236}">
                <a16:creationId xmlns:a16="http://schemas.microsoft.com/office/drawing/2014/main" id="{8E6133B7-B8BE-4C4C-9D93-C76FB9F57674}"/>
              </a:ext>
            </a:extLst>
          </p:cNvPr>
          <p:cNvSpPr>
            <a:spLocks noGrp="1"/>
          </p:cNvSpPr>
          <p:nvPr>
            <p:ph idx="1"/>
          </p:nvPr>
        </p:nvSpPr>
        <p:spPr>
          <a:xfrm>
            <a:off x="342893" y="1135711"/>
            <a:ext cx="5069447" cy="5656088"/>
          </a:xfrm>
        </p:spPr>
        <p:txBody>
          <a:bodyPr/>
          <a:lstStyle/>
          <a:p>
            <a:r>
              <a:rPr lang="zh-CN" altLang="en-US" sz="2000" dirty="0">
                <a:latin typeface="Calibri" panose="020F0502020204030204" pitchFamily="34" charset="0"/>
                <a:cs typeface="Calibri" panose="020F0502020204030204" pitchFamily="34" charset="0"/>
              </a:rPr>
              <a:t>跨区域的统一数据处理平台</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cs typeface="Calibri" panose="020F0502020204030204" pitchFamily="34" charset="0"/>
              </a:rPr>
              <a:t>南北两个区域中心</a:t>
            </a:r>
            <a:r>
              <a:rPr lang="en-US" altLang="zh-CN" sz="1600" dirty="0">
                <a:latin typeface="Calibri" panose="020F0502020204030204" pitchFamily="34" charset="0"/>
                <a:ea typeface="Calibri" panose="020F0502020204030204" pitchFamily="34" charset="0"/>
                <a:cs typeface="Calibri" panose="020F0502020204030204" pitchFamily="34" charset="0"/>
              </a:rPr>
              <a:t> </a:t>
            </a:r>
          </a:p>
          <a:p>
            <a:r>
              <a:rPr lang="zh-CN" altLang="en-US" sz="2000" dirty="0">
                <a:latin typeface="Calibri" panose="020F0502020204030204" pitchFamily="34" charset="0"/>
                <a:cs typeface="Calibri" panose="020F0502020204030204" pitchFamily="34" charset="0"/>
              </a:rPr>
              <a:t>整合多远程计算站点，兼容异构硬件</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cs typeface="Calibri" panose="020F0502020204030204" pitchFamily="34" charset="0"/>
              </a:rPr>
              <a:t>合作组成员提供资源</a:t>
            </a:r>
            <a:endParaRPr lang="en-US" altLang="zh-CN" sz="1600" dirty="0">
              <a:latin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cs typeface="Calibri" panose="020F0502020204030204" pitchFamily="34" charset="0"/>
              </a:rPr>
              <a:t>商业云</a:t>
            </a:r>
            <a:endParaRPr lang="en-US" altLang="zh-CN" sz="1600" dirty="0">
              <a:latin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cs typeface="Calibri" panose="020F0502020204030204" pitchFamily="34" charset="0"/>
              </a:rPr>
              <a:t>超级计算中心等</a:t>
            </a:r>
            <a:endParaRPr lang="en-US" altLang="zh-CN" sz="1600" dirty="0">
              <a:latin typeface="Calibri" panose="020F0502020204030204" pitchFamily="34" charset="0"/>
              <a:cs typeface="Calibri" panose="020F0502020204030204" pitchFamily="34" charset="0"/>
            </a:endParaRPr>
          </a:p>
          <a:p>
            <a:r>
              <a:rPr lang="zh-CN" altLang="en-US" sz="2000" dirty="0">
                <a:latin typeface="Calibri" panose="020F0502020204030204" pitchFamily="34" charset="0"/>
                <a:ea typeface="Calibri" panose="020F0502020204030204" pitchFamily="34" charset="0"/>
                <a:cs typeface="Calibri" panose="020F0502020204030204" pitchFamily="34" charset="0"/>
              </a:rPr>
              <a:t>平台支持多个学科的科学研究</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ea typeface="Calibri" panose="020F0502020204030204" pitchFamily="34" charset="0"/>
                <a:cs typeface="Calibri" panose="020F0502020204030204" pitchFamily="34" charset="0"/>
              </a:rPr>
              <a:t>粒子物理、理论物理、天体物理、光子科学等</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ea typeface="Calibri" panose="020F0502020204030204" pitchFamily="34" charset="0"/>
                <a:cs typeface="Calibri" panose="020F0502020204030204" pitchFamily="34" charset="0"/>
              </a:rPr>
              <a:t>服务数千名物理学家</a:t>
            </a: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r>
              <a:rPr lang="zh-CN" altLang="en-US" sz="2000" dirty="0">
                <a:latin typeface="Calibri" panose="020F0502020204030204" pitchFamily="34" charset="0"/>
                <a:cs typeface="Calibri" panose="020F0502020204030204" pitchFamily="34" charset="0"/>
              </a:rPr>
              <a:t>两种计算模型</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cs typeface="Calibri" panose="020F0502020204030204" pitchFamily="34" charset="0"/>
              </a:rPr>
              <a:t>本地集群计算</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pPr lvl="1"/>
            <a:r>
              <a:rPr lang="zh-CN" altLang="en-US" sz="1600" dirty="0">
                <a:latin typeface="Calibri" panose="020F0502020204030204" pitchFamily="34" charset="0"/>
                <a:cs typeface="Calibri" panose="020F0502020204030204" pitchFamily="34" charset="0"/>
              </a:rPr>
              <a:t>分布式计算</a:t>
            </a:r>
          </a:p>
        </p:txBody>
      </p:sp>
      <p:sp>
        <p:nvSpPr>
          <p:cNvPr id="4" name="灯片编号占位符 3">
            <a:extLst>
              <a:ext uri="{FF2B5EF4-FFF2-40B4-BE49-F238E27FC236}">
                <a16:creationId xmlns:a16="http://schemas.microsoft.com/office/drawing/2014/main" id="{0CF05352-6B11-4AB6-8519-FD5C6BEF7F0F}"/>
              </a:ext>
            </a:extLst>
          </p:cNvPr>
          <p:cNvSpPr>
            <a:spLocks noGrp="1"/>
          </p:cNvSpPr>
          <p:nvPr>
            <p:ph type="sldNum" sz="quarter" idx="12"/>
          </p:nvPr>
        </p:nvSpPr>
        <p:spPr/>
        <p:txBody>
          <a:bodyPr/>
          <a:lstStyle/>
          <a:p>
            <a:fld id="{7E46DA2A-0A7F-49D5-B392-17A051B5A1AA}" type="slidenum">
              <a:rPr lang="zh-CN" altLang="en-US" smtClean="0"/>
              <a:t>4</a:t>
            </a:fld>
            <a:endParaRPr lang="zh-CN" altLang="en-US"/>
          </a:p>
        </p:txBody>
      </p:sp>
      <p:grpSp>
        <p:nvGrpSpPr>
          <p:cNvPr id="5" name="组合 4">
            <a:extLst>
              <a:ext uri="{FF2B5EF4-FFF2-40B4-BE49-F238E27FC236}">
                <a16:creationId xmlns:a16="http://schemas.microsoft.com/office/drawing/2014/main" id="{70FD4FE3-7879-403E-A3FA-AB98DDB4ED0E}"/>
              </a:ext>
            </a:extLst>
          </p:cNvPr>
          <p:cNvGrpSpPr/>
          <p:nvPr/>
        </p:nvGrpSpPr>
        <p:grpSpPr>
          <a:xfrm>
            <a:off x="5015576" y="1497360"/>
            <a:ext cx="7058999" cy="4654057"/>
            <a:chOff x="1956089" y="526788"/>
            <a:chExt cx="7725669" cy="4774886"/>
          </a:xfrm>
        </p:grpSpPr>
        <p:sp>
          <p:nvSpPr>
            <p:cNvPr id="6" name="云形 5">
              <a:extLst>
                <a:ext uri="{FF2B5EF4-FFF2-40B4-BE49-F238E27FC236}">
                  <a16:creationId xmlns:a16="http://schemas.microsoft.com/office/drawing/2014/main" id="{7EF4E3A6-1BCF-4516-A48F-A896F49AA4E1}"/>
                </a:ext>
              </a:extLst>
            </p:cNvPr>
            <p:cNvSpPr/>
            <p:nvPr/>
          </p:nvSpPr>
          <p:spPr>
            <a:xfrm>
              <a:off x="2840263" y="973774"/>
              <a:ext cx="6841495" cy="4043020"/>
            </a:xfrm>
            <a:prstGeom prst="cloud">
              <a:avLst/>
            </a:prstGeom>
            <a:no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9B15423-06DF-4DED-8DF7-BB7A43EC78C1}"/>
                </a:ext>
              </a:extLst>
            </p:cNvPr>
            <p:cNvPicPr>
              <a:picLocks noChangeAspect="1"/>
            </p:cNvPicPr>
            <p:nvPr/>
          </p:nvPicPr>
          <p:blipFill>
            <a:blip r:embed="rId3"/>
            <a:stretch>
              <a:fillRect/>
            </a:stretch>
          </p:blipFill>
          <p:spPr>
            <a:xfrm>
              <a:off x="5115009" y="3559351"/>
              <a:ext cx="949831" cy="267737"/>
            </a:xfrm>
            <a:prstGeom prst="rect">
              <a:avLst/>
            </a:prstGeom>
          </p:spPr>
        </p:pic>
        <p:sp>
          <p:nvSpPr>
            <p:cNvPr id="8" name="矩形 7">
              <a:extLst>
                <a:ext uri="{FF2B5EF4-FFF2-40B4-BE49-F238E27FC236}">
                  <a16:creationId xmlns:a16="http://schemas.microsoft.com/office/drawing/2014/main" id="{6F7045F4-EC3A-4C00-A8A5-D1B4C5FA7710}"/>
                </a:ext>
              </a:extLst>
            </p:cNvPr>
            <p:cNvSpPr/>
            <p:nvPr/>
          </p:nvSpPr>
          <p:spPr>
            <a:xfrm>
              <a:off x="3678470" y="526788"/>
              <a:ext cx="4490213" cy="468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HEP Computing Federation </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6462A771-F9C2-49B6-AD8F-E2F120CD6ACA}"/>
                </a:ext>
              </a:extLst>
            </p:cNvPr>
            <p:cNvSpPr txBox="1"/>
            <p:nvPr/>
          </p:nvSpPr>
          <p:spPr>
            <a:xfrm>
              <a:off x="7433864" y="1792858"/>
              <a:ext cx="1142037" cy="461665"/>
            </a:xfrm>
            <a:prstGeom prst="rect">
              <a:avLst/>
            </a:prstGeom>
            <a:noFill/>
          </p:spPr>
          <p:txBody>
            <a:bodyPr wrap="square" rtlCol="0">
              <a:spAutoFit/>
            </a:bodyPr>
            <a:lstStyle>
              <a:defPPr>
                <a:defRPr lang="zh-CN"/>
              </a:defPPr>
              <a:lvl1pPr>
                <a:defRPr sz="1200" b="1">
                  <a:solidFill>
                    <a:srgbClr val="00B050"/>
                  </a:solidFill>
                </a:defRPr>
              </a:lvl1pPr>
            </a:lstStyle>
            <a:p>
              <a:r>
                <a:rPr lang="en-US" altLang="zh-CN" dirty="0"/>
                <a:t>Cosmic physics</a:t>
              </a:r>
              <a:endParaRPr lang="zh-CN" altLang="en-US" dirty="0"/>
            </a:p>
          </p:txBody>
        </p:sp>
        <p:sp>
          <p:nvSpPr>
            <p:cNvPr id="10" name="文本框 9">
              <a:extLst>
                <a:ext uri="{FF2B5EF4-FFF2-40B4-BE49-F238E27FC236}">
                  <a16:creationId xmlns:a16="http://schemas.microsoft.com/office/drawing/2014/main" id="{7BEE6126-3D6C-448D-8002-25802E18E084}"/>
                </a:ext>
              </a:extLst>
            </p:cNvPr>
            <p:cNvSpPr txBox="1"/>
            <p:nvPr/>
          </p:nvSpPr>
          <p:spPr>
            <a:xfrm>
              <a:off x="4279669" y="2053930"/>
              <a:ext cx="1474715" cy="276999"/>
            </a:xfrm>
            <a:prstGeom prst="rect">
              <a:avLst/>
            </a:prstGeom>
            <a:noFill/>
          </p:spPr>
          <p:txBody>
            <a:bodyPr wrap="square" rtlCol="0">
              <a:spAutoFit/>
            </a:bodyPr>
            <a:lstStyle/>
            <a:p>
              <a:r>
                <a:rPr lang="en-US" altLang="zh-CN" sz="1200" b="1" dirty="0">
                  <a:solidFill>
                    <a:srgbClr val="00B050"/>
                  </a:solidFill>
                </a:rPr>
                <a:t>Particle physics</a:t>
              </a:r>
              <a:endParaRPr lang="zh-CN" altLang="en-US" sz="1200" b="1" dirty="0">
                <a:solidFill>
                  <a:srgbClr val="00B050"/>
                </a:solidFill>
              </a:endParaRPr>
            </a:p>
          </p:txBody>
        </p:sp>
        <p:sp>
          <p:nvSpPr>
            <p:cNvPr id="11" name="文本框 10">
              <a:extLst>
                <a:ext uri="{FF2B5EF4-FFF2-40B4-BE49-F238E27FC236}">
                  <a16:creationId xmlns:a16="http://schemas.microsoft.com/office/drawing/2014/main" id="{248CFA2C-FDD0-4C77-97DD-185C7C1E2891}"/>
                </a:ext>
              </a:extLst>
            </p:cNvPr>
            <p:cNvSpPr txBox="1"/>
            <p:nvPr/>
          </p:nvSpPr>
          <p:spPr>
            <a:xfrm>
              <a:off x="3547963" y="3203120"/>
              <a:ext cx="1567046" cy="473651"/>
            </a:xfrm>
            <a:prstGeom prst="rect">
              <a:avLst/>
            </a:prstGeom>
            <a:noFill/>
          </p:spPr>
          <p:txBody>
            <a:bodyPr wrap="square" rtlCol="0">
              <a:spAutoFit/>
            </a:bodyPr>
            <a:lstStyle>
              <a:defPPr>
                <a:defRPr lang="zh-CN"/>
              </a:defPPr>
              <a:lvl1pPr>
                <a:defRPr sz="1200" b="1">
                  <a:solidFill>
                    <a:srgbClr val="00B050"/>
                  </a:solidFill>
                </a:defRPr>
              </a:lvl1pPr>
            </a:lstStyle>
            <a:p>
              <a:pPr algn="ctr"/>
              <a:r>
                <a:rPr lang="en-US" altLang="zh-CN" dirty="0"/>
                <a:t>Multidisciplinary intersection</a:t>
              </a:r>
              <a:endParaRPr lang="zh-CN" altLang="en-US" dirty="0"/>
            </a:p>
          </p:txBody>
        </p:sp>
        <p:sp>
          <p:nvSpPr>
            <p:cNvPr id="12" name="文本框 11">
              <a:extLst>
                <a:ext uri="{FF2B5EF4-FFF2-40B4-BE49-F238E27FC236}">
                  <a16:creationId xmlns:a16="http://schemas.microsoft.com/office/drawing/2014/main" id="{1D5EB018-356B-4E0C-A2A8-6035DD345FA2}"/>
                </a:ext>
              </a:extLst>
            </p:cNvPr>
            <p:cNvSpPr txBox="1"/>
            <p:nvPr/>
          </p:nvSpPr>
          <p:spPr>
            <a:xfrm>
              <a:off x="4608953" y="4346456"/>
              <a:ext cx="1861288" cy="284190"/>
            </a:xfrm>
            <a:prstGeom prst="rect">
              <a:avLst/>
            </a:prstGeom>
            <a:noFill/>
          </p:spPr>
          <p:txBody>
            <a:bodyPr wrap="square" rtlCol="0">
              <a:spAutoFit/>
            </a:bodyPr>
            <a:lstStyle>
              <a:defPPr>
                <a:defRPr lang="zh-CN"/>
              </a:defPPr>
              <a:lvl1pPr>
                <a:defRPr sz="1200" b="1">
                  <a:solidFill>
                    <a:srgbClr val="00B050"/>
                  </a:solidFill>
                </a:defRPr>
              </a:lvl1pPr>
            </a:lstStyle>
            <a:p>
              <a:r>
                <a:rPr lang="en-US" altLang="zh-CN" dirty="0"/>
                <a:t>Theoretical physics</a:t>
              </a:r>
              <a:endParaRPr lang="zh-CN" altLang="en-US" dirty="0"/>
            </a:p>
          </p:txBody>
        </p:sp>
        <p:sp>
          <p:nvSpPr>
            <p:cNvPr id="13" name="文本框 12">
              <a:extLst>
                <a:ext uri="{FF2B5EF4-FFF2-40B4-BE49-F238E27FC236}">
                  <a16:creationId xmlns:a16="http://schemas.microsoft.com/office/drawing/2014/main" id="{58F77CAE-5846-46AA-823C-7B96CF02F701}"/>
                </a:ext>
              </a:extLst>
            </p:cNvPr>
            <p:cNvSpPr txBox="1"/>
            <p:nvPr/>
          </p:nvSpPr>
          <p:spPr>
            <a:xfrm>
              <a:off x="6923048" y="3927945"/>
              <a:ext cx="1372258" cy="473651"/>
            </a:xfrm>
            <a:prstGeom prst="rect">
              <a:avLst/>
            </a:prstGeom>
            <a:noFill/>
          </p:spPr>
          <p:txBody>
            <a:bodyPr wrap="square" rtlCol="0">
              <a:spAutoFit/>
            </a:bodyPr>
            <a:lstStyle>
              <a:defPPr>
                <a:defRPr lang="zh-CN"/>
              </a:defPPr>
              <a:lvl1pPr>
                <a:defRPr sz="1200" b="1">
                  <a:solidFill>
                    <a:srgbClr val="00B050"/>
                  </a:solidFill>
                </a:defRPr>
              </a:lvl1pPr>
            </a:lstStyle>
            <a:p>
              <a:r>
                <a:rPr lang="en-US" altLang="zh-CN" dirty="0"/>
                <a:t>Accelerator Design</a:t>
              </a:r>
              <a:endParaRPr lang="zh-CN" altLang="en-US" dirty="0"/>
            </a:p>
          </p:txBody>
        </p:sp>
        <p:pic>
          <p:nvPicPr>
            <p:cNvPr id="14" name="Picture 2" descr="Introduction to BESIII - BOSS Gitbook">
              <a:extLst>
                <a:ext uri="{FF2B5EF4-FFF2-40B4-BE49-F238E27FC236}">
                  <a16:creationId xmlns:a16="http://schemas.microsoft.com/office/drawing/2014/main" id="{6033FE81-CA86-4FC2-873F-E43B942DE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2736" y="1655560"/>
              <a:ext cx="596273" cy="59627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590FE22E-8022-4754-8E09-DAA465C84708}"/>
                </a:ext>
              </a:extLst>
            </p:cNvPr>
            <p:cNvPicPr>
              <a:picLocks noChangeAspect="1"/>
            </p:cNvPicPr>
            <p:nvPr/>
          </p:nvPicPr>
          <p:blipFill>
            <a:blip r:embed="rId5"/>
            <a:stretch>
              <a:fillRect/>
            </a:stretch>
          </p:blipFill>
          <p:spPr>
            <a:xfrm>
              <a:off x="3814083" y="2912198"/>
              <a:ext cx="532834" cy="297327"/>
            </a:xfrm>
            <a:prstGeom prst="rect">
              <a:avLst/>
            </a:prstGeom>
          </p:spPr>
        </p:pic>
        <p:sp>
          <p:nvSpPr>
            <p:cNvPr id="16" name="椭圆 15">
              <a:extLst>
                <a:ext uri="{FF2B5EF4-FFF2-40B4-BE49-F238E27FC236}">
                  <a16:creationId xmlns:a16="http://schemas.microsoft.com/office/drawing/2014/main" id="{0F544535-B83C-4D26-BC21-8AE9C108B804}"/>
                </a:ext>
              </a:extLst>
            </p:cNvPr>
            <p:cNvSpPr/>
            <p:nvPr/>
          </p:nvSpPr>
          <p:spPr>
            <a:xfrm>
              <a:off x="4398009" y="1920977"/>
              <a:ext cx="3335369" cy="2279429"/>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endParaRPr>
            </a:p>
          </p:txBody>
        </p:sp>
        <p:pic>
          <p:nvPicPr>
            <p:cNvPr id="17" name="Picture 2" descr="http://news.sjtu.edu.cn/_mediafile/newsnet/2012/12/25/25rh1fg45q.jpg">
              <a:extLst>
                <a:ext uri="{FF2B5EF4-FFF2-40B4-BE49-F238E27FC236}">
                  <a16:creationId xmlns:a16="http://schemas.microsoft.com/office/drawing/2014/main" id="{FCBF691F-1375-4740-AFE2-15B3970BF2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8237" y="3982847"/>
              <a:ext cx="437745" cy="41495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FC0980D4-F7AC-49E2-BB18-F249A2AFFADB}"/>
                </a:ext>
              </a:extLst>
            </p:cNvPr>
            <p:cNvPicPr>
              <a:picLocks noChangeAspect="1"/>
            </p:cNvPicPr>
            <p:nvPr/>
          </p:nvPicPr>
          <p:blipFill>
            <a:blip r:embed="rId3"/>
            <a:stretch>
              <a:fillRect/>
            </a:stretch>
          </p:blipFill>
          <p:spPr>
            <a:xfrm>
              <a:off x="6163688" y="3554261"/>
              <a:ext cx="949831" cy="267737"/>
            </a:xfrm>
            <a:prstGeom prst="rect">
              <a:avLst/>
            </a:prstGeom>
          </p:spPr>
        </p:pic>
        <p:sp>
          <p:nvSpPr>
            <p:cNvPr id="19" name="矩形 18">
              <a:extLst>
                <a:ext uri="{FF2B5EF4-FFF2-40B4-BE49-F238E27FC236}">
                  <a16:creationId xmlns:a16="http://schemas.microsoft.com/office/drawing/2014/main" id="{229AF579-5D52-45AE-9B3E-93051B714356}"/>
                </a:ext>
              </a:extLst>
            </p:cNvPr>
            <p:cNvSpPr/>
            <p:nvPr/>
          </p:nvSpPr>
          <p:spPr>
            <a:xfrm>
              <a:off x="5005477" y="2933619"/>
              <a:ext cx="2353279" cy="4513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399"/>
                  </a:solidFill>
                  <a:latin typeface="微软雅黑" panose="020B0503020204020204" pitchFamily="34" charset="-122"/>
                  <a:ea typeface="微软雅黑" panose="020B0503020204020204" pitchFamily="34" charset="-122"/>
                </a:rPr>
                <a:t>South (CSNS)Region Center</a:t>
              </a:r>
              <a:endParaRPr lang="zh-CN" altLang="en-US" sz="1400" b="1" dirty="0">
                <a:solidFill>
                  <a:srgbClr val="003399"/>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AF5BA338-23B5-48C0-B0B6-FE341896A6CD}"/>
                </a:ext>
              </a:extLst>
            </p:cNvPr>
            <p:cNvSpPr/>
            <p:nvPr/>
          </p:nvSpPr>
          <p:spPr>
            <a:xfrm>
              <a:off x="5005477" y="2344244"/>
              <a:ext cx="2353279" cy="4374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399"/>
                  </a:solidFill>
                  <a:latin typeface="微软雅黑" panose="020B0503020204020204" pitchFamily="34" charset="-122"/>
                  <a:ea typeface="微软雅黑" panose="020B0503020204020204" pitchFamily="34" charset="-122"/>
                </a:rPr>
                <a:t>North(Beijing)Region Center</a:t>
              </a:r>
              <a:endParaRPr lang="zh-CN" altLang="en-US" sz="1400" b="1" dirty="0">
                <a:solidFill>
                  <a:srgbClr val="003399"/>
                </a:solidFill>
                <a:latin typeface="微软雅黑" panose="020B0503020204020204" pitchFamily="34" charset="-122"/>
                <a:ea typeface="微软雅黑" panose="020B0503020204020204" pitchFamily="34" charset="-122"/>
              </a:endParaRPr>
            </a:p>
          </p:txBody>
        </p:sp>
        <p:pic>
          <p:nvPicPr>
            <p:cNvPr id="21" name="Picture 8">
              <a:extLst>
                <a:ext uri="{FF2B5EF4-FFF2-40B4-BE49-F238E27FC236}">
                  <a16:creationId xmlns:a16="http://schemas.microsoft.com/office/drawing/2014/main" id="{871B988A-21B6-4ED4-BAB4-BE59B0AA6F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5232" y="2653927"/>
              <a:ext cx="543322" cy="363414"/>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F2CB3C7E-6CF6-4EB8-9A2D-E78D031B3636}"/>
                </a:ext>
              </a:extLst>
            </p:cNvPr>
            <p:cNvSpPr txBox="1"/>
            <p:nvPr/>
          </p:nvSpPr>
          <p:spPr>
            <a:xfrm>
              <a:off x="8021298" y="2601740"/>
              <a:ext cx="1141310" cy="473651"/>
            </a:xfrm>
            <a:prstGeom prst="rect">
              <a:avLst/>
            </a:prstGeom>
            <a:noFill/>
          </p:spPr>
          <p:txBody>
            <a:bodyPr wrap="square" rtlCol="0">
              <a:spAutoFit/>
            </a:bodyPr>
            <a:lstStyle>
              <a:defPPr>
                <a:defRPr lang="zh-CN"/>
              </a:defPPr>
              <a:lvl1pPr>
                <a:defRPr sz="1200" b="1">
                  <a:solidFill>
                    <a:srgbClr val="00B050"/>
                  </a:solidFill>
                </a:defRPr>
              </a:lvl1pPr>
            </a:lstStyle>
            <a:p>
              <a:r>
                <a:rPr lang="en-US" altLang="zh-CN" dirty="0"/>
                <a:t>Space Astronomy</a:t>
              </a:r>
              <a:endParaRPr lang="zh-CN" altLang="en-US" dirty="0"/>
            </a:p>
          </p:txBody>
        </p:sp>
        <p:pic>
          <p:nvPicPr>
            <p:cNvPr id="23" name="图片 22">
              <a:extLst>
                <a:ext uri="{FF2B5EF4-FFF2-40B4-BE49-F238E27FC236}">
                  <a16:creationId xmlns:a16="http://schemas.microsoft.com/office/drawing/2014/main" id="{EB7D02C2-5B18-458A-AE32-57384B0D62CD}"/>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490611" y="1849635"/>
              <a:ext cx="868145" cy="320302"/>
            </a:xfrm>
            <a:prstGeom prst="rect">
              <a:avLst/>
            </a:prstGeom>
            <a:ln>
              <a:noFill/>
            </a:ln>
            <a:effectLst/>
          </p:spPr>
        </p:pic>
        <p:pic>
          <p:nvPicPr>
            <p:cNvPr id="24" name="图片 23">
              <a:extLst>
                <a:ext uri="{FF2B5EF4-FFF2-40B4-BE49-F238E27FC236}">
                  <a16:creationId xmlns:a16="http://schemas.microsoft.com/office/drawing/2014/main" id="{70935468-1993-47A7-BD2D-5212B75C9F3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134456" y="1789835"/>
              <a:ext cx="401999" cy="332453"/>
            </a:xfrm>
            <a:prstGeom prst="rect">
              <a:avLst/>
            </a:prstGeom>
          </p:spPr>
        </p:pic>
        <p:pic>
          <p:nvPicPr>
            <p:cNvPr id="25" name="图片 24">
              <a:extLst>
                <a:ext uri="{FF2B5EF4-FFF2-40B4-BE49-F238E27FC236}">
                  <a16:creationId xmlns:a16="http://schemas.microsoft.com/office/drawing/2014/main" id="{15993249-E952-4E62-B332-7AD3C5C2509E}"/>
                </a:ext>
              </a:extLst>
            </p:cNvPr>
            <p:cNvPicPr>
              <a:picLocks noChangeAspect="1"/>
            </p:cNvPicPr>
            <p:nvPr/>
          </p:nvPicPr>
          <p:blipFill>
            <a:blip r:embed="rId10"/>
            <a:stretch>
              <a:fillRect/>
            </a:stretch>
          </p:blipFill>
          <p:spPr>
            <a:xfrm>
              <a:off x="4367115" y="2911312"/>
              <a:ext cx="522265" cy="291808"/>
            </a:xfrm>
            <a:prstGeom prst="rect">
              <a:avLst/>
            </a:prstGeom>
          </p:spPr>
        </p:pic>
        <p:pic>
          <p:nvPicPr>
            <p:cNvPr id="26" name="Picture 2" descr="https://i.pinimg.com/originals/d2/b3/52/d2b352ceb107b39b9a3eadd7908a0fde.jpg">
              <a:extLst>
                <a:ext uri="{FF2B5EF4-FFF2-40B4-BE49-F238E27FC236}">
                  <a16:creationId xmlns:a16="http://schemas.microsoft.com/office/drawing/2014/main" id="{25FF5876-E0F9-4AFD-AE1B-B241ED2EDF9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470240" y="3966544"/>
              <a:ext cx="499582" cy="403175"/>
            </a:xfrm>
            <a:prstGeom prst="rect">
              <a:avLst/>
            </a:prstGeom>
            <a:noFill/>
            <a:extLst>
              <a:ext uri="{909E8E84-426E-40DD-AFC4-6F175D3DCCD1}">
                <a14:hiddenFill xmlns:a14="http://schemas.microsoft.com/office/drawing/2010/main">
                  <a:solidFill>
                    <a:srgbClr val="FFFFFF"/>
                  </a:solidFill>
                </a14:hiddenFill>
              </a:ext>
            </a:extLst>
          </p:spPr>
        </p:pic>
        <p:sp>
          <p:nvSpPr>
            <p:cNvPr id="27" name="云形 26">
              <a:extLst>
                <a:ext uri="{FF2B5EF4-FFF2-40B4-BE49-F238E27FC236}">
                  <a16:creationId xmlns:a16="http://schemas.microsoft.com/office/drawing/2014/main" id="{6AD4012C-D033-44AA-8FE2-9188A8662732}"/>
                </a:ext>
              </a:extLst>
            </p:cNvPr>
            <p:cNvSpPr/>
            <p:nvPr/>
          </p:nvSpPr>
          <p:spPr>
            <a:xfrm>
              <a:off x="2520991" y="1471857"/>
              <a:ext cx="1730240" cy="729565"/>
            </a:xfrm>
            <a:prstGeom prst="cloud">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Tianhe -2</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8" name="云形 27">
              <a:extLst>
                <a:ext uri="{FF2B5EF4-FFF2-40B4-BE49-F238E27FC236}">
                  <a16:creationId xmlns:a16="http://schemas.microsoft.com/office/drawing/2014/main" id="{2CA5A876-6239-4D89-BEF4-38A0F953AC8D}"/>
                </a:ext>
              </a:extLst>
            </p:cNvPr>
            <p:cNvSpPr/>
            <p:nvPr/>
          </p:nvSpPr>
          <p:spPr>
            <a:xfrm>
              <a:off x="1956089" y="2602438"/>
              <a:ext cx="1476836" cy="729565"/>
            </a:xfrm>
            <a:prstGeom prst="cloud">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Scientific Cloud</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9" name="云形 28">
              <a:extLst>
                <a:ext uri="{FF2B5EF4-FFF2-40B4-BE49-F238E27FC236}">
                  <a16:creationId xmlns:a16="http://schemas.microsoft.com/office/drawing/2014/main" id="{823C5612-D183-4E96-A15A-291F7B353819}"/>
                </a:ext>
              </a:extLst>
            </p:cNvPr>
            <p:cNvSpPr/>
            <p:nvPr/>
          </p:nvSpPr>
          <p:spPr>
            <a:xfrm>
              <a:off x="3341043" y="4572109"/>
              <a:ext cx="2000502" cy="729565"/>
            </a:xfrm>
            <a:prstGeom prst="cloud">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Collaboration Resources</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0" name="云形 29">
              <a:extLst>
                <a:ext uri="{FF2B5EF4-FFF2-40B4-BE49-F238E27FC236}">
                  <a16:creationId xmlns:a16="http://schemas.microsoft.com/office/drawing/2014/main" id="{6B7C41D2-F3C4-4EB0-A5A4-C52398D29799}"/>
                </a:ext>
              </a:extLst>
            </p:cNvPr>
            <p:cNvSpPr/>
            <p:nvPr/>
          </p:nvSpPr>
          <p:spPr>
            <a:xfrm>
              <a:off x="1956089" y="3803348"/>
              <a:ext cx="1868862" cy="729565"/>
            </a:xfrm>
            <a:prstGeom prst="cloud">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Commercial Cloud</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2" name="云形 31">
            <a:extLst>
              <a:ext uri="{FF2B5EF4-FFF2-40B4-BE49-F238E27FC236}">
                <a16:creationId xmlns:a16="http://schemas.microsoft.com/office/drawing/2014/main" id="{AF40B59B-2B56-4A7A-B946-829D5BC749FB}"/>
              </a:ext>
            </a:extLst>
          </p:cNvPr>
          <p:cNvSpPr/>
          <p:nvPr/>
        </p:nvSpPr>
        <p:spPr>
          <a:xfrm>
            <a:off x="8769771" y="5528920"/>
            <a:ext cx="1827873" cy="711103"/>
          </a:xfrm>
          <a:prstGeom prst="cloud">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Super Computer Center</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112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6550AF-CD6F-4336-8F61-8520074D5F35}"/>
              </a:ext>
            </a:extLst>
          </p:cNvPr>
          <p:cNvSpPr>
            <a:spLocks noGrp="1"/>
          </p:cNvSpPr>
          <p:nvPr>
            <p:ph type="title"/>
          </p:nvPr>
        </p:nvSpPr>
        <p:spPr/>
        <p:txBody>
          <a:bodyPr/>
          <a:lstStyle/>
          <a:p>
            <a:r>
              <a:rPr lang="zh-CN" altLang="en-US" dirty="0"/>
              <a:t>背景 </a:t>
            </a:r>
            <a:r>
              <a:rPr lang="en-US" altLang="zh-CN" dirty="0"/>
              <a:t>– </a:t>
            </a:r>
            <a:r>
              <a:rPr lang="zh-CN" altLang="en-US" dirty="0"/>
              <a:t>区域数据中心与站点</a:t>
            </a:r>
          </a:p>
        </p:txBody>
      </p:sp>
      <p:sp>
        <p:nvSpPr>
          <p:cNvPr id="3" name="内容占位符 2">
            <a:extLst>
              <a:ext uri="{FF2B5EF4-FFF2-40B4-BE49-F238E27FC236}">
                <a16:creationId xmlns:a16="http://schemas.microsoft.com/office/drawing/2014/main" id="{9ECFCF17-A2DF-43E3-BED4-90A11F0C9BA6}"/>
              </a:ext>
            </a:extLst>
          </p:cNvPr>
          <p:cNvSpPr>
            <a:spLocks noGrp="1"/>
          </p:cNvSpPr>
          <p:nvPr>
            <p:ph idx="1"/>
          </p:nvPr>
        </p:nvSpPr>
        <p:spPr>
          <a:xfrm>
            <a:off x="378691" y="1208055"/>
            <a:ext cx="11434618" cy="4999511"/>
          </a:xfrm>
        </p:spPr>
        <p:txBody>
          <a:bodyPr/>
          <a:lstStyle/>
          <a:p>
            <a:r>
              <a:rPr lang="zh-CN" altLang="en-US" sz="1800" dirty="0"/>
              <a:t>为支撑高能物理数据处理，国内建设越来越多的数据中心或站点</a:t>
            </a:r>
            <a:endParaRPr lang="en-US" altLang="zh-CN" sz="1800" dirty="0"/>
          </a:p>
          <a:p>
            <a:r>
              <a:rPr lang="zh-CN" altLang="en-US" sz="1800" dirty="0"/>
              <a:t>区域中心（主要为高能所分支机构）</a:t>
            </a:r>
            <a:endParaRPr lang="en-US" altLang="zh-CN" sz="1800" dirty="0"/>
          </a:p>
          <a:p>
            <a:pPr lvl="1"/>
            <a:r>
              <a:rPr lang="zh-CN" altLang="en-US" sz="1600" dirty="0"/>
              <a:t>提供长期资源，一般视为 </a:t>
            </a:r>
            <a:r>
              <a:rPr lang="en-US" altLang="zh-CN" sz="1600" dirty="0"/>
              <a:t>HTC</a:t>
            </a:r>
            <a:r>
              <a:rPr lang="zh-CN" altLang="en-US" sz="1600" dirty="0"/>
              <a:t>（高通量计算）池的一部分</a:t>
            </a:r>
            <a:endParaRPr lang="en-US" altLang="zh-CN" sz="1800" dirty="0"/>
          </a:p>
          <a:p>
            <a:r>
              <a:rPr lang="zh-CN" altLang="en-US" sz="1800" dirty="0"/>
              <a:t>合作研究机构、数据中心</a:t>
            </a:r>
            <a:endParaRPr lang="en-US" altLang="zh-CN" sz="1800" dirty="0"/>
          </a:p>
          <a:p>
            <a:pPr lvl="1"/>
            <a:r>
              <a:rPr lang="zh-CN" altLang="en-US" sz="1600" dirty="0"/>
              <a:t>如超算、</a:t>
            </a:r>
            <a:r>
              <a:rPr lang="en-US" altLang="zh-CN" sz="1600" dirty="0"/>
              <a:t>CENI</a:t>
            </a:r>
            <a:r>
              <a:rPr lang="zh-CN" altLang="en-US" sz="1600" dirty="0"/>
              <a:t>算力网络等</a:t>
            </a:r>
            <a:endParaRPr lang="en-US" altLang="zh-CN" sz="1600" dirty="0"/>
          </a:p>
          <a:p>
            <a:pPr lvl="1"/>
            <a:r>
              <a:rPr lang="zh-CN" altLang="en-US" sz="1600" dirty="0"/>
              <a:t>网络访问受限</a:t>
            </a:r>
            <a:r>
              <a:rPr lang="en-US" altLang="zh-CN" sz="1600" dirty="0"/>
              <a:t> </a:t>
            </a:r>
          </a:p>
          <a:p>
            <a:r>
              <a:rPr lang="zh-CN" altLang="en-US" sz="1800" dirty="0"/>
              <a:t>实验合作组成员单位</a:t>
            </a:r>
            <a:endParaRPr lang="en-US" altLang="zh-CN" sz="1800" dirty="0"/>
          </a:p>
          <a:p>
            <a:pPr lvl="1"/>
            <a:r>
              <a:rPr lang="zh-CN" altLang="en-US" sz="1600" dirty="0"/>
              <a:t>网络带宽和存储空间有限</a:t>
            </a:r>
            <a:endParaRPr lang="en-US" altLang="zh-CN" sz="1600" dirty="0"/>
          </a:p>
          <a:p>
            <a:r>
              <a:rPr lang="zh-CN" altLang="en-US" sz="2000" dirty="0"/>
              <a:t>基于不同站点条件产生不同的需求</a:t>
            </a:r>
            <a:endParaRPr lang="en-US" altLang="zh-CN" sz="2000" dirty="0"/>
          </a:p>
          <a:p>
            <a:pPr lvl="1"/>
            <a:r>
              <a:rPr lang="en-US" altLang="zh-CN" sz="1600" dirty="0"/>
              <a:t>CPU &amp; GPU &amp; ARM &amp; Cloud</a:t>
            </a:r>
          </a:p>
          <a:p>
            <a:pPr lvl="1"/>
            <a:r>
              <a:rPr lang="zh-CN" altLang="en-US" sz="1600" dirty="0"/>
              <a:t>站点计算系统架构不同</a:t>
            </a:r>
            <a:endParaRPr lang="en-US" altLang="zh-CN" sz="1600" dirty="0"/>
          </a:p>
          <a:p>
            <a:pPr lvl="1"/>
            <a:r>
              <a:rPr lang="zh-CN" altLang="en-US" sz="1600" dirty="0"/>
              <a:t>作业调度策略不同</a:t>
            </a:r>
            <a:r>
              <a:rPr lang="en-US" altLang="zh-CN" sz="1600" dirty="0"/>
              <a:t> </a:t>
            </a:r>
            <a:endParaRPr lang="zh-CN" altLang="en-US" sz="1600" dirty="0"/>
          </a:p>
        </p:txBody>
      </p:sp>
      <p:sp>
        <p:nvSpPr>
          <p:cNvPr id="4" name="灯片编号占位符 3">
            <a:extLst>
              <a:ext uri="{FF2B5EF4-FFF2-40B4-BE49-F238E27FC236}">
                <a16:creationId xmlns:a16="http://schemas.microsoft.com/office/drawing/2014/main" id="{46C47995-B65C-4EEB-AE36-CC1BC5842B39}"/>
              </a:ext>
            </a:extLst>
          </p:cNvPr>
          <p:cNvSpPr>
            <a:spLocks noGrp="1"/>
          </p:cNvSpPr>
          <p:nvPr>
            <p:ph type="sldNum" sz="quarter" idx="12"/>
          </p:nvPr>
        </p:nvSpPr>
        <p:spPr/>
        <p:txBody>
          <a:bodyPr/>
          <a:lstStyle/>
          <a:p>
            <a:fld id="{7E46DA2A-0A7F-49D5-B392-17A051B5A1AA}" type="slidenum">
              <a:rPr lang="zh-CN" altLang="en-US" smtClean="0"/>
              <a:t>5</a:t>
            </a:fld>
            <a:endParaRPr lang="zh-CN" altLang="en-US"/>
          </a:p>
        </p:txBody>
      </p:sp>
      <p:graphicFrame>
        <p:nvGraphicFramePr>
          <p:cNvPr id="6" name="内容占位符 3">
            <a:extLst>
              <a:ext uri="{FF2B5EF4-FFF2-40B4-BE49-F238E27FC236}">
                <a16:creationId xmlns:a16="http://schemas.microsoft.com/office/drawing/2014/main" id="{73A7ED53-49CD-4AF2-B279-F835E3640CB6}"/>
              </a:ext>
            </a:extLst>
          </p:cNvPr>
          <p:cNvGraphicFramePr>
            <a:graphicFrameLocks/>
          </p:cNvGraphicFramePr>
          <p:nvPr>
            <p:extLst>
              <p:ext uri="{D42A27DB-BD31-4B8C-83A1-F6EECF244321}">
                <p14:modId xmlns:p14="http://schemas.microsoft.com/office/powerpoint/2010/main" val="2149863440"/>
              </p:ext>
            </p:extLst>
          </p:nvPr>
        </p:nvGraphicFramePr>
        <p:xfrm>
          <a:off x="6706724" y="1599484"/>
          <a:ext cx="5014221" cy="4765341"/>
        </p:xfrm>
        <a:graphic>
          <a:graphicData uri="http://schemas.openxmlformats.org/drawingml/2006/table">
            <a:tbl>
              <a:tblPr firstRow="1" bandRow="1">
                <a:tableStyleId>{5C22544A-7EE6-4342-B048-85BDC9FD1C3A}</a:tableStyleId>
              </a:tblPr>
              <a:tblGrid>
                <a:gridCol w="1538565">
                  <a:extLst>
                    <a:ext uri="{9D8B030D-6E8A-4147-A177-3AD203B41FA5}">
                      <a16:colId xmlns:a16="http://schemas.microsoft.com/office/drawing/2014/main" val="20000"/>
                    </a:ext>
                  </a:extLst>
                </a:gridCol>
                <a:gridCol w="747454">
                  <a:extLst>
                    <a:ext uri="{9D8B030D-6E8A-4147-A177-3AD203B41FA5}">
                      <a16:colId xmlns:a16="http://schemas.microsoft.com/office/drawing/2014/main" val="20001"/>
                    </a:ext>
                  </a:extLst>
                </a:gridCol>
                <a:gridCol w="1057172">
                  <a:extLst>
                    <a:ext uri="{9D8B030D-6E8A-4147-A177-3AD203B41FA5}">
                      <a16:colId xmlns:a16="http://schemas.microsoft.com/office/drawing/2014/main" val="20002"/>
                    </a:ext>
                  </a:extLst>
                </a:gridCol>
                <a:gridCol w="724324">
                  <a:extLst>
                    <a:ext uri="{9D8B030D-6E8A-4147-A177-3AD203B41FA5}">
                      <a16:colId xmlns:a16="http://schemas.microsoft.com/office/drawing/2014/main" val="20003"/>
                    </a:ext>
                  </a:extLst>
                </a:gridCol>
                <a:gridCol w="946706">
                  <a:extLst>
                    <a:ext uri="{9D8B030D-6E8A-4147-A177-3AD203B41FA5}">
                      <a16:colId xmlns:a16="http://schemas.microsoft.com/office/drawing/2014/main" val="20004"/>
                    </a:ext>
                  </a:extLst>
                </a:gridCol>
              </a:tblGrid>
              <a:tr h="426747">
                <a:tc>
                  <a:txBody>
                    <a:bodyPr/>
                    <a:lstStyle/>
                    <a:p>
                      <a:pPr algn="ctr"/>
                      <a:endParaRPr lang="zh-CN" altLang="en-US" sz="1050" dirty="0"/>
                    </a:p>
                  </a:txBody>
                  <a:tcPr/>
                </a:tc>
                <a:tc>
                  <a:txBody>
                    <a:bodyPr/>
                    <a:lstStyle/>
                    <a:p>
                      <a:pPr algn="ctr"/>
                      <a:r>
                        <a:rPr lang="en-US" altLang="zh-CN" sz="1050" dirty="0"/>
                        <a:t>CPU Cores</a:t>
                      </a:r>
                      <a:endParaRPr lang="zh-CN" altLang="en-US" sz="1050" dirty="0"/>
                    </a:p>
                  </a:txBody>
                  <a:tcPr/>
                </a:tc>
                <a:tc>
                  <a:txBody>
                    <a:bodyPr/>
                    <a:lstStyle/>
                    <a:p>
                      <a:pPr algn="ctr"/>
                      <a:r>
                        <a:rPr lang="en-US" altLang="zh-CN" sz="1050" dirty="0"/>
                        <a:t>Disk Storage</a:t>
                      </a:r>
                      <a:endParaRPr lang="zh-CN" altLang="en-US" sz="1050" dirty="0"/>
                    </a:p>
                  </a:txBody>
                  <a:tcPr/>
                </a:tc>
                <a:tc>
                  <a:txBody>
                    <a:bodyPr/>
                    <a:lstStyle/>
                    <a:p>
                      <a:pPr algn="ctr"/>
                      <a:r>
                        <a:rPr lang="en-US" altLang="zh-CN" sz="1050" dirty="0"/>
                        <a:t>Tape Storage</a:t>
                      </a:r>
                      <a:endParaRPr lang="zh-CN" altLang="en-US" sz="1050" dirty="0"/>
                    </a:p>
                  </a:txBody>
                  <a:tcPr/>
                </a:tc>
                <a:tc>
                  <a:txBody>
                    <a:bodyPr/>
                    <a:lstStyle/>
                    <a:p>
                      <a:pPr algn="ctr"/>
                      <a:r>
                        <a:rPr lang="en-US" altLang="zh-CN" sz="1050" dirty="0"/>
                        <a:t>Network</a:t>
                      </a:r>
                      <a:endParaRPr lang="zh-CN" altLang="en-US" sz="1050" dirty="0"/>
                    </a:p>
                  </a:txBody>
                  <a:tcPr/>
                </a:tc>
                <a:extLst>
                  <a:ext uri="{0D108BD9-81ED-4DB2-BD59-A6C34878D82A}">
                    <a16:rowId xmlns:a16="http://schemas.microsoft.com/office/drawing/2014/main" val="10000"/>
                  </a:ext>
                </a:extLst>
              </a:tr>
              <a:tr h="592704">
                <a:tc>
                  <a:txBody>
                    <a:bodyPr/>
                    <a:lstStyle/>
                    <a:p>
                      <a:pPr algn="ctr"/>
                      <a:r>
                        <a:rPr lang="en-US" altLang="zh-CN" sz="1050" dirty="0"/>
                        <a:t>IHEP-CC</a:t>
                      </a:r>
                      <a:endParaRPr lang="zh-CN" altLang="en-US" sz="1050" dirty="0"/>
                    </a:p>
                  </a:txBody>
                  <a:tcPr>
                    <a:solidFill>
                      <a:schemeClr val="accent6">
                        <a:lumMod val="60000"/>
                        <a:lumOff val="40000"/>
                      </a:schemeClr>
                    </a:solidFill>
                  </a:tcPr>
                </a:tc>
                <a:tc>
                  <a:txBody>
                    <a:bodyPr/>
                    <a:lstStyle/>
                    <a:p>
                      <a:pPr algn="ctr"/>
                      <a:r>
                        <a:rPr lang="en-US" altLang="zh-CN" sz="1050" dirty="0"/>
                        <a:t>&gt;50000</a:t>
                      </a:r>
                      <a:endParaRPr lang="zh-CN" altLang="en-US" sz="1050" dirty="0"/>
                    </a:p>
                  </a:txBody>
                  <a:tcPr>
                    <a:solidFill>
                      <a:schemeClr val="accent6">
                        <a:lumMod val="60000"/>
                        <a:lumOff val="40000"/>
                      </a:schemeClr>
                    </a:solidFill>
                  </a:tcPr>
                </a:tc>
                <a:tc>
                  <a:txBody>
                    <a:bodyPr/>
                    <a:lstStyle/>
                    <a:p>
                      <a:pPr algn="ctr"/>
                      <a:r>
                        <a:rPr lang="en-US" altLang="zh-CN" sz="1050" dirty="0"/>
                        <a:t>Lustre, ~39 PB</a:t>
                      </a:r>
                      <a:r>
                        <a:rPr lang="en-US" altLang="zh-CN" sz="1050" baseline="0" dirty="0"/>
                        <a:t> </a:t>
                      </a:r>
                    </a:p>
                    <a:p>
                      <a:pPr algn="ctr"/>
                      <a:r>
                        <a:rPr lang="en-US" altLang="zh-CN" sz="1050" baseline="0" dirty="0"/>
                        <a:t>EOS, ~50 PB</a:t>
                      </a:r>
                      <a:endParaRPr lang="zh-CN" altLang="en-US" sz="1050" dirty="0"/>
                    </a:p>
                  </a:txBody>
                  <a:tcPr>
                    <a:solidFill>
                      <a:schemeClr val="accent6">
                        <a:lumMod val="60000"/>
                        <a:lumOff val="40000"/>
                      </a:schemeClr>
                    </a:solidFill>
                  </a:tcPr>
                </a:tc>
                <a:tc>
                  <a:txBody>
                    <a:bodyPr/>
                    <a:lstStyle/>
                    <a:p>
                      <a:pPr algn="ctr"/>
                      <a:r>
                        <a:rPr lang="en-US" altLang="zh-CN" sz="1050" dirty="0"/>
                        <a:t>41 PB</a:t>
                      </a:r>
                      <a:endParaRPr lang="zh-CN" altLang="en-US" sz="1050" dirty="0"/>
                    </a:p>
                  </a:txBody>
                  <a:tcPr>
                    <a:solidFill>
                      <a:schemeClr val="accent6">
                        <a:lumMod val="60000"/>
                        <a:lumOff val="40000"/>
                      </a:schemeClr>
                    </a:solidFill>
                  </a:tcPr>
                </a:tc>
                <a:tc>
                  <a:txBody>
                    <a:bodyPr/>
                    <a:lstStyle/>
                    <a:p>
                      <a:pPr algn="ctr"/>
                      <a:r>
                        <a:rPr lang="en-US" altLang="zh-CN" sz="1050" dirty="0"/>
                        <a:t>100G</a:t>
                      </a:r>
                      <a:endParaRPr lang="zh-CN" altLang="en-US" sz="1050" dirty="0"/>
                    </a:p>
                  </a:txBody>
                  <a:tcPr>
                    <a:solidFill>
                      <a:schemeClr val="accent6">
                        <a:lumMod val="60000"/>
                        <a:lumOff val="40000"/>
                      </a:schemeClr>
                    </a:solidFill>
                  </a:tcPr>
                </a:tc>
                <a:extLst>
                  <a:ext uri="{0D108BD9-81ED-4DB2-BD59-A6C34878D82A}">
                    <a16:rowId xmlns:a16="http://schemas.microsoft.com/office/drawing/2014/main" val="10001"/>
                  </a:ext>
                </a:extLst>
              </a:tr>
              <a:tr h="426747">
                <a:tc>
                  <a:txBody>
                    <a:bodyPr/>
                    <a:lstStyle/>
                    <a:p>
                      <a:pPr algn="ctr"/>
                      <a:r>
                        <a:rPr lang="en-US" altLang="zh-CN" sz="1050" dirty="0"/>
                        <a:t>IHEP</a:t>
                      </a:r>
                      <a:r>
                        <a:rPr lang="en-US" altLang="zh-CN" sz="1050" baseline="0" dirty="0"/>
                        <a:t>-Dongguan</a:t>
                      </a:r>
                    </a:p>
                    <a:p>
                      <a:pPr algn="ctr"/>
                      <a:r>
                        <a:rPr lang="en-US" altLang="zh-CN" sz="1050" baseline="0" dirty="0"/>
                        <a:t>Guangdong Province</a:t>
                      </a:r>
                      <a:endParaRPr lang="zh-CN" altLang="en-US" sz="1050" dirty="0"/>
                    </a:p>
                  </a:txBody>
                  <a:tcPr>
                    <a:solidFill>
                      <a:schemeClr val="accent6">
                        <a:lumMod val="60000"/>
                        <a:lumOff val="40000"/>
                      </a:schemeClr>
                    </a:solidFill>
                  </a:tcPr>
                </a:tc>
                <a:tc>
                  <a:txBody>
                    <a:bodyPr/>
                    <a:lstStyle/>
                    <a:p>
                      <a:pPr algn="ctr"/>
                      <a:r>
                        <a:rPr lang="en-US" altLang="zh-CN" sz="1050" dirty="0"/>
                        <a:t>~6000</a:t>
                      </a:r>
                      <a:endParaRPr lang="zh-CN" altLang="en-US" sz="1050" dirty="0"/>
                    </a:p>
                  </a:txBody>
                  <a:tcPr>
                    <a:solidFill>
                      <a:schemeClr val="accent6">
                        <a:lumMod val="60000"/>
                        <a:lumOff val="40000"/>
                      </a:schemeClr>
                    </a:solidFill>
                  </a:tcPr>
                </a:tc>
                <a:tc>
                  <a:txBody>
                    <a:bodyPr/>
                    <a:lstStyle/>
                    <a:p>
                      <a:pPr algn="ctr"/>
                      <a:r>
                        <a:rPr lang="en-US" altLang="zh-CN" sz="1050" dirty="0"/>
                        <a:t>Lustre</a:t>
                      </a:r>
                      <a:r>
                        <a:rPr lang="en-US" altLang="zh-CN" sz="1050" baseline="0" dirty="0"/>
                        <a:t> </a:t>
                      </a:r>
                      <a:r>
                        <a:rPr lang="en-US" altLang="zh-CN" sz="1050" dirty="0"/>
                        <a:t> 3 PB </a:t>
                      </a:r>
                      <a:endParaRPr lang="zh-CN" altLang="en-US" sz="1050" dirty="0"/>
                    </a:p>
                  </a:txBody>
                  <a:tcPr>
                    <a:solidFill>
                      <a:schemeClr val="accent6">
                        <a:lumMod val="60000"/>
                        <a:lumOff val="40000"/>
                      </a:schemeClr>
                    </a:solidFill>
                  </a:tcPr>
                </a:tc>
                <a:tc>
                  <a:txBody>
                    <a:bodyPr/>
                    <a:lstStyle/>
                    <a:p>
                      <a:pPr algn="ctr"/>
                      <a:r>
                        <a:rPr lang="en-US" altLang="zh-CN" sz="1050" dirty="0"/>
                        <a:t>1 PB</a:t>
                      </a:r>
                      <a:endParaRPr lang="zh-CN" altLang="en-US" sz="1050" dirty="0"/>
                    </a:p>
                  </a:txBody>
                  <a:tcPr>
                    <a:solidFill>
                      <a:schemeClr val="accent6">
                        <a:lumMod val="60000"/>
                        <a:lumOff val="40000"/>
                      </a:schemeClr>
                    </a:solidFill>
                  </a:tcPr>
                </a:tc>
                <a:tc>
                  <a:txBody>
                    <a:bodyPr/>
                    <a:lstStyle/>
                    <a:p>
                      <a:pPr algn="ctr"/>
                      <a:r>
                        <a:rPr lang="en-US" altLang="zh-CN" sz="1050" dirty="0"/>
                        <a:t>10G-100G</a:t>
                      </a:r>
                      <a:r>
                        <a:rPr lang="en-US" altLang="zh-CN" sz="1050" baseline="0" dirty="0"/>
                        <a:t> to IHEP</a:t>
                      </a:r>
                      <a:endParaRPr lang="zh-CN" altLang="en-US" sz="1050" dirty="0"/>
                    </a:p>
                  </a:txBody>
                  <a:tcPr>
                    <a:solidFill>
                      <a:schemeClr val="accent6">
                        <a:lumMod val="60000"/>
                        <a:lumOff val="40000"/>
                      </a:schemeClr>
                    </a:solidFill>
                  </a:tcPr>
                </a:tc>
                <a:extLst>
                  <a:ext uri="{0D108BD9-81ED-4DB2-BD59-A6C34878D82A}">
                    <a16:rowId xmlns:a16="http://schemas.microsoft.com/office/drawing/2014/main" val="10002"/>
                  </a:ext>
                </a:extLst>
              </a:tr>
              <a:tr h="426747">
                <a:tc>
                  <a:txBody>
                    <a:bodyPr/>
                    <a:lstStyle/>
                    <a:p>
                      <a:pPr algn="ctr"/>
                      <a:r>
                        <a:rPr lang="en-US" altLang="zh-CN" sz="1050" dirty="0"/>
                        <a:t>IATAMS</a:t>
                      </a:r>
                    </a:p>
                    <a:p>
                      <a:pPr algn="ctr"/>
                      <a:r>
                        <a:rPr lang="en-US" altLang="zh-CN" sz="1050" dirty="0"/>
                        <a:t>Shandong</a:t>
                      </a:r>
                      <a:r>
                        <a:rPr lang="en-US" altLang="zh-CN" sz="1050" baseline="0" dirty="0"/>
                        <a:t> Province</a:t>
                      </a:r>
                      <a:endParaRPr lang="zh-CN" altLang="en-US" sz="1050" dirty="0"/>
                    </a:p>
                  </a:txBody>
                  <a:tcPr>
                    <a:solidFill>
                      <a:schemeClr val="accent6">
                        <a:lumMod val="60000"/>
                        <a:lumOff val="40000"/>
                      </a:schemeClr>
                    </a:solidFill>
                  </a:tcPr>
                </a:tc>
                <a:tc>
                  <a:txBody>
                    <a:bodyPr/>
                    <a:lstStyle/>
                    <a:p>
                      <a:pPr algn="ctr"/>
                      <a:r>
                        <a:rPr lang="en-US" altLang="zh-CN" sz="1050" dirty="0"/>
                        <a:t>~27400</a:t>
                      </a:r>
                      <a:endParaRPr lang="zh-CN" altLang="en-US" sz="1050" dirty="0"/>
                    </a:p>
                  </a:txBody>
                  <a:tcPr>
                    <a:solidFill>
                      <a:schemeClr val="accent6">
                        <a:lumMod val="60000"/>
                        <a:lumOff val="40000"/>
                      </a:schemeClr>
                    </a:solidFill>
                  </a:tcPr>
                </a:tc>
                <a:tc>
                  <a:txBody>
                    <a:bodyPr/>
                    <a:lstStyle/>
                    <a:p>
                      <a:pPr algn="ctr"/>
                      <a:r>
                        <a:rPr lang="en-US" altLang="zh-CN" sz="1050" dirty="0"/>
                        <a:t>Lustre 2.5 PB</a:t>
                      </a:r>
                      <a:endParaRPr lang="zh-CN" altLang="en-US" sz="1050" dirty="0"/>
                    </a:p>
                  </a:txBody>
                  <a:tcPr>
                    <a:solidFill>
                      <a:schemeClr val="accent6">
                        <a:lumMod val="60000"/>
                        <a:lumOff val="40000"/>
                      </a:schemeClr>
                    </a:solidFill>
                  </a:tcPr>
                </a:tc>
                <a:tc>
                  <a:txBody>
                    <a:bodyPr/>
                    <a:lstStyle/>
                    <a:p>
                      <a:pPr algn="ctr"/>
                      <a:endParaRPr lang="zh-CN" altLang="en-US" sz="1050" dirty="0"/>
                    </a:p>
                  </a:txBody>
                  <a:tcPr>
                    <a:solidFill>
                      <a:schemeClr val="accent6">
                        <a:lumMod val="60000"/>
                        <a:lumOff val="40000"/>
                      </a:schemeClr>
                    </a:solidFill>
                  </a:tcPr>
                </a:tc>
                <a:tc>
                  <a:txBody>
                    <a:bodyPr/>
                    <a:lstStyle/>
                    <a:p>
                      <a:pPr algn="ctr"/>
                      <a:r>
                        <a:rPr lang="en-US" altLang="zh-CN" sz="1050" dirty="0"/>
                        <a:t>1G-10G</a:t>
                      </a:r>
                      <a:r>
                        <a:rPr lang="en-US" altLang="zh-CN" sz="1050" baseline="0" dirty="0"/>
                        <a:t> to IHEP</a:t>
                      </a:r>
                      <a:endParaRPr lang="zh-CN" altLang="en-US" sz="1050" dirty="0"/>
                    </a:p>
                  </a:txBody>
                  <a:tcPr>
                    <a:solidFill>
                      <a:schemeClr val="accent6">
                        <a:lumMod val="60000"/>
                        <a:lumOff val="40000"/>
                      </a:schemeClr>
                    </a:solidFill>
                  </a:tcPr>
                </a:tc>
                <a:extLst>
                  <a:ext uri="{0D108BD9-81ED-4DB2-BD59-A6C34878D82A}">
                    <a16:rowId xmlns:a16="http://schemas.microsoft.com/office/drawing/2014/main" val="10003"/>
                  </a:ext>
                </a:extLst>
              </a:tr>
              <a:tr h="426747">
                <a:tc>
                  <a:txBody>
                    <a:bodyPr/>
                    <a:lstStyle/>
                    <a:p>
                      <a:pPr algn="ctr"/>
                      <a:r>
                        <a:rPr lang="en-US" altLang="zh-CN" sz="1050" dirty="0"/>
                        <a:t>IHEP</a:t>
                      </a:r>
                      <a:r>
                        <a:rPr lang="en-US" altLang="zh-CN" sz="1050" baseline="0" dirty="0"/>
                        <a:t>-</a:t>
                      </a:r>
                      <a:r>
                        <a:rPr lang="en-US" altLang="zh-CN" sz="1050" baseline="0" dirty="0" err="1"/>
                        <a:t>Daocheng</a:t>
                      </a:r>
                      <a:endParaRPr lang="en-US" altLang="zh-CN" sz="1050" baseline="0" dirty="0"/>
                    </a:p>
                    <a:p>
                      <a:pPr algn="ctr"/>
                      <a:r>
                        <a:rPr lang="en-US" altLang="zh-CN" sz="1050" baseline="0" dirty="0"/>
                        <a:t>Sichuan Province</a:t>
                      </a:r>
                      <a:endParaRPr lang="zh-CN" altLang="en-US" sz="1050" dirty="0"/>
                    </a:p>
                  </a:txBody>
                  <a:tcPr>
                    <a:solidFill>
                      <a:schemeClr val="accent6">
                        <a:lumMod val="60000"/>
                        <a:lumOff val="40000"/>
                      </a:schemeClr>
                    </a:solidFill>
                  </a:tcPr>
                </a:tc>
                <a:tc>
                  <a:txBody>
                    <a:bodyPr/>
                    <a:lstStyle/>
                    <a:p>
                      <a:pPr algn="ctr"/>
                      <a:r>
                        <a:rPr lang="en-US" altLang="zh-CN" sz="1050" dirty="0"/>
                        <a:t>~3400</a:t>
                      </a:r>
                      <a:endParaRPr lang="zh-CN" altLang="en-US" sz="1050" dirty="0"/>
                    </a:p>
                  </a:txBody>
                  <a:tcPr>
                    <a:solidFill>
                      <a:schemeClr val="accent6">
                        <a:lumMod val="60000"/>
                        <a:lumOff val="40000"/>
                      </a:schemeClr>
                    </a:solidFill>
                  </a:tcPr>
                </a:tc>
                <a:tc>
                  <a:txBody>
                    <a:bodyPr/>
                    <a:lstStyle/>
                    <a:p>
                      <a:pPr algn="ctr"/>
                      <a:r>
                        <a:rPr lang="en-US" altLang="zh-CN" sz="1050" dirty="0"/>
                        <a:t>EOS  ~6</a:t>
                      </a:r>
                      <a:r>
                        <a:rPr lang="en-US" altLang="zh-CN" sz="1050" baseline="0" dirty="0"/>
                        <a:t> PB</a:t>
                      </a:r>
                      <a:endParaRPr lang="zh-CN" altLang="en-US" sz="1050" dirty="0"/>
                    </a:p>
                  </a:txBody>
                  <a:tcPr>
                    <a:solidFill>
                      <a:schemeClr val="accent6">
                        <a:lumMod val="60000"/>
                        <a:lumOff val="40000"/>
                      </a:schemeClr>
                    </a:solidFill>
                  </a:tcPr>
                </a:tc>
                <a:tc>
                  <a:txBody>
                    <a:bodyPr/>
                    <a:lstStyle/>
                    <a:p>
                      <a:pPr algn="ctr"/>
                      <a:endParaRPr lang="zh-CN" altLang="en-US" sz="1050" dirty="0"/>
                    </a:p>
                  </a:txBody>
                  <a:tcPr>
                    <a:solidFill>
                      <a:schemeClr val="accent6">
                        <a:lumMod val="60000"/>
                        <a:lumOff val="40000"/>
                      </a:schemeClr>
                    </a:solidFill>
                  </a:tcPr>
                </a:tc>
                <a:tc>
                  <a:txBody>
                    <a:bodyPr/>
                    <a:lstStyle/>
                    <a:p>
                      <a:pPr algn="ctr"/>
                      <a:r>
                        <a:rPr lang="en-US" altLang="zh-CN" sz="1050" dirty="0"/>
                        <a:t>2G to IHEP</a:t>
                      </a:r>
                      <a:endParaRPr lang="zh-CN" altLang="en-US" sz="1050" dirty="0"/>
                    </a:p>
                  </a:txBody>
                  <a:tcPr>
                    <a:solidFill>
                      <a:schemeClr val="accent6">
                        <a:lumMod val="60000"/>
                        <a:lumOff val="40000"/>
                      </a:schemeClr>
                    </a:solidFill>
                  </a:tcPr>
                </a:tc>
                <a:extLst>
                  <a:ext uri="{0D108BD9-81ED-4DB2-BD59-A6C34878D82A}">
                    <a16:rowId xmlns:a16="http://schemas.microsoft.com/office/drawing/2014/main" val="10004"/>
                  </a:ext>
                </a:extLst>
              </a:tr>
              <a:tr h="426747">
                <a:tc>
                  <a:txBody>
                    <a:bodyPr/>
                    <a:lstStyle/>
                    <a:p>
                      <a:pPr algn="ctr"/>
                      <a:r>
                        <a:rPr lang="en-US" altLang="zh-CN" sz="1050" dirty="0"/>
                        <a:t>USTC,</a:t>
                      </a:r>
                    </a:p>
                    <a:p>
                      <a:pPr algn="ctr"/>
                      <a:r>
                        <a:rPr lang="en-US" altLang="zh-CN" sz="1050" dirty="0"/>
                        <a:t>Anhui Province</a:t>
                      </a:r>
                      <a:endParaRPr lang="zh-CN" altLang="en-US" sz="1050" dirty="0"/>
                    </a:p>
                  </a:txBody>
                  <a:tcPr>
                    <a:solidFill>
                      <a:schemeClr val="accent6">
                        <a:lumMod val="60000"/>
                        <a:lumOff val="40000"/>
                      </a:schemeClr>
                    </a:solidFill>
                  </a:tcPr>
                </a:tc>
                <a:tc>
                  <a:txBody>
                    <a:bodyPr/>
                    <a:lstStyle/>
                    <a:p>
                      <a:pPr algn="ctr"/>
                      <a:r>
                        <a:rPr lang="en-US" altLang="zh-CN" sz="1050" dirty="0"/>
                        <a:t>~3200</a:t>
                      </a:r>
                      <a:endParaRPr lang="zh-CN" altLang="en-US" sz="1050" dirty="0"/>
                    </a:p>
                  </a:txBody>
                  <a:tcPr>
                    <a:solidFill>
                      <a:schemeClr val="accent6">
                        <a:lumMod val="60000"/>
                        <a:lumOff val="40000"/>
                      </a:schemeClr>
                    </a:solidFill>
                  </a:tcPr>
                </a:tc>
                <a:tc>
                  <a:txBody>
                    <a:bodyPr/>
                    <a:lstStyle/>
                    <a:p>
                      <a:pPr algn="ctr"/>
                      <a:r>
                        <a:rPr lang="en-US" altLang="zh-CN" sz="1050" dirty="0"/>
                        <a:t>Lustre 4 PB </a:t>
                      </a:r>
                      <a:endParaRPr lang="zh-CN" altLang="en-US" sz="1050" dirty="0"/>
                    </a:p>
                  </a:txBody>
                  <a:tcPr>
                    <a:solidFill>
                      <a:schemeClr val="accent6">
                        <a:lumMod val="60000"/>
                        <a:lumOff val="40000"/>
                      </a:schemeClr>
                    </a:solidFill>
                  </a:tcPr>
                </a:tc>
                <a:tc>
                  <a:txBody>
                    <a:bodyPr/>
                    <a:lstStyle/>
                    <a:p>
                      <a:pPr algn="ctr"/>
                      <a:endParaRPr lang="zh-CN" altLang="en-US" sz="1050" dirty="0"/>
                    </a:p>
                  </a:txBody>
                  <a:tcPr>
                    <a:solidFill>
                      <a:schemeClr val="accent6">
                        <a:lumMod val="60000"/>
                        <a:lumOff val="40000"/>
                      </a:schemeClr>
                    </a:solidFill>
                  </a:tcPr>
                </a:tc>
                <a:tc>
                  <a:txBody>
                    <a:bodyPr/>
                    <a:lstStyle/>
                    <a:p>
                      <a:pPr algn="ctr"/>
                      <a:r>
                        <a:rPr lang="en-US" altLang="zh-CN" sz="1050" dirty="0"/>
                        <a:t>Internet</a:t>
                      </a:r>
                      <a:endParaRPr lang="zh-CN" altLang="en-US" sz="1050" dirty="0"/>
                    </a:p>
                  </a:txBody>
                  <a:tcPr>
                    <a:solidFill>
                      <a:schemeClr val="accent6">
                        <a:lumMod val="60000"/>
                        <a:lumOff val="40000"/>
                      </a:schemeClr>
                    </a:solidFill>
                  </a:tcPr>
                </a:tc>
                <a:extLst>
                  <a:ext uri="{0D108BD9-81ED-4DB2-BD59-A6C34878D82A}">
                    <a16:rowId xmlns:a16="http://schemas.microsoft.com/office/drawing/2014/main" val="10005"/>
                  </a:ext>
                </a:extLst>
              </a:tr>
              <a:tr h="426747">
                <a:tc>
                  <a:txBody>
                    <a:bodyPr/>
                    <a:lstStyle/>
                    <a:p>
                      <a:pPr algn="ctr"/>
                      <a:r>
                        <a:rPr lang="en-US" altLang="zh-CN" sz="1050" dirty="0"/>
                        <a:t>LZU</a:t>
                      </a:r>
                    </a:p>
                    <a:p>
                      <a:pPr algn="ctr"/>
                      <a:r>
                        <a:rPr lang="en-US" altLang="zh-CN" sz="1050" baseline="0" dirty="0"/>
                        <a:t>Gansu Province</a:t>
                      </a:r>
                    </a:p>
                  </a:txBody>
                  <a:tcPr>
                    <a:solidFill>
                      <a:schemeClr val="accent2">
                        <a:lumMod val="60000"/>
                        <a:lumOff val="40000"/>
                      </a:schemeClr>
                    </a:solidFill>
                  </a:tcPr>
                </a:tc>
                <a:tc>
                  <a:txBody>
                    <a:bodyPr/>
                    <a:lstStyle/>
                    <a:p>
                      <a:pPr algn="ctr"/>
                      <a:r>
                        <a:rPr lang="en-US" altLang="zh-CN" sz="1050" dirty="0"/>
                        <a:t>~1700</a:t>
                      </a:r>
                      <a:endParaRPr lang="zh-CN" altLang="en-US" sz="1050" dirty="0"/>
                    </a:p>
                  </a:txBody>
                  <a:tcPr>
                    <a:solidFill>
                      <a:schemeClr val="accent2">
                        <a:lumMod val="60000"/>
                        <a:lumOff val="40000"/>
                      </a:schemeClr>
                    </a:solidFill>
                  </a:tcPr>
                </a:tc>
                <a:tc>
                  <a:txBody>
                    <a:bodyPr/>
                    <a:lstStyle/>
                    <a:p>
                      <a:pPr algn="ctr"/>
                      <a:endParaRPr lang="zh-CN" altLang="en-US" sz="1050" dirty="0"/>
                    </a:p>
                  </a:txBody>
                  <a:tcPr>
                    <a:solidFill>
                      <a:schemeClr val="accent2">
                        <a:lumMod val="60000"/>
                        <a:lumOff val="40000"/>
                      </a:schemeClr>
                    </a:solidFill>
                  </a:tcPr>
                </a:tc>
                <a:tc>
                  <a:txBody>
                    <a:bodyPr/>
                    <a:lstStyle/>
                    <a:p>
                      <a:pPr algn="ctr"/>
                      <a:endParaRPr lang="zh-CN" altLang="en-US" sz="1050"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a:t>2G to IHEP</a:t>
                      </a:r>
                      <a:endParaRPr lang="zh-CN" altLang="en-US" sz="1050" dirty="0"/>
                    </a:p>
                    <a:p>
                      <a:pPr algn="ctr"/>
                      <a:endParaRPr lang="zh-CN" altLang="en-US" sz="1050" dirty="0"/>
                    </a:p>
                  </a:txBody>
                  <a:tcPr>
                    <a:solidFill>
                      <a:schemeClr val="accent2">
                        <a:lumMod val="60000"/>
                        <a:lumOff val="40000"/>
                      </a:schemeClr>
                    </a:solidFill>
                  </a:tcPr>
                </a:tc>
                <a:extLst>
                  <a:ext uri="{0D108BD9-81ED-4DB2-BD59-A6C34878D82A}">
                    <a16:rowId xmlns:a16="http://schemas.microsoft.com/office/drawing/2014/main" val="10006"/>
                  </a:ext>
                </a:extLst>
              </a:tr>
              <a:tr h="426747">
                <a:tc>
                  <a:txBody>
                    <a:bodyPr/>
                    <a:lstStyle/>
                    <a:p>
                      <a:pPr algn="ctr"/>
                      <a:r>
                        <a:rPr lang="en-US" altLang="zh-CN" sz="1050" dirty="0"/>
                        <a:t>Shandong</a:t>
                      </a:r>
                      <a:r>
                        <a:rPr lang="en-US" altLang="zh-CN" sz="1050" baseline="0" dirty="0"/>
                        <a:t> Uni.</a:t>
                      </a:r>
                    </a:p>
                    <a:p>
                      <a:pPr algn="ctr"/>
                      <a:r>
                        <a:rPr lang="en-US" altLang="zh-CN" sz="1050" baseline="0" dirty="0"/>
                        <a:t>Shandong Province</a:t>
                      </a:r>
                      <a:endParaRPr lang="zh-CN" altLang="en-US" sz="1050" dirty="0"/>
                    </a:p>
                  </a:txBody>
                  <a:tcPr>
                    <a:solidFill>
                      <a:schemeClr val="accent2">
                        <a:lumMod val="60000"/>
                        <a:lumOff val="40000"/>
                      </a:schemeClr>
                    </a:solidFill>
                  </a:tcPr>
                </a:tc>
                <a:tc>
                  <a:txBody>
                    <a:bodyPr/>
                    <a:lstStyle/>
                    <a:p>
                      <a:pPr algn="ctr"/>
                      <a:r>
                        <a:rPr lang="en-US" altLang="zh-CN" sz="1050" dirty="0"/>
                        <a:t>~1500</a:t>
                      </a:r>
                      <a:endParaRPr lang="zh-CN" altLang="en-US" sz="1050"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a:p>
                  </a:txBody>
                  <a:tcPr>
                    <a:solidFill>
                      <a:schemeClr val="accent2">
                        <a:lumMod val="60000"/>
                        <a:lumOff val="40000"/>
                      </a:schemeClr>
                    </a:solidFill>
                  </a:tcPr>
                </a:tc>
                <a:tc>
                  <a:txBody>
                    <a:bodyPr/>
                    <a:lstStyle/>
                    <a:p>
                      <a:pPr algn="ctr"/>
                      <a:endParaRPr lang="zh-CN" altLang="en-US" sz="1050"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a:t>Internet</a:t>
                      </a:r>
                      <a:endParaRPr lang="zh-CN" altLang="en-US" sz="1050" dirty="0"/>
                    </a:p>
                    <a:p>
                      <a:pPr algn="ctr"/>
                      <a:endParaRPr lang="zh-CN" altLang="en-US" sz="1050" dirty="0"/>
                    </a:p>
                  </a:txBody>
                  <a:tcPr>
                    <a:solidFill>
                      <a:schemeClr val="accent2">
                        <a:lumMod val="60000"/>
                        <a:lumOff val="40000"/>
                      </a:schemeClr>
                    </a:solidFill>
                  </a:tcPr>
                </a:tc>
                <a:extLst>
                  <a:ext uri="{0D108BD9-81ED-4DB2-BD59-A6C34878D82A}">
                    <a16:rowId xmlns:a16="http://schemas.microsoft.com/office/drawing/2014/main" val="10008"/>
                  </a:ext>
                </a:extLst>
              </a:tr>
              <a:tr h="592704">
                <a:tc>
                  <a:txBody>
                    <a:bodyPr/>
                    <a:lstStyle/>
                    <a:p>
                      <a:pPr marL="0" algn="ctr" defTabSz="914400" rtl="0" eaLnBrk="1" latinLnBrk="0" hangingPunct="1"/>
                      <a:r>
                        <a:rPr lang="en-US" altLang="zh-CN" sz="1050" kern="1200" dirty="0">
                          <a:solidFill>
                            <a:schemeClr val="dk1"/>
                          </a:solidFill>
                          <a:latin typeface="+mn-lt"/>
                          <a:ea typeface="+mn-ea"/>
                          <a:cs typeface="+mn-cs"/>
                        </a:rPr>
                        <a:t>Dongguan DC</a:t>
                      </a:r>
                    </a:p>
                    <a:p>
                      <a:pPr marL="0" algn="ctr" defTabSz="914400" rtl="0" eaLnBrk="1" latinLnBrk="0" hangingPunct="1"/>
                      <a:r>
                        <a:rPr lang="en-US" altLang="zh-CN" sz="1050" kern="1200" dirty="0">
                          <a:solidFill>
                            <a:schemeClr val="dk1"/>
                          </a:solidFill>
                          <a:latin typeface="+mn-lt"/>
                          <a:ea typeface="+mn-ea"/>
                          <a:cs typeface="+mn-cs"/>
                        </a:rPr>
                        <a:t>Guangdong Province</a:t>
                      </a:r>
                      <a:endParaRPr lang="zh-CN" altLang="en-US" sz="1050" kern="1200" dirty="0">
                        <a:solidFill>
                          <a:schemeClr val="dk1"/>
                        </a:solidFill>
                        <a:latin typeface="+mn-lt"/>
                        <a:ea typeface="+mn-ea"/>
                        <a:cs typeface="+mn-cs"/>
                      </a:endParaRPr>
                    </a:p>
                  </a:txBody>
                  <a:tcPr>
                    <a:solidFill>
                      <a:schemeClr val="accent2">
                        <a:lumMod val="60000"/>
                        <a:lumOff val="40000"/>
                      </a:schemeClr>
                    </a:solidFill>
                  </a:tcPr>
                </a:tc>
                <a:tc>
                  <a:txBody>
                    <a:bodyPr/>
                    <a:lstStyle/>
                    <a:p>
                      <a:pPr marL="0" algn="ctr" defTabSz="914400" rtl="0" eaLnBrk="1" latinLnBrk="0" hangingPunct="1"/>
                      <a:r>
                        <a:rPr lang="en-US" altLang="zh-CN" sz="1050" kern="1200" dirty="0">
                          <a:solidFill>
                            <a:schemeClr val="dk1"/>
                          </a:solidFill>
                          <a:latin typeface="+mn-lt"/>
                          <a:ea typeface="+mn-ea"/>
                          <a:cs typeface="+mn-cs"/>
                        </a:rPr>
                        <a:t>~30000</a:t>
                      </a:r>
                      <a:endParaRPr lang="zh-CN" altLang="en-US" sz="1050" kern="1200" dirty="0">
                        <a:solidFill>
                          <a:schemeClr val="dk1"/>
                        </a:solidFill>
                        <a:latin typeface="+mn-lt"/>
                        <a:ea typeface="+mn-ea"/>
                        <a:cs typeface="+mn-cs"/>
                      </a:endParaRPr>
                    </a:p>
                  </a:txBody>
                  <a:tcPr>
                    <a:solidFill>
                      <a:schemeClr val="accent2">
                        <a:lumMod val="60000"/>
                        <a:lumOff val="40000"/>
                      </a:schemeClr>
                    </a:solidFill>
                  </a:tcPr>
                </a:tc>
                <a:tc>
                  <a:txBody>
                    <a:bodyPr/>
                    <a:lstStyle/>
                    <a:p>
                      <a:pPr marL="0" algn="ctr" defTabSz="914400" rtl="0" eaLnBrk="1" latinLnBrk="0" hangingPunct="1"/>
                      <a:r>
                        <a:rPr lang="en-US" altLang="zh-CN" sz="1050" kern="1200" dirty="0">
                          <a:solidFill>
                            <a:schemeClr val="dk1"/>
                          </a:solidFill>
                          <a:latin typeface="+mn-lt"/>
                          <a:ea typeface="+mn-ea"/>
                          <a:cs typeface="+mn-cs"/>
                        </a:rPr>
                        <a:t>6 PB </a:t>
                      </a:r>
                      <a:endParaRPr lang="zh-CN" altLang="en-US" sz="1050" kern="1200" dirty="0">
                        <a:solidFill>
                          <a:schemeClr val="dk1"/>
                        </a:solidFill>
                        <a:latin typeface="+mn-lt"/>
                        <a:ea typeface="+mn-ea"/>
                        <a:cs typeface="+mn-cs"/>
                      </a:endParaRPr>
                    </a:p>
                  </a:txBody>
                  <a:tcPr>
                    <a:solidFill>
                      <a:schemeClr val="accent2">
                        <a:lumMod val="60000"/>
                        <a:lumOff val="40000"/>
                      </a:schemeClr>
                    </a:solidFill>
                  </a:tcPr>
                </a:tc>
                <a:tc>
                  <a:txBody>
                    <a:bodyPr/>
                    <a:lstStyle/>
                    <a:p>
                      <a:pPr marL="0" algn="ctr" defTabSz="914400" rtl="0" eaLnBrk="1" latinLnBrk="0" hangingPunct="1"/>
                      <a:endParaRPr lang="zh-CN" altLang="en-US" sz="1050" kern="1200" dirty="0">
                        <a:solidFill>
                          <a:schemeClr val="dk1"/>
                        </a:solidFill>
                        <a:latin typeface="+mn-lt"/>
                        <a:ea typeface="+mn-ea"/>
                        <a:cs typeface="+mn-cs"/>
                      </a:endParaRPr>
                    </a:p>
                  </a:txBody>
                  <a:tcPr>
                    <a:solidFill>
                      <a:schemeClr val="accent2">
                        <a:lumMod val="60000"/>
                        <a:lumOff val="40000"/>
                      </a:schemeClr>
                    </a:solidFill>
                  </a:tcPr>
                </a:tc>
                <a:tc>
                  <a:txBody>
                    <a:bodyPr/>
                    <a:lstStyle/>
                    <a:p>
                      <a:pPr marL="0" algn="ctr" defTabSz="914400" rtl="0" eaLnBrk="1" latinLnBrk="0" hangingPunct="1"/>
                      <a:r>
                        <a:rPr lang="en-US" altLang="zh-CN" sz="1050" kern="1200" dirty="0">
                          <a:solidFill>
                            <a:schemeClr val="dk1"/>
                          </a:solidFill>
                          <a:latin typeface="+mn-lt"/>
                          <a:ea typeface="+mn-ea"/>
                          <a:cs typeface="+mn-cs"/>
                        </a:rPr>
                        <a:t>20G to  Dongguan DC</a:t>
                      </a:r>
                      <a:endParaRPr lang="zh-CN" altLang="en-US" sz="1050" kern="1200" dirty="0">
                        <a:solidFill>
                          <a:schemeClr val="dk1"/>
                        </a:solidFill>
                        <a:latin typeface="+mn-lt"/>
                        <a:ea typeface="+mn-ea"/>
                        <a:cs typeface="+mn-cs"/>
                      </a:endParaRPr>
                    </a:p>
                  </a:txBody>
                  <a:tcPr>
                    <a:solidFill>
                      <a:schemeClr val="accent2">
                        <a:lumMod val="60000"/>
                        <a:lumOff val="40000"/>
                      </a:schemeClr>
                    </a:solidFill>
                  </a:tcPr>
                </a:tc>
                <a:extLst>
                  <a:ext uri="{0D108BD9-81ED-4DB2-BD59-A6C34878D82A}">
                    <a16:rowId xmlns:a16="http://schemas.microsoft.com/office/drawing/2014/main" val="10009"/>
                  </a:ext>
                </a:extLst>
              </a:tr>
              <a:tr h="592704">
                <a:tc>
                  <a:txBody>
                    <a:bodyPr/>
                    <a:lstStyle/>
                    <a:p>
                      <a:pPr algn="ctr"/>
                      <a:r>
                        <a:rPr lang="en-US" altLang="zh-CN" sz="1050" dirty="0"/>
                        <a:t>IHEP</a:t>
                      </a:r>
                      <a:r>
                        <a:rPr lang="en-US" altLang="zh-CN" sz="1050" baseline="0" dirty="0"/>
                        <a:t> </a:t>
                      </a:r>
                      <a:r>
                        <a:rPr lang="en-US" altLang="zh-CN" sz="1050" baseline="0" dirty="0" err="1"/>
                        <a:t>Huairou</a:t>
                      </a:r>
                      <a:r>
                        <a:rPr lang="en-US" altLang="zh-CN" sz="1050" baseline="0" dirty="0"/>
                        <a:t> Branch</a:t>
                      </a:r>
                    </a:p>
                    <a:p>
                      <a:pPr algn="ctr"/>
                      <a:r>
                        <a:rPr lang="en-US" altLang="zh-CN" sz="1050" baseline="0" dirty="0"/>
                        <a:t>(ready by 2025)</a:t>
                      </a:r>
                    </a:p>
                  </a:txBody>
                  <a:tcPr>
                    <a:solidFill>
                      <a:schemeClr val="bg1">
                        <a:lumMod val="75000"/>
                      </a:schemeClr>
                    </a:solidFill>
                  </a:tcPr>
                </a:tc>
                <a:tc>
                  <a:txBody>
                    <a:bodyPr/>
                    <a:lstStyle/>
                    <a:p>
                      <a:pPr algn="ctr"/>
                      <a:r>
                        <a:rPr lang="en-US" altLang="zh-CN" sz="1050" dirty="0"/>
                        <a:t>~10000</a:t>
                      </a:r>
                      <a:endParaRPr lang="zh-CN" altLang="en-US" sz="1050" dirty="0"/>
                    </a:p>
                  </a:txBody>
                  <a:tcPr>
                    <a:solidFill>
                      <a:schemeClr val="bg1">
                        <a:lumMod val="75000"/>
                      </a:schemeClr>
                    </a:solidFill>
                  </a:tcPr>
                </a:tc>
                <a:tc>
                  <a:txBody>
                    <a:bodyPr/>
                    <a:lstStyle/>
                    <a:p>
                      <a:pPr algn="ctr"/>
                      <a:r>
                        <a:rPr lang="en-US" altLang="zh-CN" sz="1050" dirty="0"/>
                        <a:t>Lustre 30</a:t>
                      </a:r>
                      <a:r>
                        <a:rPr lang="en-US" altLang="zh-CN" sz="1050" baseline="0" dirty="0"/>
                        <a:t> PB</a:t>
                      </a:r>
                      <a:endParaRPr lang="zh-CN" altLang="en-US" sz="1050" dirty="0"/>
                    </a:p>
                  </a:txBody>
                  <a:tcPr>
                    <a:solidFill>
                      <a:schemeClr val="bg1">
                        <a:lumMod val="75000"/>
                      </a:schemeClr>
                    </a:solidFill>
                  </a:tcPr>
                </a:tc>
                <a:tc>
                  <a:txBody>
                    <a:bodyPr/>
                    <a:lstStyle/>
                    <a:p>
                      <a:pPr algn="ctr"/>
                      <a:endParaRPr lang="zh-CN" altLang="en-US" sz="1050" dirty="0"/>
                    </a:p>
                  </a:txBody>
                  <a:tcPr>
                    <a:solidFill>
                      <a:schemeClr val="bg1">
                        <a:lumMod val="75000"/>
                      </a:schemeClr>
                    </a:solidFill>
                  </a:tcPr>
                </a:tc>
                <a:tc>
                  <a:txBody>
                    <a:bodyPr/>
                    <a:lstStyle/>
                    <a:p>
                      <a:pPr algn="ctr"/>
                      <a:r>
                        <a:rPr lang="en-US" altLang="zh-CN" sz="1050" dirty="0"/>
                        <a:t>100G to IHEP</a:t>
                      </a:r>
                      <a:endParaRPr lang="zh-CN" altLang="en-US" sz="1050" dirty="0"/>
                    </a:p>
                  </a:txBody>
                  <a:tcPr>
                    <a:solidFill>
                      <a:schemeClr val="bg1">
                        <a:lumMod val="7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5655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211E4-E8AC-4F5B-AA81-FACF3DA4F7A9}"/>
              </a:ext>
            </a:extLst>
          </p:cNvPr>
          <p:cNvSpPr>
            <a:spLocks noGrp="1"/>
          </p:cNvSpPr>
          <p:nvPr>
            <p:ph type="title"/>
          </p:nvPr>
        </p:nvSpPr>
        <p:spPr/>
        <p:txBody>
          <a:bodyPr/>
          <a:lstStyle/>
          <a:p>
            <a:r>
              <a:rPr lang="en-US" altLang="zh-CN" dirty="0"/>
              <a:t>dHTC – </a:t>
            </a:r>
            <a:r>
              <a:rPr lang="zh-CN" altLang="en-US" dirty="0"/>
              <a:t>集群扩展模式</a:t>
            </a:r>
          </a:p>
        </p:txBody>
      </p:sp>
      <p:sp>
        <p:nvSpPr>
          <p:cNvPr id="3" name="内容占位符 2">
            <a:extLst>
              <a:ext uri="{FF2B5EF4-FFF2-40B4-BE49-F238E27FC236}">
                <a16:creationId xmlns:a16="http://schemas.microsoft.com/office/drawing/2014/main" id="{AE7A7CE6-7A63-46C3-8AED-B4A8AA67D673}"/>
              </a:ext>
            </a:extLst>
          </p:cNvPr>
          <p:cNvSpPr>
            <a:spLocks noGrp="1"/>
          </p:cNvSpPr>
          <p:nvPr>
            <p:ph idx="1"/>
          </p:nvPr>
        </p:nvSpPr>
        <p:spPr>
          <a:xfrm>
            <a:off x="369455" y="1151906"/>
            <a:ext cx="11434618" cy="4999511"/>
          </a:xfrm>
        </p:spPr>
        <p:txBody>
          <a:bodyPr/>
          <a:lstStyle/>
          <a:p>
            <a:r>
              <a:rPr lang="zh-CN" altLang="en-US" sz="2000" dirty="0"/>
              <a:t>在本地集群基础上，基于集群扩展模式加入资源</a:t>
            </a:r>
            <a:endParaRPr lang="en-US" altLang="zh-CN" sz="2000" dirty="0"/>
          </a:p>
          <a:p>
            <a:r>
              <a:rPr lang="zh-CN" altLang="en-US" sz="2000" dirty="0"/>
              <a:t>用户可以保持原本使用本地集群的方式，仍然使用原有入口与集群交互</a:t>
            </a:r>
            <a:endParaRPr lang="en-US" altLang="zh-CN" sz="2000" dirty="0"/>
          </a:p>
        </p:txBody>
      </p:sp>
      <p:sp>
        <p:nvSpPr>
          <p:cNvPr id="4" name="灯片编号占位符 3">
            <a:extLst>
              <a:ext uri="{FF2B5EF4-FFF2-40B4-BE49-F238E27FC236}">
                <a16:creationId xmlns:a16="http://schemas.microsoft.com/office/drawing/2014/main" id="{1EFF9DA2-5566-4592-BFA1-7F65D9D22327}"/>
              </a:ext>
            </a:extLst>
          </p:cNvPr>
          <p:cNvSpPr>
            <a:spLocks noGrp="1"/>
          </p:cNvSpPr>
          <p:nvPr>
            <p:ph type="sldNum" sz="quarter" idx="12"/>
          </p:nvPr>
        </p:nvSpPr>
        <p:spPr/>
        <p:txBody>
          <a:bodyPr/>
          <a:lstStyle/>
          <a:p>
            <a:fld id="{7E46DA2A-0A7F-49D5-B392-17A051B5A1AA}" type="slidenum">
              <a:rPr lang="zh-CN" altLang="en-US" smtClean="0"/>
              <a:t>6</a:t>
            </a:fld>
            <a:endParaRPr lang="zh-CN" altLang="en-US"/>
          </a:p>
        </p:txBody>
      </p:sp>
      <p:sp>
        <p:nvSpPr>
          <p:cNvPr id="67" name="矩形: 圆角 66">
            <a:extLst>
              <a:ext uri="{FF2B5EF4-FFF2-40B4-BE49-F238E27FC236}">
                <a16:creationId xmlns:a16="http://schemas.microsoft.com/office/drawing/2014/main" id="{E93DF42D-FEFA-46DC-BF12-EDEE2F8EABE7}"/>
              </a:ext>
            </a:extLst>
          </p:cNvPr>
          <p:cNvSpPr/>
          <p:nvPr/>
        </p:nvSpPr>
        <p:spPr>
          <a:xfrm>
            <a:off x="1359995" y="3573417"/>
            <a:ext cx="2188724" cy="1459149"/>
          </a:xfrm>
          <a:prstGeom prst="roundRect">
            <a:avLst/>
          </a:prstGeom>
          <a:gradFill rotWithShape="1">
            <a:gsLst>
              <a:gs pos="0">
                <a:srgbClr val="F79646">
                  <a:shade val="85000"/>
                </a:srgbClr>
              </a:gs>
              <a:gs pos="100000">
                <a:srgbClr val="F79646">
                  <a:tint val="90000"/>
                  <a:alpha val="100000"/>
                  <a:satMod val="180000"/>
                </a:srgb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68" name="矩形: 圆角 67">
            <a:extLst>
              <a:ext uri="{FF2B5EF4-FFF2-40B4-BE49-F238E27FC236}">
                <a16:creationId xmlns:a16="http://schemas.microsoft.com/office/drawing/2014/main" id="{971DA9B2-00BD-4453-B344-327342AF6B44}"/>
              </a:ext>
            </a:extLst>
          </p:cNvPr>
          <p:cNvSpPr/>
          <p:nvPr/>
        </p:nvSpPr>
        <p:spPr>
          <a:xfrm>
            <a:off x="3934582" y="3573415"/>
            <a:ext cx="3972128" cy="1459149"/>
          </a:xfrm>
          <a:prstGeom prst="roundRect">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69" name="矩形: 圆角 68">
            <a:extLst>
              <a:ext uri="{FF2B5EF4-FFF2-40B4-BE49-F238E27FC236}">
                <a16:creationId xmlns:a16="http://schemas.microsoft.com/office/drawing/2014/main" id="{9A69A04A-AE52-43E8-BC9A-7525134A64E9}"/>
              </a:ext>
            </a:extLst>
          </p:cNvPr>
          <p:cNvSpPr/>
          <p:nvPr/>
        </p:nvSpPr>
        <p:spPr>
          <a:xfrm>
            <a:off x="8292573" y="3573415"/>
            <a:ext cx="2389640" cy="1459149"/>
          </a:xfrm>
          <a:prstGeom prst="roundRect">
            <a:avLst/>
          </a:prstGeom>
          <a:gradFill rotWithShape="1">
            <a:gsLst>
              <a:gs pos="0">
                <a:srgbClr val="8064A2">
                  <a:shade val="85000"/>
                </a:srgbClr>
              </a:gs>
              <a:gs pos="100000">
                <a:srgbClr val="8064A2">
                  <a:tint val="90000"/>
                  <a:alpha val="100000"/>
                  <a:satMod val="180000"/>
                </a:srgbClr>
              </a:gs>
            </a:gsLst>
            <a:path path="circle">
              <a:fillToRect l="100000" t="100000" r="100000" b="100000"/>
            </a:path>
          </a:gradFill>
          <a:ln w="9525"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0" name="椭圆 69">
            <a:extLst>
              <a:ext uri="{FF2B5EF4-FFF2-40B4-BE49-F238E27FC236}">
                <a16:creationId xmlns:a16="http://schemas.microsoft.com/office/drawing/2014/main" id="{C33E42AB-8BDC-4FF1-87E3-2A0D187EB1C7}"/>
              </a:ext>
            </a:extLst>
          </p:cNvPr>
          <p:cNvSpPr/>
          <p:nvPr/>
        </p:nvSpPr>
        <p:spPr>
          <a:xfrm>
            <a:off x="2828866" y="3754421"/>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1" name="椭圆 70">
            <a:extLst>
              <a:ext uri="{FF2B5EF4-FFF2-40B4-BE49-F238E27FC236}">
                <a16:creationId xmlns:a16="http://schemas.microsoft.com/office/drawing/2014/main" id="{A2DDDB07-5C46-4DBE-981E-3E9532A8A886}"/>
              </a:ext>
            </a:extLst>
          </p:cNvPr>
          <p:cNvSpPr/>
          <p:nvPr/>
        </p:nvSpPr>
        <p:spPr>
          <a:xfrm>
            <a:off x="3188796" y="4104616"/>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2" name="椭圆 71">
            <a:extLst>
              <a:ext uri="{FF2B5EF4-FFF2-40B4-BE49-F238E27FC236}">
                <a16:creationId xmlns:a16="http://schemas.microsoft.com/office/drawing/2014/main" id="{84F7B9F6-EE49-447C-AF00-0249187AB023}"/>
              </a:ext>
            </a:extLst>
          </p:cNvPr>
          <p:cNvSpPr/>
          <p:nvPr/>
        </p:nvSpPr>
        <p:spPr>
          <a:xfrm>
            <a:off x="3188796" y="4455128"/>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73" name="椭圆 72">
            <a:extLst>
              <a:ext uri="{FF2B5EF4-FFF2-40B4-BE49-F238E27FC236}">
                <a16:creationId xmlns:a16="http://schemas.microsoft.com/office/drawing/2014/main" id="{EE1E1DE5-2107-4A1F-B0E4-3E5CB24D2F0C}"/>
              </a:ext>
            </a:extLst>
          </p:cNvPr>
          <p:cNvSpPr/>
          <p:nvPr/>
        </p:nvSpPr>
        <p:spPr>
          <a:xfrm>
            <a:off x="3188796" y="3754103"/>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4" name="椭圆 73">
            <a:extLst>
              <a:ext uri="{FF2B5EF4-FFF2-40B4-BE49-F238E27FC236}">
                <a16:creationId xmlns:a16="http://schemas.microsoft.com/office/drawing/2014/main" id="{188BE829-61D8-4F75-9D0C-BE547C3784CD}"/>
              </a:ext>
            </a:extLst>
          </p:cNvPr>
          <p:cNvSpPr/>
          <p:nvPr/>
        </p:nvSpPr>
        <p:spPr>
          <a:xfrm>
            <a:off x="2828872" y="4104457"/>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5" name="椭圆 74">
            <a:extLst>
              <a:ext uri="{FF2B5EF4-FFF2-40B4-BE49-F238E27FC236}">
                <a16:creationId xmlns:a16="http://schemas.microsoft.com/office/drawing/2014/main" id="{C2B99D7C-A98B-4FFC-A173-9453717787D3}"/>
              </a:ext>
            </a:extLst>
          </p:cNvPr>
          <p:cNvSpPr/>
          <p:nvPr/>
        </p:nvSpPr>
        <p:spPr>
          <a:xfrm>
            <a:off x="2828866" y="4455128"/>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76" name="椭圆 75">
            <a:extLst>
              <a:ext uri="{FF2B5EF4-FFF2-40B4-BE49-F238E27FC236}">
                <a16:creationId xmlns:a16="http://schemas.microsoft.com/office/drawing/2014/main" id="{CC0EA9E8-FBA6-47DF-BA7C-2AD169194BAF}"/>
              </a:ext>
            </a:extLst>
          </p:cNvPr>
          <p:cNvSpPr/>
          <p:nvPr/>
        </p:nvSpPr>
        <p:spPr>
          <a:xfrm>
            <a:off x="4119405" y="3760907"/>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7" name="椭圆 76">
            <a:extLst>
              <a:ext uri="{FF2B5EF4-FFF2-40B4-BE49-F238E27FC236}">
                <a16:creationId xmlns:a16="http://schemas.microsoft.com/office/drawing/2014/main" id="{9FE9D443-E875-4F86-9D39-2AF2264CC751}"/>
              </a:ext>
            </a:extLst>
          </p:cNvPr>
          <p:cNvSpPr/>
          <p:nvPr/>
        </p:nvSpPr>
        <p:spPr>
          <a:xfrm>
            <a:off x="4479335" y="4111102"/>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78" name="椭圆 77">
            <a:extLst>
              <a:ext uri="{FF2B5EF4-FFF2-40B4-BE49-F238E27FC236}">
                <a16:creationId xmlns:a16="http://schemas.microsoft.com/office/drawing/2014/main" id="{C86FAAFD-77BC-409E-9D88-0F1AF436DE7D}"/>
              </a:ext>
            </a:extLst>
          </p:cNvPr>
          <p:cNvSpPr/>
          <p:nvPr/>
        </p:nvSpPr>
        <p:spPr>
          <a:xfrm>
            <a:off x="4479335" y="4461614"/>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79" name="椭圆 78">
            <a:extLst>
              <a:ext uri="{FF2B5EF4-FFF2-40B4-BE49-F238E27FC236}">
                <a16:creationId xmlns:a16="http://schemas.microsoft.com/office/drawing/2014/main" id="{6E753102-07B6-44E5-AC71-33D7D653576D}"/>
              </a:ext>
            </a:extLst>
          </p:cNvPr>
          <p:cNvSpPr/>
          <p:nvPr/>
        </p:nvSpPr>
        <p:spPr>
          <a:xfrm>
            <a:off x="4479335" y="3760589"/>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0" name="椭圆 79">
            <a:extLst>
              <a:ext uri="{FF2B5EF4-FFF2-40B4-BE49-F238E27FC236}">
                <a16:creationId xmlns:a16="http://schemas.microsoft.com/office/drawing/2014/main" id="{6B8BB793-CEC1-481E-A896-D36404107CE9}"/>
              </a:ext>
            </a:extLst>
          </p:cNvPr>
          <p:cNvSpPr/>
          <p:nvPr/>
        </p:nvSpPr>
        <p:spPr>
          <a:xfrm>
            <a:off x="4119411" y="4110943"/>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1" name="椭圆 80">
            <a:extLst>
              <a:ext uri="{FF2B5EF4-FFF2-40B4-BE49-F238E27FC236}">
                <a16:creationId xmlns:a16="http://schemas.microsoft.com/office/drawing/2014/main" id="{B1B5B333-4D4F-428D-8A13-8EF730BA1EBD}"/>
              </a:ext>
            </a:extLst>
          </p:cNvPr>
          <p:cNvSpPr/>
          <p:nvPr/>
        </p:nvSpPr>
        <p:spPr>
          <a:xfrm>
            <a:off x="4119405" y="4461614"/>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82" name="椭圆 81">
            <a:extLst>
              <a:ext uri="{FF2B5EF4-FFF2-40B4-BE49-F238E27FC236}">
                <a16:creationId xmlns:a16="http://schemas.microsoft.com/office/drawing/2014/main" id="{1265982B-6F7E-4ADC-BD34-A78BFCE5653B}"/>
              </a:ext>
            </a:extLst>
          </p:cNvPr>
          <p:cNvSpPr/>
          <p:nvPr/>
        </p:nvSpPr>
        <p:spPr>
          <a:xfrm>
            <a:off x="4855464" y="3767392"/>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3" name="椭圆 82">
            <a:extLst>
              <a:ext uri="{FF2B5EF4-FFF2-40B4-BE49-F238E27FC236}">
                <a16:creationId xmlns:a16="http://schemas.microsoft.com/office/drawing/2014/main" id="{DEB5D580-2506-42AF-A353-9F0CF454ABA6}"/>
              </a:ext>
            </a:extLst>
          </p:cNvPr>
          <p:cNvSpPr/>
          <p:nvPr/>
        </p:nvSpPr>
        <p:spPr>
          <a:xfrm>
            <a:off x="5215394" y="4117587"/>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4" name="椭圆 83">
            <a:extLst>
              <a:ext uri="{FF2B5EF4-FFF2-40B4-BE49-F238E27FC236}">
                <a16:creationId xmlns:a16="http://schemas.microsoft.com/office/drawing/2014/main" id="{9065AD9C-3488-492E-83F0-00D2F3D3BE9C}"/>
              </a:ext>
            </a:extLst>
          </p:cNvPr>
          <p:cNvSpPr/>
          <p:nvPr/>
        </p:nvSpPr>
        <p:spPr>
          <a:xfrm>
            <a:off x="5215394" y="4468099"/>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85" name="椭圆 84">
            <a:extLst>
              <a:ext uri="{FF2B5EF4-FFF2-40B4-BE49-F238E27FC236}">
                <a16:creationId xmlns:a16="http://schemas.microsoft.com/office/drawing/2014/main" id="{7CE7105F-26CF-4754-9288-4AB9D99E1B7C}"/>
              </a:ext>
            </a:extLst>
          </p:cNvPr>
          <p:cNvSpPr/>
          <p:nvPr/>
        </p:nvSpPr>
        <p:spPr>
          <a:xfrm>
            <a:off x="5215394" y="3767074"/>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6" name="椭圆 85">
            <a:extLst>
              <a:ext uri="{FF2B5EF4-FFF2-40B4-BE49-F238E27FC236}">
                <a16:creationId xmlns:a16="http://schemas.microsoft.com/office/drawing/2014/main" id="{2EAC1C51-66F3-4BFE-8B94-180016B52160}"/>
              </a:ext>
            </a:extLst>
          </p:cNvPr>
          <p:cNvSpPr/>
          <p:nvPr/>
        </p:nvSpPr>
        <p:spPr>
          <a:xfrm>
            <a:off x="4855470" y="4117428"/>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7" name="椭圆 86">
            <a:extLst>
              <a:ext uri="{FF2B5EF4-FFF2-40B4-BE49-F238E27FC236}">
                <a16:creationId xmlns:a16="http://schemas.microsoft.com/office/drawing/2014/main" id="{5A4D53AE-A011-4F70-AD37-FBCBCE8BB005}"/>
              </a:ext>
            </a:extLst>
          </p:cNvPr>
          <p:cNvSpPr/>
          <p:nvPr/>
        </p:nvSpPr>
        <p:spPr>
          <a:xfrm>
            <a:off x="4855464" y="4468099"/>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88" name="椭圆 87">
            <a:extLst>
              <a:ext uri="{FF2B5EF4-FFF2-40B4-BE49-F238E27FC236}">
                <a16:creationId xmlns:a16="http://schemas.microsoft.com/office/drawing/2014/main" id="{2E11F86A-6E67-401D-8B30-F325F3C7ABF4}"/>
              </a:ext>
            </a:extLst>
          </p:cNvPr>
          <p:cNvSpPr/>
          <p:nvPr/>
        </p:nvSpPr>
        <p:spPr>
          <a:xfrm>
            <a:off x="5581797" y="3773878"/>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89" name="椭圆 88">
            <a:extLst>
              <a:ext uri="{FF2B5EF4-FFF2-40B4-BE49-F238E27FC236}">
                <a16:creationId xmlns:a16="http://schemas.microsoft.com/office/drawing/2014/main" id="{4D82ECEC-A031-4420-99BA-029C51225E1D}"/>
              </a:ext>
            </a:extLst>
          </p:cNvPr>
          <p:cNvSpPr/>
          <p:nvPr/>
        </p:nvSpPr>
        <p:spPr>
          <a:xfrm>
            <a:off x="5941727" y="4124073"/>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0" name="椭圆 89">
            <a:extLst>
              <a:ext uri="{FF2B5EF4-FFF2-40B4-BE49-F238E27FC236}">
                <a16:creationId xmlns:a16="http://schemas.microsoft.com/office/drawing/2014/main" id="{324D3E85-C107-48A7-B184-AEB6BE869863}"/>
              </a:ext>
            </a:extLst>
          </p:cNvPr>
          <p:cNvSpPr/>
          <p:nvPr/>
        </p:nvSpPr>
        <p:spPr>
          <a:xfrm>
            <a:off x="5941727" y="4474585"/>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91" name="椭圆 90">
            <a:extLst>
              <a:ext uri="{FF2B5EF4-FFF2-40B4-BE49-F238E27FC236}">
                <a16:creationId xmlns:a16="http://schemas.microsoft.com/office/drawing/2014/main" id="{2EC49DD5-87B0-4418-8DDB-7F7A2C5F9803}"/>
              </a:ext>
            </a:extLst>
          </p:cNvPr>
          <p:cNvSpPr/>
          <p:nvPr/>
        </p:nvSpPr>
        <p:spPr>
          <a:xfrm>
            <a:off x="5941727" y="3773560"/>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2" name="椭圆 91">
            <a:extLst>
              <a:ext uri="{FF2B5EF4-FFF2-40B4-BE49-F238E27FC236}">
                <a16:creationId xmlns:a16="http://schemas.microsoft.com/office/drawing/2014/main" id="{D9A95672-3889-48FF-BAB2-4FCC76D1A9DF}"/>
              </a:ext>
            </a:extLst>
          </p:cNvPr>
          <p:cNvSpPr/>
          <p:nvPr/>
        </p:nvSpPr>
        <p:spPr>
          <a:xfrm>
            <a:off x="5581803" y="4123914"/>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3" name="椭圆 92">
            <a:extLst>
              <a:ext uri="{FF2B5EF4-FFF2-40B4-BE49-F238E27FC236}">
                <a16:creationId xmlns:a16="http://schemas.microsoft.com/office/drawing/2014/main" id="{5E997D0F-AB21-4D26-B70B-CEB9FE8633F7}"/>
              </a:ext>
            </a:extLst>
          </p:cNvPr>
          <p:cNvSpPr/>
          <p:nvPr/>
        </p:nvSpPr>
        <p:spPr>
          <a:xfrm>
            <a:off x="5581797" y="4474585"/>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94" name="椭圆 93">
            <a:extLst>
              <a:ext uri="{FF2B5EF4-FFF2-40B4-BE49-F238E27FC236}">
                <a16:creationId xmlns:a16="http://schemas.microsoft.com/office/drawing/2014/main" id="{FC47A50C-FB68-475E-B37F-4A1AC9308B9F}"/>
              </a:ext>
            </a:extLst>
          </p:cNvPr>
          <p:cNvSpPr/>
          <p:nvPr/>
        </p:nvSpPr>
        <p:spPr>
          <a:xfrm>
            <a:off x="6321099" y="3783604"/>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5" name="椭圆 94">
            <a:extLst>
              <a:ext uri="{FF2B5EF4-FFF2-40B4-BE49-F238E27FC236}">
                <a16:creationId xmlns:a16="http://schemas.microsoft.com/office/drawing/2014/main" id="{755DF823-D8B6-47F0-B788-AC102F48461D}"/>
              </a:ext>
            </a:extLst>
          </p:cNvPr>
          <p:cNvSpPr/>
          <p:nvPr/>
        </p:nvSpPr>
        <p:spPr>
          <a:xfrm>
            <a:off x="6681029" y="4133799"/>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6" name="椭圆 95">
            <a:extLst>
              <a:ext uri="{FF2B5EF4-FFF2-40B4-BE49-F238E27FC236}">
                <a16:creationId xmlns:a16="http://schemas.microsoft.com/office/drawing/2014/main" id="{A6FB39B3-91BB-427A-9235-53580093E071}"/>
              </a:ext>
            </a:extLst>
          </p:cNvPr>
          <p:cNvSpPr/>
          <p:nvPr/>
        </p:nvSpPr>
        <p:spPr>
          <a:xfrm>
            <a:off x="6681029" y="4484311"/>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97" name="椭圆 96">
            <a:extLst>
              <a:ext uri="{FF2B5EF4-FFF2-40B4-BE49-F238E27FC236}">
                <a16:creationId xmlns:a16="http://schemas.microsoft.com/office/drawing/2014/main" id="{2D2BEF4B-B568-464A-A9F6-D944BA77A735}"/>
              </a:ext>
            </a:extLst>
          </p:cNvPr>
          <p:cNvSpPr/>
          <p:nvPr/>
        </p:nvSpPr>
        <p:spPr>
          <a:xfrm>
            <a:off x="6681029" y="3783286"/>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8" name="椭圆 97">
            <a:extLst>
              <a:ext uri="{FF2B5EF4-FFF2-40B4-BE49-F238E27FC236}">
                <a16:creationId xmlns:a16="http://schemas.microsoft.com/office/drawing/2014/main" id="{87D024AC-E56E-4010-8707-F1D230CE7D19}"/>
              </a:ext>
            </a:extLst>
          </p:cNvPr>
          <p:cNvSpPr/>
          <p:nvPr/>
        </p:nvSpPr>
        <p:spPr>
          <a:xfrm>
            <a:off x="6321105" y="4133640"/>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99" name="椭圆 98">
            <a:extLst>
              <a:ext uri="{FF2B5EF4-FFF2-40B4-BE49-F238E27FC236}">
                <a16:creationId xmlns:a16="http://schemas.microsoft.com/office/drawing/2014/main" id="{EA3D15A9-60D4-4B41-9B04-2FED75320D91}"/>
              </a:ext>
            </a:extLst>
          </p:cNvPr>
          <p:cNvSpPr/>
          <p:nvPr/>
        </p:nvSpPr>
        <p:spPr>
          <a:xfrm>
            <a:off x="6321099" y="4484311"/>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100" name="椭圆 99">
            <a:extLst>
              <a:ext uri="{FF2B5EF4-FFF2-40B4-BE49-F238E27FC236}">
                <a16:creationId xmlns:a16="http://schemas.microsoft.com/office/drawing/2014/main" id="{95EE6E8F-1115-4705-89B8-556363E50943}"/>
              </a:ext>
            </a:extLst>
          </p:cNvPr>
          <p:cNvSpPr/>
          <p:nvPr/>
        </p:nvSpPr>
        <p:spPr>
          <a:xfrm>
            <a:off x="7050677" y="3803061"/>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01" name="椭圆 100">
            <a:extLst>
              <a:ext uri="{FF2B5EF4-FFF2-40B4-BE49-F238E27FC236}">
                <a16:creationId xmlns:a16="http://schemas.microsoft.com/office/drawing/2014/main" id="{A820FCBD-9A2D-4321-8683-ADD38B68EC7F}"/>
              </a:ext>
            </a:extLst>
          </p:cNvPr>
          <p:cNvSpPr/>
          <p:nvPr/>
        </p:nvSpPr>
        <p:spPr>
          <a:xfrm>
            <a:off x="7410607" y="4153256"/>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02" name="椭圆 101">
            <a:extLst>
              <a:ext uri="{FF2B5EF4-FFF2-40B4-BE49-F238E27FC236}">
                <a16:creationId xmlns:a16="http://schemas.microsoft.com/office/drawing/2014/main" id="{D345379F-B42A-4B13-9377-E355C8678153}"/>
              </a:ext>
            </a:extLst>
          </p:cNvPr>
          <p:cNvSpPr/>
          <p:nvPr/>
        </p:nvSpPr>
        <p:spPr>
          <a:xfrm>
            <a:off x="7410607" y="4503768"/>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103" name="椭圆 102">
            <a:extLst>
              <a:ext uri="{FF2B5EF4-FFF2-40B4-BE49-F238E27FC236}">
                <a16:creationId xmlns:a16="http://schemas.microsoft.com/office/drawing/2014/main" id="{FC2986E3-9985-40AF-9831-E1B5B58C1F6D}"/>
              </a:ext>
            </a:extLst>
          </p:cNvPr>
          <p:cNvSpPr/>
          <p:nvPr/>
        </p:nvSpPr>
        <p:spPr>
          <a:xfrm>
            <a:off x="7410607" y="3802743"/>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04" name="椭圆 103">
            <a:extLst>
              <a:ext uri="{FF2B5EF4-FFF2-40B4-BE49-F238E27FC236}">
                <a16:creationId xmlns:a16="http://schemas.microsoft.com/office/drawing/2014/main" id="{6F51996B-F92A-4DEA-8128-174117FFD736}"/>
              </a:ext>
            </a:extLst>
          </p:cNvPr>
          <p:cNvSpPr/>
          <p:nvPr/>
        </p:nvSpPr>
        <p:spPr>
          <a:xfrm>
            <a:off x="7050683" y="4153097"/>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05" name="椭圆 104">
            <a:extLst>
              <a:ext uri="{FF2B5EF4-FFF2-40B4-BE49-F238E27FC236}">
                <a16:creationId xmlns:a16="http://schemas.microsoft.com/office/drawing/2014/main" id="{FDB84D77-4938-4A30-8ECF-07608E19A332}"/>
              </a:ext>
            </a:extLst>
          </p:cNvPr>
          <p:cNvSpPr/>
          <p:nvPr/>
        </p:nvSpPr>
        <p:spPr>
          <a:xfrm>
            <a:off x="7050677" y="4503768"/>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106" name="椭圆 105">
            <a:extLst>
              <a:ext uri="{FF2B5EF4-FFF2-40B4-BE49-F238E27FC236}">
                <a16:creationId xmlns:a16="http://schemas.microsoft.com/office/drawing/2014/main" id="{B0924B46-7CE2-427B-AD26-D24A5ACE31D3}"/>
              </a:ext>
            </a:extLst>
          </p:cNvPr>
          <p:cNvSpPr/>
          <p:nvPr/>
        </p:nvSpPr>
        <p:spPr>
          <a:xfrm>
            <a:off x="8341213" y="3760589"/>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07" name="椭圆 106">
            <a:extLst>
              <a:ext uri="{FF2B5EF4-FFF2-40B4-BE49-F238E27FC236}">
                <a16:creationId xmlns:a16="http://schemas.microsoft.com/office/drawing/2014/main" id="{5811BB40-CE51-4B38-BF1E-6BB7C971E66E}"/>
              </a:ext>
            </a:extLst>
          </p:cNvPr>
          <p:cNvSpPr/>
          <p:nvPr/>
        </p:nvSpPr>
        <p:spPr>
          <a:xfrm>
            <a:off x="8701143" y="4110784"/>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08" name="椭圆 107">
            <a:extLst>
              <a:ext uri="{FF2B5EF4-FFF2-40B4-BE49-F238E27FC236}">
                <a16:creationId xmlns:a16="http://schemas.microsoft.com/office/drawing/2014/main" id="{FE9D9760-24F3-429A-BBBC-7CFEECD73742}"/>
              </a:ext>
            </a:extLst>
          </p:cNvPr>
          <p:cNvSpPr/>
          <p:nvPr/>
        </p:nvSpPr>
        <p:spPr>
          <a:xfrm>
            <a:off x="8701143" y="4461296"/>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109" name="椭圆 108">
            <a:extLst>
              <a:ext uri="{FF2B5EF4-FFF2-40B4-BE49-F238E27FC236}">
                <a16:creationId xmlns:a16="http://schemas.microsoft.com/office/drawing/2014/main" id="{795A5C61-279F-4517-BF04-C326049FD501}"/>
              </a:ext>
            </a:extLst>
          </p:cNvPr>
          <p:cNvSpPr/>
          <p:nvPr/>
        </p:nvSpPr>
        <p:spPr>
          <a:xfrm>
            <a:off x="8701143" y="3760271"/>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10" name="椭圆 109">
            <a:extLst>
              <a:ext uri="{FF2B5EF4-FFF2-40B4-BE49-F238E27FC236}">
                <a16:creationId xmlns:a16="http://schemas.microsoft.com/office/drawing/2014/main" id="{5B6DEE9F-665D-4B84-8B43-28EEB76C3AC8}"/>
              </a:ext>
            </a:extLst>
          </p:cNvPr>
          <p:cNvSpPr/>
          <p:nvPr/>
        </p:nvSpPr>
        <p:spPr>
          <a:xfrm>
            <a:off x="8341219" y="4110625"/>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11" name="椭圆 110">
            <a:extLst>
              <a:ext uri="{FF2B5EF4-FFF2-40B4-BE49-F238E27FC236}">
                <a16:creationId xmlns:a16="http://schemas.microsoft.com/office/drawing/2014/main" id="{27CA0102-FA5A-4C31-8A19-1DD927073657}"/>
              </a:ext>
            </a:extLst>
          </p:cNvPr>
          <p:cNvSpPr/>
          <p:nvPr/>
        </p:nvSpPr>
        <p:spPr>
          <a:xfrm>
            <a:off x="8341213" y="4461296"/>
            <a:ext cx="330740" cy="311285"/>
          </a:xfrm>
          <a:prstGeom prst="ellipse">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ndara"/>
              <a:ea typeface="华文楷体"/>
              <a:cs typeface="+mn-cs"/>
            </a:endParaRPr>
          </a:p>
        </p:txBody>
      </p:sp>
      <p:sp>
        <p:nvSpPr>
          <p:cNvPr id="112" name="矩形: 圆角 111">
            <a:extLst>
              <a:ext uri="{FF2B5EF4-FFF2-40B4-BE49-F238E27FC236}">
                <a16:creationId xmlns:a16="http://schemas.microsoft.com/office/drawing/2014/main" id="{A64028FB-5CB1-4BD1-BC13-E3E2DC21F437}"/>
              </a:ext>
            </a:extLst>
          </p:cNvPr>
          <p:cNvSpPr/>
          <p:nvPr/>
        </p:nvSpPr>
        <p:spPr>
          <a:xfrm>
            <a:off x="2660267" y="3582950"/>
            <a:ext cx="6410528" cy="1459149"/>
          </a:xfrm>
          <a:prstGeom prst="roundRect">
            <a:avLst/>
          </a:prstGeom>
          <a:solidFill>
            <a:srgbClr val="4F81BD">
              <a:alpha val="20000"/>
            </a:srgbClr>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13" name="矩形 112">
            <a:extLst>
              <a:ext uri="{FF2B5EF4-FFF2-40B4-BE49-F238E27FC236}">
                <a16:creationId xmlns:a16="http://schemas.microsoft.com/office/drawing/2014/main" id="{EBA39C5F-9D48-4786-8370-17FE6222EEC5}"/>
              </a:ext>
            </a:extLst>
          </p:cNvPr>
          <p:cNvSpPr/>
          <p:nvPr/>
        </p:nvSpPr>
        <p:spPr>
          <a:xfrm>
            <a:off x="1319473" y="3174897"/>
            <a:ext cx="1614785"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a:ln>
                  <a:noFill/>
                </a:ln>
                <a:solidFill>
                  <a:prstClr val="black"/>
                </a:solidFill>
                <a:effectLst/>
                <a:uLnTx/>
                <a:uFillTx/>
                <a:latin typeface="Candara"/>
                <a:ea typeface="华文楷体"/>
                <a:cs typeface="+mn-cs"/>
              </a:rPr>
              <a:t>HPC Cluster</a:t>
            </a:r>
            <a:endParaRPr kumimoji="0" lang="zh-CN" altLang="en-US" sz="180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14" name="矩形 113">
            <a:extLst>
              <a:ext uri="{FF2B5EF4-FFF2-40B4-BE49-F238E27FC236}">
                <a16:creationId xmlns:a16="http://schemas.microsoft.com/office/drawing/2014/main" id="{A0EF0441-F552-47D7-98FB-95CB7AEAC867}"/>
              </a:ext>
            </a:extLst>
          </p:cNvPr>
          <p:cNvSpPr/>
          <p:nvPr/>
        </p:nvSpPr>
        <p:spPr>
          <a:xfrm>
            <a:off x="8535772" y="3156663"/>
            <a:ext cx="1945530"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ndara"/>
                <a:ea typeface="华文楷体"/>
                <a:cs typeface="+mn-cs"/>
              </a:rPr>
              <a:t>Remote Cluster</a:t>
            </a:r>
            <a:endParaRPr kumimoji="0" lang="zh-CN" altLang="en-US" sz="1800" b="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15" name="矩形 114">
            <a:extLst>
              <a:ext uri="{FF2B5EF4-FFF2-40B4-BE49-F238E27FC236}">
                <a16:creationId xmlns:a16="http://schemas.microsoft.com/office/drawing/2014/main" id="{35D2879F-246D-437C-A79A-8E9A3875F87B}"/>
              </a:ext>
            </a:extLst>
          </p:cNvPr>
          <p:cNvSpPr/>
          <p:nvPr/>
        </p:nvSpPr>
        <p:spPr>
          <a:xfrm>
            <a:off x="6320981" y="3246725"/>
            <a:ext cx="1614785"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ndara"/>
                <a:ea typeface="华文楷体"/>
                <a:cs typeface="+mn-cs"/>
              </a:rPr>
              <a:t>HTC Cluster</a:t>
            </a:r>
            <a:endParaRPr kumimoji="0" lang="zh-CN" altLang="en-US" sz="1800" b="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16" name="笑脸 115">
            <a:extLst>
              <a:ext uri="{FF2B5EF4-FFF2-40B4-BE49-F238E27FC236}">
                <a16:creationId xmlns:a16="http://schemas.microsoft.com/office/drawing/2014/main" id="{9AED47D3-DD3D-41A1-AEED-D46CEBD24647}"/>
              </a:ext>
            </a:extLst>
          </p:cNvPr>
          <p:cNvSpPr/>
          <p:nvPr/>
        </p:nvSpPr>
        <p:spPr>
          <a:xfrm>
            <a:off x="5056381" y="2560157"/>
            <a:ext cx="489622" cy="450975"/>
          </a:xfrm>
          <a:prstGeom prst="smileyFace">
            <a:avLst/>
          </a:prstGeom>
          <a:solidFill>
            <a:srgbClr val="FFCC00"/>
          </a:solidFill>
          <a:ln w="9525"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ndara"/>
              <a:ea typeface="华文楷体"/>
              <a:cs typeface="+mn-cs"/>
            </a:endParaRPr>
          </a:p>
        </p:txBody>
      </p:sp>
      <p:sp>
        <p:nvSpPr>
          <p:cNvPr id="117" name="笑脸 116">
            <a:extLst>
              <a:ext uri="{FF2B5EF4-FFF2-40B4-BE49-F238E27FC236}">
                <a16:creationId xmlns:a16="http://schemas.microsoft.com/office/drawing/2014/main" id="{2FABF2E0-CB35-4196-BCCC-47A320F65297}"/>
              </a:ext>
            </a:extLst>
          </p:cNvPr>
          <p:cNvSpPr/>
          <p:nvPr/>
        </p:nvSpPr>
        <p:spPr>
          <a:xfrm>
            <a:off x="5685766" y="2559313"/>
            <a:ext cx="489622" cy="450975"/>
          </a:xfrm>
          <a:prstGeom prst="smileyFace">
            <a:avLst/>
          </a:prstGeom>
          <a:solidFill>
            <a:srgbClr val="FFCC00"/>
          </a:solidFill>
          <a:ln w="9525"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ndara"/>
              <a:ea typeface="华文楷体"/>
              <a:cs typeface="+mn-cs"/>
            </a:endParaRPr>
          </a:p>
        </p:txBody>
      </p:sp>
      <p:sp>
        <p:nvSpPr>
          <p:cNvPr id="118" name="笑脸 117">
            <a:extLst>
              <a:ext uri="{FF2B5EF4-FFF2-40B4-BE49-F238E27FC236}">
                <a16:creationId xmlns:a16="http://schemas.microsoft.com/office/drawing/2014/main" id="{7C6D349B-9A30-428F-9776-4D8A3F751211}"/>
              </a:ext>
            </a:extLst>
          </p:cNvPr>
          <p:cNvSpPr/>
          <p:nvPr/>
        </p:nvSpPr>
        <p:spPr>
          <a:xfrm>
            <a:off x="6320981" y="2569041"/>
            <a:ext cx="489622" cy="450975"/>
          </a:xfrm>
          <a:prstGeom prst="smileyFace">
            <a:avLst/>
          </a:prstGeom>
          <a:solidFill>
            <a:srgbClr val="FFCC00"/>
          </a:solidFill>
          <a:ln w="9525"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ndara"/>
              <a:ea typeface="华文楷体"/>
              <a:cs typeface="+mn-cs"/>
            </a:endParaRPr>
          </a:p>
        </p:txBody>
      </p:sp>
      <p:sp>
        <p:nvSpPr>
          <p:cNvPr id="119" name="箭头: 右 118">
            <a:extLst>
              <a:ext uri="{FF2B5EF4-FFF2-40B4-BE49-F238E27FC236}">
                <a16:creationId xmlns:a16="http://schemas.microsoft.com/office/drawing/2014/main" id="{2CD65EBA-2802-449B-81B4-3EE932A0A09B}"/>
              </a:ext>
            </a:extLst>
          </p:cNvPr>
          <p:cNvSpPr/>
          <p:nvPr/>
        </p:nvSpPr>
        <p:spPr>
          <a:xfrm rot="5400000">
            <a:off x="5688057" y="3069033"/>
            <a:ext cx="480051" cy="484632"/>
          </a:xfrm>
          <a:prstGeom prst="rightArrow">
            <a:avLst/>
          </a:prstGeom>
          <a:solidFill>
            <a:srgbClr val="C0504D"/>
          </a:solidFill>
          <a:ln w="15240" cap="flat" cmpd="sng" algn="ctr">
            <a:solidFill>
              <a:sysClr val="window" lastClr="FFFFFF">
                <a:tint val="25000"/>
                <a:alpha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20" name="流程图: 多文档 119">
            <a:extLst>
              <a:ext uri="{FF2B5EF4-FFF2-40B4-BE49-F238E27FC236}">
                <a16:creationId xmlns:a16="http://schemas.microsoft.com/office/drawing/2014/main" id="{4BCAEBB0-BBCE-41B1-960F-2998F3EBDF58}"/>
              </a:ext>
            </a:extLst>
          </p:cNvPr>
          <p:cNvSpPr/>
          <p:nvPr/>
        </p:nvSpPr>
        <p:spPr>
          <a:xfrm>
            <a:off x="5344968" y="3115175"/>
            <a:ext cx="330740" cy="291232"/>
          </a:xfrm>
          <a:prstGeom prst="flowChartMultidocument">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21" name="流程图: 多文档 120">
            <a:extLst>
              <a:ext uri="{FF2B5EF4-FFF2-40B4-BE49-F238E27FC236}">
                <a16:creationId xmlns:a16="http://schemas.microsoft.com/office/drawing/2014/main" id="{C7DFF9B4-88B5-4A42-A52D-1FAF655E76C0}"/>
              </a:ext>
            </a:extLst>
          </p:cNvPr>
          <p:cNvSpPr/>
          <p:nvPr/>
        </p:nvSpPr>
        <p:spPr>
          <a:xfrm>
            <a:off x="6238297" y="3111443"/>
            <a:ext cx="330740" cy="291232"/>
          </a:xfrm>
          <a:prstGeom prst="flowChartMultidocument">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22" name="矩形 121">
            <a:extLst>
              <a:ext uri="{FF2B5EF4-FFF2-40B4-BE49-F238E27FC236}">
                <a16:creationId xmlns:a16="http://schemas.microsoft.com/office/drawing/2014/main" id="{00A74E94-3B07-4CF7-AD50-B312AFCB05E3}"/>
              </a:ext>
            </a:extLst>
          </p:cNvPr>
          <p:cNvSpPr/>
          <p:nvPr/>
        </p:nvSpPr>
        <p:spPr>
          <a:xfrm>
            <a:off x="4225328" y="3055396"/>
            <a:ext cx="1614785"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ndara"/>
                <a:ea typeface="华文楷体"/>
                <a:cs typeface="+mn-cs"/>
              </a:rPr>
              <a:t>HTC jobs</a:t>
            </a:r>
            <a:endParaRPr kumimoji="0" lang="zh-CN" altLang="en-US" sz="1200" b="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23" name="矩形 122">
            <a:extLst>
              <a:ext uri="{FF2B5EF4-FFF2-40B4-BE49-F238E27FC236}">
                <a16:creationId xmlns:a16="http://schemas.microsoft.com/office/drawing/2014/main" id="{FB5630A5-862F-4105-8551-0332655E48E2}"/>
              </a:ext>
            </a:extLst>
          </p:cNvPr>
          <p:cNvSpPr/>
          <p:nvPr/>
        </p:nvSpPr>
        <p:spPr>
          <a:xfrm>
            <a:off x="6075223" y="3033803"/>
            <a:ext cx="1614785"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ndara"/>
                <a:ea typeface="华文楷体"/>
                <a:cs typeface="+mn-cs"/>
              </a:rPr>
              <a:t>HTC jobs</a:t>
            </a:r>
            <a:endParaRPr kumimoji="0" lang="zh-CN" altLang="en-US" sz="1200" b="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24" name="流程图: 终止 123">
            <a:extLst>
              <a:ext uri="{FF2B5EF4-FFF2-40B4-BE49-F238E27FC236}">
                <a16:creationId xmlns:a16="http://schemas.microsoft.com/office/drawing/2014/main" id="{BE75647B-432F-4041-972F-5BBD361A16C7}"/>
              </a:ext>
            </a:extLst>
          </p:cNvPr>
          <p:cNvSpPr/>
          <p:nvPr/>
        </p:nvSpPr>
        <p:spPr>
          <a:xfrm>
            <a:off x="2358030" y="5491420"/>
            <a:ext cx="7140104" cy="721363"/>
          </a:xfrm>
          <a:prstGeom prst="flowChartTerminator">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ndara"/>
                <a:ea typeface="华文楷体"/>
                <a:cs typeface="+mn-cs"/>
              </a:rPr>
              <a:t>Glidein Factory</a:t>
            </a:r>
            <a:endParaRPr kumimoji="0" lang="zh-CN" altLang="en-US" sz="1800" b="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25" name="箭头: 下 124">
            <a:extLst>
              <a:ext uri="{FF2B5EF4-FFF2-40B4-BE49-F238E27FC236}">
                <a16:creationId xmlns:a16="http://schemas.microsoft.com/office/drawing/2014/main" id="{3C0BFD6E-B6B4-4CB5-A005-A9BBE3C25F4C}"/>
              </a:ext>
            </a:extLst>
          </p:cNvPr>
          <p:cNvSpPr/>
          <p:nvPr/>
        </p:nvSpPr>
        <p:spPr>
          <a:xfrm rot="9294646">
            <a:off x="3257136" y="5049467"/>
            <a:ext cx="194059" cy="445078"/>
          </a:xfrm>
          <a:prstGeom prst="downArrow">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26" name="箭头: 下 125">
            <a:extLst>
              <a:ext uri="{FF2B5EF4-FFF2-40B4-BE49-F238E27FC236}">
                <a16:creationId xmlns:a16="http://schemas.microsoft.com/office/drawing/2014/main" id="{0132B6B3-711C-4E48-9C7B-C5C4F946DEEB}"/>
              </a:ext>
            </a:extLst>
          </p:cNvPr>
          <p:cNvSpPr/>
          <p:nvPr/>
        </p:nvSpPr>
        <p:spPr>
          <a:xfrm rot="12582841">
            <a:off x="8409535" y="5054640"/>
            <a:ext cx="194059" cy="445078"/>
          </a:xfrm>
          <a:prstGeom prst="downArrow">
            <a:avLst/>
          </a:prstGeom>
          <a:solidFill>
            <a:srgbClr val="4F81BD"/>
          </a:solidFill>
          <a:ln w="1079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华文楷体"/>
              <a:cs typeface="+mn-cs"/>
            </a:endParaRPr>
          </a:p>
        </p:txBody>
      </p:sp>
      <p:sp>
        <p:nvSpPr>
          <p:cNvPr id="127" name="矩形 126">
            <a:extLst>
              <a:ext uri="{FF2B5EF4-FFF2-40B4-BE49-F238E27FC236}">
                <a16:creationId xmlns:a16="http://schemas.microsoft.com/office/drawing/2014/main" id="{BA588E14-1DB6-4926-ABF3-D3F280881D42}"/>
              </a:ext>
            </a:extLst>
          </p:cNvPr>
          <p:cNvSpPr/>
          <p:nvPr/>
        </p:nvSpPr>
        <p:spPr>
          <a:xfrm>
            <a:off x="1813970" y="5116174"/>
            <a:ext cx="1614785"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ndara"/>
                <a:ea typeface="华文楷体"/>
                <a:cs typeface="+mn-cs"/>
              </a:rPr>
              <a:t>Produce Glidein Jobs</a:t>
            </a:r>
            <a:endParaRPr kumimoji="0" lang="zh-CN" altLang="en-US" sz="1200" b="0" i="0" u="none" strike="noStrike" kern="0" cap="none" spc="0" normalizeH="0" baseline="0" noProof="0" dirty="0">
              <a:ln>
                <a:noFill/>
              </a:ln>
              <a:solidFill>
                <a:prstClr val="black"/>
              </a:solidFill>
              <a:effectLst/>
              <a:uLnTx/>
              <a:uFillTx/>
              <a:latin typeface="Candara"/>
              <a:ea typeface="华文楷体"/>
              <a:cs typeface="+mn-cs"/>
            </a:endParaRPr>
          </a:p>
        </p:txBody>
      </p:sp>
      <p:sp>
        <p:nvSpPr>
          <p:cNvPr id="128" name="矩形 127">
            <a:extLst>
              <a:ext uri="{FF2B5EF4-FFF2-40B4-BE49-F238E27FC236}">
                <a16:creationId xmlns:a16="http://schemas.microsoft.com/office/drawing/2014/main" id="{93C91F29-4BD5-41FE-B098-1F1FED5BFF2F}"/>
              </a:ext>
            </a:extLst>
          </p:cNvPr>
          <p:cNvSpPr/>
          <p:nvPr/>
        </p:nvSpPr>
        <p:spPr>
          <a:xfrm>
            <a:off x="8419636" y="5145663"/>
            <a:ext cx="1614785" cy="398518"/>
          </a:xfrm>
          <a:prstGeom prst="rect">
            <a:avLst/>
          </a:prstGeom>
          <a:no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ndara"/>
                <a:ea typeface="华文楷体"/>
                <a:cs typeface="+mn-cs"/>
              </a:rPr>
              <a:t>Produce Glidein Jobs</a:t>
            </a:r>
            <a:endParaRPr kumimoji="0" lang="zh-CN" altLang="en-US" sz="1200" b="0" i="0" u="none" strike="noStrike" kern="0" cap="none" spc="0" normalizeH="0" baseline="0" noProof="0" dirty="0">
              <a:ln>
                <a:noFill/>
              </a:ln>
              <a:solidFill>
                <a:prstClr val="black"/>
              </a:solidFill>
              <a:effectLst/>
              <a:uLnTx/>
              <a:uFillTx/>
              <a:latin typeface="Candara"/>
              <a:ea typeface="华文楷体"/>
              <a:cs typeface="+mn-cs"/>
            </a:endParaRPr>
          </a:p>
        </p:txBody>
      </p:sp>
    </p:spTree>
    <p:extLst>
      <p:ext uri="{BB962C8B-B14F-4D97-AF65-F5344CB8AC3E}">
        <p14:creationId xmlns:p14="http://schemas.microsoft.com/office/powerpoint/2010/main" val="193719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358EA9-A627-4A5B-AA30-3C825814E809}"/>
              </a:ext>
            </a:extLst>
          </p:cNvPr>
          <p:cNvSpPr>
            <a:spLocks noGrp="1"/>
          </p:cNvSpPr>
          <p:nvPr>
            <p:ph type="title"/>
          </p:nvPr>
        </p:nvSpPr>
        <p:spPr/>
        <p:txBody>
          <a:bodyPr/>
          <a:lstStyle/>
          <a:p>
            <a:r>
              <a:rPr lang="zh-CN" altLang="en-US" dirty="0"/>
              <a:t>计算架构及关键问题</a:t>
            </a:r>
          </a:p>
        </p:txBody>
      </p:sp>
      <p:sp>
        <p:nvSpPr>
          <p:cNvPr id="3" name="内容占位符 2">
            <a:extLst>
              <a:ext uri="{FF2B5EF4-FFF2-40B4-BE49-F238E27FC236}">
                <a16:creationId xmlns:a16="http://schemas.microsoft.com/office/drawing/2014/main" id="{FBB93563-0432-4A40-A844-FC82CE237570}"/>
              </a:ext>
            </a:extLst>
          </p:cNvPr>
          <p:cNvSpPr>
            <a:spLocks noGrp="1"/>
          </p:cNvSpPr>
          <p:nvPr>
            <p:ph idx="1"/>
          </p:nvPr>
        </p:nvSpPr>
        <p:spPr>
          <a:xfrm>
            <a:off x="369455" y="1151906"/>
            <a:ext cx="11434618" cy="5465223"/>
          </a:xfrm>
        </p:spPr>
        <p:txBody>
          <a:bodyPr/>
          <a:lstStyle/>
          <a:p>
            <a:r>
              <a:rPr lang="zh-CN" altLang="en-US" dirty="0"/>
              <a:t>一种典型的分布式高通量计算架构</a:t>
            </a:r>
            <a:endParaRPr lang="en-US" altLang="zh-CN" dirty="0"/>
          </a:p>
          <a:p>
            <a:pPr lvl="1"/>
            <a:r>
              <a:rPr lang="zh-CN" altLang="en-US" dirty="0"/>
              <a:t>同时结合国内高能物理计算的特点</a:t>
            </a:r>
            <a:endParaRPr lang="en-US" altLang="zh-CN" dirty="0"/>
          </a:p>
          <a:p>
            <a:r>
              <a:rPr lang="zh-CN" altLang="en-US" dirty="0"/>
              <a:t>关键问题</a:t>
            </a:r>
            <a:endParaRPr lang="en-US" altLang="zh-CN" dirty="0"/>
          </a:p>
          <a:p>
            <a:pPr lvl="1"/>
            <a:r>
              <a:rPr lang="en-US" altLang="zh-CN" dirty="0"/>
              <a:t>Glidein Factory </a:t>
            </a:r>
          </a:p>
          <a:p>
            <a:pPr lvl="2"/>
            <a:r>
              <a:rPr lang="en-US" altLang="zh-CN" dirty="0"/>
              <a:t>Glidein </a:t>
            </a:r>
            <a:r>
              <a:rPr lang="zh-CN" altLang="en-US" dirty="0"/>
              <a:t>工厂根据定义的策略生成 </a:t>
            </a:r>
            <a:r>
              <a:rPr lang="en-US" altLang="zh-CN" dirty="0"/>
              <a:t>Glidein </a:t>
            </a:r>
            <a:r>
              <a:rPr lang="zh-CN" altLang="en-US" dirty="0"/>
              <a:t>作业</a:t>
            </a:r>
            <a:endParaRPr lang="en-US" altLang="zh-CN" dirty="0"/>
          </a:p>
          <a:p>
            <a:pPr lvl="1"/>
            <a:r>
              <a:rPr lang="en-US" altLang="zh-CN" dirty="0"/>
              <a:t>Glidein Job</a:t>
            </a:r>
          </a:p>
          <a:p>
            <a:pPr lvl="2"/>
            <a:r>
              <a:rPr lang="zh-CN" altLang="en-US" dirty="0"/>
              <a:t>启动 </a:t>
            </a:r>
            <a:r>
              <a:rPr lang="en-US" altLang="zh-CN" dirty="0"/>
              <a:t>HTCondor StartD </a:t>
            </a:r>
            <a:r>
              <a:rPr lang="zh-CN" altLang="en-US" dirty="0"/>
              <a:t>并将工作节点发布给本地 </a:t>
            </a:r>
            <a:r>
              <a:rPr lang="en-US" altLang="zh-CN" dirty="0"/>
              <a:t>HTC</a:t>
            </a:r>
            <a:r>
              <a:rPr lang="zh-CN" altLang="en-US" dirty="0"/>
              <a:t>资源池</a:t>
            </a:r>
            <a:endParaRPr lang="en-US" altLang="zh-CN" dirty="0"/>
          </a:p>
          <a:p>
            <a:pPr lvl="1"/>
            <a:r>
              <a:rPr lang="en-US" altLang="zh-CN" dirty="0"/>
              <a:t>Certification</a:t>
            </a:r>
            <a:r>
              <a:rPr lang="zh-CN" altLang="en-US" dirty="0"/>
              <a:t> </a:t>
            </a:r>
            <a:r>
              <a:rPr lang="en-US" altLang="zh-CN" dirty="0"/>
              <a:t>and</a:t>
            </a:r>
            <a:r>
              <a:rPr lang="zh-CN" altLang="en-US" dirty="0"/>
              <a:t> </a:t>
            </a:r>
            <a:r>
              <a:rPr lang="en-US" altLang="zh-CN" dirty="0"/>
              <a:t>Authentication</a:t>
            </a:r>
          </a:p>
          <a:p>
            <a:pPr lvl="2"/>
            <a:r>
              <a:rPr lang="zh-CN" altLang="en-US" b="0" i="0" dirty="0">
                <a:solidFill>
                  <a:srgbClr val="353740"/>
                </a:solidFill>
                <a:effectLst/>
              </a:rPr>
              <a:t> </a:t>
            </a:r>
            <a:r>
              <a:rPr lang="en-US" altLang="zh-CN" b="0" i="0" dirty="0">
                <a:solidFill>
                  <a:srgbClr val="353740"/>
                </a:solidFill>
                <a:effectLst/>
              </a:rPr>
              <a:t>IDTokens </a:t>
            </a:r>
            <a:r>
              <a:rPr lang="zh-CN" altLang="en-US" b="0" i="0" dirty="0">
                <a:solidFill>
                  <a:srgbClr val="353740"/>
                </a:solidFill>
                <a:effectLst/>
              </a:rPr>
              <a:t>和 </a:t>
            </a:r>
            <a:r>
              <a:rPr lang="en-US" altLang="zh-CN" b="0" i="0" dirty="0">
                <a:solidFill>
                  <a:srgbClr val="353740"/>
                </a:solidFill>
                <a:effectLst/>
              </a:rPr>
              <a:t>Kerberos</a:t>
            </a:r>
            <a:r>
              <a:rPr lang="zh-CN" altLang="en-US" b="0" i="0" dirty="0">
                <a:solidFill>
                  <a:srgbClr val="353740"/>
                </a:solidFill>
                <a:effectLst/>
              </a:rPr>
              <a:t>（</a:t>
            </a:r>
            <a:r>
              <a:rPr lang="en-US" altLang="zh-CN" b="0" i="0" dirty="0">
                <a:solidFill>
                  <a:srgbClr val="353740"/>
                </a:solidFill>
                <a:effectLst/>
              </a:rPr>
              <a:t>Kerberos </a:t>
            </a:r>
            <a:r>
              <a:rPr lang="zh-CN" altLang="en-US" b="0" i="0" dirty="0">
                <a:solidFill>
                  <a:srgbClr val="353740"/>
                </a:solidFill>
                <a:effectLst/>
              </a:rPr>
              <a:t>已经在本地集群中服务多年）</a:t>
            </a:r>
            <a:endParaRPr lang="en-US" altLang="zh-CN" b="0" i="0" dirty="0">
              <a:solidFill>
                <a:srgbClr val="353740"/>
              </a:solidFill>
              <a:effectLst/>
            </a:endParaRPr>
          </a:p>
          <a:p>
            <a:pPr lvl="1"/>
            <a:r>
              <a:rPr lang="en-US" altLang="zh-CN" dirty="0"/>
              <a:t>User Interface</a:t>
            </a:r>
            <a:r>
              <a:rPr lang="zh-CN" altLang="en-US" dirty="0"/>
              <a:t>（</a:t>
            </a:r>
            <a:r>
              <a:rPr lang="en-US" altLang="zh-CN" dirty="0"/>
              <a:t>Workflow &amp; HepJob</a:t>
            </a:r>
            <a:r>
              <a:rPr lang="zh-CN" altLang="en-US" dirty="0"/>
              <a:t>）</a:t>
            </a:r>
            <a:endParaRPr lang="en-US" altLang="zh-CN" dirty="0"/>
          </a:p>
          <a:p>
            <a:pPr lvl="2"/>
            <a:r>
              <a:rPr lang="zh-CN" altLang="en-US" dirty="0"/>
              <a:t>作业和数据工作流（协助实验改进数据据和计算任务工作流程）</a:t>
            </a:r>
            <a:endParaRPr lang="en-US" altLang="zh-CN" dirty="0"/>
          </a:p>
          <a:p>
            <a:pPr lvl="2"/>
            <a:r>
              <a:rPr lang="zh-CN" altLang="en-US" dirty="0"/>
              <a:t>通过扩展作业提交工具 </a:t>
            </a:r>
            <a:r>
              <a:rPr lang="en-US" altLang="zh-CN" dirty="0"/>
              <a:t>HepJob </a:t>
            </a:r>
            <a:r>
              <a:rPr lang="zh-CN" altLang="en-US" dirty="0"/>
              <a:t>实现统一的作业入口</a:t>
            </a:r>
            <a:endParaRPr lang="en-US" altLang="zh-CN" dirty="0"/>
          </a:p>
        </p:txBody>
      </p:sp>
      <p:sp>
        <p:nvSpPr>
          <p:cNvPr id="4" name="灯片编号占位符 3">
            <a:extLst>
              <a:ext uri="{FF2B5EF4-FFF2-40B4-BE49-F238E27FC236}">
                <a16:creationId xmlns:a16="http://schemas.microsoft.com/office/drawing/2014/main" id="{C93C1BAF-1C98-40B0-88FC-486CD423B112}"/>
              </a:ext>
            </a:extLst>
          </p:cNvPr>
          <p:cNvSpPr>
            <a:spLocks noGrp="1"/>
          </p:cNvSpPr>
          <p:nvPr>
            <p:ph type="sldNum" sz="quarter" idx="12"/>
          </p:nvPr>
        </p:nvSpPr>
        <p:spPr/>
        <p:txBody>
          <a:bodyPr/>
          <a:lstStyle/>
          <a:p>
            <a:fld id="{7E46DA2A-0A7F-49D5-B392-17A051B5A1AA}" type="slidenum">
              <a:rPr lang="zh-CN" altLang="en-US" smtClean="0"/>
              <a:t>7</a:t>
            </a:fld>
            <a:endParaRPr lang="zh-CN" altLang="en-US"/>
          </a:p>
        </p:txBody>
      </p:sp>
    </p:spTree>
    <p:extLst>
      <p:ext uri="{BB962C8B-B14F-4D97-AF65-F5344CB8AC3E}">
        <p14:creationId xmlns:p14="http://schemas.microsoft.com/office/powerpoint/2010/main" val="44493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211E4-E8AC-4F5B-AA81-FACF3DA4F7A9}"/>
              </a:ext>
            </a:extLst>
          </p:cNvPr>
          <p:cNvSpPr>
            <a:spLocks noGrp="1"/>
          </p:cNvSpPr>
          <p:nvPr>
            <p:ph type="title"/>
          </p:nvPr>
        </p:nvSpPr>
        <p:spPr/>
        <p:txBody>
          <a:bodyPr/>
          <a:lstStyle/>
          <a:p>
            <a:r>
              <a:rPr lang="en-US" altLang="zh-CN" dirty="0"/>
              <a:t>Factory</a:t>
            </a:r>
            <a:r>
              <a:rPr lang="zh-CN" altLang="en-US" dirty="0"/>
              <a:t>架构</a:t>
            </a:r>
          </a:p>
        </p:txBody>
      </p:sp>
      <p:sp>
        <p:nvSpPr>
          <p:cNvPr id="3" name="内容占位符 2">
            <a:extLst>
              <a:ext uri="{FF2B5EF4-FFF2-40B4-BE49-F238E27FC236}">
                <a16:creationId xmlns:a16="http://schemas.microsoft.com/office/drawing/2014/main" id="{AE7A7CE6-7A63-46C3-8AED-B4A8AA67D673}"/>
              </a:ext>
            </a:extLst>
          </p:cNvPr>
          <p:cNvSpPr>
            <a:spLocks noGrp="1"/>
          </p:cNvSpPr>
          <p:nvPr>
            <p:ph idx="1"/>
          </p:nvPr>
        </p:nvSpPr>
        <p:spPr>
          <a:xfrm>
            <a:off x="183605" y="1151906"/>
            <a:ext cx="11434618" cy="4999511"/>
          </a:xfrm>
        </p:spPr>
        <p:txBody>
          <a:bodyPr/>
          <a:lstStyle/>
          <a:p>
            <a:r>
              <a:rPr lang="zh-CN" altLang="en-US" sz="2000" dirty="0"/>
              <a:t>采用集中式的 </a:t>
            </a:r>
            <a:r>
              <a:rPr lang="en-US" altLang="zh-CN" sz="2000" dirty="0"/>
              <a:t>Glidein Factory </a:t>
            </a:r>
            <a:r>
              <a:rPr lang="zh-CN" altLang="en-US" sz="2000" dirty="0"/>
              <a:t>设计方案，可以更方便的接入更多的站点和集群</a:t>
            </a:r>
            <a:endParaRPr lang="en-US" altLang="zh-CN" sz="2000" dirty="0"/>
          </a:p>
          <a:p>
            <a:r>
              <a:rPr lang="zh-CN" altLang="en-US" sz="2000" dirty="0"/>
              <a:t>当</a:t>
            </a:r>
            <a:r>
              <a:rPr lang="en-US" altLang="zh-CN" sz="2000" dirty="0"/>
              <a:t>Sentry</a:t>
            </a:r>
            <a:r>
              <a:rPr lang="zh-CN" altLang="en-US" sz="2000" dirty="0"/>
              <a:t>发现有新的用户作业提交时，触发</a:t>
            </a:r>
            <a:r>
              <a:rPr lang="en-US" altLang="zh-CN" sz="2000" dirty="0"/>
              <a:t>Glidein Job</a:t>
            </a:r>
            <a:r>
              <a:rPr lang="zh-CN" altLang="en-US" sz="2000" dirty="0"/>
              <a:t>的向远程站点发送</a:t>
            </a:r>
            <a:endParaRPr lang="en-US" altLang="zh-CN" sz="2000" dirty="0"/>
          </a:p>
        </p:txBody>
      </p:sp>
      <p:sp>
        <p:nvSpPr>
          <p:cNvPr id="4" name="灯片编号占位符 3">
            <a:extLst>
              <a:ext uri="{FF2B5EF4-FFF2-40B4-BE49-F238E27FC236}">
                <a16:creationId xmlns:a16="http://schemas.microsoft.com/office/drawing/2014/main" id="{1EFF9DA2-5566-4592-BFA1-7F65D9D22327}"/>
              </a:ext>
            </a:extLst>
          </p:cNvPr>
          <p:cNvSpPr>
            <a:spLocks noGrp="1"/>
          </p:cNvSpPr>
          <p:nvPr>
            <p:ph type="sldNum" sz="quarter" idx="12"/>
          </p:nvPr>
        </p:nvSpPr>
        <p:spPr/>
        <p:txBody>
          <a:bodyPr/>
          <a:lstStyle/>
          <a:p>
            <a:fld id="{7E46DA2A-0A7F-49D5-B392-17A051B5A1AA}" type="slidenum">
              <a:rPr lang="zh-CN" altLang="en-US" smtClean="0"/>
              <a:t>8</a:t>
            </a:fld>
            <a:endParaRPr lang="zh-CN" altLang="en-US"/>
          </a:p>
        </p:txBody>
      </p:sp>
      <p:pic>
        <p:nvPicPr>
          <p:cNvPr id="38" name="图片 37">
            <a:extLst>
              <a:ext uri="{FF2B5EF4-FFF2-40B4-BE49-F238E27FC236}">
                <a16:creationId xmlns:a16="http://schemas.microsoft.com/office/drawing/2014/main" id="{40411E47-8F5D-41AE-9989-E28A9509E538}"/>
              </a:ext>
            </a:extLst>
          </p:cNvPr>
          <p:cNvPicPr>
            <a:picLocks noChangeAspect="1"/>
          </p:cNvPicPr>
          <p:nvPr/>
        </p:nvPicPr>
        <p:blipFill>
          <a:blip r:embed="rId3"/>
          <a:stretch>
            <a:fillRect/>
          </a:stretch>
        </p:blipFill>
        <p:spPr>
          <a:xfrm>
            <a:off x="1123998" y="2208888"/>
            <a:ext cx="9553832" cy="4408241"/>
          </a:xfrm>
          <a:prstGeom prst="rect">
            <a:avLst/>
          </a:prstGeom>
        </p:spPr>
      </p:pic>
    </p:spTree>
    <p:extLst>
      <p:ext uri="{BB962C8B-B14F-4D97-AF65-F5344CB8AC3E}">
        <p14:creationId xmlns:p14="http://schemas.microsoft.com/office/powerpoint/2010/main" val="217334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2211E4-E8AC-4F5B-AA81-FACF3DA4F7A9}"/>
              </a:ext>
            </a:extLst>
          </p:cNvPr>
          <p:cNvSpPr>
            <a:spLocks noGrp="1"/>
          </p:cNvSpPr>
          <p:nvPr>
            <p:ph type="title"/>
          </p:nvPr>
        </p:nvSpPr>
        <p:spPr/>
        <p:txBody>
          <a:bodyPr/>
          <a:lstStyle/>
          <a:p>
            <a:r>
              <a:rPr lang="en-US" altLang="zh-CN" dirty="0"/>
              <a:t>Factory – </a:t>
            </a:r>
            <a:r>
              <a:rPr lang="zh-CN" altLang="en-US" dirty="0"/>
              <a:t>调度策略</a:t>
            </a:r>
          </a:p>
        </p:txBody>
      </p:sp>
      <p:sp>
        <p:nvSpPr>
          <p:cNvPr id="3" name="内容占位符 2">
            <a:extLst>
              <a:ext uri="{FF2B5EF4-FFF2-40B4-BE49-F238E27FC236}">
                <a16:creationId xmlns:a16="http://schemas.microsoft.com/office/drawing/2014/main" id="{AE7A7CE6-7A63-46C3-8AED-B4A8AA67D673}"/>
              </a:ext>
            </a:extLst>
          </p:cNvPr>
          <p:cNvSpPr>
            <a:spLocks noGrp="1"/>
          </p:cNvSpPr>
          <p:nvPr>
            <p:ph idx="1"/>
          </p:nvPr>
        </p:nvSpPr>
        <p:spPr>
          <a:xfrm>
            <a:off x="127718" y="1121014"/>
            <a:ext cx="11918092" cy="5635240"/>
          </a:xfrm>
        </p:spPr>
        <p:txBody>
          <a:bodyPr/>
          <a:lstStyle/>
          <a:p>
            <a:r>
              <a:rPr lang="zh-CN" altLang="en-US" dirty="0"/>
              <a:t>采用混合的调度策略，以满足更多场景</a:t>
            </a:r>
            <a:endParaRPr lang="en-US" altLang="zh-CN" dirty="0"/>
          </a:p>
          <a:p>
            <a:r>
              <a:rPr lang="zh-CN" altLang="en-US" dirty="0"/>
              <a:t>静态资源策略</a:t>
            </a:r>
            <a:r>
              <a:rPr lang="en-US" altLang="zh-CN" dirty="0"/>
              <a:t> ( </a:t>
            </a:r>
            <a:r>
              <a:rPr lang="zh-CN" altLang="en-US" dirty="0"/>
              <a:t>自主或协助管理的站点</a:t>
            </a:r>
            <a:r>
              <a:rPr lang="en-US" altLang="zh-CN" dirty="0"/>
              <a:t> )</a:t>
            </a:r>
          </a:p>
          <a:p>
            <a:pPr lvl="1"/>
            <a:r>
              <a:rPr lang="zh-CN" altLang="en-US" dirty="0"/>
              <a:t>站点提供固定数量的稳定资源到资源池</a:t>
            </a:r>
            <a:endParaRPr lang="en-US" altLang="zh-CN" dirty="0"/>
          </a:p>
          <a:p>
            <a:pPr lvl="1"/>
            <a:r>
              <a:rPr lang="zh-CN" altLang="en-US" dirty="0"/>
              <a:t>所有资源就绪，</a:t>
            </a:r>
            <a:r>
              <a:rPr lang="en-US" altLang="zh-CN" dirty="0"/>
              <a:t>Glidein Job</a:t>
            </a:r>
            <a:r>
              <a:rPr lang="zh-CN" altLang="en-US" dirty="0"/>
              <a:t>可以随时提交至站点</a:t>
            </a:r>
            <a:endParaRPr lang="en-US" altLang="zh-CN" dirty="0"/>
          </a:p>
          <a:p>
            <a:r>
              <a:rPr lang="zh-CN" altLang="en-US" dirty="0"/>
              <a:t>动态资源策略</a:t>
            </a:r>
            <a:r>
              <a:rPr lang="en-US" altLang="zh-CN" dirty="0"/>
              <a:t> ( </a:t>
            </a:r>
            <a:r>
              <a:rPr lang="zh-CN" altLang="en-US" dirty="0"/>
              <a:t>合作站点或机会站点</a:t>
            </a:r>
            <a:r>
              <a:rPr lang="en-US" altLang="zh-CN" dirty="0"/>
              <a:t>)</a:t>
            </a:r>
          </a:p>
          <a:p>
            <a:pPr lvl="1"/>
            <a:r>
              <a:rPr lang="zh-CN" altLang="en-US" dirty="0"/>
              <a:t>站点依据内部负载情况，提供特定数量的短期资源</a:t>
            </a:r>
            <a:endParaRPr lang="en-US" altLang="zh-CN" dirty="0"/>
          </a:p>
          <a:p>
            <a:pPr lvl="1"/>
            <a:r>
              <a:rPr lang="zh-CN" altLang="en-US" dirty="0"/>
              <a:t>站点决定何时提供何种资源到资源池</a:t>
            </a:r>
            <a:endParaRPr lang="en-US" altLang="zh-CN" dirty="0"/>
          </a:p>
          <a:p>
            <a:pPr lvl="2"/>
            <a:r>
              <a:rPr lang="zh-CN" altLang="en-US" dirty="0"/>
              <a:t>一个</a:t>
            </a:r>
            <a:r>
              <a:rPr lang="en-US" altLang="zh-CN" dirty="0"/>
              <a:t>Glidein Factory</a:t>
            </a:r>
            <a:r>
              <a:rPr lang="zh-CN" altLang="en-US" dirty="0"/>
              <a:t>客户端在站点控制</a:t>
            </a:r>
            <a:r>
              <a:rPr lang="en-US" altLang="zh-CN" dirty="0"/>
              <a:t>Glidein Job</a:t>
            </a:r>
            <a:r>
              <a:rPr lang="zh-CN" altLang="en-US" dirty="0"/>
              <a:t>的提交和删除</a:t>
            </a:r>
            <a:endParaRPr lang="en-US" altLang="zh-CN" dirty="0"/>
          </a:p>
          <a:p>
            <a:r>
              <a:rPr lang="zh-CN" altLang="en-US" dirty="0"/>
              <a:t>作业分发策略基于作业的需求</a:t>
            </a:r>
            <a:r>
              <a:rPr lang="en-US" altLang="zh-CN" dirty="0"/>
              <a:t> </a:t>
            </a:r>
          </a:p>
          <a:p>
            <a:pPr lvl="1"/>
            <a:r>
              <a:rPr lang="zh-CN" altLang="en-US" dirty="0"/>
              <a:t>所有作业均可以分发至本地</a:t>
            </a:r>
            <a:r>
              <a:rPr lang="en-US" altLang="zh-CN" dirty="0"/>
              <a:t>HPC</a:t>
            </a:r>
            <a:r>
              <a:rPr lang="zh-CN" altLang="en-US" dirty="0"/>
              <a:t>或</a:t>
            </a:r>
            <a:r>
              <a:rPr lang="en-US" altLang="zh-CN" dirty="0"/>
              <a:t>HTC</a:t>
            </a:r>
            <a:r>
              <a:rPr lang="zh-CN" altLang="en-US" dirty="0"/>
              <a:t>集群（本地集群具备相同的节点环境）</a:t>
            </a:r>
            <a:endParaRPr lang="en-US" altLang="zh-CN" dirty="0"/>
          </a:p>
          <a:p>
            <a:pPr lvl="1"/>
            <a:r>
              <a:rPr lang="zh-CN" altLang="en-US" dirty="0"/>
              <a:t>数据传输大的作业分发至区域中心和大型站点（具备稳定存储空间和网络带宽）</a:t>
            </a:r>
            <a:endParaRPr lang="en-US" altLang="zh-CN" dirty="0"/>
          </a:p>
          <a:p>
            <a:pPr lvl="1"/>
            <a:r>
              <a:rPr lang="zh-CN" altLang="en-US" dirty="0"/>
              <a:t>数据传输小的作业分发至大部分机会站点、边缘站点（通常不具备稳定的存储空间和网络带宽）</a:t>
            </a:r>
          </a:p>
        </p:txBody>
      </p:sp>
      <p:sp>
        <p:nvSpPr>
          <p:cNvPr id="4" name="灯片编号占位符 3">
            <a:extLst>
              <a:ext uri="{FF2B5EF4-FFF2-40B4-BE49-F238E27FC236}">
                <a16:creationId xmlns:a16="http://schemas.microsoft.com/office/drawing/2014/main" id="{1EFF9DA2-5566-4592-BFA1-7F65D9D22327}"/>
              </a:ext>
            </a:extLst>
          </p:cNvPr>
          <p:cNvSpPr>
            <a:spLocks noGrp="1"/>
          </p:cNvSpPr>
          <p:nvPr>
            <p:ph type="sldNum" sz="quarter" idx="12"/>
          </p:nvPr>
        </p:nvSpPr>
        <p:spPr/>
        <p:txBody>
          <a:bodyPr/>
          <a:lstStyle/>
          <a:p>
            <a:fld id="{7E46DA2A-0A7F-49D5-B392-17A051B5A1AA}" type="slidenum">
              <a:rPr lang="zh-CN" altLang="en-US" smtClean="0"/>
              <a:t>9</a:t>
            </a:fld>
            <a:endParaRPr lang="zh-CN" altLang="en-US" dirty="0"/>
          </a:p>
        </p:txBody>
      </p:sp>
    </p:spTree>
    <p:extLst>
      <p:ext uri="{BB962C8B-B14F-4D97-AF65-F5344CB8AC3E}">
        <p14:creationId xmlns:p14="http://schemas.microsoft.com/office/powerpoint/2010/main" val="837214041"/>
      </p:ext>
    </p:extLst>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zoujh">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zoujh" id="{B66BB160-6457-49B4-827B-9BA8C9FD0F88}" vid="{59F3A3C0-37BB-4080-8040-CFA0E8084669}"/>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zoujh</Template>
  <TotalTime>29314</TotalTime>
  <Words>2829</Words>
  <Application>Microsoft Office PowerPoint</Application>
  <PresentationFormat>宽屏</PresentationFormat>
  <Paragraphs>484</Paragraphs>
  <Slides>20</Slides>
  <Notes>18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等线</vt:lpstr>
      <vt:lpstr>等线 Light</vt:lpstr>
      <vt:lpstr>微软雅黑</vt:lpstr>
      <vt:lpstr>Arial</vt:lpstr>
      <vt:lpstr>Calibri</vt:lpstr>
      <vt:lpstr>Candara</vt:lpstr>
      <vt:lpstr>Comic Sans MS</vt:lpstr>
      <vt:lpstr>Garamond</vt:lpstr>
      <vt:lpstr>Helvetica</vt:lpstr>
      <vt:lpstr>Wingdings</vt:lpstr>
      <vt:lpstr>自定义设计方案</vt:lpstr>
      <vt:lpstr>zoujh</vt:lpstr>
      <vt:lpstr>    基于dHTC的分布式计算                            -  在高能物理的应用</vt:lpstr>
      <vt:lpstr>PowerPoint 演示文稿</vt:lpstr>
      <vt:lpstr>背景 - 高能物理实验</vt:lpstr>
      <vt:lpstr>背景 - 高能物理计算联盟</vt:lpstr>
      <vt:lpstr>背景 – 区域数据中心与站点</vt:lpstr>
      <vt:lpstr>dHTC – 集群扩展模式</vt:lpstr>
      <vt:lpstr>计算架构及关键问题</vt:lpstr>
      <vt:lpstr>Factory架构</vt:lpstr>
      <vt:lpstr>Factory – 调度策略</vt:lpstr>
      <vt:lpstr>Glidein Job</vt:lpstr>
      <vt:lpstr>Cert &amp; Auth with Tokens</vt:lpstr>
      <vt:lpstr>站点接入 – 本地HPC集群</vt:lpstr>
      <vt:lpstr>站点接入 – 东莞大科学数据中心（区域中心）</vt:lpstr>
      <vt:lpstr>站点接入 – 合作组成员单位站点</vt:lpstr>
      <vt:lpstr>作业接口</vt:lpstr>
      <vt:lpstr>作业运行环境 – Singularity容器</vt:lpstr>
      <vt:lpstr>分布式计算应用 – BESIII实验</vt:lpstr>
      <vt:lpstr>分布式计算应用 – LHAASO 实验</vt:lpstr>
      <vt:lpstr>总结</vt:lpstr>
      <vt:lpstr>Thanks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jiangxw</dc:creator>
  <cp:lastModifiedBy>超奇 郭</cp:lastModifiedBy>
  <cp:revision>1098</cp:revision>
  <dcterms:created xsi:type="dcterms:W3CDTF">2017-03-02T03:44:35Z</dcterms:created>
  <dcterms:modified xsi:type="dcterms:W3CDTF">2023-07-09T13:10:39Z</dcterms:modified>
</cp:coreProperties>
</file>