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21"/>
  </p:notesMasterIdLst>
  <p:sldIdLst>
    <p:sldId id="640" r:id="rId3"/>
    <p:sldId id="1474" r:id="rId4"/>
    <p:sldId id="1497" r:id="rId5"/>
    <p:sldId id="1510" r:id="rId6"/>
    <p:sldId id="1496" r:id="rId7"/>
    <p:sldId id="1501" r:id="rId8"/>
    <p:sldId id="1482" r:id="rId9"/>
    <p:sldId id="1484" r:id="rId10"/>
    <p:sldId id="1505" r:id="rId11"/>
    <p:sldId id="1489" r:id="rId12"/>
    <p:sldId id="1506" r:id="rId13"/>
    <p:sldId id="1509" r:id="rId14"/>
    <p:sldId id="1500" r:id="rId15"/>
    <p:sldId id="1502" r:id="rId16"/>
    <p:sldId id="1503" r:id="rId17"/>
    <p:sldId id="1504" r:id="rId18"/>
    <p:sldId id="1507" r:id="rId19"/>
    <p:sldId id="1508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51" autoAdjust="0"/>
  </p:normalViewPr>
  <p:slideViewPr>
    <p:cSldViewPr snapToGrid="0">
      <p:cViewPr varScale="1">
        <p:scale>
          <a:sx n="79" d="100"/>
          <a:sy n="79" d="100"/>
        </p:scale>
        <p:origin x="235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197" y="3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C18D0-A448-41DF-9D0E-8A0B599DAD10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723BE-829D-47D5-80CF-442AD72B0E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36980" indent="-24638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32280" indent="-24638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27580" indent="-24638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684780" indent="-2463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141980" indent="-2463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599180" indent="-2463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056380" indent="-2463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D3EE7A3-2C39-48A0-8B60-7B63AE763599}" type="slidenum">
              <a:rPr kumimoji="0" lang="en-GB" altLang="zh-CN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等线" panose="02010600030101010101" pitchFamily="2" charset="-122"/>
                <a:cs typeface="+mn-cs"/>
              </a:rPr>
              <a:t>1</a:t>
            </a:fld>
            <a:endParaRPr kumimoji="0" lang="en-GB" altLang="zh-CN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717EC1-A5BC-2E4D-BD73-CE0F8AFAF0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67696"/>
            <a:ext cx="12192000" cy="14618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>
                <a:solidFill>
                  <a:srgbClr val="A40000"/>
                </a:solidFill>
                <a:latin typeface="+mn-lt"/>
              </a:defRPr>
            </a:lvl1pPr>
          </a:lstStyle>
          <a:p>
            <a:r>
              <a:rPr lang="en-US" altLang="zh-CN" dirty="0"/>
              <a:t>Presentation Title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0481" y="4013936"/>
            <a:ext cx="4561433" cy="3408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>
                <a:solidFill>
                  <a:srgbClr val="A40000"/>
                </a:solidFill>
                <a:latin typeface="+mn-lt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Reporter</a:t>
            </a:r>
            <a:endParaRPr 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53"/>
          <a:stretch>
            <a:fillRect/>
          </a:stretch>
        </p:blipFill>
        <p:spPr>
          <a:xfrm>
            <a:off x="165851" y="233274"/>
            <a:ext cx="1531276" cy="741191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0" y="1102039"/>
            <a:ext cx="12192000" cy="110846"/>
            <a:chOff x="0" y="846225"/>
            <a:chExt cx="9144000" cy="110846"/>
          </a:xfrm>
        </p:grpSpPr>
        <p:grpSp>
          <p:nvGrpSpPr>
            <p:cNvPr id="34" name="组合 33"/>
            <p:cNvGrpSpPr/>
            <p:nvPr/>
          </p:nvGrpSpPr>
          <p:grpSpPr>
            <a:xfrm>
              <a:off x="0" y="846226"/>
              <a:ext cx="9144000" cy="110845"/>
              <a:chOff x="0" y="846226"/>
              <a:chExt cx="9144000" cy="110845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875653" y="846227"/>
                <a:ext cx="8268347" cy="11043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cxnSp>
          <p:nvCxnSpPr>
            <p:cNvPr id="35" name="直接连接符 34"/>
            <p:cNvCxnSpPr/>
            <p:nvPr/>
          </p:nvCxnSpPr>
          <p:spPr>
            <a:xfrm flipV="1">
              <a:off x="975360" y="846225"/>
              <a:ext cx="0" cy="11043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7285939" y="6472191"/>
            <a:ext cx="4906063" cy="400110"/>
            <a:chOff x="3891916" y="6461760"/>
            <a:chExt cx="5252086" cy="515112"/>
          </a:xfrm>
        </p:grpSpPr>
        <p:sp>
          <p:nvSpPr>
            <p:cNvPr id="41" name="文本框 40"/>
            <p:cNvSpPr txBox="1"/>
            <p:nvPr/>
          </p:nvSpPr>
          <p:spPr>
            <a:xfrm>
              <a:off x="3891916" y="6461760"/>
              <a:ext cx="5252086" cy="51511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直角三角形 41"/>
            <p:cNvSpPr/>
            <p:nvPr/>
          </p:nvSpPr>
          <p:spPr>
            <a:xfrm flipV="1">
              <a:off x="3892140" y="6461761"/>
              <a:ext cx="655405" cy="33973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43" name="菱形 42"/>
          <p:cNvSpPr/>
          <p:nvPr/>
        </p:nvSpPr>
        <p:spPr>
          <a:xfrm>
            <a:off x="6003008" y="6379860"/>
            <a:ext cx="826581" cy="40011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4" name="文本框 43"/>
          <p:cNvSpPr txBox="1"/>
          <p:nvPr/>
        </p:nvSpPr>
        <p:spPr>
          <a:xfrm>
            <a:off x="7701546" y="6496436"/>
            <a:ext cx="4687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计算中心</a:t>
            </a:r>
            <a:endParaRPr lang="zh-CN" altLang="en-US" sz="1400" b="1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副标题 2"/>
          <p:cNvSpPr txBox="1"/>
          <p:nvPr/>
        </p:nvSpPr>
        <p:spPr>
          <a:xfrm>
            <a:off x="0" y="6404058"/>
            <a:ext cx="7465232" cy="2396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zh-CN" altLang="en-US" sz="1600" dirty="0"/>
              <a:t>二零二零年终总结 报告</a:t>
            </a:r>
            <a:endParaRPr lang="en-US" altLang="zh-CN" sz="1600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1" y="6721454"/>
            <a:ext cx="7373721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1300481" y="4417132"/>
            <a:ext cx="4555735" cy="373753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/>
              <a:t>system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1300481" y="4853266"/>
            <a:ext cx="4555735" cy="373753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00256" y="150314"/>
            <a:ext cx="3719736" cy="84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bg>
      <p:bgPr>
        <a:solidFill>
          <a:srgbClr val="2935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583499" y="116632"/>
            <a:ext cx="8544984" cy="576262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1109" y="1232362"/>
            <a:ext cx="2819400" cy="512064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48021" y="1232362"/>
            <a:ext cx="7315200" cy="5120640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583499" y="116632"/>
            <a:ext cx="8544984" cy="576262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0" y="5867400"/>
            <a:ext cx="12192000" cy="0"/>
          </a:xfrm>
          <a:prstGeom prst="line">
            <a:avLst/>
          </a:prstGeom>
          <a:noFill/>
          <a:ln w="38100">
            <a:solidFill>
              <a:srgbClr val="00267F"/>
            </a:solidFill>
            <a:round/>
          </a:ln>
          <a:effectLst/>
        </p:spPr>
        <p:txBody>
          <a:bodyPr wrap="none" anchor="ctr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/>
            </a:pPr>
            <a:endParaRPr lang="zh-CN" alt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5576"/>
            <a:ext cx="51816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422400" y="1524000"/>
            <a:ext cx="9347200" cy="1143000"/>
          </a:xfrm>
          <a:noFill/>
        </p:spPr>
        <p:txBody>
          <a:bodyPr wrap="none" lIns="91440" tIns="45720" rIns="91440" bIns="45720"/>
          <a:lstStyle>
            <a:lvl1pPr marL="0">
              <a:defRPr b="0">
                <a:solidFill>
                  <a:srgbClr val="00267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2400" y="3124200"/>
            <a:ext cx="9347200" cy="838200"/>
          </a:xfrm>
          <a:ln w="9525"/>
        </p:spPr>
        <p:txBody>
          <a:bodyPr wrap="none"/>
          <a:lstStyle>
            <a:lvl1pPr marL="0" indent="0">
              <a:buFont typeface="Wingdings" panose="05000000000000000000" pitchFamily="2" charset="2"/>
              <a:buNone/>
              <a:defRPr sz="3200" b="1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9144000" y="59436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>
                <a:effectLst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GB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72264" y="36267"/>
            <a:ext cx="3719736" cy="8418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72264" y="-5508"/>
            <a:ext cx="3719736" cy="84186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67696"/>
            <a:ext cx="12192000" cy="14618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>
                <a:solidFill>
                  <a:srgbClr val="A40000"/>
                </a:solidFill>
                <a:latin typeface="+mn-lt"/>
              </a:defRPr>
            </a:lvl1pPr>
          </a:lstStyle>
          <a:p>
            <a:r>
              <a:rPr lang="en-US" altLang="zh-CN" dirty="0"/>
              <a:t>Presentation Title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0481" y="4013936"/>
            <a:ext cx="4561433" cy="3408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>
                <a:solidFill>
                  <a:srgbClr val="A40000"/>
                </a:solidFill>
                <a:latin typeface="+mn-lt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Reporter</a:t>
            </a:r>
            <a:endParaRPr 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53"/>
          <a:stretch>
            <a:fillRect/>
          </a:stretch>
        </p:blipFill>
        <p:spPr>
          <a:xfrm>
            <a:off x="165851" y="233274"/>
            <a:ext cx="1531276" cy="741191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0" y="1102039"/>
            <a:ext cx="12192000" cy="110846"/>
            <a:chOff x="0" y="846225"/>
            <a:chExt cx="9144000" cy="110846"/>
          </a:xfrm>
        </p:grpSpPr>
        <p:grpSp>
          <p:nvGrpSpPr>
            <p:cNvPr id="34" name="组合 33"/>
            <p:cNvGrpSpPr/>
            <p:nvPr/>
          </p:nvGrpSpPr>
          <p:grpSpPr>
            <a:xfrm>
              <a:off x="0" y="846226"/>
              <a:ext cx="9144000" cy="110845"/>
              <a:chOff x="0" y="846226"/>
              <a:chExt cx="9144000" cy="110845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875653" y="846227"/>
                <a:ext cx="8268347" cy="11043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cxnSp>
          <p:nvCxnSpPr>
            <p:cNvPr id="35" name="直接连接符 34"/>
            <p:cNvCxnSpPr/>
            <p:nvPr/>
          </p:nvCxnSpPr>
          <p:spPr>
            <a:xfrm flipV="1">
              <a:off x="975360" y="846225"/>
              <a:ext cx="0" cy="11043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7285939" y="6472191"/>
            <a:ext cx="4906063" cy="400110"/>
            <a:chOff x="3891916" y="6461760"/>
            <a:chExt cx="5252086" cy="515112"/>
          </a:xfrm>
        </p:grpSpPr>
        <p:sp>
          <p:nvSpPr>
            <p:cNvPr id="41" name="文本框 40"/>
            <p:cNvSpPr txBox="1"/>
            <p:nvPr/>
          </p:nvSpPr>
          <p:spPr>
            <a:xfrm>
              <a:off x="3891916" y="6461760"/>
              <a:ext cx="5252086" cy="51511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直角三角形 41"/>
            <p:cNvSpPr/>
            <p:nvPr/>
          </p:nvSpPr>
          <p:spPr>
            <a:xfrm flipV="1">
              <a:off x="3892140" y="6461761"/>
              <a:ext cx="655405" cy="33973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43" name="菱形 42"/>
          <p:cNvSpPr/>
          <p:nvPr/>
        </p:nvSpPr>
        <p:spPr>
          <a:xfrm>
            <a:off x="6003008" y="6379860"/>
            <a:ext cx="826581" cy="40011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4" name="文本框 43"/>
          <p:cNvSpPr txBox="1"/>
          <p:nvPr/>
        </p:nvSpPr>
        <p:spPr>
          <a:xfrm>
            <a:off x="7701546" y="6496436"/>
            <a:ext cx="4687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计算中心</a:t>
            </a:r>
            <a:endParaRPr lang="zh-CN" altLang="en-US" sz="1400" b="1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副标题 2"/>
          <p:cNvSpPr txBox="1"/>
          <p:nvPr/>
        </p:nvSpPr>
        <p:spPr>
          <a:xfrm>
            <a:off x="0" y="6404058"/>
            <a:ext cx="7465232" cy="2396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zh-CN" altLang="en-US" sz="1600" dirty="0"/>
              <a:t>二零二零年终总结 报告</a:t>
            </a:r>
            <a:endParaRPr lang="en-US" altLang="zh-CN" sz="1600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1" y="6721454"/>
            <a:ext cx="7373721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1300481" y="4417132"/>
            <a:ext cx="4555735" cy="373753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/>
              <a:t>system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1300481" y="4853266"/>
            <a:ext cx="4555735" cy="373753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00256" y="150314"/>
            <a:ext cx="3719736" cy="84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0288" y="1310641"/>
            <a:ext cx="10718987" cy="480486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3200" smtClean="0">
                <a:solidFill>
                  <a:srgbClr val="000099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400" smtClean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000" smtClean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1800" smtClean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</a:defRPr>
            </a:lvl5pPr>
          </a:lstStyle>
          <a:p>
            <a:pPr lvl="0">
              <a:buClrTx/>
              <a:buFont typeface="Wingdings" panose="05000000000000000000" pitchFamily="2" charset="2"/>
              <a:buChar char="l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1">
              <a:buClrTx/>
              <a:buFont typeface="Wingdings" panose="05000000000000000000" pitchFamily="2" charset="2"/>
              <a:buChar char="n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2">
              <a:buClrTx/>
              <a:buFont typeface="Wingdings" panose="05000000000000000000" pitchFamily="2" charset="2"/>
              <a:buChar char="u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4">
              <a:buClrTx/>
              <a:buFont typeface="Wingdings" panose="05000000000000000000" pitchFamily="2" charset="2"/>
              <a:buChar char="ü"/>
            </a:pPr>
            <a:r>
              <a:rPr lang="en-US" altLang="zh-CN" dirty="0"/>
              <a:t>Click here to add text</a:t>
            </a:r>
            <a:endParaRPr lang="en-US" dirty="0"/>
          </a:p>
        </p:txBody>
      </p:sp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558637" y="105353"/>
            <a:ext cx="9433907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558637" y="105353"/>
            <a:ext cx="105156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2439365" y="2046723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70057" y="2046722"/>
            <a:ext cx="6318251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6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2439365" y="2864141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18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3270057" y="2864140"/>
            <a:ext cx="6318251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9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2439365" y="3681558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21" name="文本占位符 14"/>
          <p:cNvSpPr>
            <a:spLocks noGrp="1"/>
          </p:cNvSpPr>
          <p:nvPr>
            <p:ph type="body" sz="quarter" idx="15" hasCustomPrompt="1"/>
          </p:nvPr>
        </p:nvSpPr>
        <p:spPr>
          <a:xfrm>
            <a:off x="3270057" y="3681556"/>
            <a:ext cx="6318251" cy="561976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22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2439365" y="4498974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24" name="文本占位符 14"/>
          <p:cNvSpPr>
            <a:spLocks noGrp="1"/>
          </p:cNvSpPr>
          <p:nvPr>
            <p:ph type="body" sz="quarter" idx="17" hasCustomPrompt="1"/>
          </p:nvPr>
        </p:nvSpPr>
        <p:spPr>
          <a:xfrm>
            <a:off x="3270057" y="4498973"/>
            <a:ext cx="6318251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" y="6586927"/>
            <a:ext cx="10914276" cy="26832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914278" y="6588019"/>
            <a:ext cx="1277721" cy="267236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5"/>
          <p:cNvSpPr txBox="1"/>
          <p:nvPr/>
        </p:nvSpPr>
        <p:spPr>
          <a:xfrm>
            <a:off x="10311534" y="6588019"/>
            <a:ext cx="1796516" cy="267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0" y="6567603"/>
            <a:ext cx="10715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HEPS · </a:t>
            </a:r>
            <a:r>
              <a:rPr lang="en-US" altLang="zh-CN" sz="1600" b="1" dirty="0">
                <a:solidFill>
                  <a:schemeClr val="bg1"/>
                </a:solidFill>
              </a:rPr>
              <a:t>The 1</a:t>
            </a:r>
            <a:r>
              <a:rPr lang="en-US" altLang="zh-CN" sz="1600" b="1" baseline="30000" dirty="0">
                <a:solidFill>
                  <a:schemeClr val="bg1"/>
                </a:solidFill>
              </a:rPr>
              <a:t>st</a:t>
            </a:r>
            <a:r>
              <a:rPr lang="en-US" altLang="zh-CN" sz="1600" b="1" baseline="0" dirty="0">
                <a:solidFill>
                  <a:schemeClr val="bg1"/>
                </a:solidFill>
              </a:rPr>
              <a:t> </a:t>
            </a:r>
            <a:r>
              <a:rPr lang="en-US" altLang="zh-CN" sz="1600" b="1" dirty="0">
                <a:solidFill>
                  <a:schemeClr val="bg1"/>
                </a:solidFill>
              </a:rPr>
              <a:t>Meeting of HEPS</a:t>
            </a:r>
            <a:r>
              <a:rPr lang="en-US" altLang="zh-CN" sz="1600" b="1" baseline="0" dirty="0">
                <a:solidFill>
                  <a:schemeClr val="bg1"/>
                </a:solidFill>
              </a:rPr>
              <a:t> </a:t>
            </a:r>
            <a:r>
              <a:rPr lang="en-US" altLang="zh-CN" sz="1600" b="1" dirty="0">
                <a:solidFill>
                  <a:schemeClr val="bg1"/>
                </a:solidFill>
              </a:rPr>
              <a:t>IAC, IHEP, Dec. 11-14, 2018</a:t>
            </a:r>
            <a:endParaRPr lang="zh-CN" alt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直角三角形 10"/>
          <p:cNvSpPr/>
          <p:nvPr/>
        </p:nvSpPr>
        <p:spPr>
          <a:xfrm flipV="1">
            <a:off x="10909477" y="6588019"/>
            <a:ext cx="526943" cy="267236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1445105" y="6588019"/>
            <a:ext cx="0" cy="2672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内容占位符 13"/>
          <p:cNvSpPr>
            <a:spLocks noGrp="1"/>
          </p:cNvSpPr>
          <p:nvPr>
            <p:ph sz="quarter" idx="10" hasCustomPrompt="1"/>
          </p:nvPr>
        </p:nvSpPr>
        <p:spPr>
          <a:xfrm>
            <a:off x="0" y="1329893"/>
            <a:ext cx="8783781" cy="1912071"/>
          </a:xfrm>
          <a:solidFill>
            <a:srgbClr val="000099"/>
          </a:solidFill>
        </p:spPr>
        <p:txBody>
          <a:bodyPr anchor="ctr">
            <a:normAutofit/>
          </a:bodyPr>
          <a:lstStyle>
            <a:lvl1pPr marL="0" indent="0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1"/>
          </p:nvPr>
        </p:nvSpPr>
        <p:spPr>
          <a:xfrm>
            <a:off x="1676402" y="3460607"/>
            <a:ext cx="9628909" cy="27115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594" y="1240525"/>
            <a:ext cx="4985143" cy="5120640"/>
          </a:xfrm>
        </p:spPr>
        <p:txBody>
          <a:bodyPr anchor="t"/>
          <a:lstStyle>
            <a:lvl1pPr marL="182880" indent="-182880">
              <a:buClrTx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</a:defRPr>
            </a:lvl1pPr>
            <a:lvl2pPr marL="685800" indent="-182880">
              <a:buClrTx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</a:defRPr>
            </a:lvl2pPr>
            <a:lvl3pPr marL="1143000" indent="-182880">
              <a:buClrTx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</a:defRPr>
            </a:lvl3pPr>
            <a:lvl4pPr marL="1600200" indent="-182880">
              <a:buClrTx/>
              <a:buFont typeface="Wingdings" panose="05000000000000000000" pitchFamily="2" charset="2"/>
              <a:buChar char="Ø"/>
              <a:defRPr sz="1800">
                <a:solidFill>
                  <a:schemeClr val="tx1"/>
                </a:solidFill>
              </a:defRPr>
            </a:lvl4pPr>
            <a:lvl5pPr marL="2057400" indent="-182880">
              <a:buClrTx/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879" y="1240525"/>
            <a:ext cx="5025040" cy="512064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zh-CN" altLang="en-US" sz="3200" smtClean="0"/>
            </a:lvl1pPr>
            <a:lvl2pPr>
              <a:defRPr lang="zh-CN" altLang="en-US" smtClean="0"/>
            </a:lvl2pPr>
            <a:lvl3pPr>
              <a:defRPr lang="zh-CN" altLang="en-US" sz="2000" smtClean="0"/>
            </a:lvl3pPr>
            <a:lvl4pPr>
              <a:defRPr lang="zh-CN" altLang="en-US" smtClean="0"/>
            </a:lvl4pPr>
            <a:lvl5pPr>
              <a:defRPr lang="en-US" dirty="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1558637" y="105353"/>
            <a:ext cx="9649931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0288" y="1310641"/>
            <a:ext cx="10718987" cy="480486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3200" smtClean="0">
                <a:solidFill>
                  <a:srgbClr val="000099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400" smtClean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000" smtClean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1800" smtClean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</a:defRPr>
            </a:lvl5pPr>
          </a:lstStyle>
          <a:p>
            <a:pPr lvl="0">
              <a:buClrTx/>
              <a:buFont typeface="Wingdings" panose="05000000000000000000" pitchFamily="2" charset="2"/>
              <a:buChar char="l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1">
              <a:buClrTx/>
              <a:buFont typeface="Wingdings" panose="05000000000000000000" pitchFamily="2" charset="2"/>
              <a:buChar char="n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2">
              <a:buClrTx/>
              <a:buFont typeface="Wingdings" panose="05000000000000000000" pitchFamily="2" charset="2"/>
              <a:buChar char="u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4">
              <a:buClrTx/>
              <a:buFont typeface="Wingdings" panose="05000000000000000000" pitchFamily="2" charset="2"/>
              <a:buChar char="ü"/>
            </a:pPr>
            <a:r>
              <a:rPr lang="en-US" altLang="zh-CN" dirty="0"/>
              <a:t>Click here to add text</a:t>
            </a:r>
            <a:endParaRPr lang="en-US" dirty="0"/>
          </a:p>
        </p:txBody>
      </p:sp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558637" y="105353"/>
            <a:ext cx="9433907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797" y="1235858"/>
            <a:ext cx="3474720" cy="80772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797" y="2143208"/>
            <a:ext cx="347472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0348" y="1235860"/>
            <a:ext cx="347472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00348" y="2143208"/>
            <a:ext cx="347472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3" name="标题 4"/>
          <p:cNvSpPr>
            <a:spLocks noGrp="1"/>
          </p:cNvSpPr>
          <p:nvPr>
            <p:ph type="title" hasCustomPrompt="1"/>
          </p:nvPr>
        </p:nvSpPr>
        <p:spPr>
          <a:xfrm>
            <a:off x="1558637" y="105353"/>
            <a:ext cx="105156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899" y="1235860"/>
            <a:ext cx="347472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1"/>
          </p:nvPr>
        </p:nvSpPr>
        <p:spPr>
          <a:xfrm>
            <a:off x="8350899" y="2143208"/>
            <a:ext cx="347472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2919" y="1123839"/>
            <a:ext cx="2947483" cy="460118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775521" y="116633"/>
            <a:ext cx="8928100" cy="587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2919" y="1123839"/>
            <a:ext cx="2947483" cy="460118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1456" y="1273629"/>
            <a:ext cx="7670944" cy="51019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718458" y="1273629"/>
            <a:ext cx="2834217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12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718458" y="3840473"/>
            <a:ext cx="2834217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9510" y="116632"/>
            <a:ext cx="8642349" cy="431800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603301" y="1191984"/>
            <a:ext cx="8115231" cy="5101937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here to add picture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413657" y="1191984"/>
            <a:ext cx="2834217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413657" y="3758828"/>
            <a:ext cx="2834217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583499" y="44624"/>
            <a:ext cx="8544984" cy="576262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583499" y="116632"/>
            <a:ext cx="8544984" cy="576262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1109" y="1232362"/>
            <a:ext cx="2819400" cy="512064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48021" y="1232362"/>
            <a:ext cx="7315200" cy="5120640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583499" y="116632"/>
            <a:ext cx="8544984" cy="576262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0" y="5867400"/>
            <a:ext cx="12192000" cy="0"/>
          </a:xfrm>
          <a:prstGeom prst="line">
            <a:avLst/>
          </a:prstGeom>
          <a:noFill/>
          <a:ln w="38100">
            <a:solidFill>
              <a:srgbClr val="00267F"/>
            </a:solidFill>
            <a:round/>
          </a:ln>
          <a:effectLst/>
        </p:spPr>
        <p:txBody>
          <a:bodyPr wrap="none" anchor="ctr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/>
            </a:pPr>
            <a:endParaRPr lang="zh-CN" alt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5576"/>
            <a:ext cx="51816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422400" y="1524000"/>
            <a:ext cx="9347200" cy="1143000"/>
          </a:xfrm>
          <a:noFill/>
        </p:spPr>
        <p:txBody>
          <a:bodyPr wrap="none" lIns="91440" tIns="45720" rIns="91440" bIns="45720"/>
          <a:lstStyle>
            <a:lvl1pPr marL="0">
              <a:defRPr b="0">
                <a:solidFill>
                  <a:srgbClr val="00267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2400" y="3124200"/>
            <a:ext cx="9347200" cy="838200"/>
          </a:xfrm>
          <a:ln w="9525"/>
        </p:spPr>
        <p:txBody>
          <a:bodyPr wrap="none"/>
          <a:lstStyle>
            <a:lvl1pPr marL="0" indent="0">
              <a:buFont typeface="Wingdings" panose="05000000000000000000" pitchFamily="2" charset="2"/>
              <a:buNone/>
              <a:defRPr sz="3200" b="1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9144000" y="59436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>
                <a:effectLst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GB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72264" y="36267"/>
            <a:ext cx="3719736" cy="8418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72264" y="-5508"/>
            <a:ext cx="3719736" cy="84186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0288" y="1310641"/>
            <a:ext cx="10718987" cy="48048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3200" smtClean="0">
                <a:solidFill>
                  <a:srgbClr val="000099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400" smtClean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000" smtClean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1800" smtClean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</a:defRPr>
            </a:lvl5pPr>
          </a:lstStyle>
          <a:p>
            <a:pPr lvl="0">
              <a:buClrTx/>
              <a:buFont typeface="Wingdings" panose="05000000000000000000" pitchFamily="2" charset="2"/>
              <a:buChar char="l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1">
              <a:buClrTx/>
              <a:buFont typeface="Wingdings" panose="05000000000000000000" pitchFamily="2" charset="2"/>
              <a:buChar char="n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2">
              <a:buClrTx/>
              <a:buFont typeface="Wingdings" panose="05000000000000000000" pitchFamily="2" charset="2"/>
              <a:buChar char="u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4">
              <a:buClrTx/>
              <a:buFont typeface="Wingdings" panose="05000000000000000000" pitchFamily="2" charset="2"/>
              <a:buChar char="ü"/>
            </a:pPr>
            <a:r>
              <a:rPr lang="en-US" altLang="zh-CN" dirty="0"/>
              <a:t>Click here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558637" y="105353"/>
            <a:ext cx="105156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2439365" y="2046723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70057" y="2046722"/>
            <a:ext cx="6318251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6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2439365" y="2864141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18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3270057" y="2864140"/>
            <a:ext cx="6318251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9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2439365" y="3681558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21" name="文本占位符 14"/>
          <p:cNvSpPr>
            <a:spLocks noGrp="1"/>
          </p:cNvSpPr>
          <p:nvPr>
            <p:ph type="body" sz="quarter" idx="15" hasCustomPrompt="1"/>
          </p:nvPr>
        </p:nvSpPr>
        <p:spPr>
          <a:xfrm>
            <a:off x="3270057" y="3681556"/>
            <a:ext cx="6318251" cy="561976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22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2439365" y="4498974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24" name="文本占位符 14"/>
          <p:cNvSpPr>
            <a:spLocks noGrp="1"/>
          </p:cNvSpPr>
          <p:nvPr>
            <p:ph type="body" sz="quarter" idx="17" hasCustomPrompt="1"/>
          </p:nvPr>
        </p:nvSpPr>
        <p:spPr>
          <a:xfrm>
            <a:off x="3270057" y="4498973"/>
            <a:ext cx="6318251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" y="6586927"/>
            <a:ext cx="10914276" cy="26832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914278" y="6588019"/>
            <a:ext cx="1277721" cy="267236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5"/>
          <p:cNvSpPr txBox="1"/>
          <p:nvPr/>
        </p:nvSpPr>
        <p:spPr>
          <a:xfrm>
            <a:off x="10311534" y="6588019"/>
            <a:ext cx="1796516" cy="267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0" y="6567603"/>
            <a:ext cx="10715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HEPS · </a:t>
            </a:r>
            <a:r>
              <a:rPr lang="en-US" altLang="zh-CN" sz="1600" b="1" dirty="0">
                <a:solidFill>
                  <a:schemeClr val="bg1"/>
                </a:solidFill>
              </a:rPr>
              <a:t>The 1</a:t>
            </a:r>
            <a:r>
              <a:rPr lang="en-US" altLang="zh-CN" sz="1600" b="1" baseline="30000" dirty="0">
                <a:solidFill>
                  <a:schemeClr val="bg1"/>
                </a:solidFill>
              </a:rPr>
              <a:t>st</a:t>
            </a:r>
            <a:r>
              <a:rPr lang="en-US" altLang="zh-CN" sz="1600" b="1" baseline="0" dirty="0">
                <a:solidFill>
                  <a:schemeClr val="bg1"/>
                </a:solidFill>
              </a:rPr>
              <a:t> </a:t>
            </a:r>
            <a:r>
              <a:rPr lang="en-US" altLang="zh-CN" sz="1600" b="1" dirty="0">
                <a:solidFill>
                  <a:schemeClr val="bg1"/>
                </a:solidFill>
              </a:rPr>
              <a:t>Meeting of HEPS</a:t>
            </a:r>
            <a:r>
              <a:rPr lang="en-US" altLang="zh-CN" sz="1600" b="1" baseline="0" dirty="0">
                <a:solidFill>
                  <a:schemeClr val="bg1"/>
                </a:solidFill>
              </a:rPr>
              <a:t> </a:t>
            </a:r>
            <a:r>
              <a:rPr lang="en-US" altLang="zh-CN" sz="1600" b="1" dirty="0">
                <a:solidFill>
                  <a:schemeClr val="bg1"/>
                </a:solidFill>
              </a:rPr>
              <a:t>IAC, IHEP, Dec. 11-14, 2018</a:t>
            </a:r>
            <a:endParaRPr lang="zh-CN" alt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直角三角形 10"/>
          <p:cNvSpPr/>
          <p:nvPr/>
        </p:nvSpPr>
        <p:spPr>
          <a:xfrm flipV="1">
            <a:off x="10909477" y="6588019"/>
            <a:ext cx="526943" cy="267236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1445105" y="6588019"/>
            <a:ext cx="0" cy="2672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内容占位符 13"/>
          <p:cNvSpPr>
            <a:spLocks noGrp="1"/>
          </p:cNvSpPr>
          <p:nvPr>
            <p:ph sz="quarter" idx="10" hasCustomPrompt="1"/>
          </p:nvPr>
        </p:nvSpPr>
        <p:spPr>
          <a:xfrm>
            <a:off x="0" y="1329893"/>
            <a:ext cx="8783781" cy="1912071"/>
          </a:xfrm>
          <a:solidFill>
            <a:srgbClr val="000099"/>
          </a:solidFill>
        </p:spPr>
        <p:txBody>
          <a:bodyPr anchor="ctr">
            <a:normAutofit/>
          </a:bodyPr>
          <a:lstStyle>
            <a:lvl1pPr marL="0" indent="0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1"/>
          </p:nvPr>
        </p:nvSpPr>
        <p:spPr>
          <a:xfrm>
            <a:off x="1676402" y="3460607"/>
            <a:ext cx="9628909" cy="27115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594" y="1240525"/>
            <a:ext cx="4985143" cy="5120640"/>
          </a:xfrm>
        </p:spPr>
        <p:txBody>
          <a:bodyPr anchor="t"/>
          <a:lstStyle>
            <a:lvl1pPr marL="182880" indent="-182880">
              <a:buClrTx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</a:defRPr>
            </a:lvl1pPr>
            <a:lvl2pPr marL="685800" indent="-182880">
              <a:buClrTx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</a:defRPr>
            </a:lvl2pPr>
            <a:lvl3pPr marL="1143000" indent="-182880">
              <a:buClrTx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</a:defRPr>
            </a:lvl3pPr>
            <a:lvl4pPr marL="1600200" indent="-182880">
              <a:buClrTx/>
              <a:buFont typeface="Wingdings" panose="05000000000000000000" pitchFamily="2" charset="2"/>
              <a:buChar char="Ø"/>
              <a:defRPr sz="1800">
                <a:solidFill>
                  <a:schemeClr val="tx1"/>
                </a:solidFill>
              </a:defRPr>
            </a:lvl4pPr>
            <a:lvl5pPr marL="2057400" indent="-182880">
              <a:buClrTx/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879" y="1240525"/>
            <a:ext cx="5025040" cy="512064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zh-CN" altLang="en-US" sz="3200" smtClean="0"/>
            </a:lvl1pPr>
            <a:lvl2pPr>
              <a:defRPr lang="zh-CN" altLang="en-US" smtClean="0"/>
            </a:lvl2pPr>
            <a:lvl3pPr>
              <a:defRPr lang="zh-CN" altLang="en-US" sz="2000" smtClean="0"/>
            </a:lvl3pPr>
            <a:lvl4pPr>
              <a:defRPr lang="zh-CN" altLang="en-US" smtClean="0"/>
            </a:lvl4pPr>
            <a:lvl5pPr>
              <a:defRPr lang="en-US" dirty="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1558637" y="105353"/>
            <a:ext cx="9649931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797" y="1235858"/>
            <a:ext cx="3474720" cy="80772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797" y="2143208"/>
            <a:ext cx="347472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0348" y="1235860"/>
            <a:ext cx="347472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00348" y="2143208"/>
            <a:ext cx="347472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3" name="标题 4"/>
          <p:cNvSpPr>
            <a:spLocks noGrp="1"/>
          </p:cNvSpPr>
          <p:nvPr>
            <p:ph type="title" hasCustomPrompt="1"/>
          </p:nvPr>
        </p:nvSpPr>
        <p:spPr>
          <a:xfrm>
            <a:off x="1558637" y="105353"/>
            <a:ext cx="105156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899" y="1235860"/>
            <a:ext cx="347472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1"/>
          </p:nvPr>
        </p:nvSpPr>
        <p:spPr>
          <a:xfrm>
            <a:off x="8350899" y="2143208"/>
            <a:ext cx="347472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2919" y="1123839"/>
            <a:ext cx="2947483" cy="460118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775521" y="116633"/>
            <a:ext cx="8928100" cy="587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1456" y="1273629"/>
            <a:ext cx="7670944" cy="51019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718458" y="1273629"/>
            <a:ext cx="2834217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12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718458" y="3840473"/>
            <a:ext cx="2834217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9510" y="116632"/>
            <a:ext cx="8642349" cy="431800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603301" y="1191984"/>
            <a:ext cx="8115231" cy="5101937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here to add picture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413657" y="1191984"/>
            <a:ext cx="2834217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413657" y="3758828"/>
            <a:ext cx="2834217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583499" y="44624"/>
            <a:ext cx="8544984" cy="576262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455" y="1880755"/>
            <a:ext cx="11152909" cy="4491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altLang="zh-CN" dirty="0"/>
              <a:t>Click here to add text</a:t>
            </a:r>
            <a:endParaRPr lang="zh-CN" altLang="en-US" dirty="0"/>
          </a:p>
          <a:p>
            <a:pPr lvl="1"/>
            <a:r>
              <a:rPr lang="en-US" altLang="zh-CN" dirty="0"/>
              <a:t>Click here to add text</a:t>
            </a:r>
            <a:endParaRPr lang="zh-CN" altLang="en-US" dirty="0"/>
          </a:p>
          <a:p>
            <a:pPr lvl="2"/>
            <a:r>
              <a:rPr lang="en-US" altLang="zh-CN" dirty="0"/>
              <a:t>Click here to add text</a:t>
            </a:r>
            <a:endParaRPr lang="zh-CN" altLang="en-US" dirty="0"/>
          </a:p>
          <a:p>
            <a:pPr lvl="3"/>
            <a:r>
              <a:rPr lang="en-US" altLang="zh-CN" dirty="0"/>
              <a:t>Click here to add text</a:t>
            </a:r>
            <a:endParaRPr lang="zh-CN" altLang="en-US" dirty="0"/>
          </a:p>
          <a:p>
            <a:pPr lvl="4"/>
            <a:r>
              <a:rPr lang="en-US" altLang="zh-CN" dirty="0"/>
              <a:t>Click here to add text</a:t>
            </a:r>
            <a:endParaRPr 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1" y="821645"/>
            <a:ext cx="12192000" cy="87076"/>
            <a:chOff x="0" y="821645"/>
            <a:chExt cx="9191194" cy="135018"/>
          </a:xfrm>
        </p:grpSpPr>
        <p:grpSp>
          <p:nvGrpSpPr>
            <p:cNvPr id="10" name="组合 9"/>
            <p:cNvGrpSpPr/>
            <p:nvPr/>
          </p:nvGrpSpPr>
          <p:grpSpPr>
            <a:xfrm>
              <a:off x="0" y="836712"/>
              <a:ext cx="9191194" cy="110437"/>
              <a:chOff x="0" y="836712"/>
              <a:chExt cx="9191194" cy="110437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922847" y="836712"/>
                <a:ext cx="8268347" cy="11043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0" y="836713"/>
                <a:ext cx="975360" cy="11043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 flipV="1">
              <a:off x="975360" y="821645"/>
              <a:ext cx="0" cy="13501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6" y="108726"/>
            <a:ext cx="1272156" cy="63338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" y="6596566"/>
            <a:ext cx="10914276" cy="25869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909477" y="6596565"/>
            <a:ext cx="1277721" cy="258691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lide Number Placeholder 5"/>
          <p:cNvSpPr txBox="1"/>
          <p:nvPr/>
        </p:nvSpPr>
        <p:spPr>
          <a:xfrm>
            <a:off x="10311534" y="6597352"/>
            <a:ext cx="1796516" cy="252000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直角三角形 20"/>
          <p:cNvSpPr/>
          <p:nvPr/>
        </p:nvSpPr>
        <p:spPr>
          <a:xfrm flipV="1">
            <a:off x="10909477" y="6596565"/>
            <a:ext cx="526943" cy="258691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1445105" y="6433915"/>
            <a:ext cx="0" cy="42134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111658" y="0"/>
            <a:ext cx="1013508" cy="79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l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455" y="1880755"/>
            <a:ext cx="11152909" cy="4491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altLang="zh-CN" dirty="0"/>
              <a:t>Click here to add text</a:t>
            </a:r>
            <a:endParaRPr lang="zh-CN" altLang="en-US" dirty="0"/>
          </a:p>
          <a:p>
            <a:pPr lvl="1"/>
            <a:r>
              <a:rPr lang="en-US" altLang="zh-CN" dirty="0"/>
              <a:t>Click here to add text</a:t>
            </a:r>
            <a:endParaRPr lang="zh-CN" altLang="en-US" dirty="0"/>
          </a:p>
          <a:p>
            <a:pPr lvl="2"/>
            <a:r>
              <a:rPr lang="en-US" altLang="zh-CN" dirty="0"/>
              <a:t>Click here to add text</a:t>
            </a:r>
            <a:endParaRPr lang="zh-CN" altLang="en-US" dirty="0"/>
          </a:p>
          <a:p>
            <a:pPr lvl="3"/>
            <a:r>
              <a:rPr lang="en-US" altLang="zh-CN" dirty="0"/>
              <a:t>Click here to add text</a:t>
            </a:r>
            <a:endParaRPr lang="zh-CN" altLang="en-US" dirty="0"/>
          </a:p>
          <a:p>
            <a:pPr lvl="4"/>
            <a:r>
              <a:rPr lang="en-US" altLang="zh-CN" dirty="0"/>
              <a:t>Click here to add text</a:t>
            </a:r>
            <a:endParaRPr lang="en-US" dirty="0"/>
          </a:p>
        </p:txBody>
      </p:sp>
      <p:sp>
        <p:nvSpPr>
          <p:cNvPr id="14" name="矩形 13"/>
          <p:cNvSpPr/>
          <p:nvPr/>
        </p:nvSpPr>
        <p:spPr>
          <a:xfrm>
            <a:off x="1224146" y="0"/>
            <a:ext cx="10967855" cy="2592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矩形 12"/>
          <p:cNvSpPr/>
          <p:nvPr/>
        </p:nvSpPr>
        <p:spPr>
          <a:xfrm>
            <a:off x="1" y="0"/>
            <a:ext cx="1293802" cy="2592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1293803" y="8648"/>
            <a:ext cx="0" cy="252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1" y="6596566"/>
            <a:ext cx="10914276" cy="25869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909477" y="6596565"/>
            <a:ext cx="1277721" cy="258691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lide Number Placeholder 5"/>
          <p:cNvSpPr txBox="1"/>
          <p:nvPr/>
        </p:nvSpPr>
        <p:spPr>
          <a:xfrm>
            <a:off x="10311534" y="6597352"/>
            <a:ext cx="1796516" cy="252000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直角三角形 20"/>
          <p:cNvSpPr/>
          <p:nvPr/>
        </p:nvSpPr>
        <p:spPr>
          <a:xfrm flipV="1">
            <a:off x="10909477" y="6596565"/>
            <a:ext cx="526943" cy="258691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1445105" y="6433915"/>
            <a:ext cx="0" cy="42134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l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3175" y="4142322"/>
            <a:ext cx="7105650" cy="1528763"/>
          </a:xfrm>
        </p:spPr>
        <p:txBody>
          <a:bodyPr>
            <a:normAutofit/>
          </a:bodyPr>
          <a:lstStyle/>
          <a:p>
            <a:pPr algn="ctr"/>
            <a:r>
              <a:rPr lang="zh-CN" altLang="en-US" sz="2400" dirty="0">
                <a:ea typeface="宋体" panose="02010600030101010101" pitchFamily="2" charset="-122"/>
              </a:rPr>
              <a:t>刘建利</a:t>
            </a:r>
            <a:endParaRPr lang="en-US" altLang="zh-CN" sz="2400" dirty="0">
              <a:ea typeface="宋体" panose="02010600030101010101" pitchFamily="2" charset="-122"/>
            </a:endParaRPr>
          </a:p>
          <a:p>
            <a:pPr algn="ctr"/>
            <a:r>
              <a:rPr lang="zh-CN" altLang="en-US" sz="2400" dirty="0">
                <a:ea typeface="宋体" panose="02010600030101010101" pitchFamily="2" charset="-122"/>
              </a:rPr>
              <a:t>高能所计算中心</a:t>
            </a:r>
            <a:endParaRPr lang="en-US" altLang="zh-CN" sz="2400" dirty="0">
              <a:ea typeface="宋体" panose="02010600030101010101" pitchFamily="2" charset="-122"/>
            </a:endParaRPr>
          </a:p>
          <a:p>
            <a:pPr algn="ctr"/>
            <a:r>
              <a:rPr lang="en-US" altLang="zh-CN" sz="2400" dirty="0">
                <a:ea typeface="宋体" panose="02010600030101010101" pitchFamily="2" charset="-122"/>
              </a:rPr>
              <a:t>2023</a:t>
            </a:r>
            <a:r>
              <a:rPr lang="zh-CN" altLang="en-US" sz="2400" dirty="0">
                <a:ea typeface="宋体" panose="02010600030101010101" pitchFamily="2" charset="-122"/>
              </a:rPr>
              <a:t>年</a:t>
            </a:r>
            <a:r>
              <a:rPr lang="en-US" altLang="zh-CN" sz="2400" dirty="0">
                <a:ea typeface="宋体" panose="02010600030101010101" pitchFamily="2" charset="-122"/>
              </a:rPr>
              <a:t>07</a:t>
            </a:r>
            <a:r>
              <a:rPr lang="zh-CN" altLang="en-US" sz="2400" dirty="0">
                <a:ea typeface="宋体" panose="02010600030101010101" pitchFamily="2" charset="-122"/>
              </a:rPr>
              <a:t>月</a:t>
            </a:r>
            <a:r>
              <a:rPr lang="en-US" altLang="zh-CN" sz="2400" dirty="0">
                <a:ea typeface="宋体" panose="02010600030101010101" pitchFamily="2" charset="-122"/>
              </a:rPr>
              <a:t>11</a:t>
            </a:r>
            <a:r>
              <a:rPr lang="zh-CN" altLang="en-US" sz="2400" dirty="0">
                <a:ea typeface="宋体" panose="02010600030101010101" pitchFamily="2" charset="-122"/>
              </a:rPr>
              <a:t>日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3345" y="1700808"/>
            <a:ext cx="11928648" cy="1170940"/>
          </a:xfrm>
          <a:prstGeom prst="rect">
            <a:avLst/>
          </a:prstGeom>
          <a:noFill/>
          <a:ln w="2857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FF0066"/>
              </a:buClr>
              <a:buSzPct val="80000"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面向先进光源软件开发过程的CI/CD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264" y="1755"/>
            <a:ext cx="3719736" cy="841866"/>
          </a:xfrm>
          <a:prstGeom prst="rect">
            <a:avLst/>
          </a:prstGeom>
        </p:spPr>
      </p:pic>
    </p:spTree>
  </p:cSld>
  <p:clrMapOvr>
    <a:masterClrMapping/>
  </p:clrMapOvr>
  <p:transition advTm="814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371" y="991087"/>
            <a:ext cx="4078029" cy="5225809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+mj-ea"/>
              </a:rPr>
              <a:t>CI/CD</a:t>
            </a:r>
            <a:r>
              <a:rPr lang="zh-CN" altLang="en-US" dirty="0">
                <a:latin typeface="+mj-ea"/>
              </a:rPr>
              <a:t>的</a:t>
            </a:r>
            <a:r>
              <a:rPr lang="en-US" altLang="zh-CN" dirty="0">
                <a:latin typeface="+mj-ea"/>
              </a:rPr>
              <a:t>Pipeline</a:t>
            </a:r>
            <a:endParaRPr lang="zh-CN" alt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73" y="1044412"/>
            <a:ext cx="6058914" cy="1144718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7910892" y="1549400"/>
            <a:ext cx="3306536" cy="751840"/>
            <a:chOff x="8199132" y="1549400"/>
            <a:chExt cx="3306536" cy="751840"/>
          </a:xfrm>
        </p:grpSpPr>
        <p:sp>
          <p:nvSpPr>
            <p:cNvPr id="43" name="矩形 42"/>
            <p:cNvSpPr/>
            <p:nvPr/>
          </p:nvSpPr>
          <p:spPr>
            <a:xfrm>
              <a:off x="8199132" y="1549400"/>
              <a:ext cx="2392667" cy="7518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0693400" y="1696720"/>
              <a:ext cx="8122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构建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864278" y="2468723"/>
            <a:ext cx="3699122" cy="2088037"/>
            <a:chOff x="8152518" y="2468723"/>
            <a:chExt cx="3699122" cy="2088037"/>
          </a:xfrm>
        </p:grpSpPr>
        <p:sp>
          <p:nvSpPr>
            <p:cNvPr id="44" name="矩形 43"/>
            <p:cNvSpPr/>
            <p:nvPr/>
          </p:nvSpPr>
          <p:spPr>
            <a:xfrm>
              <a:off x="8152518" y="2468723"/>
              <a:ext cx="3699122" cy="208803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0297160" y="2659978"/>
              <a:ext cx="8122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测试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738140" y="4769963"/>
            <a:ext cx="3699122" cy="828197"/>
            <a:chOff x="8026380" y="4769963"/>
            <a:chExt cx="3699122" cy="828197"/>
          </a:xfrm>
        </p:grpSpPr>
        <p:sp>
          <p:nvSpPr>
            <p:cNvPr id="45" name="矩形 44"/>
            <p:cNvSpPr/>
            <p:nvPr/>
          </p:nvSpPr>
          <p:spPr>
            <a:xfrm>
              <a:off x="8026380" y="4769963"/>
              <a:ext cx="3699122" cy="82819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0185665" y="4902421"/>
              <a:ext cx="8122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部署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93" y="2161150"/>
            <a:ext cx="5254228" cy="4383157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V="1">
            <a:off x="4281109" y="1941300"/>
            <a:ext cx="3583169" cy="2107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4904961" y="3305868"/>
            <a:ext cx="2902226" cy="812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5639184" y="4242628"/>
            <a:ext cx="2168003" cy="802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现有的</a:t>
            </a:r>
            <a:r>
              <a:rPr lang="en-US" altLang="zh-CN" dirty="0"/>
              <a:t>CI/CD</a:t>
            </a:r>
            <a:r>
              <a:rPr lang="zh-CN" altLang="en-US" dirty="0"/>
              <a:t>业务</a:t>
            </a:r>
          </a:p>
        </p:txBody>
      </p:sp>
      <p:graphicFrame>
        <p:nvGraphicFramePr>
          <p:cNvPr id="4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56000" y="1007900"/>
          <a:ext cx="11880000" cy="54591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623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+mj-lt"/>
                        </a:rPr>
                        <a:t>业务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+mj-lt"/>
                        </a:rPr>
                        <a:t>业务主体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+mj-lt"/>
                        </a:rPr>
                        <a:t>触发器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+mj-lt"/>
                        </a:rPr>
                        <a:t>交付产品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+mj-lt"/>
                        </a:rPr>
                        <a:t>载体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+mj-lt"/>
                        </a:rPr>
                        <a:t>自动化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+mj-lt"/>
                        </a:rPr>
                        <a:t>相关工具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3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+mj-lt"/>
                        </a:rPr>
                        <a:t>发布</a:t>
                      </a:r>
                      <a:r>
                        <a:rPr lang="en-US" altLang="zh-CN" sz="1600" dirty="0">
                          <a:latin typeface="+mj-lt"/>
                        </a:rPr>
                        <a:t>Daisy-workbench</a:t>
                      </a:r>
                      <a:endParaRPr lang="zh-CN" altLang="en-US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+mj-lt"/>
                        </a:rPr>
                        <a:t>软件</a:t>
                      </a:r>
                      <a:endParaRPr lang="en-US" altLang="zh-CN" sz="1600" dirty="0">
                        <a:latin typeface="+mj-lt"/>
                      </a:endParaRPr>
                    </a:p>
                    <a:p>
                      <a:pPr algn="ctr"/>
                      <a:r>
                        <a:rPr lang="zh-CN" altLang="en-US" sz="1600" dirty="0">
                          <a:latin typeface="+mj-lt"/>
                        </a:rPr>
                        <a:t>开发者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+mj-lt"/>
                        </a:rPr>
                        <a:t>提交代码</a:t>
                      </a:r>
                      <a:r>
                        <a:rPr lang="en-US" altLang="zh-CN" sz="1600" dirty="0">
                          <a:latin typeface="+mj-lt"/>
                        </a:rPr>
                        <a:t>/</a:t>
                      </a:r>
                      <a:r>
                        <a:rPr lang="zh-CN" altLang="en-US" sz="1600" dirty="0">
                          <a:latin typeface="+mj-lt"/>
                        </a:rPr>
                        <a:t>手动触发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j-lt"/>
                        </a:rPr>
                        <a:t>Daisy-workbench.exe</a:t>
                      </a:r>
                      <a:endParaRPr lang="zh-CN" altLang="en-US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j-lt"/>
                        </a:rPr>
                        <a:t>Docs</a:t>
                      </a:r>
                      <a:endParaRPr lang="zh-CN" altLang="en-US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+mj-lt"/>
                        </a:rPr>
                        <a:t>是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j-lt"/>
                        </a:rPr>
                        <a:t>Gitlab/Docs/Jenkins</a:t>
                      </a:r>
                      <a:endParaRPr lang="zh-CN" altLang="en-US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3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+mj-lt"/>
                        </a:rPr>
                        <a:t>线站科学家封装自己的算法到</a:t>
                      </a:r>
                      <a:r>
                        <a:rPr lang="en-US" altLang="zh-CN" sz="1600" dirty="0">
                          <a:latin typeface="+mj-lt"/>
                        </a:rPr>
                        <a:t>python</a:t>
                      </a:r>
                      <a:r>
                        <a:rPr lang="zh-CN" altLang="en-US" sz="1600" dirty="0">
                          <a:latin typeface="+mj-lt"/>
                        </a:rPr>
                        <a:t>包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+mj-lt"/>
                        </a:rPr>
                        <a:t>线站</a:t>
                      </a:r>
                      <a:endParaRPr lang="en-US" altLang="zh-CN" sz="1600" dirty="0">
                        <a:latin typeface="+mj-lt"/>
                      </a:endParaRPr>
                    </a:p>
                    <a:p>
                      <a:pPr algn="ctr"/>
                      <a:r>
                        <a:rPr lang="zh-CN" altLang="en-US" sz="1600" dirty="0">
                          <a:latin typeface="+mj-lt"/>
                        </a:rPr>
                        <a:t>科学家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+mj-lt"/>
                        </a:rPr>
                        <a:t>提交代码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j-lt"/>
                        </a:rPr>
                        <a:t>Python</a:t>
                      </a:r>
                      <a:r>
                        <a:rPr lang="zh-CN" altLang="en-US" sz="1600" dirty="0">
                          <a:latin typeface="+mj-lt"/>
                        </a:rPr>
                        <a:t>包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>
                          <a:latin typeface="+mj-lt"/>
                        </a:rPr>
                        <a:t>Pypi</a:t>
                      </a:r>
                      <a:r>
                        <a:rPr lang="en-US" altLang="zh-CN" sz="1600" dirty="0">
                          <a:latin typeface="+mj-lt"/>
                        </a:rPr>
                        <a:t>/Docs</a:t>
                      </a:r>
                      <a:endParaRPr lang="zh-CN" altLang="en-US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+mj-lt"/>
                        </a:rPr>
                        <a:t>否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j-lt"/>
                        </a:rPr>
                        <a:t>Gitlab/</a:t>
                      </a:r>
                      <a:r>
                        <a:rPr lang="en-US" altLang="zh-CN" sz="1600" dirty="0" err="1">
                          <a:latin typeface="+mj-lt"/>
                        </a:rPr>
                        <a:t>Pypi</a:t>
                      </a:r>
                      <a:r>
                        <a:rPr lang="en-US" altLang="zh-CN" sz="1600" dirty="0">
                          <a:latin typeface="+mj-lt"/>
                        </a:rPr>
                        <a:t>/Docs/Jenkins</a:t>
                      </a:r>
                      <a:endParaRPr lang="zh-CN" altLang="en-US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3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+mj-lt"/>
                        </a:rPr>
                        <a:t>发布稳定环境的</a:t>
                      </a:r>
                      <a:r>
                        <a:rPr lang="en-US" altLang="zh-CN" sz="1600" dirty="0" err="1">
                          <a:latin typeface="+mj-lt"/>
                        </a:rPr>
                        <a:t>Jupyterlab</a:t>
                      </a:r>
                      <a:r>
                        <a:rPr lang="zh-CN" altLang="en-US" sz="1600" dirty="0">
                          <a:latin typeface="+mj-lt"/>
                        </a:rPr>
                        <a:t>镜像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+mj-lt"/>
                        </a:rPr>
                        <a:t>软件</a:t>
                      </a:r>
                      <a:endParaRPr lang="en-US" altLang="zh-CN" sz="1600" dirty="0">
                        <a:latin typeface="+mj-lt"/>
                      </a:endParaRPr>
                    </a:p>
                    <a:p>
                      <a:pPr algn="ctr"/>
                      <a:r>
                        <a:rPr lang="zh-CN" altLang="en-US" sz="1600" dirty="0">
                          <a:latin typeface="+mj-lt"/>
                        </a:rPr>
                        <a:t>开发者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+mj-lt"/>
                        </a:rPr>
                        <a:t>提交代码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j-lt"/>
                        </a:rPr>
                        <a:t>Docker</a:t>
                      </a:r>
                    </a:p>
                    <a:p>
                      <a:pPr algn="ctr"/>
                      <a:r>
                        <a:rPr lang="zh-CN" altLang="en-US" sz="1600" dirty="0">
                          <a:latin typeface="+mj-lt"/>
                        </a:rPr>
                        <a:t>镜像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j-lt"/>
                        </a:rPr>
                        <a:t>Harbor</a:t>
                      </a:r>
                      <a:endParaRPr lang="zh-CN" altLang="en-US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+mj-lt"/>
                        </a:rPr>
                        <a:t>是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j-lt"/>
                        </a:rPr>
                        <a:t>Gitlab/Harbor/Jenkins</a:t>
                      </a:r>
                      <a:endParaRPr lang="zh-CN" altLang="en-US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3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+mj-lt"/>
                        </a:rPr>
                        <a:t>谱学匹配</a:t>
                      </a:r>
                      <a:r>
                        <a:rPr lang="en-US" altLang="zh-CN" sz="1600" dirty="0">
                          <a:latin typeface="+mj-lt"/>
                        </a:rPr>
                        <a:t>App</a:t>
                      </a:r>
                      <a:endParaRPr lang="zh-CN" altLang="en-US" sz="1600" dirty="0"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+mj-lt"/>
                        </a:rPr>
                        <a:t>线站</a:t>
                      </a:r>
                      <a:endParaRPr lang="en-US" altLang="zh-CN" sz="1600" dirty="0">
                        <a:latin typeface="+mj-lt"/>
                      </a:endParaRPr>
                    </a:p>
                    <a:p>
                      <a:pPr algn="ctr"/>
                      <a:r>
                        <a:rPr lang="zh-CN" altLang="en-US" sz="1600" dirty="0">
                          <a:latin typeface="+mj-lt"/>
                        </a:rPr>
                        <a:t>科学家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+mj-lt"/>
                        </a:rPr>
                        <a:t>提交代码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j-lt"/>
                        </a:rPr>
                        <a:t>App.exe</a:t>
                      </a:r>
                      <a:endParaRPr lang="zh-CN" altLang="en-US" sz="1600" dirty="0"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j-lt"/>
                        </a:rPr>
                        <a:t>Docs</a:t>
                      </a:r>
                      <a:endParaRPr lang="zh-CN" altLang="en-US" sz="1600" dirty="0"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+mj-lt"/>
                        </a:rPr>
                        <a:t>是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j-lt"/>
                        </a:rPr>
                        <a:t>Gitlab/Docs/Jenkins</a:t>
                      </a:r>
                      <a:endParaRPr lang="zh-CN" altLang="en-US" sz="1600" dirty="0"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23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+mj-lt"/>
                        </a:rPr>
                        <a:t>数据引擎模块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+mj-lt"/>
                        </a:rPr>
                        <a:t>软件</a:t>
                      </a:r>
                      <a:endParaRPr lang="en-US" altLang="zh-CN" sz="1600" dirty="0">
                        <a:latin typeface="+mj-lt"/>
                      </a:endParaRPr>
                    </a:p>
                    <a:p>
                      <a:pPr algn="ctr"/>
                      <a:r>
                        <a:rPr lang="zh-CN" altLang="en-US" sz="1600" dirty="0">
                          <a:latin typeface="+mj-lt"/>
                        </a:rPr>
                        <a:t>开发者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+mj-lt"/>
                        </a:rPr>
                        <a:t>提交代码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j-lt"/>
                        </a:rPr>
                        <a:t>Daisy</a:t>
                      </a:r>
                    </a:p>
                    <a:p>
                      <a:pPr algn="ctr"/>
                      <a:r>
                        <a:rPr lang="zh-CN" altLang="en-US" sz="1600" dirty="0">
                          <a:latin typeface="+mj-lt"/>
                        </a:rPr>
                        <a:t>模块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j-lt"/>
                        </a:rPr>
                        <a:t>Gitlab</a:t>
                      </a:r>
                      <a:endParaRPr lang="zh-CN" altLang="en-US" sz="160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+mj-lt"/>
                        </a:rPr>
                        <a:t>是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j-lt"/>
                        </a:rPr>
                        <a:t>Gitlab/</a:t>
                      </a:r>
                      <a:r>
                        <a:rPr lang="en-US" altLang="zh-CN" sz="1600" b="0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Alluxio</a:t>
                      </a:r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altLang="zh-CN" sz="1600" b="0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Flink</a:t>
                      </a:r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algn="ctr"/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Jenkins</a:t>
                      </a:r>
                      <a:endParaRPr lang="zh-CN" altLang="en-US" sz="160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23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+mj-lt"/>
                        </a:rPr>
                        <a:t>分布式计算引擎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软件</a:t>
                      </a:r>
                      <a:endParaRPr lang="en-US" altLang="zh-CN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开发者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+mj-lt"/>
                        </a:rPr>
                        <a:t>提交代码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Daisy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模块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j-lt"/>
                        </a:rPr>
                        <a:t>Gitlab</a:t>
                      </a:r>
                      <a:endParaRPr lang="zh-CN" altLang="en-US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+mj-lt"/>
                        </a:rPr>
                        <a:t>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j-lt"/>
                        </a:rPr>
                        <a:t>Gitlab/Spark/Jenkins</a:t>
                      </a:r>
                      <a:endParaRPr lang="zh-CN" altLang="en-US" sz="16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23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+mj-lt"/>
                        </a:rPr>
                        <a:t>工作流引擎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软件</a:t>
                      </a:r>
                      <a:endParaRPr lang="en-US" altLang="zh-CN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开发者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提交代码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Daisy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模块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j-lt"/>
                        </a:rPr>
                        <a:t>Gitlab</a:t>
                      </a:r>
                      <a:endParaRPr lang="zh-CN" altLang="en-US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+mj-lt"/>
                        </a:rPr>
                        <a:t>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j-lt"/>
                        </a:rPr>
                        <a:t>Gitlab/CWL/Jenkins</a:t>
                      </a:r>
                      <a:endParaRPr lang="zh-CN" altLang="en-US" sz="16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Diasy</a:t>
            </a:r>
            <a:r>
              <a:rPr lang="zh-CN" altLang="en-US" dirty="0"/>
              <a:t>软件的</a:t>
            </a:r>
            <a:r>
              <a:rPr lang="en-US" altLang="zh-CN" dirty="0"/>
              <a:t>CI/CD</a:t>
            </a:r>
            <a:r>
              <a:rPr lang="zh-CN" altLang="en-US" dirty="0"/>
              <a:t>过程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96188" y="1058516"/>
            <a:ext cx="10826554" cy="5291433"/>
            <a:chOff x="5411233" y="13415985"/>
            <a:chExt cx="16419806" cy="11707176"/>
          </a:xfrm>
        </p:grpSpPr>
        <p:sp>
          <p:nvSpPr>
            <p:cNvPr id="5" name="矩形 4"/>
            <p:cNvSpPr/>
            <p:nvPr/>
          </p:nvSpPr>
          <p:spPr>
            <a:xfrm>
              <a:off x="6188623" y="16762744"/>
              <a:ext cx="2160000" cy="1080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dk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Daisy</a:t>
              </a:r>
            </a:p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workbench</a:t>
              </a:r>
              <a:endParaRPr lang="zh-CN" altLang="en-US" sz="1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6188623" y="15598963"/>
              <a:ext cx="2160000" cy="1080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dk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Daisy</a:t>
              </a:r>
              <a:endParaRPr lang="zh-CN" altLang="en-US" sz="1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188622" y="14435184"/>
              <a:ext cx="2160000" cy="1080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dk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Daisy-Core</a:t>
              </a:r>
              <a:endParaRPr lang="zh-CN" altLang="en-US" sz="1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9580642" y="14425678"/>
              <a:ext cx="2160000" cy="1080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dk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动态库</a:t>
              </a:r>
            </a:p>
          </p:txBody>
        </p:sp>
        <p:sp>
          <p:nvSpPr>
            <p:cNvPr id="9" name="右大括号 8"/>
            <p:cNvSpPr/>
            <p:nvPr/>
          </p:nvSpPr>
          <p:spPr>
            <a:xfrm>
              <a:off x="12188875" y="14682795"/>
              <a:ext cx="819102" cy="3003226"/>
            </a:xfrm>
            <a:prstGeom prst="rightBrace">
              <a:avLst>
                <a:gd name="adj1" fmla="val 8333"/>
                <a:gd name="adj2" fmla="val 49714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tx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3082247" y="15644408"/>
              <a:ext cx="2160000" cy="1080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dk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Daisy</a:t>
              </a:r>
            </a:p>
            <a:p>
              <a:pPr algn="ctr"/>
              <a:r>
                <a:rPr lang="zh-CN" altLang="en-US" sz="1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预处理包</a:t>
              </a:r>
            </a:p>
          </p:txBody>
        </p:sp>
        <p:cxnSp>
          <p:nvCxnSpPr>
            <p:cNvPr id="11" name="直接箭头连接符 10"/>
            <p:cNvCxnSpPr>
              <a:stCxn id="7" idx="3"/>
              <a:endCxn id="8" idx="1"/>
            </p:cNvCxnSpPr>
            <p:nvPr/>
          </p:nvCxnSpPr>
          <p:spPr>
            <a:xfrm flipV="1">
              <a:off x="8348622" y="14965678"/>
              <a:ext cx="1232020" cy="950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6036223" y="14249399"/>
              <a:ext cx="2554532" cy="381762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3076922" y="14441936"/>
              <a:ext cx="2160000" cy="1080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dk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Daisy</a:t>
              </a:r>
            </a:p>
            <a:p>
              <a:pPr algn="ctr"/>
              <a:r>
                <a:rPr lang="zh-CN" altLang="en-US" sz="1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安装引导</a:t>
              </a:r>
            </a:p>
          </p:txBody>
        </p:sp>
        <p:sp>
          <p:nvSpPr>
            <p:cNvPr id="14" name="文本框 1117"/>
            <p:cNvSpPr txBox="1"/>
            <p:nvPr/>
          </p:nvSpPr>
          <p:spPr>
            <a:xfrm>
              <a:off x="5975292" y="13415985"/>
              <a:ext cx="2554533" cy="833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latin typeface="楷体" panose="02010609060101010101" pitchFamily="49" charset="-122"/>
                  <a:ea typeface="楷体" panose="02010609060101010101" pitchFamily="49" charset="-122"/>
                </a:rPr>
                <a:t>Daisy</a:t>
              </a:r>
              <a:r>
                <a:rPr lang="zh-CN" altLang="en-US" sz="1600" dirty="0">
                  <a:latin typeface="楷体" panose="02010609060101010101" pitchFamily="49" charset="-122"/>
                  <a:ea typeface="楷体" panose="02010609060101010101" pitchFamily="49" charset="-122"/>
                </a:rPr>
                <a:t>源代码</a:t>
              </a:r>
            </a:p>
          </p:txBody>
        </p:sp>
        <p:sp>
          <p:nvSpPr>
            <p:cNvPr id="15" name="文本框 1118"/>
            <p:cNvSpPr txBox="1"/>
            <p:nvPr/>
          </p:nvSpPr>
          <p:spPr>
            <a:xfrm>
              <a:off x="12357862" y="13415985"/>
              <a:ext cx="2554533" cy="833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latin typeface="楷体" panose="02010609060101010101" pitchFamily="49" charset="-122"/>
                  <a:ea typeface="楷体" panose="02010609060101010101" pitchFamily="49" charset="-122"/>
                </a:rPr>
                <a:t>构建过程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6702767" y="14978895"/>
              <a:ext cx="2160000" cy="1080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dk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Daisy</a:t>
              </a:r>
              <a:r>
                <a:rPr lang="zh-CN" altLang="en-US" sz="1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产品</a:t>
              </a:r>
              <a:endParaRPr lang="en-US" altLang="zh-CN" sz="1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Release</a:t>
              </a:r>
              <a:endParaRPr lang="zh-CN" altLang="en-US" sz="1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右大括号 16"/>
            <p:cNvSpPr/>
            <p:nvPr/>
          </p:nvSpPr>
          <p:spPr>
            <a:xfrm>
              <a:off x="15883665" y="14762141"/>
              <a:ext cx="819102" cy="1627613"/>
            </a:xfrm>
            <a:prstGeom prst="rightBrace">
              <a:avLst>
                <a:gd name="adj1" fmla="val 8333"/>
                <a:gd name="adj2" fmla="val 50046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tx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" name="文本框 1121"/>
            <p:cNvSpPr txBox="1"/>
            <p:nvPr/>
          </p:nvSpPr>
          <p:spPr>
            <a:xfrm>
              <a:off x="5411735" y="14682796"/>
              <a:ext cx="617219" cy="833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latin typeface="楷体" panose="02010609060101010101" pitchFamily="49" charset="-122"/>
                  <a:ea typeface="楷体" panose="02010609060101010101" pitchFamily="49" charset="-122"/>
                </a:rPr>
                <a:t>①</a:t>
              </a:r>
            </a:p>
          </p:txBody>
        </p:sp>
        <p:sp>
          <p:nvSpPr>
            <p:cNvPr id="19" name="文本框 1122"/>
            <p:cNvSpPr txBox="1"/>
            <p:nvPr/>
          </p:nvSpPr>
          <p:spPr>
            <a:xfrm>
              <a:off x="5419002" y="15865824"/>
              <a:ext cx="617219" cy="833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dirty="0">
                  <a:latin typeface="楷体" panose="02010609060101010101" pitchFamily="49" charset="-122"/>
                  <a:ea typeface="楷体" panose="02010609060101010101" pitchFamily="49" charset="-122"/>
                </a:rPr>
                <a:t>②</a:t>
              </a:r>
            </a:p>
          </p:txBody>
        </p:sp>
        <p:sp>
          <p:nvSpPr>
            <p:cNvPr id="20" name="文本框 1123"/>
            <p:cNvSpPr txBox="1"/>
            <p:nvPr/>
          </p:nvSpPr>
          <p:spPr>
            <a:xfrm>
              <a:off x="5411233" y="17029600"/>
              <a:ext cx="617219" cy="833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latin typeface="楷体" panose="02010609060101010101" pitchFamily="49" charset="-122"/>
                  <a:ea typeface="楷体" panose="02010609060101010101" pitchFamily="49" charset="-122"/>
                </a:rPr>
                <a:t>③</a:t>
              </a:r>
            </a:p>
          </p:txBody>
        </p:sp>
        <p:sp>
          <p:nvSpPr>
            <p:cNvPr id="21" name="文本框 1124"/>
            <p:cNvSpPr txBox="1"/>
            <p:nvPr/>
          </p:nvSpPr>
          <p:spPr>
            <a:xfrm>
              <a:off x="11740640" y="14673290"/>
              <a:ext cx="617219" cy="833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latin typeface="楷体" panose="02010609060101010101" pitchFamily="49" charset="-122"/>
                  <a:ea typeface="楷体" panose="02010609060101010101" pitchFamily="49" charset="-122"/>
                </a:rPr>
                <a:t>❶</a:t>
              </a:r>
            </a:p>
          </p:txBody>
        </p:sp>
        <p:sp>
          <p:nvSpPr>
            <p:cNvPr id="22" name="文本框 1125"/>
            <p:cNvSpPr txBox="1"/>
            <p:nvPr/>
          </p:nvSpPr>
          <p:spPr>
            <a:xfrm>
              <a:off x="11727438" y="15930357"/>
              <a:ext cx="617219" cy="833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dirty="0">
                  <a:latin typeface="楷体" panose="02010609060101010101" pitchFamily="49" charset="-122"/>
                  <a:ea typeface="楷体" panose="02010609060101010101" pitchFamily="49" charset="-122"/>
                </a:rPr>
                <a:t>②</a:t>
              </a:r>
            </a:p>
          </p:txBody>
        </p:sp>
        <p:sp>
          <p:nvSpPr>
            <p:cNvPr id="23" name="文本框 1126"/>
            <p:cNvSpPr txBox="1"/>
            <p:nvPr/>
          </p:nvSpPr>
          <p:spPr>
            <a:xfrm>
              <a:off x="8551521" y="14336041"/>
              <a:ext cx="1119236" cy="833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latin typeface="楷体" panose="02010609060101010101" pitchFamily="49" charset="-122"/>
                  <a:ea typeface="楷体" panose="02010609060101010101" pitchFamily="49" charset="-122"/>
                </a:rPr>
                <a:t>编译</a:t>
              </a:r>
            </a:p>
          </p:txBody>
        </p:sp>
        <p:sp>
          <p:nvSpPr>
            <p:cNvPr id="24" name="文本框 1127"/>
            <p:cNvSpPr txBox="1"/>
            <p:nvPr/>
          </p:nvSpPr>
          <p:spPr>
            <a:xfrm>
              <a:off x="11727438" y="17155681"/>
              <a:ext cx="617219" cy="833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latin typeface="楷体" panose="02010609060101010101" pitchFamily="49" charset="-122"/>
                  <a:ea typeface="楷体" panose="02010609060101010101" pitchFamily="49" charset="-122"/>
                </a:rPr>
                <a:t>③</a:t>
              </a:r>
            </a:p>
          </p:txBody>
        </p:sp>
        <p:sp>
          <p:nvSpPr>
            <p:cNvPr id="25" name="文本框 1128"/>
            <p:cNvSpPr txBox="1"/>
            <p:nvPr/>
          </p:nvSpPr>
          <p:spPr>
            <a:xfrm>
              <a:off x="15333434" y="15930357"/>
              <a:ext cx="617219" cy="833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dirty="0">
                  <a:latin typeface="楷体" panose="02010609060101010101" pitchFamily="49" charset="-122"/>
                  <a:ea typeface="楷体" panose="02010609060101010101" pitchFamily="49" charset="-122"/>
                </a:rPr>
                <a:t>④</a:t>
              </a:r>
            </a:p>
          </p:txBody>
        </p:sp>
        <p:sp>
          <p:nvSpPr>
            <p:cNvPr id="26" name="文本框 1129"/>
            <p:cNvSpPr txBox="1"/>
            <p:nvPr/>
          </p:nvSpPr>
          <p:spPr>
            <a:xfrm>
              <a:off x="15306951" y="14711150"/>
              <a:ext cx="617219" cy="833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dirty="0">
                  <a:latin typeface="楷体" panose="02010609060101010101" pitchFamily="49" charset="-122"/>
                  <a:ea typeface="楷体" panose="02010609060101010101" pitchFamily="49" charset="-122"/>
                </a:rPr>
                <a:t>⑤</a:t>
              </a:r>
            </a:p>
          </p:txBody>
        </p:sp>
        <p:sp>
          <p:nvSpPr>
            <p:cNvPr id="27" name="文本框 1130"/>
            <p:cNvSpPr txBox="1"/>
            <p:nvPr/>
          </p:nvSpPr>
          <p:spPr>
            <a:xfrm>
              <a:off x="18833544" y="14920903"/>
              <a:ext cx="617219" cy="833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dirty="0">
                  <a:latin typeface="楷体" panose="02010609060101010101" pitchFamily="49" charset="-122"/>
                  <a:ea typeface="楷体" panose="02010609060101010101" pitchFamily="49" charset="-122"/>
                </a:rPr>
                <a:t>⑥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8687342" y="14249399"/>
              <a:ext cx="10734197" cy="381762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188622" y="18720888"/>
              <a:ext cx="2160000" cy="1080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dk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代码</a:t>
              </a:r>
              <a:endParaRPr lang="en-US" altLang="zh-CN" sz="1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单元测试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16606097" y="20592851"/>
              <a:ext cx="2160000" cy="1080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dk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Docker</a:t>
              </a:r>
            </a:p>
            <a:p>
              <a:pPr algn="ctr"/>
              <a:r>
                <a:rPr lang="zh-CN" altLang="en-US" sz="1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容器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16606097" y="21752274"/>
              <a:ext cx="2160000" cy="1080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dk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IHEP Docs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16606097" y="22911697"/>
              <a:ext cx="2160000" cy="1080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dk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测试机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13082247" y="18720094"/>
              <a:ext cx="2160000" cy="1080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dk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编译测试</a:t>
              </a:r>
              <a:endParaRPr lang="en-US" altLang="zh-CN" sz="1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6606097" y="18720094"/>
              <a:ext cx="2160000" cy="1080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dk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部署测试</a:t>
              </a:r>
              <a:endParaRPr lang="en-US" altLang="zh-CN" sz="1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6408831" y="20383463"/>
              <a:ext cx="2554532" cy="381762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036223" y="18402296"/>
              <a:ext cx="13385315" cy="171794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7" name="连接符: 肘形 36"/>
            <p:cNvCxnSpPr>
              <a:stCxn id="16" idx="3"/>
              <a:endCxn id="35" idx="3"/>
            </p:cNvCxnSpPr>
            <p:nvPr/>
          </p:nvCxnSpPr>
          <p:spPr>
            <a:xfrm>
              <a:off x="18862767" y="15518895"/>
              <a:ext cx="100596" cy="6773379"/>
            </a:xfrm>
            <a:prstGeom prst="bentConnector3">
              <a:avLst>
                <a:gd name="adj1" fmla="val 327246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箭头连接符 37"/>
            <p:cNvCxnSpPr>
              <a:stCxn id="29" idx="3"/>
              <a:endCxn id="33" idx="1"/>
            </p:cNvCxnSpPr>
            <p:nvPr/>
          </p:nvCxnSpPr>
          <p:spPr>
            <a:xfrm flipV="1">
              <a:off x="8348622" y="19260094"/>
              <a:ext cx="4733625" cy="79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箭头连接符 38"/>
            <p:cNvCxnSpPr>
              <a:stCxn id="33" idx="3"/>
              <a:endCxn id="34" idx="1"/>
            </p:cNvCxnSpPr>
            <p:nvPr/>
          </p:nvCxnSpPr>
          <p:spPr>
            <a:xfrm>
              <a:off x="15242247" y="19260094"/>
              <a:ext cx="136385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箭头连接符 39"/>
            <p:cNvCxnSpPr>
              <a:stCxn id="5" idx="2"/>
              <a:endCxn id="29" idx="0"/>
            </p:cNvCxnSpPr>
            <p:nvPr/>
          </p:nvCxnSpPr>
          <p:spPr>
            <a:xfrm flipH="1">
              <a:off x="7268622" y="17842744"/>
              <a:ext cx="1" cy="87814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箭头连接符 40"/>
            <p:cNvCxnSpPr>
              <a:stCxn id="10" idx="2"/>
              <a:endCxn id="33" idx="0"/>
            </p:cNvCxnSpPr>
            <p:nvPr/>
          </p:nvCxnSpPr>
          <p:spPr>
            <a:xfrm>
              <a:off x="14162247" y="16724408"/>
              <a:ext cx="0" cy="199568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/>
            <p:cNvCxnSpPr>
              <a:stCxn id="34" idx="2"/>
              <a:endCxn id="35" idx="0"/>
            </p:cNvCxnSpPr>
            <p:nvPr/>
          </p:nvCxnSpPr>
          <p:spPr>
            <a:xfrm>
              <a:off x="17686097" y="19800094"/>
              <a:ext cx="0" cy="58336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1146"/>
            <p:cNvSpPr txBox="1"/>
            <p:nvPr/>
          </p:nvSpPr>
          <p:spPr>
            <a:xfrm>
              <a:off x="16408831" y="24289660"/>
              <a:ext cx="2554533" cy="833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latin typeface="楷体" panose="02010609060101010101" pitchFamily="49" charset="-122"/>
                  <a:ea typeface="楷体" panose="02010609060101010101" pitchFamily="49" charset="-122"/>
                </a:rPr>
                <a:t>部署过程</a:t>
              </a:r>
            </a:p>
          </p:txBody>
        </p:sp>
        <p:sp>
          <p:nvSpPr>
            <p:cNvPr id="44" name="文本框 1147"/>
            <p:cNvSpPr txBox="1"/>
            <p:nvPr/>
          </p:nvSpPr>
          <p:spPr>
            <a:xfrm>
              <a:off x="8004703" y="19354493"/>
              <a:ext cx="2554532" cy="833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latin typeface="楷体" panose="02010609060101010101" pitchFamily="49" charset="-122"/>
                  <a:ea typeface="楷体" panose="02010609060101010101" pitchFamily="49" charset="-122"/>
                </a:rPr>
                <a:t>测试过程</a:t>
              </a:r>
            </a:p>
          </p:txBody>
        </p:sp>
        <p:sp>
          <p:nvSpPr>
            <p:cNvPr id="45" name="文本框 1148"/>
            <p:cNvSpPr txBox="1"/>
            <p:nvPr/>
          </p:nvSpPr>
          <p:spPr>
            <a:xfrm>
              <a:off x="13034956" y="20729165"/>
              <a:ext cx="3667811" cy="807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dirty="0">
                  <a:latin typeface="楷体" panose="02010609060101010101" pitchFamily="49" charset="-122"/>
                  <a:ea typeface="楷体" panose="02010609060101010101" pitchFamily="49" charset="-122"/>
                </a:rPr>
                <a:t>1.</a:t>
              </a:r>
              <a:r>
                <a:rPr lang="zh-CN" altLang="en-US" sz="1600" dirty="0">
                  <a:latin typeface="楷体" panose="02010609060101010101" pitchFamily="49" charset="-122"/>
                  <a:ea typeface="楷体" panose="02010609060101010101" pitchFamily="49" charset="-122"/>
                </a:rPr>
                <a:t>部署在</a:t>
              </a:r>
              <a:r>
                <a:rPr lang="en-US" altLang="zh-CN" sz="1600" dirty="0">
                  <a:latin typeface="楷体" panose="02010609060101010101" pitchFamily="49" charset="-122"/>
                  <a:ea typeface="楷体" panose="02010609060101010101" pitchFamily="49" charset="-122"/>
                </a:rPr>
                <a:t>docker</a:t>
              </a:r>
              <a:r>
                <a:rPr lang="zh-CN" altLang="en-US" sz="1600" dirty="0">
                  <a:latin typeface="楷体" panose="02010609060101010101" pitchFamily="49" charset="-122"/>
                  <a:ea typeface="楷体" panose="02010609060101010101" pitchFamily="49" charset="-122"/>
                </a:rPr>
                <a:t>容器中</a:t>
              </a:r>
            </a:p>
          </p:txBody>
        </p:sp>
        <p:sp>
          <p:nvSpPr>
            <p:cNvPr id="46" name="文本框 1149"/>
            <p:cNvSpPr txBox="1"/>
            <p:nvPr/>
          </p:nvSpPr>
          <p:spPr>
            <a:xfrm>
              <a:off x="13034958" y="21849074"/>
              <a:ext cx="3472509" cy="1394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dirty="0">
                  <a:latin typeface="楷体" panose="02010609060101010101" pitchFamily="49" charset="-122"/>
                  <a:ea typeface="楷体" panose="02010609060101010101" pitchFamily="49" charset="-122"/>
                </a:rPr>
                <a:t>2.</a:t>
              </a:r>
              <a:r>
                <a:rPr lang="zh-CN" altLang="en-US" sz="1600" dirty="0">
                  <a:latin typeface="楷体" panose="02010609060101010101" pitchFamily="49" charset="-122"/>
                  <a:ea typeface="楷体" panose="02010609060101010101" pitchFamily="49" charset="-122"/>
                </a:rPr>
                <a:t>推送到文档存储</a:t>
              </a:r>
              <a:r>
                <a:rPr lang="en-US" altLang="zh-CN" sz="1600" dirty="0">
                  <a:latin typeface="楷体" panose="02010609060101010101" pitchFamily="49" charset="-122"/>
                  <a:ea typeface="楷体" panose="02010609060101010101" pitchFamily="49" charset="-122"/>
                </a:rPr>
                <a:t>docs</a:t>
              </a:r>
              <a:r>
                <a:rPr lang="zh-CN" altLang="en-US" sz="1600" dirty="0">
                  <a:latin typeface="楷体" panose="02010609060101010101" pitchFamily="49" charset="-122"/>
                  <a:ea typeface="楷体" panose="02010609060101010101" pitchFamily="49" charset="-122"/>
                </a:rPr>
                <a:t>上，供用户下载使用</a:t>
              </a:r>
            </a:p>
          </p:txBody>
        </p:sp>
        <p:sp>
          <p:nvSpPr>
            <p:cNvPr id="47" name="文本框 1150"/>
            <p:cNvSpPr txBox="1"/>
            <p:nvPr/>
          </p:nvSpPr>
          <p:spPr>
            <a:xfrm>
              <a:off x="12859747" y="23436830"/>
              <a:ext cx="2936879" cy="833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latin typeface="楷体" panose="02010609060101010101" pitchFamily="49" charset="-122"/>
                  <a:ea typeface="楷体" panose="02010609060101010101" pitchFamily="49" charset="-122"/>
                </a:rPr>
                <a:t>3.</a:t>
              </a:r>
              <a:r>
                <a:rPr lang="zh-CN" altLang="en-US" sz="1600" dirty="0">
                  <a:latin typeface="楷体" panose="02010609060101010101" pitchFamily="49" charset="-122"/>
                  <a:ea typeface="楷体" panose="02010609060101010101" pitchFamily="49" charset="-122"/>
                </a:rPr>
                <a:t>安装在实机上</a:t>
              </a:r>
            </a:p>
          </p:txBody>
        </p:sp>
        <p:sp>
          <p:nvSpPr>
            <p:cNvPr id="48" name="文本框 1151"/>
            <p:cNvSpPr txBox="1"/>
            <p:nvPr/>
          </p:nvSpPr>
          <p:spPr>
            <a:xfrm>
              <a:off x="5898694" y="20203990"/>
              <a:ext cx="2707728" cy="1293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latin typeface="楷体" panose="02010609060101010101" pitchFamily="49" charset="-122"/>
                  <a:ea typeface="楷体" panose="02010609060101010101" pitchFamily="49" charset="-122"/>
                </a:rPr>
                <a:t>自动化算法输入输出对比</a:t>
              </a:r>
            </a:p>
          </p:txBody>
        </p:sp>
        <p:sp>
          <p:nvSpPr>
            <p:cNvPr id="49" name="文本框 1152"/>
            <p:cNvSpPr txBox="1"/>
            <p:nvPr/>
          </p:nvSpPr>
          <p:spPr>
            <a:xfrm>
              <a:off x="9165440" y="18561769"/>
              <a:ext cx="4064772" cy="1394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latin typeface="楷体" panose="02010609060101010101" pitchFamily="49" charset="-122"/>
                  <a:ea typeface="楷体" panose="02010609060101010101" pitchFamily="49" charset="-122"/>
                </a:rPr>
                <a:t>主要解决的是环境依赖问题和版本兼容问题</a:t>
              </a:r>
            </a:p>
          </p:txBody>
        </p:sp>
        <p:sp>
          <p:nvSpPr>
            <p:cNvPr id="50" name="文本框 1153"/>
            <p:cNvSpPr txBox="1"/>
            <p:nvPr/>
          </p:nvSpPr>
          <p:spPr>
            <a:xfrm>
              <a:off x="19172037" y="18417560"/>
              <a:ext cx="2659002" cy="2045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latin typeface="楷体" panose="02010609060101010101" pitchFamily="49" charset="-122"/>
                  <a:ea typeface="楷体" panose="02010609060101010101" pitchFamily="49" charset="-122"/>
                </a:rPr>
                <a:t>测试不同环境下的功能是否能正常运行</a:t>
              </a:r>
            </a:p>
          </p:txBody>
        </p:sp>
      </p:grpSp>
      <p:sp>
        <p:nvSpPr>
          <p:cNvPr id="2" name="文本框 1155"/>
          <p:cNvSpPr txBox="1"/>
          <p:nvPr/>
        </p:nvSpPr>
        <p:spPr>
          <a:xfrm>
            <a:off x="1146141" y="4838146"/>
            <a:ext cx="4157632" cy="1323439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Daisy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开发与</a:t>
            </a: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CI/CD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对应关系：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Daisy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源代码 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 Gitlab</a:t>
            </a:r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构建过程    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 CI/CD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的编译机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部署过程    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 CI/CD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的测试机等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测试过程    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 CI/CD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的测试机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案例</a:t>
            </a:r>
            <a:r>
              <a:rPr lang="en-US" altLang="zh-CN" dirty="0"/>
              <a:t>1</a:t>
            </a:r>
            <a:r>
              <a:rPr lang="zh-CN" altLang="en-US" dirty="0"/>
              <a:t>：发布</a:t>
            </a:r>
            <a:r>
              <a:rPr lang="en-US" altLang="zh-CN" dirty="0"/>
              <a:t>python</a:t>
            </a:r>
            <a:r>
              <a:rPr lang="zh-CN" altLang="en-US" dirty="0"/>
              <a:t>包</a:t>
            </a:r>
          </a:p>
        </p:txBody>
      </p:sp>
      <p:grpSp>
        <p:nvGrpSpPr>
          <p:cNvPr id="12" name="组合 11"/>
          <p:cNvGrpSpPr/>
          <p:nvPr/>
        </p:nvGrpSpPr>
        <p:grpSpPr>
          <a:xfrm rot="16200000">
            <a:off x="1842761" y="3076176"/>
            <a:ext cx="970929" cy="916291"/>
            <a:chOff x="3157870" y="2721935"/>
            <a:chExt cx="1515139" cy="1334386"/>
          </a:xfrm>
        </p:grpSpPr>
        <p:sp>
          <p:nvSpPr>
            <p:cNvPr id="10" name="等腰三角形 9"/>
            <p:cNvSpPr/>
            <p:nvPr/>
          </p:nvSpPr>
          <p:spPr>
            <a:xfrm>
              <a:off x="3157870" y="2721935"/>
              <a:ext cx="1515139" cy="1334386"/>
            </a:xfrm>
            <a:prstGeom prst="triangl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>
              <a:off x="3340394" y="2721935"/>
              <a:ext cx="1150089" cy="1004777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1218056" y="3174444"/>
            <a:ext cx="995680" cy="659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users_94970"/>
          <p:cNvSpPr/>
          <p:nvPr/>
        </p:nvSpPr>
        <p:spPr>
          <a:xfrm>
            <a:off x="1472359" y="3268556"/>
            <a:ext cx="609685" cy="600021"/>
          </a:xfrm>
          <a:custGeom>
            <a:avLst/>
            <a:gdLst>
              <a:gd name="connsiteX0" fmla="*/ 60025 w 605236"/>
              <a:gd name="connsiteY0" fmla="*/ 344571 h 595643"/>
              <a:gd name="connsiteX1" fmla="*/ 290527 w 605236"/>
              <a:gd name="connsiteY1" fmla="*/ 344571 h 595643"/>
              <a:gd name="connsiteX2" fmla="*/ 329370 w 605236"/>
              <a:gd name="connsiteY2" fmla="*/ 376465 h 595643"/>
              <a:gd name="connsiteX3" fmla="*/ 349814 w 605236"/>
              <a:gd name="connsiteY3" fmla="*/ 479931 h 595643"/>
              <a:gd name="connsiteX4" fmla="*/ 331031 w 605236"/>
              <a:gd name="connsiteY4" fmla="*/ 528793 h 595643"/>
              <a:gd name="connsiteX5" fmla="*/ 175276 w 605236"/>
              <a:gd name="connsiteY5" fmla="*/ 595643 h 595643"/>
              <a:gd name="connsiteX6" fmla="*/ 19393 w 605236"/>
              <a:gd name="connsiteY6" fmla="*/ 528793 h 595643"/>
              <a:gd name="connsiteX7" fmla="*/ 738 w 605236"/>
              <a:gd name="connsiteY7" fmla="*/ 479931 h 595643"/>
              <a:gd name="connsiteX8" fmla="*/ 21182 w 605236"/>
              <a:gd name="connsiteY8" fmla="*/ 376465 h 595643"/>
              <a:gd name="connsiteX9" fmla="*/ 60025 w 605236"/>
              <a:gd name="connsiteY9" fmla="*/ 344571 h 595643"/>
              <a:gd name="connsiteX10" fmla="*/ 357987 w 605236"/>
              <a:gd name="connsiteY10" fmla="*/ 252695 h 595643"/>
              <a:gd name="connsiteX11" fmla="*/ 553093 w 605236"/>
              <a:gd name="connsiteY11" fmla="*/ 252695 h 595643"/>
              <a:gd name="connsiteX12" fmla="*/ 587208 w 605236"/>
              <a:gd name="connsiteY12" fmla="*/ 280762 h 595643"/>
              <a:gd name="connsiteX13" fmla="*/ 604585 w 605236"/>
              <a:gd name="connsiteY13" fmla="*/ 368409 h 595643"/>
              <a:gd name="connsiteX14" fmla="*/ 588231 w 605236"/>
              <a:gd name="connsiteY14" fmla="*/ 411020 h 595643"/>
              <a:gd name="connsiteX15" fmla="*/ 455476 w 605236"/>
              <a:gd name="connsiteY15" fmla="*/ 467920 h 595643"/>
              <a:gd name="connsiteX16" fmla="*/ 402323 w 605236"/>
              <a:gd name="connsiteY16" fmla="*/ 455928 h 595643"/>
              <a:gd name="connsiteX17" fmla="*/ 388524 w 605236"/>
              <a:gd name="connsiteY17" fmla="*/ 440618 h 595643"/>
              <a:gd name="connsiteX18" fmla="*/ 388269 w 605236"/>
              <a:gd name="connsiteY18" fmla="*/ 439725 h 595643"/>
              <a:gd name="connsiteX19" fmla="*/ 371403 w 605236"/>
              <a:gd name="connsiteY19" fmla="*/ 354503 h 595643"/>
              <a:gd name="connsiteX20" fmla="*/ 334732 w 605236"/>
              <a:gd name="connsiteY20" fmla="*/ 308064 h 595643"/>
              <a:gd name="connsiteX21" fmla="*/ 322722 w 605236"/>
              <a:gd name="connsiteY21" fmla="*/ 290458 h 595643"/>
              <a:gd name="connsiteX22" fmla="*/ 322722 w 605236"/>
              <a:gd name="connsiteY22" fmla="*/ 289693 h 595643"/>
              <a:gd name="connsiteX23" fmla="*/ 324127 w 605236"/>
              <a:gd name="connsiteY23" fmla="*/ 280762 h 595643"/>
              <a:gd name="connsiteX24" fmla="*/ 357987 w 605236"/>
              <a:gd name="connsiteY24" fmla="*/ 252695 h 595643"/>
              <a:gd name="connsiteX25" fmla="*/ 175276 w 605236"/>
              <a:gd name="connsiteY25" fmla="*/ 50313 h 595643"/>
              <a:gd name="connsiteX26" fmla="*/ 303670 w 605236"/>
              <a:gd name="connsiteY26" fmla="*/ 178531 h 595643"/>
              <a:gd name="connsiteX27" fmla="*/ 175276 w 605236"/>
              <a:gd name="connsiteY27" fmla="*/ 306749 h 595643"/>
              <a:gd name="connsiteX28" fmla="*/ 46882 w 605236"/>
              <a:gd name="connsiteY28" fmla="*/ 178531 h 595643"/>
              <a:gd name="connsiteX29" fmla="*/ 175276 w 605236"/>
              <a:gd name="connsiteY29" fmla="*/ 50313 h 595643"/>
              <a:gd name="connsiteX30" fmla="*/ 455527 w 605236"/>
              <a:gd name="connsiteY30" fmla="*/ 0 h 595643"/>
              <a:gd name="connsiteX31" fmla="*/ 562928 w 605236"/>
              <a:gd name="connsiteY31" fmla="*/ 107260 h 595643"/>
              <a:gd name="connsiteX32" fmla="*/ 455527 w 605236"/>
              <a:gd name="connsiteY32" fmla="*/ 214520 h 595643"/>
              <a:gd name="connsiteX33" fmla="*/ 348126 w 605236"/>
              <a:gd name="connsiteY33" fmla="*/ 107260 h 595643"/>
              <a:gd name="connsiteX34" fmla="*/ 455527 w 605236"/>
              <a:gd name="connsiteY34" fmla="*/ 0 h 595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5236" h="595643">
                <a:moveTo>
                  <a:pt x="60025" y="344571"/>
                </a:moveTo>
                <a:lnTo>
                  <a:pt x="290527" y="344571"/>
                </a:lnTo>
                <a:cubicBezTo>
                  <a:pt x="308671" y="344571"/>
                  <a:pt x="325793" y="358605"/>
                  <a:pt x="329370" y="376465"/>
                </a:cubicBezTo>
                <a:lnTo>
                  <a:pt x="349814" y="479931"/>
                </a:lnTo>
                <a:cubicBezTo>
                  <a:pt x="353136" y="496898"/>
                  <a:pt x="344959" y="518331"/>
                  <a:pt x="331031" y="528793"/>
                </a:cubicBezTo>
                <a:cubicBezTo>
                  <a:pt x="327454" y="531472"/>
                  <a:pt x="241079" y="595643"/>
                  <a:pt x="175276" y="595643"/>
                </a:cubicBezTo>
                <a:cubicBezTo>
                  <a:pt x="109473" y="595643"/>
                  <a:pt x="23098" y="531472"/>
                  <a:pt x="19393" y="528793"/>
                </a:cubicBezTo>
                <a:cubicBezTo>
                  <a:pt x="5593" y="518331"/>
                  <a:pt x="-2584" y="496898"/>
                  <a:pt x="738" y="479931"/>
                </a:cubicBezTo>
                <a:lnTo>
                  <a:pt x="21182" y="376465"/>
                </a:lnTo>
                <a:cubicBezTo>
                  <a:pt x="24759" y="358605"/>
                  <a:pt x="41753" y="344571"/>
                  <a:pt x="60025" y="344571"/>
                </a:cubicBezTo>
                <a:close/>
                <a:moveTo>
                  <a:pt x="357987" y="252695"/>
                </a:moveTo>
                <a:lnTo>
                  <a:pt x="553093" y="252695"/>
                </a:lnTo>
                <a:cubicBezTo>
                  <a:pt x="569065" y="252695"/>
                  <a:pt x="584142" y="265070"/>
                  <a:pt x="587208" y="280762"/>
                </a:cubicBezTo>
                <a:lnTo>
                  <a:pt x="604585" y="368409"/>
                </a:lnTo>
                <a:cubicBezTo>
                  <a:pt x="607524" y="383208"/>
                  <a:pt x="600241" y="401834"/>
                  <a:pt x="588231" y="411020"/>
                </a:cubicBezTo>
                <a:cubicBezTo>
                  <a:pt x="585164" y="413316"/>
                  <a:pt x="511696" y="467920"/>
                  <a:pt x="455476" y="467920"/>
                </a:cubicBezTo>
                <a:cubicBezTo>
                  <a:pt x="440272" y="467920"/>
                  <a:pt x="422384" y="463838"/>
                  <a:pt x="402323" y="455928"/>
                </a:cubicBezTo>
                <a:cubicBezTo>
                  <a:pt x="395679" y="453249"/>
                  <a:pt x="390824" y="447890"/>
                  <a:pt x="388524" y="440618"/>
                </a:cubicBezTo>
                <a:lnTo>
                  <a:pt x="388269" y="439725"/>
                </a:lnTo>
                <a:lnTo>
                  <a:pt x="371403" y="354503"/>
                </a:lnTo>
                <a:cubicBezTo>
                  <a:pt x="367697" y="335621"/>
                  <a:pt x="354537" y="318653"/>
                  <a:pt x="334732" y="308064"/>
                </a:cubicBezTo>
                <a:cubicBezTo>
                  <a:pt x="322722" y="301685"/>
                  <a:pt x="322722" y="291607"/>
                  <a:pt x="322722" y="290458"/>
                </a:cubicBezTo>
                <a:lnTo>
                  <a:pt x="322722" y="289693"/>
                </a:lnTo>
                <a:lnTo>
                  <a:pt x="324127" y="280762"/>
                </a:lnTo>
                <a:cubicBezTo>
                  <a:pt x="327194" y="265070"/>
                  <a:pt x="341888" y="252695"/>
                  <a:pt x="357987" y="252695"/>
                </a:cubicBezTo>
                <a:close/>
                <a:moveTo>
                  <a:pt x="175276" y="50313"/>
                </a:moveTo>
                <a:cubicBezTo>
                  <a:pt x="246186" y="50313"/>
                  <a:pt x="303670" y="107718"/>
                  <a:pt x="303670" y="178531"/>
                </a:cubicBezTo>
                <a:cubicBezTo>
                  <a:pt x="303670" y="249344"/>
                  <a:pt x="246186" y="306749"/>
                  <a:pt x="175276" y="306749"/>
                </a:cubicBezTo>
                <a:cubicBezTo>
                  <a:pt x="104366" y="306749"/>
                  <a:pt x="46882" y="249344"/>
                  <a:pt x="46882" y="178531"/>
                </a:cubicBezTo>
                <a:cubicBezTo>
                  <a:pt x="46882" y="107718"/>
                  <a:pt x="104366" y="50313"/>
                  <a:pt x="175276" y="50313"/>
                </a:cubicBezTo>
                <a:close/>
                <a:moveTo>
                  <a:pt x="455527" y="0"/>
                </a:moveTo>
                <a:cubicBezTo>
                  <a:pt x="514843" y="0"/>
                  <a:pt x="562928" y="48022"/>
                  <a:pt x="562928" y="107260"/>
                </a:cubicBezTo>
                <a:cubicBezTo>
                  <a:pt x="562928" y="166498"/>
                  <a:pt x="514843" y="214520"/>
                  <a:pt x="455527" y="214520"/>
                </a:cubicBezTo>
                <a:cubicBezTo>
                  <a:pt x="396211" y="214520"/>
                  <a:pt x="348126" y="166498"/>
                  <a:pt x="348126" y="107260"/>
                </a:cubicBezTo>
                <a:cubicBezTo>
                  <a:pt x="348126" y="48022"/>
                  <a:pt x="396211" y="0"/>
                  <a:pt x="455527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65760" y="3135960"/>
            <a:ext cx="1229360" cy="79672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Gitlab</a:t>
            </a:r>
          </a:p>
          <a:p>
            <a:pPr algn="ctr"/>
            <a:r>
              <a:rPr lang="zh-CN" altLang="en-US" dirty="0"/>
              <a:t>代码仓库</a:t>
            </a:r>
          </a:p>
        </p:txBody>
      </p:sp>
      <p:sp>
        <p:nvSpPr>
          <p:cNvPr id="16" name="文本框 15"/>
          <p:cNvSpPr txBox="1"/>
          <p:nvPr/>
        </p:nvSpPr>
        <p:spPr>
          <a:xfrm rot="19860723">
            <a:off x="1957626" y="2872813"/>
            <a:ext cx="858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Push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 rot="1934507">
            <a:off x="1985827" y="3776637"/>
            <a:ext cx="70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Pull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5254510" y="3135960"/>
            <a:ext cx="1229360" cy="7967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Jenkins</a:t>
            </a:r>
            <a:endParaRPr lang="zh-CN" altLang="en-US" dirty="0"/>
          </a:p>
        </p:txBody>
      </p:sp>
      <p:cxnSp>
        <p:nvCxnSpPr>
          <p:cNvPr id="20" name="直接箭头连接符 19"/>
          <p:cNvCxnSpPr>
            <a:stCxn id="15" idx="3"/>
            <a:endCxn id="18" idx="1"/>
          </p:cNvCxnSpPr>
          <p:nvPr/>
        </p:nvCxnSpPr>
        <p:spPr>
          <a:xfrm>
            <a:off x="4095120" y="3534321"/>
            <a:ext cx="115939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657525" y="4214391"/>
            <a:ext cx="1145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触发构建</a:t>
            </a:r>
          </a:p>
        </p:txBody>
      </p:sp>
      <p:sp>
        <p:nvSpPr>
          <p:cNvPr id="22" name="矩形 21"/>
          <p:cNvSpPr/>
          <p:nvPr/>
        </p:nvSpPr>
        <p:spPr>
          <a:xfrm>
            <a:off x="2865760" y="4766640"/>
            <a:ext cx="1229360" cy="7967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格式检查</a:t>
            </a:r>
            <a:endParaRPr lang="en-US" altLang="zh-CN" dirty="0"/>
          </a:p>
          <a:p>
            <a:pPr algn="ctr"/>
            <a:r>
              <a:rPr lang="zh-CN" altLang="en-US" dirty="0"/>
              <a:t>人工检测</a:t>
            </a:r>
          </a:p>
        </p:txBody>
      </p:sp>
      <p:cxnSp>
        <p:nvCxnSpPr>
          <p:cNvPr id="23" name="直接箭头连接符 22"/>
          <p:cNvCxnSpPr>
            <a:stCxn id="15" idx="2"/>
            <a:endCxn id="22" idx="0"/>
          </p:cNvCxnSpPr>
          <p:nvPr/>
        </p:nvCxnSpPr>
        <p:spPr>
          <a:xfrm>
            <a:off x="3480440" y="3932682"/>
            <a:ext cx="0" cy="833958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5254510" y="4766640"/>
            <a:ext cx="1229360" cy="7967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构建</a:t>
            </a:r>
            <a:endParaRPr lang="en-US" altLang="zh-CN" dirty="0"/>
          </a:p>
          <a:p>
            <a:pPr algn="ctr"/>
            <a:r>
              <a:rPr lang="zh-CN" altLang="en-US" dirty="0"/>
              <a:t>服务器</a:t>
            </a:r>
          </a:p>
        </p:txBody>
      </p:sp>
      <p:sp>
        <p:nvSpPr>
          <p:cNvPr id="28" name="矩形 27"/>
          <p:cNvSpPr/>
          <p:nvPr/>
        </p:nvSpPr>
        <p:spPr>
          <a:xfrm>
            <a:off x="7643260" y="3135960"/>
            <a:ext cx="1229360" cy="79672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Pypi</a:t>
            </a:r>
            <a:endParaRPr lang="zh-CN" altLang="en-US" dirty="0"/>
          </a:p>
        </p:txBody>
      </p:sp>
      <p:cxnSp>
        <p:nvCxnSpPr>
          <p:cNvPr id="29" name="直接箭头连接符 28"/>
          <p:cNvCxnSpPr>
            <a:stCxn id="52" idx="3"/>
            <a:endCxn id="28" idx="1"/>
          </p:cNvCxnSpPr>
          <p:nvPr/>
        </p:nvCxnSpPr>
        <p:spPr>
          <a:xfrm>
            <a:off x="6483870" y="1900848"/>
            <a:ext cx="1159390" cy="163347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6711418" y="2064603"/>
            <a:ext cx="846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发布</a:t>
            </a:r>
          </a:p>
        </p:txBody>
      </p:sp>
      <p:cxnSp>
        <p:nvCxnSpPr>
          <p:cNvPr id="34" name="直接箭头连接符 33"/>
          <p:cNvCxnSpPr>
            <a:stCxn id="18" idx="2"/>
            <a:endCxn id="26" idx="0"/>
          </p:cNvCxnSpPr>
          <p:nvPr/>
        </p:nvCxnSpPr>
        <p:spPr>
          <a:xfrm>
            <a:off x="5869190" y="3932682"/>
            <a:ext cx="0" cy="833958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3865631" y="3181252"/>
            <a:ext cx="1628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触发</a:t>
            </a:r>
            <a:r>
              <a:rPr lang="en-US" altLang="zh-CN" sz="1400" dirty="0"/>
              <a:t>webhook</a:t>
            </a:r>
            <a:endParaRPr lang="zh-CN" altLang="en-US" sz="1400" dirty="0"/>
          </a:p>
        </p:txBody>
      </p:sp>
      <p:sp>
        <p:nvSpPr>
          <p:cNvPr id="38" name="文本框 37"/>
          <p:cNvSpPr txBox="1"/>
          <p:nvPr/>
        </p:nvSpPr>
        <p:spPr>
          <a:xfrm>
            <a:off x="3360216" y="4195251"/>
            <a:ext cx="1145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触发检测</a:t>
            </a:r>
          </a:p>
        </p:txBody>
      </p:sp>
      <p:sp>
        <p:nvSpPr>
          <p:cNvPr id="39" name="矩形 38"/>
          <p:cNvSpPr/>
          <p:nvPr/>
        </p:nvSpPr>
        <p:spPr>
          <a:xfrm>
            <a:off x="7643260" y="4766640"/>
            <a:ext cx="1229360" cy="7967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部署测试</a:t>
            </a:r>
            <a:endParaRPr lang="en-US" altLang="zh-CN" dirty="0"/>
          </a:p>
        </p:txBody>
      </p:sp>
      <p:cxnSp>
        <p:nvCxnSpPr>
          <p:cNvPr id="40" name="直接箭头连接符 39"/>
          <p:cNvCxnSpPr>
            <a:stCxn id="26" idx="3"/>
            <a:endCxn id="39" idx="1"/>
          </p:cNvCxnSpPr>
          <p:nvPr/>
        </p:nvCxnSpPr>
        <p:spPr>
          <a:xfrm>
            <a:off x="6483870" y="5165001"/>
            <a:ext cx="115939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6640298" y="4774808"/>
            <a:ext cx="846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推送</a:t>
            </a:r>
          </a:p>
        </p:txBody>
      </p:sp>
      <p:cxnSp>
        <p:nvCxnSpPr>
          <p:cNvPr id="44" name="直接箭头连接符 43"/>
          <p:cNvCxnSpPr>
            <a:stCxn id="39" idx="0"/>
          </p:cNvCxnSpPr>
          <p:nvPr/>
        </p:nvCxnSpPr>
        <p:spPr>
          <a:xfrm flipH="1" flipV="1">
            <a:off x="6153318" y="3932682"/>
            <a:ext cx="2104622" cy="8339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>
            <a:stCxn id="18" idx="0"/>
            <a:endCxn id="52" idx="2"/>
          </p:cNvCxnSpPr>
          <p:nvPr/>
        </p:nvCxnSpPr>
        <p:spPr>
          <a:xfrm flipV="1">
            <a:off x="5869190" y="2299209"/>
            <a:ext cx="0" cy="83675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5254510" y="1502487"/>
            <a:ext cx="1229360" cy="79672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生成</a:t>
            </a:r>
            <a:r>
              <a:rPr lang="en-US" altLang="zh-CN" dirty="0"/>
              <a:t>release</a:t>
            </a:r>
            <a:r>
              <a:rPr lang="zh-CN" altLang="en-US" dirty="0"/>
              <a:t>包</a:t>
            </a:r>
          </a:p>
        </p:txBody>
      </p:sp>
      <p:sp>
        <p:nvSpPr>
          <p:cNvPr id="54" name="矩形 53"/>
          <p:cNvSpPr/>
          <p:nvPr/>
        </p:nvSpPr>
        <p:spPr>
          <a:xfrm>
            <a:off x="7643260" y="1506092"/>
            <a:ext cx="1229360" cy="79672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Docs</a:t>
            </a:r>
          </a:p>
          <a:p>
            <a:pPr algn="ctr"/>
            <a:r>
              <a:rPr lang="zh-CN" altLang="en-US" dirty="0"/>
              <a:t>产品仓库</a:t>
            </a:r>
          </a:p>
        </p:txBody>
      </p:sp>
      <p:cxnSp>
        <p:nvCxnSpPr>
          <p:cNvPr id="55" name="直接箭头连接符 54"/>
          <p:cNvCxnSpPr>
            <a:stCxn id="52" idx="3"/>
            <a:endCxn id="54" idx="1"/>
          </p:cNvCxnSpPr>
          <p:nvPr/>
        </p:nvCxnSpPr>
        <p:spPr>
          <a:xfrm>
            <a:off x="6483870" y="1900848"/>
            <a:ext cx="1159390" cy="360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4843768" y="2607590"/>
            <a:ext cx="1025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生成配置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3601034" y="5519197"/>
            <a:ext cx="1145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检测算法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5830CB8-6246-3C79-020E-2E9316339AEB}"/>
              </a:ext>
            </a:extLst>
          </p:cNvPr>
          <p:cNvCxnSpPr>
            <a:cxnSpLocks/>
          </p:cNvCxnSpPr>
          <p:nvPr/>
        </p:nvCxnSpPr>
        <p:spPr>
          <a:xfrm>
            <a:off x="4713027" y="1041779"/>
            <a:ext cx="0" cy="512246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4C1BD74F-38A5-355D-8C5F-522D1D41EFEA}"/>
              </a:ext>
            </a:extLst>
          </p:cNvPr>
          <p:cNvSpPr txBox="1"/>
          <p:nvPr/>
        </p:nvSpPr>
        <p:spPr>
          <a:xfrm>
            <a:off x="4144489" y="1074570"/>
            <a:ext cx="627797" cy="368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CI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602ADC7-9C73-888E-DE33-09ECCC16906E}"/>
              </a:ext>
            </a:extLst>
          </p:cNvPr>
          <p:cNvSpPr txBox="1"/>
          <p:nvPr/>
        </p:nvSpPr>
        <p:spPr>
          <a:xfrm>
            <a:off x="4866688" y="1074570"/>
            <a:ext cx="627797" cy="368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CD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10161222" y="2153401"/>
            <a:ext cx="970929" cy="916291"/>
            <a:chOff x="3157870" y="2721935"/>
            <a:chExt cx="1515139" cy="1334386"/>
          </a:xfrm>
        </p:grpSpPr>
        <p:sp>
          <p:nvSpPr>
            <p:cNvPr id="36" name="等腰三角形 35"/>
            <p:cNvSpPr/>
            <p:nvPr/>
          </p:nvSpPr>
          <p:spPr>
            <a:xfrm>
              <a:off x="3157870" y="2721935"/>
              <a:ext cx="1515139" cy="1334386"/>
            </a:xfrm>
            <a:prstGeom prst="triangl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等腰三角形 40"/>
            <p:cNvSpPr/>
            <p:nvPr/>
          </p:nvSpPr>
          <p:spPr>
            <a:xfrm>
              <a:off x="3340394" y="2721935"/>
              <a:ext cx="1150089" cy="1004777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案例</a:t>
            </a:r>
            <a:r>
              <a:rPr lang="en-US" altLang="zh-CN" dirty="0"/>
              <a:t>2</a:t>
            </a:r>
            <a:r>
              <a:rPr lang="zh-CN" altLang="en-US" dirty="0"/>
              <a:t>：部署</a:t>
            </a:r>
            <a:r>
              <a:rPr lang="en-US" altLang="zh-CN" dirty="0"/>
              <a:t>docker</a:t>
            </a:r>
            <a:r>
              <a:rPr lang="zh-CN" altLang="en-US" dirty="0"/>
              <a:t>容器</a:t>
            </a:r>
            <a:r>
              <a:rPr lang="en-US" altLang="zh-CN" dirty="0" err="1"/>
              <a:t>jupyterlab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 rot="16200000">
            <a:off x="1842761" y="3076176"/>
            <a:ext cx="970929" cy="916291"/>
            <a:chOff x="3157870" y="2721935"/>
            <a:chExt cx="1515139" cy="1334386"/>
          </a:xfrm>
        </p:grpSpPr>
        <p:sp>
          <p:nvSpPr>
            <p:cNvPr id="10" name="等腰三角形 9"/>
            <p:cNvSpPr/>
            <p:nvPr/>
          </p:nvSpPr>
          <p:spPr>
            <a:xfrm>
              <a:off x="3157870" y="2721935"/>
              <a:ext cx="1515139" cy="1334386"/>
            </a:xfrm>
            <a:prstGeom prst="triangl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>
              <a:off x="3340394" y="2721935"/>
              <a:ext cx="1150089" cy="1004777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1218056" y="3174444"/>
            <a:ext cx="995680" cy="659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users_94970"/>
          <p:cNvSpPr/>
          <p:nvPr/>
        </p:nvSpPr>
        <p:spPr>
          <a:xfrm>
            <a:off x="1472359" y="3268556"/>
            <a:ext cx="609685" cy="600021"/>
          </a:xfrm>
          <a:custGeom>
            <a:avLst/>
            <a:gdLst>
              <a:gd name="connsiteX0" fmla="*/ 60025 w 605236"/>
              <a:gd name="connsiteY0" fmla="*/ 344571 h 595643"/>
              <a:gd name="connsiteX1" fmla="*/ 290527 w 605236"/>
              <a:gd name="connsiteY1" fmla="*/ 344571 h 595643"/>
              <a:gd name="connsiteX2" fmla="*/ 329370 w 605236"/>
              <a:gd name="connsiteY2" fmla="*/ 376465 h 595643"/>
              <a:gd name="connsiteX3" fmla="*/ 349814 w 605236"/>
              <a:gd name="connsiteY3" fmla="*/ 479931 h 595643"/>
              <a:gd name="connsiteX4" fmla="*/ 331031 w 605236"/>
              <a:gd name="connsiteY4" fmla="*/ 528793 h 595643"/>
              <a:gd name="connsiteX5" fmla="*/ 175276 w 605236"/>
              <a:gd name="connsiteY5" fmla="*/ 595643 h 595643"/>
              <a:gd name="connsiteX6" fmla="*/ 19393 w 605236"/>
              <a:gd name="connsiteY6" fmla="*/ 528793 h 595643"/>
              <a:gd name="connsiteX7" fmla="*/ 738 w 605236"/>
              <a:gd name="connsiteY7" fmla="*/ 479931 h 595643"/>
              <a:gd name="connsiteX8" fmla="*/ 21182 w 605236"/>
              <a:gd name="connsiteY8" fmla="*/ 376465 h 595643"/>
              <a:gd name="connsiteX9" fmla="*/ 60025 w 605236"/>
              <a:gd name="connsiteY9" fmla="*/ 344571 h 595643"/>
              <a:gd name="connsiteX10" fmla="*/ 357987 w 605236"/>
              <a:gd name="connsiteY10" fmla="*/ 252695 h 595643"/>
              <a:gd name="connsiteX11" fmla="*/ 553093 w 605236"/>
              <a:gd name="connsiteY11" fmla="*/ 252695 h 595643"/>
              <a:gd name="connsiteX12" fmla="*/ 587208 w 605236"/>
              <a:gd name="connsiteY12" fmla="*/ 280762 h 595643"/>
              <a:gd name="connsiteX13" fmla="*/ 604585 w 605236"/>
              <a:gd name="connsiteY13" fmla="*/ 368409 h 595643"/>
              <a:gd name="connsiteX14" fmla="*/ 588231 w 605236"/>
              <a:gd name="connsiteY14" fmla="*/ 411020 h 595643"/>
              <a:gd name="connsiteX15" fmla="*/ 455476 w 605236"/>
              <a:gd name="connsiteY15" fmla="*/ 467920 h 595643"/>
              <a:gd name="connsiteX16" fmla="*/ 402323 w 605236"/>
              <a:gd name="connsiteY16" fmla="*/ 455928 h 595643"/>
              <a:gd name="connsiteX17" fmla="*/ 388524 w 605236"/>
              <a:gd name="connsiteY17" fmla="*/ 440618 h 595643"/>
              <a:gd name="connsiteX18" fmla="*/ 388269 w 605236"/>
              <a:gd name="connsiteY18" fmla="*/ 439725 h 595643"/>
              <a:gd name="connsiteX19" fmla="*/ 371403 w 605236"/>
              <a:gd name="connsiteY19" fmla="*/ 354503 h 595643"/>
              <a:gd name="connsiteX20" fmla="*/ 334732 w 605236"/>
              <a:gd name="connsiteY20" fmla="*/ 308064 h 595643"/>
              <a:gd name="connsiteX21" fmla="*/ 322722 w 605236"/>
              <a:gd name="connsiteY21" fmla="*/ 290458 h 595643"/>
              <a:gd name="connsiteX22" fmla="*/ 322722 w 605236"/>
              <a:gd name="connsiteY22" fmla="*/ 289693 h 595643"/>
              <a:gd name="connsiteX23" fmla="*/ 324127 w 605236"/>
              <a:gd name="connsiteY23" fmla="*/ 280762 h 595643"/>
              <a:gd name="connsiteX24" fmla="*/ 357987 w 605236"/>
              <a:gd name="connsiteY24" fmla="*/ 252695 h 595643"/>
              <a:gd name="connsiteX25" fmla="*/ 175276 w 605236"/>
              <a:gd name="connsiteY25" fmla="*/ 50313 h 595643"/>
              <a:gd name="connsiteX26" fmla="*/ 303670 w 605236"/>
              <a:gd name="connsiteY26" fmla="*/ 178531 h 595643"/>
              <a:gd name="connsiteX27" fmla="*/ 175276 w 605236"/>
              <a:gd name="connsiteY27" fmla="*/ 306749 h 595643"/>
              <a:gd name="connsiteX28" fmla="*/ 46882 w 605236"/>
              <a:gd name="connsiteY28" fmla="*/ 178531 h 595643"/>
              <a:gd name="connsiteX29" fmla="*/ 175276 w 605236"/>
              <a:gd name="connsiteY29" fmla="*/ 50313 h 595643"/>
              <a:gd name="connsiteX30" fmla="*/ 455527 w 605236"/>
              <a:gd name="connsiteY30" fmla="*/ 0 h 595643"/>
              <a:gd name="connsiteX31" fmla="*/ 562928 w 605236"/>
              <a:gd name="connsiteY31" fmla="*/ 107260 h 595643"/>
              <a:gd name="connsiteX32" fmla="*/ 455527 w 605236"/>
              <a:gd name="connsiteY32" fmla="*/ 214520 h 595643"/>
              <a:gd name="connsiteX33" fmla="*/ 348126 w 605236"/>
              <a:gd name="connsiteY33" fmla="*/ 107260 h 595643"/>
              <a:gd name="connsiteX34" fmla="*/ 455527 w 605236"/>
              <a:gd name="connsiteY34" fmla="*/ 0 h 595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5236" h="595643">
                <a:moveTo>
                  <a:pt x="60025" y="344571"/>
                </a:moveTo>
                <a:lnTo>
                  <a:pt x="290527" y="344571"/>
                </a:lnTo>
                <a:cubicBezTo>
                  <a:pt x="308671" y="344571"/>
                  <a:pt x="325793" y="358605"/>
                  <a:pt x="329370" y="376465"/>
                </a:cubicBezTo>
                <a:lnTo>
                  <a:pt x="349814" y="479931"/>
                </a:lnTo>
                <a:cubicBezTo>
                  <a:pt x="353136" y="496898"/>
                  <a:pt x="344959" y="518331"/>
                  <a:pt x="331031" y="528793"/>
                </a:cubicBezTo>
                <a:cubicBezTo>
                  <a:pt x="327454" y="531472"/>
                  <a:pt x="241079" y="595643"/>
                  <a:pt x="175276" y="595643"/>
                </a:cubicBezTo>
                <a:cubicBezTo>
                  <a:pt x="109473" y="595643"/>
                  <a:pt x="23098" y="531472"/>
                  <a:pt x="19393" y="528793"/>
                </a:cubicBezTo>
                <a:cubicBezTo>
                  <a:pt x="5593" y="518331"/>
                  <a:pt x="-2584" y="496898"/>
                  <a:pt x="738" y="479931"/>
                </a:cubicBezTo>
                <a:lnTo>
                  <a:pt x="21182" y="376465"/>
                </a:lnTo>
                <a:cubicBezTo>
                  <a:pt x="24759" y="358605"/>
                  <a:pt x="41753" y="344571"/>
                  <a:pt x="60025" y="344571"/>
                </a:cubicBezTo>
                <a:close/>
                <a:moveTo>
                  <a:pt x="357987" y="252695"/>
                </a:moveTo>
                <a:lnTo>
                  <a:pt x="553093" y="252695"/>
                </a:lnTo>
                <a:cubicBezTo>
                  <a:pt x="569065" y="252695"/>
                  <a:pt x="584142" y="265070"/>
                  <a:pt x="587208" y="280762"/>
                </a:cubicBezTo>
                <a:lnTo>
                  <a:pt x="604585" y="368409"/>
                </a:lnTo>
                <a:cubicBezTo>
                  <a:pt x="607524" y="383208"/>
                  <a:pt x="600241" y="401834"/>
                  <a:pt x="588231" y="411020"/>
                </a:cubicBezTo>
                <a:cubicBezTo>
                  <a:pt x="585164" y="413316"/>
                  <a:pt x="511696" y="467920"/>
                  <a:pt x="455476" y="467920"/>
                </a:cubicBezTo>
                <a:cubicBezTo>
                  <a:pt x="440272" y="467920"/>
                  <a:pt x="422384" y="463838"/>
                  <a:pt x="402323" y="455928"/>
                </a:cubicBezTo>
                <a:cubicBezTo>
                  <a:pt x="395679" y="453249"/>
                  <a:pt x="390824" y="447890"/>
                  <a:pt x="388524" y="440618"/>
                </a:cubicBezTo>
                <a:lnTo>
                  <a:pt x="388269" y="439725"/>
                </a:lnTo>
                <a:lnTo>
                  <a:pt x="371403" y="354503"/>
                </a:lnTo>
                <a:cubicBezTo>
                  <a:pt x="367697" y="335621"/>
                  <a:pt x="354537" y="318653"/>
                  <a:pt x="334732" y="308064"/>
                </a:cubicBezTo>
                <a:cubicBezTo>
                  <a:pt x="322722" y="301685"/>
                  <a:pt x="322722" y="291607"/>
                  <a:pt x="322722" y="290458"/>
                </a:cubicBezTo>
                <a:lnTo>
                  <a:pt x="322722" y="289693"/>
                </a:lnTo>
                <a:lnTo>
                  <a:pt x="324127" y="280762"/>
                </a:lnTo>
                <a:cubicBezTo>
                  <a:pt x="327194" y="265070"/>
                  <a:pt x="341888" y="252695"/>
                  <a:pt x="357987" y="252695"/>
                </a:cubicBezTo>
                <a:close/>
                <a:moveTo>
                  <a:pt x="175276" y="50313"/>
                </a:moveTo>
                <a:cubicBezTo>
                  <a:pt x="246186" y="50313"/>
                  <a:pt x="303670" y="107718"/>
                  <a:pt x="303670" y="178531"/>
                </a:cubicBezTo>
                <a:cubicBezTo>
                  <a:pt x="303670" y="249344"/>
                  <a:pt x="246186" y="306749"/>
                  <a:pt x="175276" y="306749"/>
                </a:cubicBezTo>
                <a:cubicBezTo>
                  <a:pt x="104366" y="306749"/>
                  <a:pt x="46882" y="249344"/>
                  <a:pt x="46882" y="178531"/>
                </a:cubicBezTo>
                <a:cubicBezTo>
                  <a:pt x="46882" y="107718"/>
                  <a:pt x="104366" y="50313"/>
                  <a:pt x="175276" y="50313"/>
                </a:cubicBezTo>
                <a:close/>
                <a:moveTo>
                  <a:pt x="455527" y="0"/>
                </a:moveTo>
                <a:cubicBezTo>
                  <a:pt x="514843" y="0"/>
                  <a:pt x="562928" y="48022"/>
                  <a:pt x="562928" y="107260"/>
                </a:cubicBezTo>
                <a:cubicBezTo>
                  <a:pt x="562928" y="166498"/>
                  <a:pt x="514843" y="214520"/>
                  <a:pt x="455527" y="214520"/>
                </a:cubicBezTo>
                <a:cubicBezTo>
                  <a:pt x="396211" y="214520"/>
                  <a:pt x="348126" y="166498"/>
                  <a:pt x="348126" y="107260"/>
                </a:cubicBezTo>
                <a:cubicBezTo>
                  <a:pt x="348126" y="48022"/>
                  <a:pt x="396211" y="0"/>
                  <a:pt x="455527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65760" y="3135960"/>
            <a:ext cx="1229360" cy="79672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Gitlab</a:t>
            </a:r>
          </a:p>
          <a:p>
            <a:pPr algn="ctr"/>
            <a:r>
              <a:rPr lang="zh-CN" altLang="en-US" dirty="0"/>
              <a:t>代码仓库</a:t>
            </a:r>
          </a:p>
        </p:txBody>
      </p:sp>
      <p:sp>
        <p:nvSpPr>
          <p:cNvPr id="16" name="文本框 15"/>
          <p:cNvSpPr txBox="1"/>
          <p:nvPr/>
        </p:nvSpPr>
        <p:spPr>
          <a:xfrm rot="19860723">
            <a:off x="1957626" y="2872813"/>
            <a:ext cx="858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Push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 rot="1934507">
            <a:off x="1985827" y="3776637"/>
            <a:ext cx="70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Pull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5254510" y="3135960"/>
            <a:ext cx="1229360" cy="7967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Jenkins/</a:t>
            </a:r>
          </a:p>
          <a:p>
            <a:pPr algn="ctr"/>
            <a:r>
              <a:rPr lang="en-US" altLang="zh-CN" dirty="0"/>
              <a:t>Gitlab</a:t>
            </a:r>
            <a:endParaRPr lang="zh-CN" altLang="en-US" dirty="0"/>
          </a:p>
        </p:txBody>
      </p:sp>
      <p:cxnSp>
        <p:nvCxnSpPr>
          <p:cNvPr id="20" name="直接箭头连接符 19"/>
          <p:cNvCxnSpPr>
            <a:stCxn id="15" idx="3"/>
            <a:endCxn id="18" idx="1"/>
          </p:cNvCxnSpPr>
          <p:nvPr/>
        </p:nvCxnSpPr>
        <p:spPr>
          <a:xfrm>
            <a:off x="4095120" y="3534321"/>
            <a:ext cx="115939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657525" y="4214391"/>
            <a:ext cx="1145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触发构建</a:t>
            </a:r>
          </a:p>
        </p:txBody>
      </p:sp>
      <p:sp>
        <p:nvSpPr>
          <p:cNvPr id="22" name="矩形 21"/>
          <p:cNvSpPr/>
          <p:nvPr/>
        </p:nvSpPr>
        <p:spPr>
          <a:xfrm>
            <a:off x="2865760" y="4766640"/>
            <a:ext cx="1229360" cy="7967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格式检查</a:t>
            </a:r>
            <a:endParaRPr lang="en-US" altLang="zh-CN" dirty="0"/>
          </a:p>
        </p:txBody>
      </p:sp>
      <p:cxnSp>
        <p:nvCxnSpPr>
          <p:cNvPr id="23" name="直接箭头连接符 22"/>
          <p:cNvCxnSpPr>
            <a:stCxn id="15" idx="2"/>
            <a:endCxn id="22" idx="0"/>
          </p:cNvCxnSpPr>
          <p:nvPr/>
        </p:nvCxnSpPr>
        <p:spPr>
          <a:xfrm>
            <a:off x="3480440" y="3932682"/>
            <a:ext cx="0" cy="833958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5254510" y="4766640"/>
            <a:ext cx="1229360" cy="7967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构建</a:t>
            </a:r>
            <a:endParaRPr lang="en-US" altLang="zh-CN" dirty="0"/>
          </a:p>
          <a:p>
            <a:pPr algn="ctr"/>
            <a:r>
              <a:rPr lang="zh-CN" altLang="en-US" dirty="0"/>
              <a:t>服务器</a:t>
            </a:r>
          </a:p>
        </p:txBody>
      </p:sp>
      <p:sp>
        <p:nvSpPr>
          <p:cNvPr id="28" name="矩形 27"/>
          <p:cNvSpPr/>
          <p:nvPr/>
        </p:nvSpPr>
        <p:spPr>
          <a:xfrm>
            <a:off x="7643259" y="3135532"/>
            <a:ext cx="1229360" cy="79672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部署到</a:t>
            </a:r>
            <a:r>
              <a:rPr lang="en-US" altLang="zh-CN" dirty="0" err="1"/>
              <a:t>jupyterhub</a:t>
            </a:r>
            <a:endParaRPr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6640298" y="1518363"/>
            <a:ext cx="846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发布</a:t>
            </a:r>
          </a:p>
        </p:txBody>
      </p:sp>
      <p:cxnSp>
        <p:nvCxnSpPr>
          <p:cNvPr id="34" name="直接箭头连接符 33"/>
          <p:cNvCxnSpPr>
            <a:stCxn id="18" idx="2"/>
            <a:endCxn id="26" idx="0"/>
          </p:cNvCxnSpPr>
          <p:nvPr/>
        </p:nvCxnSpPr>
        <p:spPr>
          <a:xfrm>
            <a:off x="5869190" y="3932682"/>
            <a:ext cx="0" cy="833958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3865631" y="3181252"/>
            <a:ext cx="1628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触发</a:t>
            </a:r>
            <a:r>
              <a:rPr lang="en-US" altLang="zh-CN" sz="1400" dirty="0"/>
              <a:t>webhook</a:t>
            </a:r>
            <a:endParaRPr lang="zh-CN" altLang="en-US" sz="1400" dirty="0"/>
          </a:p>
        </p:txBody>
      </p:sp>
      <p:sp>
        <p:nvSpPr>
          <p:cNvPr id="38" name="文本框 37"/>
          <p:cNvSpPr txBox="1"/>
          <p:nvPr/>
        </p:nvSpPr>
        <p:spPr>
          <a:xfrm>
            <a:off x="3360216" y="4195251"/>
            <a:ext cx="1145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触发检测</a:t>
            </a:r>
          </a:p>
        </p:txBody>
      </p:sp>
      <p:sp>
        <p:nvSpPr>
          <p:cNvPr id="39" name="矩形 38"/>
          <p:cNvSpPr/>
          <p:nvPr/>
        </p:nvSpPr>
        <p:spPr>
          <a:xfrm>
            <a:off x="7643260" y="4766640"/>
            <a:ext cx="1229360" cy="7967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部署测试</a:t>
            </a:r>
            <a:endParaRPr lang="en-US" altLang="zh-CN" dirty="0"/>
          </a:p>
          <a:p>
            <a:pPr algn="ctr"/>
            <a:r>
              <a:rPr lang="zh-CN" altLang="en-US" dirty="0"/>
              <a:t>人工检测</a:t>
            </a:r>
          </a:p>
        </p:txBody>
      </p:sp>
      <p:cxnSp>
        <p:nvCxnSpPr>
          <p:cNvPr id="40" name="直接箭头连接符 39"/>
          <p:cNvCxnSpPr>
            <a:stCxn id="26" idx="3"/>
            <a:endCxn id="39" idx="1"/>
          </p:cNvCxnSpPr>
          <p:nvPr/>
        </p:nvCxnSpPr>
        <p:spPr>
          <a:xfrm>
            <a:off x="6483870" y="5165001"/>
            <a:ext cx="115939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6640298" y="4774808"/>
            <a:ext cx="846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推送</a:t>
            </a:r>
          </a:p>
        </p:txBody>
      </p:sp>
      <p:cxnSp>
        <p:nvCxnSpPr>
          <p:cNvPr id="44" name="直接箭头连接符 43"/>
          <p:cNvCxnSpPr>
            <a:stCxn id="39" idx="0"/>
          </p:cNvCxnSpPr>
          <p:nvPr/>
        </p:nvCxnSpPr>
        <p:spPr>
          <a:xfrm flipH="1" flipV="1">
            <a:off x="6153318" y="3932682"/>
            <a:ext cx="2104622" cy="8339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>
            <a:stCxn id="18" idx="0"/>
            <a:endCxn id="52" idx="2"/>
          </p:cNvCxnSpPr>
          <p:nvPr/>
        </p:nvCxnSpPr>
        <p:spPr>
          <a:xfrm flipV="1">
            <a:off x="5869190" y="2299209"/>
            <a:ext cx="0" cy="83675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5254510" y="1502487"/>
            <a:ext cx="1229360" cy="79672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jupyterlab</a:t>
            </a:r>
            <a:r>
              <a:rPr lang="zh-CN" altLang="en-US" dirty="0"/>
              <a:t>镜像</a:t>
            </a:r>
          </a:p>
        </p:txBody>
      </p:sp>
      <p:sp>
        <p:nvSpPr>
          <p:cNvPr id="54" name="矩形 53"/>
          <p:cNvSpPr/>
          <p:nvPr/>
        </p:nvSpPr>
        <p:spPr>
          <a:xfrm>
            <a:off x="7643260" y="1506092"/>
            <a:ext cx="1229360" cy="79672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Harbor</a:t>
            </a:r>
          </a:p>
          <a:p>
            <a:pPr algn="ctr"/>
            <a:r>
              <a:rPr lang="zh-CN" altLang="en-US" dirty="0"/>
              <a:t>镜像仓库</a:t>
            </a:r>
          </a:p>
        </p:txBody>
      </p:sp>
      <p:cxnSp>
        <p:nvCxnSpPr>
          <p:cNvPr id="55" name="直接箭头连接符 54"/>
          <p:cNvCxnSpPr>
            <a:stCxn id="52" idx="3"/>
            <a:endCxn id="54" idx="1"/>
          </p:cNvCxnSpPr>
          <p:nvPr/>
        </p:nvCxnSpPr>
        <p:spPr>
          <a:xfrm>
            <a:off x="6483870" y="1900848"/>
            <a:ext cx="1159390" cy="360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>
            <a:stCxn id="54" idx="2"/>
            <a:endCxn id="28" idx="0"/>
          </p:cNvCxnSpPr>
          <p:nvPr/>
        </p:nvCxnSpPr>
        <p:spPr>
          <a:xfrm flipH="1">
            <a:off x="8257939" y="2302814"/>
            <a:ext cx="1" cy="83271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7232517" y="2575575"/>
            <a:ext cx="1025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推送镜像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832772" y="2582762"/>
            <a:ext cx="122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生成新配置</a:t>
            </a:r>
          </a:p>
        </p:txBody>
      </p:sp>
      <p:sp>
        <p:nvSpPr>
          <p:cNvPr id="13" name="矩形 12"/>
          <p:cNvSpPr/>
          <p:nvPr/>
        </p:nvSpPr>
        <p:spPr>
          <a:xfrm>
            <a:off x="10045613" y="3135532"/>
            <a:ext cx="1229360" cy="79672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生产环境</a:t>
            </a:r>
          </a:p>
        </p:txBody>
      </p:sp>
      <p:cxnSp>
        <p:nvCxnSpPr>
          <p:cNvPr id="19" name="直接箭头连接符 18"/>
          <p:cNvCxnSpPr>
            <a:stCxn id="28" idx="3"/>
            <a:endCxn id="13" idx="1"/>
          </p:cNvCxnSpPr>
          <p:nvPr/>
        </p:nvCxnSpPr>
        <p:spPr>
          <a:xfrm>
            <a:off x="8872619" y="3533893"/>
            <a:ext cx="117299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10237026" y="1676347"/>
            <a:ext cx="84653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用户</a:t>
            </a:r>
            <a:endParaRPr lang="en-US" altLang="zh-CN" sz="1400" dirty="0"/>
          </a:p>
          <a:p>
            <a:pPr algn="ctr"/>
            <a:endParaRPr lang="en-US" altLang="zh-CN" sz="1400" dirty="0"/>
          </a:p>
          <a:p>
            <a:pPr algn="ctr"/>
            <a:endParaRPr lang="en-US" altLang="zh-CN" sz="1400" dirty="0"/>
          </a:p>
          <a:p>
            <a:pPr algn="ctr"/>
            <a:endParaRPr lang="zh-CN" altLang="en-US" sz="1400" dirty="0"/>
          </a:p>
        </p:txBody>
      </p:sp>
      <p:grpSp>
        <p:nvGrpSpPr>
          <p:cNvPr id="45" name="组合 44"/>
          <p:cNvGrpSpPr/>
          <p:nvPr/>
        </p:nvGrpSpPr>
        <p:grpSpPr>
          <a:xfrm>
            <a:off x="10016097" y="2109827"/>
            <a:ext cx="1261177" cy="378764"/>
            <a:chOff x="10000191" y="2052922"/>
            <a:chExt cx="1261177" cy="378764"/>
          </a:xfrm>
        </p:grpSpPr>
        <p:sp>
          <p:nvSpPr>
            <p:cNvPr id="27" name="users_94970"/>
            <p:cNvSpPr/>
            <p:nvPr/>
          </p:nvSpPr>
          <p:spPr>
            <a:xfrm>
              <a:off x="10000191" y="2065621"/>
              <a:ext cx="372623" cy="366065"/>
            </a:xfrm>
            <a:custGeom>
              <a:avLst/>
              <a:gdLst>
                <a:gd name="connsiteX0" fmla="*/ 60025 w 605236"/>
                <a:gd name="connsiteY0" fmla="*/ 344571 h 595643"/>
                <a:gd name="connsiteX1" fmla="*/ 290527 w 605236"/>
                <a:gd name="connsiteY1" fmla="*/ 344571 h 595643"/>
                <a:gd name="connsiteX2" fmla="*/ 329370 w 605236"/>
                <a:gd name="connsiteY2" fmla="*/ 376465 h 595643"/>
                <a:gd name="connsiteX3" fmla="*/ 349814 w 605236"/>
                <a:gd name="connsiteY3" fmla="*/ 479931 h 595643"/>
                <a:gd name="connsiteX4" fmla="*/ 331031 w 605236"/>
                <a:gd name="connsiteY4" fmla="*/ 528793 h 595643"/>
                <a:gd name="connsiteX5" fmla="*/ 175276 w 605236"/>
                <a:gd name="connsiteY5" fmla="*/ 595643 h 595643"/>
                <a:gd name="connsiteX6" fmla="*/ 19393 w 605236"/>
                <a:gd name="connsiteY6" fmla="*/ 528793 h 595643"/>
                <a:gd name="connsiteX7" fmla="*/ 738 w 605236"/>
                <a:gd name="connsiteY7" fmla="*/ 479931 h 595643"/>
                <a:gd name="connsiteX8" fmla="*/ 21182 w 605236"/>
                <a:gd name="connsiteY8" fmla="*/ 376465 h 595643"/>
                <a:gd name="connsiteX9" fmla="*/ 60025 w 605236"/>
                <a:gd name="connsiteY9" fmla="*/ 344571 h 595643"/>
                <a:gd name="connsiteX10" fmla="*/ 357987 w 605236"/>
                <a:gd name="connsiteY10" fmla="*/ 252695 h 595643"/>
                <a:gd name="connsiteX11" fmla="*/ 553093 w 605236"/>
                <a:gd name="connsiteY11" fmla="*/ 252695 h 595643"/>
                <a:gd name="connsiteX12" fmla="*/ 587208 w 605236"/>
                <a:gd name="connsiteY12" fmla="*/ 280762 h 595643"/>
                <a:gd name="connsiteX13" fmla="*/ 604585 w 605236"/>
                <a:gd name="connsiteY13" fmla="*/ 368409 h 595643"/>
                <a:gd name="connsiteX14" fmla="*/ 588231 w 605236"/>
                <a:gd name="connsiteY14" fmla="*/ 411020 h 595643"/>
                <a:gd name="connsiteX15" fmla="*/ 455476 w 605236"/>
                <a:gd name="connsiteY15" fmla="*/ 467920 h 595643"/>
                <a:gd name="connsiteX16" fmla="*/ 402323 w 605236"/>
                <a:gd name="connsiteY16" fmla="*/ 455928 h 595643"/>
                <a:gd name="connsiteX17" fmla="*/ 388524 w 605236"/>
                <a:gd name="connsiteY17" fmla="*/ 440618 h 595643"/>
                <a:gd name="connsiteX18" fmla="*/ 388269 w 605236"/>
                <a:gd name="connsiteY18" fmla="*/ 439725 h 595643"/>
                <a:gd name="connsiteX19" fmla="*/ 371403 w 605236"/>
                <a:gd name="connsiteY19" fmla="*/ 354503 h 595643"/>
                <a:gd name="connsiteX20" fmla="*/ 334732 w 605236"/>
                <a:gd name="connsiteY20" fmla="*/ 308064 h 595643"/>
                <a:gd name="connsiteX21" fmla="*/ 322722 w 605236"/>
                <a:gd name="connsiteY21" fmla="*/ 290458 h 595643"/>
                <a:gd name="connsiteX22" fmla="*/ 322722 w 605236"/>
                <a:gd name="connsiteY22" fmla="*/ 289693 h 595643"/>
                <a:gd name="connsiteX23" fmla="*/ 324127 w 605236"/>
                <a:gd name="connsiteY23" fmla="*/ 280762 h 595643"/>
                <a:gd name="connsiteX24" fmla="*/ 357987 w 605236"/>
                <a:gd name="connsiteY24" fmla="*/ 252695 h 595643"/>
                <a:gd name="connsiteX25" fmla="*/ 175276 w 605236"/>
                <a:gd name="connsiteY25" fmla="*/ 50313 h 595643"/>
                <a:gd name="connsiteX26" fmla="*/ 303670 w 605236"/>
                <a:gd name="connsiteY26" fmla="*/ 178531 h 595643"/>
                <a:gd name="connsiteX27" fmla="*/ 175276 w 605236"/>
                <a:gd name="connsiteY27" fmla="*/ 306749 h 595643"/>
                <a:gd name="connsiteX28" fmla="*/ 46882 w 605236"/>
                <a:gd name="connsiteY28" fmla="*/ 178531 h 595643"/>
                <a:gd name="connsiteX29" fmla="*/ 175276 w 605236"/>
                <a:gd name="connsiteY29" fmla="*/ 50313 h 595643"/>
                <a:gd name="connsiteX30" fmla="*/ 455527 w 605236"/>
                <a:gd name="connsiteY30" fmla="*/ 0 h 595643"/>
                <a:gd name="connsiteX31" fmla="*/ 562928 w 605236"/>
                <a:gd name="connsiteY31" fmla="*/ 107260 h 595643"/>
                <a:gd name="connsiteX32" fmla="*/ 455527 w 605236"/>
                <a:gd name="connsiteY32" fmla="*/ 214520 h 595643"/>
                <a:gd name="connsiteX33" fmla="*/ 348126 w 605236"/>
                <a:gd name="connsiteY33" fmla="*/ 107260 h 595643"/>
                <a:gd name="connsiteX34" fmla="*/ 455527 w 605236"/>
                <a:gd name="connsiteY34" fmla="*/ 0 h 59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5236" h="595643">
                  <a:moveTo>
                    <a:pt x="60025" y="344571"/>
                  </a:moveTo>
                  <a:lnTo>
                    <a:pt x="290527" y="344571"/>
                  </a:lnTo>
                  <a:cubicBezTo>
                    <a:pt x="308671" y="344571"/>
                    <a:pt x="325793" y="358605"/>
                    <a:pt x="329370" y="376465"/>
                  </a:cubicBezTo>
                  <a:lnTo>
                    <a:pt x="349814" y="479931"/>
                  </a:lnTo>
                  <a:cubicBezTo>
                    <a:pt x="353136" y="496898"/>
                    <a:pt x="344959" y="518331"/>
                    <a:pt x="331031" y="528793"/>
                  </a:cubicBezTo>
                  <a:cubicBezTo>
                    <a:pt x="327454" y="531472"/>
                    <a:pt x="241079" y="595643"/>
                    <a:pt x="175276" y="595643"/>
                  </a:cubicBezTo>
                  <a:cubicBezTo>
                    <a:pt x="109473" y="595643"/>
                    <a:pt x="23098" y="531472"/>
                    <a:pt x="19393" y="528793"/>
                  </a:cubicBezTo>
                  <a:cubicBezTo>
                    <a:pt x="5593" y="518331"/>
                    <a:pt x="-2584" y="496898"/>
                    <a:pt x="738" y="479931"/>
                  </a:cubicBezTo>
                  <a:lnTo>
                    <a:pt x="21182" y="376465"/>
                  </a:lnTo>
                  <a:cubicBezTo>
                    <a:pt x="24759" y="358605"/>
                    <a:pt x="41753" y="344571"/>
                    <a:pt x="60025" y="344571"/>
                  </a:cubicBezTo>
                  <a:close/>
                  <a:moveTo>
                    <a:pt x="357987" y="252695"/>
                  </a:moveTo>
                  <a:lnTo>
                    <a:pt x="553093" y="252695"/>
                  </a:lnTo>
                  <a:cubicBezTo>
                    <a:pt x="569065" y="252695"/>
                    <a:pt x="584142" y="265070"/>
                    <a:pt x="587208" y="280762"/>
                  </a:cubicBezTo>
                  <a:lnTo>
                    <a:pt x="604585" y="368409"/>
                  </a:lnTo>
                  <a:cubicBezTo>
                    <a:pt x="607524" y="383208"/>
                    <a:pt x="600241" y="401834"/>
                    <a:pt x="588231" y="411020"/>
                  </a:cubicBezTo>
                  <a:cubicBezTo>
                    <a:pt x="585164" y="413316"/>
                    <a:pt x="511696" y="467920"/>
                    <a:pt x="455476" y="467920"/>
                  </a:cubicBezTo>
                  <a:cubicBezTo>
                    <a:pt x="440272" y="467920"/>
                    <a:pt x="422384" y="463838"/>
                    <a:pt x="402323" y="455928"/>
                  </a:cubicBezTo>
                  <a:cubicBezTo>
                    <a:pt x="395679" y="453249"/>
                    <a:pt x="390824" y="447890"/>
                    <a:pt x="388524" y="440618"/>
                  </a:cubicBezTo>
                  <a:lnTo>
                    <a:pt x="388269" y="439725"/>
                  </a:lnTo>
                  <a:lnTo>
                    <a:pt x="371403" y="354503"/>
                  </a:lnTo>
                  <a:cubicBezTo>
                    <a:pt x="367697" y="335621"/>
                    <a:pt x="354537" y="318653"/>
                    <a:pt x="334732" y="308064"/>
                  </a:cubicBezTo>
                  <a:cubicBezTo>
                    <a:pt x="322722" y="301685"/>
                    <a:pt x="322722" y="291607"/>
                    <a:pt x="322722" y="290458"/>
                  </a:cubicBezTo>
                  <a:lnTo>
                    <a:pt x="322722" y="289693"/>
                  </a:lnTo>
                  <a:lnTo>
                    <a:pt x="324127" y="280762"/>
                  </a:lnTo>
                  <a:cubicBezTo>
                    <a:pt x="327194" y="265070"/>
                    <a:pt x="341888" y="252695"/>
                    <a:pt x="357987" y="252695"/>
                  </a:cubicBezTo>
                  <a:close/>
                  <a:moveTo>
                    <a:pt x="175276" y="50313"/>
                  </a:moveTo>
                  <a:cubicBezTo>
                    <a:pt x="246186" y="50313"/>
                    <a:pt x="303670" y="107718"/>
                    <a:pt x="303670" y="178531"/>
                  </a:cubicBezTo>
                  <a:cubicBezTo>
                    <a:pt x="303670" y="249344"/>
                    <a:pt x="246186" y="306749"/>
                    <a:pt x="175276" y="306749"/>
                  </a:cubicBezTo>
                  <a:cubicBezTo>
                    <a:pt x="104366" y="306749"/>
                    <a:pt x="46882" y="249344"/>
                    <a:pt x="46882" y="178531"/>
                  </a:cubicBezTo>
                  <a:cubicBezTo>
                    <a:pt x="46882" y="107718"/>
                    <a:pt x="104366" y="50313"/>
                    <a:pt x="175276" y="50313"/>
                  </a:cubicBezTo>
                  <a:close/>
                  <a:moveTo>
                    <a:pt x="455527" y="0"/>
                  </a:moveTo>
                  <a:cubicBezTo>
                    <a:pt x="514843" y="0"/>
                    <a:pt x="562928" y="48022"/>
                    <a:pt x="562928" y="107260"/>
                  </a:cubicBezTo>
                  <a:cubicBezTo>
                    <a:pt x="562928" y="166498"/>
                    <a:pt x="514843" y="214520"/>
                    <a:pt x="455527" y="214520"/>
                  </a:cubicBezTo>
                  <a:cubicBezTo>
                    <a:pt x="396211" y="214520"/>
                    <a:pt x="348126" y="166498"/>
                    <a:pt x="348126" y="107260"/>
                  </a:cubicBezTo>
                  <a:cubicBezTo>
                    <a:pt x="348126" y="48022"/>
                    <a:pt x="396211" y="0"/>
                    <a:pt x="455527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10444468" y="2052922"/>
              <a:ext cx="816900" cy="369642"/>
              <a:chOff x="10444468" y="2052922"/>
              <a:chExt cx="816900" cy="369642"/>
            </a:xfrm>
          </p:grpSpPr>
          <p:sp>
            <p:nvSpPr>
              <p:cNvPr id="30" name="users_94970"/>
              <p:cNvSpPr/>
              <p:nvPr/>
            </p:nvSpPr>
            <p:spPr>
              <a:xfrm>
                <a:off x="10444468" y="2056499"/>
                <a:ext cx="372623" cy="366065"/>
              </a:xfrm>
              <a:custGeom>
                <a:avLst/>
                <a:gdLst>
                  <a:gd name="connsiteX0" fmla="*/ 60025 w 605236"/>
                  <a:gd name="connsiteY0" fmla="*/ 344571 h 595643"/>
                  <a:gd name="connsiteX1" fmla="*/ 290527 w 605236"/>
                  <a:gd name="connsiteY1" fmla="*/ 344571 h 595643"/>
                  <a:gd name="connsiteX2" fmla="*/ 329370 w 605236"/>
                  <a:gd name="connsiteY2" fmla="*/ 376465 h 595643"/>
                  <a:gd name="connsiteX3" fmla="*/ 349814 w 605236"/>
                  <a:gd name="connsiteY3" fmla="*/ 479931 h 595643"/>
                  <a:gd name="connsiteX4" fmla="*/ 331031 w 605236"/>
                  <a:gd name="connsiteY4" fmla="*/ 528793 h 595643"/>
                  <a:gd name="connsiteX5" fmla="*/ 175276 w 605236"/>
                  <a:gd name="connsiteY5" fmla="*/ 595643 h 595643"/>
                  <a:gd name="connsiteX6" fmla="*/ 19393 w 605236"/>
                  <a:gd name="connsiteY6" fmla="*/ 528793 h 595643"/>
                  <a:gd name="connsiteX7" fmla="*/ 738 w 605236"/>
                  <a:gd name="connsiteY7" fmla="*/ 479931 h 595643"/>
                  <a:gd name="connsiteX8" fmla="*/ 21182 w 605236"/>
                  <a:gd name="connsiteY8" fmla="*/ 376465 h 595643"/>
                  <a:gd name="connsiteX9" fmla="*/ 60025 w 605236"/>
                  <a:gd name="connsiteY9" fmla="*/ 344571 h 595643"/>
                  <a:gd name="connsiteX10" fmla="*/ 357987 w 605236"/>
                  <a:gd name="connsiteY10" fmla="*/ 252695 h 595643"/>
                  <a:gd name="connsiteX11" fmla="*/ 553093 w 605236"/>
                  <a:gd name="connsiteY11" fmla="*/ 252695 h 595643"/>
                  <a:gd name="connsiteX12" fmla="*/ 587208 w 605236"/>
                  <a:gd name="connsiteY12" fmla="*/ 280762 h 595643"/>
                  <a:gd name="connsiteX13" fmla="*/ 604585 w 605236"/>
                  <a:gd name="connsiteY13" fmla="*/ 368409 h 595643"/>
                  <a:gd name="connsiteX14" fmla="*/ 588231 w 605236"/>
                  <a:gd name="connsiteY14" fmla="*/ 411020 h 595643"/>
                  <a:gd name="connsiteX15" fmla="*/ 455476 w 605236"/>
                  <a:gd name="connsiteY15" fmla="*/ 467920 h 595643"/>
                  <a:gd name="connsiteX16" fmla="*/ 402323 w 605236"/>
                  <a:gd name="connsiteY16" fmla="*/ 455928 h 595643"/>
                  <a:gd name="connsiteX17" fmla="*/ 388524 w 605236"/>
                  <a:gd name="connsiteY17" fmla="*/ 440618 h 595643"/>
                  <a:gd name="connsiteX18" fmla="*/ 388269 w 605236"/>
                  <a:gd name="connsiteY18" fmla="*/ 439725 h 595643"/>
                  <a:gd name="connsiteX19" fmla="*/ 371403 w 605236"/>
                  <a:gd name="connsiteY19" fmla="*/ 354503 h 595643"/>
                  <a:gd name="connsiteX20" fmla="*/ 334732 w 605236"/>
                  <a:gd name="connsiteY20" fmla="*/ 308064 h 595643"/>
                  <a:gd name="connsiteX21" fmla="*/ 322722 w 605236"/>
                  <a:gd name="connsiteY21" fmla="*/ 290458 h 595643"/>
                  <a:gd name="connsiteX22" fmla="*/ 322722 w 605236"/>
                  <a:gd name="connsiteY22" fmla="*/ 289693 h 595643"/>
                  <a:gd name="connsiteX23" fmla="*/ 324127 w 605236"/>
                  <a:gd name="connsiteY23" fmla="*/ 280762 h 595643"/>
                  <a:gd name="connsiteX24" fmla="*/ 357987 w 605236"/>
                  <a:gd name="connsiteY24" fmla="*/ 252695 h 595643"/>
                  <a:gd name="connsiteX25" fmla="*/ 175276 w 605236"/>
                  <a:gd name="connsiteY25" fmla="*/ 50313 h 595643"/>
                  <a:gd name="connsiteX26" fmla="*/ 303670 w 605236"/>
                  <a:gd name="connsiteY26" fmla="*/ 178531 h 595643"/>
                  <a:gd name="connsiteX27" fmla="*/ 175276 w 605236"/>
                  <a:gd name="connsiteY27" fmla="*/ 306749 h 595643"/>
                  <a:gd name="connsiteX28" fmla="*/ 46882 w 605236"/>
                  <a:gd name="connsiteY28" fmla="*/ 178531 h 595643"/>
                  <a:gd name="connsiteX29" fmla="*/ 175276 w 605236"/>
                  <a:gd name="connsiteY29" fmla="*/ 50313 h 595643"/>
                  <a:gd name="connsiteX30" fmla="*/ 455527 w 605236"/>
                  <a:gd name="connsiteY30" fmla="*/ 0 h 595643"/>
                  <a:gd name="connsiteX31" fmla="*/ 562928 w 605236"/>
                  <a:gd name="connsiteY31" fmla="*/ 107260 h 595643"/>
                  <a:gd name="connsiteX32" fmla="*/ 455527 w 605236"/>
                  <a:gd name="connsiteY32" fmla="*/ 214520 h 595643"/>
                  <a:gd name="connsiteX33" fmla="*/ 348126 w 605236"/>
                  <a:gd name="connsiteY33" fmla="*/ 107260 h 595643"/>
                  <a:gd name="connsiteX34" fmla="*/ 455527 w 605236"/>
                  <a:gd name="connsiteY34" fmla="*/ 0 h 595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05236" h="595643">
                    <a:moveTo>
                      <a:pt x="60025" y="344571"/>
                    </a:moveTo>
                    <a:lnTo>
                      <a:pt x="290527" y="344571"/>
                    </a:lnTo>
                    <a:cubicBezTo>
                      <a:pt x="308671" y="344571"/>
                      <a:pt x="325793" y="358605"/>
                      <a:pt x="329370" y="376465"/>
                    </a:cubicBezTo>
                    <a:lnTo>
                      <a:pt x="349814" y="479931"/>
                    </a:lnTo>
                    <a:cubicBezTo>
                      <a:pt x="353136" y="496898"/>
                      <a:pt x="344959" y="518331"/>
                      <a:pt x="331031" y="528793"/>
                    </a:cubicBezTo>
                    <a:cubicBezTo>
                      <a:pt x="327454" y="531472"/>
                      <a:pt x="241079" y="595643"/>
                      <a:pt x="175276" y="595643"/>
                    </a:cubicBezTo>
                    <a:cubicBezTo>
                      <a:pt x="109473" y="595643"/>
                      <a:pt x="23098" y="531472"/>
                      <a:pt x="19393" y="528793"/>
                    </a:cubicBezTo>
                    <a:cubicBezTo>
                      <a:pt x="5593" y="518331"/>
                      <a:pt x="-2584" y="496898"/>
                      <a:pt x="738" y="479931"/>
                    </a:cubicBezTo>
                    <a:lnTo>
                      <a:pt x="21182" y="376465"/>
                    </a:lnTo>
                    <a:cubicBezTo>
                      <a:pt x="24759" y="358605"/>
                      <a:pt x="41753" y="344571"/>
                      <a:pt x="60025" y="344571"/>
                    </a:cubicBezTo>
                    <a:close/>
                    <a:moveTo>
                      <a:pt x="357987" y="252695"/>
                    </a:moveTo>
                    <a:lnTo>
                      <a:pt x="553093" y="252695"/>
                    </a:lnTo>
                    <a:cubicBezTo>
                      <a:pt x="569065" y="252695"/>
                      <a:pt x="584142" y="265070"/>
                      <a:pt x="587208" y="280762"/>
                    </a:cubicBezTo>
                    <a:lnTo>
                      <a:pt x="604585" y="368409"/>
                    </a:lnTo>
                    <a:cubicBezTo>
                      <a:pt x="607524" y="383208"/>
                      <a:pt x="600241" y="401834"/>
                      <a:pt x="588231" y="411020"/>
                    </a:cubicBezTo>
                    <a:cubicBezTo>
                      <a:pt x="585164" y="413316"/>
                      <a:pt x="511696" y="467920"/>
                      <a:pt x="455476" y="467920"/>
                    </a:cubicBezTo>
                    <a:cubicBezTo>
                      <a:pt x="440272" y="467920"/>
                      <a:pt x="422384" y="463838"/>
                      <a:pt x="402323" y="455928"/>
                    </a:cubicBezTo>
                    <a:cubicBezTo>
                      <a:pt x="395679" y="453249"/>
                      <a:pt x="390824" y="447890"/>
                      <a:pt x="388524" y="440618"/>
                    </a:cubicBezTo>
                    <a:lnTo>
                      <a:pt x="388269" y="439725"/>
                    </a:lnTo>
                    <a:lnTo>
                      <a:pt x="371403" y="354503"/>
                    </a:lnTo>
                    <a:cubicBezTo>
                      <a:pt x="367697" y="335621"/>
                      <a:pt x="354537" y="318653"/>
                      <a:pt x="334732" y="308064"/>
                    </a:cubicBezTo>
                    <a:cubicBezTo>
                      <a:pt x="322722" y="301685"/>
                      <a:pt x="322722" y="291607"/>
                      <a:pt x="322722" y="290458"/>
                    </a:cubicBezTo>
                    <a:lnTo>
                      <a:pt x="322722" y="289693"/>
                    </a:lnTo>
                    <a:lnTo>
                      <a:pt x="324127" y="280762"/>
                    </a:lnTo>
                    <a:cubicBezTo>
                      <a:pt x="327194" y="265070"/>
                      <a:pt x="341888" y="252695"/>
                      <a:pt x="357987" y="252695"/>
                    </a:cubicBezTo>
                    <a:close/>
                    <a:moveTo>
                      <a:pt x="175276" y="50313"/>
                    </a:moveTo>
                    <a:cubicBezTo>
                      <a:pt x="246186" y="50313"/>
                      <a:pt x="303670" y="107718"/>
                      <a:pt x="303670" y="178531"/>
                    </a:cubicBezTo>
                    <a:cubicBezTo>
                      <a:pt x="303670" y="249344"/>
                      <a:pt x="246186" y="306749"/>
                      <a:pt x="175276" y="306749"/>
                    </a:cubicBezTo>
                    <a:cubicBezTo>
                      <a:pt x="104366" y="306749"/>
                      <a:pt x="46882" y="249344"/>
                      <a:pt x="46882" y="178531"/>
                    </a:cubicBezTo>
                    <a:cubicBezTo>
                      <a:pt x="46882" y="107718"/>
                      <a:pt x="104366" y="50313"/>
                      <a:pt x="175276" y="50313"/>
                    </a:cubicBezTo>
                    <a:close/>
                    <a:moveTo>
                      <a:pt x="455527" y="0"/>
                    </a:moveTo>
                    <a:cubicBezTo>
                      <a:pt x="514843" y="0"/>
                      <a:pt x="562928" y="48022"/>
                      <a:pt x="562928" y="107260"/>
                    </a:cubicBezTo>
                    <a:cubicBezTo>
                      <a:pt x="562928" y="166498"/>
                      <a:pt x="514843" y="214520"/>
                      <a:pt x="455527" y="214520"/>
                    </a:cubicBezTo>
                    <a:cubicBezTo>
                      <a:pt x="396211" y="214520"/>
                      <a:pt x="348126" y="166498"/>
                      <a:pt x="348126" y="107260"/>
                    </a:cubicBezTo>
                    <a:cubicBezTo>
                      <a:pt x="348126" y="48022"/>
                      <a:pt x="396211" y="0"/>
                      <a:pt x="455527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030A0"/>
                  </a:solidFill>
                </a:endParaRPr>
              </a:p>
            </p:txBody>
          </p:sp>
          <p:sp>
            <p:nvSpPr>
              <p:cNvPr id="31" name="users_94970"/>
              <p:cNvSpPr/>
              <p:nvPr/>
            </p:nvSpPr>
            <p:spPr>
              <a:xfrm>
                <a:off x="10888745" y="2052922"/>
                <a:ext cx="372623" cy="366065"/>
              </a:xfrm>
              <a:custGeom>
                <a:avLst/>
                <a:gdLst>
                  <a:gd name="connsiteX0" fmla="*/ 60025 w 605236"/>
                  <a:gd name="connsiteY0" fmla="*/ 344571 h 595643"/>
                  <a:gd name="connsiteX1" fmla="*/ 290527 w 605236"/>
                  <a:gd name="connsiteY1" fmla="*/ 344571 h 595643"/>
                  <a:gd name="connsiteX2" fmla="*/ 329370 w 605236"/>
                  <a:gd name="connsiteY2" fmla="*/ 376465 h 595643"/>
                  <a:gd name="connsiteX3" fmla="*/ 349814 w 605236"/>
                  <a:gd name="connsiteY3" fmla="*/ 479931 h 595643"/>
                  <a:gd name="connsiteX4" fmla="*/ 331031 w 605236"/>
                  <a:gd name="connsiteY4" fmla="*/ 528793 h 595643"/>
                  <a:gd name="connsiteX5" fmla="*/ 175276 w 605236"/>
                  <a:gd name="connsiteY5" fmla="*/ 595643 h 595643"/>
                  <a:gd name="connsiteX6" fmla="*/ 19393 w 605236"/>
                  <a:gd name="connsiteY6" fmla="*/ 528793 h 595643"/>
                  <a:gd name="connsiteX7" fmla="*/ 738 w 605236"/>
                  <a:gd name="connsiteY7" fmla="*/ 479931 h 595643"/>
                  <a:gd name="connsiteX8" fmla="*/ 21182 w 605236"/>
                  <a:gd name="connsiteY8" fmla="*/ 376465 h 595643"/>
                  <a:gd name="connsiteX9" fmla="*/ 60025 w 605236"/>
                  <a:gd name="connsiteY9" fmla="*/ 344571 h 595643"/>
                  <a:gd name="connsiteX10" fmla="*/ 357987 w 605236"/>
                  <a:gd name="connsiteY10" fmla="*/ 252695 h 595643"/>
                  <a:gd name="connsiteX11" fmla="*/ 553093 w 605236"/>
                  <a:gd name="connsiteY11" fmla="*/ 252695 h 595643"/>
                  <a:gd name="connsiteX12" fmla="*/ 587208 w 605236"/>
                  <a:gd name="connsiteY12" fmla="*/ 280762 h 595643"/>
                  <a:gd name="connsiteX13" fmla="*/ 604585 w 605236"/>
                  <a:gd name="connsiteY13" fmla="*/ 368409 h 595643"/>
                  <a:gd name="connsiteX14" fmla="*/ 588231 w 605236"/>
                  <a:gd name="connsiteY14" fmla="*/ 411020 h 595643"/>
                  <a:gd name="connsiteX15" fmla="*/ 455476 w 605236"/>
                  <a:gd name="connsiteY15" fmla="*/ 467920 h 595643"/>
                  <a:gd name="connsiteX16" fmla="*/ 402323 w 605236"/>
                  <a:gd name="connsiteY16" fmla="*/ 455928 h 595643"/>
                  <a:gd name="connsiteX17" fmla="*/ 388524 w 605236"/>
                  <a:gd name="connsiteY17" fmla="*/ 440618 h 595643"/>
                  <a:gd name="connsiteX18" fmla="*/ 388269 w 605236"/>
                  <a:gd name="connsiteY18" fmla="*/ 439725 h 595643"/>
                  <a:gd name="connsiteX19" fmla="*/ 371403 w 605236"/>
                  <a:gd name="connsiteY19" fmla="*/ 354503 h 595643"/>
                  <a:gd name="connsiteX20" fmla="*/ 334732 w 605236"/>
                  <a:gd name="connsiteY20" fmla="*/ 308064 h 595643"/>
                  <a:gd name="connsiteX21" fmla="*/ 322722 w 605236"/>
                  <a:gd name="connsiteY21" fmla="*/ 290458 h 595643"/>
                  <a:gd name="connsiteX22" fmla="*/ 322722 w 605236"/>
                  <a:gd name="connsiteY22" fmla="*/ 289693 h 595643"/>
                  <a:gd name="connsiteX23" fmla="*/ 324127 w 605236"/>
                  <a:gd name="connsiteY23" fmla="*/ 280762 h 595643"/>
                  <a:gd name="connsiteX24" fmla="*/ 357987 w 605236"/>
                  <a:gd name="connsiteY24" fmla="*/ 252695 h 595643"/>
                  <a:gd name="connsiteX25" fmla="*/ 175276 w 605236"/>
                  <a:gd name="connsiteY25" fmla="*/ 50313 h 595643"/>
                  <a:gd name="connsiteX26" fmla="*/ 303670 w 605236"/>
                  <a:gd name="connsiteY26" fmla="*/ 178531 h 595643"/>
                  <a:gd name="connsiteX27" fmla="*/ 175276 w 605236"/>
                  <a:gd name="connsiteY27" fmla="*/ 306749 h 595643"/>
                  <a:gd name="connsiteX28" fmla="*/ 46882 w 605236"/>
                  <a:gd name="connsiteY28" fmla="*/ 178531 h 595643"/>
                  <a:gd name="connsiteX29" fmla="*/ 175276 w 605236"/>
                  <a:gd name="connsiteY29" fmla="*/ 50313 h 595643"/>
                  <a:gd name="connsiteX30" fmla="*/ 455527 w 605236"/>
                  <a:gd name="connsiteY30" fmla="*/ 0 h 595643"/>
                  <a:gd name="connsiteX31" fmla="*/ 562928 w 605236"/>
                  <a:gd name="connsiteY31" fmla="*/ 107260 h 595643"/>
                  <a:gd name="connsiteX32" fmla="*/ 455527 w 605236"/>
                  <a:gd name="connsiteY32" fmla="*/ 214520 h 595643"/>
                  <a:gd name="connsiteX33" fmla="*/ 348126 w 605236"/>
                  <a:gd name="connsiteY33" fmla="*/ 107260 h 595643"/>
                  <a:gd name="connsiteX34" fmla="*/ 455527 w 605236"/>
                  <a:gd name="connsiteY34" fmla="*/ 0 h 595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05236" h="595643">
                    <a:moveTo>
                      <a:pt x="60025" y="344571"/>
                    </a:moveTo>
                    <a:lnTo>
                      <a:pt x="290527" y="344571"/>
                    </a:lnTo>
                    <a:cubicBezTo>
                      <a:pt x="308671" y="344571"/>
                      <a:pt x="325793" y="358605"/>
                      <a:pt x="329370" y="376465"/>
                    </a:cubicBezTo>
                    <a:lnTo>
                      <a:pt x="349814" y="479931"/>
                    </a:lnTo>
                    <a:cubicBezTo>
                      <a:pt x="353136" y="496898"/>
                      <a:pt x="344959" y="518331"/>
                      <a:pt x="331031" y="528793"/>
                    </a:cubicBezTo>
                    <a:cubicBezTo>
                      <a:pt x="327454" y="531472"/>
                      <a:pt x="241079" y="595643"/>
                      <a:pt x="175276" y="595643"/>
                    </a:cubicBezTo>
                    <a:cubicBezTo>
                      <a:pt x="109473" y="595643"/>
                      <a:pt x="23098" y="531472"/>
                      <a:pt x="19393" y="528793"/>
                    </a:cubicBezTo>
                    <a:cubicBezTo>
                      <a:pt x="5593" y="518331"/>
                      <a:pt x="-2584" y="496898"/>
                      <a:pt x="738" y="479931"/>
                    </a:cubicBezTo>
                    <a:lnTo>
                      <a:pt x="21182" y="376465"/>
                    </a:lnTo>
                    <a:cubicBezTo>
                      <a:pt x="24759" y="358605"/>
                      <a:pt x="41753" y="344571"/>
                      <a:pt x="60025" y="344571"/>
                    </a:cubicBezTo>
                    <a:close/>
                    <a:moveTo>
                      <a:pt x="357987" y="252695"/>
                    </a:moveTo>
                    <a:lnTo>
                      <a:pt x="553093" y="252695"/>
                    </a:lnTo>
                    <a:cubicBezTo>
                      <a:pt x="569065" y="252695"/>
                      <a:pt x="584142" y="265070"/>
                      <a:pt x="587208" y="280762"/>
                    </a:cubicBezTo>
                    <a:lnTo>
                      <a:pt x="604585" y="368409"/>
                    </a:lnTo>
                    <a:cubicBezTo>
                      <a:pt x="607524" y="383208"/>
                      <a:pt x="600241" y="401834"/>
                      <a:pt x="588231" y="411020"/>
                    </a:cubicBezTo>
                    <a:cubicBezTo>
                      <a:pt x="585164" y="413316"/>
                      <a:pt x="511696" y="467920"/>
                      <a:pt x="455476" y="467920"/>
                    </a:cubicBezTo>
                    <a:cubicBezTo>
                      <a:pt x="440272" y="467920"/>
                      <a:pt x="422384" y="463838"/>
                      <a:pt x="402323" y="455928"/>
                    </a:cubicBezTo>
                    <a:cubicBezTo>
                      <a:pt x="395679" y="453249"/>
                      <a:pt x="390824" y="447890"/>
                      <a:pt x="388524" y="440618"/>
                    </a:cubicBezTo>
                    <a:lnTo>
                      <a:pt x="388269" y="439725"/>
                    </a:lnTo>
                    <a:lnTo>
                      <a:pt x="371403" y="354503"/>
                    </a:lnTo>
                    <a:cubicBezTo>
                      <a:pt x="367697" y="335621"/>
                      <a:pt x="354537" y="318653"/>
                      <a:pt x="334732" y="308064"/>
                    </a:cubicBezTo>
                    <a:cubicBezTo>
                      <a:pt x="322722" y="301685"/>
                      <a:pt x="322722" y="291607"/>
                      <a:pt x="322722" y="290458"/>
                    </a:cubicBezTo>
                    <a:lnTo>
                      <a:pt x="322722" y="289693"/>
                    </a:lnTo>
                    <a:lnTo>
                      <a:pt x="324127" y="280762"/>
                    </a:lnTo>
                    <a:cubicBezTo>
                      <a:pt x="327194" y="265070"/>
                      <a:pt x="341888" y="252695"/>
                      <a:pt x="357987" y="252695"/>
                    </a:cubicBezTo>
                    <a:close/>
                    <a:moveTo>
                      <a:pt x="175276" y="50313"/>
                    </a:moveTo>
                    <a:cubicBezTo>
                      <a:pt x="246186" y="50313"/>
                      <a:pt x="303670" y="107718"/>
                      <a:pt x="303670" y="178531"/>
                    </a:cubicBezTo>
                    <a:cubicBezTo>
                      <a:pt x="303670" y="249344"/>
                      <a:pt x="246186" y="306749"/>
                      <a:pt x="175276" y="306749"/>
                    </a:cubicBezTo>
                    <a:cubicBezTo>
                      <a:pt x="104366" y="306749"/>
                      <a:pt x="46882" y="249344"/>
                      <a:pt x="46882" y="178531"/>
                    </a:cubicBezTo>
                    <a:cubicBezTo>
                      <a:pt x="46882" y="107718"/>
                      <a:pt x="104366" y="50313"/>
                      <a:pt x="175276" y="50313"/>
                    </a:cubicBezTo>
                    <a:close/>
                    <a:moveTo>
                      <a:pt x="455527" y="0"/>
                    </a:moveTo>
                    <a:cubicBezTo>
                      <a:pt x="514843" y="0"/>
                      <a:pt x="562928" y="48022"/>
                      <a:pt x="562928" y="107260"/>
                    </a:cubicBezTo>
                    <a:cubicBezTo>
                      <a:pt x="562928" y="166498"/>
                      <a:pt x="514843" y="214520"/>
                      <a:pt x="455527" y="214520"/>
                    </a:cubicBezTo>
                    <a:cubicBezTo>
                      <a:pt x="396211" y="214520"/>
                      <a:pt x="348126" y="166498"/>
                      <a:pt x="348126" y="107260"/>
                    </a:cubicBezTo>
                    <a:cubicBezTo>
                      <a:pt x="348126" y="48022"/>
                      <a:pt x="396211" y="0"/>
                      <a:pt x="455527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030A0"/>
                  </a:solidFill>
                </a:endParaRPr>
              </a:p>
            </p:txBody>
          </p:sp>
        </p:grpSp>
      </p:grpSp>
      <p:sp>
        <p:nvSpPr>
          <p:cNvPr id="47" name="文本框 46"/>
          <p:cNvSpPr txBox="1"/>
          <p:nvPr/>
        </p:nvSpPr>
        <p:spPr>
          <a:xfrm>
            <a:off x="8753644" y="5409473"/>
            <a:ext cx="2640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检测</a:t>
            </a:r>
            <a:r>
              <a:rPr lang="en-US" altLang="zh-CN" sz="1400" dirty="0" err="1"/>
              <a:t>jupyterlab</a:t>
            </a:r>
            <a:r>
              <a:rPr lang="zh-CN" altLang="en-US" sz="1400" dirty="0"/>
              <a:t>的</a:t>
            </a:r>
            <a:r>
              <a:rPr lang="en-US" altLang="zh-CN" sz="1400" dirty="0"/>
              <a:t>UI</a:t>
            </a:r>
            <a:r>
              <a:rPr lang="zh-CN" altLang="en-US" sz="1400" dirty="0"/>
              <a:t>，功能等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案例</a:t>
            </a:r>
            <a:r>
              <a:rPr lang="en-US" altLang="zh-CN" dirty="0"/>
              <a:t>3</a:t>
            </a:r>
            <a:r>
              <a:rPr lang="zh-CN" altLang="en-US" dirty="0"/>
              <a:t>：发布谱学处理</a:t>
            </a:r>
            <a:r>
              <a:rPr lang="en-US" altLang="zh-CN" dirty="0"/>
              <a:t>App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 rot="16200000">
            <a:off x="1842761" y="3076176"/>
            <a:ext cx="970929" cy="916291"/>
            <a:chOff x="3157870" y="2721935"/>
            <a:chExt cx="1515139" cy="1334386"/>
          </a:xfrm>
        </p:grpSpPr>
        <p:sp>
          <p:nvSpPr>
            <p:cNvPr id="10" name="等腰三角形 9"/>
            <p:cNvSpPr/>
            <p:nvPr/>
          </p:nvSpPr>
          <p:spPr>
            <a:xfrm>
              <a:off x="3157870" y="2721935"/>
              <a:ext cx="1515139" cy="1334386"/>
            </a:xfrm>
            <a:prstGeom prst="triangl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>
              <a:off x="3340394" y="2721935"/>
              <a:ext cx="1150089" cy="1004777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1218056" y="3174444"/>
            <a:ext cx="995680" cy="659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users_94970"/>
          <p:cNvSpPr/>
          <p:nvPr/>
        </p:nvSpPr>
        <p:spPr>
          <a:xfrm>
            <a:off x="1472359" y="3268556"/>
            <a:ext cx="609685" cy="600021"/>
          </a:xfrm>
          <a:custGeom>
            <a:avLst/>
            <a:gdLst>
              <a:gd name="connsiteX0" fmla="*/ 60025 w 605236"/>
              <a:gd name="connsiteY0" fmla="*/ 344571 h 595643"/>
              <a:gd name="connsiteX1" fmla="*/ 290527 w 605236"/>
              <a:gd name="connsiteY1" fmla="*/ 344571 h 595643"/>
              <a:gd name="connsiteX2" fmla="*/ 329370 w 605236"/>
              <a:gd name="connsiteY2" fmla="*/ 376465 h 595643"/>
              <a:gd name="connsiteX3" fmla="*/ 349814 w 605236"/>
              <a:gd name="connsiteY3" fmla="*/ 479931 h 595643"/>
              <a:gd name="connsiteX4" fmla="*/ 331031 w 605236"/>
              <a:gd name="connsiteY4" fmla="*/ 528793 h 595643"/>
              <a:gd name="connsiteX5" fmla="*/ 175276 w 605236"/>
              <a:gd name="connsiteY5" fmla="*/ 595643 h 595643"/>
              <a:gd name="connsiteX6" fmla="*/ 19393 w 605236"/>
              <a:gd name="connsiteY6" fmla="*/ 528793 h 595643"/>
              <a:gd name="connsiteX7" fmla="*/ 738 w 605236"/>
              <a:gd name="connsiteY7" fmla="*/ 479931 h 595643"/>
              <a:gd name="connsiteX8" fmla="*/ 21182 w 605236"/>
              <a:gd name="connsiteY8" fmla="*/ 376465 h 595643"/>
              <a:gd name="connsiteX9" fmla="*/ 60025 w 605236"/>
              <a:gd name="connsiteY9" fmla="*/ 344571 h 595643"/>
              <a:gd name="connsiteX10" fmla="*/ 357987 w 605236"/>
              <a:gd name="connsiteY10" fmla="*/ 252695 h 595643"/>
              <a:gd name="connsiteX11" fmla="*/ 553093 w 605236"/>
              <a:gd name="connsiteY11" fmla="*/ 252695 h 595643"/>
              <a:gd name="connsiteX12" fmla="*/ 587208 w 605236"/>
              <a:gd name="connsiteY12" fmla="*/ 280762 h 595643"/>
              <a:gd name="connsiteX13" fmla="*/ 604585 w 605236"/>
              <a:gd name="connsiteY13" fmla="*/ 368409 h 595643"/>
              <a:gd name="connsiteX14" fmla="*/ 588231 w 605236"/>
              <a:gd name="connsiteY14" fmla="*/ 411020 h 595643"/>
              <a:gd name="connsiteX15" fmla="*/ 455476 w 605236"/>
              <a:gd name="connsiteY15" fmla="*/ 467920 h 595643"/>
              <a:gd name="connsiteX16" fmla="*/ 402323 w 605236"/>
              <a:gd name="connsiteY16" fmla="*/ 455928 h 595643"/>
              <a:gd name="connsiteX17" fmla="*/ 388524 w 605236"/>
              <a:gd name="connsiteY17" fmla="*/ 440618 h 595643"/>
              <a:gd name="connsiteX18" fmla="*/ 388269 w 605236"/>
              <a:gd name="connsiteY18" fmla="*/ 439725 h 595643"/>
              <a:gd name="connsiteX19" fmla="*/ 371403 w 605236"/>
              <a:gd name="connsiteY19" fmla="*/ 354503 h 595643"/>
              <a:gd name="connsiteX20" fmla="*/ 334732 w 605236"/>
              <a:gd name="connsiteY20" fmla="*/ 308064 h 595643"/>
              <a:gd name="connsiteX21" fmla="*/ 322722 w 605236"/>
              <a:gd name="connsiteY21" fmla="*/ 290458 h 595643"/>
              <a:gd name="connsiteX22" fmla="*/ 322722 w 605236"/>
              <a:gd name="connsiteY22" fmla="*/ 289693 h 595643"/>
              <a:gd name="connsiteX23" fmla="*/ 324127 w 605236"/>
              <a:gd name="connsiteY23" fmla="*/ 280762 h 595643"/>
              <a:gd name="connsiteX24" fmla="*/ 357987 w 605236"/>
              <a:gd name="connsiteY24" fmla="*/ 252695 h 595643"/>
              <a:gd name="connsiteX25" fmla="*/ 175276 w 605236"/>
              <a:gd name="connsiteY25" fmla="*/ 50313 h 595643"/>
              <a:gd name="connsiteX26" fmla="*/ 303670 w 605236"/>
              <a:gd name="connsiteY26" fmla="*/ 178531 h 595643"/>
              <a:gd name="connsiteX27" fmla="*/ 175276 w 605236"/>
              <a:gd name="connsiteY27" fmla="*/ 306749 h 595643"/>
              <a:gd name="connsiteX28" fmla="*/ 46882 w 605236"/>
              <a:gd name="connsiteY28" fmla="*/ 178531 h 595643"/>
              <a:gd name="connsiteX29" fmla="*/ 175276 w 605236"/>
              <a:gd name="connsiteY29" fmla="*/ 50313 h 595643"/>
              <a:gd name="connsiteX30" fmla="*/ 455527 w 605236"/>
              <a:gd name="connsiteY30" fmla="*/ 0 h 595643"/>
              <a:gd name="connsiteX31" fmla="*/ 562928 w 605236"/>
              <a:gd name="connsiteY31" fmla="*/ 107260 h 595643"/>
              <a:gd name="connsiteX32" fmla="*/ 455527 w 605236"/>
              <a:gd name="connsiteY32" fmla="*/ 214520 h 595643"/>
              <a:gd name="connsiteX33" fmla="*/ 348126 w 605236"/>
              <a:gd name="connsiteY33" fmla="*/ 107260 h 595643"/>
              <a:gd name="connsiteX34" fmla="*/ 455527 w 605236"/>
              <a:gd name="connsiteY34" fmla="*/ 0 h 595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5236" h="595643">
                <a:moveTo>
                  <a:pt x="60025" y="344571"/>
                </a:moveTo>
                <a:lnTo>
                  <a:pt x="290527" y="344571"/>
                </a:lnTo>
                <a:cubicBezTo>
                  <a:pt x="308671" y="344571"/>
                  <a:pt x="325793" y="358605"/>
                  <a:pt x="329370" y="376465"/>
                </a:cubicBezTo>
                <a:lnTo>
                  <a:pt x="349814" y="479931"/>
                </a:lnTo>
                <a:cubicBezTo>
                  <a:pt x="353136" y="496898"/>
                  <a:pt x="344959" y="518331"/>
                  <a:pt x="331031" y="528793"/>
                </a:cubicBezTo>
                <a:cubicBezTo>
                  <a:pt x="327454" y="531472"/>
                  <a:pt x="241079" y="595643"/>
                  <a:pt x="175276" y="595643"/>
                </a:cubicBezTo>
                <a:cubicBezTo>
                  <a:pt x="109473" y="595643"/>
                  <a:pt x="23098" y="531472"/>
                  <a:pt x="19393" y="528793"/>
                </a:cubicBezTo>
                <a:cubicBezTo>
                  <a:pt x="5593" y="518331"/>
                  <a:pt x="-2584" y="496898"/>
                  <a:pt x="738" y="479931"/>
                </a:cubicBezTo>
                <a:lnTo>
                  <a:pt x="21182" y="376465"/>
                </a:lnTo>
                <a:cubicBezTo>
                  <a:pt x="24759" y="358605"/>
                  <a:pt x="41753" y="344571"/>
                  <a:pt x="60025" y="344571"/>
                </a:cubicBezTo>
                <a:close/>
                <a:moveTo>
                  <a:pt x="357987" y="252695"/>
                </a:moveTo>
                <a:lnTo>
                  <a:pt x="553093" y="252695"/>
                </a:lnTo>
                <a:cubicBezTo>
                  <a:pt x="569065" y="252695"/>
                  <a:pt x="584142" y="265070"/>
                  <a:pt x="587208" y="280762"/>
                </a:cubicBezTo>
                <a:lnTo>
                  <a:pt x="604585" y="368409"/>
                </a:lnTo>
                <a:cubicBezTo>
                  <a:pt x="607524" y="383208"/>
                  <a:pt x="600241" y="401834"/>
                  <a:pt x="588231" y="411020"/>
                </a:cubicBezTo>
                <a:cubicBezTo>
                  <a:pt x="585164" y="413316"/>
                  <a:pt x="511696" y="467920"/>
                  <a:pt x="455476" y="467920"/>
                </a:cubicBezTo>
                <a:cubicBezTo>
                  <a:pt x="440272" y="467920"/>
                  <a:pt x="422384" y="463838"/>
                  <a:pt x="402323" y="455928"/>
                </a:cubicBezTo>
                <a:cubicBezTo>
                  <a:pt x="395679" y="453249"/>
                  <a:pt x="390824" y="447890"/>
                  <a:pt x="388524" y="440618"/>
                </a:cubicBezTo>
                <a:lnTo>
                  <a:pt x="388269" y="439725"/>
                </a:lnTo>
                <a:lnTo>
                  <a:pt x="371403" y="354503"/>
                </a:lnTo>
                <a:cubicBezTo>
                  <a:pt x="367697" y="335621"/>
                  <a:pt x="354537" y="318653"/>
                  <a:pt x="334732" y="308064"/>
                </a:cubicBezTo>
                <a:cubicBezTo>
                  <a:pt x="322722" y="301685"/>
                  <a:pt x="322722" y="291607"/>
                  <a:pt x="322722" y="290458"/>
                </a:cubicBezTo>
                <a:lnTo>
                  <a:pt x="322722" y="289693"/>
                </a:lnTo>
                <a:lnTo>
                  <a:pt x="324127" y="280762"/>
                </a:lnTo>
                <a:cubicBezTo>
                  <a:pt x="327194" y="265070"/>
                  <a:pt x="341888" y="252695"/>
                  <a:pt x="357987" y="252695"/>
                </a:cubicBezTo>
                <a:close/>
                <a:moveTo>
                  <a:pt x="175276" y="50313"/>
                </a:moveTo>
                <a:cubicBezTo>
                  <a:pt x="246186" y="50313"/>
                  <a:pt x="303670" y="107718"/>
                  <a:pt x="303670" y="178531"/>
                </a:cubicBezTo>
                <a:cubicBezTo>
                  <a:pt x="303670" y="249344"/>
                  <a:pt x="246186" y="306749"/>
                  <a:pt x="175276" y="306749"/>
                </a:cubicBezTo>
                <a:cubicBezTo>
                  <a:pt x="104366" y="306749"/>
                  <a:pt x="46882" y="249344"/>
                  <a:pt x="46882" y="178531"/>
                </a:cubicBezTo>
                <a:cubicBezTo>
                  <a:pt x="46882" y="107718"/>
                  <a:pt x="104366" y="50313"/>
                  <a:pt x="175276" y="50313"/>
                </a:cubicBezTo>
                <a:close/>
                <a:moveTo>
                  <a:pt x="455527" y="0"/>
                </a:moveTo>
                <a:cubicBezTo>
                  <a:pt x="514843" y="0"/>
                  <a:pt x="562928" y="48022"/>
                  <a:pt x="562928" y="107260"/>
                </a:cubicBezTo>
                <a:cubicBezTo>
                  <a:pt x="562928" y="166498"/>
                  <a:pt x="514843" y="214520"/>
                  <a:pt x="455527" y="214520"/>
                </a:cubicBezTo>
                <a:cubicBezTo>
                  <a:pt x="396211" y="214520"/>
                  <a:pt x="348126" y="166498"/>
                  <a:pt x="348126" y="107260"/>
                </a:cubicBezTo>
                <a:cubicBezTo>
                  <a:pt x="348126" y="48022"/>
                  <a:pt x="396211" y="0"/>
                  <a:pt x="455527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65760" y="3135960"/>
            <a:ext cx="1229360" cy="79672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Gitlab</a:t>
            </a:r>
          </a:p>
          <a:p>
            <a:pPr algn="ctr"/>
            <a:r>
              <a:rPr lang="zh-CN" altLang="en-US" dirty="0"/>
              <a:t>代码仓库</a:t>
            </a:r>
          </a:p>
        </p:txBody>
      </p:sp>
      <p:sp>
        <p:nvSpPr>
          <p:cNvPr id="16" name="文本框 15"/>
          <p:cNvSpPr txBox="1"/>
          <p:nvPr/>
        </p:nvSpPr>
        <p:spPr>
          <a:xfrm rot="19860723">
            <a:off x="1957626" y="2872813"/>
            <a:ext cx="858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Push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 rot="1934507">
            <a:off x="1985827" y="3776637"/>
            <a:ext cx="70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Pull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5254510" y="3135960"/>
            <a:ext cx="1229360" cy="7967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Jenkins</a:t>
            </a:r>
          </a:p>
        </p:txBody>
      </p:sp>
      <p:cxnSp>
        <p:nvCxnSpPr>
          <p:cNvPr id="20" name="直接箭头连接符 19"/>
          <p:cNvCxnSpPr>
            <a:stCxn id="15" idx="3"/>
            <a:endCxn id="18" idx="1"/>
          </p:cNvCxnSpPr>
          <p:nvPr/>
        </p:nvCxnSpPr>
        <p:spPr>
          <a:xfrm>
            <a:off x="4095120" y="3534321"/>
            <a:ext cx="115939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617306" y="4249951"/>
            <a:ext cx="2892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启动</a:t>
            </a:r>
            <a:r>
              <a:rPr lang="en-US" altLang="zh-CN" sz="1400" dirty="0" err="1"/>
              <a:t>Conda</a:t>
            </a:r>
            <a:r>
              <a:rPr lang="zh-CN" altLang="en-US" sz="1400" dirty="0"/>
              <a:t>环境，触发测试</a:t>
            </a:r>
          </a:p>
        </p:txBody>
      </p:sp>
      <p:sp>
        <p:nvSpPr>
          <p:cNvPr id="22" name="矩形 21"/>
          <p:cNvSpPr/>
          <p:nvPr/>
        </p:nvSpPr>
        <p:spPr>
          <a:xfrm>
            <a:off x="2865760" y="4766640"/>
            <a:ext cx="1229360" cy="7967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格式检查</a:t>
            </a:r>
            <a:endParaRPr lang="en-US" altLang="zh-CN" dirty="0"/>
          </a:p>
        </p:txBody>
      </p:sp>
      <p:cxnSp>
        <p:nvCxnSpPr>
          <p:cNvPr id="23" name="直接箭头连接符 22"/>
          <p:cNvCxnSpPr>
            <a:stCxn id="15" idx="2"/>
            <a:endCxn id="22" idx="0"/>
          </p:cNvCxnSpPr>
          <p:nvPr/>
        </p:nvCxnSpPr>
        <p:spPr>
          <a:xfrm>
            <a:off x="3480440" y="3932682"/>
            <a:ext cx="0" cy="833958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7643259" y="3135532"/>
            <a:ext cx="1229360" cy="79672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生产环境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640298" y="1518363"/>
            <a:ext cx="846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发布</a:t>
            </a:r>
          </a:p>
        </p:txBody>
      </p:sp>
      <p:cxnSp>
        <p:nvCxnSpPr>
          <p:cNvPr id="34" name="直接箭头连接符 33"/>
          <p:cNvCxnSpPr>
            <a:stCxn id="18" idx="2"/>
          </p:cNvCxnSpPr>
          <p:nvPr/>
        </p:nvCxnSpPr>
        <p:spPr>
          <a:xfrm>
            <a:off x="5869190" y="3932682"/>
            <a:ext cx="0" cy="833958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3865631" y="3181252"/>
            <a:ext cx="1628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触发</a:t>
            </a:r>
            <a:r>
              <a:rPr lang="en-US" altLang="zh-CN" sz="1400" dirty="0"/>
              <a:t>webhook</a:t>
            </a:r>
            <a:endParaRPr lang="zh-CN" altLang="en-US" sz="1400" dirty="0"/>
          </a:p>
        </p:txBody>
      </p:sp>
      <p:sp>
        <p:nvSpPr>
          <p:cNvPr id="38" name="文本框 37"/>
          <p:cNvSpPr txBox="1"/>
          <p:nvPr/>
        </p:nvSpPr>
        <p:spPr>
          <a:xfrm>
            <a:off x="3360216" y="4195251"/>
            <a:ext cx="1145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触发检测</a:t>
            </a:r>
          </a:p>
        </p:txBody>
      </p:sp>
      <p:sp>
        <p:nvSpPr>
          <p:cNvPr id="39" name="矩形 38"/>
          <p:cNvSpPr/>
          <p:nvPr/>
        </p:nvSpPr>
        <p:spPr>
          <a:xfrm>
            <a:off x="5254510" y="4766640"/>
            <a:ext cx="1313930" cy="7967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人工检测</a:t>
            </a:r>
            <a:endParaRPr lang="en-US" altLang="zh-CN" dirty="0"/>
          </a:p>
          <a:p>
            <a:pPr algn="ctr"/>
            <a:r>
              <a:rPr lang="en-US" altLang="zh-CN" dirty="0"/>
              <a:t>UI</a:t>
            </a:r>
            <a:endParaRPr lang="zh-CN" altLang="en-US" dirty="0"/>
          </a:p>
        </p:txBody>
      </p:sp>
      <p:cxnSp>
        <p:nvCxnSpPr>
          <p:cNvPr id="49" name="直接箭头连接符 48"/>
          <p:cNvCxnSpPr>
            <a:stCxn id="18" idx="0"/>
            <a:endCxn id="52" idx="2"/>
          </p:cNvCxnSpPr>
          <p:nvPr/>
        </p:nvCxnSpPr>
        <p:spPr>
          <a:xfrm flipV="1">
            <a:off x="5869190" y="2299209"/>
            <a:ext cx="0" cy="83675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5254510" y="1502487"/>
            <a:ext cx="1229360" cy="79672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生成</a:t>
            </a:r>
            <a:endParaRPr lang="en-US" altLang="zh-CN" dirty="0"/>
          </a:p>
          <a:p>
            <a:pPr algn="ctr"/>
            <a:r>
              <a:rPr lang="en-US" altLang="zh-CN" dirty="0"/>
              <a:t>App.exe</a:t>
            </a:r>
            <a:endParaRPr lang="zh-CN" altLang="en-US" dirty="0"/>
          </a:p>
        </p:txBody>
      </p:sp>
      <p:sp>
        <p:nvSpPr>
          <p:cNvPr id="54" name="矩形 53"/>
          <p:cNvSpPr/>
          <p:nvPr/>
        </p:nvSpPr>
        <p:spPr>
          <a:xfrm>
            <a:off x="7643260" y="1506092"/>
            <a:ext cx="1229360" cy="79672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docs</a:t>
            </a:r>
          </a:p>
          <a:p>
            <a:pPr algn="ctr"/>
            <a:r>
              <a:rPr lang="zh-CN" altLang="en-US" dirty="0"/>
              <a:t>产品仓库</a:t>
            </a:r>
          </a:p>
        </p:txBody>
      </p:sp>
      <p:cxnSp>
        <p:nvCxnSpPr>
          <p:cNvPr id="55" name="直接箭头连接符 54"/>
          <p:cNvCxnSpPr>
            <a:stCxn id="52" idx="3"/>
            <a:endCxn id="54" idx="1"/>
          </p:cNvCxnSpPr>
          <p:nvPr/>
        </p:nvCxnSpPr>
        <p:spPr>
          <a:xfrm>
            <a:off x="6483870" y="1900848"/>
            <a:ext cx="1159390" cy="360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678181" y="2575575"/>
            <a:ext cx="2383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将依赖包、依赖库等封装</a:t>
            </a:r>
          </a:p>
        </p:txBody>
      </p:sp>
      <p:cxnSp>
        <p:nvCxnSpPr>
          <p:cNvPr id="2" name="直接箭头连接符 1"/>
          <p:cNvCxnSpPr>
            <a:stCxn id="54" idx="2"/>
            <a:endCxn id="28" idx="0"/>
          </p:cNvCxnSpPr>
          <p:nvPr/>
        </p:nvCxnSpPr>
        <p:spPr>
          <a:xfrm flipH="1">
            <a:off x="8257939" y="2302814"/>
            <a:ext cx="1" cy="83271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8164028" y="2575575"/>
            <a:ext cx="1025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推送</a:t>
            </a:r>
            <a:r>
              <a:rPr lang="en-US" altLang="zh-CN" sz="1400" dirty="0"/>
              <a:t>App</a:t>
            </a:r>
            <a:endParaRPr lang="zh-CN" altLang="en-US" sz="1400" dirty="0"/>
          </a:p>
        </p:txBody>
      </p:sp>
      <p:grpSp>
        <p:nvGrpSpPr>
          <p:cNvPr id="19" name="组合 18"/>
          <p:cNvGrpSpPr/>
          <p:nvPr/>
        </p:nvGrpSpPr>
        <p:grpSpPr>
          <a:xfrm rot="5400000">
            <a:off x="8929698" y="3084798"/>
            <a:ext cx="970929" cy="916291"/>
            <a:chOff x="3157870" y="2721935"/>
            <a:chExt cx="1515139" cy="1334386"/>
          </a:xfrm>
        </p:grpSpPr>
        <p:sp>
          <p:nvSpPr>
            <p:cNvPr id="24" name="等腰三角形 23"/>
            <p:cNvSpPr/>
            <p:nvPr/>
          </p:nvSpPr>
          <p:spPr>
            <a:xfrm>
              <a:off x="3157870" y="2721935"/>
              <a:ext cx="1515139" cy="1334386"/>
            </a:xfrm>
            <a:prstGeom prst="triangl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>
              <a:off x="3340394" y="2721935"/>
              <a:ext cx="1150089" cy="1004777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9432392" y="2985130"/>
            <a:ext cx="145981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用户</a:t>
            </a:r>
            <a:endParaRPr lang="en-US" altLang="zh-CN" sz="1400" dirty="0"/>
          </a:p>
          <a:p>
            <a:pPr algn="ctr"/>
            <a:endParaRPr lang="en-US" altLang="zh-CN" sz="1400" dirty="0"/>
          </a:p>
          <a:p>
            <a:pPr algn="ctr"/>
            <a:endParaRPr lang="en-US" altLang="zh-CN" sz="1400" dirty="0"/>
          </a:p>
          <a:p>
            <a:pPr algn="ctr"/>
            <a:endParaRPr lang="zh-CN" altLang="en-US" sz="1400" dirty="0"/>
          </a:p>
        </p:txBody>
      </p:sp>
      <p:grpSp>
        <p:nvGrpSpPr>
          <p:cNvPr id="29" name="组合 28"/>
          <p:cNvGrpSpPr/>
          <p:nvPr/>
        </p:nvGrpSpPr>
        <p:grpSpPr>
          <a:xfrm>
            <a:off x="9531712" y="3353565"/>
            <a:ext cx="1261177" cy="378764"/>
            <a:chOff x="10000191" y="2052922"/>
            <a:chExt cx="1261177" cy="378764"/>
          </a:xfrm>
        </p:grpSpPr>
        <p:sp>
          <p:nvSpPr>
            <p:cNvPr id="30" name="users_94970"/>
            <p:cNvSpPr/>
            <p:nvPr/>
          </p:nvSpPr>
          <p:spPr>
            <a:xfrm>
              <a:off x="10000191" y="2065621"/>
              <a:ext cx="372623" cy="366065"/>
            </a:xfrm>
            <a:custGeom>
              <a:avLst/>
              <a:gdLst>
                <a:gd name="connsiteX0" fmla="*/ 60025 w 605236"/>
                <a:gd name="connsiteY0" fmla="*/ 344571 h 595643"/>
                <a:gd name="connsiteX1" fmla="*/ 290527 w 605236"/>
                <a:gd name="connsiteY1" fmla="*/ 344571 h 595643"/>
                <a:gd name="connsiteX2" fmla="*/ 329370 w 605236"/>
                <a:gd name="connsiteY2" fmla="*/ 376465 h 595643"/>
                <a:gd name="connsiteX3" fmla="*/ 349814 w 605236"/>
                <a:gd name="connsiteY3" fmla="*/ 479931 h 595643"/>
                <a:gd name="connsiteX4" fmla="*/ 331031 w 605236"/>
                <a:gd name="connsiteY4" fmla="*/ 528793 h 595643"/>
                <a:gd name="connsiteX5" fmla="*/ 175276 w 605236"/>
                <a:gd name="connsiteY5" fmla="*/ 595643 h 595643"/>
                <a:gd name="connsiteX6" fmla="*/ 19393 w 605236"/>
                <a:gd name="connsiteY6" fmla="*/ 528793 h 595643"/>
                <a:gd name="connsiteX7" fmla="*/ 738 w 605236"/>
                <a:gd name="connsiteY7" fmla="*/ 479931 h 595643"/>
                <a:gd name="connsiteX8" fmla="*/ 21182 w 605236"/>
                <a:gd name="connsiteY8" fmla="*/ 376465 h 595643"/>
                <a:gd name="connsiteX9" fmla="*/ 60025 w 605236"/>
                <a:gd name="connsiteY9" fmla="*/ 344571 h 595643"/>
                <a:gd name="connsiteX10" fmla="*/ 357987 w 605236"/>
                <a:gd name="connsiteY10" fmla="*/ 252695 h 595643"/>
                <a:gd name="connsiteX11" fmla="*/ 553093 w 605236"/>
                <a:gd name="connsiteY11" fmla="*/ 252695 h 595643"/>
                <a:gd name="connsiteX12" fmla="*/ 587208 w 605236"/>
                <a:gd name="connsiteY12" fmla="*/ 280762 h 595643"/>
                <a:gd name="connsiteX13" fmla="*/ 604585 w 605236"/>
                <a:gd name="connsiteY13" fmla="*/ 368409 h 595643"/>
                <a:gd name="connsiteX14" fmla="*/ 588231 w 605236"/>
                <a:gd name="connsiteY14" fmla="*/ 411020 h 595643"/>
                <a:gd name="connsiteX15" fmla="*/ 455476 w 605236"/>
                <a:gd name="connsiteY15" fmla="*/ 467920 h 595643"/>
                <a:gd name="connsiteX16" fmla="*/ 402323 w 605236"/>
                <a:gd name="connsiteY16" fmla="*/ 455928 h 595643"/>
                <a:gd name="connsiteX17" fmla="*/ 388524 w 605236"/>
                <a:gd name="connsiteY17" fmla="*/ 440618 h 595643"/>
                <a:gd name="connsiteX18" fmla="*/ 388269 w 605236"/>
                <a:gd name="connsiteY18" fmla="*/ 439725 h 595643"/>
                <a:gd name="connsiteX19" fmla="*/ 371403 w 605236"/>
                <a:gd name="connsiteY19" fmla="*/ 354503 h 595643"/>
                <a:gd name="connsiteX20" fmla="*/ 334732 w 605236"/>
                <a:gd name="connsiteY20" fmla="*/ 308064 h 595643"/>
                <a:gd name="connsiteX21" fmla="*/ 322722 w 605236"/>
                <a:gd name="connsiteY21" fmla="*/ 290458 h 595643"/>
                <a:gd name="connsiteX22" fmla="*/ 322722 w 605236"/>
                <a:gd name="connsiteY22" fmla="*/ 289693 h 595643"/>
                <a:gd name="connsiteX23" fmla="*/ 324127 w 605236"/>
                <a:gd name="connsiteY23" fmla="*/ 280762 h 595643"/>
                <a:gd name="connsiteX24" fmla="*/ 357987 w 605236"/>
                <a:gd name="connsiteY24" fmla="*/ 252695 h 595643"/>
                <a:gd name="connsiteX25" fmla="*/ 175276 w 605236"/>
                <a:gd name="connsiteY25" fmla="*/ 50313 h 595643"/>
                <a:gd name="connsiteX26" fmla="*/ 303670 w 605236"/>
                <a:gd name="connsiteY26" fmla="*/ 178531 h 595643"/>
                <a:gd name="connsiteX27" fmla="*/ 175276 w 605236"/>
                <a:gd name="connsiteY27" fmla="*/ 306749 h 595643"/>
                <a:gd name="connsiteX28" fmla="*/ 46882 w 605236"/>
                <a:gd name="connsiteY28" fmla="*/ 178531 h 595643"/>
                <a:gd name="connsiteX29" fmla="*/ 175276 w 605236"/>
                <a:gd name="connsiteY29" fmla="*/ 50313 h 595643"/>
                <a:gd name="connsiteX30" fmla="*/ 455527 w 605236"/>
                <a:gd name="connsiteY30" fmla="*/ 0 h 595643"/>
                <a:gd name="connsiteX31" fmla="*/ 562928 w 605236"/>
                <a:gd name="connsiteY31" fmla="*/ 107260 h 595643"/>
                <a:gd name="connsiteX32" fmla="*/ 455527 w 605236"/>
                <a:gd name="connsiteY32" fmla="*/ 214520 h 595643"/>
                <a:gd name="connsiteX33" fmla="*/ 348126 w 605236"/>
                <a:gd name="connsiteY33" fmla="*/ 107260 h 595643"/>
                <a:gd name="connsiteX34" fmla="*/ 455527 w 605236"/>
                <a:gd name="connsiteY34" fmla="*/ 0 h 59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5236" h="595643">
                  <a:moveTo>
                    <a:pt x="60025" y="344571"/>
                  </a:moveTo>
                  <a:lnTo>
                    <a:pt x="290527" y="344571"/>
                  </a:lnTo>
                  <a:cubicBezTo>
                    <a:pt x="308671" y="344571"/>
                    <a:pt x="325793" y="358605"/>
                    <a:pt x="329370" y="376465"/>
                  </a:cubicBezTo>
                  <a:lnTo>
                    <a:pt x="349814" y="479931"/>
                  </a:lnTo>
                  <a:cubicBezTo>
                    <a:pt x="353136" y="496898"/>
                    <a:pt x="344959" y="518331"/>
                    <a:pt x="331031" y="528793"/>
                  </a:cubicBezTo>
                  <a:cubicBezTo>
                    <a:pt x="327454" y="531472"/>
                    <a:pt x="241079" y="595643"/>
                    <a:pt x="175276" y="595643"/>
                  </a:cubicBezTo>
                  <a:cubicBezTo>
                    <a:pt x="109473" y="595643"/>
                    <a:pt x="23098" y="531472"/>
                    <a:pt x="19393" y="528793"/>
                  </a:cubicBezTo>
                  <a:cubicBezTo>
                    <a:pt x="5593" y="518331"/>
                    <a:pt x="-2584" y="496898"/>
                    <a:pt x="738" y="479931"/>
                  </a:cubicBezTo>
                  <a:lnTo>
                    <a:pt x="21182" y="376465"/>
                  </a:lnTo>
                  <a:cubicBezTo>
                    <a:pt x="24759" y="358605"/>
                    <a:pt x="41753" y="344571"/>
                    <a:pt x="60025" y="344571"/>
                  </a:cubicBezTo>
                  <a:close/>
                  <a:moveTo>
                    <a:pt x="357987" y="252695"/>
                  </a:moveTo>
                  <a:lnTo>
                    <a:pt x="553093" y="252695"/>
                  </a:lnTo>
                  <a:cubicBezTo>
                    <a:pt x="569065" y="252695"/>
                    <a:pt x="584142" y="265070"/>
                    <a:pt x="587208" y="280762"/>
                  </a:cubicBezTo>
                  <a:lnTo>
                    <a:pt x="604585" y="368409"/>
                  </a:lnTo>
                  <a:cubicBezTo>
                    <a:pt x="607524" y="383208"/>
                    <a:pt x="600241" y="401834"/>
                    <a:pt x="588231" y="411020"/>
                  </a:cubicBezTo>
                  <a:cubicBezTo>
                    <a:pt x="585164" y="413316"/>
                    <a:pt x="511696" y="467920"/>
                    <a:pt x="455476" y="467920"/>
                  </a:cubicBezTo>
                  <a:cubicBezTo>
                    <a:pt x="440272" y="467920"/>
                    <a:pt x="422384" y="463838"/>
                    <a:pt x="402323" y="455928"/>
                  </a:cubicBezTo>
                  <a:cubicBezTo>
                    <a:pt x="395679" y="453249"/>
                    <a:pt x="390824" y="447890"/>
                    <a:pt x="388524" y="440618"/>
                  </a:cubicBezTo>
                  <a:lnTo>
                    <a:pt x="388269" y="439725"/>
                  </a:lnTo>
                  <a:lnTo>
                    <a:pt x="371403" y="354503"/>
                  </a:lnTo>
                  <a:cubicBezTo>
                    <a:pt x="367697" y="335621"/>
                    <a:pt x="354537" y="318653"/>
                    <a:pt x="334732" y="308064"/>
                  </a:cubicBezTo>
                  <a:cubicBezTo>
                    <a:pt x="322722" y="301685"/>
                    <a:pt x="322722" y="291607"/>
                    <a:pt x="322722" y="290458"/>
                  </a:cubicBezTo>
                  <a:lnTo>
                    <a:pt x="322722" y="289693"/>
                  </a:lnTo>
                  <a:lnTo>
                    <a:pt x="324127" y="280762"/>
                  </a:lnTo>
                  <a:cubicBezTo>
                    <a:pt x="327194" y="265070"/>
                    <a:pt x="341888" y="252695"/>
                    <a:pt x="357987" y="252695"/>
                  </a:cubicBezTo>
                  <a:close/>
                  <a:moveTo>
                    <a:pt x="175276" y="50313"/>
                  </a:moveTo>
                  <a:cubicBezTo>
                    <a:pt x="246186" y="50313"/>
                    <a:pt x="303670" y="107718"/>
                    <a:pt x="303670" y="178531"/>
                  </a:cubicBezTo>
                  <a:cubicBezTo>
                    <a:pt x="303670" y="249344"/>
                    <a:pt x="246186" y="306749"/>
                    <a:pt x="175276" y="306749"/>
                  </a:cubicBezTo>
                  <a:cubicBezTo>
                    <a:pt x="104366" y="306749"/>
                    <a:pt x="46882" y="249344"/>
                    <a:pt x="46882" y="178531"/>
                  </a:cubicBezTo>
                  <a:cubicBezTo>
                    <a:pt x="46882" y="107718"/>
                    <a:pt x="104366" y="50313"/>
                    <a:pt x="175276" y="50313"/>
                  </a:cubicBezTo>
                  <a:close/>
                  <a:moveTo>
                    <a:pt x="455527" y="0"/>
                  </a:moveTo>
                  <a:cubicBezTo>
                    <a:pt x="514843" y="0"/>
                    <a:pt x="562928" y="48022"/>
                    <a:pt x="562928" y="107260"/>
                  </a:cubicBezTo>
                  <a:cubicBezTo>
                    <a:pt x="562928" y="166498"/>
                    <a:pt x="514843" y="214520"/>
                    <a:pt x="455527" y="214520"/>
                  </a:cubicBezTo>
                  <a:cubicBezTo>
                    <a:pt x="396211" y="214520"/>
                    <a:pt x="348126" y="166498"/>
                    <a:pt x="348126" y="107260"/>
                  </a:cubicBezTo>
                  <a:cubicBezTo>
                    <a:pt x="348126" y="48022"/>
                    <a:pt x="396211" y="0"/>
                    <a:pt x="455527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0444468" y="2052922"/>
              <a:ext cx="816900" cy="369642"/>
              <a:chOff x="10444468" y="2052922"/>
              <a:chExt cx="816900" cy="369642"/>
            </a:xfrm>
          </p:grpSpPr>
          <p:sp>
            <p:nvSpPr>
              <p:cNvPr id="32" name="users_94970"/>
              <p:cNvSpPr/>
              <p:nvPr/>
            </p:nvSpPr>
            <p:spPr>
              <a:xfrm>
                <a:off x="10444468" y="2056499"/>
                <a:ext cx="372623" cy="366065"/>
              </a:xfrm>
              <a:custGeom>
                <a:avLst/>
                <a:gdLst>
                  <a:gd name="connsiteX0" fmla="*/ 60025 w 605236"/>
                  <a:gd name="connsiteY0" fmla="*/ 344571 h 595643"/>
                  <a:gd name="connsiteX1" fmla="*/ 290527 w 605236"/>
                  <a:gd name="connsiteY1" fmla="*/ 344571 h 595643"/>
                  <a:gd name="connsiteX2" fmla="*/ 329370 w 605236"/>
                  <a:gd name="connsiteY2" fmla="*/ 376465 h 595643"/>
                  <a:gd name="connsiteX3" fmla="*/ 349814 w 605236"/>
                  <a:gd name="connsiteY3" fmla="*/ 479931 h 595643"/>
                  <a:gd name="connsiteX4" fmla="*/ 331031 w 605236"/>
                  <a:gd name="connsiteY4" fmla="*/ 528793 h 595643"/>
                  <a:gd name="connsiteX5" fmla="*/ 175276 w 605236"/>
                  <a:gd name="connsiteY5" fmla="*/ 595643 h 595643"/>
                  <a:gd name="connsiteX6" fmla="*/ 19393 w 605236"/>
                  <a:gd name="connsiteY6" fmla="*/ 528793 h 595643"/>
                  <a:gd name="connsiteX7" fmla="*/ 738 w 605236"/>
                  <a:gd name="connsiteY7" fmla="*/ 479931 h 595643"/>
                  <a:gd name="connsiteX8" fmla="*/ 21182 w 605236"/>
                  <a:gd name="connsiteY8" fmla="*/ 376465 h 595643"/>
                  <a:gd name="connsiteX9" fmla="*/ 60025 w 605236"/>
                  <a:gd name="connsiteY9" fmla="*/ 344571 h 595643"/>
                  <a:gd name="connsiteX10" fmla="*/ 357987 w 605236"/>
                  <a:gd name="connsiteY10" fmla="*/ 252695 h 595643"/>
                  <a:gd name="connsiteX11" fmla="*/ 553093 w 605236"/>
                  <a:gd name="connsiteY11" fmla="*/ 252695 h 595643"/>
                  <a:gd name="connsiteX12" fmla="*/ 587208 w 605236"/>
                  <a:gd name="connsiteY12" fmla="*/ 280762 h 595643"/>
                  <a:gd name="connsiteX13" fmla="*/ 604585 w 605236"/>
                  <a:gd name="connsiteY13" fmla="*/ 368409 h 595643"/>
                  <a:gd name="connsiteX14" fmla="*/ 588231 w 605236"/>
                  <a:gd name="connsiteY14" fmla="*/ 411020 h 595643"/>
                  <a:gd name="connsiteX15" fmla="*/ 455476 w 605236"/>
                  <a:gd name="connsiteY15" fmla="*/ 467920 h 595643"/>
                  <a:gd name="connsiteX16" fmla="*/ 402323 w 605236"/>
                  <a:gd name="connsiteY16" fmla="*/ 455928 h 595643"/>
                  <a:gd name="connsiteX17" fmla="*/ 388524 w 605236"/>
                  <a:gd name="connsiteY17" fmla="*/ 440618 h 595643"/>
                  <a:gd name="connsiteX18" fmla="*/ 388269 w 605236"/>
                  <a:gd name="connsiteY18" fmla="*/ 439725 h 595643"/>
                  <a:gd name="connsiteX19" fmla="*/ 371403 w 605236"/>
                  <a:gd name="connsiteY19" fmla="*/ 354503 h 595643"/>
                  <a:gd name="connsiteX20" fmla="*/ 334732 w 605236"/>
                  <a:gd name="connsiteY20" fmla="*/ 308064 h 595643"/>
                  <a:gd name="connsiteX21" fmla="*/ 322722 w 605236"/>
                  <a:gd name="connsiteY21" fmla="*/ 290458 h 595643"/>
                  <a:gd name="connsiteX22" fmla="*/ 322722 w 605236"/>
                  <a:gd name="connsiteY22" fmla="*/ 289693 h 595643"/>
                  <a:gd name="connsiteX23" fmla="*/ 324127 w 605236"/>
                  <a:gd name="connsiteY23" fmla="*/ 280762 h 595643"/>
                  <a:gd name="connsiteX24" fmla="*/ 357987 w 605236"/>
                  <a:gd name="connsiteY24" fmla="*/ 252695 h 595643"/>
                  <a:gd name="connsiteX25" fmla="*/ 175276 w 605236"/>
                  <a:gd name="connsiteY25" fmla="*/ 50313 h 595643"/>
                  <a:gd name="connsiteX26" fmla="*/ 303670 w 605236"/>
                  <a:gd name="connsiteY26" fmla="*/ 178531 h 595643"/>
                  <a:gd name="connsiteX27" fmla="*/ 175276 w 605236"/>
                  <a:gd name="connsiteY27" fmla="*/ 306749 h 595643"/>
                  <a:gd name="connsiteX28" fmla="*/ 46882 w 605236"/>
                  <a:gd name="connsiteY28" fmla="*/ 178531 h 595643"/>
                  <a:gd name="connsiteX29" fmla="*/ 175276 w 605236"/>
                  <a:gd name="connsiteY29" fmla="*/ 50313 h 595643"/>
                  <a:gd name="connsiteX30" fmla="*/ 455527 w 605236"/>
                  <a:gd name="connsiteY30" fmla="*/ 0 h 595643"/>
                  <a:gd name="connsiteX31" fmla="*/ 562928 w 605236"/>
                  <a:gd name="connsiteY31" fmla="*/ 107260 h 595643"/>
                  <a:gd name="connsiteX32" fmla="*/ 455527 w 605236"/>
                  <a:gd name="connsiteY32" fmla="*/ 214520 h 595643"/>
                  <a:gd name="connsiteX33" fmla="*/ 348126 w 605236"/>
                  <a:gd name="connsiteY33" fmla="*/ 107260 h 595643"/>
                  <a:gd name="connsiteX34" fmla="*/ 455527 w 605236"/>
                  <a:gd name="connsiteY34" fmla="*/ 0 h 595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05236" h="595643">
                    <a:moveTo>
                      <a:pt x="60025" y="344571"/>
                    </a:moveTo>
                    <a:lnTo>
                      <a:pt x="290527" y="344571"/>
                    </a:lnTo>
                    <a:cubicBezTo>
                      <a:pt x="308671" y="344571"/>
                      <a:pt x="325793" y="358605"/>
                      <a:pt x="329370" y="376465"/>
                    </a:cubicBezTo>
                    <a:lnTo>
                      <a:pt x="349814" y="479931"/>
                    </a:lnTo>
                    <a:cubicBezTo>
                      <a:pt x="353136" y="496898"/>
                      <a:pt x="344959" y="518331"/>
                      <a:pt x="331031" y="528793"/>
                    </a:cubicBezTo>
                    <a:cubicBezTo>
                      <a:pt x="327454" y="531472"/>
                      <a:pt x="241079" y="595643"/>
                      <a:pt x="175276" y="595643"/>
                    </a:cubicBezTo>
                    <a:cubicBezTo>
                      <a:pt x="109473" y="595643"/>
                      <a:pt x="23098" y="531472"/>
                      <a:pt x="19393" y="528793"/>
                    </a:cubicBezTo>
                    <a:cubicBezTo>
                      <a:pt x="5593" y="518331"/>
                      <a:pt x="-2584" y="496898"/>
                      <a:pt x="738" y="479931"/>
                    </a:cubicBezTo>
                    <a:lnTo>
                      <a:pt x="21182" y="376465"/>
                    </a:lnTo>
                    <a:cubicBezTo>
                      <a:pt x="24759" y="358605"/>
                      <a:pt x="41753" y="344571"/>
                      <a:pt x="60025" y="344571"/>
                    </a:cubicBezTo>
                    <a:close/>
                    <a:moveTo>
                      <a:pt x="357987" y="252695"/>
                    </a:moveTo>
                    <a:lnTo>
                      <a:pt x="553093" y="252695"/>
                    </a:lnTo>
                    <a:cubicBezTo>
                      <a:pt x="569065" y="252695"/>
                      <a:pt x="584142" y="265070"/>
                      <a:pt x="587208" y="280762"/>
                    </a:cubicBezTo>
                    <a:lnTo>
                      <a:pt x="604585" y="368409"/>
                    </a:lnTo>
                    <a:cubicBezTo>
                      <a:pt x="607524" y="383208"/>
                      <a:pt x="600241" y="401834"/>
                      <a:pt x="588231" y="411020"/>
                    </a:cubicBezTo>
                    <a:cubicBezTo>
                      <a:pt x="585164" y="413316"/>
                      <a:pt x="511696" y="467920"/>
                      <a:pt x="455476" y="467920"/>
                    </a:cubicBezTo>
                    <a:cubicBezTo>
                      <a:pt x="440272" y="467920"/>
                      <a:pt x="422384" y="463838"/>
                      <a:pt x="402323" y="455928"/>
                    </a:cubicBezTo>
                    <a:cubicBezTo>
                      <a:pt x="395679" y="453249"/>
                      <a:pt x="390824" y="447890"/>
                      <a:pt x="388524" y="440618"/>
                    </a:cubicBezTo>
                    <a:lnTo>
                      <a:pt x="388269" y="439725"/>
                    </a:lnTo>
                    <a:lnTo>
                      <a:pt x="371403" y="354503"/>
                    </a:lnTo>
                    <a:cubicBezTo>
                      <a:pt x="367697" y="335621"/>
                      <a:pt x="354537" y="318653"/>
                      <a:pt x="334732" y="308064"/>
                    </a:cubicBezTo>
                    <a:cubicBezTo>
                      <a:pt x="322722" y="301685"/>
                      <a:pt x="322722" y="291607"/>
                      <a:pt x="322722" y="290458"/>
                    </a:cubicBezTo>
                    <a:lnTo>
                      <a:pt x="322722" y="289693"/>
                    </a:lnTo>
                    <a:lnTo>
                      <a:pt x="324127" y="280762"/>
                    </a:lnTo>
                    <a:cubicBezTo>
                      <a:pt x="327194" y="265070"/>
                      <a:pt x="341888" y="252695"/>
                      <a:pt x="357987" y="252695"/>
                    </a:cubicBezTo>
                    <a:close/>
                    <a:moveTo>
                      <a:pt x="175276" y="50313"/>
                    </a:moveTo>
                    <a:cubicBezTo>
                      <a:pt x="246186" y="50313"/>
                      <a:pt x="303670" y="107718"/>
                      <a:pt x="303670" y="178531"/>
                    </a:cubicBezTo>
                    <a:cubicBezTo>
                      <a:pt x="303670" y="249344"/>
                      <a:pt x="246186" y="306749"/>
                      <a:pt x="175276" y="306749"/>
                    </a:cubicBezTo>
                    <a:cubicBezTo>
                      <a:pt x="104366" y="306749"/>
                      <a:pt x="46882" y="249344"/>
                      <a:pt x="46882" y="178531"/>
                    </a:cubicBezTo>
                    <a:cubicBezTo>
                      <a:pt x="46882" y="107718"/>
                      <a:pt x="104366" y="50313"/>
                      <a:pt x="175276" y="50313"/>
                    </a:cubicBezTo>
                    <a:close/>
                    <a:moveTo>
                      <a:pt x="455527" y="0"/>
                    </a:moveTo>
                    <a:cubicBezTo>
                      <a:pt x="514843" y="0"/>
                      <a:pt x="562928" y="48022"/>
                      <a:pt x="562928" y="107260"/>
                    </a:cubicBezTo>
                    <a:cubicBezTo>
                      <a:pt x="562928" y="166498"/>
                      <a:pt x="514843" y="214520"/>
                      <a:pt x="455527" y="214520"/>
                    </a:cubicBezTo>
                    <a:cubicBezTo>
                      <a:pt x="396211" y="214520"/>
                      <a:pt x="348126" y="166498"/>
                      <a:pt x="348126" y="107260"/>
                    </a:cubicBezTo>
                    <a:cubicBezTo>
                      <a:pt x="348126" y="48022"/>
                      <a:pt x="396211" y="0"/>
                      <a:pt x="455527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030A0"/>
                  </a:solidFill>
                </a:endParaRPr>
              </a:p>
            </p:txBody>
          </p:sp>
          <p:sp>
            <p:nvSpPr>
              <p:cNvPr id="35" name="users_94970"/>
              <p:cNvSpPr/>
              <p:nvPr/>
            </p:nvSpPr>
            <p:spPr>
              <a:xfrm>
                <a:off x="10888745" y="2052922"/>
                <a:ext cx="372623" cy="366065"/>
              </a:xfrm>
              <a:custGeom>
                <a:avLst/>
                <a:gdLst>
                  <a:gd name="connsiteX0" fmla="*/ 60025 w 605236"/>
                  <a:gd name="connsiteY0" fmla="*/ 344571 h 595643"/>
                  <a:gd name="connsiteX1" fmla="*/ 290527 w 605236"/>
                  <a:gd name="connsiteY1" fmla="*/ 344571 h 595643"/>
                  <a:gd name="connsiteX2" fmla="*/ 329370 w 605236"/>
                  <a:gd name="connsiteY2" fmla="*/ 376465 h 595643"/>
                  <a:gd name="connsiteX3" fmla="*/ 349814 w 605236"/>
                  <a:gd name="connsiteY3" fmla="*/ 479931 h 595643"/>
                  <a:gd name="connsiteX4" fmla="*/ 331031 w 605236"/>
                  <a:gd name="connsiteY4" fmla="*/ 528793 h 595643"/>
                  <a:gd name="connsiteX5" fmla="*/ 175276 w 605236"/>
                  <a:gd name="connsiteY5" fmla="*/ 595643 h 595643"/>
                  <a:gd name="connsiteX6" fmla="*/ 19393 w 605236"/>
                  <a:gd name="connsiteY6" fmla="*/ 528793 h 595643"/>
                  <a:gd name="connsiteX7" fmla="*/ 738 w 605236"/>
                  <a:gd name="connsiteY7" fmla="*/ 479931 h 595643"/>
                  <a:gd name="connsiteX8" fmla="*/ 21182 w 605236"/>
                  <a:gd name="connsiteY8" fmla="*/ 376465 h 595643"/>
                  <a:gd name="connsiteX9" fmla="*/ 60025 w 605236"/>
                  <a:gd name="connsiteY9" fmla="*/ 344571 h 595643"/>
                  <a:gd name="connsiteX10" fmla="*/ 357987 w 605236"/>
                  <a:gd name="connsiteY10" fmla="*/ 252695 h 595643"/>
                  <a:gd name="connsiteX11" fmla="*/ 553093 w 605236"/>
                  <a:gd name="connsiteY11" fmla="*/ 252695 h 595643"/>
                  <a:gd name="connsiteX12" fmla="*/ 587208 w 605236"/>
                  <a:gd name="connsiteY12" fmla="*/ 280762 h 595643"/>
                  <a:gd name="connsiteX13" fmla="*/ 604585 w 605236"/>
                  <a:gd name="connsiteY13" fmla="*/ 368409 h 595643"/>
                  <a:gd name="connsiteX14" fmla="*/ 588231 w 605236"/>
                  <a:gd name="connsiteY14" fmla="*/ 411020 h 595643"/>
                  <a:gd name="connsiteX15" fmla="*/ 455476 w 605236"/>
                  <a:gd name="connsiteY15" fmla="*/ 467920 h 595643"/>
                  <a:gd name="connsiteX16" fmla="*/ 402323 w 605236"/>
                  <a:gd name="connsiteY16" fmla="*/ 455928 h 595643"/>
                  <a:gd name="connsiteX17" fmla="*/ 388524 w 605236"/>
                  <a:gd name="connsiteY17" fmla="*/ 440618 h 595643"/>
                  <a:gd name="connsiteX18" fmla="*/ 388269 w 605236"/>
                  <a:gd name="connsiteY18" fmla="*/ 439725 h 595643"/>
                  <a:gd name="connsiteX19" fmla="*/ 371403 w 605236"/>
                  <a:gd name="connsiteY19" fmla="*/ 354503 h 595643"/>
                  <a:gd name="connsiteX20" fmla="*/ 334732 w 605236"/>
                  <a:gd name="connsiteY20" fmla="*/ 308064 h 595643"/>
                  <a:gd name="connsiteX21" fmla="*/ 322722 w 605236"/>
                  <a:gd name="connsiteY21" fmla="*/ 290458 h 595643"/>
                  <a:gd name="connsiteX22" fmla="*/ 322722 w 605236"/>
                  <a:gd name="connsiteY22" fmla="*/ 289693 h 595643"/>
                  <a:gd name="connsiteX23" fmla="*/ 324127 w 605236"/>
                  <a:gd name="connsiteY23" fmla="*/ 280762 h 595643"/>
                  <a:gd name="connsiteX24" fmla="*/ 357987 w 605236"/>
                  <a:gd name="connsiteY24" fmla="*/ 252695 h 595643"/>
                  <a:gd name="connsiteX25" fmla="*/ 175276 w 605236"/>
                  <a:gd name="connsiteY25" fmla="*/ 50313 h 595643"/>
                  <a:gd name="connsiteX26" fmla="*/ 303670 w 605236"/>
                  <a:gd name="connsiteY26" fmla="*/ 178531 h 595643"/>
                  <a:gd name="connsiteX27" fmla="*/ 175276 w 605236"/>
                  <a:gd name="connsiteY27" fmla="*/ 306749 h 595643"/>
                  <a:gd name="connsiteX28" fmla="*/ 46882 w 605236"/>
                  <a:gd name="connsiteY28" fmla="*/ 178531 h 595643"/>
                  <a:gd name="connsiteX29" fmla="*/ 175276 w 605236"/>
                  <a:gd name="connsiteY29" fmla="*/ 50313 h 595643"/>
                  <a:gd name="connsiteX30" fmla="*/ 455527 w 605236"/>
                  <a:gd name="connsiteY30" fmla="*/ 0 h 595643"/>
                  <a:gd name="connsiteX31" fmla="*/ 562928 w 605236"/>
                  <a:gd name="connsiteY31" fmla="*/ 107260 h 595643"/>
                  <a:gd name="connsiteX32" fmla="*/ 455527 w 605236"/>
                  <a:gd name="connsiteY32" fmla="*/ 214520 h 595643"/>
                  <a:gd name="connsiteX33" fmla="*/ 348126 w 605236"/>
                  <a:gd name="connsiteY33" fmla="*/ 107260 h 595643"/>
                  <a:gd name="connsiteX34" fmla="*/ 455527 w 605236"/>
                  <a:gd name="connsiteY34" fmla="*/ 0 h 595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05236" h="595643">
                    <a:moveTo>
                      <a:pt x="60025" y="344571"/>
                    </a:moveTo>
                    <a:lnTo>
                      <a:pt x="290527" y="344571"/>
                    </a:lnTo>
                    <a:cubicBezTo>
                      <a:pt x="308671" y="344571"/>
                      <a:pt x="325793" y="358605"/>
                      <a:pt x="329370" y="376465"/>
                    </a:cubicBezTo>
                    <a:lnTo>
                      <a:pt x="349814" y="479931"/>
                    </a:lnTo>
                    <a:cubicBezTo>
                      <a:pt x="353136" y="496898"/>
                      <a:pt x="344959" y="518331"/>
                      <a:pt x="331031" y="528793"/>
                    </a:cubicBezTo>
                    <a:cubicBezTo>
                      <a:pt x="327454" y="531472"/>
                      <a:pt x="241079" y="595643"/>
                      <a:pt x="175276" y="595643"/>
                    </a:cubicBezTo>
                    <a:cubicBezTo>
                      <a:pt x="109473" y="595643"/>
                      <a:pt x="23098" y="531472"/>
                      <a:pt x="19393" y="528793"/>
                    </a:cubicBezTo>
                    <a:cubicBezTo>
                      <a:pt x="5593" y="518331"/>
                      <a:pt x="-2584" y="496898"/>
                      <a:pt x="738" y="479931"/>
                    </a:cubicBezTo>
                    <a:lnTo>
                      <a:pt x="21182" y="376465"/>
                    </a:lnTo>
                    <a:cubicBezTo>
                      <a:pt x="24759" y="358605"/>
                      <a:pt x="41753" y="344571"/>
                      <a:pt x="60025" y="344571"/>
                    </a:cubicBezTo>
                    <a:close/>
                    <a:moveTo>
                      <a:pt x="357987" y="252695"/>
                    </a:moveTo>
                    <a:lnTo>
                      <a:pt x="553093" y="252695"/>
                    </a:lnTo>
                    <a:cubicBezTo>
                      <a:pt x="569065" y="252695"/>
                      <a:pt x="584142" y="265070"/>
                      <a:pt x="587208" y="280762"/>
                    </a:cubicBezTo>
                    <a:lnTo>
                      <a:pt x="604585" y="368409"/>
                    </a:lnTo>
                    <a:cubicBezTo>
                      <a:pt x="607524" y="383208"/>
                      <a:pt x="600241" y="401834"/>
                      <a:pt x="588231" y="411020"/>
                    </a:cubicBezTo>
                    <a:cubicBezTo>
                      <a:pt x="585164" y="413316"/>
                      <a:pt x="511696" y="467920"/>
                      <a:pt x="455476" y="467920"/>
                    </a:cubicBezTo>
                    <a:cubicBezTo>
                      <a:pt x="440272" y="467920"/>
                      <a:pt x="422384" y="463838"/>
                      <a:pt x="402323" y="455928"/>
                    </a:cubicBezTo>
                    <a:cubicBezTo>
                      <a:pt x="395679" y="453249"/>
                      <a:pt x="390824" y="447890"/>
                      <a:pt x="388524" y="440618"/>
                    </a:cubicBezTo>
                    <a:lnTo>
                      <a:pt x="388269" y="439725"/>
                    </a:lnTo>
                    <a:lnTo>
                      <a:pt x="371403" y="354503"/>
                    </a:lnTo>
                    <a:cubicBezTo>
                      <a:pt x="367697" y="335621"/>
                      <a:pt x="354537" y="318653"/>
                      <a:pt x="334732" y="308064"/>
                    </a:cubicBezTo>
                    <a:cubicBezTo>
                      <a:pt x="322722" y="301685"/>
                      <a:pt x="322722" y="291607"/>
                      <a:pt x="322722" y="290458"/>
                    </a:cubicBezTo>
                    <a:lnTo>
                      <a:pt x="322722" y="289693"/>
                    </a:lnTo>
                    <a:lnTo>
                      <a:pt x="324127" y="280762"/>
                    </a:lnTo>
                    <a:cubicBezTo>
                      <a:pt x="327194" y="265070"/>
                      <a:pt x="341888" y="252695"/>
                      <a:pt x="357987" y="252695"/>
                    </a:cubicBezTo>
                    <a:close/>
                    <a:moveTo>
                      <a:pt x="175276" y="50313"/>
                    </a:moveTo>
                    <a:cubicBezTo>
                      <a:pt x="246186" y="50313"/>
                      <a:pt x="303670" y="107718"/>
                      <a:pt x="303670" y="178531"/>
                    </a:cubicBezTo>
                    <a:cubicBezTo>
                      <a:pt x="303670" y="249344"/>
                      <a:pt x="246186" y="306749"/>
                      <a:pt x="175276" y="306749"/>
                    </a:cubicBezTo>
                    <a:cubicBezTo>
                      <a:pt x="104366" y="306749"/>
                      <a:pt x="46882" y="249344"/>
                      <a:pt x="46882" y="178531"/>
                    </a:cubicBezTo>
                    <a:cubicBezTo>
                      <a:pt x="46882" y="107718"/>
                      <a:pt x="104366" y="50313"/>
                      <a:pt x="175276" y="50313"/>
                    </a:cubicBezTo>
                    <a:close/>
                    <a:moveTo>
                      <a:pt x="455527" y="0"/>
                    </a:moveTo>
                    <a:cubicBezTo>
                      <a:pt x="514843" y="0"/>
                      <a:pt x="562928" y="48022"/>
                      <a:pt x="562928" y="107260"/>
                    </a:cubicBezTo>
                    <a:cubicBezTo>
                      <a:pt x="562928" y="166498"/>
                      <a:pt x="514843" y="214520"/>
                      <a:pt x="455527" y="214520"/>
                    </a:cubicBezTo>
                    <a:cubicBezTo>
                      <a:pt x="396211" y="214520"/>
                      <a:pt x="348126" y="166498"/>
                      <a:pt x="348126" y="107260"/>
                    </a:cubicBezTo>
                    <a:cubicBezTo>
                      <a:pt x="348126" y="48022"/>
                      <a:pt x="396211" y="0"/>
                      <a:pt x="455527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030A0"/>
                  </a:solidFill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案例</a:t>
            </a:r>
            <a:r>
              <a:rPr lang="en-US" altLang="zh-CN" dirty="0"/>
              <a:t>4</a:t>
            </a:r>
            <a:r>
              <a:rPr lang="zh-CN" altLang="en-US" dirty="0"/>
              <a:t>：</a:t>
            </a:r>
            <a:r>
              <a:rPr lang="en-US" altLang="zh-CN" dirty="0"/>
              <a:t>Daisy</a:t>
            </a:r>
            <a:r>
              <a:rPr lang="zh-CN" altLang="en-US" dirty="0"/>
              <a:t>子模块的集成</a:t>
            </a:r>
          </a:p>
        </p:txBody>
      </p:sp>
      <p:grpSp>
        <p:nvGrpSpPr>
          <p:cNvPr id="12" name="组合 11"/>
          <p:cNvGrpSpPr/>
          <p:nvPr/>
        </p:nvGrpSpPr>
        <p:grpSpPr>
          <a:xfrm rot="16200000">
            <a:off x="789206" y="3086116"/>
            <a:ext cx="970929" cy="916291"/>
            <a:chOff x="3157870" y="2721935"/>
            <a:chExt cx="1515139" cy="1334386"/>
          </a:xfrm>
        </p:grpSpPr>
        <p:sp>
          <p:nvSpPr>
            <p:cNvPr id="10" name="等腰三角形 9"/>
            <p:cNvSpPr/>
            <p:nvPr/>
          </p:nvSpPr>
          <p:spPr>
            <a:xfrm>
              <a:off x="3157870" y="2721935"/>
              <a:ext cx="1515139" cy="1334386"/>
            </a:xfrm>
            <a:prstGeom prst="triangl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>
              <a:off x="3340394" y="2721935"/>
              <a:ext cx="1150089" cy="1004777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164501" y="3184384"/>
            <a:ext cx="995680" cy="659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users_94970"/>
          <p:cNvSpPr/>
          <p:nvPr/>
        </p:nvSpPr>
        <p:spPr>
          <a:xfrm>
            <a:off x="418804" y="3278496"/>
            <a:ext cx="609685" cy="600021"/>
          </a:xfrm>
          <a:custGeom>
            <a:avLst/>
            <a:gdLst>
              <a:gd name="connsiteX0" fmla="*/ 60025 w 605236"/>
              <a:gd name="connsiteY0" fmla="*/ 344571 h 595643"/>
              <a:gd name="connsiteX1" fmla="*/ 290527 w 605236"/>
              <a:gd name="connsiteY1" fmla="*/ 344571 h 595643"/>
              <a:gd name="connsiteX2" fmla="*/ 329370 w 605236"/>
              <a:gd name="connsiteY2" fmla="*/ 376465 h 595643"/>
              <a:gd name="connsiteX3" fmla="*/ 349814 w 605236"/>
              <a:gd name="connsiteY3" fmla="*/ 479931 h 595643"/>
              <a:gd name="connsiteX4" fmla="*/ 331031 w 605236"/>
              <a:gd name="connsiteY4" fmla="*/ 528793 h 595643"/>
              <a:gd name="connsiteX5" fmla="*/ 175276 w 605236"/>
              <a:gd name="connsiteY5" fmla="*/ 595643 h 595643"/>
              <a:gd name="connsiteX6" fmla="*/ 19393 w 605236"/>
              <a:gd name="connsiteY6" fmla="*/ 528793 h 595643"/>
              <a:gd name="connsiteX7" fmla="*/ 738 w 605236"/>
              <a:gd name="connsiteY7" fmla="*/ 479931 h 595643"/>
              <a:gd name="connsiteX8" fmla="*/ 21182 w 605236"/>
              <a:gd name="connsiteY8" fmla="*/ 376465 h 595643"/>
              <a:gd name="connsiteX9" fmla="*/ 60025 w 605236"/>
              <a:gd name="connsiteY9" fmla="*/ 344571 h 595643"/>
              <a:gd name="connsiteX10" fmla="*/ 357987 w 605236"/>
              <a:gd name="connsiteY10" fmla="*/ 252695 h 595643"/>
              <a:gd name="connsiteX11" fmla="*/ 553093 w 605236"/>
              <a:gd name="connsiteY11" fmla="*/ 252695 h 595643"/>
              <a:gd name="connsiteX12" fmla="*/ 587208 w 605236"/>
              <a:gd name="connsiteY12" fmla="*/ 280762 h 595643"/>
              <a:gd name="connsiteX13" fmla="*/ 604585 w 605236"/>
              <a:gd name="connsiteY13" fmla="*/ 368409 h 595643"/>
              <a:gd name="connsiteX14" fmla="*/ 588231 w 605236"/>
              <a:gd name="connsiteY14" fmla="*/ 411020 h 595643"/>
              <a:gd name="connsiteX15" fmla="*/ 455476 w 605236"/>
              <a:gd name="connsiteY15" fmla="*/ 467920 h 595643"/>
              <a:gd name="connsiteX16" fmla="*/ 402323 w 605236"/>
              <a:gd name="connsiteY16" fmla="*/ 455928 h 595643"/>
              <a:gd name="connsiteX17" fmla="*/ 388524 w 605236"/>
              <a:gd name="connsiteY17" fmla="*/ 440618 h 595643"/>
              <a:gd name="connsiteX18" fmla="*/ 388269 w 605236"/>
              <a:gd name="connsiteY18" fmla="*/ 439725 h 595643"/>
              <a:gd name="connsiteX19" fmla="*/ 371403 w 605236"/>
              <a:gd name="connsiteY19" fmla="*/ 354503 h 595643"/>
              <a:gd name="connsiteX20" fmla="*/ 334732 w 605236"/>
              <a:gd name="connsiteY20" fmla="*/ 308064 h 595643"/>
              <a:gd name="connsiteX21" fmla="*/ 322722 w 605236"/>
              <a:gd name="connsiteY21" fmla="*/ 290458 h 595643"/>
              <a:gd name="connsiteX22" fmla="*/ 322722 w 605236"/>
              <a:gd name="connsiteY22" fmla="*/ 289693 h 595643"/>
              <a:gd name="connsiteX23" fmla="*/ 324127 w 605236"/>
              <a:gd name="connsiteY23" fmla="*/ 280762 h 595643"/>
              <a:gd name="connsiteX24" fmla="*/ 357987 w 605236"/>
              <a:gd name="connsiteY24" fmla="*/ 252695 h 595643"/>
              <a:gd name="connsiteX25" fmla="*/ 175276 w 605236"/>
              <a:gd name="connsiteY25" fmla="*/ 50313 h 595643"/>
              <a:gd name="connsiteX26" fmla="*/ 303670 w 605236"/>
              <a:gd name="connsiteY26" fmla="*/ 178531 h 595643"/>
              <a:gd name="connsiteX27" fmla="*/ 175276 w 605236"/>
              <a:gd name="connsiteY27" fmla="*/ 306749 h 595643"/>
              <a:gd name="connsiteX28" fmla="*/ 46882 w 605236"/>
              <a:gd name="connsiteY28" fmla="*/ 178531 h 595643"/>
              <a:gd name="connsiteX29" fmla="*/ 175276 w 605236"/>
              <a:gd name="connsiteY29" fmla="*/ 50313 h 595643"/>
              <a:gd name="connsiteX30" fmla="*/ 455527 w 605236"/>
              <a:gd name="connsiteY30" fmla="*/ 0 h 595643"/>
              <a:gd name="connsiteX31" fmla="*/ 562928 w 605236"/>
              <a:gd name="connsiteY31" fmla="*/ 107260 h 595643"/>
              <a:gd name="connsiteX32" fmla="*/ 455527 w 605236"/>
              <a:gd name="connsiteY32" fmla="*/ 214520 h 595643"/>
              <a:gd name="connsiteX33" fmla="*/ 348126 w 605236"/>
              <a:gd name="connsiteY33" fmla="*/ 107260 h 595643"/>
              <a:gd name="connsiteX34" fmla="*/ 455527 w 605236"/>
              <a:gd name="connsiteY34" fmla="*/ 0 h 595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5236" h="595643">
                <a:moveTo>
                  <a:pt x="60025" y="344571"/>
                </a:moveTo>
                <a:lnTo>
                  <a:pt x="290527" y="344571"/>
                </a:lnTo>
                <a:cubicBezTo>
                  <a:pt x="308671" y="344571"/>
                  <a:pt x="325793" y="358605"/>
                  <a:pt x="329370" y="376465"/>
                </a:cubicBezTo>
                <a:lnTo>
                  <a:pt x="349814" y="479931"/>
                </a:lnTo>
                <a:cubicBezTo>
                  <a:pt x="353136" y="496898"/>
                  <a:pt x="344959" y="518331"/>
                  <a:pt x="331031" y="528793"/>
                </a:cubicBezTo>
                <a:cubicBezTo>
                  <a:pt x="327454" y="531472"/>
                  <a:pt x="241079" y="595643"/>
                  <a:pt x="175276" y="595643"/>
                </a:cubicBezTo>
                <a:cubicBezTo>
                  <a:pt x="109473" y="595643"/>
                  <a:pt x="23098" y="531472"/>
                  <a:pt x="19393" y="528793"/>
                </a:cubicBezTo>
                <a:cubicBezTo>
                  <a:pt x="5593" y="518331"/>
                  <a:pt x="-2584" y="496898"/>
                  <a:pt x="738" y="479931"/>
                </a:cubicBezTo>
                <a:lnTo>
                  <a:pt x="21182" y="376465"/>
                </a:lnTo>
                <a:cubicBezTo>
                  <a:pt x="24759" y="358605"/>
                  <a:pt x="41753" y="344571"/>
                  <a:pt x="60025" y="344571"/>
                </a:cubicBezTo>
                <a:close/>
                <a:moveTo>
                  <a:pt x="357987" y="252695"/>
                </a:moveTo>
                <a:lnTo>
                  <a:pt x="553093" y="252695"/>
                </a:lnTo>
                <a:cubicBezTo>
                  <a:pt x="569065" y="252695"/>
                  <a:pt x="584142" y="265070"/>
                  <a:pt x="587208" y="280762"/>
                </a:cubicBezTo>
                <a:lnTo>
                  <a:pt x="604585" y="368409"/>
                </a:lnTo>
                <a:cubicBezTo>
                  <a:pt x="607524" y="383208"/>
                  <a:pt x="600241" y="401834"/>
                  <a:pt x="588231" y="411020"/>
                </a:cubicBezTo>
                <a:cubicBezTo>
                  <a:pt x="585164" y="413316"/>
                  <a:pt x="511696" y="467920"/>
                  <a:pt x="455476" y="467920"/>
                </a:cubicBezTo>
                <a:cubicBezTo>
                  <a:pt x="440272" y="467920"/>
                  <a:pt x="422384" y="463838"/>
                  <a:pt x="402323" y="455928"/>
                </a:cubicBezTo>
                <a:cubicBezTo>
                  <a:pt x="395679" y="453249"/>
                  <a:pt x="390824" y="447890"/>
                  <a:pt x="388524" y="440618"/>
                </a:cubicBezTo>
                <a:lnTo>
                  <a:pt x="388269" y="439725"/>
                </a:lnTo>
                <a:lnTo>
                  <a:pt x="371403" y="354503"/>
                </a:lnTo>
                <a:cubicBezTo>
                  <a:pt x="367697" y="335621"/>
                  <a:pt x="354537" y="318653"/>
                  <a:pt x="334732" y="308064"/>
                </a:cubicBezTo>
                <a:cubicBezTo>
                  <a:pt x="322722" y="301685"/>
                  <a:pt x="322722" y="291607"/>
                  <a:pt x="322722" y="290458"/>
                </a:cubicBezTo>
                <a:lnTo>
                  <a:pt x="322722" y="289693"/>
                </a:lnTo>
                <a:lnTo>
                  <a:pt x="324127" y="280762"/>
                </a:lnTo>
                <a:cubicBezTo>
                  <a:pt x="327194" y="265070"/>
                  <a:pt x="341888" y="252695"/>
                  <a:pt x="357987" y="252695"/>
                </a:cubicBezTo>
                <a:close/>
                <a:moveTo>
                  <a:pt x="175276" y="50313"/>
                </a:moveTo>
                <a:cubicBezTo>
                  <a:pt x="246186" y="50313"/>
                  <a:pt x="303670" y="107718"/>
                  <a:pt x="303670" y="178531"/>
                </a:cubicBezTo>
                <a:cubicBezTo>
                  <a:pt x="303670" y="249344"/>
                  <a:pt x="246186" y="306749"/>
                  <a:pt x="175276" y="306749"/>
                </a:cubicBezTo>
                <a:cubicBezTo>
                  <a:pt x="104366" y="306749"/>
                  <a:pt x="46882" y="249344"/>
                  <a:pt x="46882" y="178531"/>
                </a:cubicBezTo>
                <a:cubicBezTo>
                  <a:pt x="46882" y="107718"/>
                  <a:pt x="104366" y="50313"/>
                  <a:pt x="175276" y="50313"/>
                </a:cubicBezTo>
                <a:close/>
                <a:moveTo>
                  <a:pt x="455527" y="0"/>
                </a:moveTo>
                <a:cubicBezTo>
                  <a:pt x="514843" y="0"/>
                  <a:pt x="562928" y="48022"/>
                  <a:pt x="562928" y="107260"/>
                </a:cubicBezTo>
                <a:cubicBezTo>
                  <a:pt x="562928" y="166498"/>
                  <a:pt x="514843" y="214520"/>
                  <a:pt x="455527" y="214520"/>
                </a:cubicBezTo>
                <a:cubicBezTo>
                  <a:pt x="396211" y="214520"/>
                  <a:pt x="348126" y="166498"/>
                  <a:pt x="348126" y="107260"/>
                </a:cubicBezTo>
                <a:cubicBezTo>
                  <a:pt x="348126" y="48022"/>
                  <a:pt x="396211" y="0"/>
                  <a:pt x="455527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812205" y="3145900"/>
            <a:ext cx="1229360" cy="79672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Gitlab</a:t>
            </a:r>
          </a:p>
          <a:p>
            <a:pPr algn="ctr"/>
            <a:r>
              <a:rPr lang="zh-CN" altLang="en-US" dirty="0"/>
              <a:t>代码仓库</a:t>
            </a:r>
          </a:p>
        </p:txBody>
      </p:sp>
      <p:sp>
        <p:nvSpPr>
          <p:cNvPr id="16" name="文本框 15"/>
          <p:cNvSpPr txBox="1"/>
          <p:nvPr/>
        </p:nvSpPr>
        <p:spPr>
          <a:xfrm rot="19860723">
            <a:off x="904071" y="2882753"/>
            <a:ext cx="858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Push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 rot="1934507">
            <a:off x="932272" y="3786577"/>
            <a:ext cx="70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Pull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4200955" y="3145900"/>
            <a:ext cx="1229360" cy="7967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Jenkins</a:t>
            </a:r>
          </a:p>
        </p:txBody>
      </p:sp>
      <p:cxnSp>
        <p:nvCxnSpPr>
          <p:cNvPr id="20" name="直接箭头连接符 19"/>
          <p:cNvCxnSpPr>
            <a:stCxn id="15" idx="3"/>
            <a:endCxn id="18" idx="1"/>
          </p:cNvCxnSpPr>
          <p:nvPr/>
        </p:nvCxnSpPr>
        <p:spPr>
          <a:xfrm>
            <a:off x="3041565" y="3544261"/>
            <a:ext cx="115939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659448" y="4224331"/>
            <a:ext cx="1145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触发测试</a:t>
            </a:r>
          </a:p>
        </p:txBody>
      </p:sp>
      <p:sp>
        <p:nvSpPr>
          <p:cNvPr id="22" name="矩形 21"/>
          <p:cNvSpPr/>
          <p:nvPr/>
        </p:nvSpPr>
        <p:spPr>
          <a:xfrm>
            <a:off x="1812205" y="4776580"/>
            <a:ext cx="1229360" cy="7967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格式检查</a:t>
            </a:r>
            <a:endParaRPr lang="en-US" altLang="zh-CN" dirty="0"/>
          </a:p>
          <a:p>
            <a:pPr algn="ctr"/>
            <a:r>
              <a:rPr lang="zh-CN" altLang="en-US" dirty="0"/>
              <a:t>人工检测</a:t>
            </a:r>
            <a:endParaRPr lang="en-US" altLang="zh-CN" dirty="0"/>
          </a:p>
        </p:txBody>
      </p:sp>
      <p:cxnSp>
        <p:nvCxnSpPr>
          <p:cNvPr id="23" name="直接箭头连接符 22"/>
          <p:cNvCxnSpPr>
            <a:stCxn id="15" idx="2"/>
            <a:endCxn id="22" idx="0"/>
          </p:cNvCxnSpPr>
          <p:nvPr/>
        </p:nvCxnSpPr>
        <p:spPr>
          <a:xfrm>
            <a:off x="2426885" y="3942622"/>
            <a:ext cx="0" cy="833958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4200955" y="4776580"/>
            <a:ext cx="1229360" cy="7967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Daisy</a:t>
            </a:r>
          </a:p>
          <a:p>
            <a:pPr algn="ctr"/>
            <a:r>
              <a:rPr lang="zh-CN" altLang="en-US" dirty="0"/>
              <a:t>开发环境</a:t>
            </a:r>
            <a:endParaRPr lang="en-US" altLang="zh-CN" dirty="0"/>
          </a:p>
        </p:txBody>
      </p:sp>
      <p:sp>
        <p:nvSpPr>
          <p:cNvPr id="28" name="矩形 27"/>
          <p:cNvSpPr/>
          <p:nvPr/>
        </p:nvSpPr>
        <p:spPr>
          <a:xfrm>
            <a:off x="8363849" y="3145472"/>
            <a:ext cx="1229360" cy="79672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生产环境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586743" y="1528303"/>
            <a:ext cx="846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发布</a:t>
            </a:r>
          </a:p>
        </p:txBody>
      </p:sp>
      <p:cxnSp>
        <p:nvCxnSpPr>
          <p:cNvPr id="34" name="直接箭头连接符 33"/>
          <p:cNvCxnSpPr>
            <a:stCxn id="18" idx="2"/>
            <a:endCxn id="26" idx="0"/>
          </p:cNvCxnSpPr>
          <p:nvPr/>
        </p:nvCxnSpPr>
        <p:spPr>
          <a:xfrm>
            <a:off x="4815635" y="3942622"/>
            <a:ext cx="0" cy="833958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2812076" y="3191192"/>
            <a:ext cx="1628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触发</a:t>
            </a:r>
            <a:r>
              <a:rPr lang="en-US" altLang="zh-CN" sz="1400" dirty="0"/>
              <a:t>webhook</a:t>
            </a:r>
            <a:endParaRPr lang="zh-CN" altLang="en-US" sz="1400" dirty="0"/>
          </a:p>
        </p:txBody>
      </p:sp>
      <p:sp>
        <p:nvSpPr>
          <p:cNvPr id="38" name="文本框 37"/>
          <p:cNvSpPr txBox="1"/>
          <p:nvPr/>
        </p:nvSpPr>
        <p:spPr>
          <a:xfrm>
            <a:off x="2306661" y="4205191"/>
            <a:ext cx="1145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触发检测</a:t>
            </a:r>
          </a:p>
        </p:txBody>
      </p:sp>
      <p:sp>
        <p:nvSpPr>
          <p:cNvPr id="39" name="矩形 38"/>
          <p:cNvSpPr/>
          <p:nvPr/>
        </p:nvSpPr>
        <p:spPr>
          <a:xfrm>
            <a:off x="6589705" y="4776580"/>
            <a:ext cx="1229360" cy="7967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部署测试</a:t>
            </a:r>
            <a:endParaRPr lang="en-US" altLang="zh-CN" dirty="0"/>
          </a:p>
          <a:p>
            <a:pPr algn="ctr"/>
            <a:r>
              <a:rPr lang="zh-CN" altLang="en-US" dirty="0"/>
              <a:t>人工检测</a:t>
            </a:r>
          </a:p>
        </p:txBody>
      </p:sp>
      <p:cxnSp>
        <p:nvCxnSpPr>
          <p:cNvPr id="40" name="直接箭头连接符 39"/>
          <p:cNvCxnSpPr>
            <a:stCxn id="26" idx="3"/>
            <a:endCxn id="39" idx="1"/>
          </p:cNvCxnSpPr>
          <p:nvPr/>
        </p:nvCxnSpPr>
        <p:spPr>
          <a:xfrm>
            <a:off x="5430315" y="5174941"/>
            <a:ext cx="115939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5586743" y="4784748"/>
            <a:ext cx="846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推送</a:t>
            </a:r>
          </a:p>
        </p:txBody>
      </p:sp>
      <p:cxnSp>
        <p:nvCxnSpPr>
          <p:cNvPr id="44" name="直接箭头连接符 43"/>
          <p:cNvCxnSpPr>
            <a:stCxn id="39" idx="0"/>
          </p:cNvCxnSpPr>
          <p:nvPr/>
        </p:nvCxnSpPr>
        <p:spPr>
          <a:xfrm flipH="1" flipV="1">
            <a:off x="5099763" y="3942622"/>
            <a:ext cx="2104622" cy="8339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>
            <a:stCxn id="18" idx="0"/>
            <a:endCxn id="52" idx="2"/>
          </p:cNvCxnSpPr>
          <p:nvPr/>
        </p:nvCxnSpPr>
        <p:spPr>
          <a:xfrm flipV="1">
            <a:off x="4815635" y="2309149"/>
            <a:ext cx="0" cy="83675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4200955" y="1512427"/>
            <a:ext cx="1229360" cy="79672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Daisy.rpm</a:t>
            </a:r>
            <a:endParaRPr lang="zh-CN" altLang="en-US" dirty="0"/>
          </a:p>
        </p:txBody>
      </p:sp>
      <p:sp>
        <p:nvSpPr>
          <p:cNvPr id="54" name="矩形 53"/>
          <p:cNvSpPr/>
          <p:nvPr/>
        </p:nvSpPr>
        <p:spPr>
          <a:xfrm>
            <a:off x="6576036" y="1515073"/>
            <a:ext cx="1229360" cy="79672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docs</a:t>
            </a:r>
          </a:p>
          <a:p>
            <a:pPr algn="ctr"/>
            <a:r>
              <a:rPr lang="zh-CN" altLang="en-US" dirty="0"/>
              <a:t>产品仓库</a:t>
            </a:r>
          </a:p>
        </p:txBody>
      </p:sp>
      <p:cxnSp>
        <p:nvCxnSpPr>
          <p:cNvPr id="55" name="直接箭头连接符 54"/>
          <p:cNvCxnSpPr>
            <a:stCxn id="52" idx="3"/>
            <a:endCxn id="54" idx="1"/>
          </p:cNvCxnSpPr>
          <p:nvPr/>
        </p:nvCxnSpPr>
        <p:spPr>
          <a:xfrm>
            <a:off x="5430315" y="1910788"/>
            <a:ext cx="1145721" cy="26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3867101" y="2684234"/>
            <a:ext cx="3126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将依赖包、依赖库、环境变量等封装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524363" y="2111554"/>
            <a:ext cx="1914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推送</a:t>
            </a:r>
            <a:r>
              <a:rPr lang="en-US" altLang="zh-CN" sz="1400" dirty="0"/>
              <a:t>Daisy</a:t>
            </a:r>
            <a:endParaRPr lang="zh-CN" altLang="en-US" sz="1400" dirty="0"/>
          </a:p>
        </p:txBody>
      </p:sp>
      <p:grpSp>
        <p:nvGrpSpPr>
          <p:cNvPr id="19" name="组合 18"/>
          <p:cNvGrpSpPr/>
          <p:nvPr/>
        </p:nvGrpSpPr>
        <p:grpSpPr>
          <a:xfrm rot="5400000">
            <a:off x="9650288" y="3094738"/>
            <a:ext cx="970929" cy="916291"/>
            <a:chOff x="3157870" y="2721935"/>
            <a:chExt cx="1515139" cy="1334386"/>
          </a:xfrm>
        </p:grpSpPr>
        <p:sp>
          <p:nvSpPr>
            <p:cNvPr id="24" name="等腰三角形 23"/>
            <p:cNvSpPr/>
            <p:nvPr/>
          </p:nvSpPr>
          <p:spPr>
            <a:xfrm>
              <a:off x="3157870" y="2721935"/>
              <a:ext cx="1515139" cy="1334386"/>
            </a:xfrm>
            <a:prstGeom prst="triangl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>
              <a:off x="3340394" y="2721935"/>
              <a:ext cx="1150089" cy="1004777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0152982" y="2995070"/>
            <a:ext cx="145981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用户</a:t>
            </a:r>
            <a:endParaRPr lang="en-US" altLang="zh-CN" sz="1400" dirty="0"/>
          </a:p>
          <a:p>
            <a:pPr algn="ctr"/>
            <a:endParaRPr lang="en-US" altLang="zh-CN" sz="1400" dirty="0"/>
          </a:p>
          <a:p>
            <a:pPr algn="ctr"/>
            <a:endParaRPr lang="en-US" altLang="zh-CN" sz="1400" dirty="0"/>
          </a:p>
          <a:p>
            <a:pPr algn="ctr"/>
            <a:endParaRPr lang="zh-CN" altLang="en-US" sz="1400" dirty="0"/>
          </a:p>
        </p:txBody>
      </p:sp>
      <p:grpSp>
        <p:nvGrpSpPr>
          <p:cNvPr id="29" name="组合 28"/>
          <p:cNvGrpSpPr/>
          <p:nvPr/>
        </p:nvGrpSpPr>
        <p:grpSpPr>
          <a:xfrm>
            <a:off x="10252302" y="3363505"/>
            <a:ext cx="1261177" cy="378764"/>
            <a:chOff x="10000191" y="2052922"/>
            <a:chExt cx="1261177" cy="378764"/>
          </a:xfrm>
        </p:grpSpPr>
        <p:sp>
          <p:nvSpPr>
            <p:cNvPr id="30" name="users_94970"/>
            <p:cNvSpPr/>
            <p:nvPr/>
          </p:nvSpPr>
          <p:spPr>
            <a:xfrm>
              <a:off x="10000191" y="2065621"/>
              <a:ext cx="372623" cy="366065"/>
            </a:xfrm>
            <a:custGeom>
              <a:avLst/>
              <a:gdLst>
                <a:gd name="connsiteX0" fmla="*/ 60025 w 605236"/>
                <a:gd name="connsiteY0" fmla="*/ 344571 h 595643"/>
                <a:gd name="connsiteX1" fmla="*/ 290527 w 605236"/>
                <a:gd name="connsiteY1" fmla="*/ 344571 h 595643"/>
                <a:gd name="connsiteX2" fmla="*/ 329370 w 605236"/>
                <a:gd name="connsiteY2" fmla="*/ 376465 h 595643"/>
                <a:gd name="connsiteX3" fmla="*/ 349814 w 605236"/>
                <a:gd name="connsiteY3" fmla="*/ 479931 h 595643"/>
                <a:gd name="connsiteX4" fmla="*/ 331031 w 605236"/>
                <a:gd name="connsiteY4" fmla="*/ 528793 h 595643"/>
                <a:gd name="connsiteX5" fmla="*/ 175276 w 605236"/>
                <a:gd name="connsiteY5" fmla="*/ 595643 h 595643"/>
                <a:gd name="connsiteX6" fmla="*/ 19393 w 605236"/>
                <a:gd name="connsiteY6" fmla="*/ 528793 h 595643"/>
                <a:gd name="connsiteX7" fmla="*/ 738 w 605236"/>
                <a:gd name="connsiteY7" fmla="*/ 479931 h 595643"/>
                <a:gd name="connsiteX8" fmla="*/ 21182 w 605236"/>
                <a:gd name="connsiteY8" fmla="*/ 376465 h 595643"/>
                <a:gd name="connsiteX9" fmla="*/ 60025 w 605236"/>
                <a:gd name="connsiteY9" fmla="*/ 344571 h 595643"/>
                <a:gd name="connsiteX10" fmla="*/ 357987 w 605236"/>
                <a:gd name="connsiteY10" fmla="*/ 252695 h 595643"/>
                <a:gd name="connsiteX11" fmla="*/ 553093 w 605236"/>
                <a:gd name="connsiteY11" fmla="*/ 252695 h 595643"/>
                <a:gd name="connsiteX12" fmla="*/ 587208 w 605236"/>
                <a:gd name="connsiteY12" fmla="*/ 280762 h 595643"/>
                <a:gd name="connsiteX13" fmla="*/ 604585 w 605236"/>
                <a:gd name="connsiteY13" fmla="*/ 368409 h 595643"/>
                <a:gd name="connsiteX14" fmla="*/ 588231 w 605236"/>
                <a:gd name="connsiteY14" fmla="*/ 411020 h 595643"/>
                <a:gd name="connsiteX15" fmla="*/ 455476 w 605236"/>
                <a:gd name="connsiteY15" fmla="*/ 467920 h 595643"/>
                <a:gd name="connsiteX16" fmla="*/ 402323 w 605236"/>
                <a:gd name="connsiteY16" fmla="*/ 455928 h 595643"/>
                <a:gd name="connsiteX17" fmla="*/ 388524 w 605236"/>
                <a:gd name="connsiteY17" fmla="*/ 440618 h 595643"/>
                <a:gd name="connsiteX18" fmla="*/ 388269 w 605236"/>
                <a:gd name="connsiteY18" fmla="*/ 439725 h 595643"/>
                <a:gd name="connsiteX19" fmla="*/ 371403 w 605236"/>
                <a:gd name="connsiteY19" fmla="*/ 354503 h 595643"/>
                <a:gd name="connsiteX20" fmla="*/ 334732 w 605236"/>
                <a:gd name="connsiteY20" fmla="*/ 308064 h 595643"/>
                <a:gd name="connsiteX21" fmla="*/ 322722 w 605236"/>
                <a:gd name="connsiteY21" fmla="*/ 290458 h 595643"/>
                <a:gd name="connsiteX22" fmla="*/ 322722 w 605236"/>
                <a:gd name="connsiteY22" fmla="*/ 289693 h 595643"/>
                <a:gd name="connsiteX23" fmla="*/ 324127 w 605236"/>
                <a:gd name="connsiteY23" fmla="*/ 280762 h 595643"/>
                <a:gd name="connsiteX24" fmla="*/ 357987 w 605236"/>
                <a:gd name="connsiteY24" fmla="*/ 252695 h 595643"/>
                <a:gd name="connsiteX25" fmla="*/ 175276 w 605236"/>
                <a:gd name="connsiteY25" fmla="*/ 50313 h 595643"/>
                <a:gd name="connsiteX26" fmla="*/ 303670 w 605236"/>
                <a:gd name="connsiteY26" fmla="*/ 178531 h 595643"/>
                <a:gd name="connsiteX27" fmla="*/ 175276 w 605236"/>
                <a:gd name="connsiteY27" fmla="*/ 306749 h 595643"/>
                <a:gd name="connsiteX28" fmla="*/ 46882 w 605236"/>
                <a:gd name="connsiteY28" fmla="*/ 178531 h 595643"/>
                <a:gd name="connsiteX29" fmla="*/ 175276 w 605236"/>
                <a:gd name="connsiteY29" fmla="*/ 50313 h 595643"/>
                <a:gd name="connsiteX30" fmla="*/ 455527 w 605236"/>
                <a:gd name="connsiteY30" fmla="*/ 0 h 595643"/>
                <a:gd name="connsiteX31" fmla="*/ 562928 w 605236"/>
                <a:gd name="connsiteY31" fmla="*/ 107260 h 595643"/>
                <a:gd name="connsiteX32" fmla="*/ 455527 w 605236"/>
                <a:gd name="connsiteY32" fmla="*/ 214520 h 595643"/>
                <a:gd name="connsiteX33" fmla="*/ 348126 w 605236"/>
                <a:gd name="connsiteY33" fmla="*/ 107260 h 595643"/>
                <a:gd name="connsiteX34" fmla="*/ 455527 w 605236"/>
                <a:gd name="connsiteY34" fmla="*/ 0 h 59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5236" h="595643">
                  <a:moveTo>
                    <a:pt x="60025" y="344571"/>
                  </a:moveTo>
                  <a:lnTo>
                    <a:pt x="290527" y="344571"/>
                  </a:lnTo>
                  <a:cubicBezTo>
                    <a:pt x="308671" y="344571"/>
                    <a:pt x="325793" y="358605"/>
                    <a:pt x="329370" y="376465"/>
                  </a:cubicBezTo>
                  <a:lnTo>
                    <a:pt x="349814" y="479931"/>
                  </a:lnTo>
                  <a:cubicBezTo>
                    <a:pt x="353136" y="496898"/>
                    <a:pt x="344959" y="518331"/>
                    <a:pt x="331031" y="528793"/>
                  </a:cubicBezTo>
                  <a:cubicBezTo>
                    <a:pt x="327454" y="531472"/>
                    <a:pt x="241079" y="595643"/>
                    <a:pt x="175276" y="595643"/>
                  </a:cubicBezTo>
                  <a:cubicBezTo>
                    <a:pt x="109473" y="595643"/>
                    <a:pt x="23098" y="531472"/>
                    <a:pt x="19393" y="528793"/>
                  </a:cubicBezTo>
                  <a:cubicBezTo>
                    <a:pt x="5593" y="518331"/>
                    <a:pt x="-2584" y="496898"/>
                    <a:pt x="738" y="479931"/>
                  </a:cubicBezTo>
                  <a:lnTo>
                    <a:pt x="21182" y="376465"/>
                  </a:lnTo>
                  <a:cubicBezTo>
                    <a:pt x="24759" y="358605"/>
                    <a:pt x="41753" y="344571"/>
                    <a:pt x="60025" y="344571"/>
                  </a:cubicBezTo>
                  <a:close/>
                  <a:moveTo>
                    <a:pt x="357987" y="252695"/>
                  </a:moveTo>
                  <a:lnTo>
                    <a:pt x="553093" y="252695"/>
                  </a:lnTo>
                  <a:cubicBezTo>
                    <a:pt x="569065" y="252695"/>
                    <a:pt x="584142" y="265070"/>
                    <a:pt x="587208" y="280762"/>
                  </a:cubicBezTo>
                  <a:lnTo>
                    <a:pt x="604585" y="368409"/>
                  </a:lnTo>
                  <a:cubicBezTo>
                    <a:pt x="607524" y="383208"/>
                    <a:pt x="600241" y="401834"/>
                    <a:pt x="588231" y="411020"/>
                  </a:cubicBezTo>
                  <a:cubicBezTo>
                    <a:pt x="585164" y="413316"/>
                    <a:pt x="511696" y="467920"/>
                    <a:pt x="455476" y="467920"/>
                  </a:cubicBezTo>
                  <a:cubicBezTo>
                    <a:pt x="440272" y="467920"/>
                    <a:pt x="422384" y="463838"/>
                    <a:pt x="402323" y="455928"/>
                  </a:cubicBezTo>
                  <a:cubicBezTo>
                    <a:pt x="395679" y="453249"/>
                    <a:pt x="390824" y="447890"/>
                    <a:pt x="388524" y="440618"/>
                  </a:cubicBezTo>
                  <a:lnTo>
                    <a:pt x="388269" y="439725"/>
                  </a:lnTo>
                  <a:lnTo>
                    <a:pt x="371403" y="354503"/>
                  </a:lnTo>
                  <a:cubicBezTo>
                    <a:pt x="367697" y="335621"/>
                    <a:pt x="354537" y="318653"/>
                    <a:pt x="334732" y="308064"/>
                  </a:cubicBezTo>
                  <a:cubicBezTo>
                    <a:pt x="322722" y="301685"/>
                    <a:pt x="322722" y="291607"/>
                    <a:pt x="322722" y="290458"/>
                  </a:cubicBezTo>
                  <a:lnTo>
                    <a:pt x="322722" y="289693"/>
                  </a:lnTo>
                  <a:lnTo>
                    <a:pt x="324127" y="280762"/>
                  </a:lnTo>
                  <a:cubicBezTo>
                    <a:pt x="327194" y="265070"/>
                    <a:pt x="341888" y="252695"/>
                    <a:pt x="357987" y="252695"/>
                  </a:cubicBezTo>
                  <a:close/>
                  <a:moveTo>
                    <a:pt x="175276" y="50313"/>
                  </a:moveTo>
                  <a:cubicBezTo>
                    <a:pt x="246186" y="50313"/>
                    <a:pt x="303670" y="107718"/>
                    <a:pt x="303670" y="178531"/>
                  </a:cubicBezTo>
                  <a:cubicBezTo>
                    <a:pt x="303670" y="249344"/>
                    <a:pt x="246186" y="306749"/>
                    <a:pt x="175276" y="306749"/>
                  </a:cubicBezTo>
                  <a:cubicBezTo>
                    <a:pt x="104366" y="306749"/>
                    <a:pt x="46882" y="249344"/>
                    <a:pt x="46882" y="178531"/>
                  </a:cubicBezTo>
                  <a:cubicBezTo>
                    <a:pt x="46882" y="107718"/>
                    <a:pt x="104366" y="50313"/>
                    <a:pt x="175276" y="50313"/>
                  </a:cubicBezTo>
                  <a:close/>
                  <a:moveTo>
                    <a:pt x="455527" y="0"/>
                  </a:moveTo>
                  <a:cubicBezTo>
                    <a:pt x="514843" y="0"/>
                    <a:pt x="562928" y="48022"/>
                    <a:pt x="562928" y="107260"/>
                  </a:cubicBezTo>
                  <a:cubicBezTo>
                    <a:pt x="562928" y="166498"/>
                    <a:pt x="514843" y="214520"/>
                    <a:pt x="455527" y="214520"/>
                  </a:cubicBezTo>
                  <a:cubicBezTo>
                    <a:pt x="396211" y="214520"/>
                    <a:pt x="348126" y="166498"/>
                    <a:pt x="348126" y="107260"/>
                  </a:cubicBezTo>
                  <a:cubicBezTo>
                    <a:pt x="348126" y="48022"/>
                    <a:pt x="396211" y="0"/>
                    <a:pt x="455527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0444468" y="2052922"/>
              <a:ext cx="816900" cy="369642"/>
              <a:chOff x="10444468" y="2052922"/>
              <a:chExt cx="816900" cy="369642"/>
            </a:xfrm>
          </p:grpSpPr>
          <p:sp>
            <p:nvSpPr>
              <p:cNvPr id="32" name="users_94970"/>
              <p:cNvSpPr/>
              <p:nvPr/>
            </p:nvSpPr>
            <p:spPr>
              <a:xfrm>
                <a:off x="10444468" y="2056499"/>
                <a:ext cx="372623" cy="366065"/>
              </a:xfrm>
              <a:custGeom>
                <a:avLst/>
                <a:gdLst>
                  <a:gd name="connsiteX0" fmla="*/ 60025 w 605236"/>
                  <a:gd name="connsiteY0" fmla="*/ 344571 h 595643"/>
                  <a:gd name="connsiteX1" fmla="*/ 290527 w 605236"/>
                  <a:gd name="connsiteY1" fmla="*/ 344571 h 595643"/>
                  <a:gd name="connsiteX2" fmla="*/ 329370 w 605236"/>
                  <a:gd name="connsiteY2" fmla="*/ 376465 h 595643"/>
                  <a:gd name="connsiteX3" fmla="*/ 349814 w 605236"/>
                  <a:gd name="connsiteY3" fmla="*/ 479931 h 595643"/>
                  <a:gd name="connsiteX4" fmla="*/ 331031 w 605236"/>
                  <a:gd name="connsiteY4" fmla="*/ 528793 h 595643"/>
                  <a:gd name="connsiteX5" fmla="*/ 175276 w 605236"/>
                  <a:gd name="connsiteY5" fmla="*/ 595643 h 595643"/>
                  <a:gd name="connsiteX6" fmla="*/ 19393 w 605236"/>
                  <a:gd name="connsiteY6" fmla="*/ 528793 h 595643"/>
                  <a:gd name="connsiteX7" fmla="*/ 738 w 605236"/>
                  <a:gd name="connsiteY7" fmla="*/ 479931 h 595643"/>
                  <a:gd name="connsiteX8" fmla="*/ 21182 w 605236"/>
                  <a:gd name="connsiteY8" fmla="*/ 376465 h 595643"/>
                  <a:gd name="connsiteX9" fmla="*/ 60025 w 605236"/>
                  <a:gd name="connsiteY9" fmla="*/ 344571 h 595643"/>
                  <a:gd name="connsiteX10" fmla="*/ 357987 w 605236"/>
                  <a:gd name="connsiteY10" fmla="*/ 252695 h 595643"/>
                  <a:gd name="connsiteX11" fmla="*/ 553093 w 605236"/>
                  <a:gd name="connsiteY11" fmla="*/ 252695 h 595643"/>
                  <a:gd name="connsiteX12" fmla="*/ 587208 w 605236"/>
                  <a:gd name="connsiteY12" fmla="*/ 280762 h 595643"/>
                  <a:gd name="connsiteX13" fmla="*/ 604585 w 605236"/>
                  <a:gd name="connsiteY13" fmla="*/ 368409 h 595643"/>
                  <a:gd name="connsiteX14" fmla="*/ 588231 w 605236"/>
                  <a:gd name="connsiteY14" fmla="*/ 411020 h 595643"/>
                  <a:gd name="connsiteX15" fmla="*/ 455476 w 605236"/>
                  <a:gd name="connsiteY15" fmla="*/ 467920 h 595643"/>
                  <a:gd name="connsiteX16" fmla="*/ 402323 w 605236"/>
                  <a:gd name="connsiteY16" fmla="*/ 455928 h 595643"/>
                  <a:gd name="connsiteX17" fmla="*/ 388524 w 605236"/>
                  <a:gd name="connsiteY17" fmla="*/ 440618 h 595643"/>
                  <a:gd name="connsiteX18" fmla="*/ 388269 w 605236"/>
                  <a:gd name="connsiteY18" fmla="*/ 439725 h 595643"/>
                  <a:gd name="connsiteX19" fmla="*/ 371403 w 605236"/>
                  <a:gd name="connsiteY19" fmla="*/ 354503 h 595643"/>
                  <a:gd name="connsiteX20" fmla="*/ 334732 w 605236"/>
                  <a:gd name="connsiteY20" fmla="*/ 308064 h 595643"/>
                  <a:gd name="connsiteX21" fmla="*/ 322722 w 605236"/>
                  <a:gd name="connsiteY21" fmla="*/ 290458 h 595643"/>
                  <a:gd name="connsiteX22" fmla="*/ 322722 w 605236"/>
                  <a:gd name="connsiteY22" fmla="*/ 289693 h 595643"/>
                  <a:gd name="connsiteX23" fmla="*/ 324127 w 605236"/>
                  <a:gd name="connsiteY23" fmla="*/ 280762 h 595643"/>
                  <a:gd name="connsiteX24" fmla="*/ 357987 w 605236"/>
                  <a:gd name="connsiteY24" fmla="*/ 252695 h 595643"/>
                  <a:gd name="connsiteX25" fmla="*/ 175276 w 605236"/>
                  <a:gd name="connsiteY25" fmla="*/ 50313 h 595643"/>
                  <a:gd name="connsiteX26" fmla="*/ 303670 w 605236"/>
                  <a:gd name="connsiteY26" fmla="*/ 178531 h 595643"/>
                  <a:gd name="connsiteX27" fmla="*/ 175276 w 605236"/>
                  <a:gd name="connsiteY27" fmla="*/ 306749 h 595643"/>
                  <a:gd name="connsiteX28" fmla="*/ 46882 w 605236"/>
                  <a:gd name="connsiteY28" fmla="*/ 178531 h 595643"/>
                  <a:gd name="connsiteX29" fmla="*/ 175276 w 605236"/>
                  <a:gd name="connsiteY29" fmla="*/ 50313 h 595643"/>
                  <a:gd name="connsiteX30" fmla="*/ 455527 w 605236"/>
                  <a:gd name="connsiteY30" fmla="*/ 0 h 595643"/>
                  <a:gd name="connsiteX31" fmla="*/ 562928 w 605236"/>
                  <a:gd name="connsiteY31" fmla="*/ 107260 h 595643"/>
                  <a:gd name="connsiteX32" fmla="*/ 455527 w 605236"/>
                  <a:gd name="connsiteY32" fmla="*/ 214520 h 595643"/>
                  <a:gd name="connsiteX33" fmla="*/ 348126 w 605236"/>
                  <a:gd name="connsiteY33" fmla="*/ 107260 h 595643"/>
                  <a:gd name="connsiteX34" fmla="*/ 455527 w 605236"/>
                  <a:gd name="connsiteY34" fmla="*/ 0 h 595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05236" h="595643">
                    <a:moveTo>
                      <a:pt x="60025" y="344571"/>
                    </a:moveTo>
                    <a:lnTo>
                      <a:pt x="290527" y="344571"/>
                    </a:lnTo>
                    <a:cubicBezTo>
                      <a:pt x="308671" y="344571"/>
                      <a:pt x="325793" y="358605"/>
                      <a:pt x="329370" y="376465"/>
                    </a:cubicBezTo>
                    <a:lnTo>
                      <a:pt x="349814" y="479931"/>
                    </a:lnTo>
                    <a:cubicBezTo>
                      <a:pt x="353136" y="496898"/>
                      <a:pt x="344959" y="518331"/>
                      <a:pt x="331031" y="528793"/>
                    </a:cubicBezTo>
                    <a:cubicBezTo>
                      <a:pt x="327454" y="531472"/>
                      <a:pt x="241079" y="595643"/>
                      <a:pt x="175276" y="595643"/>
                    </a:cubicBezTo>
                    <a:cubicBezTo>
                      <a:pt x="109473" y="595643"/>
                      <a:pt x="23098" y="531472"/>
                      <a:pt x="19393" y="528793"/>
                    </a:cubicBezTo>
                    <a:cubicBezTo>
                      <a:pt x="5593" y="518331"/>
                      <a:pt x="-2584" y="496898"/>
                      <a:pt x="738" y="479931"/>
                    </a:cubicBezTo>
                    <a:lnTo>
                      <a:pt x="21182" y="376465"/>
                    </a:lnTo>
                    <a:cubicBezTo>
                      <a:pt x="24759" y="358605"/>
                      <a:pt x="41753" y="344571"/>
                      <a:pt x="60025" y="344571"/>
                    </a:cubicBezTo>
                    <a:close/>
                    <a:moveTo>
                      <a:pt x="357987" y="252695"/>
                    </a:moveTo>
                    <a:lnTo>
                      <a:pt x="553093" y="252695"/>
                    </a:lnTo>
                    <a:cubicBezTo>
                      <a:pt x="569065" y="252695"/>
                      <a:pt x="584142" y="265070"/>
                      <a:pt x="587208" y="280762"/>
                    </a:cubicBezTo>
                    <a:lnTo>
                      <a:pt x="604585" y="368409"/>
                    </a:lnTo>
                    <a:cubicBezTo>
                      <a:pt x="607524" y="383208"/>
                      <a:pt x="600241" y="401834"/>
                      <a:pt x="588231" y="411020"/>
                    </a:cubicBezTo>
                    <a:cubicBezTo>
                      <a:pt x="585164" y="413316"/>
                      <a:pt x="511696" y="467920"/>
                      <a:pt x="455476" y="467920"/>
                    </a:cubicBezTo>
                    <a:cubicBezTo>
                      <a:pt x="440272" y="467920"/>
                      <a:pt x="422384" y="463838"/>
                      <a:pt x="402323" y="455928"/>
                    </a:cubicBezTo>
                    <a:cubicBezTo>
                      <a:pt x="395679" y="453249"/>
                      <a:pt x="390824" y="447890"/>
                      <a:pt x="388524" y="440618"/>
                    </a:cubicBezTo>
                    <a:lnTo>
                      <a:pt x="388269" y="439725"/>
                    </a:lnTo>
                    <a:lnTo>
                      <a:pt x="371403" y="354503"/>
                    </a:lnTo>
                    <a:cubicBezTo>
                      <a:pt x="367697" y="335621"/>
                      <a:pt x="354537" y="318653"/>
                      <a:pt x="334732" y="308064"/>
                    </a:cubicBezTo>
                    <a:cubicBezTo>
                      <a:pt x="322722" y="301685"/>
                      <a:pt x="322722" y="291607"/>
                      <a:pt x="322722" y="290458"/>
                    </a:cubicBezTo>
                    <a:lnTo>
                      <a:pt x="322722" y="289693"/>
                    </a:lnTo>
                    <a:lnTo>
                      <a:pt x="324127" y="280762"/>
                    </a:lnTo>
                    <a:cubicBezTo>
                      <a:pt x="327194" y="265070"/>
                      <a:pt x="341888" y="252695"/>
                      <a:pt x="357987" y="252695"/>
                    </a:cubicBezTo>
                    <a:close/>
                    <a:moveTo>
                      <a:pt x="175276" y="50313"/>
                    </a:moveTo>
                    <a:cubicBezTo>
                      <a:pt x="246186" y="50313"/>
                      <a:pt x="303670" y="107718"/>
                      <a:pt x="303670" y="178531"/>
                    </a:cubicBezTo>
                    <a:cubicBezTo>
                      <a:pt x="303670" y="249344"/>
                      <a:pt x="246186" y="306749"/>
                      <a:pt x="175276" y="306749"/>
                    </a:cubicBezTo>
                    <a:cubicBezTo>
                      <a:pt x="104366" y="306749"/>
                      <a:pt x="46882" y="249344"/>
                      <a:pt x="46882" y="178531"/>
                    </a:cubicBezTo>
                    <a:cubicBezTo>
                      <a:pt x="46882" y="107718"/>
                      <a:pt x="104366" y="50313"/>
                      <a:pt x="175276" y="50313"/>
                    </a:cubicBezTo>
                    <a:close/>
                    <a:moveTo>
                      <a:pt x="455527" y="0"/>
                    </a:moveTo>
                    <a:cubicBezTo>
                      <a:pt x="514843" y="0"/>
                      <a:pt x="562928" y="48022"/>
                      <a:pt x="562928" y="107260"/>
                    </a:cubicBezTo>
                    <a:cubicBezTo>
                      <a:pt x="562928" y="166498"/>
                      <a:pt x="514843" y="214520"/>
                      <a:pt x="455527" y="214520"/>
                    </a:cubicBezTo>
                    <a:cubicBezTo>
                      <a:pt x="396211" y="214520"/>
                      <a:pt x="348126" y="166498"/>
                      <a:pt x="348126" y="107260"/>
                    </a:cubicBezTo>
                    <a:cubicBezTo>
                      <a:pt x="348126" y="48022"/>
                      <a:pt x="396211" y="0"/>
                      <a:pt x="455527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030A0"/>
                  </a:solidFill>
                </a:endParaRPr>
              </a:p>
            </p:txBody>
          </p:sp>
          <p:sp>
            <p:nvSpPr>
              <p:cNvPr id="35" name="users_94970"/>
              <p:cNvSpPr/>
              <p:nvPr/>
            </p:nvSpPr>
            <p:spPr>
              <a:xfrm>
                <a:off x="10888745" y="2052922"/>
                <a:ext cx="372623" cy="366065"/>
              </a:xfrm>
              <a:custGeom>
                <a:avLst/>
                <a:gdLst>
                  <a:gd name="connsiteX0" fmla="*/ 60025 w 605236"/>
                  <a:gd name="connsiteY0" fmla="*/ 344571 h 595643"/>
                  <a:gd name="connsiteX1" fmla="*/ 290527 w 605236"/>
                  <a:gd name="connsiteY1" fmla="*/ 344571 h 595643"/>
                  <a:gd name="connsiteX2" fmla="*/ 329370 w 605236"/>
                  <a:gd name="connsiteY2" fmla="*/ 376465 h 595643"/>
                  <a:gd name="connsiteX3" fmla="*/ 349814 w 605236"/>
                  <a:gd name="connsiteY3" fmla="*/ 479931 h 595643"/>
                  <a:gd name="connsiteX4" fmla="*/ 331031 w 605236"/>
                  <a:gd name="connsiteY4" fmla="*/ 528793 h 595643"/>
                  <a:gd name="connsiteX5" fmla="*/ 175276 w 605236"/>
                  <a:gd name="connsiteY5" fmla="*/ 595643 h 595643"/>
                  <a:gd name="connsiteX6" fmla="*/ 19393 w 605236"/>
                  <a:gd name="connsiteY6" fmla="*/ 528793 h 595643"/>
                  <a:gd name="connsiteX7" fmla="*/ 738 w 605236"/>
                  <a:gd name="connsiteY7" fmla="*/ 479931 h 595643"/>
                  <a:gd name="connsiteX8" fmla="*/ 21182 w 605236"/>
                  <a:gd name="connsiteY8" fmla="*/ 376465 h 595643"/>
                  <a:gd name="connsiteX9" fmla="*/ 60025 w 605236"/>
                  <a:gd name="connsiteY9" fmla="*/ 344571 h 595643"/>
                  <a:gd name="connsiteX10" fmla="*/ 357987 w 605236"/>
                  <a:gd name="connsiteY10" fmla="*/ 252695 h 595643"/>
                  <a:gd name="connsiteX11" fmla="*/ 553093 w 605236"/>
                  <a:gd name="connsiteY11" fmla="*/ 252695 h 595643"/>
                  <a:gd name="connsiteX12" fmla="*/ 587208 w 605236"/>
                  <a:gd name="connsiteY12" fmla="*/ 280762 h 595643"/>
                  <a:gd name="connsiteX13" fmla="*/ 604585 w 605236"/>
                  <a:gd name="connsiteY13" fmla="*/ 368409 h 595643"/>
                  <a:gd name="connsiteX14" fmla="*/ 588231 w 605236"/>
                  <a:gd name="connsiteY14" fmla="*/ 411020 h 595643"/>
                  <a:gd name="connsiteX15" fmla="*/ 455476 w 605236"/>
                  <a:gd name="connsiteY15" fmla="*/ 467920 h 595643"/>
                  <a:gd name="connsiteX16" fmla="*/ 402323 w 605236"/>
                  <a:gd name="connsiteY16" fmla="*/ 455928 h 595643"/>
                  <a:gd name="connsiteX17" fmla="*/ 388524 w 605236"/>
                  <a:gd name="connsiteY17" fmla="*/ 440618 h 595643"/>
                  <a:gd name="connsiteX18" fmla="*/ 388269 w 605236"/>
                  <a:gd name="connsiteY18" fmla="*/ 439725 h 595643"/>
                  <a:gd name="connsiteX19" fmla="*/ 371403 w 605236"/>
                  <a:gd name="connsiteY19" fmla="*/ 354503 h 595643"/>
                  <a:gd name="connsiteX20" fmla="*/ 334732 w 605236"/>
                  <a:gd name="connsiteY20" fmla="*/ 308064 h 595643"/>
                  <a:gd name="connsiteX21" fmla="*/ 322722 w 605236"/>
                  <a:gd name="connsiteY21" fmla="*/ 290458 h 595643"/>
                  <a:gd name="connsiteX22" fmla="*/ 322722 w 605236"/>
                  <a:gd name="connsiteY22" fmla="*/ 289693 h 595643"/>
                  <a:gd name="connsiteX23" fmla="*/ 324127 w 605236"/>
                  <a:gd name="connsiteY23" fmla="*/ 280762 h 595643"/>
                  <a:gd name="connsiteX24" fmla="*/ 357987 w 605236"/>
                  <a:gd name="connsiteY24" fmla="*/ 252695 h 595643"/>
                  <a:gd name="connsiteX25" fmla="*/ 175276 w 605236"/>
                  <a:gd name="connsiteY25" fmla="*/ 50313 h 595643"/>
                  <a:gd name="connsiteX26" fmla="*/ 303670 w 605236"/>
                  <a:gd name="connsiteY26" fmla="*/ 178531 h 595643"/>
                  <a:gd name="connsiteX27" fmla="*/ 175276 w 605236"/>
                  <a:gd name="connsiteY27" fmla="*/ 306749 h 595643"/>
                  <a:gd name="connsiteX28" fmla="*/ 46882 w 605236"/>
                  <a:gd name="connsiteY28" fmla="*/ 178531 h 595643"/>
                  <a:gd name="connsiteX29" fmla="*/ 175276 w 605236"/>
                  <a:gd name="connsiteY29" fmla="*/ 50313 h 595643"/>
                  <a:gd name="connsiteX30" fmla="*/ 455527 w 605236"/>
                  <a:gd name="connsiteY30" fmla="*/ 0 h 595643"/>
                  <a:gd name="connsiteX31" fmla="*/ 562928 w 605236"/>
                  <a:gd name="connsiteY31" fmla="*/ 107260 h 595643"/>
                  <a:gd name="connsiteX32" fmla="*/ 455527 w 605236"/>
                  <a:gd name="connsiteY32" fmla="*/ 214520 h 595643"/>
                  <a:gd name="connsiteX33" fmla="*/ 348126 w 605236"/>
                  <a:gd name="connsiteY33" fmla="*/ 107260 h 595643"/>
                  <a:gd name="connsiteX34" fmla="*/ 455527 w 605236"/>
                  <a:gd name="connsiteY34" fmla="*/ 0 h 595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05236" h="595643">
                    <a:moveTo>
                      <a:pt x="60025" y="344571"/>
                    </a:moveTo>
                    <a:lnTo>
                      <a:pt x="290527" y="344571"/>
                    </a:lnTo>
                    <a:cubicBezTo>
                      <a:pt x="308671" y="344571"/>
                      <a:pt x="325793" y="358605"/>
                      <a:pt x="329370" y="376465"/>
                    </a:cubicBezTo>
                    <a:lnTo>
                      <a:pt x="349814" y="479931"/>
                    </a:lnTo>
                    <a:cubicBezTo>
                      <a:pt x="353136" y="496898"/>
                      <a:pt x="344959" y="518331"/>
                      <a:pt x="331031" y="528793"/>
                    </a:cubicBezTo>
                    <a:cubicBezTo>
                      <a:pt x="327454" y="531472"/>
                      <a:pt x="241079" y="595643"/>
                      <a:pt x="175276" y="595643"/>
                    </a:cubicBezTo>
                    <a:cubicBezTo>
                      <a:pt x="109473" y="595643"/>
                      <a:pt x="23098" y="531472"/>
                      <a:pt x="19393" y="528793"/>
                    </a:cubicBezTo>
                    <a:cubicBezTo>
                      <a:pt x="5593" y="518331"/>
                      <a:pt x="-2584" y="496898"/>
                      <a:pt x="738" y="479931"/>
                    </a:cubicBezTo>
                    <a:lnTo>
                      <a:pt x="21182" y="376465"/>
                    </a:lnTo>
                    <a:cubicBezTo>
                      <a:pt x="24759" y="358605"/>
                      <a:pt x="41753" y="344571"/>
                      <a:pt x="60025" y="344571"/>
                    </a:cubicBezTo>
                    <a:close/>
                    <a:moveTo>
                      <a:pt x="357987" y="252695"/>
                    </a:moveTo>
                    <a:lnTo>
                      <a:pt x="553093" y="252695"/>
                    </a:lnTo>
                    <a:cubicBezTo>
                      <a:pt x="569065" y="252695"/>
                      <a:pt x="584142" y="265070"/>
                      <a:pt x="587208" y="280762"/>
                    </a:cubicBezTo>
                    <a:lnTo>
                      <a:pt x="604585" y="368409"/>
                    </a:lnTo>
                    <a:cubicBezTo>
                      <a:pt x="607524" y="383208"/>
                      <a:pt x="600241" y="401834"/>
                      <a:pt x="588231" y="411020"/>
                    </a:cubicBezTo>
                    <a:cubicBezTo>
                      <a:pt x="585164" y="413316"/>
                      <a:pt x="511696" y="467920"/>
                      <a:pt x="455476" y="467920"/>
                    </a:cubicBezTo>
                    <a:cubicBezTo>
                      <a:pt x="440272" y="467920"/>
                      <a:pt x="422384" y="463838"/>
                      <a:pt x="402323" y="455928"/>
                    </a:cubicBezTo>
                    <a:cubicBezTo>
                      <a:pt x="395679" y="453249"/>
                      <a:pt x="390824" y="447890"/>
                      <a:pt x="388524" y="440618"/>
                    </a:cubicBezTo>
                    <a:lnTo>
                      <a:pt x="388269" y="439725"/>
                    </a:lnTo>
                    <a:lnTo>
                      <a:pt x="371403" y="354503"/>
                    </a:lnTo>
                    <a:cubicBezTo>
                      <a:pt x="367697" y="335621"/>
                      <a:pt x="354537" y="318653"/>
                      <a:pt x="334732" y="308064"/>
                    </a:cubicBezTo>
                    <a:cubicBezTo>
                      <a:pt x="322722" y="301685"/>
                      <a:pt x="322722" y="291607"/>
                      <a:pt x="322722" y="290458"/>
                    </a:cubicBezTo>
                    <a:lnTo>
                      <a:pt x="322722" y="289693"/>
                    </a:lnTo>
                    <a:lnTo>
                      <a:pt x="324127" y="280762"/>
                    </a:lnTo>
                    <a:cubicBezTo>
                      <a:pt x="327194" y="265070"/>
                      <a:pt x="341888" y="252695"/>
                      <a:pt x="357987" y="252695"/>
                    </a:cubicBezTo>
                    <a:close/>
                    <a:moveTo>
                      <a:pt x="175276" y="50313"/>
                    </a:moveTo>
                    <a:cubicBezTo>
                      <a:pt x="246186" y="50313"/>
                      <a:pt x="303670" y="107718"/>
                      <a:pt x="303670" y="178531"/>
                    </a:cubicBezTo>
                    <a:cubicBezTo>
                      <a:pt x="303670" y="249344"/>
                      <a:pt x="246186" y="306749"/>
                      <a:pt x="175276" y="306749"/>
                    </a:cubicBezTo>
                    <a:cubicBezTo>
                      <a:pt x="104366" y="306749"/>
                      <a:pt x="46882" y="249344"/>
                      <a:pt x="46882" y="178531"/>
                    </a:cubicBezTo>
                    <a:cubicBezTo>
                      <a:pt x="46882" y="107718"/>
                      <a:pt x="104366" y="50313"/>
                      <a:pt x="175276" y="50313"/>
                    </a:cubicBezTo>
                    <a:close/>
                    <a:moveTo>
                      <a:pt x="455527" y="0"/>
                    </a:moveTo>
                    <a:cubicBezTo>
                      <a:pt x="514843" y="0"/>
                      <a:pt x="562928" y="48022"/>
                      <a:pt x="562928" y="107260"/>
                    </a:cubicBezTo>
                    <a:cubicBezTo>
                      <a:pt x="562928" y="166498"/>
                      <a:pt x="514843" y="214520"/>
                      <a:pt x="455527" y="214520"/>
                    </a:cubicBezTo>
                    <a:cubicBezTo>
                      <a:pt x="396211" y="214520"/>
                      <a:pt x="348126" y="166498"/>
                      <a:pt x="348126" y="107260"/>
                    </a:cubicBezTo>
                    <a:cubicBezTo>
                      <a:pt x="348126" y="48022"/>
                      <a:pt x="396211" y="0"/>
                      <a:pt x="455527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030A0"/>
                  </a:solidFill>
                </a:endParaRPr>
              </a:p>
            </p:txBody>
          </p:sp>
        </p:grpSp>
      </p:grpSp>
      <p:sp>
        <p:nvSpPr>
          <p:cNvPr id="6" name="矩形 5"/>
          <p:cNvSpPr/>
          <p:nvPr/>
        </p:nvSpPr>
        <p:spPr>
          <a:xfrm>
            <a:off x="6576036" y="3145472"/>
            <a:ext cx="1229360" cy="79672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Daisy-</a:t>
            </a:r>
          </a:p>
          <a:p>
            <a:pPr algn="ctr"/>
            <a:r>
              <a:rPr lang="en-US" altLang="zh-CN" sz="1600" dirty="0"/>
              <a:t>Workbench</a:t>
            </a:r>
          </a:p>
          <a:p>
            <a:pPr algn="ctr"/>
            <a:r>
              <a:rPr lang="en-US" altLang="zh-CN" sz="1600" dirty="0"/>
              <a:t>.exe</a:t>
            </a:r>
            <a:endParaRPr lang="zh-CN" altLang="en-US" sz="1600" dirty="0"/>
          </a:p>
        </p:txBody>
      </p:sp>
      <p:cxnSp>
        <p:nvCxnSpPr>
          <p:cNvPr id="7" name="直接箭头连接符 6"/>
          <p:cNvCxnSpPr>
            <a:stCxn id="18" idx="3"/>
            <a:endCxn id="6" idx="1"/>
          </p:cNvCxnSpPr>
          <p:nvPr/>
        </p:nvCxnSpPr>
        <p:spPr>
          <a:xfrm flipV="1">
            <a:off x="5430315" y="3543833"/>
            <a:ext cx="1145721" cy="4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0" y="1114066"/>
            <a:ext cx="7573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rpm</a:t>
            </a:r>
            <a:r>
              <a:rPr lang="zh-CN" altLang="en-US" sz="1400" dirty="0"/>
              <a:t>命令安装之后可以在</a:t>
            </a:r>
            <a:r>
              <a:rPr lang="en-US" altLang="zh-CN" sz="1400" dirty="0"/>
              <a:t>python</a:t>
            </a:r>
            <a:r>
              <a:rPr lang="zh-CN" altLang="en-US" sz="1400" dirty="0"/>
              <a:t>环境下执行：</a:t>
            </a:r>
            <a:r>
              <a:rPr lang="en-US" altLang="zh-CN" sz="1400" dirty="0"/>
              <a:t>import Daisy;</a:t>
            </a:r>
            <a:r>
              <a:rPr lang="zh-CN" altLang="en-US" sz="1400" dirty="0"/>
              <a:t>从而使用</a:t>
            </a:r>
            <a:r>
              <a:rPr lang="en-US" altLang="zh-CN" sz="1400" dirty="0"/>
              <a:t>daisy</a:t>
            </a:r>
            <a:r>
              <a:rPr lang="zh-CN" altLang="en-US" sz="1400" dirty="0"/>
              <a:t>集成的各种功能；</a:t>
            </a:r>
          </a:p>
        </p:txBody>
      </p:sp>
      <p:cxnSp>
        <p:nvCxnSpPr>
          <p:cNvPr id="46" name="直接箭头连接符 45"/>
          <p:cNvCxnSpPr>
            <a:stCxn id="6" idx="0"/>
            <a:endCxn id="54" idx="2"/>
          </p:cNvCxnSpPr>
          <p:nvPr/>
        </p:nvCxnSpPr>
        <p:spPr>
          <a:xfrm flipV="1">
            <a:off x="7190716" y="2311795"/>
            <a:ext cx="0" cy="83367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连接符: 肘形 55"/>
          <p:cNvCxnSpPr>
            <a:stCxn id="54" idx="3"/>
            <a:endCxn id="28" idx="0"/>
          </p:cNvCxnSpPr>
          <p:nvPr/>
        </p:nvCxnSpPr>
        <p:spPr>
          <a:xfrm>
            <a:off x="7805396" y="1913434"/>
            <a:ext cx="1173133" cy="1232038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6010010" y="4046516"/>
            <a:ext cx="6181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独立</a:t>
            </a:r>
            <a:r>
              <a:rPr lang="en-US" altLang="zh-CN" sz="1400" dirty="0"/>
              <a:t>App</a:t>
            </a:r>
            <a:r>
              <a:rPr lang="zh-CN" altLang="en-US" sz="1400" dirty="0"/>
              <a:t>，内部独立环境，可以在</a:t>
            </a:r>
            <a:r>
              <a:rPr lang="en-US" altLang="zh-CN" sz="1400" dirty="0"/>
              <a:t>daisy-workbench</a:t>
            </a:r>
            <a:r>
              <a:rPr lang="zh-CN" altLang="en-US" sz="1400" dirty="0"/>
              <a:t>环境下执行：</a:t>
            </a:r>
            <a:r>
              <a:rPr lang="en-US" altLang="zh-CN" sz="1400" dirty="0"/>
              <a:t>import Daisy;</a:t>
            </a:r>
            <a:endParaRPr lang="zh-CN" altLang="en-US" sz="1400" dirty="0"/>
          </a:p>
        </p:txBody>
      </p:sp>
      <p:sp>
        <p:nvSpPr>
          <p:cNvPr id="60" name="文本框 59"/>
          <p:cNvSpPr txBox="1"/>
          <p:nvPr/>
        </p:nvSpPr>
        <p:spPr>
          <a:xfrm>
            <a:off x="3772514" y="1702471"/>
            <a:ext cx="63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①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6155182" y="3129637"/>
            <a:ext cx="63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②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916096" y="1793456"/>
            <a:ext cx="10718987" cy="1268563"/>
          </a:xfrm>
        </p:spPr>
        <p:txBody>
          <a:bodyPr>
            <a:normAutofit lnSpcReduction="10000"/>
          </a:bodyPr>
          <a:lstStyle/>
          <a:p>
            <a:r>
              <a:rPr lang="en-US" altLang="zh-CN" sz="1800" kern="100" dirty="0">
                <a:solidFill>
                  <a:schemeClr val="tx1"/>
                </a:solidFill>
                <a:latin typeface="+mn-ea"/>
              </a:rPr>
              <a:t>CI/CD</a:t>
            </a:r>
            <a:r>
              <a:rPr lang="zh-CN" altLang="en-US" sz="1800" kern="100" dirty="0">
                <a:solidFill>
                  <a:schemeClr val="tx1"/>
                </a:solidFill>
                <a:latin typeface="+mn-ea"/>
              </a:rPr>
              <a:t>是一种将开发过程的各个阶段自动化执行的模式；旨在减少重复性工作，减少人工干预，加强开发者之间的协同协作，及时发现问题。</a:t>
            </a:r>
            <a:endParaRPr lang="en-US" altLang="zh-CN" sz="1800" kern="100" dirty="0">
              <a:solidFill>
                <a:schemeClr val="tx1"/>
              </a:solidFill>
              <a:latin typeface="+mn-ea"/>
            </a:endParaRPr>
          </a:p>
          <a:p>
            <a:r>
              <a:rPr lang="en-US" altLang="zh-CN" sz="1800" kern="100" dirty="0">
                <a:solidFill>
                  <a:schemeClr val="tx1"/>
                </a:solidFill>
                <a:latin typeface="+mn-ea"/>
              </a:rPr>
              <a:t>CI/CD</a:t>
            </a:r>
            <a:r>
              <a:rPr lang="zh-CN" altLang="en-US" sz="1800" kern="100" dirty="0">
                <a:solidFill>
                  <a:schemeClr val="tx1"/>
                </a:solidFill>
                <a:latin typeface="+mn-ea"/>
              </a:rPr>
              <a:t>仪器持续性，自动化的特征推进了先进光源软件的开发进度，可以适应需要快速分析和反馈的光源软件开发环境。</a:t>
            </a:r>
            <a:endParaRPr lang="en-US" altLang="zh-CN" sz="1800" kern="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总结和展望</a:t>
            </a:r>
          </a:p>
        </p:txBody>
      </p:sp>
      <p:sp>
        <p:nvSpPr>
          <p:cNvPr id="4" name="箭头: 右 3"/>
          <p:cNvSpPr/>
          <p:nvPr/>
        </p:nvSpPr>
        <p:spPr>
          <a:xfrm>
            <a:off x="167640" y="986099"/>
            <a:ext cx="1518920" cy="80517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总结</a:t>
            </a:r>
          </a:p>
        </p:txBody>
      </p:sp>
      <p:sp>
        <p:nvSpPr>
          <p:cNvPr id="5" name="箭头: 右 4"/>
          <p:cNvSpPr/>
          <p:nvPr/>
        </p:nvSpPr>
        <p:spPr>
          <a:xfrm>
            <a:off x="76531" y="2990804"/>
            <a:ext cx="1518920" cy="80517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展望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55374" y="3839589"/>
            <a:ext cx="10605051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sz="1800" kern="100" dirty="0">
                <a:solidFill>
                  <a:schemeClr val="tx1"/>
                </a:solidFill>
                <a:latin typeface="+mn-ea"/>
              </a:rPr>
              <a:t>规范化代码开发，</a:t>
            </a:r>
            <a:r>
              <a:rPr lang="zh-CN" altLang="en-US" sz="1800" kern="100" dirty="0">
                <a:solidFill>
                  <a:srgbClr val="FF0000"/>
                </a:solidFill>
                <a:latin typeface="+mn-ea"/>
              </a:rPr>
              <a:t>引入代码审核机制</a:t>
            </a:r>
            <a:r>
              <a:rPr lang="zh-CN" altLang="en-US" sz="1800" kern="100" dirty="0">
                <a:solidFill>
                  <a:schemeClr val="tx1"/>
                </a:solidFill>
                <a:latin typeface="+mn-ea"/>
              </a:rPr>
              <a:t>。</a:t>
            </a:r>
            <a:endParaRPr lang="en-US" altLang="zh-CN" sz="1800" kern="100" dirty="0">
              <a:solidFill>
                <a:schemeClr val="tx1"/>
              </a:solidFill>
              <a:latin typeface="+mn-ea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制定软件开发可持续集成、可持续部署方案，</a:t>
            </a:r>
            <a:r>
              <a:rPr lang="zh-CN" altLang="en-US" sz="1800" kern="100" dirty="0">
                <a:solidFill>
                  <a:srgbClr val="FF0000"/>
                </a:solidFill>
                <a:latin typeface="+mn-ea"/>
              </a:rPr>
              <a:t>搭建稳定相对完备</a:t>
            </a:r>
            <a:r>
              <a:rPr lang="en-US" altLang="zh-CN" sz="1800" dirty="0">
                <a:solidFill>
                  <a:srgbClr val="FF0000"/>
                </a:solidFill>
                <a:latin typeface="+mn-ea"/>
              </a:rPr>
              <a:t>CI/CD </a:t>
            </a:r>
            <a:r>
              <a:rPr lang="zh-CN" altLang="en-US" sz="1800" dirty="0">
                <a:solidFill>
                  <a:srgbClr val="FF0000"/>
                </a:solidFill>
                <a:latin typeface="+mn-ea"/>
              </a:rPr>
              <a:t>系统</a:t>
            </a:r>
            <a:r>
              <a:rPr lang="zh-CN" altLang="en-US" sz="1800" kern="100" dirty="0">
                <a:solidFill>
                  <a:srgbClr val="FF0000"/>
                </a:solidFill>
                <a:latin typeface="+mn-ea"/>
              </a:rPr>
              <a:t>。完成</a:t>
            </a:r>
            <a:r>
              <a:rPr lang="en-US" altLang="zh-CN" sz="1800" kern="100" dirty="0">
                <a:solidFill>
                  <a:srgbClr val="FF0000"/>
                </a:solidFill>
                <a:latin typeface="+mn-ea"/>
              </a:rPr>
              <a:t>CI/CD</a:t>
            </a:r>
            <a:r>
              <a:rPr lang="zh-CN" altLang="en-US" sz="1800" kern="100" dirty="0">
                <a:solidFill>
                  <a:srgbClr val="FF0000"/>
                </a:solidFill>
                <a:latin typeface="+mn-ea"/>
              </a:rPr>
              <a:t>流程的布置，对接</a:t>
            </a:r>
            <a:r>
              <a:rPr lang="en-US" altLang="zh-CN" sz="1800" kern="100" dirty="0">
                <a:solidFill>
                  <a:srgbClr val="FF0000"/>
                </a:solidFill>
                <a:latin typeface="+mn-ea"/>
              </a:rPr>
              <a:t>Daisy</a:t>
            </a:r>
            <a:r>
              <a:rPr lang="zh-CN" altLang="en-US" sz="1800" kern="100" dirty="0">
                <a:solidFill>
                  <a:srgbClr val="FF0000"/>
                </a:solidFill>
                <a:latin typeface="+mn-ea"/>
              </a:rPr>
              <a:t>开发过程的各个流程</a:t>
            </a:r>
            <a:r>
              <a:rPr lang="zh-CN" altLang="en-US" sz="1800" kern="100" dirty="0">
                <a:solidFill>
                  <a:schemeClr val="tx1"/>
                </a:solidFill>
                <a:latin typeface="+mn-ea"/>
              </a:rPr>
              <a:t>，推动整个开发流程的自动化和敏捷化。</a:t>
            </a:r>
            <a:endParaRPr lang="en-US" altLang="zh-CN" sz="1800" kern="100" dirty="0">
              <a:solidFill>
                <a:schemeClr val="tx1"/>
              </a:solidFill>
              <a:latin typeface="+mn-ea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sz="1800" kern="100" dirty="0">
                <a:solidFill>
                  <a:srgbClr val="FF0000"/>
                </a:solidFill>
                <a:latin typeface="+mn-ea"/>
              </a:rPr>
              <a:t>开发 </a:t>
            </a:r>
            <a:r>
              <a:rPr lang="en-US" altLang="zh-CN" sz="1800" kern="100" dirty="0">
                <a:solidFill>
                  <a:srgbClr val="FF0000"/>
                </a:solidFill>
                <a:latin typeface="+mn-ea"/>
              </a:rPr>
              <a:t>Daisy </a:t>
            </a:r>
            <a:r>
              <a:rPr lang="zh-CN" altLang="en-US" sz="1800" kern="100" dirty="0">
                <a:solidFill>
                  <a:srgbClr val="FF0000"/>
                </a:solidFill>
                <a:latin typeface="+mn-ea"/>
              </a:rPr>
              <a:t>测试框架</a:t>
            </a:r>
            <a:r>
              <a:rPr lang="zh-CN" altLang="en-US" sz="1800" kern="100" dirty="0">
                <a:solidFill>
                  <a:schemeClr val="tx1"/>
                </a:solidFill>
                <a:latin typeface="+mn-ea"/>
              </a:rPr>
              <a:t>，实现基本的代码测试以及物理结果验证，在</a:t>
            </a:r>
            <a:r>
              <a:rPr lang="en-US" altLang="zh-CN" sz="1800" kern="100" dirty="0">
                <a:solidFill>
                  <a:schemeClr val="tx1"/>
                </a:solidFill>
                <a:latin typeface="+mn-ea"/>
              </a:rPr>
              <a:t>CI/CD</a:t>
            </a:r>
            <a:r>
              <a:rPr lang="zh-CN" altLang="en-US" sz="1800" kern="100" dirty="0">
                <a:solidFill>
                  <a:schemeClr val="tx1"/>
                </a:solidFill>
                <a:latin typeface="+mn-ea"/>
              </a:rPr>
              <a:t>过程中对各个开发步骤进行测试，并对测试结果进行可视化展示</a:t>
            </a:r>
            <a:endParaRPr lang="en-US" altLang="zh-CN" sz="1800" kern="100" dirty="0">
              <a:solidFill>
                <a:schemeClr val="tx1"/>
              </a:solidFill>
              <a:latin typeface="+mn-ea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sz="1800" kern="100" dirty="0">
                <a:solidFill>
                  <a:schemeClr val="tx1"/>
                </a:solidFill>
                <a:latin typeface="+mn-ea"/>
              </a:rPr>
              <a:t>支持用户在</a:t>
            </a:r>
            <a:r>
              <a:rPr lang="en-US" altLang="zh-CN" sz="1800" kern="100" dirty="0">
                <a:solidFill>
                  <a:srgbClr val="FF0000"/>
                </a:solidFill>
                <a:latin typeface="+mn-ea"/>
              </a:rPr>
              <a:t>web</a:t>
            </a:r>
            <a:r>
              <a:rPr lang="zh-CN" altLang="en-US" sz="1800" kern="100" dirty="0">
                <a:solidFill>
                  <a:srgbClr val="FF0000"/>
                </a:solidFill>
                <a:latin typeface="+mn-ea"/>
              </a:rPr>
              <a:t>界面制定</a:t>
            </a:r>
            <a:r>
              <a:rPr lang="en-US" altLang="zh-CN" sz="1800" kern="100" dirty="0">
                <a:solidFill>
                  <a:srgbClr val="FF0000"/>
                </a:solidFill>
                <a:latin typeface="+mn-ea"/>
              </a:rPr>
              <a:t>CI/CD</a:t>
            </a:r>
            <a:r>
              <a:rPr lang="zh-CN" altLang="en-US" sz="1800" kern="100" dirty="0">
                <a:solidFill>
                  <a:srgbClr val="FF0000"/>
                </a:solidFill>
                <a:latin typeface="+mn-ea"/>
              </a:rPr>
              <a:t>管道或通过</a:t>
            </a:r>
            <a:r>
              <a:rPr lang="en-US" altLang="zh-CN" sz="1800" kern="100" dirty="0" err="1">
                <a:solidFill>
                  <a:srgbClr val="FF0000"/>
                </a:solidFill>
                <a:latin typeface="+mn-ea"/>
              </a:rPr>
              <a:t>yml</a:t>
            </a:r>
            <a:r>
              <a:rPr lang="zh-CN" altLang="en-US" sz="1800" kern="100" dirty="0">
                <a:solidFill>
                  <a:srgbClr val="FF0000"/>
                </a:solidFill>
                <a:latin typeface="+mn-ea"/>
              </a:rPr>
              <a:t>文件定制</a:t>
            </a:r>
            <a:r>
              <a:rPr lang="zh-CN" altLang="en-US" sz="1800" kern="100" dirty="0">
                <a:solidFill>
                  <a:schemeClr val="tx1"/>
                </a:solidFill>
                <a:latin typeface="+mn-ea"/>
              </a:rPr>
              <a:t>，包括代码位置、触发器、测试类型和文件、构建和部署的位置等等。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736506" y="3079807"/>
            <a:ext cx="10718987" cy="9852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4000" dirty="0"/>
              <a:t>谢  谢！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idx="1"/>
          </p:nvPr>
        </p:nvSpPr>
        <p:spPr>
          <a:xfrm>
            <a:off x="623392" y="476672"/>
            <a:ext cx="10718987" cy="4804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b="1" dirty="0"/>
              <a:t>目录</a:t>
            </a:r>
            <a:endParaRPr lang="en-US" altLang="zh-CN" sz="4000" b="1" dirty="0"/>
          </a:p>
        </p:txBody>
      </p:sp>
      <p:sp>
        <p:nvSpPr>
          <p:cNvPr id="4" name="矩形 3"/>
          <p:cNvSpPr/>
          <p:nvPr/>
        </p:nvSpPr>
        <p:spPr>
          <a:xfrm>
            <a:off x="623392" y="1340768"/>
            <a:ext cx="856895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微软雅黑" panose="020B0503020204020204" charset="-122"/>
                <a:cs typeface="+mn-cs"/>
              </a:rPr>
              <a:t>CI</a:t>
            </a:r>
            <a:r>
              <a:rPr lang="en-US" altLang="zh-CN" sz="3200" b="1" dirty="0">
                <a:solidFill>
                  <a:srgbClr val="000000"/>
                </a:solidFill>
                <a:latin typeface="+mj-lt"/>
                <a:ea typeface="微软雅黑" panose="020B0503020204020204" charset="-122"/>
              </a:rPr>
              <a:t>/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微软雅黑" panose="020B0503020204020204" charset="-122"/>
                <a:cs typeface="+mn-cs"/>
              </a:rPr>
              <a:t>CD</a:t>
            </a:r>
            <a:r>
              <a:rPr lang="zh-CN" altLang="en-US" sz="3200" b="1" dirty="0">
                <a:solidFill>
                  <a:srgbClr val="000000"/>
                </a:solidFill>
                <a:latin typeface="+mj-lt"/>
                <a:ea typeface="微软雅黑" panose="020B0503020204020204" charset="-122"/>
              </a:rPr>
              <a:t>介绍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微软雅黑" panose="020B0503020204020204" charset="-122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微软雅黑" panose="020B0503020204020204" charset="-122"/>
                <a:cs typeface="+mn-cs"/>
              </a:rPr>
              <a:t>CI/CD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微软雅黑" panose="020B0503020204020204" charset="-122"/>
                <a:cs typeface="+mn-cs"/>
              </a:rPr>
              <a:t>的工作机制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微软雅黑" panose="020B0503020204020204" charset="-122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微软雅黑" panose="020B0503020204020204" charset="-122"/>
                <a:cs typeface="+mn-cs"/>
              </a:rPr>
              <a:t>CI/CD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微软雅黑" panose="020B0503020204020204" charset="-122"/>
                <a:cs typeface="+mn-cs"/>
              </a:rPr>
              <a:t>业务分析和案例展示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微软雅黑" panose="020B0503020204020204" charset="-122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+mj-lt"/>
                <a:ea typeface="微软雅黑" panose="020B0503020204020204" charset="-122"/>
              </a:rPr>
              <a:t>总结和展望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2"/>
          <p:cNvSpPr>
            <a:spLocks noGrp="1"/>
          </p:cNvSpPr>
          <p:nvPr>
            <p:ph type="title"/>
          </p:nvPr>
        </p:nvSpPr>
        <p:spPr>
          <a:xfrm>
            <a:off x="1548005" y="169148"/>
            <a:ext cx="9433907" cy="663575"/>
          </a:xfrm>
        </p:spPr>
        <p:txBody>
          <a:bodyPr/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CI/CD</a:t>
            </a:r>
            <a:r>
              <a:rPr lang="zh-CN" altLang="en-US" sz="3200" b="1" dirty="0">
                <a:solidFill>
                  <a:srgbClr val="FF0000"/>
                </a:solidFill>
              </a:rPr>
              <a:t>是什么？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04482" y="1662708"/>
            <a:ext cx="11173387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integration简称CI，是指频繁地（一天多次）将更新的应用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代码集成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到主干，属于开发人员的自动化流程。目标是让产品快速迭代，同时保持高质量。核心措施:代码集成到主干前必须通过自动化测试，测试零失败的代码才能合并。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delivery，</a:t>
            </a:r>
            <a:r>
              <a:rPr lang="zh-CN" altLang="en-US" b="0" i="0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是指开发人员对应用的更改会自动进行错误测试并上传到存储库（如 </a:t>
            </a:r>
            <a:r>
              <a:rPr lang="en-US" altLang="zh-CN" b="0" i="0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GitHub </a:t>
            </a:r>
            <a:r>
              <a:rPr lang="zh-CN" altLang="en-US" b="0" i="0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或容器注册表），然后由运维团队将其部署到实时生产环境中。这旨在解决开发和运维团队之间可见性及沟通较差的问题。因此，持续交付的目的就是确保尽可能减少部署新代码时所需的工作量。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deployment，</a:t>
            </a:r>
            <a:r>
              <a:rPr lang="zh-CN" altLang="en-US" b="0" i="0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指的是自动将开发人员的更改从存储库发布到生产环境，以供客户使用。它主要为了解决因手动流程降低应用交付速度，从而使运维团队超负荷的问题。</a:t>
            </a:r>
            <a:r>
              <a:rPr lang="zh-CN" altLang="en-US" b="0" i="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持续部署以持续交付的优势为根基</a:t>
            </a:r>
            <a:r>
              <a:rPr lang="zh-CN" altLang="en-US" b="0" i="0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，实现了管道后续阶段的自动化。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1925" y="1177139"/>
            <a:ext cx="10077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+mj-lt"/>
              </a:rPr>
              <a:t>CI/CD</a:t>
            </a:r>
            <a:r>
              <a:rPr lang="zh-CN" altLang="en-US" sz="2000" dirty="0">
                <a:latin typeface="+mj-lt"/>
              </a:rPr>
              <a:t>是一种通过在应用开发阶段引入</a:t>
            </a:r>
            <a:r>
              <a:rPr lang="zh-CN" altLang="en-US" sz="2000" dirty="0">
                <a:solidFill>
                  <a:srgbClr val="FF0000"/>
                </a:solidFill>
                <a:latin typeface="+mj-lt"/>
              </a:rPr>
              <a:t>自动化</a:t>
            </a:r>
            <a:r>
              <a:rPr lang="zh-CN" altLang="en-US" sz="2000" dirty="0">
                <a:latin typeface="+mj-lt"/>
              </a:rPr>
              <a:t>来频繁向客户交付应用的</a:t>
            </a:r>
            <a:r>
              <a:rPr lang="zh-CN" altLang="en-US" sz="2000" dirty="0">
                <a:solidFill>
                  <a:srgbClr val="FF0000"/>
                </a:solidFill>
                <a:latin typeface="+mj-lt"/>
              </a:rPr>
              <a:t>方法</a:t>
            </a:r>
            <a:r>
              <a:rPr lang="zh-CN" altLang="en-US" sz="2000" dirty="0">
                <a:latin typeface="+mj-lt"/>
              </a:rPr>
              <a:t>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5361" y="4733627"/>
            <a:ext cx="112212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solidFill>
                  <a:srgbClr val="FF0000"/>
                </a:solidFill>
              </a:rPr>
              <a:t>CI/CD</a:t>
            </a:r>
            <a:r>
              <a:rPr lang="zh-CN" altLang="en-US" dirty="0">
                <a:solidFill>
                  <a:srgbClr val="FF0000"/>
                </a:solidFill>
              </a:rPr>
              <a:t>是一种软件开发模式</a:t>
            </a:r>
            <a:r>
              <a:rPr lang="en-US" altLang="zh-CN" dirty="0">
                <a:solidFill>
                  <a:srgbClr val="FF0000"/>
                </a:solidFill>
              </a:rPr>
              <a:t>/</a:t>
            </a:r>
            <a:r>
              <a:rPr lang="zh-CN" altLang="en-US" dirty="0">
                <a:solidFill>
                  <a:srgbClr val="FF0000"/>
                </a:solidFill>
              </a:rPr>
              <a:t>方法</a:t>
            </a:r>
            <a:r>
              <a:rPr lang="en-US" altLang="zh-CN" dirty="0">
                <a:solidFill>
                  <a:srgbClr val="FF0000"/>
                </a:solidFill>
              </a:rPr>
              <a:t>/</a:t>
            </a:r>
            <a:r>
              <a:rPr lang="zh-CN" altLang="en-US" dirty="0">
                <a:solidFill>
                  <a:srgbClr val="FF0000"/>
                </a:solidFill>
              </a:rPr>
              <a:t>思想</a:t>
            </a:r>
            <a:r>
              <a:rPr lang="zh-CN" altLang="en-US" dirty="0"/>
              <a:t>，集成代码（将代码合并到主干中）为</a:t>
            </a:r>
            <a:r>
              <a:rPr lang="en-US" altLang="zh-CN" dirty="0"/>
              <a:t>CI</a:t>
            </a:r>
            <a:r>
              <a:rPr lang="zh-CN" altLang="en-US" dirty="0"/>
              <a:t>过程，代码的构建、测试，产品的交付和部署部分都是</a:t>
            </a:r>
            <a:r>
              <a:rPr lang="en-US" altLang="zh-CN" dirty="0"/>
              <a:t>CD</a:t>
            </a:r>
            <a:r>
              <a:rPr lang="zh-CN" altLang="en-US" dirty="0"/>
              <a:t>过程，那么将开发过程中的各个阶段连起来，让其自动化执行（类似脚本）的过程即</a:t>
            </a:r>
            <a:r>
              <a:rPr lang="en-US" altLang="zh-CN" dirty="0"/>
              <a:t>CI/CD</a:t>
            </a:r>
            <a:r>
              <a:rPr lang="zh-CN" altLang="en-US" dirty="0"/>
              <a:t>过程（</a:t>
            </a:r>
            <a:r>
              <a:rPr lang="zh-CN" altLang="en-US" dirty="0">
                <a:solidFill>
                  <a:srgbClr val="FF0000"/>
                </a:solidFill>
              </a:rPr>
              <a:t>开发模式</a:t>
            </a:r>
            <a:r>
              <a:rPr lang="zh-CN" altLang="en-US" dirty="0"/>
              <a:t>）；</a:t>
            </a:r>
            <a:endParaRPr lang="en-US" altLang="zh-CN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dirty="0"/>
              <a:t>CI/CD</a:t>
            </a:r>
            <a:r>
              <a:rPr lang="zh-CN" altLang="en-US" dirty="0"/>
              <a:t>强调持续性和自动化，旨在减少重复性工作，减少人工干预，从而节省开发时间，加强开发者之间的协同协作，及时发现问题。（</a:t>
            </a:r>
            <a:r>
              <a:rPr lang="zh-CN" altLang="en-US" dirty="0">
                <a:solidFill>
                  <a:srgbClr val="FF0000"/>
                </a:solidFill>
              </a:rPr>
              <a:t>思想</a:t>
            </a:r>
            <a:r>
              <a:rPr lang="zh-CN" altLang="en-US" dirty="0"/>
              <a:t>）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为什么要用</a:t>
            </a:r>
            <a:r>
              <a:rPr lang="en-US" altLang="zh-CN" dirty="0"/>
              <a:t>CI/CD</a:t>
            </a:r>
            <a:r>
              <a:rPr lang="zh-CN" altLang="en-US" dirty="0"/>
              <a:t>？</a:t>
            </a:r>
          </a:p>
        </p:txBody>
      </p:sp>
      <p:graphicFrame>
        <p:nvGraphicFramePr>
          <p:cNvPr id="6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28000" y="1057597"/>
          <a:ext cx="11736000" cy="5339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开发模式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使用范围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特征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优点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缺点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先进光源适应性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瀑布模型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大型项目；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用户需求明确且很少变化；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用户的使用环境稳定且不需要用户参与；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阶段明确，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分工协作，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自上而下，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相互衔接，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阶段清晰；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时间顺序明确，每个阶段顺序必须是从上到下，严格按照时间先后进行；</a:t>
                      </a:r>
                    </a:p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环环相扣，在每一个阶段都必须有产出物然后才能进入到下一个阶段进行。</a:t>
                      </a:r>
                    </a:p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黑盒模式，每个阶段都有各自的角色和分工，各自只关心自己的任务。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很难应对需求不断增加和变化的情况；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项目各个阶段少有反馈；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项目结束的后期验收阶段才有最终的结果；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通过过多的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deadline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来强制完成和跟踪各个项目阶段；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难以适应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HEPS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实验的高强度和多变情况；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敏捷开发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小团队；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协同协作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简单设计，避免过度设计；</a:t>
                      </a:r>
                    </a:p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重复迭代；</a:t>
                      </a:r>
                    </a:p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减少不必要的文档；</a:t>
                      </a:r>
                    </a:p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客户协作重于合同谈判；</a:t>
                      </a:r>
                    </a:p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随时应对变化重于循规蹈矩；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需要更强的个人和团队能力；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不能在一开始就给出项目完整的成本计划；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在有技术问题还没有解决的情况下不适合展开迭代。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规模增长增大了面对面沟通的难度；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许多科学实验需要在实验过程中提供实时分析和快速反馈，长时间敏捷开发极大消耗了开发人员和线站科学家的工作热情；</a:t>
                      </a:r>
                    </a:p>
                    <a:p>
                      <a:pPr marL="0" algn="l" defTabSz="914400" rtl="0" eaLnBrk="1" latinLnBrk="0" hangingPunct="1"/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CI/CD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均可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持续性，自动化，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节省时间成本和资金成本；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提高整体代码质量；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降低未解决或者未检测到的问题的影响；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增强测试的可靠性；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减少任务堆积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增强透明度和责任制；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简化沟通；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频繁的更新和维护；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提升客户满意度；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pipeline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搭建工作复杂，需要用户、开发者和运维人员反复沟通和协作；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平滑升级难以保障；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服务器需要长期保持稳定性，增加了维护难度；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推进光源软件</a:t>
                      </a:r>
                      <a:r>
                        <a:rPr lang="en-US" altLang="zh-CN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Daisy</a:t>
                      </a:r>
                      <a:r>
                        <a:rPr lang="zh-CN" alt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的开发进程；</a:t>
                      </a:r>
                    </a:p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简化开发人员、线站科学家的反复迭代过程，使得线站科学家专注算法的开发，开发人员更关注软件的实现过程而不是重复性构建、测试和部署过程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开发模式对比</a:t>
            </a:r>
          </a:p>
        </p:txBody>
      </p:sp>
      <p:sp>
        <p:nvSpPr>
          <p:cNvPr id="6" name="矩形 5"/>
          <p:cNvSpPr/>
          <p:nvPr/>
        </p:nvSpPr>
        <p:spPr>
          <a:xfrm>
            <a:off x="3157042" y="2626364"/>
            <a:ext cx="1015410" cy="3999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294725" y="2626363"/>
            <a:ext cx="2705103" cy="399976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115015" y="2626363"/>
            <a:ext cx="714154" cy="399976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944356" y="2626363"/>
            <a:ext cx="928576" cy="399976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157042" y="3526339"/>
            <a:ext cx="1015410" cy="3999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294726" y="3526338"/>
            <a:ext cx="366824" cy="399976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711168" y="3526338"/>
            <a:ext cx="412898" cy="399976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944356" y="3524405"/>
            <a:ext cx="928576" cy="399976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184316" y="3526338"/>
            <a:ext cx="366824" cy="399976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600758" y="3526338"/>
            <a:ext cx="412898" cy="399976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063274" y="3526338"/>
            <a:ext cx="366824" cy="399976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479716" y="3526338"/>
            <a:ext cx="412898" cy="399976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999829" y="3524405"/>
            <a:ext cx="366824" cy="399976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7416271" y="3524405"/>
            <a:ext cx="412898" cy="399976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157042" y="4494738"/>
            <a:ext cx="1015410" cy="111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8881669" y="5608027"/>
            <a:ext cx="406696" cy="3999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9652527" y="5608027"/>
            <a:ext cx="406696" cy="399976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0423385" y="5608027"/>
            <a:ext cx="406696" cy="399976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1194243" y="5608027"/>
            <a:ext cx="406696" cy="399976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8706233" y="6058936"/>
            <a:ext cx="754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设计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461145" y="6058936"/>
            <a:ext cx="754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开发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0252827" y="6058936"/>
            <a:ext cx="754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测试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1020135" y="6058936"/>
            <a:ext cx="754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部署</a:t>
            </a:r>
          </a:p>
        </p:txBody>
      </p:sp>
      <p:cxnSp>
        <p:nvCxnSpPr>
          <p:cNvPr id="33" name="直接箭头连接符 32"/>
          <p:cNvCxnSpPr/>
          <p:nvPr/>
        </p:nvCxnSpPr>
        <p:spPr>
          <a:xfrm flipV="1">
            <a:off x="3157042" y="2377174"/>
            <a:ext cx="5715890" cy="2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3157042" y="3288913"/>
            <a:ext cx="5715890" cy="2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 flipV="1">
            <a:off x="3155711" y="4289673"/>
            <a:ext cx="5715890" cy="2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>
            <a:off x="7829169" y="4481504"/>
            <a:ext cx="0" cy="455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5" name="组合 54"/>
          <p:cNvGrpSpPr/>
          <p:nvPr/>
        </p:nvGrpSpPr>
        <p:grpSpPr>
          <a:xfrm>
            <a:off x="4252422" y="4494738"/>
            <a:ext cx="3370298" cy="113933"/>
            <a:chOff x="4295330" y="4704688"/>
            <a:chExt cx="3370298" cy="113933"/>
          </a:xfrm>
        </p:grpSpPr>
        <p:sp>
          <p:nvSpPr>
            <p:cNvPr id="48" name="矩形 47"/>
            <p:cNvSpPr/>
            <p:nvPr/>
          </p:nvSpPr>
          <p:spPr>
            <a:xfrm>
              <a:off x="5310136" y="4704688"/>
              <a:ext cx="1159549" cy="111777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4295330" y="4704688"/>
              <a:ext cx="1015410" cy="113933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6469082" y="4704688"/>
              <a:ext cx="1196546" cy="111777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252422" y="4637759"/>
            <a:ext cx="3370298" cy="113933"/>
            <a:chOff x="4295330" y="4704688"/>
            <a:chExt cx="3370298" cy="113933"/>
          </a:xfrm>
        </p:grpSpPr>
        <p:sp>
          <p:nvSpPr>
            <p:cNvPr id="57" name="矩形 56"/>
            <p:cNvSpPr/>
            <p:nvPr/>
          </p:nvSpPr>
          <p:spPr>
            <a:xfrm>
              <a:off x="5310136" y="4704688"/>
              <a:ext cx="1159549" cy="111777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4295330" y="4704688"/>
              <a:ext cx="1015410" cy="113933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6469082" y="4704688"/>
              <a:ext cx="1196546" cy="111777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252422" y="4780781"/>
            <a:ext cx="3370298" cy="113933"/>
            <a:chOff x="4295330" y="4704688"/>
            <a:chExt cx="3370298" cy="113933"/>
          </a:xfrm>
        </p:grpSpPr>
        <p:sp>
          <p:nvSpPr>
            <p:cNvPr id="61" name="矩形 60"/>
            <p:cNvSpPr/>
            <p:nvPr/>
          </p:nvSpPr>
          <p:spPr>
            <a:xfrm>
              <a:off x="5310136" y="4704688"/>
              <a:ext cx="1159549" cy="111777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4295330" y="4704688"/>
              <a:ext cx="1015410" cy="113933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6469082" y="4704688"/>
              <a:ext cx="1196546" cy="111777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27" name="文本框 1026"/>
          <p:cNvSpPr txBox="1"/>
          <p:nvPr/>
        </p:nvSpPr>
        <p:spPr>
          <a:xfrm>
            <a:off x="7206159" y="4752016"/>
            <a:ext cx="830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……</a:t>
            </a:r>
            <a:endParaRPr lang="zh-CN" altLang="en-US" dirty="0"/>
          </a:p>
        </p:txBody>
      </p:sp>
      <p:sp>
        <p:nvSpPr>
          <p:cNvPr id="1029" name="文本框 1028"/>
          <p:cNvSpPr txBox="1"/>
          <p:nvPr/>
        </p:nvSpPr>
        <p:spPr>
          <a:xfrm>
            <a:off x="1591264" y="3555049"/>
            <a:ext cx="1177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i="0" dirty="0">
                <a:solidFill>
                  <a:srgbClr val="121212"/>
                </a:solidFill>
                <a:effectLst/>
                <a:latin typeface="-apple-system"/>
              </a:rPr>
              <a:t>敏捷开发</a:t>
            </a:r>
            <a:endParaRPr lang="zh-CN" altLang="en-US" dirty="0"/>
          </a:p>
        </p:txBody>
      </p:sp>
      <p:sp>
        <p:nvSpPr>
          <p:cNvPr id="1030" name="文本框 1029"/>
          <p:cNvSpPr txBox="1"/>
          <p:nvPr/>
        </p:nvSpPr>
        <p:spPr>
          <a:xfrm>
            <a:off x="1591264" y="2615308"/>
            <a:ext cx="1177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瀑布模式</a:t>
            </a:r>
            <a:endParaRPr lang="zh-CN" altLang="en-US" dirty="0"/>
          </a:p>
        </p:txBody>
      </p:sp>
      <p:sp>
        <p:nvSpPr>
          <p:cNvPr id="1031" name="文本框 1030"/>
          <p:cNvSpPr txBox="1"/>
          <p:nvPr/>
        </p:nvSpPr>
        <p:spPr>
          <a:xfrm>
            <a:off x="1629231" y="4475955"/>
            <a:ext cx="1177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i="0" dirty="0">
                <a:solidFill>
                  <a:srgbClr val="121212"/>
                </a:solidFill>
                <a:effectLst/>
                <a:latin typeface="+mj-lt"/>
              </a:rPr>
              <a:t>CI/CD</a:t>
            </a:r>
            <a:endParaRPr lang="zh-CN" altLang="en-US" dirty="0">
              <a:latin typeface="+mj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57042" y="4637759"/>
            <a:ext cx="1015410" cy="111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155711" y="4780781"/>
            <a:ext cx="1015410" cy="111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461145" y="2615308"/>
            <a:ext cx="1254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按部就班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469858" y="3566109"/>
            <a:ext cx="116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协同协作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372500" y="4508981"/>
            <a:ext cx="200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持续性，自动化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光源软件怎么用</a:t>
            </a:r>
            <a:r>
              <a:rPr lang="en-US" altLang="zh-CN" dirty="0"/>
              <a:t>CI/CD</a:t>
            </a:r>
            <a:r>
              <a:rPr lang="zh-CN" altLang="en-US" dirty="0"/>
              <a:t>的？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996896" y="1103337"/>
            <a:ext cx="5034422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CI/CD</a:t>
            </a:r>
            <a:r>
              <a:rPr lang="zh-CN" altLang="en-US" sz="2000" dirty="0">
                <a:solidFill>
                  <a:srgbClr val="FF0000"/>
                </a:solidFill>
              </a:rPr>
              <a:t>与</a:t>
            </a:r>
            <a:r>
              <a:rPr lang="en-US" altLang="zh-CN" sz="2000" dirty="0">
                <a:solidFill>
                  <a:srgbClr val="FF0000"/>
                </a:solidFill>
              </a:rPr>
              <a:t>Daisy</a:t>
            </a:r>
            <a:r>
              <a:rPr lang="zh-CN" altLang="en-US" sz="2000" dirty="0">
                <a:solidFill>
                  <a:srgbClr val="FF0000"/>
                </a:solidFill>
              </a:rPr>
              <a:t>的融合</a:t>
            </a:r>
            <a:r>
              <a:rPr lang="en-US" altLang="zh-CN" sz="2000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l"/>
            </a:pPr>
            <a:r>
              <a:rPr lang="zh-CN" altLang="en-US" dirty="0"/>
              <a:t>面向</a:t>
            </a:r>
            <a:r>
              <a:rPr lang="en-US" altLang="zh-CN" dirty="0"/>
              <a:t>Daisy</a:t>
            </a:r>
            <a:r>
              <a:rPr lang="zh-CN" altLang="en-US" dirty="0"/>
              <a:t>的整体开发流程；</a:t>
            </a:r>
            <a:endParaRPr lang="en-US" altLang="zh-CN" dirty="0"/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l"/>
            </a:pPr>
            <a:r>
              <a:rPr lang="zh-CN" altLang="en-US" dirty="0"/>
              <a:t>面向</a:t>
            </a:r>
            <a:r>
              <a:rPr lang="en-US" altLang="zh-CN" dirty="0"/>
              <a:t>Daisy</a:t>
            </a:r>
            <a:r>
              <a:rPr lang="zh-CN" altLang="en-US" dirty="0"/>
              <a:t>的核心部分：</a:t>
            </a:r>
            <a:endParaRPr lang="en-US" altLang="zh-CN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    </a:t>
            </a: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）数据引擎；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）分布式计算引擎；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zh-CN" altLang="en-US" dirty="0"/>
              <a:t>    （</a:t>
            </a:r>
            <a:r>
              <a:rPr lang="en-US" altLang="zh-CN" dirty="0"/>
              <a:t>3</a:t>
            </a:r>
            <a:r>
              <a:rPr lang="zh-CN" altLang="en-US" dirty="0"/>
              <a:t>）工作流引擎；</a:t>
            </a:r>
            <a:endParaRPr lang="en-US" altLang="zh-CN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    </a:t>
            </a: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Docker</a:t>
            </a:r>
            <a:r>
              <a:rPr lang="zh-CN" altLang="en-US" dirty="0"/>
              <a:t>容器；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l"/>
            </a:pPr>
            <a:r>
              <a:rPr lang="zh-CN" altLang="en-US" dirty="0"/>
              <a:t>面向用户的开发流程：</a:t>
            </a:r>
            <a:endParaRPr lang="en-US" altLang="zh-CN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    </a:t>
            </a: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）多</a:t>
            </a:r>
            <a:r>
              <a:rPr lang="en-US" altLang="zh-CN" dirty="0"/>
              <a:t>GPU</a:t>
            </a:r>
            <a:r>
              <a:rPr lang="zh-CN" altLang="en-US" dirty="0"/>
              <a:t>和</a:t>
            </a:r>
            <a:r>
              <a:rPr lang="en-US" altLang="zh-CN" dirty="0"/>
              <a:t>AI</a:t>
            </a:r>
            <a:r>
              <a:rPr lang="zh-CN" altLang="en-US" dirty="0"/>
              <a:t>相干衍射成像；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QT</a:t>
            </a:r>
            <a:r>
              <a:rPr lang="zh-CN" altLang="en-US" dirty="0"/>
              <a:t>学科应用软件，如谱学匹配，</a:t>
            </a:r>
            <a:r>
              <a:rPr lang="en-US" altLang="zh-CN" dirty="0"/>
              <a:t>PCA/LCF;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zh-CN" altLang="en-US" dirty="0"/>
              <a:t>    （</a:t>
            </a:r>
            <a:r>
              <a:rPr lang="en-US" altLang="zh-CN" dirty="0"/>
              <a:t>3</a:t>
            </a:r>
            <a:r>
              <a:rPr lang="zh-CN" altLang="en-US" dirty="0"/>
              <a:t>）算法集成封装；</a:t>
            </a:r>
            <a:endParaRPr lang="en-US" altLang="zh-CN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zh-CN" altLang="en-US" dirty="0"/>
              <a:t>    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 err="1"/>
              <a:t>Jupyterlab</a:t>
            </a:r>
            <a:r>
              <a:rPr lang="zh-CN" altLang="en-US" dirty="0"/>
              <a:t>的应用开发，插件开发；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7" y="976905"/>
            <a:ext cx="6932208" cy="44529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687" y="5429885"/>
            <a:ext cx="683960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DAISY(Data analysis integrated software system)</a:t>
            </a:r>
            <a:r>
              <a:rPr lang="zh-CN" altLang="en-US" sz="1400" dirty="0"/>
              <a:t> 是为先进光源在线数据处理而设计开发的软件框架。 目标设计实现一个通用的、具有良好扩展性的基础软件架构，集成多种方法学算法和工具，屏蔽计算架构的复杂性和计算资源的多样性，为上层应用软件和用户提供统一和简单的调用接口，并在此基础上开发数据可视化和分析桌面等通用组件，以期形成一个丰富和繁荣的软件生态环境。</a:t>
            </a:r>
            <a:endParaRPr lang="en-US" altLang="zh-CN" sz="1400" dirty="0"/>
          </a:p>
        </p:txBody>
      </p:sp>
      <p:sp>
        <p:nvSpPr>
          <p:cNvPr id="4" name="椭圆 3"/>
          <p:cNvSpPr/>
          <p:nvPr/>
        </p:nvSpPr>
        <p:spPr>
          <a:xfrm>
            <a:off x="1073426" y="2072309"/>
            <a:ext cx="1958009" cy="21418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339549" y="2072309"/>
            <a:ext cx="2102952" cy="21418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176131" y="4532242"/>
            <a:ext cx="4663107" cy="9375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640457" y="2118998"/>
            <a:ext cx="1263839" cy="31884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大括号 9"/>
          <p:cNvSpPr/>
          <p:nvPr/>
        </p:nvSpPr>
        <p:spPr>
          <a:xfrm>
            <a:off x="10162540" y="1441450"/>
            <a:ext cx="323215" cy="1927860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595112" y="2220464"/>
            <a:ext cx="119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开发人员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996896" y="5235174"/>
            <a:ext cx="5034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</a:rPr>
              <a:t>CI/CD</a:t>
            </a:r>
            <a:r>
              <a:rPr lang="zh-CN" altLang="en-US" dirty="0">
                <a:solidFill>
                  <a:srgbClr val="FF0000"/>
                </a:solidFill>
              </a:rPr>
              <a:t>工具（</a:t>
            </a:r>
            <a:r>
              <a:rPr lang="en-US" altLang="zh-CN" dirty="0">
                <a:solidFill>
                  <a:srgbClr val="FF0000"/>
                </a:solidFill>
              </a:rPr>
              <a:t>Jenkins</a:t>
            </a:r>
            <a:r>
              <a:rPr lang="zh-CN" altLang="en-US" dirty="0">
                <a:solidFill>
                  <a:srgbClr val="FF0000"/>
                </a:solidFill>
              </a:rPr>
              <a:t>）通过配置</a:t>
            </a:r>
            <a:r>
              <a:rPr lang="en-US" altLang="zh-CN" dirty="0" err="1">
                <a:solidFill>
                  <a:srgbClr val="FF0000"/>
                </a:solidFill>
              </a:rPr>
              <a:t>config.yml</a:t>
            </a:r>
            <a:r>
              <a:rPr lang="zh-CN" altLang="en-US" dirty="0">
                <a:solidFill>
                  <a:srgbClr val="FF0000"/>
                </a:solidFill>
              </a:rPr>
              <a:t>文件来实现</a:t>
            </a:r>
            <a:r>
              <a:rPr lang="en-US" altLang="zh-CN" dirty="0">
                <a:solidFill>
                  <a:srgbClr val="FF0000"/>
                </a:solidFill>
              </a:rPr>
              <a:t>Daisy</a:t>
            </a:r>
            <a:r>
              <a:rPr lang="zh-CN" altLang="en-US" dirty="0">
                <a:solidFill>
                  <a:srgbClr val="FF0000"/>
                </a:solidFill>
              </a:rPr>
              <a:t>的开发流程，配置文件随</a:t>
            </a:r>
            <a:r>
              <a:rPr lang="en-US" altLang="zh-CN" dirty="0">
                <a:solidFill>
                  <a:srgbClr val="FF0000"/>
                </a:solidFill>
              </a:rPr>
              <a:t>Daisy</a:t>
            </a:r>
            <a:r>
              <a:rPr lang="zh-CN" altLang="en-US" dirty="0">
                <a:solidFill>
                  <a:srgbClr val="FF0000"/>
                </a:solidFill>
              </a:rPr>
              <a:t>版本保存至</a:t>
            </a:r>
            <a:r>
              <a:rPr lang="en-US" altLang="zh-CN" dirty="0">
                <a:solidFill>
                  <a:srgbClr val="FF0000"/>
                </a:solidFill>
              </a:rPr>
              <a:t>Daisy</a:t>
            </a:r>
            <a:r>
              <a:rPr lang="zh-CN" altLang="en-US" dirty="0">
                <a:solidFill>
                  <a:srgbClr val="FF0000"/>
                </a:solidFill>
              </a:rPr>
              <a:t>环境中，如若变动，具体流程可由开发者和用户自行进行配置；</a:t>
            </a:r>
            <a:endParaRPr lang="en-US" altLang="zh-CN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1558637" y="105353"/>
            <a:ext cx="9433907" cy="663575"/>
          </a:xfrm>
        </p:spPr>
        <p:txBody>
          <a:bodyPr/>
          <a:lstStyle/>
          <a:p>
            <a:r>
              <a:rPr lang="en-US" altLang="zh-CN" sz="3200" dirty="0">
                <a:latin typeface="+mj-ea"/>
              </a:rPr>
              <a:t>CI/CD</a:t>
            </a:r>
            <a:r>
              <a:rPr lang="zh-CN" altLang="en-US" sz="3200" dirty="0">
                <a:latin typeface="+mj-ea"/>
              </a:rPr>
              <a:t>工作机制</a:t>
            </a:r>
            <a:endParaRPr lang="en-US" sz="3200" dirty="0">
              <a:latin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22175" y="1027481"/>
            <a:ext cx="117476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+mj-lt"/>
              </a:rPr>
              <a:t>CI/CD </a:t>
            </a:r>
            <a:r>
              <a:rPr lang="zh-CN" altLang="en-US" dirty="0">
                <a:latin typeface="+mj-lt"/>
              </a:rPr>
              <a:t>是一种通过在应用开发阶段引入</a:t>
            </a:r>
            <a:r>
              <a:rPr lang="zh-CN" altLang="en-US" dirty="0">
                <a:solidFill>
                  <a:srgbClr val="FF0000"/>
                </a:solidFill>
                <a:latin typeface="+mj-lt"/>
              </a:rPr>
              <a:t>自动化</a:t>
            </a:r>
            <a:r>
              <a:rPr lang="zh-CN" altLang="en-US" dirty="0">
                <a:latin typeface="+mj-lt"/>
              </a:rPr>
              <a:t>来频繁向客户交付应用的方法。具体而言，</a:t>
            </a:r>
            <a:r>
              <a:rPr lang="en-US" altLang="zh-CN" dirty="0">
                <a:latin typeface="+mj-lt"/>
              </a:rPr>
              <a:t>CI/CD </a:t>
            </a:r>
            <a:r>
              <a:rPr lang="zh-CN" altLang="en-US" dirty="0">
                <a:latin typeface="+mj-lt"/>
              </a:rPr>
              <a:t>可让持续自动化和持续监控贯穿于应用的</a:t>
            </a:r>
            <a:r>
              <a:rPr lang="zh-CN" altLang="en-US" dirty="0">
                <a:solidFill>
                  <a:srgbClr val="FF0000"/>
                </a:solidFill>
                <a:latin typeface="+mj-lt"/>
              </a:rPr>
              <a:t>整个生命周期</a:t>
            </a:r>
            <a:r>
              <a:rPr lang="zh-CN" altLang="en-US" dirty="0">
                <a:latin typeface="+mj-lt"/>
              </a:rPr>
              <a:t>（</a:t>
            </a:r>
            <a:r>
              <a:rPr lang="zh-CN" altLang="en-US" dirty="0">
                <a:solidFill>
                  <a:srgbClr val="FF0000"/>
                </a:solidFill>
                <a:latin typeface="+mj-lt"/>
              </a:rPr>
              <a:t>从集成和测试阶段，到交付和部部署</a:t>
            </a:r>
            <a:r>
              <a:rPr lang="zh-CN" altLang="en-US" dirty="0">
                <a:latin typeface="+mj-lt"/>
              </a:rPr>
              <a:t>）。这些关联的事务通常被统称为“</a:t>
            </a:r>
            <a:r>
              <a:rPr lang="en-US" altLang="zh-CN" dirty="0">
                <a:latin typeface="+mj-lt"/>
              </a:rPr>
              <a:t>CI/CD</a:t>
            </a:r>
            <a:r>
              <a:rPr lang="zh-CN" altLang="en-US" dirty="0">
                <a:solidFill>
                  <a:srgbClr val="FF0000"/>
                </a:solidFill>
                <a:latin typeface="+mj-lt"/>
              </a:rPr>
              <a:t>管道</a:t>
            </a:r>
            <a:r>
              <a:rPr lang="zh-CN" altLang="en-US" dirty="0">
                <a:latin typeface="+mj-lt"/>
              </a:rPr>
              <a:t>”，由开发和运维团队以敏捷方式协同支持。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030" y="2095183"/>
            <a:ext cx="7446010" cy="44850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26535" y="2070510"/>
            <a:ext cx="3874273" cy="147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4D4D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可以从以下四个要素来认识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CI/CD</a:t>
            </a:r>
            <a:r>
              <a:rPr lang="zh-CN" altLang="en-US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b="0" i="0" dirty="0">
              <a:solidFill>
                <a:srgbClr val="4D4D4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b="0" i="0" dirty="0">
                <a:solidFill>
                  <a:srgbClr val="4D4D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实现工具</a:t>
            </a:r>
            <a:endParaRPr lang="en-US" altLang="zh-CN" b="0" i="0" dirty="0">
              <a:solidFill>
                <a:srgbClr val="4D4D4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b="0" i="0" dirty="0">
                <a:solidFill>
                  <a:srgbClr val="4D4D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构建触发器</a:t>
            </a:r>
            <a:endParaRPr lang="en-US" altLang="zh-CN" b="0" i="0" dirty="0">
              <a:solidFill>
                <a:srgbClr val="4D4D4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b="0" i="0" dirty="0">
                <a:solidFill>
                  <a:srgbClr val="4D4D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管道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</a:t>
            </a:r>
            <a:r>
              <a:rPr lang="en-US" altLang="zh-CN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peline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配置文件</a:t>
            </a:r>
            <a:r>
              <a:rPr lang="en-US" altLang="zh-CN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yml</a:t>
            </a:r>
            <a:endParaRPr lang="en-US" altLang="zh-CN" b="0" i="0" dirty="0">
              <a:solidFill>
                <a:srgbClr val="4D4D4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483" y="3631343"/>
            <a:ext cx="4558547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种构建触发器</a:t>
            </a:r>
            <a:r>
              <a:rPr lang="zh-CN" altLang="en-US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：</a:t>
            </a:r>
            <a:endParaRPr lang="en-US" altLang="zh-CN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altLang="zh-CN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(1) </a:t>
            </a:r>
            <a:r>
              <a:rPr lang="zh-CN" altLang="en-US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通过身份验证令牌</a:t>
            </a:r>
            <a:r>
              <a:rPr lang="zh-CN" altLang="en-US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触发远程构建；</a:t>
            </a:r>
            <a:endParaRPr lang="en-US" altLang="zh-CN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zh-CN" altLang="en-US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其他工程构建后触发，关注的项目要和</a:t>
            </a:r>
            <a:r>
              <a:rPr lang="en-US" altLang="zh-CN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Jenkins</a:t>
            </a:r>
            <a:r>
              <a:rPr lang="zh-CN" altLang="en-US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存在的项目关联；</a:t>
            </a:r>
            <a:endParaRPr lang="en-US" altLang="zh-CN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zh-CN" altLang="en-US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定时触发</a:t>
            </a:r>
            <a:r>
              <a:rPr lang="en-US" altLang="zh-CN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altLang="zh-CN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zh-CN" altLang="en-US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轮询</a:t>
            </a:r>
            <a:r>
              <a:rPr lang="en-US" altLang="zh-CN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SCM,</a:t>
            </a:r>
            <a:r>
              <a:rPr lang="zh-CN" altLang="en-US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是指定时扫描本地代码仓库的代码是否有变更，如果代码有变更就触发项目构建</a:t>
            </a:r>
            <a:r>
              <a:rPr lang="en-US" altLang="zh-CN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altLang="zh-CN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Hook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自动触发构建</a:t>
            </a:r>
            <a:r>
              <a:rPr lang="zh-CN" altLang="en-US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，如 </a:t>
            </a:r>
            <a:r>
              <a:rPr lang="en-US" altLang="zh-CN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Gitlab</a:t>
            </a:r>
            <a:r>
              <a:rPr lang="zh-CN" altLang="en-US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Github</a:t>
            </a:r>
            <a:endParaRPr lang="zh-CN" altLang="en-US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(6)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参数调用；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CI/CD</a:t>
            </a:r>
            <a:r>
              <a:rPr lang="zh-CN" altLang="en-US" dirty="0"/>
              <a:t>工具的比较与选取</a:t>
            </a:r>
          </a:p>
        </p:txBody>
      </p:sp>
      <p:graphicFrame>
        <p:nvGraphicFramePr>
          <p:cNvPr id="4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20040" y="943187"/>
          <a:ext cx="11551920" cy="55389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5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5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5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5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53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51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51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51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551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8786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+mj-lt"/>
                        </a:rPr>
                        <a:t>Jenkins</a:t>
                      </a:r>
                      <a:endParaRPr lang="zh-CN" alt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Travis 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>
                          <a:latin typeface="+mj-lt"/>
                        </a:rPr>
                        <a:t>Circle 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TeamCity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GitLab 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Azure Pipelines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AppVeyor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Atlassian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Bamboo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Atlassian</a:t>
                      </a:r>
                    </a:p>
                    <a:p>
                      <a:pPr algn="ctr"/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Confluence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8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开源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开源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latin typeface="+mj-lt"/>
                        </a:rPr>
                        <a:t>开源</a:t>
                      </a:r>
                      <a:r>
                        <a:rPr lang="en-US" altLang="zh-CN" sz="1400" b="0" dirty="0">
                          <a:latin typeface="+mj-lt"/>
                        </a:rPr>
                        <a:t>/</a:t>
                      </a:r>
                      <a:r>
                        <a:rPr lang="zh-CN" altLang="en-US" sz="1400" b="0" dirty="0">
                          <a:latin typeface="+mj-lt"/>
                        </a:rPr>
                        <a:t>闭源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闭源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闭源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开源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闭源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闭源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闭源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闭源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24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价格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+mj-lt"/>
                        </a:rPr>
                        <a:t>免费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开源免费，私人</a:t>
                      </a:r>
                      <a:endParaRPr lang="en-US" altLang="zh-CN" sz="1400" dirty="0">
                        <a:latin typeface="+mj-lt"/>
                      </a:endParaRPr>
                    </a:p>
                    <a:p>
                      <a:pPr algn="ctr"/>
                      <a:r>
                        <a:rPr lang="en-US" altLang="zh-CN" sz="1400" dirty="0">
                          <a:latin typeface="+mj-lt"/>
                        </a:rPr>
                        <a:t>69-489</a:t>
                      </a:r>
                      <a:r>
                        <a:rPr lang="zh-CN" altLang="en-US" sz="1400" dirty="0">
                          <a:latin typeface="+mj-lt"/>
                        </a:rPr>
                        <a:t>刀</a:t>
                      </a:r>
                      <a:r>
                        <a:rPr lang="en-US" altLang="zh-CN" sz="1400" dirty="0">
                          <a:latin typeface="+mj-lt"/>
                        </a:rPr>
                        <a:t>/</a:t>
                      </a:r>
                      <a:r>
                        <a:rPr lang="zh-CN" altLang="en-US" sz="1400" dirty="0">
                          <a:latin typeface="+mj-lt"/>
                        </a:rPr>
                        <a:t>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开源单容器免费，后续每个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刀</a:t>
                      </a:r>
                      <a:endParaRPr lang="zh-CN" alt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专业服务器免费，包括</a:t>
                      </a:r>
                      <a:r>
                        <a:rPr lang="en-US" altLang="zh-CN" sz="1400" dirty="0">
                          <a:latin typeface="+mj-lt"/>
                        </a:rPr>
                        <a:t>100</a:t>
                      </a:r>
                      <a:r>
                        <a:rPr lang="zh-CN" altLang="en-US" sz="1400" dirty="0">
                          <a:latin typeface="+mj-lt"/>
                        </a:rPr>
                        <a:t>个购置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社区版免费提供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开源免费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开源免费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+mj-lt"/>
                        </a:rPr>
                        <a:t>800-44000</a:t>
                      </a:r>
                      <a:r>
                        <a:rPr lang="zh-CN" altLang="en-US" sz="1400" dirty="0">
                          <a:latin typeface="+mj-lt"/>
                        </a:rPr>
                        <a:t>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+mj-lt"/>
                        </a:rPr>
                        <a:t>11</a:t>
                      </a:r>
                      <a:r>
                        <a:rPr lang="zh-CN" altLang="en-US" sz="1400" dirty="0">
                          <a:latin typeface="+mj-lt"/>
                        </a:rPr>
                        <a:t>刀每人每月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04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系统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Windows</a:t>
                      </a:r>
                      <a:r>
                        <a:rPr lang="zh-CN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4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Mac OSX</a:t>
                      </a:r>
                      <a:r>
                        <a:rPr lang="zh-CN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，</a:t>
                      </a:r>
                      <a:endParaRPr lang="en-US" altLang="zh-CN" sz="14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altLang="zh-CN" sz="14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Linux</a:t>
                      </a:r>
                      <a:r>
                        <a:rPr lang="zh-CN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，容器</a:t>
                      </a:r>
                      <a:endParaRPr lang="zh-CN" alt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Linux Ubuntu</a:t>
                      </a:r>
                      <a:r>
                        <a:rPr lang="zh-CN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和</a:t>
                      </a:r>
                      <a:r>
                        <a:rPr lang="en-US" altLang="zh-CN" sz="14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OSX</a:t>
                      </a:r>
                      <a:endParaRPr lang="zh-CN" altLang="en-US" sz="14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+mj-lt"/>
                        </a:rPr>
                        <a:t>Linux, OSX,</a:t>
                      </a:r>
                      <a:r>
                        <a:rPr lang="zh-CN" altLang="en-US" sz="1400" dirty="0">
                          <a:latin typeface="+mj-lt"/>
                        </a:rPr>
                        <a:t>容器</a:t>
                      </a:r>
                      <a:r>
                        <a:rPr lang="en-US" altLang="zh-CN" sz="1400" dirty="0">
                          <a:latin typeface="+mj-lt"/>
                        </a:rPr>
                        <a:t>,</a:t>
                      </a:r>
                      <a:r>
                        <a:rPr lang="zh-CN" altLang="en-US" sz="1400" dirty="0">
                          <a:latin typeface="+mj-lt"/>
                        </a:rPr>
                        <a:t>私有云</a:t>
                      </a:r>
                      <a:endParaRPr lang="en-US" altLang="zh-CN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Windows</a:t>
                      </a:r>
                      <a:r>
                        <a:rPr lang="zh-CN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4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Mac OSX</a:t>
                      </a:r>
                      <a:r>
                        <a:rPr lang="zh-CN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，</a:t>
                      </a:r>
                      <a:endParaRPr lang="en-US" altLang="zh-CN" sz="14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altLang="zh-CN" sz="14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Linux</a:t>
                      </a:r>
                      <a:r>
                        <a:rPr lang="zh-CN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，容器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Linux</a:t>
                      </a:r>
                      <a:r>
                        <a:rPr lang="zh-CN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，容器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 </a:t>
                      </a:r>
                      <a:r>
                        <a:rPr lang="en-US" altLang="zh-CN" sz="1400" dirty="0">
                          <a:latin typeface="+mj-lt"/>
                        </a:rPr>
                        <a:t>k8s</a:t>
                      </a:r>
                      <a:r>
                        <a:rPr lang="zh-CN" altLang="en-US" sz="1400" dirty="0">
                          <a:latin typeface="+mj-lt"/>
                        </a:rPr>
                        <a:t>集群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+mj-lt"/>
                        </a:rPr>
                        <a:t>Windows,</a:t>
                      </a:r>
                    </a:p>
                    <a:p>
                      <a:pPr algn="ctr"/>
                      <a:r>
                        <a:rPr lang="en-US" altLang="zh-CN" sz="1400" dirty="0">
                          <a:latin typeface="+mj-lt"/>
                        </a:rPr>
                        <a:t>Linux</a:t>
                      </a:r>
                      <a:endParaRPr lang="zh-CN" alt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Windows</a:t>
                      </a:r>
                      <a:r>
                        <a:rPr lang="zh-CN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4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Mac OSX</a:t>
                      </a:r>
                      <a:r>
                        <a:rPr lang="zh-CN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，</a:t>
                      </a:r>
                      <a:endParaRPr lang="en-US" altLang="zh-CN" sz="14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altLang="zh-CN" sz="14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Linux</a:t>
                      </a:r>
                      <a:r>
                        <a:rPr lang="zh-CN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，容器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Windows</a:t>
                      </a:r>
                      <a:r>
                        <a:rPr lang="zh-CN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 OSX</a:t>
                      </a:r>
                      <a:r>
                        <a:rPr lang="zh-CN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endParaRPr lang="en-US" altLang="zh-CN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altLang="zh-CN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Linux</a:t>
                      </a:r>
                      <a:endParaRPr lang="zh-CN" alt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+mj-lt"/>
                        </a:rPr>
                        <a:t>IOS, android</a:t>
                      </a:r>
                      <a:endParaRPr lang="zh-CN" altLang="en-US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+mj-lt"/>
                        </a:rPr>
                        <a:t>SCM</a:t>
                      </a:r>
                      <a:r>
                        <a:rPr lang="zh-CN" altLang="en-US" sz="1400" dirty="0">
                          <a:latin typeface="+mj-lt"/>
                        </a:rPr>
                        <a:t>支持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400" b="0" i="0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多种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Github</a:t>
                      </a:r>
                      <a:endParaRPr lang="zh-CN" altLang="en-US" sz="14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Github</a:t>
                      </a:r>
                      <a:r>
                        <a:rPr lang="zh-CN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4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Bitbucket</a:t>
                      </a:r>
                      <a:endParaRPr lang="zh-CN" altLang="en-US" sz="14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多种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+mj-lt"/>
                        </a:rPr>
                        <a:t>Gitlab</a:t>
                      </a:r>
                      <a:endParaRPr lang="zh-CN" alt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多种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多种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Bitbucket</a:t>
                      </a:r>
                      <a:endParaRPr lang="zh-CN" alt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+mj-lt"/>
                        </a:rPr>
                        <a:t>SCIM</a:t>
                      </a:r>
                      <a:endParaRPr lang="zh-CN" altLang="en-US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8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类别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+mj-lt"/>
                        </a:rPr>
                        <a:t>CI/CD</a:t>
                      </a:r>
                      <a:endParaRPr lang="zh-CN" alt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+mj-lt"/>
                        </a:rPr>
                        <a:t>CI</a:t>
                      </a:r>
                      <a:endParaRPr lang="zh-CN" alt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+mj-lt"/>
                        </a:rPr>
                        <a:t>CI/CD</a:t>
                      </a:r>
                      <a:endParaRPr lang="zh-CN" alt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+mj-lt"/>
                        </a:rPr>
                        <a:t>CI/CD</a:t>
                      </a:r>
                      <a:endParaRPr lang="zh-CN" alt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+mj-lt"/>
                        </a:rPr>
                        <a:t>CI/CD</a:t>
                      </a:r>
                      <a:endParaRPr lang="zh-CN" alt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+mj-lt"/>
                        </a:rPr>
                        <a:t>CI/CD</a:t>
                      </a:r>
                      <a:endParaRPr lang="zh-CN" alt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+mj-lt"/>
                        </a:rPr>
                        <a:t>CI/CD</a:t>
                      </a:r>
                      <a:endParaRPr lang="zh-CN" alt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+mj-lt"/>
                        </a:rPr>
                        <a:t>CI/CD</a:t>
                      </a:r>
                      <a:endParaRPr lang="zh-CN" alt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+mj-lt"/>
                        </a:rPr>
                        <a:t>知识协作</a:t>
                      </a:r>
                      <a:endParaRPr lang="en-US" altLang="zh-CN" sz="1200" dirty="0">
                        <a:latin typeface="+mj-lt"/>
                      </a:endParaRPr>
                    </a:p>
                    <a:p>
                      <a:pPr algn="ctr"/>
                      <a:r>
                        <a:rPr lang="zh-CN" altLang="en-US" sz="1200" dirty="0">
                          <a:latin typeface="+mj-lt"/>
                        </a:rPr>
                        <a:t>文档管理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8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插件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+mj-lt"/>
                        </a:rPr>
                        <a:t>1600+</a:t>
                      </a:r>
                      <a:endParaRPr lang="zh-CN" alt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+mj-lt"/>
                        </a:rPr>
                        <a:t>366</a:t>
                      </a:r>
                      <a:endParaRPr lang="zh-CN" alt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+mj-lt"/>
                        </a:rPr>
                        <a:t>970</a:t>
                      </a:r>
                      <a:endParaRPr lang="zh-CN" alt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43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自动化</a:t>
                      </a:r>
                      <a:endParaRPr lang="en-US" altLang="zh-CN" sz="1400" dirty="0">
                        <a:latin typeface="+mj-lt"/>
                      </a:endParaRPr>
                    </a:p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测试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支持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支持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支持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支持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支持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支持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支持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支持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支持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43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搭建服务器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需要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+mj-lt"/>
                        </a:rPr>
                        <a:t>不需要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+mj-lt"/>
                        </a:rPr>
                        <a:t>不需要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需要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需要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需要</a:t>
                      </a:r>
                      <a:r>
                        <a:rPr lang="en-US" altLang="zh-CN" sz="1400" dirty="0">
                          <a:latin typeface="+mj-lt"/>
                        </a:rPr>
                        <a:t>/</a:t>
                      </a:r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+mj-lt"/>
                        </a:rPr>
                        <a:t>不需要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需要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不需要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+mj-lt"/>
                        </a:rPr>
                        <a:t>不需要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+mj-lt"/>
                        </a:rPr>
                        <a:t>不需要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843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配置方案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+mj-lt"/>
                        </a:rPr>
                        <a:t>UI/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+mj-lt"/>
                        </a:rPr>
                        <a:t>YAML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YAML</a:t>
                      </a:r>
                      <a:endParaRPr lang="zh-CN" alt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+mj-lt"/>
                        </a:rPr>
                        <a:t>YAML</a:t>
                      </a:r>
                      <a:endParaRPr lang="zh-CN" alt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UI/YAML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+mj-lt"/>
                        </a:rPr>
                        <a:t>YAML</a:t>
                      </a:r>
                      <a:endParaRPr lang="zh-CN" alt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UI/YAML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+mj-lt"/>
                        </a:rPr>
                        <a:t>YAML</a:t>
                      </a:r>
                      <a:endParaRPr lang="zh-CN" alt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+mj-lt"/>
                        </a:rPr>
                        <a:t>UI</a:t>
                      </a:r>
                      <a:endParaRPr lang="zh-CN" alt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+mj-lt"/>
                        </a:rPr>
                        <a:t>UI</a:t>
                      </a:r>
                      <a:endParaRPr lang="zh-CN" altLang="en-US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椭圆 5"/>
          <p:cNvSpPr/>
          <p:nvPr/>
        </p:nvSpPr>
        <p:spPr>
          <a:xfrm>
            <a:off x="1432560" y="528320"/>
            <a:ext cx="1290320" cy="60096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33" y="1051897"/>
            <a:ext cx="11850733" cy="5453264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CI/CD</a:t>
            </a:r>
            <a:r>
              <a:rPr lang="zh-CN" altLang="en-US" dirty="0"/>
              <a:t>工具</a:t>
            </a:r>
            <a:r>
              <a:rPr lang="en-US" altLang="zh-CN" dirty="0"/>
              <a:t>Jenkins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0882978" y="5400333"/>
            <a:ext cx="1153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直接构建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889964" y="5400333"/>
            <a:ext cx="218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管理项目及其配置</a:t>
            </a:r>
          </a:p>
        </p:txBody>
      </p:sp>
      <p:sp>
        <p:nvSpPr>
          <p:cNvPr id="2" name="椭圆 1"/>
          <p:cNvSpPr/>
          <p:nvPr/>
        </p:nvSpPr>
        <p:spPr>
          <a:xfrm>
            <a:off x="3279471" y="2534901"/>
            <a:ext cx="1196374" cy="2619544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0861371" y="2534901"/>
            <a:ext cx="1196374" cy="2619544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8ff98ad8-994c-420b-a2c8-c7fb57f3794c"/>
  <p:tag name="COMMONDATA" val="eyJoZGlkIjoiOTMxZWIwOThhOTg4NWUyMGRlYmZkZTVkNmIyOWFlMzc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SMARTDIAGRAM" val="#935298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9e53f86-ec04-416d-88c0-000bfcef798c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b17d24e-ebd4-4f0d-9775-f675c202927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6867cb5-8e34-4123-a433-1926e3ff5e99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63877;#158208;#78452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63877;#158208;#78452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63877;#158208;#78452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63877;#158208;#78452;"/>
</p:tagLst>
</file>

<file path=ppt/theme/theme1.xml><?xml version="1.0" encoding="utf-8"?>
<a:theme xmlns:a="http://schemas.openxmlformats.org/drawingml/2006/main" name="2nd meeting of HEPS-TF International Advisory Committee">
  <a:themeElements>
    <a:clrScheme name="框架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HEPSTF">
      <a:majorFont>
        <a:latin typeface="Times New Roman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2nd meeting of HEPS-TF International Advisory Committee">
  <a:themeElements>
    <a:clrScheme name="框架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HEPSTF">
      <a:majorFont>
        <a:latin typeface="Times New Roman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2281</Words>
  <Application>Microsoft Office PowerPoint</Application>
  <PresentationFormat>宽屏</PresentationFormat>
  <Paragraphs>461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-apple-system</vt:lpstr>
      <vt:lpstr>等线</vt:lpstr>
      <vt:lpstr>楷体</vt:lpstr>
      <vt:lpstr>微软雅黑</vt:lpstr>
      <vt:lpstr>Arial</vt:lpstr>
      <vt:lpstr>Calibri</vt:lpstr>
      <vt:lpstr>Rockwell Extra Bold</vt:lpstr>
      <vt:lpstr>Times</vt:lpstr>
      <vt:lpstr>Times New Roman</vt:lpstr>
      <vt:lpstr>Wingdings</vt:lpstr>
      <vt:lpstr>Wingdings 2</vt:lpstr>
      <vt:lpstr>2nd meeting of HEPS-TF International Advisory Committee</vt:lpstr>
      <vt:lpstr>1_2nd meeting of HEPS-TF International Advisory Committee</vt:lpstr>
      <vt:lpstr>PowerPoint 演示文稿</vt:lpstr>
      <vt:lpstr>PowerPoint 演示文稿</vt:lpstr>
      <vt:lpstr>CI/CD是什么？</vt:lpstr>
      <vt:lpstr>为什么要用CI/CD？</vt:lpstr>
      <vt:lpstr>开发模式对比</vt:lpstr>
      <vt:lpstr>光源软件怎么用CI/CD的？</vt:lpstr>
      <vt:lpstr>CI/CD工作机制</vt:lpstr>
      <vt:lpstr>CI/CD工具的比较与选取</vt:lpstr>
      <vt:lpstr>CI/CD工具Jenkins</vt:lpstr>
      <vt:lpstr>CI/CD的Pipeline</vt:lpstr>
      <vt:lpstr>现有的CI/CD业务</vt:lpstr>
      <vt:lpstr>Diasy软件的CI/CD过程</vt:lpstr>
      <vt:lpstr>案例1：发布python包</vt:lpstr>
      <vt:lpstr>案例2：部署docker容器jupyterlab</vt:lpstr>
      <vt:lpstr>案例3：发布谱学处理App</vt:lpstr>
      <vt:lpstr>案例4：Daisy子模块的集成</vt:lpstr>
      <vt:lpstr>总结和展望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jianli liu</dc:creator>
  <cp:lastModifiedBy>liu jianli</cp:lastModifiedBy>
  <cp:revision>65</cp:revision>
  <dcterms:created xsi:type="dcterms:W3CDTF">2023-01-04T01:48:00Z</dcterms:created>
  <dcterms:modified xsi:type="dcterms:W3CDTF">2023-07-11T02:00:33Z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1F1BAE68175A4D0BBB4895002AC94C3A</vt:lpwstr>
  </property>
  <property fmtid="{D5CDD505-2E9C-101B-9397-08002B2CF9AE}" pid="3" name="KSOProductBuildVer">
    <vt:lpwstr>2052-11.1.0.14036</vt:lpwstr>
  </property>
</Properties>
</file>