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sdx" ContentType="application/vnd.ms-visio.drawing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1568" r:id="rId2"/>
    <p:sldId id="640" r:id="rId3"/>
    <p:sldId id="1569" r:id="rId4"/>
    <p:sldId id="1606" r:id="rId5"/>
    <p:sldId id="1612" r:id="rId6"/>
    <p:sldId id="1623" r:id="rId7"/>
    <p:sldId id="1609" r:id="rId8"/>
    <p:sldId id="1610" r:id="rId9"/>
    <p:sldId id="1611" r:id="rId10"/>
    <p:sldId id="1624" r:id="rId11"/>
    <p:sldId id="1607" r:id="rId12"/>
    <p:sldId id="1613" r:id="rId13"/>
    <p:sldId id="1614" r:id="rId14"/>
    <p:sldId id="1615" r:id="rId15"/>
    <p:sldId id="1616" r:id="rId16"/>
    <p:sldId id="1617" r:id="rId17"/>
    <p:sldId id="1618" r:id="rId18"/>
    <p:sldId id="1621" r:id="rId19"/>
    <p:sldId id="1619" r:id="rId20"/>
    <p:sldId id="1620" r:id="rId21"/>
    <p:sldId id="1608" r:id="rId22"/>
    <p:sldId id="1603" r:id="rId23"/>
    <p:sldId id="1598" r:id="rId24"/>
  </p:sldIdLst>
  <p:sldSz cx="12192000" cy="6858000"/>
  <p:notesSz cx="6797675" cy="987266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BF0A8EA9-E46B-4AF5-A76C-8956DBF82DCA}">
          <p14:sldIdLst>
            <p14:sldId id="1568"/>
            <p14:sldId id="640"/>
            <p14:sldId id="1569"/>
            <p14:sldId id="1606"/>
            <p14:sldId id="1612"/>
            <p14:sldId id="1623"/>
            <p14:sldId id="1609"/>
            <p14:sldId id="1610"/>
            <p14:sldId id="1611"/>
            <p14:sldId id="1624"/>
            <p14:sldId id="1607"/>
            <p14:sldId id="1613"/>
            <p14:sldId id="1614"/>
            <p14:sldId id="1615"/>
            <p14:sldId id="1616"/>
            <p14:sldId id="1617"/>
            <p14:sldId id="1618"/>
            <p14:sldId id="1621"/>
            <p14:sldId id="1619"/>
            <p14:sldId id="1620"/>
            <p14:sldId id="1608"/>
            <p14:sldId id="1603"/>
            <p14:sldId id="15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36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ng Chen" initials="MOU" lastIdx="3" clrIdx="0"/>
  <p:cmAuthor id="2" name="crist" initials="c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2124"/>
    <a:srgbClr val="000099"/>
    <a:srgbClr val="FF26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25" autoAdjust="0"/>
    <p:restoredTop sz="92988" autoAdjust="0"/>
  </p:normalViewPr>
  <p:slideViewPr>
    <p:cSldViewPr>
      <p:cViewPr varScale="1">
        <p:scale>
          <a:sx n="68" d="100"/>
          <a:sy n="68" d="100"/>
        </p:scale>
        <p:origin x="77" y="331"/>
      </p:cViewPr>
      <p:guideLst>
        <p:guide orient="horz" pos="2136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42" d="100"/>
          <a:sy n="42" d="100"/>
        </p:scale>
        <p:origin x="2898" y="45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image" Target="../media/image40.emf"/><Relationship Id="rId4" Type="http://schemas.openxmlformats.org/officeDocument/2006/relationships/image" Target="../media/image43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image" Target="../media/image4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49688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43D90-AC6E-42E7-9FCD-B152133ABA7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43CF9-44B9-492A-AEC6-87097B54033A}" type="datetimeFigureOut">
              <a:rPr lang="zh-CN" altLang="en-US" smtClean="0"/>
              <a:t>2023-7-12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BDCB6-29AA-2347-96F9-BE98C06CC428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717EC1-A5BC-2E4D-BD73-CE0F8AFAF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443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803275" indent="-30797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236980" indent="-24638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732280" indent="-24638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227580" indent="-24638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684780" indent="-2463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141980" indent="-2463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599180" indent="-2463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4056380" indent="-2463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D3EE7A3-2C39-48A0-8B60-7B63AE763599}" type="slidenum">
              <a:rPr lang="en-GB" altLang="zh-CN" sz="1300" smtClean="0"/>
              <a:t>2</a:t>
            </a:fld>
            <a:endParaRPr lang="en-GB" altLang="zh-CN" sz="13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34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>
            <a:spLocks noGrp="1"/>
          </p:cNvSpPr>
          <p:nvPr>
            <p:ph type="ctrTitle" hasCustomPrompt="1"/>
          </p:nvPr>
        </p:nvSpPr>
        <p:spPr>
          <a:xfrm>
            <a:off x="0" y="1967696"/>
            <a:ext cx="12192000" cy="146183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 b="1">
                <a:solidFill>
                  <a:srgbClr val="A40000"/>
                </a:solidFill>
                <a:latin typeface="+mn-lt"/>
              </a:defRPr>
            </a:lvl1pPr>
          </a:lstStyle>
          <a:p>
            <a:r>
              <a:rPr lang="en-US" altLang="zh-CN" dirty="0"/>
              <a:t>Presentation Title</a:t>
            </a:r>
            <a:endParaRPr lang="en-US" dirty="0"/>
          </a:p>
        </p:txBody>
      </p:sp>
      <p:sp>
        <p:nvSpPr>
          <p:cNvPr id="3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00481" y="4013936"/>
            <a:ext cx="4561433" cy="34081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400" b="0">
                <a:solidFill>
                  <a:srgbClr val="A40000"/>
                </a:solidFill>
                <a:latin typeface="+mn-lt"/>
                <a:ea typeface="黑体" panose="020106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dirty="0"/>
              <a:t>Reporter</a:t>
            </a:r>
            <a:endParaRPr lang="en-US" dirty="0"/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653"/>
          <a:stretch>
            <a:fillRect/>
          </a:stretch>
        </p:blipFill>
        <p:spPr>
          <a:xfrm>
            <a:off x="165851" y="233274"/>
            <a:ext cx="1531276" cy="741191"/>
          </a:xfrm>
          <a:prstGeom prst="rect">
            <a:avLst/>
          </a:prstGeom>
        </p:spPr>
      </p:pic>
      <p:grpSp>
        <p:nvGrpSpPr>
          <p:cNvPr id="33" name="组合 32"/>
          <p:cNvGrpSpPr/>
          <p:nvPr/>
        </p:nvGrpSpPr>
        <p:grpSpPr>
          <a:xfrm>
            <a:off x="0" y="1102039"/>
            <a:ext cx="12192000" cy="110846"/>
            <a:chOff x="0" y="846225"/>
            <a:chExt cx="9144000" cy="110846"/>
          </a:xfrm>
        </p:grpSpPr>
        <p:grpSp>
          <p:nvGrpSpPr>
            <p:cNvPr id="34" name="组合 33"/>
            <p:cNvGrpSpPr/>
            <p:nvPr/>
          </p:nvGrpSpPr>
          <p:grpSpPr>
            <a:xfrm>
              <a:off x="0" y="846226"/>
              <a:ext cx="9144000" cy="110845"/>
              <a:chOff x="0" y="846226"/>
              <a:chExt cx="9144000" cy="110845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875653" y="846227"/>
                <a:ext cx="8268347" cy="110436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0" y="846226"/>
                <a:ext cx="975360" cy="110845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</p:grpSp>
        <p:cxnSp>
          <p:nvCxnSpPr>
            <p:cNvPr id="35" name="直接连接符 34"/>
            <p:cNvCxnSpPr/>
            <p:nvPr/>
          </p:nvCxnSpPr>
          <p:spPr>
            <a:xfrm flipV="1">
              <a:off x="975360" y="846225"/>
              <a:ext cx="0" cy="11043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组合 39"/>
          <p:cNvGrpSpPr/>
          <p:nvPr/>
        </p:nvGrpSpPr>
        <p:grpSpPr>
          <a:xfrm>
            <a:off x="7285939" y="6472191"/>
            <a:ext cx="4906063" cy="400110"/>
            <a:chOff x="3891916" y="6461760"/>
            <a:chExt cx="5252086" cy="515112"/>
          </a:xfrm>
        </p:grpSpPr>
        <p:sp>
          <p:nvSpPr>
            <p:cNvPr id="41" name="文本框 40"/>
            <p:cNvSpPr txBox="1"/>
            <p:nvPr/>
          </p:nvSpPr>
          <p:spPr>
            <a:xfrm>
              <a:off x="3891916" y="6461760"/>
              <a:ext cx="5252086" cy="51511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endParaRPr lang="zh-CN" alt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42" name="直角三角形 41"/>
            <p:cNvSpPr/>
            <p:nvPr/>
          </p:nvSpPr>
          <p:spPr>
            <a:xfrm flipV="1">
              <a:off x="3892140" y="6461761"/>
              <a:ext cx="655405" cy="339736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sp>
        <p:nvSpPr>
          <p:cNvPr id="43" name="菱形 42"/>
          <p:cNvSpPr/>
          <p:nvPr/>
        </p:nvSpPr>
        <p:spPr>
          <a:xfrm>
            <a:off x="6003008" y="6379860"/>
            <a:ext cx="826581" cy="400110"/>
          </a:xfrm>
          <a:prstGeom prst="diamon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44" name="文本框 43"/>
          <p:cNvSpPr txBox="1"/>
          <p:nvPr/>
        </p:nvSpPr>
        <p:spPr>
          <a:xfrm>
            <a:off x="7701546" y="6496436"/>
            <a:ext cx="46872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计算中心</a:t>
            </a:r>
            <a:endParaRPr lang="zh-CN" altLang="en-US" sz="1400" b="1" u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副标题 2"/>
          <p:cNvSpPr txBox="1"/>
          <p:nvPr/>
        </p:nvSpPr>
        <p:spPr>
          <a:xfrm>
            <a:off x="0" y="6404058"/>
            <a:ext cx="7465232" cy="2396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l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u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zh-CN" altLang="en-US" sz="1600" dirty="0"/>
              <a:t>二零二零年终总结 报告</a:t>
            </a:r>
            <a:endParaRPr lang="en-US" altLang="zh-CN" sz="1600" dirty="0"/>
          </a:p>
        </p:txBody>
      </p:sp>
      <p:cxnSp>
        <p:nvCxnSpPr>
          <p:cNvPr id="3" name="直接连接符 2"/>
          <p:cNvCxnSpPr/>
          <p:nvPr/>
        </p:nvCxnSpPr>
        <p:spPr>
          <a:xfrm>
            <a:off x="1" y="6721454"/>
            <a:ext cx="7373721" cy="0"/>
          </a:xfrm>
          <a:prstGeom prst="line">
            <a:avLst/>
          </a:prstGeom>
          <a:ln w="190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1300481" y="4417132"/>
            <a:ext cx="4555735" cy="373753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rgbClr val="A40000"/>
                </a:solidFill>
              </a:defRPr>
            </a:lvl1pPr>
          </a:lstStyle>
          <a:p>
            <a:pPr lvl="0"/>
            <a:r>
              <a:rPr lang="en-US" altLang="zh-CN" dirty="0"/>
              <a:t>system</a:t>
            </a:r>
            <a:endParaRPr lang="zh-CN" altLang="en-US" dirty="0"/>
          </a:p>
        </p:txBody>
      </p:sp>
      <p:sp>
        <p:nvSpPr>
          <p:cNvPr id="24" name="文本占位符 5"/>
          <p:cNvSpPr>
            <a:spLocks noGrp="1"/>
          </p:cNvSpPr>
          <p:nvPr>
            <p:ph type="body" sz="quarter" idx="12" hasCustomPrompt="1"/>
          </p:nvPr>
        </p:nvSpPr>
        <p:spPr>
          <a:xfrm>
            <a:off x="1300481" y="4853266"/>
            <a:ext cx="4555735" cy="373753"/>
          </a:xfrm>
        </p:spPr>
        <p:txBody>
          <a:bodyPr anchor="ctr">
            <a:normAutofit/>
          </a:bodyPr>
          <a:lstStyle>
            <a:lvl1pPr marL="0" indent="0">
              <a:buNone/>
              <a:defRPr sz="2400" b="0">
                <a:solidFill>
                  <a:srgbClr val="A40000"/>
                </a:solidFill>
              </a:defRPr>
            </a:lvl1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64552" y="233274"/>
            <a:ext cx="922538" cy="72091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24192" y="255049"/>
            <a:ext cx="3288365" cy="6536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文本占位符 3"/>
          <p:cNvSpPr>
            <a:spLocks noGrp="1"/>
          </p:cNvSpPr>
          <p:nvPr>
            <p:ph type="body" sz="quarter" idx="15" hasCustomPrompt="1"/>
          </p:nvPr>
        </p:nvSpPr>
        <p:spPr>
          <a:xfrm>
            <a:off x="1583499" y="116632"/>
            <a:ext cx="8544984" cy="576262"/>
          </a:xfrm>
        </p:spPr>
        <p:txBody>
          <a:bodyPr>
            <a:noAutofit/>
          </a:bodyPr>
          <a:lstStyle>
            <a:lvl5pPr marL="1873250" marR="0" indent="-18732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 sz="4000">
                <a:latin typeface="+mj-lt"/>
              </a:defRPr>
            </a:lvl5pPr>
          </a:lstStyle>
          <a:p>
            <a:pPr marL="1873250" marR="0" lvl="4" indent="-18732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/>
            </a:pPr>
            <a:r>
              <a:rPr lang="en-US" altLang="zh-CN" b="1" dirty="0">
                <a:solidFill>
                  <a:srgbClr val="C00000"/>
                </a:solidFill>
              </a:rPr>
              <a:t>Click here to add text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72264" y="-5508"/>
            <a:ext cx="3719736" cy="8418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1109" y="1232362"/>
            <a:ext cx="2819400" cy="512064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48021" y="1232362"/>
            <a:ext cx="7315200" cy="5120640"/>
          </a:xfrm>
        </p:spPr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文本占位符 3"/>
          <p:cNvSpPr>
            <a:spLocks noGrp="1"/>
          </p:cNvSpPr>
          <p:nvPr>
            <p:ph type="body" sz="quarter" idx="15" hasCustomPrompt="1"/>
          </p:nvPr>
        </p:nvSpPr>
        <p:spPr>
          <a:xfrm>
            <a:off x="1583499" y="116632"/>
            <a:ext cx="8544984" cy="576262"/>
          </a:xfrm>
        </p:spPr>
        <p:txBody>
          <a:bodyPr>
            <a:noAutofit/>
          </a:bodyPr>
          <a:lstStyle>
            <a:lvl5pPr marL="1873250" marR="0" indent="-18732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 sz="4000">
                <a:latin typeface="+mj-lt"/>
              </a:defRPr>
            </a:lvl5pPr>
          </a:lstStyle>
          <a:p>
            <a:pPr marL="1873250" marR="0" lvl="4" indent="-18732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/>
            </a:pPr>
            <a:r>
              <a:rPr lang="en-US" altLang="zh-CN" b="1" dirty="0">
                <a:solidFill>
                  <a:srgbClr val="C00000"/>
                </a:solidFill>
              </a:rPr>
              <a:t>Click here to add text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72264" y="-5508"/>
            <a:ext cx="3719736" cy="84186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83832" y="9717"/>
            <a:ext cx="3974648" cy="7900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0" y="5867400"/>
            <a:ext cx="12192000" cy="0"/>
          </a:xfrm>
          <a:prstGeom prst="line">
            <a:avLst/>
          </a:prstGeom>
          <a:noFill/>
          <a:ln w="38100">
            <a:solidFill>
              <a:srgbClr val="00267F"/>
            </a:solidFill>
            <a:round/>
          </a:ln>
          <a:effectLst/>
        </p:spPr>
        <p:txBody>
          <a:bodyPr wrap="none" anchor="ctr"/>
          <a:lstStyle/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rgbClr val="FF0066"/>
              </a:buClr>
              <a:buSzPct val="80000"/>
              <a:buFont typeface="Wingdings" panose="05000000000000000000" pitchFamily="2" charset="2"/>
              <a:buChar char="è"/>
              <a:defRPr/>
            </a:pPr>
            <a:endParaRPr lang="zh-CN" altLang="en-US" sz="1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1" y="155575"/>
            <a:ext cx="4230095" cy="828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1422400" y="1524000"/>
            <a:ext cx="9347200" cy="1143000"/>
          </a:xfrm>
          <a:noFill/>
        </p:spPr>
        <p:txBody>
          <a:bodyPr wrap="none" lIns="91440" tIns="45720" rIns="91440" bIns="45720"/>
          <a:lstStyle>
            <a:lvl1pPr marL="0">
              <a:defRPr b="0">
                <a:solidFill>
                  <a:srgbClr val="00267F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22400" y="3124200"/>
            <a:ext cx="9347200" cy="838200"/>
          </a:xfrm>
          <a:ln w="9525"/>
        </p:spPr>
        <p:txBody>
          <a:bodyPr wrap="none"/>
          <a:lstStyle>
            <a:lvl1pPr marL="0" indent="0">
              <a:buFont typeface="Wingdings" panose="05000000000000000000" pitchFamily="2" charset="2"/>
              <a:buNone/>
              <a:defRPr sz="3200" b="1"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9144000" y="59436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>
                <a:effectLst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GB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28248" y="32601"/>
            <a:ext cx="3719736" cy="84186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11824" y="122475"/>
            <a:ext cx="3974648" cy="790092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2023-7-12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72264" y="-5508"/>
            <a:ext cx="3719736" cy="84186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17650" y="20379"/>
            <a:ext cx="3974648" cy="7900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12192000" cy="936104"/>
          </a:xfrm>
          <a:prstGeom prst="rect">
            <a:avLst/>
          </a:prstGeom>
          <a:solidFill>
            <a:srgbClr val="00B0F0"/>
          </a:solidFill>
          <a:effectLst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84784"/>
            <a:ext cx="10972800" cy="48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矩形 7"/>
          <p:cNvSpPr/>
          <p:nvPr userDrawn="1"/>
        </p:nvSpPr>
        <p:spPr>
          <a:xfrm>
            <a:off x="0" y="6606480"/>
            <a:ext cx="12192000" cy="28803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fld id="{70FF7DB3-1718-423B-8293-DE88ABDFAFDF}" type="slidenum">
              <a:rPr lang="zh-CN" altLang="en-US" sz="1400" smtClean="0"/>
              <a:t>‹#›</a:t>
            </a:fld>
            <a:r>
              <a:rPr lang="en-US" altLang="zh-CN" sz="1400" dirty="0"/>
              <a:t>/46</a:t>
            </a:r>
            <a:endParaRPr lang="zh-CN" altLang="en-US" sz="1800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00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18288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None/>
              <a:defRPr lang="zh-CN" altLang="en-US" sz="3200" b="1" kern="1200" baseline="0" dirty="0">
                <a:solidFill>
                  <a:schemeClr val="tx1"/>
                </a:solidFill>
                <a:latin typeface="Cambria" panose="02040503050406030204" pitchFamily="18" charset="0"/>
                <a:ea typeface="微软雅黑" panose="020B0503020204020204" charset="-122"/>
                <a:cs typeface="汉仪中圆简"/>
              </a:defRPr>
            </a:lvl1pPr>
          </a:lstStyle>
          <a:p>
            <a:r>
              <a:rPr lang="zh-CN" altLang="en-US" dirty="0"/>
              <a:t>单击此处编辑标题样式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 hasCustomPrompt="1"/>
          </p:nvPr>
        </p:nvSpPr>
        <p:spPr>
          <a:xfrm>
            <a:off x="935118" y="1484784"/>
            <a:ext cx="11017533" cy="4536504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352425" indent="-352425" algn="l" rtl="0" eaLnBrk="0" fontAlgn="base" hangingPunct="0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n"/>
              <a:defRPr lang="zh-CN" altLang="en-US" sz="2800" b="1" kern="1200" baseline="0" dirty="0" smtClean="0">
                <a:solidFill>
                  <a:schemeClr val="tx1"/>
                </a:solidFill>
                <a:latin typeface="Cambria" panose="020405030504060302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  <a:lvl2pPr indent="-3429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Char char="n"/>
              <a:defRPr lang="zh-CN" altLang="en-US" sz="2100" b="1" kern="1200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汉仪中圆简"/>
              </a:defRPr>
            </a:lvl2pPr>
            <a:lvl3pPr indent="-3429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Char char="n"/>
              <a:defRPr lang="zh-CN" altLang="en-US" sz="2100" b="1" kern="1200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汉仪中圆简"/>
              </a:defRPr>
            </a:lvl3pPr>
            <a:lvl4pPr indent="-3429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Char char="n"/>
              <a:defRPr lang="zh-CN" altLang="en-US" sz="2100" b="1" kern="1200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汉仪中圆简"/>
              </a:defRPr>
            </a:lvl4pPr>
            <a:lvl5pPr indent="-3429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Char char="n"/>
              <a:defRPr lang="zh-CN" altLang="en-US" sz="2100" b="1" kern="12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汉仪中圆简"/>
              </a:defRPr>
            </a:lvl5pPr>
          </a:lstStyle>
          <a:p>
            <a:pPr lvl="0"/>
            <a:r>
              <a:rPr lang="zh-CN" altLang="en-US" dirty="0"/>
              <a:t>单击此处添加目录</a:t>
            </a:r>
          </a:p>
        </p:txBody>
      </p:sp>
      <p:sp>
        <p:nvSpPr>
          <p:cNvPr id="15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896533" y="6390794"/>
            <a:ext cx="1248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A5641F2-5FCC-4DFB-A044-EC74B8B3AD6A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5" name="直接连接符 4"/>
          <p:cNvCxnSpPr/>
          <p:nvPr/>
        </p:nvCxnSpPr>
        <p:spPr>
          <a:xfrm>
            <a:off x="0" y="908720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24192" y="105100"/>
            <a:ext cx="3288365" cy="6536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80288" y="1310641"/>
            <a:ext cx="10718987" cy="480486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lang="zh-CN" altLang="en-US" sz="3200" smtClean="0">
                <a:solidFill>
                  <a:srgbClr val="000099"/>
                </a:solidFill>
              </a:defRPr>
            </a:lvl1pPr>
            <a:lvl2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lang="zh-CN" altLang="en-US" sz="2400" smtClean="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lang="zh-CN" altLang="en-US" sz="2000" smtClean="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lang="zh-CN" altLang="en-US" sz="1800" smtClean="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</a:defRPr>
            </a:lvl5pPr>
          </a:lstStyle>
          <a:p>
            <a:pPr lvl="0">
              <a:buClrTx/>
              <a:buFont typeface="Wingdings" panose="05000000000000000000" pitchFamily="2" charset="2"/>
              <a:buChar char="l"/>
            </a:pPr>
            <a:r>
              <a:rPr lang="en-US" altLang="zh-CN" dirty="0"/>
              <a:t>Click here to add text</a:t>
            </a:r>
            <a:endParaRPr lang="zh-CN" altLang="en-US" dirty="0"/>
          </a:p>
          <a:p>
            <a:pPr lvl="1">
              <a:buClrTx/>
              <a:buFont typeface="Wingdings" panose="05000000000000000000" pitchFamily="2" charset="2"/>
              <a:buChar char="n"/>
            </a:pPr>
            <a:r>
              <a:rPr lang="en-US" altLang="zh-CN" dirty="0"/>
              <a:t>Click here to add text</a:t>
            </a:r>
            <a:endParaRPr lang="zh-CN" altLang="en-US" dirty="0"/>
          </a:p>
          <a:p>
            <a:pPr lvl="2">
              <a:buClrTx/>
              <a:buFont typeface="Wingdings" panose="05000000000000000000" pitchFamily="2" charset="2"/>
              <a:buChar char="u"/>
            </a:pPr>
            <a:r>
              <a:rPr lang="en-US" altLang="zh-CN" dirty="0"/>
              <a:t>Click here to add text</a:t>
            </a:r>
            <a:endParaRPr lang="zh-CN" altLang="en-US" dirty="0"/>
          </a:p>
          <a:p>
            <a:pPr lvl="3">
              <a:buClrTx/>
              <a:buFont typeface="Wingdings" panose="05000000000000000000" pitchFamily="2" charset="2"/>
              <a:buChar char="Ø"/>
            </a:pPr>
            <a:r>
              <a:rPr lang="en-US" altLang="zh-CN" dirty="0"/>
              <a:t>Click here to add text</a:t>
            </a:r>
            <a:endParaRPr lang="zh-CN" altLang="en-US" dirty="0"/>
          </a:p>
          <a:p>
            <a:pPr lvl="4">
              <a:buClrTx/>
              <a:buFont typeface="Wingdings" panose="05000000000000000000" pitchFamily="2" charset="2"/>
              <a:buChar char="ü"/>
            </a:pPr>
            <a:r>
              <a:rPr lang="en-US" altLang="zh-CN" dirty="0"/>
              <a:t>Click here to add text</a:t>
            </a:r>
            <a:endParaRPr lang="en-US" dirty="0"/>
          </a:p>
        </p:txBody>
      </p:sp>
      <p:sp>
        <p:nvSpPr>
          <p:cNvPr id="10" name="标题 4"/>
          <p:cNvSpPr>
            <a:spLocks noGrp="1"/>
          </p:cNvSpPr>
          <p:nvPr>
            <p:ph type="title" hasCustomPrompt="1"/>
          </p:nvPr>
        </p:nvSpPr>
        <p:spPr>
          <a:xfrm>
            <a:off x="1558637" y="105353"/>
            <a:ext cx="10515600" cy="663575"/>
          </a:xfrm>
          <a:prstGeom prst="rect">
            <a:avLst/>
          </a:prstGeom>
        </p:spPr>
        <p:txBody>
          <a:bodyPr anchor="ctr"/>
          <a:lstStyle>
            <a:lvl1pPr>
              <a:defRPr sz="4000" b="1" baseline="0">
                <a:solidFill>
                  <a:srgbClr val="C00000"/>
                </a:solidFill>
              </a:defRPr>
            </a:lvl1pPr>
          </a:lstStyle>
          <a:p>
            <a:r>
              <a:rPr lang="en-US" altLang="zh-CN" dirty="0"/>
              <a:t>Click here to add text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24192" y="105100"/>
            <a:ext cx="3288365" cy="6536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4"/>
          <p:cNvSpPr>
            <a:spLocks noGrp="1"/>
          </p:cNvSpPr>
          <p:nvPr>
            <p:ph type="title" hasCustomPrompt="1"/>
          </p:nvPr>
        </p:nvSpPr>
        <p:spPr>
          <a:xfrm>
            <a:off x="1558637" y="105353"/>
            <a:ext cx="10515600" cy="663575"/>
          </a:xfrm>
          <a:prstGeom prst="rect">
            <a:avLst/>
          </a:prstGeom>
        </p:spPr>
        <p:txBody>
          <a:bodyPr anchor="ctr"/>
          <a:lstStyle>
            <a:lvl1pPr>
              <a:defRPr sz="4000" b="1" baseline="0">
                <a:solidFill>
                  <a:srgbClr val="C00000"/>
                </a:solidFill>
              </a:defRPr>
            </a:lvl1pPr>
          </a:lstStyle>
          <a:p>
            <a:r>
              <a:rPr lang="en-US" altLang="zh-CN" dirty="0"/>
              <a:t>Click here to add text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0" hasCustomPrompt="1"/>
          </p:nvPr>
        </p:nvSpPr>
        <p:spPr>
          <a:xfrm>
            <a:off x="2439365" y="2046723"/>
            <a:ext cx="817033" cy="561975"/>
          </a:xfrm>
          <a:solidFill>
            <a:srgbClr val="000099"/>
          </a:solidFill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No.</a:t>
            </a:r>
            <a:endParaRPr lang="zh-CN" altLang="en-US" dirty="0"/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1" hasCustomPrompt="1"/>
          </p:nvPr>
        </p:nvSpPr>
        <p:spPr>
          <a:xfrm>
            <a:off x="3270057" y="2046722"/>
            <a:ext cx="6318251" cy="561974"/>
          </a:xfr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anchor="ctr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altLang="zh-CN" dirty="0"/>
              <a:t>Click here to add title</a:t>
            </a:r>
            <a:endParaRPr lang="zh-CN" altLang="en-US" dirty="0"/>
          </a:p>
        </p:txBody>
      </p:sp>
      <p:sp>
        <p:nvSpPr>
          <p:cNvPr id="16" name="文本占位符 10"/>
          <p:cNvSpPr>
            <a:spLocks noGrp="1"/>
          </p:cNvSpPr>
          <p:nvPr>
            <p:ph type="body" sz="quarter" idx="12" hasCustomPrompt="1"/>
          </p:nvPr>
        </p:nvSpPr>
        <p:spPr>
          <a:xfrm>
            <a:off x="2439365" y="2864141"/>
            <a:ext cx="817033" cy="561975"/>
          </a:xfrm>
          <a:solidFill>
            <a:srgbClr val="000099"/>
          </a:solidFill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No.</a:t>
            </a:r>
            <a:endParaRPr lang="zh-CN" altLang="en-US" dirty="0"/>
          </a:p>
        </p:txBody>
      </p:sp>
      <p:sp>
        <p:nvSpPr>
          <p:cNvPr id="18" name="文本占位符 14"/>
          <p:cNvSpPr>
            <a:spLocks noGrp="1"/>
          </p:cNvSpPr>
          <p:nvPr>
            <p:ph type="body" sz="quarter" idx="13" hasCustomPrompt="1"/>
          </p:nvPr>
        </p:nvSpPr>
        <p:spPr>
          <a:xfrm>
            <a:off x="3270057" y="2864140"/>
            <a:ext cx="6318251" cy="561974"/>
          </a:xfr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anchor="ctr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altLang="zh-CN" dirty="0"/>
              <a:t>Click here to add title</a:t>
            </a:r>
            <a:endParaRPr lang="zh-CN" altLang="en-US" dirty="0"/>
          </a:p>
        </p:txBody>
      </p:sp>
      <p:sp>
        <p:nvSpPr>
          <p:cNvPr id="19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2439365" y="3681558"/>
            <a:ext cx="817033" cy="561975"/>
          </a:xfrm>
          <a:solidFill>
            <a:srgbClr val="000099"/>
          </a:solidFill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No.</a:t>
            </a:r>
            <a:endParaRPr lang="zh-CN" altLang="en-US" dirty="0"/>
          </a:p>
        </p:txBody>
      </p:sp>
      <p:sp>
        <p:nvSpPr>
          <p:cNvPr id="21" name="文本占位符 14"/>
          <p:cNvSpPr>
            <a:spLocks noGrp="1"/>
          </p:cNvSpPr>
          <p:nvPr>
            <p:ph type="body" sz="quarter" idx="15" hasCustomPrompt="1"/>
          </p:nvPr>
        </p:nvSpPr>
        <p:spPr>
          <a:xfrm>
            <a:off x="3270057" y="3681556"/>
            <a:ext cx="6318251" cy="561976"/>
          </a:xfr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anchor="ctr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altLang="zh-CN" dirty="0"/>
              <a:t>Click here to add title</a:t>
            </a:r>
            <a:endParaRPr lang="zh-CN" altLang="en-US" dirty="0"/>
          </a:p>
        </p:txBody>
      </p:sp>
      <p:sp>
        <p:nvSpPr>
          <p:cNvPr id="22" name="文本占位符 10"/>
          <p:cNvSpPr>
            <a:spLocks noGrp="1"/>
          </p:cNvSpPr>
          <p:nvPr>
            <p:ph type="body" sz="quarter" idx="16" hasCustomPrompt="1"/>
          </p:nvPr>
        </p:nvSpPr>
        <p:spPr>
          <a:xfrm>
            <a:off x="2439365" y="4498974"/>
            <a:ext cx="817033" cy="561975"/>
          </a:xfrm>
          <a:solidFill>
            <a:srgbClr val="000099"/>
          </a:solidFill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No.</a:t>
            </a:r>
            <a:endParaRPr lang="zh-CN" altLang="en-US" dirty="0"/>
          </a:p>
        </p:txBody>
      </p:sp>
      <p:sp>
        <p:nvSpPr>
          <p:cNvPr id="24" name="文本占位符 14"/>
          <p:cNvSpPr>
            <a:spLocks noGrp="1"/>
          </p:cNvSpPr>
          <p:nvPr>
            <p:ph type="body" sz="quarter" idx="17" hasCustomPrompt="1"/>
          </p:nvPr>
        </p:nvSpPr>
        <p:spPr>
          <a:xfrm>
            <a:off x="3270057" y="4498973"/>
            <a:ext cx="6318251" cy="561974"/>
          </a:xfr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anchor="ctr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altLang="zh-CN" dirty="0"/>
              <a:t>Click here to add title</a:t>
            </a:r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24192" y="111033"/>
            <a:ext cx="3288365" cy="6536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" y="6586927"/>
            <a:ext cx="10914276" cy="268329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914278" y="6588019"/>
            <a:ext cx="1277721" cy="267236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lide Number Placeholder 5"/>
          <p:cNvSpPr txBox="1"/>
          <p:nvPr/>
        </p:nvSpPr>
        <p:spPr>
          <a:xfrm>
            <a:off x="10311534" y="6588019"/>
            <a:ext cx="1796516" cy="2672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lang="zh-CN" altLang="en-US" sz="2000" kern="120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71D156-31C7-4A0D-88C3-08F7D3EE48DA}" type="slidenum">
              <a:rPr lang="en-US" altLang="zh-CN" sz="1600" b="1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zh-CN" alt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0" y="6567603"/>
            <a:ext cx="107154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600" b="1" dirty="0">
                <a:solidFill>
                  <a:schemeClr val="bg1"/>
                </a:solidFill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HEPS · </a:t>
            </a:r>
            <a:r>
              <a:rPr lang="en-US" altLang="zh-CN" sz="1600" b="1" dirty="0">
                <a:solidFill>
                  <a:schemeClr val="bg1"/>
                </a:solidFill>
              </a:rPr>
              <a:t>The 1</a:t>
            </a:r>
            <a:r>
              <a:rPr lang="en-US" altLang="zh-CN" sz="1600" b="1" baseline="30000" dirty="0">
                <a:solidFill>
                  <a:schemeClr val="bg1"/>
                </a:solidFill>
              </a:rPr>
              <a:t>st</a:t>
            </a:r>
            <a:r>
              <a:rPr lang="en-US" altLang="zh-CN" sz="1600" b="1" baseline="0" dirty="0">
                <a:solidFill>
                  <a:schemeClr val="bg1"/>
                </a:solidFill>
              </a:rPr>
              <a:t> </a:t>
            </a:r>
            <a:r>
              <a:rPr lang="en-US" altLang="zh-CN" sz="1600" b="1" dirty="0">
                <a:solidFill>
                  <a:schemeClr val="bg1"/>
                </a:solidFill>
              </a:rPr>
              <a:t>Meeting of HEPS</a:t>
            </a:r>
            <a:r>
              <a:rPr lang="en-US" altLang="zh-CN" sz="1600" b="1" baseline="0" dirty="0">
                <a:solidFill>
                  <a:schemeClr val="bg1"/>
                </a:solidFill>
              </a:rPr>
              <a:t> </a:t>
            </a:r>
            <a:r>
              <a:rPr lang="en-US" altLang="zh-CN" sz="1600" b="1" dirty="0">
                <a:solidFill>
                  <a:schemeClr val="bg1"/>
                </a:solidFill>
              </a:rPr>
              <a:t>IAC, IHEP, Dec. 11-14, 2018</a:t>
            </a:r>
            <a:endParaRPr lang="zh-CN" altLang="en-US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直角三角形 10"/>
          <p:cNvSpPr/>
          <p:nvPr/>
        </p:nvSpPr>
        <p:spPr>
          <a:xfrm flipV="1">
            <a:off x="10909477" y="6588019"/>
            <a:ext cx="526943" cy="267236"/>
          </a:xfrm>
          <a:prstGeom prst="rtTriangle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11445105" y="6588019"/>
            <a:ext cx="0" cy="26723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内容占位符 13"/>
          <p:cNvSpPr>
            <a:spLocks noGrp="1"/>
          </p:cNvSpPr>
          <p:nvPr>
            <p:ph sz="quarter" idx="10" hasCustomPrompt="1"/>
          </p:nvPr>
        </p:nvSpPr>
        <p:spPr>
          <a:xfrm>
            <a:off x="0" y="1329893"/>
            <a:ext cx="8783781" cy="1912071"/>
          </a:xfrm>
          <a:solidFill>
            <a:srgbClr val="000099"/>
          </a:solidFill>
        </p:spPr>
        <p:txBody>
          <a:bodyPr anchor="ctr">
            <a:normAutofit/>
          </a:bodyPr>
          <a:lstStyle>
            <a:lvl1pPr marL="0" indent="0">
              <a:buNone/>
              <a:defRPr sz="4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Click here to add title</a:t>
            </a:r>
            <a:endParaRPr lang="zh-CN" altLang="en-US" dirty="0"/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11"/>
          </p:nvPr>
        </p:nvSpPr>
        <p:spPr>
          <a:xfrm>
            <a:off x="1676402" y="3460607"/>
            <a:ext cx="9628909" cy="27115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9594" y="1240525"/>
            <a:ext cx="4985143" cy="5120640"/>
          </a:xfrm>
        </p:spPr>
        <p:txBody>
          <a:bodyPr anchor="t"/>
          <a:lstStyle>
            <a:lvl1pPr marL="182880" indent="-182880">
              <a:buClrTx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</a:defRPr>
            </a:lvl1pPr>
            <a:lvl2pPr marL="685800" indent="-182880">
              <a:buClrTx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</a:defRPr>
            </a:lvl2pPr>
            <a:lvl3pPr marL="1143000" indent="-182880">
              <a:buClrTx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</a:defRPr>
            </a:lvl3pPr>
            <a:lvl4pPr marL="1600200" indent="-182880">
              <a:buClrTx/>
              <a:buFont typeface="Wingdings" panose="05000000000000000000" pitchFamily="2" charset="2"/>
              <a:buChar char="Ø"/>
              <a:defRPr sz="1800">
                <a:solidFill>
                  <a:schemeClr val="tx1"/>
                </a:solidFill>
              </a:defRPr>
            </a:lvl4pPr>
            <a:lvl5pPr marL="2057400" indent="-182880">
              <a:buClrTx/>
              <a:buFont typeface="Wingdings" panose="05000000000000000000" pitchFamily="2" charset="2"/>
              <a:buChar char="ü"/>
              <a:defRPr sz="1800">
                <a:solidFill>
                  <a:schemeClr val="tx1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879" y="1240525"/>
            <a:ext cx="5025040" cy="512064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zh-CN" altLang="en-US" sz="3200" smtClean="0"/>
            </a:lvl1pPr>
            <a:lvl2pPr>
              <a:defRPr lang="zh-CN" altLang="en-US" smtClean="0"/>
            </a:lvl2pPr>
            <a:lvl3pPr>
              <a:defRPr lang="zh-CN" altLang="en-US" sz="2000" smtClean="0"/>
            </a:lvl3pPr>
            <a:lvl4pPr>
              <a:defRPr lang="zh-CN" altLang="en-US" smtClean="0"/>
            </a:lvl4pPr>
            <a:lvl5pPr>
              <a:defRPr lang="en-US" dirty="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1558637" y="105353"/>
            <a:ext cx="9649931" cy="663575"/>
          </a:xfrm>
          <a:prstGeom prst="rect">
            <a:avLst/>
          </a:prstGeom>
        </p:spPr>
        <p:txBody>
          <a:bodyPr anchor="ctr"/>
          <a:lstStyle>
            <a:lvl1pPr>
              <a:defRPr sz="4000" b="1" baseline="0">
                <a:solidFill>
                  <a:srgbClr val="C00000"/>
                </a:solidFill>
              </a:defRPr>
            </a:lvl1pPr>
          </a:lstStyle>
          <a:p>
            <a:r>
              <a:rPr lang="en-US" altLang="zh-CN" dirty="0"/>
              <a:t>Click here to add text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24192" y="105100"/>
            <a:ext cx="3288365" cy="6536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9797" y="1235858"/>
            <a:ext cx="3474720" cy="807720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797" y="2143208"/>
            <a:ext cx="3474720" cy="402336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00348" y="1235860"/>
            <a:ext cx="3474720" cy="813171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00348" y="2143208"/>
            <a:ext cx="3474720" cy="402336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3" name="标题 4"/>
          <p:cNvSpPr>
            <a:spLocks noGrp="1"/>
          </p:cNvSpPr>
          <p:nvPr>
            <p:ph type="title" hasCustomPrompt="1"/>
          </p:nvPr>
        </p:nvSpPr>
        <p:spPr>
          <a:xfrm>
            <a:off x="1558637" y="105353"/>
            <a:ext cx="10515600" cy="663575"/>
          </a:xfrm>
          <a:prstGeom prst="rect">
            <a:avLst/>
          </a:prstGeom>
        </p:spPr>
        <p:txBody>
          <a:bodyPr anchor="ctr"/>
          <a:lstStyle>
            <a:lvl1pPr>
              <a:defRPr sz="4000" b="1" baseline="0">
                <a:solidFill>
                  <a:srgbClr val="C00000"/>
                </a:solidFill>
              </a:defRPr>
            </a:lvl1pPr>
          </a:lstStyle>
          <a:p>
            <a:r>
              <a:rPr lang="en-US" altLang="zh-CN" dirty="0"/>
              <a:t>Click here to add text</a:t>
            </a:r>
            <a:endParaRPr lang="zh-CN" alt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50899" y="1235860"/>
            <a:ext cx="3474720" cy="813171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11"/>
          </p:nvPr>
        </p:nvSpPr>
        <p:spPr>
          <a:xfrm>
            <a:off x="8350899" y="2143208"/>
            <a:ext cx="3474720" cy="402336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72264" y="-5508"/>
            <a:ext cx="3719736" cy="8418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2919" y="1123839"/>
            <a:ext cx="2947483" cy="460118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 hasCustomPrompt="1"/>
          </p:nvPr>
        </p:nvSpPr>
        <p:spPr>
          <a:xfrm>
            <a:off x="1775521" y="116633"/>
            <a:ext cx="8928100" cy="5873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 sz="4000"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/>
            </a:pPr>
            <a:r>
              <a:rPr lang="en-US" altLang="zh-CN" b="1" dirty="0">
                <a:solidFill>
                  <a:srgbClr val="C00000"/>
                </a:solidFill>
              </a:rPr>
              <a:t>Click here to add text</a:t>
            </a:r>
            <a:endParaRPr lang="zh-CN" altLang="en-US" b="1" dirty="0">
              <a:solidFill>
                <a:srgbClr val="C00000"/>
              </a:solidFill>
            </a:endParaRPr>
          </a:p>
          <a:p>
            <a:pPr lvl="0"/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72264" y="-5508"/>
            <a:ext cx="3719736" cy="8418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1456" y="1273629"/>
            <a:ext cx="7670944" cy="51019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1" name="内容占位符 5"/>
          <p:cNvSpPr>
            <a:spLocks noGrp="1"/>
          </p:cNvSpPr>
          <p:nvPr>
            <p:ph sz="quarter" idx="13" hasCustomPrompt="1"/>
          </p:nvPr>
        </p:nvSpPr>
        <p:spPr>
          <a:xfrm>
            <a:off x="718458" y="1273629"/>
            <a:ext cx="2834217" cy="2374901"/>
          </a:xfrm>
        </p:spPr>
        <p:txBody>
          <a:bodyPr anchor="t"/>
          <a:lstStyle>
            <a:lvl1pPr>
              <a:defRPr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 altLang="zh-CN" dirty="0"/>
              <a:t>Click here to add key words</a:t>
            </a:r>
            <a:endParaRPr lang="zh-CN" altLang="en-US" dirty="0"/>
          </a:p>
        </p:txBody>
      </p:sp>
      <p:sp>
        <p:nvSpPr>
          <p:cNvPr id="12" name="内容占位符 5"/>
          <p:cNvSpPr>
            <a:spLocks noGrp="1"/>
          </p:cNvSpPr>
          <p:nvPr>
            <p:ph sz="quarter" idx="14" hasCustomPrompt="1"/>
          </p:nvPr>
        </p:nvSpPr>
        <p:spPr>
          <a:xfrm>
            <a:off x="718458" y="3840473"/>
            <a:ext cx="2834217" cy="2535092"/>
          </a:xfrm>
        </p:spPr>
        <p:txBody>
          <a:bodyPr anchor="t"/>
          <a:lstStyle>
            <a:lvl1pPr>
              <a:defRPr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 altLang="zh-CN" dirty="0"/>
              <a:t>Click here to add key words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</p:nvPr>
        </p:nvSpPr>
        <p:spPr>
          <a:xfrm>
            <a:off x="1679510" y="116632"/>
            <a:ext cx="8642349" cy="431800"/>
          </a:xfrm>
        </p:spPr>
        <p:txBody>
          <a:bodyPr>
            <a:noAutofit/>
          </a:bodyPr>
          <a:lstStyle>
            <a:lvl5pPr marL="1873250" marR="0" indent="-18732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 sz="4000">
                <a:latin typeface="+mj-lt"/>
              </a:defRPr>
            </a:lvl5pPr>
          </a:lstStyle>
          <a:p>
            <a:pPr marL="1873250" marR="0" lvl="4" indent="-18732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/>
            </a:pPr>
            <a:r>
              <a:rPr lang="en-US" altLang="zh-CN" b="1" dirty="0">
                <a:solidFill>
                  <a:srgbClr val="C00000"/>
                </a:solidFill>
              </a:rPr>
              <a:t>Click here to add text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72264" y="-5508"/>
            <a:ext cx="3719736" cy="8418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3603301" y="1191984"/>
            <a:ext cx="8115231" cy="5101937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dirty="0"/>
              <a:t>Click here to add picture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13" hasCustomPrompt="1"/>
          </p:nvPr>
        </p:nvSpPr>
        <p:spPr>
          <a:xfrm>
            <a:off x="413657" y="1191984"/>
            <a:ext cx="2834217" cy="2374901"/>
          </a:xfrm>
        </p:spPr>
        <p:txBody>
          <a:bodyPr anchor="t"/>
          <a:lstStyle>
            <a:lvl1pPr>
              <a:defRPr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 altLang="zh-CN" dirty="0"/>
              <a:t>Click here to add key words</a:t>
            </a:r>
            <a:endParaRPr lang="zh-CN" altLang="en-US" dirty="0"/>
          </a:p>
        </p:txBody>
      </p:sp>
      <p:sp>
        <p:nvSpPr>
          <p:cNvPr id="11" name="内容占位符 5"/>
          <p:cNvSpPr>
            <a:spLocks noGrp="1"/>
          </p:cNvSpPr>
          <p:nvPr>
            <p:ph sz="quarter" idx="14" hasCustomPrompt="1"/>
          </p:nvPr>
        </p:nvSpPr>
        <p:spPr>
          <a:xfrm>
            <a:off x="413657" y="3758828"/>
            <a:ext cx="2834217" cy="2535092"/>
          </a:xfrm>
        </p:spPr>
        <p:txBody>
          <a:bodyPr anchor="t"/>
          <a:lstStyle>
            <a:lvl1pPr>
              <a:defRPr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 altLang="zh-CN" dirty="0"/>
              <a:t>Click here to add key words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</p:nvPr>
        </p:nvSpPr>
        <p:spPr>
          <a:xfrm>
            <a:off x="1583499" y="44624"/>
            <a:ext cx="8544984" cy="576262"/>
          </a:xfrm>
        </p:spPr>
        <p:txBody>
          <a:bodyPr>
            <a:noAutofit/>
          </a:bodyPr>
          <a:lstStyle>
            <a:lvl5pPr marL="1873250" marR="0" indent="-18732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 sz="4000">
                <a:latin typeface="+mj-lt"/>
              </a:defRPr>
            </a:lvl5pPr>
          </a:lstStyle>
          <a:p>
            <a:pPr marL="1873250" marR="0" lvl="4" indent="-18732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/>
            </a:pPr>
            <a:r>
              <a:rPr lang="en-US" altLang="zh-CN" b="1" dirty="0">
                <a:solidFill>
                  <a:srgbClr val="C00000"/>
                </a:solidFill>
              </a:rPr>
              <a:t>Click here to add text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72264" y="-5508"/>
            <a:ext cx="3719736" cy="84186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tif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455" y="1880755"/>
            <a:ext cx="11152909" cy="44916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altLang="zh-CN" dirty="0"/>
              <a:t>Click here to add text</a:t>
            </a:r>
            <a:endParaRPr lang="zh-CN" altLang="en-US" dirty="0"/>
          </a:p>
          <a:p>
            <a:pPr lvl="1"/>
            <a:r>
              <a:rPr lang="en-US" altLang="zh-CN" dirty="0"/>
              <a:t>Click here to add text</a:t>
            </a:r>
            <a:endParaRPr lang="zh-CN" altLang="en-US" dirty="0"/>
          </a:p>
          <a:p>
            <a:pPr lvl="2"/>
            <a:r>
              <a:rPr lang="en-US" altLang="zh-CN" dirty="0"/>
              <a:t>Click here to add text</a:t>
            </a:r>
            <a:endParaRPr lang="zh-CN" altLang="en-US" dirty="0"/>
          </a:p>
          <a:p>
            <a:pPr lvl="3"/>
            <a:r>
              <a:rPr lang="en-US" altLang="zh-CN" dirty="0"/>
              <a:t>Click here to add text</a:t>
            </a:r>
            <a:endParaRPr lang="zh-CN" altLang="en-US" dirty="0"/>
          </a:p>
          <a:p>
            <a:pPr lvl="4"/>
            <a:r>
              <a:rPr lang="en-US" altLang="zh-CN" dirty="0"/>
              <a:t>Click here to add text</a:t>
            </a:r>
            <a:endParaRPr lang="en-US" dirty="0"/>
          </a:p>
        </p:txBody>
      </p:sp>
      <p:grpSp>
        <p:nvGrpSpPr>
          <p:cNvPr id="9" name="组合 8"/>
          <p:cNvGrpSpPr/>
          <p:nvPr/>
        </p:nvGrpSpPr>
        <p:grpSpPr>
          <a:xfrm>
            <a:off x="1" y="821645"/>
            <a:ext cx="12192000" cy="87076"/>
            <a:chOff x="0" y="821645"/>
            <a:chExt cx="9191194" cy="135018"/>
          </a:xfrm>
        </p:grpSpPr>
        <p:grpSp>
          <p:nvGrpSpPr>
            <p:cNvPr id="10" name="组合 9"/>
            <p:cNvGrpSpPr/>
            <p:nvPr/>
          </p:nvGrpSpPr>
          <p:grpSpPr>
            <a:xfrm>
              <a:off x="0" y="836712"/>
              <a:ext cx="9191194" cy="110437"/>
              <a:chOff x="0" y="836712"/>
              <a:chExt cx="9191194" cy="110437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922847" y="836712"/>
                <a:ext cx="8268347" cy="110436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0" y="836713"/>
                <a:ext cx="975360" cy="110436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</p:grpSp>
        <p:cxnSp>
          <p:nvCxnSpPr>
            <p:cNvPr id="11" name="直接连接符 10"/>
            <p:cNvCxnSpPr/>
            <p:nvPr/>
          </p:nvCxnSpPr>
          <p:spPr>
            <a:xfrm flipV="1">
              <a:off x="975360" y="821645"/>
              <a:ext cx="0" cy="13501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86" y="108726"/>
            <a:ext cx="955964" cy="631767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1" y="6432191"/>
            <a:ext cx="10914276" cy="423065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0909477" y="6432191"/>
            <a:ext cx="1277721" cy="421341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Slide Number Placeholder 5"/>
          <p:cNvSpPr txBox="1"/>
          <p:nvPr/>
        </p:nvSpPr>
        <p:spPr>
          <a:xfrm>
            <a:off x="10311534" y="6433915"/>
            <a:ext cx="1796516" cy="4213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lang="zh-CN" altLang="en-US" sz="2000" kern="120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71D156-31C7-4A0D-88C3-08F7D3EE48DA}" type="slidenum">
              <a:rPr lang="en-US" altLang="zh-CN" sz="1600" b="1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zh-CN" alt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直角三角形 20"/>
          <p:cNvSpPr/>
          <p:nvPr/>
        </p:nvSpPr>
        <p:spPr>
          <a:xfrm flipV="1">
            <a:off x="10909477" y="6433915"/>
            <a:ext cx="526943" cy="421341"/>
          </a:xfrm>
          <a:prstGeom prst="rtTriangle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11445105" y="6433915"/>
            <a:ext cx="0" cy="42134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1087068" y="50631"/>
            <a:ext cx="922538" cy="72091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7752184" y="111033"/>
            <a:ext cx="3288365" cy="65367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Pct val="60000"/>
        <a:buFont typeface="Wingdings" panose="05000000000000000000" pitchFamily="2" charset="2"/>
        <a:buChar char="l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Pct val="6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Pct val="60000"/>
        <a:buFont typeface="Wingdings" panose="05000000000000000000" pitchFamily="2" charset="2"/>
        <a:buChar char="u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Pct val="60000"/>
        <a:buFont typeface="Wingdings" panose="05000000000000000000" pitchFamily="2" charset="2"/>
        <a:buChar char="Ø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Pct val="60000"/>
        <a:buFont typeface="Wingdings" panose="05000000000000000000" pitchFamily="2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anose="05020102010507070707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anose="05020102010507070707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anose="05020102010507070707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anose="05020102010507070707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7.jpeg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4.emf"/><Relationship Id="rId5" Type="http://schemas.openxmlformats.org/officeDocument/2006/relationships/package" Target="../embeddings/Microsoft_Visio___1.vsdx"/><Relationship Id="rId4" Type="http://schemas.openxmlformats.org/officeDocument/2006/relationships/image" Target="../media/image3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__2.vsdx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9.emf"/><Relationship Id="rId5" Type="http://schemas.openxmlformats.org/officeDocument/2006/relationships/package" Target="../embeddings/Microsoft_Visio___3.vsdx"/><Relationship Id="rId4" Type="http://schemas.openxmlformats.org/officeDocument/2006/relationships/image" Target="../media/image38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package" Target="../embeddings/Microsoft_Visio___4.vsdx"/><Relationship Id="rId7" Type="http://schemas.openxmlformats.org/officeDocument/2006/relationships/package" Target="../embeddings/Microsoft_Visio___6.vsdx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1.emf"/><Relationship Id="rId5" Type="http://schemas.openxmlformats.org/officeDocument/2006/relationships/package" Target="../embeddings/Microsoft_Visio___5.vsdx"/><Relationship Id="rId10" Type="http://schemas.openxmlformats.org/officeDocument/2006/relationships/image" Target="../media/image43.emf"/><Relationship Id="rId4" Type="http://schemas.openxmlformats.org/officeDocument/2006/relationships/image" Target="../media/image40.emf"/><Relationship Id="rId9" Type="http://schemas.openxmlformats.org/officeDocument/2006/relationships/package" Target="../embeddings/Microsoft_Visio___7.vsdx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__8.vsdx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8.emf"/><Relationship Id="rId5" Type="http://schemas.openxmlformats.org/officeDocument/2006/relationships/package" Target="../embeddings/Microsoft_Visio___9.vsdx"/><Relationship Id="rId4" Type="http://schemas.openxmlformats.org/officeDocument/2006/relationships/image" Target="../media/image4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13" Type="http://schemas.openxmlformats.org/officeDocument/2006/relationships/image" Target="../media/image21.jpeg"/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10.emf"/><Relationship Id="rId16" Type="http://schemas.openxmlformats.org/officeDocument/2006/relationships/image" Target="../media/image24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emf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emf"/><Relationship Id="rId9" Type="http://schemas.openxmlformats.org/officeDocument/2006/relationships/image" Target="../media/image17.emf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EA44A5F2-51DD-4108-9129-EEAF360869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19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EE41F66A-52EB-4921-AB28-BF383AC1C0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636" y="2858481"/>
            <a:ext cx="2995378" cy="62079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2356CB37-E450-4482-A7F7-C401A3357E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856" y="2056504"/>
            <a:ext cx="4247114" cy="75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95403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3432" y="-157754"/>
            <a:ext cx="11112279" cy="1007745"/>
          </a:xfrm>
        </p:spPr>
        <p:txBody>
          <a:bodyPr>
            <a:normAutofit/>
          </a:bodyPr>
          <a:lstStyle/>
          <a:p>
            <a:r>
              <a:rPr lang="zh-CN" altLang="en-US" sz="4000" dirty="0" smtClean="0">
                <a:solidFill>
                  <a:srgbClr val="C00000"/>
                </a:solidFill>
                <a:latin typeface="+mj-lt"/>
                <a:ea typeface="+mj-ea"/>
                <a:cs typeface="+mj-cs"/>
                <a:sym typeface="+mn-ea"/>
              </a:rPr>
              <a:t>可计算存储</a:t>
            </a:r>
            <a:endParaRPr sz="4000" dirty="0">
              <a:solidFill>
                <a:srgbClr val="C00000"/>
              </a:solidFill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3" name="TextBox 21">
            <a:extLst>
              <a:ext uri="{FF2B5EF4-FFF2-40B4-BE49-F238E27FC236}">
                <a16:creationId xmlns="" xmlns:a16="http://schemas.microsoft.com/office/drawing/2014/main" id="{E7F0D1B6-EB01-40DE-9B86-E23EDEBBCE10}"/>
              </a:ext>
            </a:extLst>
          </p:cNvPr>
          <p:cNvSpPr txBox="1"/>
          <p:nvPr/>
        </p:nvSpPr>
        <p:spPr>
          <a:xfrm>
            <a:off x="467695" y="1048893"/>
            <a:ext cx="1757345" cy="476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defTabSz="457200">
              <a:lnSpc>
                <a:spcPct val="133000"/>
              </a:lnSpc>
              <a:defRPr sz="4200">
                <a:solidFill>
                  <a:srgbClr val="FFFFFF"/>
                </a:solidFill>
                <a:effectLst>
                  <a:outerShdw blurRad="254000" dist="101600" dir="5400000" rotWithShape="0">
                    <a:srgbClr val="000000">
                      <a:alpha val="15000"/>
                    </a:srgbClr>
                  </a:outerShdw>
                </a:effectLst>
              </a:defRPr>
            </a:lvl1pPr>
          </a:lstStyle>
          <a:p>
            <a:pPr>
              <a:lnSpc>
                <a:spcPct val="120187"/>
              </a:lnSpc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zh-CN" altLang="en-US" sz="24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Times New Roman Bold" panose="02020803070505020304" pitchFamily="18" charset="0"/>
              </a:rPr>
              <a:t>国内外现状</a:t>
            </a:r>
            <a:endParaRPr sz="2400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Times New Roman Bold" panose="02020803070505020304" pitchFamily="18" charset="0"/>
            </a:endParaRPr>
          </a:p>
        </p:txBody>
      </p:sp>
      <p:pic>
        <p:nvPicPr>
          <p:cNvPr id="4" name="图片 7" descr="图片 7">
            <a:extLst>
              <a:ext uri="{FF2B5EF4-FFF2-40B4-BE49-F238E27FC236}">
                <a16:creationId xmlns="" xmlns:a16="http://schemas.microsoft.com/office/drawing/2014/main" id="{20D4AB84-2DBB-4705-A235-CA057FC39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4472" y="3629086"/>
            <a:ext cx="1702547" cy="1508963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图片 8" descr="图片 8">
            <a:extLst>
              <a:ext uri="{FF2B5EF4-FFF2-40B4-BE49-F238E27FC236}">
                <a16:creationId xmlns="" xmlns:a16="http://schemas.microsoft.com/office/drawing/2014/main" id="{8E9346D4-995F-449C-A771-AC6E2B3D58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7165" y="3130453"/>
            <a:ext cx="5217914" cy="269789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图片 9" descr="图片 9">
            <a:extLst>
              <a:ext uri="{FF2B5EF4-FFF2-40B4-BE49-F238E27FC236}">
                <a16:creationId xmlns="" xmlns:a16="http://schemas.microsoft.com/office/drawing/2014/main" id="{B00AC0FD-E18B-4D4E-837D-78D4CD4881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8330" y="2722577"/>
            <a:ext cx="4565748" cy="320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图片 10" descr="图片 10">
            <a:extLst>
              <a:ext uri="{FF2B5EF4-FFF2-40B4-BE49-F238E27FC236}">
                <a16:creationId xmlns="" xmlns:a16="http://schemas.microsoft.com/office/drawing/2014/main" id="{65CF1EFD-926B-45F3-ACCB-CDFF848B0D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2679" y="3734272"/>
            <a:ext cx="1553877" cy="105616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全球网络存储工业协会SNIA 成立了可计算存储工作组，制定技术标准">
            <a:extLst>
              <a:ext uri="{FF2B5EF4-FFF2-40B4-BE49-F238E27FC236}">
                <a16:creationId xmlns="" xmlns:a16="http://schemas.microsoft.com/office/drawing/2014/main" id="{5A7E4905-9A0C-4409-9A4E-49C0AA58EFDA}"/>
              </a:ext>
            </a:extLst>
          </p:cNvPr>
          <p:cNvSpPr txBox="1"/>
          <p:nvPr/>
        </p:nvSpPr>
        <p:spPr>
          <a:xfrm>
            <a:off x="463898" y="1877176"/>
            <a:ext cx="8284808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lnSpc>
                <a:spcPct val="120187"/>
              </a:lnSpc>
              <a:defRPr sz="2000" b="0">
                <a:latin typeface="+mj-lt"/>
                <a:ea typeface="+mj-ea"/>
                <a:cs typeface="+mj-cs"/>
                <a:sym typeface="Helvetica"/>
              </a:defRPr>
            </a:pPr>
            <a:r>
              <a:rPr dirty="0" err="1">
                <a:latin typeface="+mn-ea"/>
                <a:cs typeface="+mn-ea"/>
                <a:sym typeface="Times New Roman Bold" panose="02020803070505020304" pitchFamily="18" charset="0"/>
              </a:rPr>
              <a:t>全球网络存储工业协会</a:t>
            </a:r>
            <a:r>
              <a:rPr dirty="0" err="1">
                <a:latin typeface="+mn-ea"/>
                <a:cs typeface="Arial" panose="020B0604020202020204" pitchFamily="34" charset="0"/>
                <a:sym typeface="Times New Roman Bold" panose="02020803070505020304" pitchFamily="18" charset="0"/>
              </a:rPr>
              <a:t>SNIA</a:t>
            </a:r>
            <a:r>
              <a:rPr dirty="0" err="1">
                <a:latin typeface="+mn-ea"/>
                <a:cs typeface="+mn-ea"/>
                <a:sym typeface="Times New Roman Bold" panose="02020803070505020304" pitchFamily="18" charset="0"/>
              </a:rPr>
              <a:t>成立了可计算存储工作组，制定技术标准</a:t>
            </a:r>
            <a:endParaRPr dirty="0">
              <a:latin typeface="+mn-ea"/>
              <a:cs typeface="+mn-ea"/>
              <a:sym typeface="Times New Roman Bold" panose="02020803070505020304" pitchFamily="18" charset="0"/>
            </a:endParaRPr>
          </a:p>
        </p:txBody>
      </p:sp>
      <p:sp>
        <p:nvSpPr>
          <p:cNvPr id="9" name="国际高能物理领域成立数据管理组织DOMA">
            <a:extLst>
              <a:ext uri="{FF2B5EF4-FFF2-40B4-BE49-F238E27FC236}">
                <a16:creationId xmlns="" xmlns:a16="http://schemas.microsoft.com/office/drawing/2014/main" id="{1B9E82E5-7BAC-4CD3-AF9D-2A71305897DD}"/>
              </a:ext>
            </a:extLst>
          </p:cNvPr>
          <p:cNvSpPr txBox="1"/>
          <p:nvPr/>
        </p:nvSpPr>
        <p:spPr>
          <a:xfrm>
            <a:off x="463898" y="2591165"/>
            <a:ext cx="8284808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lnSpc>
                <a:spcPct val="120187"/>
              </a:lnSpc>
              <a:defRPr sz="2000" b="0">
                <a:latin typeface="+mj-lt"/>
                <a:ea typeface="+mj-ea"/>
                <a:cs typeface="+mj-cs"/>
                <a:sym typeface="Helvetica"/>
              </a:defRPr>
            </a:pPr>
            <a:r>
              <a:rPr dirty="0" err="1">
                <a:latin typeface="+mn-ea"/>
                <a:cs typeface="+mn-ea"/>
                <a:sym typeface="Times New Roman Bold" panose="02020803070505020304" pitchFamily="18" charset="0"/>
              </a:rPr>
              <a:t>国际高能物理领域成立数据管理组织</a:t>
            </a:r>
            <a:r>
              <a:rPr dirty="0" err="1">
                <a:latin typeface="+mn-ea"/>
                <a:cs typeface="Arial" panose="020B0604020202020204" pitchFamily="34" charset="0"/>
                <a:sym typeface="Times New Roman Bold" panose="02020803070505020304" pitchFamily="18" charset="0"/>
              </a:rPr>
              <a:t>DOMA</a:t>
            </a:r>
            <a:endParaRPr dirty="0">
              <a:latin typeface="+mn-ea"/>
              <a:cs typeface="Arial" panose="020B0604020202020204" pitchFamily="34" charset="0"/>
              <a:sym typeface="Times New Roman Bold" panose="02020803070505020304" pitchFamily="18" charset="0"/>
            </a:endParaRPr>
          </a:p>
        </p:txBody>
      </p:sp>
      <p:sp>
        <p:nvSpPr>
          <p:cNvPr id="10" name="SkyHookDM：加州大学圣克鲁兹分校项目，基于CEPH实现通用数据管理功能的卸载，包括筛选、映射、聚合、索引等">
            <a:extLst>
              <a:ext uri="{FF2B5EF4-FFF2-40B4-BE49-F238E27FC236}">
                <a16:creationId xmlns="" xmlns:a16="http://schemas.microsoft.com/office/drawing/2014/main" id="{039E8127-8014-455F-9483-00554D710D7E}"/>
              </a:ext>
            </a:extLst>
          </p:cNvPr>
          <p:cNvSpPr txBox="1"/>
          <p:nvPr/>
        </p:nvSpPr>
        <p:spPr>
          <a:xfrm>
            <a:off x="463898" y="3326268"/>
            <a:ext cx="8631118" cy="830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lnSpc>
                <a:spcPct val="120187"/>
              </a:lnSpc>
              <a:defRPr sz="2000" b="0">
                <a:latin typeface="+mj-lt"/>
                <a:ea typeface="+mj-ea"/>
                <a:cs typeface="+mj-cs"/>
                <a:sym typeface="Helvetica"/>
              </a:defRPr>
            </a:pPr>
            <a:r>
              <a:rPr lang="zh-CN" altLang="en-US" dirty="0" smtClean="0">
                <a:latin typeface="+mn-ea"/>
                <a:cs typeface="Arial" panose="020B0604020202020204" pitchFamily="34" charset="0"/>
                <a:sym typeface="Times New Roman Bold" panose="02020803070505020304" pitchFamily="18" charset="0"/>
              </a:rPr>
              <a:t>数据库应用：</a:t>
            </a:r>
            <a:endParaRPr lang="en-US" altLang="zh-CN" dirty="0" smtClean="0">
              <a:latin typeface="+mn-ea"/>
              <a:cs typeface="Arial" panose="020B0604020202020204" pitchFamily="34" charset="0"/>
              <a:sym typeface="Times New Roman Bold" panose="02020803070505020304" pitchFamily="18" charset="0"/>
            </a:endParaRPr>
          </a:p>
          <a:p>
            <a:pPr>
              <a:lnSpc>
                <a:spcPct val="120187"/>
              </a:lnSpc>
              <a:defRPr sz="2000" b="0">
                <a:latin typeface="+mj-lt"/>
                <a:ea typeface="+mj-ea"/>
                <a:cs typeface="+mj-cs"/>
                <a:sym typeface="Helvetica"/>
              </a:defRPr>
            </a:pPr>
            <a:r>
              <a:rPr lang="en-US" altLang="zh-CN" dirty="0" err="1" smtClean="0">
                <a:latin typeface="+mn-ea"/>
                <a:cs typeface="+mn-ea"/>
                <a:sym typeface="Times New Roman Bold" panose="02020803070505020304" pitchFamily="18" charset="0"/>
              </a:rPr>
              <a:t>SkyhookDM</a:t>
            </a:r>
            <a:r>
              <a:rPr lang="zh-CN" altLang="en-US" dirty="0" smtClean="0">
                <a:latin typeface="+mn-ea"/>
                <a:cs typeface="+mn-ea"/>
                <a:sym typeface="Times New Roman Bold" panose="02020803070505020304" pitchFamily="18" charset="0"/>
              </a:rPr>
              <a:t>、</a:t>
            </a:r>
            <a:r>
              <a:rPr lang="en-US" altLang="zh-CN" dirty="0" err="1" smtClean="0">
                <a:latin typeface="+mn-ea"/>
                <a:cs typeface="+mn-ea"/>
                <a:sym typeface="Times New Roman Bold" panose="02020803070505020304" pitchFamily="18" charset="0"/>
              </a:rPr>
              <a:t>PolarDB</a:t>
            </a:r>
            <a:r>
              <a:rPr lang="en-US" altLang="zh-CN" dirty="0" smtClean="0">
                <a:latin typeface="+mn-ea"/>
                <a:cs typeface="+mn-ea"/>
                <a:sym typeface="Times New Roman Bold" panose="02020803070505020304" pitchFamily="18" charset="0"/>
              </a:rPr>
              <a:t> </a:t>
            </a:r>
            <a:r>
              <a:rPr lang="zh-CN" altLang="en-US" dirty="0" smtClean="0">
                <a:latin typeface="+mn-ea"/>
                <a:cs typeface="+mn-ea"/>
                <a:sym typeface="Times New Roman Bold" panose="02020803070505020304" pitchFamily="18" charset="0"/>
              </a:rPr>
              <a:t>等，加速数据库操作</a:t>
            </a:r>
            <a:endParaRPr dirty="0">
              <a:latin typeface="+mn-ea"/>
              <a:cs typeface="+mn-ea"/>
              <a:sym typeface="Times New Roman Bold" panose="02020803070505020304" pitchFamily="18" charset="0"/>
            </a:endParaRPr>
          </a:p>
        </p:txBody>
      </p:sp>
      <p:sp>
        <p:nvSpPr>
          <p:cNvPr id="11" name="PolarDB：阿里云与利用scaleflux等具有计算存储驱动器的云本地数据库">
            <a:extLst>
              <a:ext uri="{FF2B5EF4-FFF2-40B4-BE49-F238E27FC236}">
                <a16:creationId xmlns="" xmlns:a16="http://schemas.microsoft.com/office/drawing/2014/main" id="{291AE73E-1C8F-4C5B-A26A-7D87D65770F6}"/>
              </a:ext>
            </a:extLst>
          </p:cNvPr>
          <p:cNvSpPr txBox="1"/>
          <p:nvPr/>
        </p:nvSpPr>
        <p:spPr>
          <a:xfrm>
            <a:off x="482294" y="4374939"/>
            <a:ext cx="7300531" cy="830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lnSpc>
                <a:spcPct val="120187"/>
              </a:lnSpc>
              <a:defRPr sz="2000" b="0">
                <a:latin typeface="+mj-lt"/>
                <a:ea typeface="+mj-ea"/>
                <a:cs typeface="+mj-cs"/>
                <a:sym typeface="Helvetica"/>
              </a:defRPr>
            </a:pPr>
            <a:r>
              <a:rPr lang="zh-CN" altLang="en-US" dirty="0" smtClean="0">
                <a:latin typeface="+mn-ea"/>
                <a:cs typeface="+mn-ea"/>
                <a:sym typeface="Times New Roman Bold" panose="02020803070505020304" pitchFamily="18" charset="0"/>
              </a:rPr>
              <a:t>智能硬盘：</a:t>
            </a:r>
            <a:endParaRPr lang="en-US" altLang="zh-CN" dirty="0" smtClean="0">
              <a:latin typeface="+mn-ea"/>
              <a:cs typeface="+mn-ea"/>
              <a:sym typeface="Times New Roman Bold" panose="02020803070505020304" pitchFamily="18" charset="0"/>
            </a:endParaRPr>
          </a:p>
          <a:p>
            <a:pPr>
              <a:lnSpc>
                <a:spcPct val="120187"/>
              </a:lnSpc>
              <a:defRPr sz="2000" b="0">
                <a:latin typeface="+mj-lt"/>
                <a:ea typeface="+mj-ea"/>
                <a:cs typeface="+mj-cs"/>
                <a:sym typeface="Helvetica"/>
              </a:defRPr>
            </a:pPr>
            <a:r>
              <a:rPr lang="en-US" altLang="zh-CN" dirty="0" err="1" smtClean="0">
                <a:latin typeface="+mn-ea"/>
                <a:cs typeface="+mn-ea"/>
                <a:sym typeface="Times New Roman Bold" panose="02020803070505020304" pitchFamily="18" charset="0"/>
              </a:rPr>
              <a:t>SmartSSD</a:t>
            </a:r>
            <a:r>
              <a:rPr lang="zh-CN" altLang="en-US" dirty="0" smtClean="0">
                <a:latin typeface="+mn-ea"/>
                <a:cs typeface="+mn-ea"/>
                <a:sym typeface="Times New Roman Bold" panose="02020803070505020304" pitchFamily="18" charset="0"/>
              </a:rPr>
              <a:t>、</a:t>
            </a:r>
            <a:r>
              <a:rPr lang="en-US" altLang="zh-CN" dirty="0" smtClean="0">
                <a:latin typeface="+mn-ea"/>
                <a:cs typeface="+mn-ea"/>
                <a:sym typeface="Times New Roman Bold" panose="02020803070505020304" pitchFamily="18" charset="0"/>
              </a:rPr>
              <a:t>CSD2000 </a:t>
            </a:r>
            <a:r>
              <a:rPr lang="zh-CN" altLang="en-US" dirty="0" smtClean="0">
                <a:latin typeface="+mn-ea"/>
                <a:cs typeface="+mn-ea"/>
                <a:sym typeface="Times New Roman Bold" panose="02020803070505020304" pitchFamily="18" charset="0"/>
              </a:rPr>
              <a:t>等，支持透明压缩、硬盘</a:t>
            </a:r>
            <a:r>
              <a:rPr lang="en-US" altLang="zh-CN" dirty="0" smtClean="0">
                <a:latin typeface="+mn-ea"/>
                <a:cs typeface="+mn-ea"/>
                <a:sym typeface="Times New Roman Bold" panose="02020803070505020304" pitchFamily="18" charset="0"/>
              </a:rPr>
              <a:t>AI</a:t>
            </a:r>
            <a:r>
              <a:rPr lang="zh-CN" altLang="en-US" dirty="0" smtClean="0">
                <a:latin typeface="+mn-ea"/>
                <a:cs typeface="+mn-ea"/>
                <a:sym typeface="Times New Roman Bold" panose="02020803070505020304" pitchFamily="18" charset="0"/>
              </a:rPr>
              <a:t>推理等</a:t>
            </a:r>
            <a:endParaRPr dirty="0">
              <a:latin typeface="+mn-ea"/>
              <a:cs typeface="+mn-ea"/>
              <a:sym typeface="Times New Roman Bold" panose="02020803070505020304" pitchFamily="18" charset="0"/>
            </a:endParaRPr>
          </a:p>
        </p:txBody>
      </p:sp>
      <p:pic>
        <p:nvPicPr>
          <p:cNvPr id="13" name="图片 5" descr="图片 5">
            <a:extLst>
              <a:ext uri="{FF2B5EF4-FFF2-40B4-BE49-F238E27FC236}">
                <a16:creationId xmlns="" xmlns:a16="http://schemas.microsoft.com/office/drawing/2014/main" id="{AC4E3A25-4C11-4913-B7FA-E79B7BBF8F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6122" y="1606011"/>
            <a:ext cx="1394462" cy="731522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PolarDB：阿里云与利用scaleflux等具有计算存储驱动器的云本地数据库">
            <a:extLst>
              <a:ext uri="{FF2B5EF4-FFF2-40B4-BE49-F238E27FC236}">
                <a16:creationId xmlns="" xmlns:a16="http://schemas.microsoft.com/office/drawing/2014/main" id="{291AE73E-1C8F-4C5B-A26A-7D87D65770F6}"/>
              </a:ext>
            </a:extLst>
          </p:cNvPr>
          <p:cNvSpPr txBox="1"/>
          <p:nvPr/>
        </p:nvSpPr>
        <p:spPr>
          <a:xfrm>
            <a:off x="482294" y="5362239"/>
            <a:ext cx="7300531" cy="79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lnSpc>
                <a:spcPct val="120187"/>
              </a:lnSpc>
              <a:defRPr sz="2000" b="0">
                <a:latin typeface="+mj-lt"/>
                <a:ea typeface="+mj-ea"/>
                <a:cs typeface="+mj-cs"/>
                <a:sym typeface="Helvetica"/>
              </a:defRPr>
            </a:pPr>
            <a:r>
              <a:rPr lang="zh-CN" altLang="en-US" sz="2000" dirty="0">
                <a:latin typeface="+mn-ea"/>
                <a:ea typeface="+mj-ea"/>
                <a:cs typeface="+mn-ea"/>
                <a:sym typeface="Times New Roman Bold" panose="02020803070505020304" pitchFamily="18" charset="0"/>
              </a:rPr>
              <a:t>智能存储卡：</a:t>
            </a:r>
            <a:endParaRPr lang="en-US" altLang="zh-CN" sz="2000" dirty="0">
              <a:latin typeface="+mn-ea"/>
              <a:ea typeface="+mj-ea"/>
              <a:cs typeface="+mn-ea"/>
              <a:sym typeface="Times New Roman Bold" panose="02020803070505020304" pitchFamily="18" charset="0"/>
            </a:endParaRPr>
          </a:p>
          <a:p>
            <a:pPr>
              <a:lnSpc>
                <a:spcPct val="120187"/>
              </a:lnSpc>
              <a:defRPr sz="2000" b="0">
                <a:latin typeface="+mj-lt"/>
                <a:ea typeface="+mj-ea"/>
                <a:cs typeface="+mj-cs"/>
                <a:sym typeface="Helvetica"/>
              </a:defRPr>
            </a:pPr>
            <a:r>
              <a:rPr lang="zh-CN" altLang="en-US" sz="2000" dirty="0">
                <a:latin typeface="+mn-ea"/>
                <a:ea typeface="+mj-ea"/>
                <a:cs typeface="+mn-ea"/>
                <a:sym typeface="Times New Roman Bold" panose="02020803070505020304" pitchFamily="18" charset="0"/>
              </a:rPr>
              <a:t>实现</a:t>
            </a:r>
            <a:r>
              <a:rPr lang="en-US" altLang="zh-CN" sz="2000" dirty="0" err="1">
                <a:latin typeface="+mn-ea"/>
                <a:ea typeface="+mj-ea"/>
                <a:cs typeface="+mn-ea"/>
                <a:sym typeface="Times New Roman Bold" panose="02020803070505020304" pitchFamily="18" charset="0"/>
              </a:rPr>
              <a:t>NoLoad</a:t>
            </a:r>
            <a:r>
              <a:rPr lang="zh-CN" altLang="en-US" sz="2000" dirty="0">
                <a:latin typeface="+mn-ea"/>
                <a:ea typeface="+mj-ea"/>
                <a:cs typeface="+mn-ea"/>
                <a:sym typeface="Times New Roman Bold" panose="02020803070505020304" pitchFamily="18" charset="0"/>
              </a:rPr>
              <a:t>计算、</a:t>
            </a:r>
            <a:r>
              <a:rPr lang="en-US" altLang="zh-CN" sz="2000" dirty="0">
                <a:latin typeface="+mn-ea"/>
                <a:ea typeface="+mj-ea"/>
                <a:cs typeface="+mn-ea"/>
                <a:sym typeface="Times New Roman Bold" panose="02020803070505020304" pitchFamily="18" charset="0"/>
              </a:rPr>
              <a:t>SSD</a:t>
            </a:r>
            <a:r>
              <a:rPr lang="zh-CN" altLang="en-US" sz="2000" dirty="0">
                <a:latin typeface="+mn-ea"/>
                <a:ea typeface="+mj-ea"/>
                <a:cs typeface="+mn-ea"/>
                <a:sym typeface="Times New Roman Bold" panose="02020803070505020304" pitchFamily="18" charset="0"/>
              </a:rPr>
              <a:t>加速与</a:t>
            </a:r>
            <a:r>
              <a:rPr lang="en-US" altLang="zh-CN" sz="2000" dirty="0">
                <a:latin typeface="+mn-ea"/>
                <a:ea typeface="+mj-ea"/>
                <a:cs typeface="+mn-ea"/>
                <a:sym typeface="Times New Roman Bold" panose="02020803070505020304" pitchFamily="18" charset="0"/>
              </a:rPr>
              <a:t>KV</a:t>
            </a:r>
            <a:r>
              <a:rPr lang="zh-CN" altLang="en-US" sz="2000" dirty="0">
                <a:latin typeface="+mn-ea"/>
                <a:ea typeface="+mj-ea"/>
                <a:cs typeface="+mn-ea"/>
                <a:sym typeface="Times New Roman Bold" panose="02020803070505020304" pitchFamily="18" charset="0"/>
              </a:rPr>
              <a:t>存储等</a:t>
            </a:r>
          </a:p>
        </p:txBody>
      </p:sp>
    </p:spTree>
    <p:extLst>
      <p:ext uri="{BB962C8B-B14F-4D97-AF65-F5344CB8AC3E}">
        <p14:creationId xmlns:p14="http://schemas.microsoft.com/office/powerpoint/2010/main" val="2494169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EA44A5F2-51DD-4108-9129-EEAF360869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19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EE41F66A-52EB-4921-AB28-BF383AC1C0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636" y="2858481"/>
            <a:ext cx="2995378" cy="62079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2356CB37-E450-4482-A7F7-C401A3357E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856" y="2056504"/>
            <a:ext cx="4247114" cy="759235"/>
          </a:xfrm>
          <a:prstGeom prst="rect">
            <a:avLst/>
          </a:prstGeom>
        </p:spPr>
      </p:pic>
      <p:sp>
        <p:nvSpPr>
          <p:cNvPr id="6" name="内容占位符 2"/>
          <p:cNvSpPr txBox="1">
            <a:spLocks/>
          </p:cNvSpPr>
          <p:nvPr/>
        </p:nvSpPr>
        <p:spPr>
          <a:xfrm>
            <a:off x="911424" y="4437112"/>
            <a:ext cx="5256584" cy="9361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l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u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5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当前工作进展</a:t>
            </a:r>
            <a:endParaRPr lang="en-US" altLang="zh-CN" sz="5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5440" y="5445224"/>
            <a:ext cx="6768752" cy="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093745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3432" y="-136148"/>
            <a:ext cx="11112279" cy="1007745"/>
          </a:xfrm>
        </p:spPr>
        <p:txBody>
          <a:bodyPr>
            <a:normAutofit/>
          </a:bodyPr>
          <a:lstStyle/>
          <a:p>
            <a:r>
              <a:rPr lang="zh-CN" altLang="en-US" sz="4000" dirty="0" smtClean="0">
                <a:solidFill>
                  <a:srgbClr val="C00000"/>
                </a:solidFill>
                <a:latin typeface="+mj-lt"/>
                <a:ea typeface="+mj-ea"/>
                <a:cs typeface="+mj-cs"/>
                <a:sym typeface="+mn-ea"/>
              </a:rPr>
              <a:t>总体框架</a:t>
            </a:r>
            <a:endParaRPr sz="4000" dirty="0">
              <a:solidFill>
                <a:srgbClr val="C00000"/>
              </a:solidFill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A5332812-454A-43A2-85B8-B375FF5A03B8}"/>
              </a:ext>
            </a:extLst>
          </p:cNvPr>
          <p:cNvSpPr/>
          <p:nvPr/>
        </p:nvSpPr>
        <p:spPr>
          <a:xfrm>
            <a:off x="5909106" y="1259361"/>
            <a:ext cx="6083490" cy="13752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F51E0FC1-B13C-41B7-9ECC-94CD3DE953CF}"/>
              </a:ext>
            </a:extLst>
          </p:cNvPr>
          <p:cNvSpPr/>
          <p:nvPr/>
        </p:nvSpPr>
        <p:spPr>
          <a:xfrm>
            <a:off x="5911303" y="3216028"/>
            <a:ext cx="6052782" cy="30524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="" xmlns:a16="http://schemas.microsoft.com/office/drawing/2014/main" id="{DED1CB8C-DC7E-4411-9314-F62366B61A6D}"/>
              </a:ext>
            </a:extLst>
          </p:cNvPr>
          <p:cNvSpPr/>
          <p:nvPr/>
        </p:nvSpPr>
        <p:spPr>
          <a:xfrm>
            <a:off x="6006837" y="4612918"/>
            <a:ext cx="5800299" cy="153951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b" anchorCtr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可计算存储设备</a:t>
            </a:r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BBFC9D44-DB5C-4AB7-A954-5D7B3299C0C9}"/>
              </a:ext>
            </a:extLst>
          </p:cNvPr>
          <p:cNvSpPr/>
          <p:nvPr/>
        </p:nvSpPr>
        <p:spPr>
          <a:xfrm>
            <a:off x="6170609" y="4701453"/>
            <a:ext cx="2609644" cy="5005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dirty="0" smtClean="0">
                <a:solidFill>
                  <a:schemeClr val="tx1"/>
                </a:solidFill>
              </a:rPr>
              <a:t>CPU/SOC</a:t>
            </a:r>
            <a:endParaRPr lang="en-US" altLang="zh-CN" sz="1400" dirty="0">
              <a:solidFill>
                <a:schemeClr val="tx1"/>
              </a:solidFill>
            </a:endParaRPr>
          </a:p>
          <a:p>
            <a:pPr algn="ctr"/>
            <a:r>
              <a:rPr lang="en-US" altLang="zh-CN" sz="1000" dirty="0">
                <a:solidFill>
                  <a:schemeClr val="tx1"/>
                </a:solidFill>
              </a:rPr>
              <a:t>(Compress/decompress, SHA1, MD5, …)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1F462A33-04FB-44A1-9E28-DEBD37671A85}"/>
              </a:ext>
            </a:extLst>
          </p:cNvPr>
          <p:cNvSpPr/>
          <p:nvPr/>
        </p:nvSpPr>
        <p:spPr>
          <a:xfrm>
            <a:off x="8995694" y="4701453"/>
            <a:ext cx="2609644" cy="5005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dirty="0">
                <a:solidFill>
                  <a:schemeClr val="tx1"/>
                </a:solidFill>
              </a:rPr>
              <a:t>FPGA</a:t>
            </a:r>
          </a:p>
          <a:p>
            <a:pPr algn="ctr"/>
            <a:r>
              <a:rPr lang="en-US" altLang="zh-CN" sz="1000" dirty="0">
                <a:solidFill>
                  <a:schemeClr val="tx1"/>
                </a:solidFill>
              </a:rPr>
              <a:t>(Erasure Code, Sort, Hash, approximation, …)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AC866A08-C196-45DC-A74B-C8E0DC191688}"/>
              </a:ext>
            </a:extLst>
          </p:cNvPr>
          <p:cNvSpPr/>
          <p:nvPr/>
        </p:nvSpPr>
        <p:spPr>
          <a:xfrm>
            <a:off x="6006837" y="3336854"/>
            <a:ext cx="5800299" cy="109596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b" anchorCtr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可计算存储服务层</a:t>
            </a:r>
          </a:p>
        </p:txBody>
      </p:sp>
      <p:sp>
        <p:nvSpPr>
          <p:cNvPr id="9" name="右箭头 10">
            <a:extLst>
              <a:ext uri="{FF2B5EF4-FFF2-40B4-BE49-F238E27FC236}">
                <a16:creationId xmlns="" xmlns:a16="http://schemas.microsoft.com/office/drawing/2014/main" id="{3E780F97-73F4-47D1-81BF-724EA38CCFB6}"/>
              </a:ext>
            </a:extLst>
          </p:cNvPr>
          <p:cNvSpPr/>
          <p:nvPr/>
        </p:nvSpPr>
        <p:spPr>
          <a:xfrm>
            <a:off x="7385260" y="3673600"/>
            <a:ext cx="300251" cy="154876"/>
          </a:xfrm>
          <a:prstGeom prst="rightArrow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5CB0C2F1-50BE-4ADE-8E02-9677F12B8C48}"/>
              </a:ext>
            </a:extLst>
          </p:cNvPr>
          <p:cNvSpPr/>
          <p:nvPr/>
        </p:nvSpPr>
        <p:spPr>
          <a:xfrm>
            <a:off x="6402622" y="3500755"/>
            <a:ext cx="968991" cy="5005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400" dirty="0">
                <a:solidFill>
                  <a:schemeClr val="tx1"/>
                </a:solidFill>
              </a:rPr>
              <a:t>存储服务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8D66BE2E-18F6-4A36-913D-0769A8B17089}"/>
              </a:ext>
            </a:extLst>
          </p:cNvPr>
          <p:cNvSpPr/>
          <p:nvPr/>
        </p:nvSpPr>
        <p:spPr>
          <a:xfrm>
            <a:off x="7678686" y="3500753"/>
            <a:ext cx="968991" cy="5005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400" dirty="0">
                <a:solidFill>
                  <a:schemeClr val="tx1"/>
                </a:solidFill>
              </a:rPr>
              <a:t>应用库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12" name="右箭头 13">
            <a:extLst>
              <a:ext uri="{FF2B5EF4-FFF2-40B4-BE49-F238E27FC236}">
                <a16:creationId xmlns="" xmlns:a16="http://schemas.microsoft.com/office/drawing/2014/main" id="{169BC2E6-CD82-42A2-9C25-9AF46F9BFB19}"/>
              </a:ext>
            </a:extLst>
          </p:cNvPr>
          <p:cNvSpPr/>
          <p:nvPr/>
        </p:nvSpPr>
        <p:spPr>
          <a:xfrm>
            <a:off x="8657425" y="3673600"/>
            <a:ext cx="300251" cy="154876"/>
          </a:xfrm>
          <a:prstGeom prst="rightArrow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4BEAF7CA-D275-4FB5-B718-63166DC7C16A}"/>
              </a:ext>
            </a:extLst>
          </p:cNvPr>
          <p:cNvSpPr/>
          <p:nvPr/>
        </p:nvSpPr>
        <p:spPr>
          <a:xfrm>
            <a:off x="8950851" y="3500753"/>
            <a:ext cx="968991" cy="5005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400" dirty="0">
                <a:solidFill>
                  <a:schemeClr val="tx1"/>
                </a:solidFill>
              </a:rPr>
              <a:t>算法库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0F368CA8-5208-44B1-918F-80A4017BC26D}"/>
              </a:ext>
            </a:extLst>
          </p:cNvPr>
          <p:cNvSpPr/>
          <p:nvPr/>
        </p:nvSpPr>
        <p:spPr>
          <a:xfrm>
            <a:off x="7690872" y="5237479"/>
            <a:ext cx="2609644" cy="5005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400" dirty="0">
                <a:solidFill>
                  <a:schemeClr val="tx1"/>
                </a:solidFill>
              </a:rPr>
              <a:t>存储设备</a:t>
            </a:r>
            <a:endParaRPr lang="en-US" altLang="zh-CN" sz="1400" dirty="0">
              <a:solidFill>
                <a:schemeClr val="tx1"/>
              </a:solidFill>
            </a:endParaRPr>
          </a:p>
          <a:p>
            <a:pPr algn="ctr"/>
            <a:r>
              <a:rPr lang="en-US" altLang="zh-CN" sz="1000" dirty="0">
                <a:solidFill>
                  <a:schemeClr val="tx1"/>
                </a:solidFill>
              </a:rPr>
              <a:t>(Memory, SSD, HDD, , …)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15" name="右箭头 16">
            <a:extLst>
              <a:ext uri="{FF2B5EF4-FFF2-40B4-BE49-F238E27FC236}">
                <a16:creationId xmlns="" xmlns:a16="http://schemas.microsoft.com/office/drawing/2014/main" id="{4409CF4F-17DA-4D15-9A61-768C5FEA9078}"/>
              </a:ext>
            </a:extLst>
          </p:cNvPr>
          <p:cNvSpPr/>
          <p:nvPr/>
        </p:nvSpPr>
        <p:spPr>
          <a:xfrm>
            <a:off x="9929590" y="3673600"/>
            <a:ext cx="300251" cy="154876"/>
          </a:xfrm>
          <a:prstGeom prst="rightArrow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8C0DF070-A309-4DC4-98DC-C98ECFBEAC3C}"/>
              </a:ext>
            </a:extLst>
          </p:cNvPr>
          <p:cNvSpPr/>
          <p:nvPr/>
        </p:nvSpPr>
        <p:spPr>
          <a:xfrm>
            <a:off x="10223016" y="3500753"/>
            <a:ext cx="968991" cy="5005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400" dirty="0">
                <a:solidFill>
                  <a:schemeClr val="tx1"/>
                </a:solidFill>
              </a:rPr>
              <a:t>任务执行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061D20FA-627E-47A2-AAF4-BE24D377BABC}"/>
              </a:ext>
            </a:extLst>
          </p:cNvPr>
          <p:cNvSpPr/>
          <p:nvPr/>
        </p:nvSpPr>
        <p:spPr>
          <a:xfrm>
            <a:off x="6035348" y="1393597"/>
            <a:ext cx="5800299" cy="109596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b" anchorCtr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计算节点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A6CDBB65-8C3F-40F1-AC30-AD1C42CA2305}"/>
              </a:ext>
            </a:extLst>
          </p:cNvPr>
          <p:cNvSpPr/>
          <p:nvPr/>
        </p:nvSpPr>
        <p:spPr>
          <a:xfrm>
            <a:off x="6431133" y="1557498"/>
            <a:ext cx="1084997" cy="5005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400" dirty="0">
                <a:solidFill>
                  <a:schemeClr val="tx1"/>
                </a:solidFill>
              </a:rPr>
              <a:t>存储客户端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="" xmlns:a16="http://schemas.microsoft.com/office/drawing/2014/main" id="{696BAD1A-2958-4BE3-BC21-E8AE044AB1DF}"/>
              </a:ext>
            </a:extLst>
          </p:cNvPr>
          <p:cNvSpPr/>
          <p:nvPr/>
        </p:nvSpPr>
        <p:spPr>
          <a:xfrm>
            <a:off x="7696962" y="1557496"/>
            <a:ext cx="1101567" cy="5005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400" dirty="0">
                <a:solidFill>
                  <a:schemeClr val="tx1"/>
                </a:solidFill>
              </a:rPr>
              <a:t>应用调用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="" xmlns:a16="http://schemas.microsoft.com/office/drawing/2014/main" id="{F236C4F2-AB03-49AA-8D75-A13E8C32FCB8}"/>
              </a:ext>
            </a:extLst>
          </p:cNvPr>
          <p:cNvSpPr/>
          <p:nvPr/>
        </p:nvSpPr>
        <p:spPr>
          <a:xfrm>
            <a:off x="8979361" y="1557485"/>
            <a:ext cx="1101567" cy="5005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400" dirty="0">
                <a:solidFill>
                  <a:schemeClr val="tx1"/>
                </a:solidFill>
              </a:rPr>
              <a:t>算法调用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="" xmlns:a16="http://schemas.microsoft.com/office/drawing/2014/main" id="{0647D958-CC6B-446E-B440-154FC0494EFB}"/>
              </a:ext>
            </a:extLst>
          </p:cNvPr>
          <p:cNvSpPr/>
          <p:nvPr/>
        </p:nvSpPr>
        <p:spPr>
          <a:xfrm>
            <a:off x="10273713" y="1551694"/>
            <a:ext cx="1101567" cy="5005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400" dirty="0">
                <a:solidFill>
                  <a:schemeClr val="tx1"/>
                </a:solidFill>
              </a:rPr>
              <a:t>任务调度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22" name="上下箭头 23">
            <a:extLst>
              <a:ext uri="{FF2B5EF4-FFF2-40B4-BE49-F238E27FC236}">
                <a16:creationId xmlns="" xmlns:a16="http://schemas.microsoft.com/office/drawing/2014/main" id="{B79D0FF9-87FA-47DD-8F1D-3D974977BD3D}"/>
              </a:ext>
            </a:extLst>
          </p:cNvPr>
          <p:cNvSpPr/>
          <p:nvPr/>
        </p:nvSpPr>
        <p:spPr>
          <a:xfrm>
            <a:off x="7385260" y="2639450"/>
            <a:ext cx="184246" cy="584644"/>
          </a:xfrm>
          <a:prstGeom prst="upDownArrow">
            <a:avLst/>
          </a:prstGeom>
          <a:noFill/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3" name="上下箭头 24">
            <a:extLst>
              <a:ext uri="{FF2B5EF4-FFF2-40B4-BE49-F238E27FC236}">
                <a16:creationId xmlns="" xmlns:a16="http://schemas.microsoft.com/office/drawing/2014/main" id="{0BB9941B-6D00-4B32-AA54-600AF7A01B44}"/>
              </a:ext>
            </a:extLst>
          </p:cNvPr>
          <p:cNvSpPr/>
          <p:nvPr/>
        </p:nvSpPr>
        <p:spPr>
          <a:xfrm>
            <a:off x="8163181" y="2645988"/>
            <a:ext cx="184246" cy="584644"/>
          </a:xfrm>
          <a:prstGeom prst="upDownArrow">
            <a:avLst/>
          </a:prstGeom>
          <a:noFill/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4" name="上下箭头 25">
            <a:extLst>
              <a:ext uri="{FF2B5EF4-FFF2-40B4-BE49-F238E27FC236}">
                <a16:creationId xmlns="" xmlns:a16="http://schemas.microsoft.com/office/drawing/2014/main" id="{4F32D04C-78FD-4DBE-9DEA-5CFDD21CE74E}"/>
              </a:ext>
            </a:extLst>
          </p:cNvPr>
          <p:cNvSpPr/>
          <p:nvPr/>
        </p:nvSpPr>
        <p:spPr>
          <a:xfrm>
            <a:off x="8995694" y="2639439"/>
            <a:ext cx="184246" cy="584644"/>
          </a:xfrm>
          <a:prstGeom prst="upDownArrow">
            <a:avLst/>
          </a:prstGeom>
          <a:noFill/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5" name="上下箭头 26">
            <a:extLst>
              <a:ext uri="{FF2B5EF4-FFF2-40B4-BE49-F238E27FC236}">
                <a16:creationId xmlns="" xmlns:a16="http://schemas.microsoft.com/office/drawing/2014/main" id="{40B9339C-131F-4DA6-81DA-C0FAD11D8F42}"/>
              </a:ext>
            </a:extLst>
          </p:cNvPr>
          <p:cNvSpPr/>
          <p:nvPr/>
        </p:nvSpPr>
        <p:spPr>
          <a:xfrm>
            <a:off x="9828207" y="2645988"/>
            <a:ext cx="184246" cy="584644"/>
          </a:xfrm>
          <a:prstGeom prst="upDownArrow">
            <a:avLst/>
          </a:prstGeom>
          <a:noFill/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6" name="文本框 27">
            <a:extLst>
              <a:ext uri="{FF2B5EF4-FFF2-40B4-BE49-F238E27FC236}">
                <a16:creationId xmlns="" xmlns:a16="http://schemas.microsoft.com/office/drawing/2014/main" id="{F3191E32-2F56-40F5-82D2-749070A816FA}"/>
              </a:ext>
            </a:extLst>
          </p:cNvPr>
          <p:cNvSpPr txBox="1"/>
          <p:nvPr/>
        </p:nvSpPr>
        <p:spPr>
          <a:xfrm>
            <a:off x="10558363" y="2764714"/>
            <a:ext cx="10054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高速网络</a:t>
            </a:r>
          </a:p>
        </p:txBody>
      </p:sp>
      <p:pic>
        <p:nvPicPr>
          <p:cNvPr id="27" name="图片 26">
            <a:extLst>
              <a:ext uri="{FF2B5EF4-FFF2-40B4-BE49-F238E27FC236}">
                <a16:creationId xmlns="" xmlns:a16="http://schemas.microsoft.com/office/drawing/2014/main" id="{B0DAD05E-CF90-4F49-98DF-BBB64764DA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172" y="5271080"/>
            <a:ext cx="499454" cy="689529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="" xmlns:a16="http://schemas.microsoft.com/office/drawing/2014/main" id="{B5237FF4-B837-4821-95DE-78D84EB56C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390" y="5280672"/>
            <a:ext cx="499454" cy="689529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="" xmlns:a16="http://schemas.microsoft.com/office/drawing/2014/main" id="{0D7AB044-9A9A-4FE6-B4F0-30E5BF8CEF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533" y="5280672"/>
            <a:ext cx="499454" cy="689529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="" xmlns:a16="http://schemas.microsoft.com/office/drawing/2014/main" id="{56CCF3FB-EAC4-41C7-886F-F4B7F3C25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2768" y="5237479"/>
            <a:ext cx="1200998" cy="308237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="" xmlns:a16="http://schemas.microsoft.com/office/drawing/2014/main" id="{0C01B8A8-2785-4560-A0CC-8C2DA14E60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6401" y="5554472"/>
            <a:ext cx="1200998" cy="308237"/>
          </a:xfrm>
          <a:prstGeom prst="rect">
            <a:avLst/>
          </a:prstGeom>
        </p:spPr>
      </p:pic>
      <p:sp>
        <p:nvSpPr>
          <p:cNvPr id="32" name="内容占位符 4">
            <a:extLst>
              <a:ext uri="{FF2B5EF4-FFF2-40B4-BE49-F238E27FC236}">
                <a16:creationId xmlns="" xmlns:a16="http://schemas.microsoft.com/office/drawing/2014/main" id="{CFA94C0A-DA5C-4A35-8469-B5D9D9E1ACEF}"/>
              </a:ext>
            </a:extLst>
          </p:cNvPr>
          <p:cNvSpPr txBox="1">
            <a:spLocks/>
          </p:cNvSpPr>
          <p:nvPr/>
        </p:nvSpPr>
        <p:spPr>
          <a:xfrm>
            <a:off x="143657" y="1389932"/>
            <a:ext cx="5670395" cy="44854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zh-CN" altLang="en-US" sz="1600" dirty="0">
                <a:solidFill>
                  <a:srgbClr val="FF0000"/>
                </a:solidFill>
                <a:latin typeface="+mn-ea"/>
              </a:rPr>
              <a:t>让存储具备“计算能力”</a:t>
            </a:r>
            <a:endParaRPr lang="en-US" altLang="zh-CN" sz="1600" dirty="0">
              <a:solidFill>
                <a:srgbClr val="FF0000"/>
              </a:solidFill>
              <a:latin typeface="+mn-ea"/>
            </a:endParaRPr>
          </a:p>
          <a:p>
            <a:pPr lvl="1">
              <a:spcBef>
                <a:spcPts val="600"/>
              </a:spcBef>
            </a:pPr>
            <a:r>
              <a:rPr lang="zh-CN" altLang="en-US" sz="1600" dirty="0">
                <a:latin typeface="+mn-ea"/>
              </a:rPr>
              <a:t>“就近计算”，降低网络传输压力</a:t>
            </a:r>
            <a:endParaRPr lang="en-US" altLang="zh-CN" sz="1600" dirty="0">
              <a:latin typeface="+mn-ea"/>
            </a:endParaRPr>
          </a:p>
          <a:p>
            <a:pPr>
              <a:spcBef>
                <a:spcPts val="600"/>
              </a:spcBef>
            </a:pPr>
            <a:r>
              <a:rPr lang="zh-CN" altLang="en-US" sz="1600" dirty="0">
                <a:latin typeface="+mn-ea"/>
              </a:rPr>
              <a:t>硬件研制</a:t>
            </a:r>
            <a:endParaRPr lang="en-US" altLang="zh-CN" sz="1600" dirty="0">
              <a:latin typeface="+mn-ea"/>
            </a:endParaRPr>
          </a:p>
          <a:p>
            <a:pPr lvl="1">
              <a:spcBef>
                <a:spcPts val="600"/>
              </a:spcBef>
            </a:pPr>
            <a:r>
              <a:rPr lang="en-US" altLang="zh-CN" sz="16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ARM CPU + Xilinx </a:t>
            </a:r>
            <a:r>
              <a:rPr lang="en-US" altLang="zh-CN" sz="1600" dirty="0" err="1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Kintex</a:t>
            </a:r>
            <a:r>
              <a:rPr lang="en-US" altLang="zh-CN" sz="16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lang="en-US" altLang="zh-CN" sz="1600" dirty="0" err="1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UltraScale</a:t>
            </a:r>
            <a:r>
              <a:rPr lang="en-US" altLang="zh-CN" sz="16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+ FPGA</a:t>
            </a:r>
          </a:p>
          <a:p>
            <a:pPr lvl="1">
              <a:spcBef>
                <a:spcPts val="600"/>
              </a:spcBef>
            </a:pPr>
            <a:r>
              <a:rPr lang="zh-CN" altLang="en-US" sz="1600" dirty="0">
                <a:latin typeface="+mn-ea"/>
              </a:rPr>
              <a:t>形成面向高能物理的定制化硬件，绿色节能</a:t>
            </a:r>
            <a:endParaRPr lang="en-US" altLang="zh-CN" sz="1600" dirty="0">
              <a:latin typeface="+mn-ea"/>
            </a:endParaRPr>
          </a:p>
          <a:p>
            <a:pPr>
              <a:spcBef>
                <a:spcPts val="600"/>
              </a:spcBef>
            </a:pPr>
            <a:r>
              <a:rPr lang="zh-CN" altLang="en-US" sz="1600" dirty="0">
                <a:latin typeface="+mn-ea"/>
              </a:rPr>
              <a:t>软件研究</a:t>
            </a:r>
            <a:endParaRPr lang="en-US" altLang="zh-CN" sz="1600" dirty="0">
              <a:latin typeface="+mn-ea"/>
            </a:endParaRPr>
          </a:p>
          <a:p>
            <a:pPr lvl="1">
              <a:spcBef>
                <a:spcPts val="600"/>
              </a:spcBef>
            </a:pPr>
            <a:r>
              <a:rPr lang="zh-CN" altLang="en-US" sz="1600" dirty="0">
                <a:latin typeface="+mn-ea"/>
              </a:rPr>
              <a:t>存储软件，基于</a:t>
            </a:r>
            <a:r>
              <a:rPr lang="en-US" altLang="zh-CN" sz="1600" dirty="0">
                <a:latin typeface="+mn-ea"/>
                <a:cs typeface="Arial" panose="020B0604020202020204" pitchFamily="34" charset="0"/>
              </a:rPr>
              <a:t>EOS</a:t>
            </a:r>
            <a:r>
              <a:rPr lang="zh-CN" altLang="en-US" sz="1600" dirty="0">
                <a:latin typeface="+mn-ea"/>
              </a:rPr>
              <a:t>实现</a:t>
            </a:r>
            <a:endParaRPr lang="en-US" altLang="zh-CN" sz="1600" dirty="0">
              <a:latin typeface="+mn-ea"/>
            </a:endParaRPr>
          </a:p>
          <a:p>
            <a:pPr lvl="1">
              <a:spcBef>
                <a:spcPts val="600"/>
              </a:spcBef>
            </a:pPr>
            <a:r>
              <a:rPr lang="zh-CN" altLang="en-US" sz="1600" dirty="0">
                <a:latin typeface="+mn-ea"/>
              </a:rPr>
              <a:t>中间件，基于</a:t>
            </a:r>
            <a:r>
              <a:rPr lang="en-US" altLang="zh-CN" sz="1600" dirty="0">
                <a:latin typeface="+mn-ea"/>
                <a:cs typeface="Arial" panose="020B0604020202020204" pitchFamily="34" charset="0"/>
              </a:rPr>
              <a:t>ROOT</a:t>
            </a:r>
            <a:r>
              <a:rPr lang="zh-CN" altLang="en-US" sz="1600" dirty="0">
                <a:latin typeface="+mn-ea"/>
              </a:rPr>
              <a:t>实现</a:t>
            </a:r>
            <a:endParaRPr lang="en-US" altLang="zh-CN" sz="1600" dirty="0">
              <a:latin typeface="+mn-ea"/>
            </a:endParaRPr>
          </a:p>
          <a:p>
            <a:pPr>
              <a:spcBef>
                <a:spcPts val="600"/>
              </a:spcBef>
            </a:pPr>
            <a:r>
              <a:rPr lang="zh-CN" altLang="en-US" sz="1600" dirty="0">
                <a:latin typeface="+mn-ea"/>
              </a:rPr>
              <a:t>应用支撑</a:t>
            </a:r>
            <a:endParaRPr lang="en-US" altLang="zh-CN" sz="1600" dirty="0">
              <a:latin typeface="+mn-ea"/>
            </a:endParaRPr>
          </a:p>
          <a:p>
            <a:pPr lvl="1">
              <a:spcBef>
                <a:spcPts val="600"/>
              </a:spcBef>
            </a:pPr>
            <a:r>
              <a:rPr lang="zh-CN" altLang="en-US" sz="1600" dirty="0">
                <a:latin typeface="+mn-ea"/>
              </a:rPr>
              <a:t>通用数据压缩，算术编码，图片</a:t>
            </a:r>
            <a:r>
              <a:rPr lang="en-US" altLang="zh-CN" sz="1600" dirty="0">
                <a:latin typeface="+mn-ea"/>
              </a:rPr>
              <a:t>/</a:t>
            </a:r>
            <a:r>
              <a:rPr lang="zh-CN" altLang="en-US" sz="1600" dirty="0">
                <a:latin typeface="+mn-ea"/>
              </a:rPr>
              <a:t>视频压缩，机器学习</a:t>
            </a:r>
            <a:endParaRPr lang="en-US" altLang="zh-CN" sz="1600" dirty="0">
              <a:latin typeface="+mn-ea"/>
            </a:endParaRPr>
          </a:p>
          <a:p>
            <a:pPr lvl="1">
              <a:spcBef>
                <a:spcPts val="600"/>
              </a:spcBef>
            </a:pPr>
            <a:r>
              <a:rPr lang="zh-CN" altLang="en-US" sz="1600" dirty="0">
                <a:latin typeface="+mn-ea"/>
              </a:rPr>
              <a:t>排序，拟合，去弥散等常用</a:t>
            </a:r>
            <a:r>
              <a:rPr lang="en-US" altLang="zh-CN" sz="1600" dirty="0">
                <a:latin typeface="+mn-ea"/>
                <a:cs typeface="Arial" panose="020B0604020202020204" pitchFamily="34" charset="0"/>
              </a:rPr>
              <a:t>ROOT</a:t>
            </a:r>
            <a:r>
              <a:rPr lang="zh-CN" altLang="en-US" sz="1600" dirty="0">
                <a:latin typeface="+mn-ea"/>
              </a:rPr>
              <a:t>数据处理卸载</a:t>
            </a:r>
            <a:endParaRPr lang="en-US" altLang="zh-CN" sz="1600" dirty="0">
              <a:latin typeface="+mn-ea"/>
            </a:endParaRPr>
          </a:p>
          <a:p>
            <a:pPr>
              <a:spcBef>
                <a:spcPts val="600"/>
              </a:spcBef>
            </a:pPr>
            <a:r>
              <a:rPr lang="zh-CN" altLang="en-US" sz="1600" dirty="0">
                <a:latin typeface="+mn-ea"/>
              </a:rPr>
              <a:t>目标</a:t>
            </a:r>
            <a:endParaRPr lang="en-US" altLang="zh-CN" sz="1600" dirty="0">
              <a:latin typeface="+mn-ea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zh-CN" altLang="en-US" sz="1600" dirty="0">
                <a:solidFill>
                  <a:srgbClr val="FF0000"/>
                </a:solidFill>
                <a:latin typeface="+mn-ea"/>
              </a:rPr>
              <a:t>效率高</a:t>
            </a:r>
            <a:r>
              <a:rPr lang="zh-CN" altLang="en-US" sz="1600" dirty="0">
                <a:latin typeface="+mn-ea"/>
              </a:rPr>
              <a:t>，软硬件协同的数据处理系统</a:t>
            </a:r>
            <a:endParaRPr lang="en-US" altLang="zh-CN" sz="1600" dirty="0">
              <a:latin typeface="+mn-ea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zh-CN" altLang="en-US" sz="1600" dirty="0">
                <a:solidFill>
                  <a:srgbClr val="FF0000"/>
                </a:solidFill>
                <a:latin typeface="+mn-ea"/>
              </a:rPr>
              <a:t>自主可控</a:t>
            </a:r>
            <a:endParaRPr lang="en-US" altLang="zh-CN" sz="1600" dirty="0">
              <a:solidFill>
                <a:srgbClr val="FF0000"/>
              </a:solidFill>
              <a:latin typeface="+mn-ea"/>
            </a:endParaRPr>
          </a:p>
          <a:p>
            <a:pPr>
              <a:spcBef>
                <a:spcPts val="600"/>
              </a:spcBef>
            </a:pPr>
            <a:endParaRPr lang="en-US" altLang="zh-CN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40519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3432" y="-157754"/>
            <a:ext cx="11112279" cy="1007745"/>
          </a:xfrm>
        </p:spPr>
        <p:txBody>
          <a:bodyPr>
            <a:normAutofit/>
          </a:bodyPr>
          <a:lstStyle/>
          <a:p>
            <a:r>
              <a:rPr lang="zh-CN" altLang="en-US" sz="4000" dirty="0" smtClean="0">
                <a:solidFill>
                  <a:srgbClr val="C00000"/>
                </a:solidFill>
                <a:latin typeface="+mj-lt"/>
                <a:ea typeface="+mj-ea"/>
                <a:cs typeface="+mj-cs"/>
                <a:sym typeface="+mn-ea"/>
              </a:rPr>
              <a:t>硬件框架</a:t>
            </a:r>
            <a:endParaRPr sz="4000" dirty="0">
              <a:solidFill>
                <a:srgbClr val="C00000"/>
              </a:solidFill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3" name="圆角矩形 10">
            <a:extLst>
              <a:ext uri="{FF2B5EF4-FFF2-40B4-BE49-F238E27FC236}">
                <a16:creationId xmlns="" xmlns:a16="http://schemas.microsoft.com/office/drawing/2014/main" id="{00F1EA42-C158-4F91-9358-8624444E0FB5}"/>
              </a:ext>
            </a:extLst>
          </p:cNvPr>
          <p:cNvSpPr/>
          <p:nvPr/>
        </p:nvSpPr>
        <p:spPr>
          <a:xfrm>
            <a:off x="8807544" y="4671483"/>
            <a:ext cx="2530585" cy="1555069"/>
          </a:xfrm>
          <a:prstGeom prst="roundRect">
            <a:avLst>
              <a:gd name="adj" fmla="val 0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endParaRPr lang="zh-CN" altLang="en-US">
              <a:latin typeface="Times New Roman Bold" panose="02020803070505020304" pitchFamily="18" charset="0"/>
              <a:ea typeface="思源宋体 CN Heavy" panose="02020900000000000000" pitchFamily="18" charset="-122"/>
              <a:cs typeface="+mn-ea"/>
              <a:sym typeface="Times New Roman Bold" panose="02020803070505020304" pitchFamily="18" charset="0"/>
            </a:endParaRPr>
          </a:p>
        </p:txBody>
      </p:sp>
      <p:sp>
        <p:nvSpPr>
          <p:cNvPr id="5" name="全球网络存储工业协会SNIA 成立了可计算存储工作组，制定技术标准">
            <a:extLst>
              <a:ext uri="{FF2B5EF4-FFF2-40B4-BE49-F238E27FC236}">
                <a16:creationId xmlns="" xmlns:a16="http://schemas.microsoft.com/office/drawing/2014/main" id="{C9E70B72-0203-415C-9DE2-C87064AB23EE}"/>
              </a:ext>
            </a:extLst>
          </p:cNvPr>
          <p:cNvSpPr txBox="1"/>
          <p:nvPr/>
        </p:nvSpPr>
        <p:spPr>
          <a:xfrm>
            <a:off x="479376" y="1268760"/>
            <a:ext cx="5341434" cy="424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lnSpc>
                <a:spcPct val="120187"/>
              </a:lnSpc>
              <a:defRPr sz="2000" b="0">
                <a:latin typeface="+mj-lt"/>
                <a:ea typeface="+mj-ea"/>
                <a:cs typeface="+mj-cs"/>
                <a:sym typeface="Helvetica"/>
              </a:defRPr>
            </a:pPr>
            <a:r>
              <a:rPr lang="en-US" altLang="zh-CN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Times New Roman Bold" panose="02020803070505020304" pitchFamily="18" charset="0"/>
              </a:rPr>
              <a:t>CPU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Times New Roman Bold" panose="02020803070505020304" pitchFamily="18" charset="0"/>
              </a:rPr>
              <a:t>通过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Times New Roman Bold" panose="02020803070505020304" pitchFamily="18" charset="0"/>
              </a:rPr>
              <a:t>PCIe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Times New Roman Bold" panose="02020803070505020304" pitchFamily="18" charset="0"/>
              </a:rPr>
              <a:t>总线访问硬盘阵列和</a:t>
            </a:r>
            <a:r>
              <a:rPr lang="en-US" altLang="zh-CN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Times New Roman Bold" panose="02020803070505020304" pitchFamily="18" charset="0"/>
              </a:rPr>
              <a:t>FPGA</a:t>
            </a:r>
            <a:endParaRPr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  <a:sym typeface="Times New Roman Bold" panose="02020803070505020304" pitchFamily="18" charset="0"/>
            </a:endParaRPr>
          </a:p>
        </p:txBody>
      </p:sp>
      <p:sp>
        <p:nvSpPr>
          <p:cNvPr id="6" name="全球网络存储工业协会SNIA 成立了可计算存储工作组，制定技术标准">
            <a:extLst>
              <a:ext uri="{FF2B5EF4-FFF2-40B4-BE49-F238E27FC236}">
                <a16:creationId xmlns="" xmlns:a16="http://schemas.microsoft.com/office/drawing/2014/main" id="{DF7B82F6-B90F-4B7A-8172-5AA228689C2B}"/>
              </a:ext>
            </a:extLst>
          </p:cNvPr>
          <p:cNvSpPr txBox="1"/>
          <p:nvPr/>
        </p:nvSpPr>
        <p:spPr>
          <a:xfrm>
            <a:off x="479375" y="1719005"/>
            <a:ext cx="8203867" cy="424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lnSpc>
                <a:spcPct val="120187"/>
              </a:lnSpc>
              <a:defRPr sz="2000" b="0">
                <a:latin typeface="+mj-lt"/>
                <a:ea typeface="+mj-ea"/>
                <a:cs typeface="+mj-cs"/>
                <a:sym typeface="Helvetica"/>
              </a:defRPr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Times New Roman Bold" panose="02020803070505020304" pitchFamily="18" charset="0"/>
              </a:rPr>
              <a:t>可使用</a:t>
            </a:r>
            <a:r>
              <a:rPr lang="en-US" altLang="zh-CN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Times New Roman Bold" panose="02020803070505020304" pitchFamily="18" charset="0"/>
              </a:rPr>
              <a:t>CPU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Times New Roman Bold" panose="02020803070505020304" pitchFamily="18" charset="0"/>
              </a:rPr>
              <a:t>进行计算，或将计算任务下发至</a:t>
            </a:r>
            <a:r>
              <a:rPr lang="en-US" altLang="zh-CN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Times New Roman Bold" panose="02020803070505020304" pitchFamily="18" charset="0"/>
              </a:rPr>
              <a:t>FPGA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Times New Roman Bold" panose="02020803070505020304" pitchFamily="18" charset="0"/>
              </a:rPr>
              <a:t>实现异构计算</a:t>
            </a:r>
            <a:endParaRPr dirty="0"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Times New Roman Bold" panose="02020803070505020304" pitchFamily="18" charset="0"/>
            </a:endParaRPr>
          </a:p>
        </p:txBody>
      </p:sp>
      <p:sp>
        <p:nvSpPr>
          <p:cNvPr id="7" name="全球网络存储工业协会SNIA 成立了可计算存储工作组，制定技术标准">
            <a:extLst>
              <a:ext uri="{FF2B5EF4-FFF2-40B4-BE49-F238E27FC236}">
                <a16:creationId xmlns="" xmlns:a16="http://schemas.microsoft.com/office/drawing/2014/main" id="{E046B54E-E5D8-4728-A498-C0E0CE0C1486}"/>
              </a:ext>
            </a:extLst>
          </p:cNvPr>
          <p:cNvSpPr txBox="1"/>
          <p:nvPr/>
        </p:nvSpPr>
        <p:spPr>
          <a:xfrm>
            <a:off x="490357" y="2169250"/>
            <a:ext cx="7507833" cy="424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lnSpc>
                <a:spcPct val="120187"/>
              </a:lnSpc>
              <a:defRPr sz="2000" b="0">
                <a:latin typeface="+mj-lt"/>
                <a:ea typeface="+mj-ea"/>
                <a:cs typeface="+mj-cs"/>
                <a:sym typeface="Helvetica"/>
              </a:defRPr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Times New Roman Bold" panose="02020803070505020304" pitchFamily="18" charset="0"/>
              </a:rPr>
              <a:t>硬盘与</a:t>
            </a:r>
            <a:r>
              <a:rPr lang="en-US" altLang="zh-CN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Times New Roman Bold" panose="02020803070505020304" pitchFamily="18" charset="0"/>
              </a:rPr>
              <a:t>FPGA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Times New Roman Bold" panose="02020803070505020304" pitchFamily="18" charset="0"/>
              </a:rPr>
              <a:t>之间可直接交互数据，减少数据拷贝开销</a:t>
            </a:r>
            <a:endParaRPr dirty="0"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Times New Roman Bold" panose="020208030705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D9BEF2F0-F6B2-4405-B09B-EDAFC168CA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821999" y="1048894"/>
            <a:ext cx="2530585" cy="1663820"/>
          </a:xfrm>
          <a:prstGeom prst="rect">
            <a:avLst/>
          </a:prstGeom>
        </p:spPr>
      </p:pic>
      <p:graphicFrame>
        <p:nvGraphicFramePr>
          <p:cNvPr id="9" name="对象 8">
            <a:extLst>
              <a:ext uri="{FF2B5EF4-FFF2-40B4-BE49-F238E27FC236}">
                <a16:creationId xmlns="" xmlns:a16="http://schemas.microsoft.com/office/drawing/2014/main" id="{A7A9DDF0-18E2-4CC0-B06E-8005914F24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8237581"/>
              </p:ext>
            </p:extLst>
          </p:nvPr>
        </p:nvGraphicFramePr>
        <p:xfrm>
          <a:off x="946886" y="2717754"/>
          <a:ext cx="6351588" cy="3541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" name="Visio" r:id="rId5" imgW="10180389" imgH="5676941" progId="Visio.Drawing.15">
                  <p:embed/>
                </p:oleObj>
              </mc:Choice>
              <mc:Fallback>
                <p:oleObj name="Visio" r:id="rId5" imgW="10180389" imgH="5676941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46886" y="2717754"/>
                        <a:ext cx="6351588" cy="35417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A20B791B-8F59-44E8-9FCF-46C6E3DDD26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569" y="2844457"/>
            <a:ext cx="2098537" cy="1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59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3432" y="-157754"/>
            <a:ext cx="11112279" cy="1007745"/>
          </a:xfrm>
        </p:spPr>
        <p:txBody>
          <a:bodyPr>
            <a:normAutofit/>
          </a:bodyPr>
          <a:lstStyle/>
          <a:p>
            <a:r>
              <a:rPr lang="en-US" altLang="zh-CN" sz="4000" dirty="0" smtClean="0">
                <a:solidFill>
                  <a:srgbClr val="C00000"/>
                </a:solidFill>
                <a:latin typeface="+mj-lt"/>
                <a:ea typeface="+mj-ea"/>
                <a:cs typeface="+mj-cs"/>
                <a:sym typeface="+mn-ea"/>
              </a:rPr>
              <a:t>FPGA</a:t>
            </a:r>
            <a:r>
              <a:rPr lang="zh-CN" altLang="en-US" sz="4000" dirty="0" smtClean="0">
                <a:solidFill>
                  <a:srgbClr val="C00000"/>
                </a:solidFill>
                <a:latin typeface="+mj-lt"/>
                <a:ea typeface="+mj-ea"/>
                <a:cs typeface="+mj-cs"/>
                <a:sym typeface="+mn-ea"/>
              </a:rPr>
              <a:t>框架</a:t>
            </a:r>
            <a:endParaRPr sz="4000" dirty="0">
              <a:solidFill>
                <a:srgbClr val="C00000"/>
              </a:solidFill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3" name="矩形: 圆角 43">
            <a:extLst>
              <a:ext uri="{FF2B5EF4-FFF2-40B4-BE49-F238E27FC236}">
                <a16:creationId xmlns="" xmlns:a16="http://schemas.microsoft.com/office/drawing/2014/main" id="{03809205-96CE-457A-9DB7-7DE88F3026E0}"/>
              </a:ext>
            </a:extLst>
          </p:cNvPr>
          <p:cNvSpPr/>
          <p:nvPr/>
        </p:nvSpPr>
        <p:spPr>
          <a:xfrm>
            <a:off x="6932563" y="1027469"/>
            <a:ext cx="4889062" cy="2688901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4" name="对象 3">
            <a:extLst>
              <a:ext uri="{FF2B5EF4-FFF2-40B4-BE49-F238E27FC236}">
                <a16:creationId xmlns="" xmlns:a16="http://schemas.microsoft.com/office/drawing/2014/main" id="{0F66E634-F252-4C67-B17E-35C6D242C2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5324730"/>
              </p:ext>
            </p:extLst>
          </p:nvPr>
        </p:nvGraphicFramePr>
        <p:xfrm>
          <a:off x="6997748" y="1185762"/>
          <a:ext cx="4758692" cy="2330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6" name="Visio" r:id="rId3" imgW="9768776" imgH="4785401" progId="Visio.Drawing.15">
                  <p:embed/>
                </p:oleObj>
              </mc:Choice>
              <mc:Fallback>
                <p:oleObj name="Visio" r:id="rId3" imgW="9768776" imgH="4785401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97748" y="1185762"/>
                        <a:ext cx="4758692" cy="23306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: 圆角 45">
            <a:extLst>
              <a:ext uri="{FF2B5EF4-FFF2-40B4-BE49-F238E27FC236}">
                <a16:creationId xmlns="" xmlns:a16="http://schemas.microsoft.com/office/drawing/2014/main" id="{56FD3324-23F4-4930-8BCB-AF2517802CB7}"/>
              </a:ext>
            </a:extLst>
          </p:cNvPr>
          <p:cNvSpPr/>
          <p:nvPr/>
        </p:nvSpPr>
        <p:spPr>
          <a:xfrm>
            <a:off x="6107362" y="5474631"/>
            <a:ext cx="1064559" cy="601388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>
            <a:extLst>
              <a:ext uri="{FF2B5EF4-FFF2-40B4-BE49-F238E27FC236}">
                <a16:creationId xmlns="" xmlns:a16="http://schemas.microsoft.com/office/drawing/2014/main" id="{F2834ACD-BCA7-47CF-89BE-D687EC6CDC4D}"/>
              </a:ext>
            </a:extLst>
          </p:cNvPr>
          <p:cNvCxnSpPr>
            <a:cxnSpLocks/>
          </p:cNvCxnSpPr>
          <p:nvPr/>
        </p:nvCxnSpPr>
        <p:spPr>
          <a:xfrm flipV="1">
            <a:off x="6130222" y="1396304"/>
            <a:ext cx="802341" cy="4078328"/>
          </a:xfrm>
          <a:prstGeom prst="lin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="" xmlns:a16="http://schemas.microsoft.com/office/drawing/2014/main" id="{FF1A06D9-18D7-411D-AD96-91712AB6EEE9}"/>
              </a:ext>
            </a:extLst>
          </p:cNvPr>
          <p:cNvCxnSpPr>
            <a:cxnSpLocks/>
          </p:cNvCxnSpPr>
          <p:nvPr/>
        </p:nvCxnSpPr>
        <p:spPr>
          <a:xfrm flipV="1">
            <a:off x="7130347" y="3674685"/>
            <a:ext cx="4440555" cy="2381249"/>
          </a:xfrm>
          <a:prstGeom prst="lin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aphicFrame>
        <p:nvGraphicFramePr>
          <p:cNvPr id="8" name="对象 7">
            <a:extLst>
              <a:ext uri="{FF2B5EF4-FFF2-40B4-BE49-F238E27FC236}">
                <a16:creationId xmlns="" xmlns:a16="http://schemas.microsoft.com/office/drawing/2014/main" id="{FE987C88-AFC4-4089-B8B1-FAF3E1D20D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2348853"/>
              </p:ext>
            </p:extLst>
          </p:nvPr>
        </p:nvGraphicFramePr>
        <p:xfrm>
          <a:off x="335360" y="2996952"/>
          <a:ext cx="7004201" cy="35096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7" name="Visio" r:id="rId5" imgW="10264536" imgH="5143500" progId="Visio.Drawing.15">
                  <p:embed/>
                </p:oleObj>
              </mc:Choice>
              <mc:Fallback>
                <p:oleObj name="Visio" r:id="rId5" imgW="10264536" imgH="514350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5360" y="2996952"/>
                        <a:ext cx="7004201" cy="35096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7120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3432" y="-157754"/>
            <a:ext cx="11112279" cy="1007745"/>
          </a:xfrm>
        </p:spPr>
        <p:txBody>
          <a:bodyPr>
            <a:normAutofit/>
          </a:bodyPr>
          <a:lstStyle/>
          <a:p>
            <a:r>
              <a:rPr lang="en-US" altLang="zh-CN" sz="4000" dirty="0" smtClean="0">
                <a:solidFill>
                  <a:srgbClr val="C00000"/>
                </a:solidFill>
                <a:latin typeface="+mj-lt"/>
                <a:ea typeface="+mj-ea"/>
                <a:cs typeface="+mj-cs"/>
                <a:sym typeface="+mn-ea"/>
              </a:rPr>
              <a:t>FPGA</a:t>
            </a:r>
            <a:r>
              <a:rPr lang="zh-CN" altLang="en-US" sz="4000" dirty="0" smtClean="0">
                <a:solidFill>
                  <a:srgbClr val="C00000"/>
                </a:solidFill>
                <a:latin typeface="+mj-lt"/>
                <a:ea typeface="+mj-ea"/>
                <a:cs typeface="+mj-cs"/>
                <a:sym typeface="+mn-ea"/>
              </a:rPr>
              <a:t>数据帧</a:t>
            </a:r>
            <a:endParaRPr sz="4000" dirty="0">
              <a:solidFill>
                <a:srgbClr val="C00000"/>
              </a:solidFill>
              <a:latin typeface="+mj-lt"/>
              <a:ea typeface="+mj-ea"/>
              <a:cs typeface="+mj-cs"/>
              <a:sym typeface="+mn-ea"/>
            </a:endParaRPr>
          </a:p>
        </p:txBody>
      </p:sp>
      <p:graphicFrame>
        <p:nvGraphicFramePr>
          <p:cNvPr id="3" name="对象 2">
            <a:extLst>
              <a:ext uri="{FF2B5EF4-FFF2-40B4-BE49-F238E27FC236}">
                <a16:creationId xmlns="" xmlns:a16="http://schemas.microsoft.com/office/drawing/2014/main" id="{13B3301D-7FA4-4F00-9B31-AE918C9216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1393361"/>
              </p:ext>
            </p:extLst>
          </p:nvPr>
        </p:nvGraphicFramePr>
        <p:xfrm>
          <a:off x="5252354" y="1461356"/>
          <a:ext cx="2825743" cy="19076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2" name="Visio" r:id="rId3" imgW="6263773" imgH="4229347" progId="Visio.Drawing.15">
                  <p:embed/>
                </p:oleObj>
              </mc:Choice>
              <mc:Fallback>
                <p:oleObj name="Visio" r:id="rId3" imgW="6263773" imgH="4229347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52354" y="1461356"/>
                        <a:ext cx="2825743" cy="19076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>
            <a:extLst>
              <a:ext uri="{FF2B5EF4-FFF2-40B4-BE49-F238E27FC236}">
                <a16:creationId xmlns="" xmlns:a16="http://schemas.microsoft.com/office/drawing/2014/main" id="{86CD3EBD-FBC6-408E-8C8F-4409DC7E14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2931376"/>
              </p:ext>
            </p:extLst>
          </p:nvPr>
        </p:nvGraphicFramePr>
        <p:xfrm>
          <a:off x="8351796" y="982186"/>
          <a:ext cx="3105665" cy="23930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3" name="Visio" r:id="rId5" imgW="6911545" imgH="5326627" progId="Visio.Drawing.15">
                  <p:embed/>
                </p:oleObj>
              </mc:Choice>
              <mc:Fallback>
                <p:oleObj name="Visio" r:id="rId5" imgW="6911545" imgH="5326627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51796" y="982186"/>
                        <a:ext cx="3105665" cy="23930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>
            <a:extLst>
              <a:ext uri="{FF2B5EF4-FFF2-40B4-BE49-F238E27FC236}">
                <a16:creationId xmlns="" xmlns:a16="http://schemas.microsoft.com/office/drawing/2014/main" id="{3FEDC800-6123-49A3-A4C1-242924CCBF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8878320"/>
              </p:ext>
            </p:extLst>
          </p:nvPr>
        </p:nvGraphicFramePr>
        <p:xfrm>
          <a:off x="5324805" y="3920139"/>
          <a:ext cx="2862384" cy="204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" name="Visio" r:id="rId7" imgW="6644663" imgH="4739805" progId="Visio.Drawing.15">
                  <p:embed/>
                </p:oleObj>
              </mc:Choice>
              <mc:Fallback>
                <p:oleObj name="Visio" r:id="rId7" imgW="6644663" imgH="4739805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24805" y="3920139"/>
                        <a:ext cx="2862384" cy="2041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>
            <a:extLst>
              <a:ext uri="{FF2B5EF4-FFF2-40B4-BE49-F238E27FC236}">
                <a16:creationId xmlns="" xmlns:a16="http://schemas.microsoft.com/office/drawing/2014/main" id="{0FDF91D3-CCBB-4733-8719-575617C019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8140602"/>
              </p:ext>
            </p:extLst>
          </p:nvPr>
        </p:nvGraphicFramePr>
        <p:xfrm>
          <a:off x="8383711" y="3666633"/>
          <a:ext cx="3084617" cy="2376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" name="Visio" r:id="rId9" imgW="6911545" imgH="5326627" progId="Visio.Drawing.15">
                  <p:embed/>
                </p:oleObj>
              </mc:Choice>
              <mc:Fallback>
                <p:oleObj name="Visio" r:id="rId9" imgW="6911545" imgH="5326627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383711" y="3666633"/>
                        <a:ext cx="3084617" cy="23768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全球网络存储工业协会SNIA 成立了可计算存储工作组，制定技术标准">
            <a:extLst>
              <a:ext uri="{FF2B5EF4-FFF2-40B4-BE49-F238E27FC236}">
                <a16:creationId xmlns="" xmlns:a16="http://schemas.microsoft.com/office/drawing/2014/main" id="{B3902188-0446-4548-AEF7-B9815332DAEC}"/>
              </a:ext>
            </a:extLst>
          </p:cNvPr>
          <p:cNvSpPr txBox="1"/>
          <p:nvPr/>
        </p:nvSpPr>
        <p:spPr>
          <a:xfrm>
            <a:off x="6048968" y="3369055"/>
            <a:ext cx="1574234" cy="348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lnSpc>
                <a:spcPct val="120187"/>
              </a:lnSpc>
              <a:defRPr sz="2000" b="0">
                <a:latin typeface="+mj-lt"/>
                <a:ea typeface="+mj-ea"/>
                <a:cs typeface="+mj-cs"/>
                <a:sym typeface="Helvetica"/>
              </a:defRPr>
            </a:pP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Times New Roman Bold" panose="02020803070505020304" pitchFamily="18" charset="0"/>
              </a:rPr>
              <a:t>(a)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Times New Roman Bold" panose="02020803070505020304" pitchFamily="18" charset="0"/>
              </a:rPr>
              <a:t>纯流式处理</a:t>
            </a:r>
            <a:endParaRPr sz="1600" dirty="0"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Times New Roman Bold" panose="02020803070505020304" pitchFamily="18" charset="0"/>
            </a:endParaRPr>
          </a:p>
        </p:txBody>
      </p:sp>
      <p:sp>
        <p:nvSpPr>
          <p:cNvPr id="8" name="全球网络存储工业协会SNIA 成立了可计算存储工作组，制定技术标准">
            <a:extLst>
              <a:ext uri="{FF2B5EF4-FFF2-40B4-BE49-F238E27FC236}">
                <a16:creationId xmlns="" xmlns:a16="http://schemas.microsoft.com/office/drawing/2014/main" id="{9EC407D3-375E-4787-A1B1-E1A6D6EFDC4C}"/>
              </a:ext>
            </a:extLst>
          </p:cNvPr>
          <p:cNvSpPr txBox="1"/>
          <p:nvPr/>
        </p:nvSpPr>
        <p:spPr>
          <a:xfrm>
            <a:off x="9298895" y="3362293"/>
            <a:ext cx="1527817" cy="348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lnSpc>
                <a:spcPct val="120187"/>
              </a:lnSpc>
              <a:defRPr sz="2000" b="0">
                <a:latin typeface="+mj-lt"/>
                <a:ea typeface="+mj-ea"/>
                <a:cs typeface="+mj-cs"/>
                <a:sym typeface="Helvetica"/>
              </a:defRPr>
            </a:pP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Times New Roman Bold" panose="02020803070505020304" pitchFamily="18" charset="0"/>
              </a:rPr>
              <a:t>(b)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Times New Roman Bold" panose="02020803070505020304" pitchFamily="18" charset="0"/>
              </a:rPr>
              <a:t>纯批处理</a:t>
            </a:r>
            <a:endParaRPr sz="1600" dirty="0"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Times New Roman Bold" panose="02020803070505020304" pitchFamily="18" charset="0"/>
            </a:endParaRPr>
          </a:p>
        </p:txBody>
      </p:sp>
      <p:sp>
        <p:nvSpPr>
          <p:cNvPr id="9" name="全球网络存储工业协会SNIA 成立了可计算存储工作组，制定技术标准">
            <a:extLst>
              <a:ext uri="{FF2B5EF4-FFF2-40B4-BE49-F238E27FC236}">
                <a16:creationId xmlns="" xmlns:a16="http://schemas.microsoft.com/office/drawing/2014/main" id="{EA71FE0E-E025-407B-9125-157B30993AD4}"/>
              </a:ext>
            </a:extLst>
          </p:cNvPr>
          <p:cNvSpPr txBox="1"/>
          <p:nvPr/>
        </p:nvSpPr>
        <p:spPr>
          <a:xfrm>
            <a:off x="5690728" y="6043503"/>
            <a:ext cx="2392016" cy="348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lnSpc>
                <a:spcPct val="120187"/>
              </a:lnSpc>
              <a:defRPr sz="2000" b="0">
                <a:latin typeface="+mj-lt"/>
                <a:ea typeface="+mj-ea"/>
                <a:cs typeface="+mj-cs"/>
                <a:sym typeface="Helvetica"/>
              </a:defRPr>
            </a:pP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Times New Roman Bold" panose="02020803070505020304" pitchFamily="18" charset="0"/>
              </a:rPr>
              <a:t>(c)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Times New Roman Bold" panose="02020803070505020304" pitchFamily="18" charset="0"/>
              </a:rPr>
              <a:t>半流式处理半批处理</a:t>
            </a:r>
            <a:endParaRPr sz="1600" dirty="0"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Times New Roman Bold" panose="02020803070505020304" pitchFamily="18" charset="0"/>
            </a:endParaRPr>
          </a:p>
        </p:txBody>
      </p:sp>
      <p:sp>
        <p:nvSpPr>
          <p:cNvPr id="10" name="全球网络存储工业协会SNIA 成立了可计算存储工作组，制定技术标准">
            <a:extLst>
              <a:ext uri="{FF2B5EF4-FFF2-40B4-BE49-F238E27FC236}">
                <a16:creationId xmlns="" xmlns:a16="http://schemas.microsoft.com/office/drawing/2014/main" id="{032BBCA5-051F-49A9-A49C-080F1AC52D85}"/>
              </a:ext>
            </a:extLst>
          </p:cNvPr>
          <p:cNvSpPr txBox="1"/>
          <p:nvPr/>
        </p:nvSpPr>
        <p:spPr>
          <a:xfrm>
            <a:off x="8730011" y="6043502"/>
            <a:ext cx="2392016" cy="348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lnSpc>
                <a:spcPct val="120187"/>
              </a:lnSpc>
              <a:defRPr sz="2000" b="0">
                <a:latin typeface="+mj-lt"/>
                <a:ea typeface="+mj-ea"/>
                <a:cs typeface="+mj-cs"/>
                <a:sym typeface="Helvetica"/>
              </a:defRPr>
            </a:pP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Times New Roman Bold" panose="02020803070505020304" pitchFamily="18" charset="0"/>
              </a:rPr>
              <a:t>(d)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Times New Roman Bold" panose="02020803070505020304" pitchFamily="18" charset="0"/>
              </a:rPr>
              <a:t>半批处理半流式处理</a:t>
            </a:r>
            <a:endParaRPr sz="1600" dirty="0"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Times New Roman Bold" panose="02020803070505020304" pitchFamily="18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50A9F062-4898-406D-9949-C3EACAAC8E4D}"/>
              </a:ext>
            </a:extLst>
          </p:cNvPr>
          <p:cNvSpPr/>
          <p:nvPr/>
        </p:nvSpPr>
        <p:spPr>
          <a:xfrm>
            <a:off x="467695" y="1387898"/>
            <a:ext cx="3869467" cy="4167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F405B340-3AAB-43DB-961F-8D2310E278F2}"/>
              </a:ext>
            </a:extLst>
          </p:cNvPr>
          <p:cNvSpPr/>
          <p:nvPr/>
        </p:nvSpPr>
        <p:spPr>
          <a:xfrm>
            <a:off x="467695" y="1828671"/>
            <a:ext cx="3869467" cy="416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3EA46198-5114-4CEE-A1A0-6562FBC3CCDB}"/>
              </a:ext>
            </a:extLst>
          </p:cNvPr>
          <p:cNvSpPr/>
          <p:nvPr/>
        </p:nvSpPr>
        <p:spPr>
          <a:xfrm>
            <a:off x="467695" y="2269444"/>
            <a:ext cx="3869467" cy="7847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全球网络存储工业协会SNIA 成立了可计算存储工作组，制定技术标准">
            <a:extLst>
              <a:ext uri="{FF2B5EF4-FFF2-40B4-BE49-F238E27FC236}">
                <a16:creationId xmlns="" xmlns:a16="http://schemas.microsoft.com/office/drawing/2014/main" id="{277E5C15-8470-4836-BB9D-2C002E9F27BC}"/>
              </a:ext>
            </a:extLst>
          </p:cNvPr>
          <p:cNvSpPr txBox="1"/>
          <p:nvPr/>
        </p:nvSpPr>
        <p:spPr>
          <a:xfrm>
            <a:off x="467695" y="1422004"/>
            <a:ext cx="400986" cy="348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lnSpc>
                <a:spcPct val="120187"/>
              </a:lnSpc>
              <a:defRPr sz="2000" b="0">
                <a:latin typeface="+mj-lt"/>
                <a:ea typeface="+mj-ea"/>
                <a:cs typeface="+mj-cs"/>
                <a:sym typeface="Helvetica"/>
              </a:defRPr>
            </a:pP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Times New Roman Bold" panose="02020803070505020304" pitchFamily="18" charset="0"/>
              </a:rPr>
              <a:t>SRC</a:t>
            </a:r>
            <a:endParaRPr sz="1600" dirty="0"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Times New Roman Bold" panose="02020803070505020304" pitchFamily="18" charset="0"/>
            </a:endParaRPr>
          </a:p>
        </p:txBody>
      </p:sp>
      <p:sp>
        <p:nvSpPr>
          <p:cNvPr id="15" name="全球网络存储工业协会SNIA 成立了可计算存储工作组，制定技术标准">
            <a:extLst>
              <a:ext uri="{FF2B5EF4-FFF2-40B4-BE49-F238E27FC236}">
                <a16:creationId xmlns="" xmlns:a16="http://schemas.microsoft.com/office/drawing/2014/main" id="{69042BFB-9F5A-4B8C-B6BA-7844E6287285}"/>
              </a:ext>
            </a:extLst>
          </p:cNvPr>
          <p:cNvSpPr txBox="1"/>
          <p:nvPr/>
        </p:nvSpPr>
        <p:spPr>
          <a:xfrm>
            <a:off x="870129" y="1422004"/>
            <a:ext cx="400986" cy="348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lnSpc>
                <a:spcPct val="120187"/>
              </a:lnSpc>
              <a:defRPr sz="2000" b="0">
                <a:latin typeface="+mj-lt"/>
                <a:ea typeface="+mj-ea"/>
                <a:cs typeface="+mj-cs"/>
                <a:sym typeface="Helvetica"/>
              </a:defRPr>
            </a:pP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Times New Roman Bold" panose="02020803070505020304" pitchFamily="18" charset="0"/>
              </a:rPr>
              <a:t>DST</a:t>
            </a:r>
            <a:endParaRPr sz="1600" dirty="0"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Times New Roman Bold" panose="02020803070505020304" pitchFamily="18" charset="0"/>
            </a:endParaRPr>
          </a:p>
        </p:txBody>
      </p:sp>
      <p:sp>
        <p:nvSpPr>
          <p:cNvPr id="16" name="全球网络存储工业协会SNIA 成立了可计算存储工作组，制定技术标准">
            <a:extLst>
              <a:ext uri="{FF2B5EF4-FFF2-40B4-BE49-F238E27FC236}">
                <a16:creationId xmlns="" xmlns:a16="http://schemas.microsoft.com/office/drawing/2014/main" id="{7A2ACB20-7550-4D6D-A981-5EAD91FFFA86}"/>
              </a:ext>
            </a:extLst>
          </p:cNvPr>
          <p:cNvSpPr txBox="1"/>
          <p:nvPr/>
        </p:nvSpPr>
        <p:spPr>
          <a:xfrm>
            <a:off x="1266778" y="1422004"/>
            <a:ext cx="400986" cy="348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lnSpc>
                <a:spcPct val="120187"/>
              </a:lnSpc>
              <a:defRPr sz="2000" b="0">
                <a:latin typeface="+mj-lt"/>
                <a:ea typeface="+mj-ea"/>
                <a:cs typeface="+mj-cs"/>
                <a:sym typeface="Helvetica"/>
              </a:defRPr>
            </a:pP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Times New Roman Bold" panose="02020803070505020304" pitchFamily="18" charset="0"/>
              </a:rPr>
              <a:t>OPT</a:t>
            </a:r>
            <a:endParaRPr sz="1600" dirty="0"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Times New Roman Bold" panose="02020803070505020304" pitchFamily="18" charset="0"/>
            </a:endParaRPr>
          </a:p>
        </p:txBody>
      </p:sp>
      <p:sp>
        <p:nvSpPr>
          <p:cNvPr id="17" name="全球网络存储工业协会SNIA 成立了可计算存储工作组，制定技术标准">
            <a:extLst>
              <a:ext uri="{FF2B5EF4-FFF2-40B4-BE49-F238E27FC236}">
                <a16:creationId xmlns="" xmlns:a16="http://schemas.microsoft.com/office/drawing/2014/main" id="{128A700D-C7EC-4C70-B4C5-4992271EAAFA}"/>
              </a:ext>
            </a:extLst>
          </p:cNvPr>
          <p:cNvSpPr txBox="1"/>
          <p:nvPr/>
        </p:nvSpPr>
        <p:spPr>
          <a:xfrm>
            <a:off x="1667764" y="1418505"/>
            <a:ext cx="400986" cy="348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lnSpc>
                <a:spcPct val="120187"/>
              </a:lnSpc>
              <a:defRPr sz="2000" b="0">
                <a:latin typeface="+mj-lt"/>
                <a:ea typeface="+mj-ea"/>
                <a:cs typeface="+mj-cs"/>
                <a:sym typeface="Helvetica"/>
              </a:defRPr>
            </a:pP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Times New Roman Bold" panose="02020803070505020304" pitchFamily="18" charset="0"/>
              </a:rPr>
              <a:t>TSK</a:t>
            </a:r>
            <a:endParaRPr sz="1600" dirty="0"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Times New Roman Bold" panose="02020803070505020304" pitchFamily="18" charset="0"/>
            </a:endParaRPr>
          </a:p>
        </p:txBody>
      </p:sp>
      <p:sp>
        <p:nvSpPr>
          <p:cNvPr id="18" name="全球网络存储工业协会SNIA 成立了可计算存储工作组，制定技术标准">
            <a:extLst>
              <a:ext uri="{FF2B5EF4-FFF2-40B4-BE49-F238E27FC236}">
                <a16:creationId xmlns="" xmlns:a16="http://schemas.microsoft.com/office/drawing/2014/main" id="{D9BABCEE-ABE6-4F3D-9028-4DA05F110E9D}"/>
              </a:ext>
            </a:extLst>
          </p:cNvPr>
          <p:cNvSpPr txBox="1"/>
          <p:nvPr/>
        </p:nvSpPr>
        <p:spPr>
          <a:xfrm>
            <a:off x="2465399" y="1422004"/>
            <a:ext cx="534649" cy="348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lnSpc>
                <a:spcPct val="120187"/>
              </a:lnSpc>
              <a:defRPr sz="2000" b="0">
                <a:latin typeface="+mj-lt"/>
                <a:ea typeface="+mj-ea"/>
                <a:cs typeface="+mj-cs"/>
                <a:sym typeface="Helvetica"/>
              </a:defRPr>
            </a:pP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Times New Roman Bold" panose="02020803070505020304" pitchFamily="18" charset="0"/>
              </a:rPr>
              <a:t>ADDR</a:t>
            </a:r>
            <a:endParaRPr sz="1600" dirty="0"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Times New Roman Bold" panose="02020803070505020304" pitchFamily="18" charset="0"/>
            </a:endParaRPr>
          </a:p>
        </p:txBody>
      </p:sp>
      <p:sp>
        <p:nvSpPr>
          <p:cNvPr id="19" name="全球网络存储工业协会SNIA 成立了可计算存储工作组，制定技术标准">
            <a:extLst>
              <a:ext uri="{FF2B5EF4-FFF2-40B4-BE49-F238E27FC236}">
                <a16:creationId xmlns="" xmlns:a16="http://schemas.microsoft.com/office/drawing/2014/main" id="{62CD0435-FBB2-4264-88DE-4CE5F2C2C5F4}"/>
              </a:ext>
            </a:extLst>
          </p:cNvPr>
          <p:cNvSpPr txBox="1"/>
          <p:nvPr/>
        </p:nvSpPr>
        <p:spPr>
          <a:xfrm>
            <a:off x="3635857" y="1418109"/>
            <a:ext cx="534649" cy="348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lnSpc>
                <a:spcPct val="120187"/>
              </a:lnSpc>
              <a:defRPr sz="2000" b="0">
                <a:latin typeface="+mj-lt"/>
                <a:ea typeface="+mj-ea"/>
                <a:cs typeface="+mj-cs"/>
                <a:sym typeface="Helvetica"/>
              </a:defRPr>
            </a:pP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Times New Roman Bold" panose="02020803070505020304" pitchFamily="18" charset="0"/>
              </a:rPr>
              <a:t>LEN</a:t>
            </a:r>
            <a:endParaRPr sz="1600" dirty="0"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Times New Roman Bold" panose="02020803070505020304" pitchFamily="18" charset="0"/>
            </a:endParaRPr>
          </a:p>
        </p:txBody>
      </p:sp>
      <p:sp>
        <p:nvSpPr>
          <p:cNvPr id="20" name="全球网络存储工业协会SNIA 成立了可计算存储工作组，制定技术标准">
            <a:extLst>
              <a:ext uri="{FF2B5EF4-FFF2-40B4-BE49-F238E27FC236}">
                <a16:creationId xmlns="" xmlns:a16="http://schemas.microsoft.com/office/drawing/2014/main" id="{66939CFB-91DD-44E4-9797-B88EF6A43333}"/>
              </a:ext>
            </a:extLst>
          </p:cNvPr>
          <p:cNvSpPr txBox="1"/>
          <p:nvPr/>
        </p:nvSpPr>
        <p:spPr>
          <a:xfrm>
            <a:off x="2221466" y="1862777"/>
            <a:ext cx="401368" cy="348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lnSpc>
                <a:spcPct val="120187"/>
              </a:lnSpc>
              <a:defRPr sz="2000" b="0">
                <a:latin typeface="+mj-lt"/>
                <a:ea typeface="+mj-ea"/>
                <a:cs typeface="+mj-cs"/>
                <a:sym typeface="Helvetica"/>
              </a:defRPr>
            </a:pP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Times New Roman Bold" panose="02020803070505020304" pitchFamily="18" charset="0"/>
              </a:rPr>
              <a:t>RSV</a:t>
            </a:r>
            <a:endParaRPr sz="1600" dirty="0"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Times New Roman Bold" panose="02020803070505020304" pitchFamily="18" charset="0"/>
            </a:endParaRPr>
          </a:p>
        </p:txBody>
      </p:sp>
      <p:sp>
        <p:nvSpPr>
          <p:cNvPr id="21" name="全球网络存储工业协会SNIA 成立了可计算存储工作组，制定技术标准">
            <a:extLst>
              <a:ext uri="{FF2B5EF4-FFF2-40B4-BE49-F238E27FC236}">
                <a16:creationId xmlns="" xmlns:a16="http://schemas.microsoft.com/office/drawing/2014/main" id="{4EA5E177-2990-4276-B774-18AD203EE08D}"/>
              </a:ext>
            </a:extLst>
          </p:cNvPr>
          <p:cNvSpPr txBox="1"/>
          <p:nvPr/>
        </p:nvSpPr>
        <p:spPr>
          <a:xfrm>
            <a:off x="1543775" y="2455527"/>
            <a:ext cx="1843247" cy="4126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lnSpc>
                <a:spcPct val="120187"/>
              </a:lnSpc>
              <a:defRPr sz="2000" b="0">
                <a:latin typeface="+mj-lt"/>
                <a:ea typeface="+mj-ea"/>
                <a:cs typeface="+mj-cs"/>
                <a:sym typeface="Helvetica"/>
              </a:defRPr>
            </a:pP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Times New Roman Bold" panose="02020803070505020304" pitchFamily="18" charset="0"/>
              </a:rPr>
              <a:t>&lt; 256K data</a:t>
            </a:r>
            <a:endParaRPr dirty="0"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Times New Roman Bold" panose="02020803070505020304" pitchFamily="18" charset="0"/>
            </a:endParaRPr>
          </a:p>
        </p:txBody>
      </p:sp>
      <p:cxnSp>
        <p:nvCxnSpPr>
          <p:cNvPr id="22" name="直接连接符 21">
            <a:extLst>
              <a:ext uri="{FF2B5EF4-FFF2-40B4-BE49-F238E27FC236}">
                <a16:creationId xmlns="" xmlns:a16="http://schemas.microsoft.com/office/drawing/2014/main" id="{DEA16745-DF19-4DF1-A4CF-098A8C790407}"/>
              </a:ext>
            </a:extLst>
          </p:cNvPr>
          <p:cNvCxnSpPr/>
          <p:nvPr/>
        </p:nvCxnSpPr>
        <p:spPr>
          <a:xfrm>
            <a:off x="868681" y="1442720"/>
            <a:ext cx="0" cy="3204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="" xmlns:a16="http://schemas.microsoft.com/office/drawing/2014/main" id="{69B21AFE-2D70-4E52-AFF8-AB269FA84A75}"/>
              </a:ext>
            </a:extLst>
          </p:cNvPr>
          <p:cNvCxnSpPr/>
          <p:nvPr/>
        </p:nvCxnSpPr>
        <p:spPr>
          <a:xfrm>
            <a:off x="1269008" y="1442610"/>
            <a:ext cx="0" cy="3204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="" xmlns:a16="http://schemas.microsoft.com/office/drawing/2014/main" id="{5F27DBCD-10B4-400B-B9B7-C1DFC6801E7E}"/>
              </a:ext>
            </a:extLst>
          </p:cNvPr>
          <p:cNvCxnSpPr/>
          <p:nvPr/>
        </p:nvCxnSpPr>
        <p:spPr>
          <a:xfrm>
            <a:off x="1667764" y="1442610"/>
            <a:ext cx="0" cy="3204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="" xmlns:a16="http://schemas.microsoft.com/office/drawing/2014/main" id="{29A06381-D7AD-48A2-AD94-309F0148D8D2}"/>
              </a:ext>
            </a:extLst>
          </p:cNvPr>
          <p:cNvCxnSpPr/>
          <p:nvPr/>
        </p:nvCxnSpPr>
        <p:spPr>
          <a:xfrm>
            <a:off x="2069639" y="1443348"/>
            <a:ext cx="0" cy="3204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="" xmlns:a16="http://schemas.microsoft.com/office/drawing/2014/main" id="{079D0749-F69A-4327-AF68-566E87565806}"/>
              </a:ext>
            </a:extLst>
          </p:cNvPr>
          <p:cNvCxnSpPr/>
          <p:nvPr/>
        </p:nvCxnSpPr>
        <p:spPr>
          <a:xfrm>
            <a:off x="3326939" y="1442610"/>
            <a:ext cx="0" cy="3204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全球网络存储工业协会SNIA 成立了可计算存储工作组，制定技术标准">
            <a:extLst>
              <a:ext uri="{FF2B5EF4-FFF2-40B4-BE49-F238E27FC236}">
                <a16:creationId xmlns="" xmlns:a16="http://schemas.microsoft.com/office/drawing/2014/main" id="{3AA61B20-FD0B-4266-8511-29FBA7D8971C}"/>
              </a:ext>
            </a:extLst>
          </p:cNvPr>
          <p:cNvSpPr txBox="1"/>
          <p:nvPr/>
        </p:nvSpPr>
        <p:spPr>
          <a:xfrm>
            <a:off x="467695" y="3626222"/>
            <a:ext cx="4185170" cy="1889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lnSpc>
                <a:spcPct val="120187"/>
              </a:lnSpc>
              <a:defRPr sz="2000" b="0">
                <a:latin typeface="+mj-lt"/>
                <a:ea typeface="+mj-ea"/>
                <a:cs typeface="+mj-cs"/>
                <a:sym typeface="Helvetica"/>
              </a:defRPr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Times New Roman Bold" panose="02020803070505020304" pitchFamily="18" charset="0"/>
              </a:rPr>
              <a:t>不同的应用对数据传输和处理方式有着不同的要求。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Times New Roman Bold" panose="02020803070505020304" pitchFamily="18" charset="0"/>
            </a:endParaRPr>
          </a:p>
          <a:p>
            <a:pPr>
              <a:lnSpc>
                <a:spcPct val="120187"/>
              </a:lnSpc>
              <a:defRPr sz="2000" b="0">
                <a:latin typeface="+mj-lt"/>
                <a:ea typeface="+mj-ea"/>
                <a:cs typeface="+mj-cs"/>
                <a:sym typeface="Helvetica"/>
              </a:defRPr>
            </a:pP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Times New Roman Bold" panose="02020803070505020304" pitchFamily="18" charset="0"/>
            </a:endParaRPr>
          </a:p>
          <a:p>
            <a:pPr>
              <a:lnSpc>
                <a:spcPct val="120187"/>
              </a:lnSpc>
              <a:defRPr sz="2000" b="0">
                <a:latin typeface="+mj-lt"/>
                <a:ea typeface="+mj-ea"/>
                <a:cs typeface="+mj-cs"/>
                <a:sym typeface="Helvetica"/>
              </a:defRPr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Times New Roman Bold" panose="02020803070505020304" pitchFamily="18" charset="0"/>
              </a:rPr>
              <a:t>算法模块和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Times New Roman Bold" panose="02020803070505020304" pitchFamily="18" charset="0"/>
              </a:rPr>
              <a:t>DDR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Times New Roman Bold" panose="02020803070505020304" pitchFamily="18" charset="0"/>
              </a:rPr>
              <a:t>控制器可主动发起数据传输，通过数据帧传输到目的模块。</a:t>
            </a:r>
            <a:endParaRPr dirty="0"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Times New Roman Bold" panose="0202080307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1388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3432" y="-157754"/>
            <a:ext cx="11112279" cy="1007745"/>
          </a:xfrm>
        </p:spPr>
        <p:txBody>
          <a:bodyPr>
            <a:normAutofit/>
          </a:bodyPr>
          <a:lstStyle/>
          <a:p>
            <a:r>
              <a:rPr lang="en-US" altLang="zh-CN" sz="4000" dirty="0" smtClean="0">
                <a:solidFill>
                  <a:srgbClr val="C00000"/>
                </a:solidFill>
                <a:latin typeface="+mj-lt"/>
                <a:ea typeface="+mj-ea"/>
                <a:cs typeface="+mj-cs"/>
                <a:sym typeface="+mn-ea"/>
              </a:rPr>
              <a:t>FPGA</a:t>
            </a:r>
            <a:r>
              <a:rPr lang="zh-CN" altLang="en-US" sz="4000" dirty="0" smtClean="0">
                <a:solidFill>
                  <a:srgbClr val="C00000"/>
                </a:solidFill>
                <a:latin typeface="+mj-lt"/>
                <a:ea typeface="+mj-ea"/>
                <a:cs typeface="+mj-cs"/>
                <a:sym typeface="+mn-ea"/>
              </a:rPr>
              <a:t>应用的动态加载</a:t>
            </a:r>
            <a:endParaRPr sz="4000" dirty="0">
              <a:solidFill>
                <a:srgbClr val="C00000"/>
              </a:solidFill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77DC656E-B76D-4991-BD2D-DD8CB98A1267}"/>
              </a:ext>
            </a:extLst>
          </p:cNvPr>
          <p:cNvSpPr/>
          <p:nvPr/>
        </p:nvSpPr>
        <p:spPr>
          <a:xfrm>
            <a:off x="4462633" y="2179122"/>
            <a:ext cx="2768600" cy="27120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DB881D5B-C49C-469B-ABF3-0E01CD40561D}"/>
              </a:ext>
            </a:extLst>
          </p:cNvPr>
          <p:cNvSpPr/>
          <p:nvPr/>
        </p:nvSpPr>
        <p:spPr>
          <a:xfrm>
            <a:off x="5598400" y="3429000"/>
            <a:ext cx="1373245" cy="13360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E587437D-7413-4BA7-8FCB-6EF7BB76A43F}"/>
              </a:ext>
            </a:extLst>
          </p:cNvPr>
          <p:cNvSpPr txBox="1"/>
          <p:nvPr/>
        </p:nvSpPr>
        <p:spPr>
          <a:xfrm>
            <a:off x="4462633" y="4359019"/>
            <a:ext cx="883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FPGA</a:t>
            </a:r>
            <a:endParaRPr lang="zh-CN" altLang="en-US" sz="20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6DEC14D4-ED24-4027-9CFF-54AE6205952B}"/>
              </a:ext>
            </a:extLst>
          </p:cNvPr>
          <p:cNvSpPr txBox="1"/>
          <p:nvPr/>
        </p:nvSpPr>
        <p:spPr>
          <a:xfrm>
            <a:off x="5369879" y="2200941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静态区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13FABB39-7D28-4D34-9B3E-E95AD566E6D8}"/>
              </a:ext>
            </a:extLst>
          </p:cNvPr>
          <p:cNvSpPr txBox="1"/>
          <p:nvPr/>
        </p:nvSpPr>
        <p:spPr>
          <a:xfrm>
            <a:off x="5807968" y="342900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动态区</a:t>
            </a: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7AB78B7A-156B-46A0-893E-F0B90D4F0468}"/>
              </a:ext>
            </a:extLst>
          </p:cNvPr>
          <p:cNvSpPr/>
          <p:nvPr/>
        </p:nvSpPr>
        <p:spPr>
          <a:xfrm>
            <a:off x="9008449" y="2601051"/>
            <a:ext cx="1373245" cy="13360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5EE22D4C-CB3B-467E-848A-6937E238C7C6}"/>
              </a:ext>
            </a:extLst>
          </p:cNvPr>
          <p:cNvSpPr txBox="1"/>
          <p:nvPr/>
        </p:nvSpPr>
        <p:spPr>
          <a:xfrm>
            <a:off x="9282137" y="2601051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算法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68F534A6-4C26-42A7-B0BE-5DDA9506782F}"/>
              </a:ext>
            </a:extLst>
          </p:cNvPr>
          <p:cNvSpPr/>
          <p:nvPr/>
        </p:nvSpPr>
        <p:spPr>
          <a:xfrm>
            <a:off x="10108004" y="2714943"/>
            <a:ext cx="1373245" cy="13360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B9FA9C56-B6F7-49D5-B2F5-9B0EAFFC817D}"/>
              </a:ext>
            </a:extLst>
          </p:cNvPr>
          <p:cNvSpPr txBox="1"/>
          <p:nvPr/>
        </p:nvSpPr>
        <p:spPr>
          <a:xfrm>
            <a:off x="10381692" y="2714943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算法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5AE6DF6F-CE4E-46EB-886E-AF0955B417D2}"/>
              </a:ext>
            </a:extLst>
          </p:cNvPr>
          <p:cNvSpPr/>
          <p:nvPr/>
        </p:nvSpPr>
        <p:spPr>
          <a:xfrm>
            <a:off x="9282137" y="3228945"/>
            <a:ext cx="1373245" cy="13360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314C9724-EE76-489D-AA52-55B67F01E14D}"/>
              </a:ext>
            </a:extLst>
          </p:cNvPr>
          <p:cNvSpPr txBox="1"/>
          <p:nvPr/>
        </p:nvSpPr>
        <p:spPr>
          <a:xfrm>
            <a:off x="9555825" y="3228945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算法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5B9349F0-CD00-4E64-AB02-3CE701522698}"/>
              </a:ext>
            </a:extLst>
          </p:cNvPr>
          <p:cNvSpPr/>
          <p:nvPr/>
        </p:nvSpPr>
        <p:spPr>
          <a:xfrm>
            <a:off x="10381692" y="3342837"/>
            <a:ext cx="1373245" cy="13360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336B9870-5F15-471B-9180-BCABD07ED14A}"/>
              </a:ext>
            </a:extLst>
          </p:cNvPr>
          <p:cNvSpPr txBox="1"/>
          <p:nvPr/>
        </p:nvSpPr>
        <p:spPr>
          <a:xfrm>
            <a:off x="10655380" y="3342837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算法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箭头: 左右 10">
            <a:extLst>
              <a:ext uri="{FF2B5EF4-FFF2-40B4-BE49-F238E27FC236}">
                <a16:creationId xmlns="" xmlns:a16="http://schemas.microsoft.com/office/drawing/2014/main" id="{DACA47EC-64D8-4F7A-AF64-57B03779D594}"/>
              </a:ext>
            </a:extLst>
          </p:cNvPr>
          <p:cNvSpPr/>
          <p:nvPr/>
        </p:nvSpPr>
        <p:spPr>
          <a:xfrm>
            <a:off x="6967439" y="3342837"/>
            <a:ext cx="2041008" cy="594254"/>
          </a:xfrm>
          <a:prstGeom prst="leftRightArrow">
            <a:avLst>
              <a:gd name="adj1" fmla="val 39843"/>
              <a:gd name="adj2" fmla="val 5000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PCIe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全球网络存储工业协会SNIA 成立了可计算存储工作组，制定技术标准">
            <a:extLst>
              <a:ext uri="{FF2B5EF4-FFF2-40B4-BE49-F238E27FC236}">
                <a16:creationId xmlns="" xmlns:a16="http://schemas.microsoft.com/office/drawing/2014/main" id="{55C144EE-EC1C-487D-8674-AB765B1632A6}"/>
              </a:ext>
            </a:extLst>
          </p:cNvPr>
          <p:cNvSpPr txBox="1"/>
          <p:nvPr/>
        </p:nvSpPr>
        <p:spPr>
          <a:xfrm>
            <a:off x="372946" y="1702376"/>
            <a:ext cx="3646452" cy="1938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lnSpc>
                <a:spcPct val="120187"/>
              </a:lnSpc>
              <a:defRPr sz="2000" b="0">
                <a:latin typeface="+mj-lt"/>
                <a:ea typeface="+mj-ea"/>
                <a:cs typeface="+mj-cs"/>
                <a:sym typeface="Helvetica"/>
              </a:defRPr>
            </a:pPr>
            <a:r>
              <a:rPr lang="zh-CN" altLang="en-US" dirty="0">
                <a:latin typeface="+mn-ea"/>
                <a:cs typeface="+mn-ea"/>
                <a:sym typeface="Times New Roman Bold" panose="02020803070505020304" pitchFamily="18" charset="0"/>
              </a:rPr>
              <a:t>在</a:t>
            </a:r>
            <a:r>
              <a:rPr lang="en-US" altLang="zh-CN" dirty="0">
                <a:latin typeface="+mn-ea"/>
                <a:cs typeface="Arial" panose="020B0604020202020204" pitchFamily="34" charset="0"/>
                <a:sym typeface="Times New Roman Bold" panose="02020803070505020304" pitchFamily="18" charset="0"/>
              </a:rPr>
              <a:t>FPGA</a:t>
            </a:r>
            <a:r>
              <a:rPr lang="zh-CN" altLang="en-US" dirty="0">
                <a:latin typeface="+mn-ea"/>
                <a:cs typeface="+mn-ea"/>
                <a:sym typeface="Times New Roman Bold" panose="02020803070505020304" pitchFamily="18" charset="0"/>
              </a:rPr>
              <a:t>中，将逻辑区域划分为动态区和静态区：</a:t>
            </a:r>
            <a:endParaRPr lang="en-US" altLang="zh-CN" dirty="0">
              <a:latin typeface="+mn-ea"/>
              <a:cs typeface="+mn-ea"/>
              <a:sym typeface="Times New Roman Bold" panose="02020803070505020304" pitchFamily="18" charset="0"/>
            </a:endParaRPr>
          </a:p>
          <a:p>
            <a:pPr>
              <a:lnSpc>
                <a:spcPct val="120187"/>
              </a:lnSpc>
              <a:defRPr sz="2000" b="0">
                <a:latin typeface="+mj-lt"/>
                <a:ea typeface="+mj-ea"/>
                <a:cs typeface="+mj-cs"/>
                <a:sym typeface="Helvetica"/>
              </a:defRPr>
            </a:pPr>
            <a:r>
              <a:rPr lang="en-US" altLang="zh-CN" dirty="0">
                <a:latin typeface="+mn-ea"/>
                <a:cs typeface="+mn-ea"/>
                <a:sym typeface="Times New Roman Bold" panose="02020803070505020304" pitchFamily="18" charset="0"/>
              </a:rPr>
              <a:t>- </a:t>
            </a:r>
            <a:r>
              <a:rPr lang="zh-CN" altLang="en-US" dirty="0">
                <a:latin typeface="+mn-ea"/>
                <a:cs typeface="+mn-ea"/>
                <a:sym typeface="Times New Roman Bold" panose="02020803070505020304" pitchFamily="18" charset="0"/>
              </a:rPr>
              <a:t>静态区包含</a:t>
            </a:r>
            <a:r>
              <a:rPr lang="en-US" altLang="zh-CN" sz="2000" dirty="0">
                <a:latin typeface="+mn-ea"/>
                <a:cs typeface="Arial" panose="020B0604020202020204" pitchFamily="34" charset="0"/>
                <a:sym typeface="Times New Roman Bold" panose="02020803070505020304" pitchFamily="18" charset="0"/>
              </a:rPr>
              <a:t>PCIe</a:t>
            </a:r>
            <a:r>
              <a:rPr lang="zh-CN" altLang="en-US" dirty="0">
                <a:latin typeface="+mn-ea"/>
                <a:cs typeface="+mn-ea"/>
                <a:sym typeface="Times New Roman Bold" panose="02020803070505020304" pitchFamily="18" charset="0"/>
              </a:rPr>
              <a:t>接口逻辑，</a:t>
            </a:r>
            <a:r>
              <a:rPr lang="en-US" altLang="zh-CN" sz="2000" dirty="0">
                <a:latin typeface="+mn-ea"/>
                <a:cs typeface="Arial" panose="020B0604020202020204" pitchFamily="34" charset="0"/>
                <a:sym typeface="Times New Roman Bold" panose="02020803070505020304" pitchFamily="18" charset="0"/>
              </a:rPr>
              <a:t>DDR4</a:t>
            </a:r>
            <a:r>
              <a:rPr lang="zh-CN" altLang="en-US" dirty="0">
                <a:latin typeface="+mn-ea"/>
                <a:cs typeface="+mn-ea"/>
                <a:sym typeface="Times New Roman Bold" panose="02020803070505020304" pitchFamily="18" charset="0"/>
              </a:rPr>
              <a:t>控制逻辑等</a:t>
            </a:r>
            <a:endParaRPr lang="en-US" altLang="zh-CN" dirty="0">
              <a:latin typeface="+mn-ea"/>
              <a:cs typeface="+mn-ea"/>
              <a:sym typeface="Times New Roman Bold" panose="02020803070505020304" pitchFamily="18" charset="0"/>
            </a:endParaRPr>
          </a:p>
          <a:p>
            <a:pPr>
              <a:lnSpc>
                <a:spcPct val="120187"/>
              </a:lnSpc>
              <a:defRPr sz="2000" b="0">
                <a:latin typeface="+mj-lt"/>
                <a:ea typeface="+mj-ea"/>
                <a:cs typeface="+mj-cs"/>
                <a:sym typeface="Helvetica"/>
              </a:defRPr>
            </a:pPr>
            <a:r>
              <a:rPr lang="en-US" altLang="zh-CN" dirty="0">
                <a:latin typeface="+mn-ea"/>
                <a:cs typeface="+mn-ea"/>
                <a:sym typeface="Times New Roman Bold" panose="02020803070505020304" pitchFamily="18" charset="0"/>
              </a:rPr>
              <a:t>- </a:t>
            </a:r>
            <a:r>
              <a:rPr lang="zh-CN" altLang="en-US" dirty="0">
                <a:latin typeface="+mn-ea"/>
                <a:cs typeface="+mn-ea"/>
                <a:sym typeface="Times New Roman Bold" panose="02020803070505020304" pitchFamily="18" charset="0"/>
              </a:rPr>
              <a:t>动态区用于实现具体的算法</a:t>
            </a:r>
            <a:endParaRPr dirty="0">
              <a:latin typeface="+mn-ea"/>
              <a:cs typeface="+mn-ea"/>
              <a:sym typeface="Times New Roman Bold" panose="02020803070505020304" pitchFamily="18" charset="0"/>
            </a:endParaRPr>
          </a:p>
        </p:txBody>
      </p:sp>
      <p:sp>
        <p:nvSpPr>
          <p:cNvPr id="18" name="全球网络存储工业协会SNIA 成立了可计算存储工作组，制定技术标准">
            <a:extLst>
              <a:ext uri="{FF2B5EF4-FFF2-40B4-BE49-F238E27FC236}">
                <a16:creationId xmlns="" xmlns:a16="http://schemas.microsoft.com/office/drawing/2014/main" id="{B3A61E1C-34E7-4E51-B6E7-8D8FE23DA9E9}"/>
              </a:ext>
            </a:extLst>
          </p:cNvPr>
          <p:cNvSpPr txBox="1"/>
          <p:nvPr/>
        </p:nvSpPr>
        <p:spPr>
          <a:xfrm>
            <a:off x="379306" y="3804682"/>
            <a:ext cx="3475642" cy="1569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lnSpc>
                <a:spcPct val="120187"/>
              </a:lnSpc>
              <a:defRPr sz="2000" b="0">
                <a:latin typeface="+mj-lt"/>
                <a:ea typeface="+mj-ea"/>
                <a:cs typeface="+mj-cs"/>
                <a:sym typeface="Helvetica"/>
              </a:defRPr>
            </a:pPr>
            <a:r>
              <a:rPr lang="zh-CN" altLang="en-US" dirty="0">
                <a:latin typeface="+mn-ea"/>
                <a:cs typeface="+mn-ea"/>
                <a:sym typeface="Times New Roman Bold" panose="02020803070505020304" pitchFamily="18" charset="0"/>
              </a:rPr>
              <a:t>下发新的计算加速任务时，</a:t>
            </a:r>
            <a:r>
              <a:rPr lang="en-US" altLang="zh-CN" sz="2000" dirty="0">
                <a:latin typeface="+mn-ea"/>
                <a:cs typeface="Arial" panose="020B0604020202020204" pitchFamily="34" charset="0"/>
                <a:sym typeface="Times New Roman Bold" panose="02020803070505020304" pitchFamily="18" charset="0"/>
              </a:rPr>
              <a:t>CPU</a:t>
            </a:r>
            <a:r>
              <a:rPr lang="zh-CN" altLang="en-US" dirty="0">
                <a:latin typeface="+mn-ea"/>
                <a:cs typeface="+mn-ea"/>
                <a:sym typeface="Times New Roman Bold" panose="02020803070505020304" pitchFamily="18" charset="0"/>
              </a:rPr>
              <a:t>首先通过</a:t>
            </a:r>
            <a:r>
              <a:rPr lang="en-US" altLang="zh-CN" dirty="0">
                <a:latin typeface="+mn-ea"/>
                <a:cs typeface="Arial" panose="020B0604020202020204" pitchFamily="34" charset="0"/>
                <a:sym typeface="Times New Roman Bold" panose="02020803070505020304" pitchFamily="18" charset="0"/>
              </a:rPr>
              <a:t>PCIe</a:t>
            </a:r>
            <a:r>
              <a:rPr lang="zh-CN" altLang="en-US" dirty="0">
                <a:latin typeface="+mn-ea"/>
                <a:cs typeface="+mn-ea"/>
                <a:sym typeface="Times New Roman Bold" panose="02020803070505020304" pitchFamily="18" charset="0"/>
              </a:rPr>
              <a:t>总线对</a:t>
            </a:r>
            <a:r>
              <a:rPr lang="en-US" altLang="zh-CN" sz="2000" dirty="0">
                <a:latin typeface="+mn-ea"/>
                <a:cs typeface="Arial" panose="020B0604020202020204" pitchFamily="34" charset="0"/>
                <a:sym typeface="Times New Roman Bold" panose="02020803070505020304" pitchFamily="18" charset="0"/>
              </a:rPr>
              <a:t>FPGA</a:t>
            </a:r>
            <a:r>
              <a:rPr lang="zh-CN" altLang="en-US" dirty="0">
                <a:latin typeface="+mn-ea"/>
                <a:cs typeface="+mn-ea"/>
                <a:sym typeface="Times New Roman Bold" panose="02020803070505020304" pitchFamily="18" charset="0"/>
              </a:rPr>
              <a:t>的动态区进行更新，由此实现算法应用的动态切换</a:t>
            </a:r>
            <a:endParaRPr dirty="0">
              <a:latin typeface="+mn-ea"/>
              <a:cs typeface="+mn-ea"/>
              <a:sym typeface="Times New Roman Bold" panose="0202080307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4821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3432" y="-157754"/>
            <a:ext cx="11112279" cy="1007745"/>
          </a:xfrm>
        </p:spPr>
        <p:txBody>
          <a:bodyPr>
            <a:normAutofit/>
          </a:bodyPr>
          <a:lstStyle/>
          <a:p>
            <a:r>
              <a:rPr lang="zh-CN" altLang="en-US" sz="4000" dirty="0" smtClean="0">
                <a:solidFill>
                  <a:srgbClr val="C00000"/>
                </a:solidFill>
                <a:latin typeface="+mj-lt"/>
                <a:ea typeface="+mj-ea"/>
                <a:cs typeface="+mj-cs"/>
                <a:sym typeface="+mn-ea"/>
              </a:rPr>
              <a:t>三种服务方式</a:t>
            </a:r>
            <a:endParaRPr sz="4000" dirty="0">
              <a:solidFill>
                <a:srgbClr val="C00000"/>
              </a:solidFill>
              <a:latin typeface="+mj-lt"/>
              <a:ea typeface="+mj-ea"/>
              <a:cs typeface="+mj-cs"/>
              <a:sym typeface="+mn-ea"/>
            </a:endParaRPr>
          </a:p>
        </p:txBody>
      </p:sp>
      <p:pic>
        <p:nvPicPr>
          <p:cNvPr id="3" name="图片 56" descr="图片 56">
            <a:extLst>
              <a:ext uri="{FF2B5EF4-FFF2-40B4-BE49-F238E27FC236}">
                <a16:creationId xmlns="" xmlns:a16="http://schemas.microsoft.com/office/drawing/2014/main" id="{65AA7C7C-CCA0-4A61-B805-B69930859DDB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511286"/>
            <a:ext cx="5813059" cy="4503556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存储客户端：…">
            <a:extLst>
              <a:ext uri="{FF2B5EF4-FFF2-40B4-BE49-F238E27FC236}">
                <a16:creationId xmlns="" xmlns:a16="http://schemas.microsoft.com/office/drawing/2014/main" id="{99CEC133-B536-48AE-954C-1476C50F0FB5}"/>
              </a:ext>
            </a:extLst>
          </p:cNvPr>
          <p:cNvSpPr txBox="1"/>
          <p:nvPr/>
        </p:nvSpPr>
        <p:spPr>
          <a:xfrm>
            <a:off x="407368" y="1340768"/>
            <a:ext cx="5485110" cy="48936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defTabSz="457200">
              <a:lnSpc>
                <a:spcPct val="120187"/>
              </a:lnSpc>
              <a:defRPr sz="1800" b="0" u="sng">
                <a:latin typeface="+mj-lt"/>
                <a:ea typeface="+mj-ea"/>
                <a:cs typeface="+mj-cs"/>
                <a:sym typeface="Helvetica"/>
              </a:defRPr>
            </a:pPr>
            <a:r>
              <a:rPr lang="zh-CN" altLang="en-US" sz="2000" dirty="0">
                <a:solidFill>
                  <a:srgbClr val="FF0000"/>
                </a:solidFill>
                <a:latin typeface="+mn-ea"/>
                <a:cs typeface="+mn-ea"/>
                <a:sym typeface="Times New Roman Bold" panose="02020803070505020304" pitchFamily="18" charset="0"/>
              </a:rPr>
              <a:t>算法</a:t>
            </a:r>
            <a:r>
              <a:rPr lang="zh-CN" altLang="en-US" sz="2000" dirty="0">
                <a:latin typeface="+mn-ea"/>
                <a:cs typeface="+mn-ea"/>
                <a:sym typeface="Times New Roman Bold" panose="02020803070505020304" pitchFamily="18" charset="0"/>
              </a:rPr>
              <a:t>层次</a:t>
            </a:r>
            <a:r>
              <a:rPr sz="2000" dirty="0">
                <a:latin typeface="+mn-ea"/>
                <a:cs typeface="+mn-ea"/>
                <a:sym typeface="Times New Roman Bold" panose="02020803070505020304" pitchFamily="18" charset="0"/>
              </a:rPr>
              <a:t>：</a:t>
            </a:r>
          </a:p>
          <a:p>
            <a:pPr defTabSz="457200">
              <a:lnSpc>
                <a:spcPct val="120187"/>
              </a:lnSpc>
              <a:defRPr sz="1800" b="0">
                <a:latin typeface="+mj-lt"/>
                <a:ea typeface="+mj-ea"/>
                <a:cs typeface="+mj-cs"/>
                <a:sym typeface="Helvetica"/>
              </a:defRPr>
            </a:pPr>
            <a:r>
              <a:rPr lang="zh-CN" altLang="en-US" sz="2000" dirty="0">
                <a:latin typeface="+mn-ea"/>
                <a:cs typeface="+mn-ea"/>
                <a:sym typeface="Times New Roman Bold" panose="02020803070505020304" pitchFamily="18" charset="0"/>
              </a:rPr>
              <a:t>对于常用的</a:t>
            </a:r>
            <a:r>
              <a:rPr lang="zh-CN" altLang="en-US" sz="2000" dirty="0">
                <a:solidFill>
                  <a:srgbClr val="0070C0"/>
                </a:solidFill>
                <a:latin typeface="+mn-ea"/>
                <a:cs typeface="+mn-ea"/>
                <a:sym typeface="Times New Roman Bold" panose="02020803070505020304" pitchFamily="18" charset="0"/>
              </a:rPr>
              <a:t>基础算法</a:t>
            </a:r>
            <a:r>
              <a:rPr lang="zh-CN" altLang="en-US" sz="2000" dirty="0">
                <a:latin typeface="+mn-ea"/>
                <a:cs typeface="+mn-ea"/>
                <a:sym typeface="Times New Roman Bold" panose="02020803070505020304" pitchFamily="18" charset="0"/>
              </a:rPr>
              <a:t>，如压缩、校验、排序及各种</a:t>
            </a:r>
            <a:r>
              <a:rPr lang="en-US" altLang="zh-CN" sz="2000" dirty="0">
                <a:latin typeface="+mn-ea"/>
                <a:cs typeface="+mn-ea"/>
                <a:sym typeface="Times New Roman Bold" panose="02020803070505020304" pitchFamily="18" charset="0"/>
              </a:rPr>
              <a:t>AI</a:t>
            </a:r>
            <a:r>
              <a:rPr lang="zh-CN" altLang="en-US" sz="2000" dirty="0">
                <a:latin typeface="+mn-ea"/>
                <a:cs typeface="+mn-ea"/>
                <a:sym typeface="Times New Roman Bold" panose="02020803070505020304" pitchFamily="18" charset="0"/>
              </a:rPr>
              <a:t>常用算法等，以算子的形式提供服务</a:t>
            </a:r>
            <a:endParaRPr lang="en-US" altLang="zh-CN" sz="2000" dirty="0">
              <a:latin typeface="+mn-ea"/>
              <a:cs typeface="+mn-ea"/>
              <a:sym typeface="Times New Roman Bold" panose="02020803070505020304" pitchFamily="18" charset="0"/>
            </a:endParaRPr>
          </a:p>
          <a:p>
            <a:pPr defTabSz="457200">
              <a:lnSpc>
                <a:spcPct val="120187"/>
              </a:lnSpc>
              <a:defRPr sz="1800" b="0">
                <a:latin typeface="+mj-lt"/>
                <a:ea typeface="+mj-ea"/>
                <a:cs typeface="+mj-cs"/>
                <a:sym typeface="Helvetica"/>
              </a:defRPr>
            </a:pPr>
            <a:endParaRPr lang="en-US" altLang="zh-CN" sz="2000" dirty="0">
              <a:latin typeface="+mn-ea"/>
              <a:cs typeface="+mn-ea"/>
              <a:sym typeface="Times New Roman Bold" panose="02020803070505020304" pitchFamily="18" charset="0"/>
            </a:endParaRPr>
          </a:p>
          <a:p>
            <a:pPr defTabSz="457200">
              <a:lnSpc>
                <a:spcPct val="120187"/>
              </a:lnSpc>
              <a:defRPr sz="1800" b="0">
                <a:latin typeface="+mj-lt"/>
                <a:ea typeface="+mj-ea"/>
                <a:cs typeface="+mj-cs"/>
                <a:sym typeface="Helvetica"/>
              </a:defRPr>
            </a:pPr>
            <a:r>
              <a:rPr lang="zh-CN" altLang="en-US" sz="2000" u="sng" dirty="0">
                <a:solidFill>
                  <a:srgbClr val="FF0000"/>
                </a:solidFill>
                <a:latin typeface="+mn-ea"/>
                <a:cs typeface="+mn-ea"/>
                <a:sym typeface="Times New Roman Bold" panose="02020803070505020304" pitchFamily="18" charset="0"/>
              </a:rPr>
              <a:t>应用</a:t>
            </a:r>
            <a:r>
              <a:rPr lang="zh-CN" altLang="en-US" sz="2000" u="sng" dirty="0">
                <a:latin typeface="+mn-ea"/>
                <a:cs typeface="+mn-ea"/>
                <a:sym typeface="Times New Roman Bold" panose="02020803070505020304" pitchFamily="18" charset="0"/>
              </a:rPr>
              <a:t>层次</a:t>
            </a:r>
            <a:r>
              <a:rPr sz="2000" u="sng" dirty="0">
                <a:latin typeface="+mn-ea"/>
                <a:cs typeface="+mn-ea"/>
                <a:sym typeface="Times New Roman Bold" panose="02020803070505020304" pitchFamily="18" charset="0"/>
              </a:rPr>
              <a:t>：</a:t>
            </a:r>
            <a:r>
              <a:rPr sz="2000" dirty="0">
                <a:latin typeface="+mn-ea"/>
                <a:cs typeface="+mn-ea"/>
                <a:sym typeface="Times New Roman Bold" panose="02020803070505020304" pitchFamily="18" charset="0"/>
              </a:rPr>
              <a:t/>
            </a:r>
            <a:br>
              <a:rPr sz="2000" dirty="0">
                <a:latin typeface="+mn-ea"/>
                <a:cs typeface="+mn-ea"/>
                <a:sym typeface="Times New Roman Bold" panose="02020803070505020304" pitchFamily="18" charset="0"/>
              </a:rPr>
            </a:br>
            <a:r>
              <a:rPr lang="zh-CN" altLang="en-US" sz="2000" dirty="0">
                <a:latin typeface="+mn-ea"/>
                <a:cs typeface="+mn-ea"/>
                <a:sym typeface="Times New Roman Bold" panose="02020803070505020304" pitchFamily="18" charset="0"/>
              </a:rPr>
              <a:t>由若干子算法组成的</a:t>
            </a:r>
            <a:r>
              <a:rPr lang="zh-CN" altLang="en-US" sz="2000" dirty="0">
                <a:solidFill>
                  <a:srgbClr val="0070C0"/>
                </a:solidFill>
                <a:latin typeface="+mn-ea"/>
                <a:cs typeface="+mn-ea"/>
                <a:sym typeface="Times New Roman Bold" panose="02020803070505020304" pitchFamily="18" charset="0"/>
              </a:rPr>
              <a:t>数据处理任务</a:t>
            </a:r>
            <a:r>
              <a:rPr lang="zh-CN" altLang="en-US" sz="2000" dirty="0">
                <a:latin typeface="+mn-ea"/>
                <a:cs typeface="+mn-ea"/>
                <a:sym typeface="Times New Roman Bold" panose="02020803070505020304" pitchFamily="18" charset="0"/>
              </a:rPr>
              <a:t>，如数据解码任务，在可计算存储服务器本地完成</a:t>
            </a:r>
            <a:endParaRPr lang="en-US" altLang="zh-CN" sz="2000" dirty="0">
              <a:latin typeface="+mn-ea"/>
              <a:cs typeface="+mn-ea"/>
              <a:sym typeface="Times New Roman Bold" panose="02020803070505020304" pitchFamily="18" charset="0"/>
            </a:endParaRPr>
          </a:p>
          <a:p>
            <a:pPr defTabSz="457200">
              <a:lnSpc>
                <a:spcPct val="120187"/>
              </a:lnSpc>
              <a:defRPr sz="1800" b="0">
                <a:latin typeface="+mj-lt"/>
                <a:ea typeface="+mj-ea"/>
                <a:cs typeface="+mj-cs"/>
                <a:sym typeface="Helvetica"/>
              </a:defRPr>
            </a:pPr>
            <a:endParaRPr lang="en-US" altLang="zh-CN" sz="2000" dirty="0">
              <a:latin typeface="+mn-ea"/>
              <a:cs typeface="+mn-ea"/>
              <a:sym typeface="Times New Roman Bold" panose="02020803070505020304" pitchFamily="18" charset="0"/>
            </a:endParaRPr>
          </a:p>
          <a:p>
            <a:pPr defTabSz="457200">
              <a:lnSpc>
                <a:spcPct val="120187"/>
              </a:lnSpc>
              <a:defRPr sz="1800" b="0" u="sng">
                <a:latin typeface="+mj-lt"/>
                <a:ea typeface="+mj-ea"/>
                <a:cs typeface="+mj-cs"/>
                <a:sym typeface="Helvetica"/>
              </a:defRPr>
            </a:pPr>
            <a:r>
              <a:rPr lang="zh-CN" altLang="en-US" sz="20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Times New Roman Bold" panose="02020803070505020304" pitchFamily="18" charset="0"/>
              </a:rPr>
              <a:t>服务</a:t>
            </a:r>
            <a:r>
              <a:rPr lang="zh-CN" altLang="en-US" sz="2000" dirty="0">
                <a:latin typeface="+mn-ea"/>
                <a:cs typeface="Arial" panose="020B0604020202020204" pitchFamily="34" charset="0"/>
                <a:sym typeface="Times New Roman Bold" panose="02020803070505020304" pitchFamily="18" charset="0"/>
              </a:rPr>
              <a:t>层次</a:t>
            </a:r>
            <a:r>
              <a:rPr sz="2000" dirty="0">
                <a:latin typeface="+mn-ea"/>
                <a:cs typeface="+mn-ea"/>
                <a:sym typeface="Times New Roman Bold" panose="02020803070505020304" pitchFamily="18" charset="0"/>
              </a:rPr>
              <a:t>：</a:t>
            </a:r>
          </a:p>
          <a:p>
            <a:pPr defTabSz="457200">
              <a:lnSpc>
                <a:spcPct val="120187"/>
              </a:lnSpc>
              <a:defRPr sz="1800" b="0">
                <a:latin typeface="+mj-lt"/>
                <a:ea typeface="+mj-ea"/>
                <a:cs typeface="+mj-cs"/>
                <a:sym typeface="Helvetica"/>
              </a:defRPr>
            </a:pPr>
            <a:r>
              <a:rPr lang="zh-CN" altLang="en-US" sz="2000" dirty="0">
                <a:latin typeface="+mn-ea"/>
                <a:cs typeface="+mn-ea"/>
                <a:sym typeface="Times New Roman Bold" panose="02020803070505020304" pitchFamily="18" charset="0"/>
              </a:rPr>
              <a:t>某些必须在计算集群进行</a:t>
            </a:r>
            <a:r>
              <a:rPr lang="zh-CN" altLang="en-US" sz="2000" dirty="0">
                <a:solidFill>
                  <a:srgbClr val="0070C0"/>
                </a:solidFill>
                <a:latin typeface="+mn-ea"/>
                <a:cs typeface="+mn-ea"/>
                <a:sym typeface="Times New Roman Bold" panose="02020803070505020304" pitchFamily="18" charset="0"/>
              </a:rPr>
              <a:t>复杂计算的任务</a:t>
            </a:r>
            <a:r>
              <a:rPr lang="zh-CN" altLang="en-US" sz="2000" dirty="0">
                <a:latin typeface="+mn-ea"/>
                <a:cs typeface="+mn-ea"/>
                <a:sym typeface="Times New Roman Bold" panose="02020803070505020304" pitchFamily="18" charset="0"/>
              </a:rPr>
              <a:t>，例如实验模拟、数据重建等，其中需要大量</a:t>
            </a:r>
            <a:r>
              <a:rPr lang="en-US" altLang="zh-CN" sz="2000" dirty="0">
                <a:latin typeface="+mn-ea"/>
                <a:cs typeface="Arial" panose="020B0604020202020204" pitchFamily="34" charset="0"/>
                <a:sym typeface="Times New Roman Bold" panose="02020803070505020304" pitchFamily="18" charset="0"/>
              </a:rPr>
              <a:t>I/O</a:t>
            </a:r>
            <a:r>
              <a:rPr lang="zh-CN" altLang="en-US" sz="2000" dirty="0">
                <a:latin typeface="+mn-ea"/>
                <a:cs typeface="+mn-ea"/>
                <a:sym typeface="Times New Roman Bold" panose="02020803070505020304" pitchFamily="18" charset="0"/>
              </a:rPr>
              <a:t>操作的子任务，卸载到可计算存储服务器，即通过网络来调用可计算存储服务</a:t>
            </a:r>
            <a:endParaRPr sz="2000" dirty="0">
              <a:latin typeface="+mn-ea"/>
              <a:cs typeface="+mn-ea"/>
              <a:sym typeface="Times New Roman Bold" panose="0202080307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4854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3432" y="-157754"/>
            <a:ext cx="11112279" cy="1007745"/>
          </a:xfrm>
        </p:spPr>
        <p:txBody>
          <a:bodyPr>
            <a:normAutofit/>
          </a:bodyPr>
          <a:lstStyle/>
          <a:p>
            <a:r>
              <a:rPr lang="zh-CN" altLang="en-US" sz="4000" dirty="0" smtClean="0">
                <a:solidFill>
                  <a:srgbClr val="C00000"/>
                </a:solidFill>
                <a:latin typeface="+mj-lt"/>
                <a:ea typeface="+mj-ea"/>
                <a:cs typeface="+mj-cs"/>
                <a:sym typeface="+mn-ea"/>
              </a:rPr>
              <a:t>调用方式示例</a:t>
            </a:r>
            <a:endParaRPr sz="4000" dirty="0">
              <a:solidFill>
                <a:srgbClr val="C00000"/>
              </a:solidFill>
              <a:latin typeface="+mj-lt"/>
              <a:ea typeface="+mj-ea"/>
              <a:cs typeface="+mj-cs"/>
              <a:sym typeface="+mn-ea"/>
            </a:endParaRPr>
          </a:p>
        </p:txBody>
      </p:sp>
      <p:pic>
        <p:nvPicPr>
          <p:cNvPr id="3" name="图片 5" descr="图片 5">
            <a:extLst>
              <a:ext uri="{FF2B5EF4-FFF2-40B4-BE49-F238E27FC236}">
                <a16:creationId xmlns="" xmlns:a16="http://schemas.microsoft.com/office/drawing/2014/main" id="{D32C10EE-3901-427B-8D90-F4E7EEBB18A4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087888" y="1700808"/>
            <a:ext cx="6840760" cy="4040763"/>
          </a:xfrm>
          <a:prstGeom prst="rect">
            <a:avLst/>
          </a:prstGeom>
          <a:ln w="25400">
            <a:solidFill>
              <a:schemeClr val="accent1">
                <a:lumOff val="-7254"/>
              </a:schemeClr>
            </a:solidFill>
            <a:miter lim="400000"/>
          </a:ln>
        </p:spPr>
      </p:pic>
      <p:sp>
        <p:nvSpPr>
          <p:cNvPr id="4" name="存储客户端：…">
            <a:extLst>
              <a:ext uri="{FF2B5EF4-FFF2-40B4-BE49-F238E27FC236}">
                <a16:creationId xmlns="" xmlns:a16="http://schemas.microsoft.com/office/drawing/2014/main" id="{D775B643-DC62-440D-8D2A-BB808B089D84}"/>
              </a:ext>
            </a:extLst>
          </p:cNvPr>
          <p:cNvSpPr txBox="1"/>
          <p:nvPr/>
        </p:nvSpPr>
        <p:spPr>
          <a:xfrm>
            <a:off x="407368" y="1412776"/>
            <a:ext cx="5485110" cy="4154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defTabSz="457200">
              <a:lnSpc>
                <a:spcPct val="120187"/>
              </a:lnSpc>
              <a:defRPr sz="1800" b="0" u="sng">
                <a:latin typeface="+mj-lt"/>
                <a:ea typeface="+mj-ea"/>
                <a:cs typeface="+mj-cs"/>
                <a:sym typeface="Helvetica"/>
              </a:defRPr>
            </a:pPr>
            <a:r>
              <a:rPr sz="2000" dirty="0" err="1">
                <a:latin typeface="+mn-ea"/>
                <a:cs typeface="+mn-ea"/>
                <a:sym typeface="Times New Roman Bold" panose="02020803070505020304" pitchFamily="18" charset="0"/>
              </a:rPr>
              <a:t>存储客户端</a:t>
            </a:r>
            <a:r>
              <a:rPr sz="2000" dirty="0">
                <a:latin typeface="+mn-ea"/>
                <a:cs typeface="+mn-ea"/>
                <a:sym typeface="Times New Roman Bold" panose="02020803070505020304" pitchFamily="18" charset="0"/>
              </a:rPr>
              <a:t>：</a:t>
            </a:r>
          </a:p>
          <a:p>
            <a:pPr defTabSz="457200">
              <a:lnSpc>
                <a:spcPct val="120187"/>
              </a:lnSpc>
              <a:defRPr sz="1800" b="0">
                <a:latin typeface="+mj-lt"/>
                <a:ea typeface="+mj-ea"/>
                <a:cs typeface="+mj-cs"/>
                <a:sym typeface="Helvetica"/>
              </a:defRPr>
            </a:pPr>
            <a:r>
              <a:rPr sz="2000" dirty="0" err="1">
                <a:latin typeface="+mn-ea"/>
                <a:cs typeface="+mn-ea"/>
                <a:sym typeface="Times New Roman Bold" panose="02020803070505020304" pitchFamily="18" charset="0"/>
              </a:rPr>
              <a:t>兼容标准访问协议</a:t>
            </a:r>
            <a:r>
              <a:rPr sz="2000" dirty="0">
                <a:latin typeface="+mn-ea"/>
                <a:cs typeface="+mn-ea"/>
                <a:sym typeface="Times New Roman Bold" panose="02020803070505020304" pitchFamily="18" charset="0"/>
              </a:rPr>
              <a:t>，</a:t>
            </a:r>
            <a:r>
              <a:rPr lang="zh-CN" altLang="en-US" sz="2000" dirty="0">
                <a:latin typeface="+mn-ea"/>
                <a:cs typeface="+mn-ea"/>
                <a:sym typeface="Times New Roman Bold" panose="02020803070505020304" pitchFamily="18" charset="0"/>
              </a:rPr>
              <a:t>通过增加参数调用</a:t>
            </a:r>
            <a:r>
              <a:rPr sz="2000" dirty="0">
                <a:latin typeface="+mn-ea"/>
                <a:cs typeface="+mn-ea"/>
                <a:sym typeface="Times New Roman Bold" panose="02020803070505020304" pitchFamily="18" charset="0"/>
              </a:rPr>
              <a:t>，</a:t>
            </a:r>
            <a:endParaRPr lang="en-US" altLang="zh-CN" sz="2000" dirty="0">
              <a:latin typeface="+mn-ea"/>
              <a:cs typeface="+mn-ea"/>
              <a:sym typeface="Times New Roman Bold" panose="02020803070505020304" pitchFamily="18" charset="0"/>
            </a:endParaRPr>
          </a:p>
          <a:p>
            <a:pPr defTabSz="457200">
              <a:lnSpc>
                <a:spcPct val="120187"/>
              </a:lnSpc>
              <a:defRPr sz="1800" b="0">
                <a:latin typeface="+mj-lt"/>
                <a:ea typeface="+mj-ea"/>
                <a:cs typeface="+mj-cs"/>
                <a:sym typeface="Helvetica"/>
              </a:defRPr>
            </a:pPr>
            <a:r>
              <a:rPr lang="zh-CN" altLang="en-US" sz="2000" dirty="0">
                <a:latin typeface="+mn-ea"/>
                <a:cs typeface="+mn-ea"/>
                <a:sym typeface="Times New Roman Bold" panose="02020803070505020304" pitchFamily="18" charset="0"/>
              </a:rPr>
              <a:t>例</a:t>
            </a:r>
            <a:r>
              <a:rPr sz="2000" dirty="0">
                <a:latin typeface="+mn-ea"/>
                <a:cs typeface="+mn-ea"/>
                <a:sym typeface="Times New Roman Bold" panose="02020803070505020304" pitchFamily="18" charset="0"/>
              </a:rPr>
              <a:t>如：</a:t>
            </a:r>
            <a:endParaRPr lang="en-US" altLang="zh-CN" sz="2000" dirty="0">
              <a:latin typeface="+mn-ea"/>
              <a:cs typeface="+mn-ea"/>
              <a:sym typeface="Times New Roman Bold" panose="02020803070505020304" pitchFamily="18" charset="0"/>
            </a:endParaRPr>
          </a:p>
          <a:p>
            <a:pPr defTabSz="457200">
              <a:lnSpc>
                <a:spcPct val="120187"/>
              </a:lnSpc>
              <a:defRPr sz="1800" b="0">
                <a:latin typeface="+mj-lt"/>
                <a:ea typeface="+mj-ea"/>
                <a:cs typeface="+mj-cs"/>
                <a:sym typeface="Helvetica"/>
              </a:defRPr>
            </a:pPr>
            <a:r>
              <a:rPr sz="2000" dirty="0" smtClean="0">
                <a:latin typeface="+mn-ea"/>
                <a:cs typeface="Arial" panose="020B0604020202020204" pitchFamily="34" charset="0"/>
                <a:sym typeface="Times New Roman Bold" panose="02020803070505020304" pitchFamily="18" charset="0"/>
              </a:rPr>
              <a:t>open</a:t>
            </a:r>
            <a:r>
              <a:rPr sz="2000" dirty="0">
                <a:latin typeface="+mn-ea"/>
                <a:cs typeface="Arial" panose="020B0604020202020204" pitchFamily="34" charset="0"/>
                <a:sym typeface="Times New Roman Bold" panose="02020803070505020304" pitchFamily="18" charset="0"/>
              </a:rPr>
              <a:t>(“run011.</a:t>
            </a:r>
            <a:r>
              <a:rPr lang="en-US" altLang="zh-CN" sz="2000" dirty="0">
                <a:latin typeface="+mn-ea"/>
                <a:cs typeface="Arial" panose="020B0604020202020204" pitchFamily="34" charset="0"/>
                <a:sym typeface="Times New Roman Bold" panose="02020803070505020304" pitchFamily="18" charset="0"/>
              </a:rPr>
              <a:t>dat</a:t>
            </a:r>
            <a:r>
              <a:rPr sz="2000" dirty="0" smtClean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Times New Roman Bold" panose="02020803070505020304" pitchFamily="18" charset="0"/>
              </a:rPr>
              <a:t>&amp;css_app=</a:t>
            </a:r>
            <a:r>
              <a:rPr lang="en-US" altLang="zh-CN" sz="2000" dirty="0" smtClean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Times New Roman Bold" panose="02020803070505020304" pitchFamily="18" charset="0"/>
              </a:rPr>
              <a:t>sort</a:t>
            </a:r>
            <a:r>
              <a:rPr sz="2000" dirty="0" smtClean="0">
                <a:latin typeface="+mn-ea"/>
                <a:cs typeface="Arial" panose="020B0604020202020204" pitchFamily="34" charset="0"/>
                <a:sym typeface="Times New Roman Bold" panose="02020803070505020304" pitchFamily="18" charset="0"/>
              </a:rPr>
              <a:t>”, </a:t>
            </a:r>
            <a:endParaRPr lang="en-US" sz="2000" dirty="0" smtClean="0">
              <a:latin typeface="+mn-ea"/>
              <a:cs typeface="Arial" panose="020B0604020202020204" pitchFamily="34" charset="0"/>
              <a:sym typeface="Times New Roman Bold" panose="02020803070505020304" pitchFamily="18" charset="0"/>
            </a:endParaRPr>
          </a:p>
          <a:p>
            <a:pPr defTabSz="457200">
              <a:lnSpc>
                <a:spcPct val="120187"/>
              </a:lnSpc>
              <a:defRPr sz="1800" b="0">
                <a:latin typeface="+mj-lt"/>
                <a:ea typeface="+mj-ea"/>
                <a:cs typeface="+mj-cs"/>
                <a:sym typeface="Helvetica"/>
              </a:defRPr>
            </a:pPr>
            <a:r>
              <a:rPr sz="2000" dirty="0" smtClean="0">
                <a:latin typeface="+mn-ea"/>
                <a:cs typeface="Arial" panose="020B0604020202020204" pitchFamily="34" charset="0"/>
                <a:sym typeface="Times New Roman Bold" panose="02020803070505020304" pitchFamily="18" charset="0"/>
              </a:rPr>
              <a:t>O_RDONLY</a:t>
            </a:r>
            <a:r>
              <a:rPr sz="2000" dirty="0">
                <a:latin typeface="+mn-ea"/>
                <a:cs typeface="Arial" panose="020B0604020202020204" pitchFamily="34" charset="0"/>
                <a:sym typeface="Times New Roman Bold" panose="02020803070505020304" pitchFamily="18" charset="0"/>
              </a:rPr>
              <a:t>)</a:t>
            </a:r>
          </a:p>
          <a:p>
            <a:pPr defTabSz="457200">
              <a:lnSpc>
                <a:spcPct val="120187"/>
              </a:lnSpc>
              <a:defRPr sz="1800" b="0">
                <a:latin typeface="+mj-lt"/>
                <a:ea typeface="+mj-ea"/>
                <a:cs typeface="+mj-cs"/>
                <a:sym typeface="Helvetica"/>
              </a:defRPr>
            </a:pPr>
            <a:endParaRPr lang="en-US" altLang="zh-CN" sz="2000" dirty="0">
              <a:latin typeface="+mn-ea"/>
              <a:cs typeface="+mn-ea"/>
              <a:sym typeface="Times New Roman Bold" panose="02020803070505020304" pitchFamily="18" charset="0"/>
            </a:endParaRPr>
          </a:p>
          <a:p>
            <a:pPr defTabSz="457200">
              <a:lnSpc>
                <a:spcPct val="120187"/>
              </a:lnSpc>
              <a:defRPr sz="1800" b="0">
                <a:latin typeface="+mj-lt"/>
                <a:ea typeface="+mj-ea"/>
                <a:cs typeface="+mj-cs"/>
                <a:sym typeface="Helvetica"/>
              </a:defRPr>
            </a:pPr>
            <a:r>
              <a:rPr sz="2000" u="sng" dirty="0" err="1">
                <a:latin typeface="+mn-ea"/>
                <a:cs typeface="+mn-ea"/>
                <a:sym typeface="Times New Roman Bold" panose="02020803070505020304" pitchFamily="18" charset="0"/>
              </a:rPr>
              <a:t>计算任务调度</a:t>
            </a:r>
            <a:r>
              <a:rPr sz="2000" u="sng" dirty="0">
                <a:latin typeface="+mn-ea"/>
                <a:cs typeface="+mn-ea"/>
                <a:sym typeface="Times New Roman Bold" panose="02020803070505020304" pitchFamily="18" charset="0"/>
              </a:rPr>
              <a:t>：</a:t>
            </a:r>
            <a:r>
              <a:rPr sz="2000" dirty="0">
                <a:latin typeface="+mn-ea"/>
                <a:cs typeface="+mn-ea"/>
                <a:sym typeface="Times New Roman Bold" panose="02020803070505020304" pitchFamily="18" charset="0"/>
              </a:rPr>
              <a:t/>
            </a:r>
            <a:br>
              <a:rPr sz="2000" dirty="0">
                <a:latin typeface="+mn-ea"/>
                <a:cs typeface="+mn-ea"/>
                <a:sym typeface="Times New Roman Bold" panose="02020803070505020304" pitchFamily="18" charset="0"/>
              </a:rPr>
            </a:br>
            <a:r>
              <a:rPr sz="2000" dirty="0" err="1">
                <a:latin typeface="+mn-ea"/>
                <a:cs typeface="+mn-ea"/>
                <a:sym typeface="Times New Roman Bold" panose="02020803070505020304" pitchFamily="18" charset="0"/>
              </a:rPr>
              <a:t>通过元数据查找物理文件位置</a:t>
            </a:r>
            <a:endParaRPr sz="2000" dirty="0">
              <a:latin typeface="+mn-ea"/>
              <a:cs typeface="+mn-ea"/>
              <a:sym typeface="Times New Roman Bold" panose="02020803070505020304" pitchFamily="18" charset="0"/>
            </a:endParaRPr>
          </a:p>
          <a:p>
            <a:pPr defTabSz="457200">
              <a:lnSpc>
                <a:spcPct val="120187"/>
              </a:lnSpc>
              <a:defRPr sz="1800" b="0" u="sng">
                <a:latin typeface="+mj-lt"/>
                <a:ea typeface="+mj-ea"/>
                <a:cs typeface="+mj-cs"/>
                <a:sym typeface="Helvetica"/>
              </a:defRPr>
            </a:pPr>
            <a:endParaRPr lang="en-US" altLang="zh-CN" sz="2000" dirty="0">
              <a:latin typeface="+mn-ea"/>
              <a:cs typeface="+mn-ea"/>
              <a:sym typeface="Times New Roman Bold" panose="02020803070505020304" pitchFamily="18" charset="0"/>
            </a:endParaRPr>
          </a:p>
          <a:p>
            <a:pPr defTabSz="457200">
              <a:lnSpc>
                <a:spcPct val="120187"/>
              </a:lnSpc>
              <a:defRPr sz="1800" b="0" u="sng">
                <a:latin typeface="+mj-lt"/>
                <a:ea typeface="+mj-ea"/>
                <a:cs typeface="+mj-cs"/>
                <a:sym typeface="Helvetica"/>
              </a:defRPr>
            </a:pPr>
            <a:r>
              <a:rPr sz="2000" dirty="0" err="1">
                <a:latin typeface="+mn-ea"/>
                <a:cs typeface="Arial" panose="020B0604020202020204" pitchFamily="34" charset="0"/>
                <a:sym typeface="Times New Roman Bold" panose="02020803070505020304" pitchFamily="18" charset="0"/>
              </a:rPr>
              <a:t>IO</a:t>
            </a:r>
            <a:r>
              <a:rPr sz="2000" dirty="0" err="1">
                <a:latin typeface="+mn-ea"/>
                <a:cs typeface="+mn-ea"/>
                <a:sym typeface="Times New Roman Bold" panose="02020803070505020304" pitchFamily="18" charset="0"/>
              </a:rPr>
              <a:t>服务</a:t>
            </a:r>
            <a:r>
              <a:rPr sz="2000" dirty="0">
                <a:latin typeface="+mn-ea"/>
                <a:cs typeface="+mn-ea"/>
                <a:sym typeface="Times New Roman Bold" panose="02020803070505020304" pitchFamily="18" charset="0"/>
              </a:rPr>
              <a:t>：</a:t>
            </a:r>
          </a:p>
          <a:p>
            <a:pPr defTabSz="457200">
              <a:lnSpc>
                <a:spcPct val="120187"/>
              </a:lnSpc>
              <a:defRPr sz="1800" b="0">
                <a:latin typeface="+mj-lt"/>
                <a:ea typeface="+mj-ea"/>
                <a:cs typeface="+mj-cs"/>
                <a:sym typeface="Helvetica"/>
              </a:defRPr>
            </a:pPr>
            <a:r>
              <a:rPr sz="2000" dirty="0" err="1">
                <a:latin typeface="+mn-ea"/>
                <a:cs typeface="+mn-ea"/>
                <a:sym typeface="Times New Roman Bold" panose="02020803070505020304" pitchFamily="18" charset="0"/>
              </a:rPr>
              <a:t>任务解析，执行等</a:t>
            </a:r>
            <a:endParaRPr sz="2000" dirty="0">
              <a:latin typeface="+mn-ea"/>
              <a:cs typeface="+mn-ea"/>
              <a:sym typeface="Times New Roman Bold" panose="0202080307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242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3432" y="-157754"/>
            <a:ext cx="11112279" cy="1007745"/>
          </a:xfrm>
        </p:spPr>
        <p:txBody>
          <a:bodyPr>
            <a:normAutofit/>
          </a:bodyPr>
          <a:lstStyle/>
          <a:p>
            <a:r>
              <a:rPr lang="en-US" altLang="zh-CN" sz="4000" dirty="0" smtClean="0">
                <a:solidFill>
                  <a:srgbClr val="C00000"/>
                </a:solidFill>
                <a:latin typeface="+mj-lt"/>
                <a:ea typeface="+mj-ea"/>
                <a:cs typeface="+mj-cs"/>
                <a:sym typeface="+mn-ea"/>
              </a:rPr>
              <a:t>FPGA</a:t>
            </a:r>
            <a:r>
              <a:rPr lang="zh-CN" altLang="en-US" sz="4000" dirty="0" smtClean="0">
                <a:solidFill>
                  <a:srgbClr val="C00000"/>
                </a:solidFill>
                <a:latin typeface="+mj-lt"/>
                <a:ea typeface="+mj-ea"/>
                <a:cs typeface="+mj-cs"/>
                <a:sym typeface="+mn-ea"/>
              </a:rPr>
              <a:t>压缩性能测试</a:t>
            </a:r>
            <a:endParaRPr sz="4000" dirty="0">
              <a:solidFill>
                <a:srgbClr val="C00000"/>
              </a:solidFill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4" name="全球网络存储工业协会SNIA 成立了可计算存储工作组，制定技术标准">
            <a:extLst>
              <a:ext uri="{FF2B5EF4-FFF2-40B4-BE49-F238E27FC236}">
                <a16:creationId xmlns="" xmlns:a16="http://schemas.microsoft.com/office/drawing/2014/main" id="{55C144EE-EC1C-487D-8674-AB765B1632A6}"/>
              </a:ext>
            </a:extLst>
          </p:cNvPr>
          <p:cNvSpPr txBox="1"/>
          <p:nvPr/>
        </p:nvSpPr>
        <p:spPr>
          <a:xfrm>
            <a:off x="6237267" y="1484755"/>
            <a:ext cx="5544616" cy="830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lnSpc>
                <a:spcPct val="120187"/>
              </a:lnSpc>
              <a:defRPr sz="2000" b="0">
                <a:latin typeface="+mj-lt"/>
                <a:ea typeface="+mj-ea"/>
                <a:cs typeface="+mj-cs"/>
                <a:sym typeface="Helvetica"/>
              </a:defRPr>
            </a:pPr>
            <a:r>
              <a:rPr lang="en-US" altLang="zh-CN" sz="2000" dirty="0">
                <a:latin typeface="+mn-ea"/>
                <a:ea typeface="+mj-ea"/>
                <a:cs typeface="+mn-ea"/>
                <a:sym typeface="Times New Roman Bold" panose="02020803070505020304" pitchFamily="18" charset="0"/>
              </a:rPr>
              <a:t>X86 —— </a:t>
            </a:r>
            <a:r>
              <a:rPr lang="en-US" altLang="zh-CN" sz="2000" dirty="0">
                <a:latin typeface="+mn-ea"/>
                <a:ea typeface="+mj-ea"/>
                <a:cs typeface="+mn-ea"/>
                <a:sym typeface="Helvetica"/>
              </a:rPr>
              <a:t>Intel(R) Xeon(R) Silver 4215R CPU @ 3.20GHz</a:t>
            </a:r>
            <a:endParaRPr sz="2000" dirty="0">
              <a:latin typeface="+mn-ea"/>
              <a:ea typeface="+mj-ea"/>
              <a:cs typeface="+mn-ea"/>
              <a:sym typeface="Times New Roman Bold" panose="020208030705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412776"/>
            <a:ext cx="5406641" cy="3933056"/>
          </a:xfrm>
          <a:prstGeom prst="rect">
            <a:avLst/>
          </a:prstGeom>
        </p:spPr>
      </p:pic>
      <p:sp>
        <p:nvSpPr>
          <p:cNvPr id="7" name="全球网络存储工业协会SNIA 成立了可计算存储工作组，制定技术标准">
            <a:extLst>
              <a:ext uri="{FF2B5EF4-FFF2-40B4-BE49-F238E27FC236}">
                <a16:creationId xmlns="" xmlns:a16="http://schemas.microsoft.com/office/drawing/2014/main" id="{55C144EE-EC1C-487D-8674-AB765B1632A6}"/>
              </a:ext>
            </a:extLst>
          </p:cNvPr>
          <p:cNvSpPr txBox="1"/>
          <p:nvPr/>
        </p:nvSpPr>
        <p:spPr>
          <a:xfrm>
            <a:off x="6237267" y="2335572"/>
            <a:ext cx="5544616" cy="4303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lnSpc>
                <a:spcPct val="120187"/>
              </a:lnSpc>
              <a:defRPr sz="2000" b="0">
                <a:latin typeface="+mj-lt"/>
                <a:ea typeface="+mj-ea"/>
                <a:cs typeface="+mj-cs"/>
                <a:sym typeface="Helvetica"/>
              </a:defRPr>
            </a:pPr>
            <a:r>
              <a:rPr lang="en-US" altLang="zh-CN" sz="2000" dirty="0" smtClean="0">
                <a:latin typeface="+mn-ea"/>
                <a:ea typeface="+mj-ea"/>
                <a:cs typeface="+mn-ea"/>
                <a:sym typeface="Times New Roman Bold" panose="02020803070505020304" pitchFamily="18" charset="0"/>
              </a:rPr>
              <a:t>ARM —— </a:t>
            </a:r>
            <a:r>
              <a:rPr lang="en-US" altLang="zh-CN" sz="2000" dirty="0">
                <a:latin typeface="+mn-ea"/>
                <a:ea typeface="+mj-ea"/>
                <a:cs typeface="+mn-ea"/>
                <a:sym typeface="Helvetica"/>
              </a:rPr>
              <a:t>NXP LS1046a @1.8GHz</a:t>
            </a:r>
            <a:endParaRPr sz="2000" dirty="0">
              <a:latin typeface="+mn-ea"/>
              <a:ea typeface="+mj-ea"/>
              <a:cs typeface="+mn-ea"/>
              <a:sym typeface="Times New Roman Bold" panose="02020803070505020304" pitchFamily="18" charset="0"/>
            </a:endParaRPr>
          </a:p>
        </p:txBody>
      </p:sp>
      <p:sp>
        <p:nvSpPr>
          <p:cNvPr id="8" name="全球网络存储工业协会SNIA 成立了可计算存储工作组，制定技术标准">
            <a:extLst>
              <a:ext uri="{FF2B5EF4-FFF2-40B4-BE49-F238E27FC236}">
                <a16:creationId xmlns="" xmlns:a16="http://schemas.microsoft.com/office/drawing/2014/main" id="{55C144EE-EC1C-487D-8674-AB765B1632A6}"/>
              </a:ext>
            </a:extLst>
          </p:cNvPr>
          <p:cNvSpPr txBox="1"/>
          <p:nvPr/>
        </p:nvSpPr>
        <p:spPr>
          <a:xfrm>
            <a:off x="6237267" y="2817057"/>
            <a:ext cx="5544616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lnSpc>
                <a:spcPct val="120187"/>
              </a:lnSpc>
              <a:defRPr sz="2000" b="0">
                <a:latin typeface="+mj-lt"/>
                <a:ea typeface="+mj-ea"/>
                <a:cs typeface="+mj-cs"/>
                <a:sym typeface="Helvetica"/>
              </a:defRPr>
            </a:pPr>
            <a:r>
              <a:rPr lang="en-US" altLang="zh-CN" sz="2000" dirty="0" smtClean="0">
                <a:latin typeface="+mn-ea"/>
                <a:ea typeface="+mj-ea"/>
                <a:cs typeface="+mn-ea"/>
                <a:sym typeface="Times New Roman Bold" panose="02020803070505020304" pitchFamily="18" charset="0"/>
              </a:rPr>
              <a:t>FPGA</a:t>
            </a:r>
            <a:r>
              <a:rPr lang="zh-CN" altLang="en-US" sz="2000" dirty="0" smtClean="0">
                <a:latin typeface="+mn-ea"/>
                <a:ea typeface="+mj-ea"/>
                <a:cs typeface="+mn-ea"/>
                <a:sym typeface="Times New Roman Bold" panose="02020803070505020304" pitchFamily="18" charset="0"/>
              </a:rPr>
              <a:t>（</a:t>
            </a:r>
            <a:r>
              <a:rPr lang="en-US" altLang="zh-CN" sz="2000" dirty="0" smtClean="0">
                <a:latin typeface="+mn-ea"/>
                <a:ea typeface="+mj-ea"/>
                <a:cs typeface="+mn-ea"/>
                <a:sym typeface="Times New Roman Bold" panose="02020803070505020304" pitchFamily="18" charset="0"/>
              </a:rPr>
              <a:t>+ARM</a:t>
            </a:r>
            <a:r>
              <a:rPr lang="zh-CN" altLang="en-US" sz="2000" dirty="0" smtClean="0">
                <a:latin typeface="+mn-ea"/>
                <a:ea typeface="+mj-ea"/>
                <a:cs typeface="+mn-ea"/>
                <a:sym typeface="Times New Roman Bold" panose="02020803070505020304" pitchFamily="18" charset="0"/>
              </a:rPr>
              <a:t>）</a:t>
            </a:r>
            <a:r>
              <a:rPr lang="en-US" altLang="zh-CN" sz="2000" dirty="0" smtClean="0">
                <a:latin typeface="+mn-ea"/>
                <a:ea typeface="+mj-ea"/>
                <a:cs typeface="+mn-ea"/>
                <a:sym typeface="Times New Roman Bold" panose="02020803070505020304" pitchFamily="18" charset="0"/>
              </a:rPr>
              <a:t> </a:t>
            </a:r>
            <a:r>
              <a:rPr lang="en-US" altLang="zh-CN" sz="2000" dirty="0">
                <a:latin typeface="+mn-ea"/>
                <a:ea typeface="+mj-ea"/>
                <a:cs typeface="+mn-ea"/>
                <a:sym typeface="Times New Roman Bold" panose="02020803070505020304" pitchFamily="18" charset="0"/>
              </a:rPr>
              <a:t>—— </a:t>
            </a:r>
            <a:r>
              <a:rPr lang="en-US" altLang="zh-CN" sz="2000" dirty="0">
                <a:latin typeface="+mn-ea"/>
                <a:ea typeface="+mj-ea"/>
                <a:cs typeface="+mn-ea"/>
                <a:sym typeface="Helvetica"/>
              </a:rPr>
              <a:t>XCKU5P-FFVB676-2-E</a:t>
            </a:r>
            <a:endParaRPr sz="2000" dirty="0">
              <a:latin typeface="+mn-ea"/>
              <a:ea typeface="+mj-ea"/>
              <a:cs typeface="+mn-ea"/>
              <a:sym typeface="Times New Roman Bold" panose="02020803070505020304" pitchFamily="18" charset="0"/>
            </a:endParaRPr>
          </a:p>
        </p:txBody>
      </p:sp>
      <p:sp>
        <p:nvSpPr>
          <p:cNvPr id="9" name="全球网络存储工业协会SNIA 成立了可计算存储工作组，制定技术标准">
            <a:extLst>
              <a:ext uri="{FF2B5EF4-FFF2-40B4-BE49-F238E27FC236}">
                <a16:creationId xmlns="" xmlns:a16="http://schemas.microsoft.com/office/drawing/2014/main" id="{55C144EE-EC1C-487D-8674-AB765B1632A6}"/>
              </a:ext>
            </a:extLst>
          </p:cNvPr>
          <p:cNvSpPr txBox="1"/>
          <p:nvPr/>
        </p:nvSpPr>
        <p:spPr>
          <a:xfrm>
            <a:off x="6237267" y="3450970"/>
            <a:ext cx="5544616" cy="1200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lnSpc>
                <a:spcPct val="120187"/>
              </a:lnSpc>
              <a:defRPr sz="2000" b="0">
                <a:latin typeface="+mj-lt"/>
                <a:ea typeface="+mj-ea"/>
                <a:cs typeface="+mj-cs"/>
                <a:sym typeface="Helvetica"/>
              </a:defRPr>
            </a:pPr>
            <a:r>
              <a:rPr lang="en-US" altLang="zh-CN" sz="2000" dirty="0" smtClean="0">
                <a:latin typeface="+mn-ea"/>
                <a:ea typeface="+mj-ea"/>
                <a:cs typeface="+mn-ea"/>
                <a:sym typeface="Times New Roman Bold" panose="02020803070505020304" pitchFamily="18" charset="0"/>
              </a:rPr>
              <a:t>FPGA </a:t>
            </a:r>
            <a:r>
              <a:rPr lang="zh-CN" altLang="en-US" sz="2000" dirty="0" smtClean="0">
                <a:latin typeface="+mn-ea"/>
                <a:ea typeface="+mj-ea"/>
                <a:cs typeface="+mn-ea"/>
                <a:sym typeface="Times New Roman Bold" panose="02020803070505020304" pitchFamily="18" charset="0"/>
              </a:rPr>
              <a:t>上：</a:t>
            </a:r>
            <a:endParaRPr lang="en-US" altLang="zh-CN" sz="2000" dirty="0" smtClean="0">
              <a:latin typeface="+mn-ea"/>
              <a:ea typeface="+mj-ea"/>
              <a:cs typeface="+mn-ea"/>
              <a:sym typeface="Times New Roman Bold" panose="02020803070505020304" pitchFamily="18" charset="0"/>
            </a:endParaRPr>
          </a:p>
          <a:p>
            <a:pPr>
              <a:lnSpc>
                <a:spcPct val="120187"/>
              </a:lnSpc>
              <a:defRPr sz="2000" b="0">
                <a:latin typeface="+mj-lt"/>
                <a:ea typeface="+mj-ea"/>
                <a:cs typeface="+mj-cs"/>
                <a:sym typeface="Helvetica"/>
              </a:defRPr>
            </a:pPr>
            <a:r>
              <a:rPr lang="en-US" altLang="zh-CN" sz="2000" dirty="0" err="1" smtClean="0">
                <a:latin typeface="+mn-ea"/>
                <a:ea typeface="+mj-ea"/>
                <a:cs typeface="+mn-ea"/>
                <a:sym typeface="Times New Roman Bold" panose="02020803070505020304" pitchFamily="18" charset="0"/>
              </a:rPr>
              <a:t>Zlib</a:t>
            </a:r>
            <a:r>
              <a:rPr lang="en-US" altLang="zh-CN" sz="2000" dirty="0" smtClean="0">
                <a:latin typeface="+mn-ea"/>
                <a:ea typeface="+mj-ea"/>
                <a:cs typeface="+mn-ea"/>
                <a:sym typeface="Times New Roman Bold" panose="02020803070505020304" pitchFamily="18" charset="0"/>
              </a:rPr>
              <a:t> </a:t>
            </a:r>
            <a:r>
              <a:rPr lang="zh-CN" altLang="en-US" sz="2000" dirty="0" smtClean="0">
                <a:latin typeface="+mn-ea"/>
                <a:ea typeface="+mj-ea"/>
                <a:cs typeface="+mn-ea"/>
                <a:sym typeface="Times New Roman Bold" panose="02020803070505020304" pitchFamily="18" charset="0"/>
              </a:rPr>
              <a:t>算法相对于 </a:t>
            </a:r>
            <a:r>
              <a:rPr lang="en-US" altLang="zh-CN" sz="2000" dirty="0" smtClean="0">
                <a:latin typeface="+mn-ea"/>
                <a:ea typeface="+mj-ea"/>
                <a:cs typeface="+mn-ea"/>
                <a:sym typeface="Times New Roman Bold" panose="02020803070505020304" pitchFamily="18" charset="0"/>
              </a:rPr>
              <a:t>X86 </a:t>
            </a:r>
            <a:r>
              <a:rPr lang="zh-CN" altLang="en-US" sz="2000" dirty="0" smtClean="0">
                <a:latin typeface="+mn-ea"/>
                <a:ea typeface="+mj-ea"/>
                <a:cs typeface="+mn-ea"/>
                <a:sym typeface="Times New Roman Bold" panose="02020803070505020304" pitchFamily="18" charset="0"/>
              </a:rPr>
              <a:t>和 </a:t>
            </a:r>
            <a:r>
              <a:rPr lang="en-US" altLang="zh-CN" sz="2000" dirty="0" smtClean="0">
                <a:latin typeface="+mn-ea"/>
                <a:ea typeface="+mj-ea"/>
                <a:cs typeface="+mn-ea"/>
                <a:sym typeface="Times New Roman Bold" panose="02020803070505020304" pitchFamily="18" charset="0"/>
              </a:rPr>
              <a:t>ARM </a:t>
            </a:r>
            <a:r>
              <a:rPr lang="zh-CN" altLang="en-US" sz="2000" dirty="0" smtClean="0">
                <a:latin typeface="+mn-ea"/>
                <a:ea typeface="+mj-ea"/>
                <a:cs typeface="+mn-ea"/>
                <a:sym typeface="Times New Roman Bold" panose="02020803070505020304" pitchFamily="18" charset="0"/>
              </a:rPr>
              <a:t>服务器，分别有约 </a:t>
            </a:r>
            <a:r>
              <a:rPr lang="en-US" altLang="zh-CN" sz="2000" dirty="0" smtClean="0">
                <a:solidFill>
                  <a:srgbClr val="FF0000"/>
                </a:solidFill>
                <a:latin typeface="+mn-ea"/>
                <a:ea typeface="+mj-ea"/>
                <a:cs typeface="+mn-ea"/>
                <a:sym typeface="Times New Roman Bold" panose="02020803070505020304" pitchFamily="18" charset="0"/>
              </a:rPr>
              <a:t>46X</a:t>
            </a:r>
            <a:r>
              <a:rPr lang="en-US" altLang="zh-CN" sz="2000" dirty="0" smtClean="0">
                <a:latin typeface="+mn-ea"/>
                <a:ea typeface="+mj-ea"/>
                <a:cs typeface="+mn-ea"/>
                <a:sym typeface="Times New Roman Bold" panose="02020803070505020304" pitchFamily="18" charset="0"/>
              </a:rPr>
              <a:t> </a:t>
            </a:r>
            <a:r>
              <a:rPr lang="zh-CN" altLang="en-US" sz="2000" dirty="0" smtClean="0">
                <a:latin typeface="+mn-ea"/>
                <a:ea typeface="+mj-ea"/>
                <a:cs typeface="+mn-ea"/>
                <a:sym typeface="Times New Roman Bold" panose="02020803070505020304" pitchFamily="18" charset="0"/>
              </a:rPr>
              <a:t>和 </a:t>
            </a:r>
            <a:r>
              <a:rPr lang="en-US" altLang="zh-CN" sz="2000" dirty="0" smtClean="0">
                <a:solidFill>
                  <a:srgbClr val="FF0000"/>
                </a:solidFill>
                <a:latin typeface="+mn-ea"/>
                <a:ea typeface="+mj-ea"/>
                <a:cs typeface="+mn-ea"/>
                <a:sym typeface="Times New Roman Bold" panose="02020803070505020304" pitchFamily="18" charset="0"/>
              </a:rPr>
              <a:t>75.45X</a:t>
            </a:r>
            <a:r>
              <a:rPr lang="en-US" altLang="zh-CN" sz="2000" dirty="0" smtClean="0">
                <a:latin typeface="+mn-ea"/>
                <a:ea typeface="+mj-ea"/>
                <a:cs typeface="+mn-ea"/>
                <a:sym typeface="Times New Roman Bold" panose="02020803070505020304" pitchFamily="18" charset="0"/>
              </a:rPr>
              <a:t> </a:t>
            </a:r>
            <a:r>
              <a:rPr lang="zh-CN" altLang="en-US" sz="2000" dirty="0" smtClean="0">
                <a:latin typeface="+mn-ea"/>
                <a:ea typeface="+mj-ea"/>
                <a:cs typeface="+mn-ea"/>
                <a:sym typeface="Times New Roman Bold" panose="02020803070505020304" pitchFamily="18" charset="0"/>
              </a:rPr>
              <a:t>提升。</a:t>
            </a:r>
            <a:endParaRPr sz="2000" dirty="0">
              <a:latin typeface="+mn-ea"/>
              <a:ea typeface="+mj-ea"/>
              <a:cs typeface="+mn-ea"/>
              <a:sym typeface="Times New Roman Bold" panose="02020803070505020304" pitchFamily="18" charset="0"/>
            </a:endParaRPr>
          </a:p>
        </p:txBody>
      </p:sp>
      <p:sp>
        <p:nvSpPr>
          <p:cNvPr id="10" name="全球网络存储工业协会SNIA 成立了可计算存储工作组，制定技术标准">
            <a:extLst>
              <a:ext uri="{FF2B5EF4-FFF2-40B4-BE49-F238E27FC236}">
                <a16:creationId xmlns="" xmlns:a16="http://schemas.microsoft.com/office/drawing/2014/main" id="{55C144EE-EC1C-487D-8674-AB765B1632A6}"/>
              </a:ext>
            </a:extLst>
          </p:cNvPr>
          <p:cNvSpPr txBox="1"/>
          <p:nvPr/>
        </p:nvSpPr>
        <p:spPr>
          <a:xfrm>
            <a:off x="6237267" y="4620004"/>
            <a:ext cx="5544616" cy="830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lnSpc>
                <a:spcPct val="120187"/>
              </a:lnSpc>
              <a:defRPr sz="2000" b="0">
                <a:latin typeface="+mj-lt"/>
                <a:ea typeface="+mj-ea"/>
                <a:cs typeface="+mj-cs"/>
                <a:sym typeface="Helvetica"/>
              </a:defRPr>
            </a:pPr>
            <a:r>
              <a:rPr lang="en-US" altLang="zh-CN" sz="2000" dirty="0" err="1" smtClean="0">
                <a:latin typeface="+mn-ea"/>
                <a:ea typeface="+mj-ea"/>
                <a:cs typeface="+mn-ea"/>
                <a:sym typeface="Times New Roman Bold" panose="02020803070505020304" pitchFamily="18" charset="0"/>
              </a:rPr>
              <a:t>Zstd</a:t>
            </a:r>
            <a:r>
              <a:rPr lang="en-US" altLang="zh-CN" sz="2000" dirty="0" smtClean="0">
                <a:latin typeface="+mn-ea"/>
                <a:ea typeface="+mj-ea"/>
                <a:cs typeface="+mn-ea"/>
                <a:sym typeface="Times New Roman Bold" panose="02020803070505020304" pitchFamily="18" charset="0"/>
              </a:rPr>
              <a:t> </a:t>
            </a:r>
            <a:r>
              <a:rPr lang="zh-CN" altLang="en-US" sz="2000" dirty="0" smtClean="0">
                <a:latin typeface="+mn-ea"/>
                <a:ea typeface="+mj-ea"/>
                <a:cs typeface="+mn-ea"/>
                <a:sym typeface="Times New Roman Bold" panose="02020803070505020304" pitchFamily="18" charset="0"/>
              </a:rPr>
              <a:t>算法相对于 </a:t>
            </a:r>
            <a:r>
              <a:rPr lang="en-US" altLang="zh-CN" sz="2000" dirty="0" smtClean="0">
                <a:latin typeface="+mn-ea"/>
                <a:ea typeface="+mj-ea"/>
                <a:cs typeface="+mn-ea"/>
                <a:sym typeface="Times New Roman Bold" panose="02020803070505020304" pitchFamily="18" charset="0"/>
              </a:rPr>
              <a:t>X86 </a:t>
            </a:r>
            <a:r>
              <a:rPr lang="zh-CN" altLang="en-US" sz="2000" dirty="0" smtClean="0">
                <a:latin typeface="+mn-ea"/>
                <a:ea typeface="+mj-ea"/>
                <a:cs typeface="+mn-ea"/>
                <a:sym typeface="Times New Roman Bold" panose="02020803070505020304" pitchFamily="18" charset="0"/>
              </a:rPr>
              <a:t>和 </a:t>
            </a:r>
            <a:r>
              <a:rPr lang="en-US" altLang="zh-CN" sz="2000" dirty="0" smtClean="0">
                <a:latin typeface="+mn-ea"/>
                <a:ea typeface="+mj-ea"/>
                <a:cs typeface="+mn-ea"/>
                <a:sym typeface="Times New Roman Bold" panose="02020803070505020304" pitchFamily="18" charset="0"/>
              </a:rPr>
              <a:t>ARM </a:t>
            </a:r>
            <a:r>
              <a:rPr lang="zh-CN" altLang="en-US" sz="2000" dirty="0" smtClean="0">
                <a:latin typeface="+mn-ea"/>
                <a:ea typeface="+mj-ea"/>
                <a:cs typeface="+mn-ea"/>
                <a:sym typeface="Times New Roman Bold" panose="02020803070505020304" pitchFamily="18" charset="0"/>
              </a:rPr>
              <a:t>服务器，分别有约 </a:t>
            </a:r>
            <a:r>
              <a:rPr lang="en-US" altLang="zh-CN" sz="2000" dirty="0" smtClean="0">
                <a:solidFill>
                  <a:srgbClr val="FF0000"/>
                </a:solidFill>
                <a:latin typeface="+mn-ea"/>
                <a:ea typeface="+mj-ea"/>
                <a:cs typeface="+mn-ea"/>
                <a:sym typeface="Times New Roman Bold" panose="02020803070505020304" pitchFamily="18" charset="0"/>
              </a:rPr>
              <a:t>2.23X</a:t>
            </a:r>
            <a:r>
              <a:rPr lang="en-US" altLang="zh-CN" sz="2000" dirty="0" smtClean="0">
                <a:latin typeface="+mn-ea"/>
                <a:ea typeface="+mj-ea"/>
                <a:cs typeface="+mn-ea"/>
                <a:sym typeface="Times New Roman Bold" panose="02020803070505020304" pitchFamily="18" charset="0"/>
              </a:rPr>
              <a:t> </a:t>
            </a:r>
            <a:r>
              <a:rPr lang="zh-CN" altLang="en-US" sz="2000" dirty="0" smtClean="0">
                <a:latin typeface="+mn-ea"/>
                <a:ea typeface="+mj-ea"/>
                <a:cs typeface="+mn-ea"/>
                <a:sym typeface="Times New Roman Bold" panose="02020803070505020304" pitchFamily="18" charset="0"/>
              </a:rPr>
              <a:t>和 </a:t>
            </a:r>
            <a:r>
              <a:rPr lang="en-US" altLang="zh-CN" sz="2000" dirty="0" smtClean="0">
                <a:solidFill>
                  <a:srgbClr val="FF0000"/>
                </a:solidFill>
                <a:latin typeface="+mn-ea"/>
                <a:ea typeface="+mj-ea"/>
                <a:cs typeface="+mn-ea"/>
                <a:sym typeface="Times New Roman Bold" panose="02020803070505020304" pitchFamily="18" charset="0"/>
              </a:rPr>
              <a:t>9.23X</a:t>
            </a:r>
            <a:r>
              <a:rPr lang="en-US" altLang="zh-CN" sz="2000" dirty="0" smtClean="0">
                <a:latin typeface="+mn-ea"/>
                <a:ea typeface="+mj-ea"/>
                <a:cs typeface="+mn-ea"/>
                <a:sym typeface="Times New Roman Bold" panose="02020803070505020304" pitchFamily="18" charset="0"/>
              </a:rPr>
              <a:t> </a:t>
            </a:r>
            <a:r>
              <a:rPr lang="zh-CN" altLang="en-US" sz="2000" dirty="0" smtClean="0">
                <a:latin typeface="+mn-ea"/>
                <a:ea typeface="+mj-ea"/>
                <a:cs typeface="+mn-ea"/>
                <a:sym typeface="Times New Roman Bold" panose="02020803070505020304" pitchFamily="18" charset="0"/>
              </a:rPr>
              <a:t>提升。</a:t>
            </a:r>
            <a:endParaRPr sz="2000" dirty="0">
              <a:latin typeface="+mn-ea"/>
              <a:ea typeface="+mj-ea"/>
              <a:cs typeface="+mn-ea"/>
              <a:sym typeface="Times New Roman Bold" panose="02020803070505020304" pitchFamily="18" charset="0"/>
            </a:endParaRPr>
          </a:p>
        </p:txBody>
      </p:sp>
      <p:sp>
        <p:nvSpPr>
          <p:cNvPr id="11" name="全球网络存储工业协会SNIA 成立了可计算存储工作组，制定技术标准">
            <a:extLst>
              <a:ext uri="{FF2B5EF4-FFF2-40B4-BE49-F238E27FC236}">
                <a16:creationId xmlns="" xmlns:a16="http://schemas.microsoft.com/office/drawing/2014/main" id="{55C144EE-EC1C-487D-8674-AB765B1632A6}"/>
              </a:ext>
            </a:extLst>
          </p:cNvPr>
          <p:cNvSpPr txBox="1"/>
          <p:nvPr/>
        </p:nvSpPr>
        <p:spPr>
          <a:xfrm>
            <a:off x="692651" y="5503407"/>
            <a:ext cx="5544616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lnSpc>
                <a:spcPct val="120187"/>
              </a:lnSpc>
              <a:defRPr sz="2000" b="0">
                <a:latin typeface="+mj-lt"/>
                <a:ea typeface="+mj-ea"/>
                <a:cs typeface="+mj-cs"/>
                <a:sym typeface="Helvetica"/>
              </a:defRPr>
            </a:pPr>
            <a:r>
              <a:rPr lang="zh-CN" altLang="en-US" sz="2000" dirty="0" smtClean="0">
                <a:latin typeface="+mn-ea"/>
                <a:ea typeface="+mj-ea"/>
                <a:cs typeface="+mn-ea"/>
                <a:sym typeface="Times New Roman Bold" panose="02020803070505020304" pitchFamily="18" charset="0"/>
              </a:rPr>
              <a:t>基于 </a:t>
            </a:r>
            <a:r>
              <a:rPr lang="en-US" altLang="zh-CN" sz="2000" dirty="0" smtClean="0">
                <a:latin typeface="+mn-ea"/>
                <a:ea typeface="+mj-ea"/>
                <a:cs typeface="+mn-ea"/>
                <a:sym typeface="Times New Roman Bold" panose="02020803070505020304" pitchFamily="18" charset="0"/>
              </a:rPr>
              <a:t>LHAASO KM2A 1GB </a:t>
            </a:r>
            <a:r>
              <a:rPr lang="zh-CN" altLang="en-US" sz="2000" dirty="0" smtClean="0">
                <a:latin typeface="+mn-ea"/>
                <a:ea typeface="+mj-ea"/>
                <a:cs typeface="+mn-ea"/>
                <a:sym typeface="Times New Roman Bold" panose="02020803070505020304" pitchFamily="18" charset="0"/>
              </a:rPr>
              <a:t>原始数据文件</a:t>
            </a:r>
            <a:endParaRPr sz="2000" dirty="0">
              <a:latin typeface="+mn-ea"/>
              <a:ea typeface="+mj-ea"/>
              <a:cs typeface="+mn-ea"/>
              <a:sym typeface="Times New Roman Bold" panose="02020803070505020304" pitchFamily="18" charset="0"/>
            </a:endParaRPr>
          </a:p>
        </p:txBody>
      </p:sp>
      <p:sp>
        <p:nvSpPr>
          <p:cNvPr id="12" name="全球网络存储工业协会SNIA 成立了可计算存储工作组，制定技术标准">
            <a:extLst>
              <a:ext uri="{FF2B5EF4-FFF2-40B4-BE49-F238E27FC236}">
                <a16:creationId xmlns="" xmlns:a16="http://schemas.microsoft.com/office/drawing/2014/main" id="{55C144EE-EC1C-487D-8674-AB765B1632A6}"/>
              </a:ext>
            </a:extLst>
          </p:cNvPr>
          <p:cNvSpPr txBox="1"/>
          <p:nvPr/>
        </p:nvSpPr>
        <p:spPr>
          <a:xfrm>
            <a:off x="6237267" y="5532758"/>
            <a:ext cx="5544616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lnSpc>
                <a:spcPct val="120187"/>
              </a:lnSpc>
              <a:defRPr sz="2000" b="0">
                <a:latin typeface="+mj-lt"/>
                <a:ea typeface="+mj-ea"/>
                <a:cs typeface="+mj-cs"/>
                <a:sym typeface="Helvetica"/>
              </a:defRPr>
            </a:pPr>
            <a:r>
              <a:rPr lang="zh-CN" altLang="en-US" sz="2000" dirty="0" smtClean="0">
                <a:solidFill>
                  <a:srgbClr val="0070C0"/>
                </a:solidFill>
                <a:latin typeface="+mn-ea"/>
                <a:ea typeface="+mj-ea"/>
                <a:cs typeface="+mn-ea"/>
                <a:sym typeface="Times New Roman Bold" panose="02020803070505020304" pitchFamily="18" charset="0"/>
              </a:rPr>
              <a:t>压缩后的文件大小</a:t>
            </a:r>
            <a:r>
              <a:rPr lang="zh-CN" altLang="en-US" sz="2000" dirty="0" smtClean="0">
                <a:solidFill>
                  <a:srgbClr val="0070C0"/>
                </a:solidFill>
                <a:latin typeface="+mn-ea"/>
                <a:ea typeface="+mj-ea"/>
                <a:cs typeface="+mn-ea"/>
                <a:sym typeface="Times New Roman Bold" panose="02020803070505020304" pitchFamily="18" charset="0"/>
              </a:rPr>
              <a:t>接近，约 </a:t>
            </a:r>
            <a:r>
              <a:rPr lang="en-US" altLang="zh-CN" sz="2000" dirty="0" smtClean="0">
                <a:solidFill>
                  <a:srgbClr val="0070C0"/>
                </a:solidFill>
                <a:latin typeface="+mn-ea"/>
                <a:ea typeface="+mj-ea"/>
                <a:cs typeface="+mn-ea"/>
                <a:sym typeface="Times New Roman Bold" panose="02020803070505020304" pitchFamily="18" charset="0"/>
              </a:rPr>
              <a:t>475MB</a:t>
            </a:r>
            <a:endParaRPr sz="2000" dirty="0">
              <a:solidFill>
                <a:srgbClr val="0070C0"/>
              </a:solidFill>
              <a:latin typeface="+mn-ea"/>
              <a:ea typeface="+mj-ea"/>
              <a:cs typeface="+mn-ea"/>
              <a:sym typeface="Times New Roman Bold" panose="0202080307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241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51187" y="4077072"/>
            <a:ext cx="7105650" cy="132344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zh-CN" altLang="en-US" sz="2000" u="sng" dirty="0" smtClean="0">
                <a:solidFill>
                  <a:srgbClr val="000099"/>
                </a:solidFill>
                <a:latin typeface="+mn-ea"/>
              </a:rPr>
              <a:t>高宇</a:t>
            </a:r>
            <a:r>
              <a:rPr lang="zh-CN" altLang="en-US" sz="2000" dirty="0" smtClean="0">
                <a:solidFill>
                  <a:srgbClr val="000099"/>
                </a:solidFill>
                <a:latin typeface="+mn-ea"/>
              </a:rPr>
              <a:t>，程耀东，张敏行，李海波，程垚松，毕玉江</a:t>
            </a:r>
            <a:endParaRPr lang="en-US" altLang="zh-CN" sz="2000" dirty="0" smtClean="0">
              <a:solidFill>
                <a:srgbClr val="000099"/>
              </a:solidFill>
              <a:latin typeface="+mn-ea"/>
            </a:endParaRPr>
          </a:p>
          <a:p>
            <a:pPr algn="ctr" eaLnBrk="1" hangingPunct="1"/>
            <a:r>
              <a:rPr lang="zh-CN" altLang="en-US" sz="2400" dirty="0" smtClean="0">
                <a:solidFill>
                  <a:srgbClr val="000099"/>
                </a:solidFill>
                <a:latin typeface="+mn-ea"/>
              </a:rPr>
              <a:t>中国科学院高能物理研究所 计算中心</a:t>
            </a:r>
            <a:endParaRPr lang="zh-CN" altLang="en-US" sz="2400" dirty="0">
              <a:solidFill>
                <a:srgbClr val="000099"/>
              </a:solidFill>
              <a:latin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2264" y="1755"/>
            <a:ext cx="3719736" cy="84186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2065" y="116632"/>
            <a:ext cx="3974648" cy="790092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31497B00-6D0F-3F5E-D5B5-40044D3EDE4A}"/>
              </a:ext>
            </a:extLst>
          </p:cNvPr>
          <p:cNvSpPr txBox="1"/>
          <p:nvPr/>
        </p:nvSpPr>
        <p:spPr>
          <a:xfrm>
            <a:off x="2783632" y="2060848"/>
            <a:ext cx="68407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/>
              <a:t>基于</a:t>
            </a:r>
            <a:r>
              <a:rPr lang="en-US" altLang="zh-CN" sz="4000" b="1" dirty="0"/>
              <a:t>CPU-FPGA</a:t>
            </a:r>
            <a:r>
              <a:rPr lang="zh-CN" altLang="en-US" sz="4000" b="1" dirty="0"/>
              <a:t>异构计算</a:t>
            </a:r>
            <a:r>
              <a:rPr lang="zh-CN" altLang="en-US" sz="4000" b="1" dirty="0" smtClean="0"/>
              <a:t>的</a:t>
            </a:r>
            <a:endParaRPr lang="en-US" altLang="zh-CN" sz="4000" b="1" dirty="0" smtClean="0"/>
          </a:p>
          <a:p>
            <a:pPr algn="ctr"/>
            <a:r>
              <a:rPr lang="zh-CN" altLang="en-US" sz="4000" b="1" dirty="0" smtClean="0"/>
              <a:t>可</a:t>
            </a:r>
            <a:r>
              <a:rPr lang="zh-CN" altLang="en-US" sz="4000" b="1" dirty="0"/>
              <a:t>计算存储系统设计与实现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86A7F8F7-9290-F95C-CE0E-34AEEE19D2D6}"/>
              </a:ext>
            </a:extLst>
          </p:cNvPr>
          <p:cNvSpPr txBox="1"/>
          <p:nvPr/>
        </p:nvSpPr>
        <p:spPr>
          <a:xfrm>
            <a:off x="3779089" y="6110664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第二十届全国科学计算与信息化会议，</a:t>
            </a:r>
            <a:r>
              <a:rPr lang="en-US" altLang="zh-CN" dirty="0" smtClean="0"/>
              <a:t>2023/7/12</a:t>
            </a:r>
            <a:endParaRPr lang="zh-CN" altLang="en-US" dirty="0"/>
          </a:p>
        </p:txBody>
      </p:sp>
    </p:spTree>
  </p:cSld>
  <p:clrMapOvr>
    <a:masterClrMapping/>
  </p:clrMapOvr>
  <p:transition advTm="8142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3432" y="-157754"/>
            <a:ext cx="11112279" cy="1007745"/>
          </a:xfrm>
        </p:spPr>
        <p:txBody>
          <a:bodyPr>
            <a:normAutofit/>
          </a:bodyPr>
          <a:lstStyle/>
          <a:p>
            <a:r>
              <a:rPr lang="en-US" altLang="zh-CN" sz="4000" dirty="0" smtClean="0">
                <a:solidFill>
                  <a:srgbClr val="C00000"/>
                </a:solidFill>
                <a:latin typeface="+mj-lt"/>
                <a:ea typeface="+mj-ea"/>
                <a:cs typeface="+mj-cs"/>
                <a:sym typeface="+mn-ea"/>
              </a:rPr>
              <a:t>LHAASO Decode</a:t>
            </a:r>
            <a:r>
              <a:rPr lang="zh-CN" altLang="en-US" sz="4000" dirty="0" smtClean="0">
                <a:solidFill>
                  <a:srgbClr val="C00000"/>
                </a:solidFill>
                <a:latin typeface="+mj-lt"/>
                <a:ea typeface="+mj-ea"/>
                <a:cs typeface="+mj-cs"/>
                <a:sym typeface="+mn-ea"/>
              </a:rPr>
              <a:t>测试</a:t>
            </a:r>
            <a:endParaRPr sz="4000" dirty="0">
              <a:solidFill>
                <a:srgbClr val="C00000"/>
              </a:solidFill>
              <a:latin typeface="+mj-lt"/>
              <a:ea typeface="+mj-ea"/>
              <a:cs typeface="+mj-cs"/>
              <a:sym typeface="+mn-ea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4709607"/>
              </p:ext>
            </p:extLst>
          </p:nvPr>
        </p:nvGraphicFramePr>
        <p:xfrm>
          <a:off x="3935760" y="2454384"/>
          <a:ext cx="2844315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306"/>
                <a:gridCol w="994982"/>
                <a:gridCol w="1063027"/>
              </a:tblGrid>
              <a:tr h="8166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CN" altLang="en-US" sz="2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2000" dirty="0" smtClean="0">
                          <a:latin typeface="+mn-ea"/>
                          <a:ea typeface="+mn-ea"/>
                        </a:rPr>
                        <a:t>存</a:t>
                      </a:r>
                      <a:r>
                        <a:rPr lang="en-US" altLang="zh-CN" sz="2000" dirty="0" smtClean="0">
                          <a:latin typeface="+mn-ea"/>
                          <a:ea typeface="+mn-ea"/>
                        </a:rPr>
                        <a:t>-</a:t>
                      </a:r>
                      <a:r>
                        <a:rPr lang="zh-CN" altLang="en-US" sz="2000" dirty="0" smtClean="0">
                          <a:latin typeface="+mn-ea"/>
                          <a:ea typeface="+mn-ea"/>
                        </a:rPr>
                        <a:t>算分离</a:t>
                      </a:r>
                      <a:endParaRPr lang="zh-CN" altLang="en-US" sz="2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2000" dirty="0" smtClean="0">
                          <a:latin typeface="+mn-ea"/>
                          <a:ea typeface="+mn-ea"/>
                        </a:rPr>
                        <a:t>可计算存储</a:t>
                      </a:r>
                      <a:endParaRPr lang="zh-CN" altLang="en-US" sz="2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3301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2000" dirty="0" smtClean="0">
                          <a:latin typeface="+mn-ea"/>
                          <a:ea typeface="+mn-ea"/>
                        </a:rPr>
                        <a:t>排队</a:t>
                      </a:r>
                      <a:endParaRPr lang="zh-CN" altLang="en-US" sz="2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dirty="0" smtClean="0">
                          <a:latin typeface="+mn-ea"/>
                          <a:ea typeface="+mn-ea"/>
                        </a:rPr>
                        <a:t>~120</a:t>
                      </a:r>
                      <a:endParaRPr lang="zh-CN" altLang="en-US" sz="2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0</a:t>
                      </a:r>
                      <a:endParaRPr lang="zh-CN" altLang="en-US" sz="2000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3301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2000" dirty="0" smtClean="0">
                          <a:latin typeface="+mn-ea"/>
                          <a:ea typeface="+mn-ea"/>
                        </a:rPr>
                        <a:t>读入</a:t>
                      </a:r>
                      <a:endParaRPr lang="zh-CN" altLang="en-US" sz="2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dirty="0" smtClean="0">
                          <a:latin typeface="+mn-ea"/>
                          <a:ea typeface="+mn-ea"/>
                        </a:rPr>
                        <a:t>~40</a:t>
                      </a:r>
                      <a:endParaRPr lang="zh-CN" altLang="en-US" sz="2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dirty="0" smtClean="0">
                          <a:latin typeface="+mn-ea"/>
                          <a:ea typeface="+mn-ea"/>
                        </a:rPr>
                        <a:t>~10</a:t>
                      </a:r>
                      <a:endParaRPr lang="zh-CN" altLang="en-US" sz="2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3301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2000" dirty="0" smtClean="0">
                          <a:latin typeface="+mn-ea"/>
                          <a:ea typeface="+mn-ea"/>
                        </a:rPr>
                        <a:t>解码</a:t>
                      </a:r>
                      <a:endParaRPr lang="zh-CN" altLang="en-US" sz="2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dirty="0" smtClean="0">
                          <a:latin typeface="+mn-ea"/>
                          <a:ea typeface="+mn-ea"/>
                        </a:rPr>
                        <a:t>~15</a:t>
                      </a:r>
                      <a:endParaRPr lang="zh-CN" altLang="en-US" sz="2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dirty="0" smtClean="0">
                          <a:latin typeface="+mn-ea"/>
                          <a:ea typeface="+mn-ea"/>
                        </a:rPr>
                        <a:t>~15</a:t>
                      </a:r>
                      <a:endParaRPr lang="zh-CN" altLang="en-US" sz="2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3301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2000" dirty="0" smtClean="0">
                          <a:latin typeface="+mn-ea"/>
                          <a:ea typeface="+mn-ea"/>
                        </a:rPr>
                        <a:t>压缩</a:t>
                      </a:r>
                      <a:endParaRPr lang="zh-CN" altLang="en-US" sz="2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dirty="0" smtClean="0">
                          <a:latin typeface="+mn-ea"/>
                          <a:ea typeface="+mn-ea"/>
                        </a:rPr>
                        <a:t>~33</a:t>
                      </a:r>
                      <a:endParaRPr lang="zh-CN" altLang="en-US" sz="2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~3</a:t>
                      </a:r>
                      <a:endParaRPr lang="zh-CN" altLang="en-US" sz="2000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3301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2000" dirty="0" smtClean="0">
                          <a:latin typeface="+mn-ea"/>
                          <a:ea typeface="+mn-ea"/>
                        </a:rPr>
                        <a:t>输出</a:t>
                      </a:r>
                      <a:endParaRPr lang="zh-CN" altLang="en-US" sz="2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dirty="0" smtClean="0">
                          <a:latin typeface="+mn-ea"/>
                          <a:ea typeface="+mn-ea"/>
                        </a:rPr>
                        <a:t>~12</a:t>
                      </a:r>
                      <a:endParaRPr lang="zh-CN" altLang="en-US" sz="2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dirty="0" smtClean="0">
                          <a:latin typeface="+mn-ea"/>
                          <a:ea typeface="+mn-ea"/>
                        </a:rPr>
                        <a:t>~3</a:t>
                      </a:r>
                      <a:endParaRPr lang="zh-CN" altLang="en-US" sz="2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3301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2000" dirty="0" smtClean="0">
                          <a:latin typeface="+mn-ea"/>
                          <a:ea typeface="+mn-ea"/>
                        </a:rPr>
                        <a:t>总计</a:t>
                      </a:r>
                      <a:endParaRPr lang="zh-CN" altLang="en-US" sz="2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dirty="0" smtClean="0">
                          <a:latin typeface="+mn-ea"/>
                          <a:ea typeface="+mn-ea"/>
                        </a:rPr>
                        <a:t>~220</a:t>
                      </a:r>
                      <a:endParaRPr lang="zh-CN" altLang="en-US" sz="2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dirty="0" smtClean="0">
                          <a:latin typeface="+mn-ea"/>
                          <a:ea typeface="+mn-ea"/>
                        </a:rPr>
                        <a:t>~31</a:t>
                      </a:r>
                      <a:endParaRPr lang="zh-CN" altLang="en-US" sz="2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全球网络存储工业协会SNIA 成立了可计算存储工作组，制定技术标准">
            <a:extLst>
              <a:ext uri="{FF2B5EF4-FFF2-40B4-BE49-F238E27FC236}">
                <a16:creationId xmlns="" xmlns:a16="http://schemas.microsoft.com/office/drawing/2014/main" id="{55C144EE-EC1C-487D-8674-AB765B1632A6}"/>
              </a:ext>
            </a:extLst>
          </p:cNvPr>
          <p:cNvSpPr txBox="1"/>
          <p:nvPr/>
        </p:nvSpPr>
        <p:spPr>
          <a:xfrm>
            <a:off x="7177742" y="4828465"/>
            <a:ext cx="5389077" cy="1200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342900" indent="-342900">
              <a:lnSpc>
                <a:spcPct val="120187"/>
              </a:lnSpc>
              <a:buFont typeface="Arial" panose="020B0604020202020204" pitchFamily="34" charset="0"/>
              <a:buChar char="•"/>
              <a:defRPr sz="2000" b="0">
                <a:latin typeface="+mj-lt"/>
                <a:ea typeface="+mj-ea"/>
                <a:cs typeface="+mj-cs"/>
                <a:sym typeface="Helvetica"/>
              </a:defRPr>
            </a:pPr>
            <a:r>
              <a:rPr lang="zh-CN" altLang="en-US" dirty="0" smtClean="0">
                <a:latin typeface="+mn-ea"/>
                <a:cs typeface="+mn-ea"/>
                <a:sym typeface="Times New Roman Bold" panose="02020803070505020304" pitchFamily="18" charset="0"/>
              </a:rPr>
              <a:t>消除了排队时间</a:t>
            </a:r>
            <a:endParaRPr lang="en-US" altLang="zh-CN" dirty="0" smtClean="0">
              <a:latin typeface="+mn-ea"/>
              <a:cs typeface="+mn-ea"/>
              <a:sym typeface="Times New Roman Bold" panose="02020803070505020304" pitchFamily="18" charset="0"/>
            </a:endParaRPr>
          </a:p>
          <a:p>
            <a:pPr marL="342900" indent="-342900">
              <a:lnSpc>
                <a:spcPct val="120187"/>
              </a:lnSpc>
              <a:buFont typeface="Arial" panose="020B0604020202020204" pitchFamily="34" charset="0"/>
              <a:buChar char="•"/>
              <a:defRPr sz="2000" b="0">
                <a:latin typeface="+mj-lt"/>
                <a:ea typeface="+mj-ea"/>
                <a:cs typeface="+mj-cs"/>
                <a:sym typeface="Helvetica"/>
              </a:defRPr>
            </a:pPr>
            <a:r>
              <a:rPr lang="zh-CN" altLang="en-US" dirty="0" smtClean="0">
                <a:latin typeface="+mn-ea"/>
                <a:cs typeface="+mn-ea"/>
                <a:sym typeface="Times New Roman Bold" panose="02020803070505020304" pitchFamily="18" charset="0"/>
              </a:rPr>
              <a:t>减少了数据读入和输出时间</a:t>
            </a:r>
            <a:endParaRPr lang="en-US" altLang="zh-CN" dirty="0" smtClean="0">
              <a:latin typeface="+mn-ea"/>
              <a:cs typeface="+mn-ea"/>
              <a:sym typeface="Times New Roman Bold" panose="02020803070505020304" pitchFamily="18" charset="0"/>
            </a:endParaRPr>
          </a:p>
          <a:p>
            <a:pPr marL="342900" indent="-342900">
              <a:lnSpc>
                <a:spcPct val="120187"/>
              </a:lnSpc>
              <a:buFont typeface="Arial" panose="020B0604020202020204" pitchFamily="34" charset="0"/>
              <a:buChar char="•"/>
              <a:defRPr sz="2000" b="0">
                <a:latin typeface="+mj-lt"/>
                <a:ea typeface="+mj-ea"/>
                <a:cs typeface="+mj-cs"/>
                <a:sym typeface="Helvetica"/>
              </a:defRPr>
            </a:pPr>
            <a:r>
              <a:rPr lang="zh-CN" altLang="en-US" dirty="0" smtClean="0">
                <a:latin typeface="+mn-ea"/>
                <a:cs typeface="+mn-ea"/>
                <a:sym typeface="Times New Roman Bold" panose="02020803070505020304" pitchFamily="18" charset="0"/>
              </a:rPr>
              <a:t>通过 </a:t>
            </a:r>
            <a:r>
              <a:rPr lang="en-US" altLang="zh-CN" dirty="0" smtClean="0">
                <a:latin typeface="+mn-ea"/>
                <a:cs typeface="+mn-ea"/>
                <a:sym typeface="Times New Roman Bold" panose="02020803070505020304" pitchFamily="18" charset="0"/>
              </a:rPr>
              <a:t>FPGA </a:t>
            </a:r>
            <a:r>
              <a:rPr lang="zh-CN" altLang="en-US" dirty="0" smtClean="0">
                <a:latin typeface="+mn-ea"/>
                <a:cs typeface="+mn-ea"/>
                <a:sym typeface="Times New Roman Bold" panose="02020803070505020304" pitchFamily="18" charset="0"/>
              </a:rPr>
              <a:t>加速缩短了算法执行时间</a:t>
            </a:r>
            <a:endParaRPr dirty="0">
              <a:latin typeface="+mn-ea"/>
              <a:cs typeface="+mn-ea"/>
              <a:sym typeface="Times New Roman Bold" panose="02020803070505020304" pitchFamily="18" charset="0"/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4355701"/>
              </p:ext>
            </p:extLst>
          </p:nvPr>
        </p:nvGraphicFramePr>
        <p:xfrm>
          <a:off x="549069" y="1630391"/>
          <a:ext cx="2995613" cy="3703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2" name="Visio" r:id="rId3" imgW="2995004" imgH="3703320" progId="Visio.Drawing.15">
                  <p:embed/>
                </p:oleObj>
              </mc:Choice>
              <mc:Fallback>
                <p:oleObj name="Visio" r:id="rId3" imgW="2995004" imgH="370332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9069" y="1630391"/>
                        <a:ext cx="2995613" cy="3703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右箭头 10"/>
          <p:cNvSpPr/>
          <p:nvPr/>
        </p:nvSpPr>
        <p:spPr>
          <a:xfrm>
            <a:off x="3791744" y="1700808"/>
            <a:ext cx="3487422" cy="360040"/>
          </a:xfrm>
          <a:prstGeom prst="rightArrow">
            <a:avLst>
              <a:gd name="adj1" fmla="val 50000"/>
              <a:gd name="adj2" fmla="val 1283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4275828"/>
              </p:ext>
            </p:extLst>
          </p:nvPr>
        </p:nvGraphicFramePr>
        <p:xfrm>
          <a:off x="7279166" y="1668533"/>
          <a:ext cx="2797175" cy="301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3" name="Visio" r:id="rId5" imgW="2796690" imgH="3017379" progId="Visio.Drawing.15">
                  <p:embed/>
                </p:oleObj>
              </mc:Choice>
              <mc:Fallback>
                <p:oleObj name="Visio" r:id="rId5" imgW="2796690" imgH="3017379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279166" y="1668533"/>
                        <a:ext cx="2797175" cy="3017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06803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EA44A5F2-51DD-4108-9129-EEAF360869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19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EE41F66A-52EB-4921-AB28-BF383AC1C0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636" y="2858481"/>
            <a:ext cx="2995378" cy="62079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2356CB37-E450-4482-A7F7-C401A3357E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856" y="2056504"/>
            <a:ext cx="4247114" cy="759235"/>
          </a:xfrm>
          <a:prstGeom prst="rect">
            <a:avLst/>
          </a:prstGeom>
        </p:spPr>
      </p:pic>
      <p:sp>
        <p:nvSpPr>
          <p:cNvPr id="6" name="内容占位符 2"/>
          <p:cNvSpPr txBox="1">
            <a:spLocks/>
          </p:cNvSpPr>
          <p:nvPr/>
        </p:nvSpPr>
        <p:spPr>
          <a:xfrm>
            <a:off x="911424" y="4437112"/>
            <a:ext cx="5256584" cy="9361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l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u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5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总结与未来计划</a:t>
            </a:r>
            <a:endParaRPr lang="en-US" altLang="zh-CN" sz="5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5440" y="5445224"/>
            <a:ext cx="6768752" cy="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4323515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3432" y="-157754"/>
            <a:ext cx="11112279" cy="1007745"/>
          </a:xfrm>
        </p:spPr>
        <p:txBody>
          <a:bodyPr>
            <a:normAutofit/>
          </a:bodyPr>
          <a:lstStyle/>
          <a:p>
            <a:r>
              <a:rPr lang="zh-CN" altLang="en-US" sz="4000" dirty="0" smtClean="0">
                <a:solidFill>
                  <a:srgbClr val="C00000"/>
                </a:solidFill>
                <a:latin typeface="+mj-lt"/>
                <a:ea typeface="+mj-ea"/>
                <a:cs typeface="+mj-cs"/>
                <a:sym typeface="+mn-ea"/>
              </a:rPr>
              <a:t>总结</a:t>
            </a:r>
            <a:endParaRPr sz="4000" dirty="0">
              <a:solidFill>
                <a:srgbClr val="C00000"/>
              </a:solidFill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3" name="全球网络存储工业协会SNIA 成立了可计算存储工作组，制定技术标准">
            <a:extLst>
              <a:ext uri="{FF2B5EF4-FFF2-40B4-BE49-F238E27FC236}">
                <a16:creationId xmlns="" xmlns:a16="http://schemas.microsoft.com/office/drawing/2014/main" id="{E8475615-85A5-49C6-925F-37B9C173EBDD}"/>
              </a:ext>
            </a:extLst>
          </p:cNvPr>
          <p:cNvSpPr txBox="1"/>
          <p:nvPr/>
        </p:nvSpPr>
        <p:spPr>
          <a:xfrm>
            <a:off x="899325" y="1391984"/>
            <a:ext cx="9831427" cy="535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lnSpc>
                <a:spcPct val="120187"/>
              </a:lnSpc>
              <a:defRPr sz="2000" b="0">
                <a:latin typeface="+mj-lt"/>
                <a:ea typeface="+mj-ea"/>
                <a:cs typeface="+mj-cs"/>
                <a:sym typeface="Helvetica"/>
              </a:defRPr>
            </a:pPr>
            <a:r>
              <a:rPr lang="en-US" altLang="zh-CN" sz="2400" dirty="0" smtClean="0">
                <a:latin typeface="+mn-ea"/>
                <a:cs typeface="+mn-ea"/>
                <a:sym typeface="Times New Roman Bold" panose="02020803070505020304" pitchFamily="18" charset="0"/>
              </a:rPr>
              <a:t>·</a:t>
            </a:r>
            <a:r>
              <a:rPr lang="zh-CN" altLang="en-US" sz="2400" dirty="0" smtClean="0">
                <a:latin typeface="+mn-ea"/>
                <a:cs typeface="+mn-ea"/>
                <a:sym typeface="Times New Roman Bold" panose="02020803070505020304" pitchFamily="18" charset="0"/>
              </a:rPr>
              <a:t>“</a:t>
            </a:r>
            <a:r>
              <a:rPr lang="zh-CN" altLang="en-US" sz="2400" dirty="0" smtClean="0">
                <a:solidFill>
                  <a:srgbClr val="0070C0"/>
                </a:solidFill>
                <a:latin typeface="+mn-ea"/>
                <a:cs typeface="+mn-ea"/>
                <a:sym typeface="Times New Roman Bold" panose="02020803070505020304" pitchFamily="18" charset="0"/>
              </a:rPr>
              <a:t>存算分离</a:t>
            </a:r>
            <a:r>
              <a:rPr lang="zh-CN" altLang="en-US" sz="2400" dirty="0" smtClean="0">
                <a:latin typeface="+mn-ea"/>
                <a:cs typeface="+mn-ea"/>
                <a:sym typeface="Times New Roman Bold" panose="02020803070505020304" pitchFamily="18" charset="0"/>
              </a:rPr>
              <a:t>”</a:t>
            </a:r>
            <a:r>
              <a:rPr lang="zh-CN" altLang="en-US" sz="2400" dirty="0">
                <a:latin typeface="+mn-ea"/>
                <a:cs typeface="+mn-ea"/>
                <a:sym typeface="Times New Roman Bold" panose="02020803070505020304" pitchFamily="18" charset="0"/>
              </a:rPr>
              <a:t>的冯</a:t>
            </a:r>
            <a:r>
              <a:rPr lang="en-US" altLang="zh-CN" sz="2400" dirty="0">
                <a:latin typeface="+mn-ea"/>
                <a:cs typeface="+mn-ea"/>
                <a:sym typeface="Times New Roman Bold" panose="02020803070505020304" pitchFamily="18" charset="0"/>
              </a:rPr>
              <a:t>·</a:t>
            </a:r>
            <a:r>
              <a:rPr lang="zh-CN" altLang="en-US" sz="2400" dirty="0">
                <a:latin typeface="+mn-ea"/>
                <a:cs typeface="+mn-ea"/>
                <a:sym typeface="Times New Roman Bold" panose="02020803070505020304" pitchFamily="18" charset="0"/>
              </a:rPr>
              <a:t>诺依曼架构存在网络传输压力和“存储墙”问题</a:t>
            </a:r>
            <a:endParaRPr sz="2400" dirty="0">
              <a:latin typeface="+mn-ea"/>
              <a:cs typeface="+mn-ea"/>
              <a:sym typeface="Times New Roman Bold" panose="02020803070505020304" pitchFamily="18" charset="0"/>
            </a:endParaRPr>
          </a:p>
        </p:txBody>
      </p:sp>
      <p:sp>
        <p:nvSpPr>
          <p:cNvPr id="4" name="全球网络存储工业协会SNIA 成立了可计算存储工作组，制定技术标准">
            <a:extLst>
              <a:ext uri="{FF2B5EF4-FFF2-40B4-BE49-F238E27FC236}">
                <a16:creationId xmlns="" xmlns:a16="http://schemas.microsoft.com/office/drawing/2014/main" id="{E939FA89-704A-4556-B3CC-7F7BDC5043B5}"/>
              </a:ext>
            </a:extLst>
          </p:cNvPr>
          <p:cNvSpPr txBox="1"/>
          <p:nvPr/>
        </p:nvSpPr>
        <p:spPr>
          <a:xfrm>
            <a:off x="896135" y="1886208"/>
            <a:ext cx="10241425" cy="9787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lnSpc>
                <a:spcPct val="120187"/>
              </a:lnSpc>
              <a:defRPr sz="2000" b="0">
                <a:latin typeface="+mj-lt"/>
                <a:ea typeface="+mj-ea"/>
                <a:cs typeface="+mj-cs"/>
                <a:sym typeface="Helvetica"/>
              </a:defRPr>
            </a:pPr>
            <a:r>
              <a:rPr lang="en-US" altLang="zh-CN" sz="2400" dirty="0" smtClean="0">
                <a:latin typeface="+mn-ea"/>
                <a:cs typeface="+mn-ea"/>
                <a:sym typeface="Times New Roman Bold" panose="02020803070505020304" pitchFamily="18" charset="0"/>
              </a:rPr>
              <a:t>· </a:t>
            </a:r>
            <a:r>
              <a:rPr lang="zh-CN" altLang="en-US" sz="2400" dirty="0" smtClean="0">
                <a:latin typeface="+mn-ea"/>
                <a:cs typeface="+mn-ea"/>
                <a:sym typeface="Times New Roman Bold" panose="02020803070505020304" pitchFamily="18" charset="0"/>
              </a:rPr>
              <a:t>可</a:t>
            </a:r>
            <a:r>
              <a:rPr lang="zh-CN" altLang="en-US" sz="2400" dirty="0">
                <a:latin typeface="+mn-ea"/>
                <a:cs typeface="+mn-ea"/>
                <a:sym typeface="Times New Roman Bold" panose="02020803070505020304" pitchFamily="18" charset="0"/>
              </a:rPr>
              <a:t>计算存储作为一种“</a:t>
            </a:r>
            <a:r>
              <a:rPr lang="zh-CN" altLang="en-US" sz="2400" dirty="0">
                <a:solidFill>
                  <a:srgbClr val="0070C0"/>
                </a:solidFill>
                <a:latin typeface="+mn-ea"/>
                <a:cs typeface="+mn-ea"/>
                <a:sym typeface="Times New Roman Bold" panose="02020803070505020304" pitchFamily="18" charset="0"/>
              </a:rPr>
              <a:t>存算一体</a:t>
            </a:r>
            <a:r>
              <a:rPr lang="zh-CN" altLang="en-US" sz="2400" dirty="0">
                <a:latin typeface="+mn-ea"/>
                <a:cs typeface="+mn-ea"/>
                <a:sym typeface="Times New Roman Bold" panose="02020803070505020304" pitchFamily="18" charset="0"/>
              </a:rPr>
              <a:t>”技术，将部分计算任务卸载到数据存储部分，减少数据移动，提高计算效率</a:t>
            </a:r>
            <a:endParaRPr sz="2400" dirty="0">
              <a:latin typeface="+mn-ea"/>
              <a:cs typeface="+mn-ea"/>
              <a:sym typeface="Times New Roman Bold" panose="02020803070505020304" pitchFamily="18" charset="0"/>
            </a:endParaRPr>
          </a:p>
        </p:txBody>
      </p:sp>
      <p:sp>
        <p:nvSpPr>
          <p:cNvPr id="5" name="全球网络存储工业协会SNIA 成立了可计算存储工作组，制定技术标准">
            <a:extLst>
              <a:ext uri="{FF2B5EF4-FFF2-40B4-BE49-F238E27FC236}">
                <a16:creationId xmlns="" xmlns:a16="http://schemas.microsoft.com/office/drawing/2014/main" id="{872ACE77-783C-44EB-B81D-2FB11E98D83C}"/>
              </a:ext>
            </a:extLst>
          </p:cNvPr>
          <p:cNvSpPr txBox="1"/>
          <p:nvPr/>
        </p:nvSpPr>
        <p:spPr>
          <a:xfrm>
            <a:off x="896135" y="2823630"/>
            <a:ext cx="10363036" cy="9787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lnSpc>
                <a:spcPct val="120187"/>
              </a:lnSpc>
              <a:defRPr sz="2000" b="0">
                <a:latin typeface="+mj-lt"/>
                <a:ea typeface="+mj-ea"/>
                <a:cs typeface="+mj-cs"/>
                <a:sym typeface="Helvetica"/>
              </a:defRPr>
            </a:pPr>
            <a:r>
              <a:rPr lang="en-US" altLang="zh-CN" sz="2400" dirty="0" smtClean="0">
                <a:latin typeface="+mn-ea"/>
                <a:cs typeface="+mn-ea"/>
                <a:sym typeface="Times New Roman Bold" panose="02020803070505020304" pitchFamily="18" charset="0"/>
              </a:rPr>
              <a:t>· </a:t>
            </a:r>
            <a:r>
              <a:rPr lang="zh-CN" altLang="en-US" sz="2400" dirty="0" smtClean="0">
                <a:latin typeface="+mn-ea"/>
                <a:cs typeface="+mn-ea"/>
                <a:sym typeface="Times New Roman Bold" panose="02020803070505020304" pitchFamily="18" charset="0"/>
              </a:rPr>
              <a:t>基于</a:t>
            </a:r>
            <a:r>
              <a:rPr lang="zh-CN" altLang="en-US" sz="2400" dirty="0">
                <a:latin typeface="+mn-ea"/>
                <a:cs typeface="+mn-ea"/>
                <a:sym typeface="Times New Roman Bold" panose="02020803070505020304" pitchFamily="18" charset="0"/>
              </a:rPr>
              <a:t>高能物理实验数据处理的现实问题，设计并实现了基于</a:t>
            </a:r>
            <a:r>
              <a:rPr lang="en-US" altLang="zh-CN" sz="2400" dirty="0">
                <a:latin typeface="+mn-ea"/>
                <a:cs typeface="+mn-ea"/>
                <a:sym typeface="Times New Roman Bold" panose="02020803070505020304" pitchFamily="18" charset="0"/>
              </a:rPr>
              <a:t>ARM CPU</a:t>
            </a:r>
            <a:r>
              <a:rPr lang="zh-CN" altLang="en-US" sz="2400" dirty="0">
                <a:latin typeface="+mn-ea"/>
                <a:cs typeface="+mn-ea"/>
                <a:sym typeface="Times New Roman Bold" panose="02020803070505020304" pitchFamily="18" charset="0"/>
              </a:rPr>
              <a:t>和</a:t>
            </a:r>
            <a:r>
              <a:rPr lang="en-US" altLang="zh-CN" sz="2400" dirty="0">
                <a:latin typeface="+mn-ea"/>
                <a:cs typeface="+mn-ea"/>
                <a:sym typeface="Times New Roman Bold" panose="02020803070505020304" pitchFamily="18" charset="0"/>
              </a:rPr>
              <a:t>FPGA</a:t>
            </a:r>
            <a:r>
              <a:rPr lang="zh-CN" altLang="en-US" sz="2400" dirty="0">
                <a:latin typeface="+mn-ea"/>
                <a:cs typeface="+mn-ea"/>
                <a:sym typeface="Times New Roman Bold" panose="02020803070505020304" pitchFamily="18" charset="0"/>
              </a:rPr>
              <a:t>的可计算存储服务器</a:t>
            </a:r>
            <a:endParaRPr sz="2400" dirty="0">
              <a:latin typeface="+mn-ea"/>
              <a:cs typeface="+mn-ea"/>
              <a:sym typeface="Times New Roman Bold" panose="02020803070505020304" pitchFamily="18" charset="0"/>
            </a:endParaRPr>
          </a:p>
        </p:txBody>
      </p:sp>
      <p:sp>
        <p:nvSpPr>
          <p:cNvPr id="6" name="全球网络存储工业协会SNIA 成立了可计算存储工作组，制定技术标准">
            <a:extLst>
              <a:ext uri="{FF2B5EF4-FFF2-40B4-BE49-F238E27FC236}">
                <a16:creationId xmlns="" xmlns:a16="http://schemas.microsoft.com/office/drawing/2014/main" id="{8418E0EA-5D09-4AB4-AE49-876422581DD3}"/>
              </a:ext>
            </a:extLst>
          </p:cNvPr>
          <p:cNvSpPr txBox="1"/>
          <p:nvPr/>
        </p:nvSpPr>
        <p:spPr>
          <a:xfrm>
            <a:off x="896134" y="4437112"/>
            <a:ext cx="10241425" cy="142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lnSpc>
                <a:spcPct val="120187"/>
              </a:lnSpc>
              <a:defRPr sz="2000" b="0">
                <a:latin typeface="+mj-lt"/>
                <a:ea typeface="+mj-ea"/>
                <a:cs typeface="+mj-cs"/>
                <a:sym typeface="Helvetica"/>
              </a:defRPr>
            </a:pPr>
            <a:r>
              <a:rPr lang="zh-CN" altLang="en-US" sz="2400" dirty="0" smtClean="0">
                <a:latin typeface="+mn-ea"/>
                <a:cs typeface="+mn-ea"/>
                <a:sym typeface="Times New Roman Bold" panose="02020803070505020304" pitchFamily="18" charset="0"/>
              </a:rPr>
              <a:t>未来计划：</a:t>
            </a:r>
            <a:endParaRPr lang="en-US" altLang="zh-CN" sz="2400" dirty="0" smtClean="0">
              <a:latin typeface="+mn-ea"/>
              <a:cs typeface="+mn-ea"/>
              <a:sym typeface="Times New Roman Bold" panose="02020803070505020304" pitchFamily="18" charset="0"/>
            </a:endParaRPr>
          </a:p>
          <a:p>
            <a:pPr>
              <a:lnSpc>
                <a:spcPct val="120187"/>
              </a:lnSpc>
              <a:defRPr sz="2000" b="0">
                <a:latin typeface="+mj-lt"/>
                <a:ea typeface="+mj-ea"/>
                <a:cs typeface="+mj-cs"/>
                <a:sym typeface="Helvetica"/>
              </a:defRPr>
            </a:pPr>
            <a:r>
              <a:rPr lang="zh-CN" altLang="en-US" sz="2400" dirty="0" smtClean="0">
                <a:latin typeface="+mn-ea"/>
                <a:cs typeface="+mn-ea"/>
                <a:sym typeface="Times New Roman Bold" panose="02020803070505020304" pitchFamily="18" charset="0"/>
              </a:rPr>
              <a:t>提升 </a:t>
            </a:r>
            <a:r>
              <a:rPr lang="en-US" altLang="zh-CN" sz="2400" dirty="0" smtClean="0">
                <a:latin typeface="+mn-ea"/>
                <a:cs typeface="+mn-ea"/>
                <a:sym typeface="Times New Roman Bold" panose="02020803070505020304" pitchFamily="18" charset="0"/>
              </a:rPr>
              <a:t>FPGA </a:t>
            </a:r>
            <a:r>
              <a:rPr lang="zh-CN" altLang="en-US" sz="2400" dirty="0" smtClean="0">
                <a:latin typeface="+mn-ea"/>
                <a:cs typeface="+mn-ea"/>
                <a:sym typeface="Times New Roman Bold" panose="02020803070505020304" pitchFamily="18" charset="0"/>
              </a:rPr>
              <a:t>与 </a:t>
            </a:r>
            <a:r>
              <a:rPr lang="en-US" altLang="zh-CN" sz="2400" dirty="0" smtClean="0">
                <a:latin typeface="+mn-ea"/>
                <a:cs typeface="+mn-ea"/>
                <a:sym typeface="Times New Roman Bold" panose="02020803070505020304" pitchFamily="18" charset="0"/>
              </a:rPr>
              <a:t>CPU </a:t>
            </a:r>
            <a:r>
              <a:rPr lang="zh-CN" altLang="en-US" sz="2400" dirty="0" smtClean="0">
                <a:latin typeface="+mn-ea"/>
                <a:cs typeface="+mn-ea"/>
                <a:sym typeface="Times New Roman Bold" panose="02020803070505020304" pitchFamily="18" charset="0"/>
              </a:rPr>
              <a:t>间的稳定通信速率</a:t>
            </a:r>
            <a:endParaRPr lang="en-US" altLang="zh-CN" sz="2400" dirty="0" smtClean="0">
              <a:latin typeface="+mn-ea"/>
              <a:cs typeface="+mn-ea"/>
              <a:sym typeface="Times New Roman Bold" panose="02020803070505020304" pitchFamily="18" charset="0"/>
            </a:endParaRPr>
          </a:p>
          <a:p>
            <a:pPr>
              <a:lnSpc>
                <a:spcPct val="120187"/>
              </a:lnSpc>
              <a:defRPr sz="2000" b="0">
                <a:latin typeface="+mj-lt"/>
                <a:ea typeface="+mj-ea"/>
                <a:cs typeface="+mj-cs"/>
                <a:sym typeface="Helvetica"/>
              </a:defRPr>
            </a:pPr>
            <a:r>
              <a:rPr lang="zh-CN" altLang="en-US" sz="2400" dirty="0" smtClean="0">
                <a:latin typeface="+mn-ea"/>
                <a:cs typeface="+mn-ea"/>
                <a:sym typeface="Times New Roman Bold" panose="02020803070505020304" pitchFamily="18" charset="0"/>
              </a:rPr>
              <a:t>更多的 </a:t>
            </a:r>
            <a:r>
              <a:rPr lang="en-US" altLang="zh-CN" sz="2400" dirty="0" smtClean="0">
                <a:latin typeface="+mn-ea"/>
                <a:cs typeface="+mn-ea"/>
                <a:sym typeface="Times New Roman Bold" panose="02020803070505020304" pitchFamily="18" charset="0"/>
              </a:rPr>
              <a:t>FPGA </a:t>
            </a:r>
            <a:r>
              <a:rPr lang="zh-CN" altLang="en-US" sz="2400" dirty="0" smtClean="0">
                <a:latin typeface="+mn-ea"/>
                <a:cs typeface="+mn-ea"/>
                <a:sym typeface="Times New Roman Bold" panose="02020803070505020304" pitchFamily="18" charset="0"/>
              </a:rPr>
              <a:t>算法实现或移植，以支持更多的应用</a:t>
            </a:r>
            <a:endParaRPr sz="2400" dirty="0">
              <a:latin typeface="+mn-ea"/>
              <a:cs typeface="+mn-ea"/>
              <a:sym typeface="Times New Roman Bold" panose="0202080307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987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3432" y="-157754"/>
            <a:ext cx="11112279" cy="1007745"/>
          </a:xfrm>
        </p:spPr>
        <p:txBody>
          <a:bodyPr>
            <a:normAutofit/>
          </a:bodyPr>
          <a:lstStyle/>
          <a:p>
            <a:r>
              <a:rPr lang="zh-CN" altLang="en-US" sz="4000" dirty="0">
                <a:solidFill>
                  <a:srgbClr val="C00000"/>
                </a:solidFill>
                <a:latin typeface="+mj-lt"/>
                <a:ea typeface="+mj-ea"/>
                <a:cs typeface="+mj-cs"/>
                <a:sym typeface="+mn-ea"/>
              </a:rPr>
              <a:t>谢谢大家</a:t>
            </a:r>
            <a:endParaRPr sz="4000" dirty="0">
              <a:solidFill>
                <a:srgbClr val="C00000"/>
              </a:solidFill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67608" y="1916832"/>
            <a:ext cx="7992888" cy="29523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CN" altLang="en-US" sz="4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谢谢大家！</a:t>
            </a:r>
            <a:endParaRPr lang="en-US" altLang="zh-CN" sz="4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4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请各位专家批评指正</a:t>
            </a:r>
            <a:r>
              <a:rPr lang="zh-CN" altLang="en-US" sz="4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  <a:endParaRPr lang="en-US" altLang="zh-CN" sz="4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4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感谢您的宝贵意见！</a:t>
            </a:r>
            <a:endParaRPr lang="en-US" altLang="zh-CN" sz="4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38913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3432" y="-157754"/>
            <a:ext cx="11112279" cy="1007745"/>
          </a:xfrm>
        </p:spPr>
        <p:txBody>
          <a:bodyPr>
            <a:normAutofit/>
          </a:bodyPr>
          <a:lstStyle/>
          <a:p>
            <a:r>
              <a:rPr lang="zh-CN" altLang="en-US" sz="4000" dirty="0">
                <a:solidFill>
                  <a:srgbClr val="C00000"/>
                </a:solidFill>
                <a:latin typeface="+mj-lt"/>
                <a:ea typeface="+mj-ea"/>
                <a:cs typeface="+mj-cs"/>
                <a:sym typeface="+mn-ea"/>
              </a:rPr>
              <a:t>报告提纲</a:t>
            </a:r>
            <a:endParaRPr sz="4000" dirty="0">
              <a:solidFill>
                <a:srgbClr val="C00000"/>
              </a:solidFill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2347" y="1205864"/>
            <a:ext cx="10783153" cy="5031448"/>
          </a:xfrm>
        </p:spPr>
        <p:txBody>
          <a:bodyPr>
            <a:normAutofit fontScale="97500"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研究背景与现状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当前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进展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框架设计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实现方法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性能测试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总结与未来计划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20000"/>
              </a:lnSpc>
            </a:pPr>
            <a:endParaRPr lang="zh-CN" altLang="en-US" dirty="0"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74675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EA44A5F2-51DD-4108-9129-EEAF360869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19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EE41F66A-52EB-4921-AB28-BF383AC1C0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636" y="2858481"/>
            <a:ext cx="2995378" cy="62079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2356CB37-E450-4482-A7F7-C401A3357E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856" y="2056504"/>
            <a:ext cx="4247114" cy="759235"/>
          </a:xfrm>
          <a:prstGeom prst="rect">
            <a:avLst/>
          </a:prstGeom>
        </p:spPr>
      </p:pic>
      <p:sp>
        <p:nvSpPr>
          <p:cNvPr id="6" name="内容占位符 2"/>
          <p:cNvSpPr txBox="1">
            <a:spLocks/>
          </p:cNvSpPr>
          <p:nvPr/>
        </p:nvSpPr>
        <p:spPr>
          <a:xfrm>
            <a:off x="911424" y="4437112"/>
            <a:ext cx="5256584" cy="9361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l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u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zh-CN" altLang="en-US" sz="5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研究背景与现状</a:t>
            </a:r>
            <a:endParaRPr lang="en-US" altLang="zh-CN" sz="5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5440" y="5445224"/>
            <a:ext cx="6768752" cy="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508537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3432" y="-157754"/>
            <a:ext cx="11112279" cy="1007745"/>
          </a:xfrm>
        </p:spPr>
        <p:txBody>
          <a:bodyPr>
            <a:normAutofit/>
          </a:bodyPr>
          <a:lstStyle/>
          <a:p>
            <a:r>
              <a:rPr lang="zh-CN" altLang="en-US" sz="4000" dirty="0" smtClean="0">
                <a:solidFill>
                  <a:srgbClr val="C00000"/>
                </a:solidFill>
                <a:latin typeface="+mj-lt"/>
                <a:ea typeface="+mj-ea"/>
                <a:cs typeface="+mj-cs"/>
                <a:sym typeface="+mn-ea"/>
              </a:rPr>
              <a:t>高能物理数据规模现状</a:t>
            </a:r>
            <a:endParaRPr sz="4000" dirty="0">
              <a:solidFill>
                <a:srgbClr val="C00000"/>
              </a:solidFill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69" name="“十三五”期间，我院科学数据中心体系基本形成，收集了海量的科学数据"/>
          <p:cNvSpPr txBox="1"/>
          <p:nvPr/>
        </p:nvSpPr>
        <p:spPr>
          <a:xfrm>
            <a:off x="806754" y="4006840"/>
            <a:ext cx="8023765" cy="9787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defTabSz="1097280">
              <a:lnSpc>
                <a:spcPct val="133000"/>
              </a:lnSpc>
              <a:defRPr sz="2200" b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lnSpc>
                <a:spcPct val="120187"/>
              </a:lnSpc>
              <a:defRPr sz="2200" b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zh-CN" altLang="en-US" sz="2400" dirty="0" smtClean="0">
                <a:solidFill>
                  <a:schemeClr val="tx1"/>
                </a:solidFill>
                <a:latin typeface="+mn-ea"/>
                <a:ea typeface="+mn-ea"/>
                <a:cs typeface="+mn-ea"/>
                <a:sym typeface="Times New Roman Bold" panose="02020803070505020304" pitchFamily="18" charset="0"/>
              </a:rPr>
              <a:t>数据来源和数据规模不断增长</a:t>
            </a:r>
            <a:endParaRPr lang="en-US" altLang="zh-CN" sz="2400" dirty="0" smtClean="0">
              <a:solidFill>
                <a:schemeClr val="tx1"/>
              </a:solidFill>
              <a:latin typeface="+mn-ea"/>
              <a:ea typeface="+mn-ea"/>
              <a:cs typeface="+mn-ea"/>
              <a:sym typeface="Times New Roman Bold" panose="02020803070505020304" pitchFamily="18" charset="0"/>
            </a:endParaRPr>
          </a:p>
          <a:p>
            <a:pPr>
              <a:lnSpc>
                <a:spcPct val="120187"/>
              </a:lnSpc>
              <a:defRPr sz="2200" b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zh-CN" altLang="en-US" sz="2400" dirty="0" smtClean="0">
                <a:solidFill>
                  <a:schemeClr val="tx1"/>
                </a:solidFill>
                <a:latin typeface="+mn-ea"/>
                <a:ea typeface="+mn-ea"/>
                <a:cs typeface="+mn-ea"/>
                <a:sym typeface="Times New Roman Bold" panose="02020803070505020304" pitchFamily="18" charset="0"/>
              </a:rPr>
              <a:t>海量</a:t>
            </a:r>
            <a:r>
              <a:rPr lang="zh-CN" altLang="en-US" sz="2400" dirty="0">
                <a:solidFill>
                  <a:schemeClr val="tx1"/>
                </a:solidFill>
                <a:latin typeface="+mn-ea"/>
                <a:ea typeface="+mn-ea"/>
                <a:cs typeface="+mn-ea"/>
                <a:sym typeface="Times New Roman Bold" panose="02020803070505020304" pitchFamily="18" charset="0"/>
              </a:rPr>
              <a:t>科学数据的高效分析与处理，成为必然的要求</a:t>
            </a:r>
            <a:endParaRPr lang="en-US" altLang="zh-CN" sz="2400" dirty="0">
              <a:solidFill>
                <a:schemeClr val="tx1"/>
              </a:solidFill>
              <a:latin typeface="+mn-ea"/>
              <a:ea typeface="+mn-ea"/>
              <a:cs typeface="+mn-ea"/>
              <a:sym typeface="Times New Roman Bold" panose="02020803070505020304" pitchFamily="18" charset="0"/>
            </a:endParaRPr>
          </a:p>
        </p:txBody>
      </p:sp>
      <p:sp>
        <p:nvSpPr>
          <p:cNvPr id="71" name="“十三五”期间，我院科学数据中心体系基本形成，收集了海量的科学数据"/>
          <p:cNvSpPr txBox="1"/>
          <p:nvPr/>
        </p:nvSpPr>
        <p:spPr>
          <a:xfrm>
            <a:off x="806754" y="1486623"/>
            <a:ext cx="8023765" cy="497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defTabSz="1097280">
              <a:lnSpc>
                <a:spcPct val="133000"/>
              </a:lnSpc>
              <a:defRPr sz="2200" b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lnSpc>
                <a:spcPct val="120187"/>
              </a:lnSpc>
              <a:defRPr sz="2200" b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zh-CN" altLang="en-US" sz="2400" dirty="0" smtClean="0">
                <a:solidFill>
                  <a:schemeClr val="tx1"/>
                </a:solidFill>
                <a:latin typeface="+mn-ea"/>
                <a:ea typeface="+mn-ea"/>
                <a:cs typeface="+mn-ea"/>
                <a:sym typeface="Times New Roman Bold" panose="02020803070505020304" pitchFamily="18" charset="0"/>
              </a:rPr>
              <a:t>大科学装置每年产生海量实验数据</a:t>
            </a:r>
            <a:endParaRPr lang="en-US" altLang="zh-CN" sz="2400" dirty="0">
              <a:solidFill>
                <a:schemeClr val="tx1"/>
              </a:solidFill>
              <a:latin typeface="+mn-ea"/>
              <a:ea typeface="+mn-ea"/>
              <a:cs typeface="+mn-ea"/>
              <a:sym typeface="Times New Roman Bold" panose="02020803070505020304" pitchFamily="18" charset="0"/>
            </a:endParaRPr>
          </a:p>
        </p:txBody>
      </p:sp>
      <p:sp>
        <p:nvSpPr>
          <p:cNvPr id="72" name="“十三五”期间，我院科学数据中心体系基本形成，收集了海量的科学数据"/>
          <p:cNvSpPr txBox="1"/>
          <p:nvPr/>
        </p:nvSpPr>
        <p:spPr>
          <a:xfrm>
            <a:off x="1127448" y="1985217"/>
            <a:ext cx="10585176" cy="1865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defTabSz="1097280">
              <a:lnSpc>
                <a:spcPct val="133000"/>
              </a:lnSpc>
              <a:defRPr sz="2200" b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342900" indent="-342900">
              <a:lnSpc>
                <a:spcPct val="120187"/>
              </a:lnSpc>
              <a:buFont typeface="Arial" panose="020B0604020202020204" pitchFamily="34" charset="0"/>
              <a:buChar char="•"/>
              <a:defRPr sz="2200" b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altLang="zh-CN" sz="2400" dirty="0" smtClean="0">
                <a:solidFill>
                  <a:schemeClr val="tx1"/>
                </a:solidFill>
                <a:latin typeface="+mn-ea"/>
                <a:ea typeface="+mn-ea"/>
                <a:cs typeface="+mn-ea"/>
                <a:sym typeface="Times New Roman Bold" panose="02020803070505020304" pitchFamily="18" charset="0"/>
              </a:rPr>
              <a:t>CERN LHC </a:t>
            </a:r>
            <a:r>
              <a:rPr lang="zh-CN" altLang="en-US" sz="2400" dirty="0" smtClean="0">
                <a:solidFill>
                  <a:schemeClr val="tx1"/>
                </a:solidFill>
                <a:latin typeface="+mn-ea"/>
                <a:ea typeface="+mn-ea"/>
                <a:cs typeface="+mn-ea"/>
                <a:sym typeface="Times New Roman Bold" panose="02020803070505020304" pitchFamily="18" charset="0"/>
              </a:rPr>
              <a:t>升级为 </a:t>
            </a:r>
            <a:r>
              <a:rPr lang="en-US" altLang="zh-CN" sz="2400" dirty="0" smtClean="0">
                <a:solidFill>
                  <a:schemeClr val="tx1"/>
                </a:solidFill>
                <a:latin typeface="+mn-ea"/>
                <a:ea typeface="+mn-ea"/>
                <a:cs typeface="+mn-ea"/>
                <a:sym typeface="Times New Roman Bold" panose="02020803070505020304" pitchFamily="18" charset="0"/>
              </a:rPr>
              <a:t>HL-LHC </a:t>
            </a:r>
            <a:r>
              <a:rPr lang="zh-CN" altLang="en-US" sz="2400" dirty="0" smtClean="0">
                <a:solidFill>
                  <a:schemeClr val="tx1"/>
                </a:solidFill>
                <a:latin typeface="+mn-ea"/>
                <a:ea typeface="+mn-ea"/>
                <a:cs typeface="+mn-ea"/>
                <a:sym typeface="Times New Roman Bold" panose="02020803070505020304" pitchFamily="18" charset="0"/>
              </a:rPr>
              <a:t>后，仅 </a:t>
            </a:r>
            <a:r>
              <a:rPr lang="en-US" altLang="zh-CN" sz="2400" dirty="0" smtClean="0">
                <a:solidFill>
                  <a:schemeClr val="tx1"/>
                </a:solidFill>
                <a:latin typeface="+mn-ea"/>
                <a:ea typeface="+mn-ea"/>
                <a:cs typeface="+mn-ea"/>
                <a:sym typeface="Times New Roman Bold" panose="02020803070505020304" pitchFamily="18" charset="0"/>
              </a:rPr>
              <a:t>ATLAS </a:t>
            </a:r>
            <a:r>
              <a:rPr lang="zh-CN" altLang="en-US" sz="2400" dirty="0" smtClean="0">
                <a:solidFill>
                  <a:schemeClr val="tx1"/>
                </a:solidFill>
                <a:latin typeface="+mn-ea"/>
                <a:ea typeface="+mn-ea"/>
                <a:cs typeface="+mn-ea"/>
                <a:sym typeface="Times New Roman Bold" panose="02020803070505020304" pitchFamily="18" charset="0"/>
              </a:rPr>
              <a:t>的数据量将是目前的 </a:t>
            </a:r>
            <a:r>
              <a:rPr lang="en-US" altLang="zh-CN" sz="2400" dirty="0" smtClean="0">
                <a:solidFill>
                  <a:schemeClr val="tx1"/>
                </a:solidFill>
                <a:latin typeface="+mn-ea"/>
                <a:ea typeface="+mn-ea"/>
                <a:cs typeface="+mn-ea"/>
                <a:sym typeface="Times New Roman Bold" panose="02020803070505020304" pitchFamily="18" charset="0"/>
              </a:rPr>
              <a:t>10 </a:t>
            </a:r>
            <a:r>
              <a:rPr lang="zh-CN" altLang="en-US" sz="2400" dirty="0" smtClean="0">
                <a:solidFill>
                  <a:schemeClr val="tx1"/>
                </a:solidFill>
                <a:latin typeface="+mn-ea"/>
                <a:ea typeface="+mn-ea"/>
                <a:cs typeface="+mn-ea"/>
                <a:sym typeface="Times New Roman Bold" panose="02020803070505020304" pitchFamily="18" charset="0"/>
              </a:rPr>
              <a:t>倍以上</a:t>
            </a:r>
            <a:endParaRPr lang="en-US" altLang="zh-CN" sz="2400" dirty="0" smtClean="0">
              <a:solidFill>
                <a:schemeClr val="tx1"/>
              </a:solidFill>
              <a:latin typeface="+mn-ea"/>
              <a:ea typeface="+mn-ea"/>
              <a:cs typeface="+mn-ea"/>
              <a:sym typeface="Times New Roman Bold" panose="02020803070505020304" pitchFamily="18" charset="0"/>
            </a:endParaRPr>
          </a:p>
          <a:p>
            <a:pPr marL="342900" indent="-342900">
              <a:lnSpc>
                <a:spcPct val="120187"/>
              </a:lnSpc>
              <a:buFont typeface="Arial" panose="020B0604020202020204" pitchFamily="34" charset="0"/>
              <a:buChar char="•"/>
              <a:defRPr sz="2200" b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zh-CN" altLang="en-US" sz="2400" dirty="0" smtClean="0">
                <a:solidFill>
                  <a:schemeClr val="tx1"/>
                </a:solidFill>
                <a:latin typeface="+mn-ea"/>
                <a:ea typeface="+mn-ea"/>
                <a:cs typeface="+mn-ea"/>
                <a:sym typeface="Times New Roman Bold" panose="02020803070505020304" pitchFamily="18" charset="0"/>
              </a:rPr>
              <a:t>高海拔宇宙线实验 </a:t>
            </a:r>
            <a:r>
              <a:rPr lang="en-US" altLang="zh-CN" sz="2400" dirty="0" smtClean="0">
                <a:solidFill>
                  <a:schemeClr val="tx1"/>
                </a:solidFill>
                <a:latin typeface="+mn-ea"/>
                <a:ea typeface="+mn-ea"/>
                <a:cs typeface="+mn-ea"/>
                <a:sym typeface="Times New Roman Bold" panose="02020803070505020304" pitchFamily="18" charset="0"/>
              </a:rPr>
              <a:t>LHAASO </a:t>
            </a:r>
            <a:r>
              <a:rPr lang="zh-CN" altLang="en-US" sz="2400" dirty="0" smtClean="0">
                <a:solidFill>
                  <a:schemeClr val="tx1"/>
                </a:solidFill>
                <a:latin typeface="+mn-ea"/>
                <a:ea typeface="+mn-ea"/>
                <a:cs typeface="+mn-ea"/>
                <a:sym typeface="Times New Roman Bold" panose="02020803070505020304" pitchFamily="18" charset="0"/>
              </a:rPr>
              <a:t>每年产生 </a:t>
            </a:r>
            <a:r>
              <a:rPr lang="en-US" altLang="zh-CN" sz="2400" dirty="0" smtClean="0">
                <a:solidFill>
                  <a:srgbClr val="FF0000"/>
                </a:solidFill>
                <a:latin typeface="+mn-ea"/>
                <a:ea typeface="+mn-ea"/>
                <a:cs typeface="+mn-ea"/>
                <a:sym typeface="Times New Roman Bold" panose="02020803070505020304" pitchFamily="18" charset="0"/>
              </a:rPr>
              <a:t>10PB</a:t>
            </a:r>
            <a:r>
              <a:rPr lang="en-US" altLang="zh-CN" sz="2400" dirty="0" smtClean="0">
                <a:solidFill>
                  <a:schemeClr val="tx1"/>
                </a:solidFill>
                <a:latin typeface="+mn-ea"/>
                <a:ea typeface="+mn-ea"/>
                <a:cs typeface="+mn-ea"/>
                <a:sym typeface="Times New Roman Bold" panose="02020803070505020304" pitchFamily="18" charset="0"/>
              </a:rPr>
              <a:t> </a:t>
            </a:r>
            <a:r>
              <a:rPr lang="zh-CN" altLang="en-US" sz="2400" dirty="0" smtClean="0">
                <a:solidFill>
                  <a:schemeClr val="tx1"/>
                </a:solidFill>
                <a:latin typeface="+mn-ea"/>
                <a:ea typeface="+mn-ea"/>
                <a:cs typeface="+mn-ea"/>
                <a:sym typeface="Times New Roman Bold" panose="02020803070505020304" pitchFamily="18" charset="0"/>
              </a:rPr>
              <a:t>以上数据</a:t>
            </a:r>
            <a:endParaRPr lang="en-US" altLang="zh-CN" sz="2400" dirty="0" smtClean="0">
              <a:solidFill>
                <a:schemeClr val="tx1"/>
              </a:solidFill>
              <a:latin typeface="+mn-ea"/>
              <a:ea typeface="+mn-ea"/>
              <a:cs typeface="+mn-ea"/>
              <a:sym typeface="Times New Roman Bold" panose="02020803070505020304" pitchFamily="18" charset="0"/>
            </a:endParaRPr>
          </a:p>
          <a:p>
            <a:pPr marL="342900" indent="-342900">
              <a:lnSpc>
                <a:spcPct val="120187"/>
              </a:lnSpc>
              <a:buFont typeface="Arial" panose="020B0604020202020204" pitchFamily="34" charset="0"/>
              <a:buChar char="•"/>
              <a:defRPr sz="2200" b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zh-CN" altLang="en-US" sz="2400" dirty="0">
                <a:solidFill>
                  <a:schemeClr val="tx1"/>
                </a:solidFill>
                <a:latin typeface="+mn-ea"/>
                <a:ea typeface="+mn-ea"/>
                <a:cs typeface="+mn-ea"/>
                <a:sym typeface="Times New Roman Bold" panose="02020803070505020304" pitchFamily="18" charset="0"/>
              </a:rPr>
              <a:t>高能同步辐射光源 </a:t>
            </a:r>
            <a:r>
              <a:rPr lang="en-US" altLang="zh-CN" sz="2400" dirty="0">
                <a:solidFill>
                  <a:schemeClr val="tx1"/>
                </a:solidFill>
                <a:latin typeface="+mn-ea"/>
                <a:ea typeface="+mn-ea"/>
                <a:cs typeface="+mn-ea"/>
                <a:sym typeface="Times New Roman Bold" panose="02020803070505020304" pitchFamily="18" charset="0"/>
              </a:rPr>
              <a:t>HEPS </a:t>
            </a:r>
            <a:r>
              <a:rPr lang="zh-CN" altLang="en-US" sz="2400" dirty="0">
                <a:solidFill>
                  <a:schemeClr val="tx1"/>
                </a:solidFill>
                <a:latin typeface="+mn-ea"/>
                <a:ea typeface="+mn-ea"/>
                <a:cs typeface="+mn-ea"/>
                <a:sym typeface="Times New Roman Bold" panose="02020803070505020304" pitchFamily="18" charset="0"/>
              </a:rPr>
              <a:t>每年产生超过 </a:t>
            </a:r>
            <a:r>
              <a:rPr lang="en-US" altLang="zh-CN" sz="2400" dirty="0">
                <a:solidFill>
                  <a:srgbClr val="FF0000"/>
                </a:solidFill>
                <a:latin typeface="+mn-ea"/>
                <a:ea typeface="+mn-ea"/>
                <a:cs typeface="+mn-ea"/>
                <a:sym typeface="Times New Roman Bold" panose="02020803070505020304" pitchFamily="18" charset="0"/>
              </a:rPr>
              <a:t>150PB</a:t>
            </a:r>
            <a:r>
              <a:rPr lang="en-US" altLang="zh-CN" sz="2400" dirty="0">
                <a:solidFill>
                  <a:schemeClr val="tx1"/>
                </a:solidFill>
                <a:latin typeface="+mn-ea"/>
                <a:ea typeface="+mn-ea"/>
                <a:cs typeface="+mn-ea"/>
                <a:sym typeface="Times New Roman Bold" panose="02020803070505020304" pitchFamily="18" charset="0"/>
              </a:rPr>
              <a:t> </a:t>
            </a:r>
            <a:r>
              <a:rPr lang="zh-CN" altLang="en-US" sz="2400" dirty="0" smtClean="0">
                <a:solidFill>
                  <a:schemeClr val="tx1"/>
                </a:solidFill>
                <a:latin typeface="+mn-ea"/>
                <a:ea typeface="+mn-ea"/>
                <a:cs typeface="+mn-ea"/>
                <a:sym typeface="Times New Roman Bold" panose="02020803070505020304" pitchFamily="18" charset="0"/>
              </a:rPr>
              <a:t>数据</a:t>
            </a:r>
            <a:endParaRPr lang="en-US" altLang="zh-CN" sz="2400" dirty="0" smtClean="0">
              <a:solidFill>
                <a:schemeClr val="tx1"/>
              </a:solidFill>
              <a:latin typeface="+mn-ea"/>
              <a:ea typeface="+mn-ea"/>
              <a:cs typeface="+mn-ea"/>
              <a:sym typeface="Times New Roman Bold" panose="02020803070505020304" pitchFamily="18" charset="0"/>
            </a:endParaRPr>
          </a:p>
          <a:p>
            <a:pPr marL="342900" indent="-342900">
              <a:lnSpc>
                <a:spcPct val="120187"/>
              </a:lnSpc>
              <a:buFont typeface="Arial" panose="020B0604020202020204" pitchFamily="34" charset="0"/>
              <a:buChar char="•"/>
              <a:defRPr sz="2200" b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zh-CN" altLang="en-US" sz="2400" dirty="0">
                <a:solidFill>
                  <a:schemeClr val="tx1"/>
                </a:solidFill>
                <a:latin typeface="+mn-ea"/>
                <a:ea typeface="+mn-ea"/>
                <a:cs typeface="+mn-ea"/>
                <a:sym typeface="Times New Roman Bold" panose="02020803070505020304" pitchFamily="18" charset="0"/>
              </a:rPr>
              <a:t>国家高能物理科学数据中心每年分析的数据量</a:t>
            </a:r>
            <a:r>
              <a:rPr lang="zh-CN" altLang="en-US" sz="2400" dirty="0" smtClean="0">
                <a:solidFill>
                  <a:schemeClr val="tx1"/>
                </a:solidFill>
                <a:latin typeface="+mn-ea"/>
                <a:ea typeface="+mn-ea"/>
                <a:cs typeface="+mn-ea"/>
                <a:sym typeface="Times New Roman Bold" panose="02020803070505020304" pitchFamily="18" charset="0"/>
              </a:rPr>
              <a:t>达到 </a:t>
            </a:r>
            <a:r>
              <a:rPr lang="en-US" altLang="zh-CN" sz="2400" dirty="0" smtClean="0">
                <a:solidFill>
                  <a:srgbClr val="FF0000"/>
                </a:solidFill>
                <a:latin typeface="+mn-ea"/>
                <a:ea typeface="+mn-ea"/>
                <a:cs typeface="+mn-ea"/>
                <a:sym typeface="Times New Roman Bold" panose="02020803070505020304" pitchFamily="18" charset="0"/>
              </a:rPr>
              <a:t>400PB</a:t>
            </a:r>
            <a:endParaRPr lang="en-US" altLang="zh-CN" sz="2400" dirty="0">
              <a:solidFill>
                <a:srgbClr val="FF0000"/>
              </a:solidFill>
              <a:latin typeface="+mn-ea"/>
              <a:ea typeface="+mn-ea"/>
              <a:cs typeface="+mn-ea"/>
              <a:sym typeface="Times New Roman Bold" panose="0202080307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350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3432" y="-157754"/>
            <a:ext cx="11112279" cy="1007745"/>
          </a:xfrm>
        </p:spPr>
        <p:txBody>
          <a:bodyPr>
            <a:normAutofit/>
          </a:bodyPr>
          <a:lstStyle/>
          <a:p>
            <a:r>
              <a:rPr lang="zh-CN" altLang="en-US" sz="4000" dirty="0" smtClean="0">
                <a:solidFill>
                  <a:srgbClr val="C00000"/>
                </a:solidFill>
                <a:latin typeface="+mj-lt"/>
                <a:ea typeface="+mj-ea"/>
                <a:cs typeface="+mj-cs"/>
                <a:sym typeface="+mn-ea"/>
              </a:rPr>
              <a:t>典型高能物理计算平台</a:t>
            </a:r>
            <a:endParaRPr sz="4000" dirty="0">
              <a:solidFill>
                <a:srgbClr val="C00000"/>
              </a:solidFill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19E5AD0A-0491-4482-B5A9-39C876A7EAE3}"/>
              </a:ext>
            </a:extLst>
          </p:cNvPr>
          <p:cNvSpPr/>
          <p:nvPr/>
        </p:nvSpPr>
        <p:spPr>
          <a:xfrm>
            <a:off x="3622993" y="1058876"/>
            <a:ext cx="7620579" cy="1273862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CE6B6521-3E1C-4718-A5C6-C0C145D4F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4966" y="1357437"/>
            <a:ext cx="502536" cy="687137"/>
          </a:xfrm>
          <a:prstGeom prst="rect">
            <a:avLst/>
          </a:prstGeom>
        </p:spPr>
      </p:pic>
      <p:sp>
        <p:nvSpPr>
          <p:cNvPr id="5" name="椭圆 4">
            <a:extLst>
              <a:ext uri="{FF2B5EF4-FFF2-40B4-BE49-F238E27FC236}">
                <a16:creationId xmlns="" xmlns:a16="http://schemas.microsoft.com/office/drawing/2014/main" id="{F65C0D3C-E8B1-4064-8B92-D355CDD6ADCD}"/>
              </a:ext>
            </a:extLst>
          </p:cNvPr>
          <p:cNvSpPr/>
          <p:nvPr/>
        </p:nvSpPr>
        <p:spPr>
          <a:xfrm>
            <a:off x="5239189" y="2732213"/>
            <a:ext cx="3625539" cy="1773912"/>
          </a:xfrm>
          <a:prstGeom prst="ellipse">
            <a:avLst/>
          </a:prstGeom>
          <a:solidFill>
            <a:schemeClr val="bg2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B5F1B2AE-C715-4E2B-8207-0C8B7892BD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6917" y="2904344"/>
            <a:ext cx="616598" cy="52735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3B4C50F9-EF32-475E-9F3D-D322D48070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5681" y="2904344"/>
            <a:ext cx="616598" cy="52735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92968068-6959-4E5E-B9CC-0EE60A3AE1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1206" y="3619171"/>
            <a:ext cx="616598" cy="52735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EDDDDC0D-33E0-4876-8B17-4EF45CCC13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0958" y="3619170"/>
            <a:ext cx="616598" cy="527351"/>
          </a:xfrm>
          <a:prstGeom prst="rect">
            <a:avLst/>
          </a:prstGeom>
        </p:spPr>
      </p:pic>
      <p:cxnSp>
        <p:nvCxnSpPr>
          <p:cNvPr id="10" name="直接连接符 9">
            <a:extLst>
              <a:ext uri="{FF2B5EF4-FFF2-40B4-BE49-F238E27FC236}">
                <a16:creationId xmlns="" xmlns:a16="http://schemas.microsoft.com/office/drawing/2014/main" id="{EBCF98E1-57C5-4D4E-ACA5-3B0203B2CB73}"/>
              </a:ext>
            </a:extLst>
          </p:cNvPr>
          <p:cNvCxnSpPr>
            <a:stCxn id="6" idx="3"/>
            <a:endCxn id="9" idx="1"/>
          </p:cNvCxnSpPr>
          <p:nvPr/>
        </p:nvCxnSpPr>
        <p:spPr>
          <a:xfrm>
            <a:off x="6483516" y="3167384"/>
            <a:ext cx="1017270" cy="71501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="" xmlns:a16="http://schemas.microsoft.com/office/drawing/2014/main" id="{F2365A0C-1873-46C3-B565-F0B1213CA558}"/>
              </a:ext>
            </a:extLst>
          </p:cNvPr>
          <p:cNvCxnSpPr>
            <a:stCxn id="8" idx="3"/>
            <a:endCxn id="7" idx="1"/>
          </p:cNvCxnSpPr>
          <p:nvPr/>
        </p:nvCxnSpPr>
        <p:spPr>
          <a:xfrm flipV="1">
            <a:off x="6467805" y="3167837"/>
            <a:ext cx="1037590" cy="71501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="" xmlns:a16="http://schemas.microsoft.com/office/drawing/2014/main" id="{73D45E62-2AC9-4701-8230-465461F8303E}"/>
              </a:ext>
            </a:extLst>
          </p:cNvPr>
          <p:cNvCxnSpPr>
            <a:stCxn id="6" idx="3"/>
            <a:endCxn id="8" idx="3"/>
          </p:cNvCxnSpPr>
          <p:nvPr/>
        </p:nvCxnSpPr>
        <p:spPr>
          <a:xfrm flipH="1">
            <a:off x="6467641" y="3167385"/>
            <a:ext cx="15875" cy="71501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="" xmlns:a16="http://schemas.microsoft.com/office/drawing/2014/main" id="{0331CE01-40EB-4060-BD25-45587EE80265}"/>
              </a:ext>
            </a:extLst>
          </p:cNvPr>
          <p:cNvCxnSpPr>
            <a:stCxn id="7" idx="1"/>
            <a:endCxn id="9" idx="1"/>
          </p:cNvCxnSpPr>
          <p:nvPr/>
        </p:nvCxnSpPr>
        <p:spPr>
          <a:xfrm flipH="1">
            <a:off x="7501237" y="3167384"/>
            <a:ext cx="4445" cy="71501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5">
            <a:extLst>
              <a:ext uri="{FF2B5EF4-FFF2-40B4-BE49-F238E27FC236}">
                <a16:creationId xmlns="" xmlns:a16="http://schemas.microsoft.com/office/drawing/2014/main" id="{470CE82A-F5BE-43FA-A108-25EDEF6A8347}"/>
              </a:ext>
            </a:extLst>
          </p:cNvPr>
          <p:cNvSpPr txBox="1"/>
          <p:nvPr/>
        </p:nvSpPr>
        <p:spPr>
          <a:xfrm>
            <a:off x="6196681" y="4081541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dirty="0"/>
              <a:t>高速核心网络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3196937A-181E-487F-98B8-AE707A300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3129" y="1357436"/>
            <a:ext cx="502536" cy="68713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CE98CB24-0FB2-491F-9787-35D23E967A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2322" y="3267047"/>
            <a:ext cx="437099" cy="70424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35F02D94-7C40-465C-962C-E160811292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9664" y="1391467"/>
            <a:ext cx="698766" cy="60326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9824442B-A20A-4E05-AB4B-F2787CF146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6835" y="1391467"/>
            <a:ext cx="698766" cy="60326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A94AA0A0-5D9D-456B-BB6F-AECC8A1A7702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3966833" y="1393836"/>
            <a:ext cx="1063206" cy="699272"/>
          </a:xfrm>
          <a:prstGeom prst="rect">
            <a:avLst/>
          </a:prstGeom>
        </p:spPr>
      </p:pic>
      <p:sp>
        <p:nvSpPr>
          <p:cNvPr id="20" name="文本框 21">
            <a:extLst>
              <a:ext uri="{FF2B5EF4-FFF2-40B4-BE49-F238E27FC236}">
                <a16:creationId xmlns="" xmlns:a16="http://schemas.microsoft.com/office/drawing/2014/main" id="{956524BE-8AD5-467F-A89F-EF04E68DEE86}"/>
              </a:ext>
            </a:extLst>
          </p:cNvPr>
          <p:cNvSpPr txBox="1"/>
          <p:nvPr/>
        </p:nvSpPr>
        <p:spPr>
          <a:xfrm>
            <a:off x="9776504" y="1924721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计算子系统</a:t>
            </a:r>
          </a:p>
        </p:txBody>
      </p:sp>
      <p:sp>
        <p:nvSpPr>
          <p:cNvPr id="21" name="文本框 22">
            <a:extLst>
              <a:ext uri="{FF2B5EF4-FFF2-40B4-BE49-F238E27FC236}">
                <a16:creationId xmlns="" xmlns:a16="http://schemas.microsoft.com/office/drawing/2014/main" id="{1F2CBE8E-3F05-45CC-9DAC-18AEB3760D9C}"/>
              </a:ext>
            </a:extLst>
          </p:cNvPr>
          <p:cNvSpPr txBox="1"/>
          <p:nvPr/>
        </p:nvSpPr>
        <p:spPr>
          <a:xfrm>
            <a:off x="3647728" y="1052736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分布式计算系统</a:t>
            </a:r>
            <a:endParaRPr lang="zh-CN" altLang="en-US" sz="2000" dirty="0"/>
          </a:p>
        </p:txBody>
      </p:sp>
      <p:sp>
        <p:nvSpPr>
          <p:cNvPr id="22" name="文本框 23">
            <a:extLst>
              <a:ext uri="{FF2B5EF4-FFF2-40B4-BE49-F238E27FC236}">
                <a16:creationId xmlns="" xmlns:a16="http://schemas.microsoft.com/office/drawing/2014/main" id="{B0F669C5-3419-4171-8C4E-A870636E0F91}"/>
              </a:ext>
            </a:extLst>
          </p:cNvPr>
          <p:cNvSpPr txBox="1"/>
          <p:nvPr/>
        </p:nvSpPr>
        <p:spPr>
          <a:xfrm>
            <a:off x="6357063" y="1048685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前端登录集群</a:t>
            </a:r>
            <a:endParaRPr lang="zh-CN" altLang="en-US" sz="2000" dirty="0"/>
          </a:p>
        </p:txBody>
      </p:sp>
      <p:sp>
        <p:nvSpPr>
          <p:cNvPr id="23" name="文本框 24">
            <a:extLst>
              <a:ext uri="{FF2B5EF4-FFF2-40B4-BE49-F238E27FC236}">
                <a16:creationId xmlns="" xmlns:a16="http://schemas.microsoft.com/office/drawing/2014/main" id="{A1482D56-2E0E-4184-B8C7-7319569D64BF}"/>
              </a:ext>
            </a:extLst>
          </p:cNvPr>
          <p:cNvSpPr txBox="1"/>
          <p:nvPr/>
        </p:nvSpPr>
        <p:spPr>
          <a:xfrm>
            <a:off x="8850811" y="102681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本地计算集群</a:t>
            </a:r>
            <a:endParaRPr lang="zh-CN" altLang="en-US" sz="2000" dirty="0"/>
          </a:p>
        </p:txBody>
      </p:sp>
      <p:cxnSp>
        <p:nvCxnSpPr>
          <p:cNvPr id="24" name="直接连接符 23">
            <a:extLst>
              <a:ext uri="{FF2B5EF4-FFF2-40B4-BE49-F238E27FC236}">
                <a16:creationId xmlns="" xmlns:a16="http://schemas.microsoft.com/office/drawing/2014/main" id="{39B3B22E-3E4E-4E7F-ABDD-690A45F7C7C7}"/>
              </a:ext>
            </a:extLst>
          </p:cNvPr>
          <p:cNvCxnSpPr>
            <a:stCxn id="16" idx="3"/>
            <a:endCxn id="5" idx="2"/>
          </p:cNvCxnSpPr>
          <p:nvPr/>
        </p:nvCxnSpPr>
        <p:spPr>
          <a:xfrm flipV="1">
            <a:off x="4718785" y="3619169"/>
            <a:ext cx="520065" cy="6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="" xmlns:a16="http://schemas.microsoft.com/office/drawing/2014/main" id="{C02968CC-34E4-44E9-B37C-A9CB5DD55F31}"/>
              </a:ext>
            </a:extLst>
          </p:cNvPr>
          <p:cNvCxnSpPr>
            <a:stCxn id="4" idx="2"/>
            <a:endCxn id="5" idx="0"/>
          </p:cNvCxnSpPr>
          <p:nvPr/>
        </p:nvCxnSpPr>
        <p:spPr>
          <a:xfrm>
            <a:off x="6766234" y="2043938"/>
            <a:ext cx="285750" cy="6877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="" xmlns:a16="http://schemas.microsoft.com/office/drawing/2014/main" id="{A6AAE1B2-67EF-4542-B5A2-CDE8BC562BE5}"/>
              </a:ext>
            </a:extLst>
          </p:cNvPr>
          <p:cNvCxnSpPr>
            <a:stCxn id="15" idx="2"/>
            <a:endCxn id="5" idx="0"/>
          </p:cNvCxnSpPr>
          <p:nvPr/>
        </p:nvCxnSpPr>
        <p:spPr>
          <a:xfrm flipH="1">
            <a:off x="7052298" y="2043938"/>
            <a:ext cx="292735" cy="6877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="" xmlns:a16="http://schemas.microsoft.com/office/drawing/2014/main" id="{BF3067C0-1636-4E53-AE51-8D335941AF82}"/>
              </a:ext>
            </a:extLst>
          </p:cNvPr>
          <p:cNvCxnSpPr>
            <a:stCxn id="19" idx="2"/>
            <a:endCxn id="16" idx="0"/>
          </p:cNvCxnSpPr>
          <p:nvPr/>
        </p:nvCxnSpPr>
        <p:spPr>
          <a:xfrm>
            <a:off x="4497802" y="2093108"/>
            <a:ext cx="2540" cy="11741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9">
            <a:extLst>
              <a:ext uri="{FF2B5EF4-FFF2-40B4-BE49-F238E27FC236}">
                <a16:creationId xmlns="" xmlns:a16="http://schemas.microsoft.com/office/drawing/2014/main" id="{CF9F40B2-046B-4358-9A03-C2478175AE2E}"/>
              </a:ext>
            </a:extLst>
          </p:cNvPr>
          <p:cNvSpPr txBox="1"/>
          <p:nvPr/>
        </p:nvSpPr>
        <p:spPr>
          <a:xfrm>
            <a:off x="4025198" y="3888673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dirty="0"/>
              <a:t>防火墙</a:t>
            </a:r>
          </a:p>
        </p:txBody>
      </p:sp>
      <p:cxnSp>
        <p:nvCxnSpPr>
          <p:cNvPr id="29" name="直接连接符 28">
            <a:extLst>
              <a:ext uri="{FF2B5EF4-FFF2-40B4-BE49-F238E27FC236}">
                <a16:creationId xmlns="" xmlns:a16="http://schemas.microsoft.com/office/drawing/2014/main" id="{B2A75F14-9EB2-4DA9-95E0-27854E66B3FA}"/>
              </a:ext>
            </a:extLst>
          </p:cNvPr>
          <p:cNvCxnSpPr>
            <a:stCxn id="17" idx="2"/>
            <a:endCxn id="5" idx="7"/>
          </p:cNvCxnSpPr>
          <p:nvPr/>
        </p:nvCxnSpPr>
        <p:spPr>
          <a:xfrm flipH="1">
            <a:off x="8333867" y="1994732"/>
            <a:ext cx="804545" cy="9969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>
            <a:extLst>
              <a:ext uri="{FF2B5EF4-FFF2-40B4-BE49-F238E27FC236}">
                <a16:creationId xmlns="" xmlns:a16="http://schemas.microsoft.com/office/drawing/2014/main" id="{60365047-DA5D-4CC9-BC82-D13043FEBDE7}"/>
              </a:ext>
            </a:extLst>
          </p:cNvPr>
          <p:cNvCxnSpPr>
            <a:endCxn id="5" idx="7"/>
          </p:cNvCxnSpPr>
          <p:nvPr/>
        </p:nvCxnSpPr>
        <p:spPr>
          <a:xfrm flipH="1">
            <a:off x="8334415" y="1939423"/>
            <a:ext cx="1520331" cy="10519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>
            <a:extLst>
              <a:ext uri="{FF2B5EF4-FFF2-40B4-BE49-F238E27FC236}">
                <a16:creationId xmlns="" xmlns:a16="http://schemas.microsoft.com/office/drawing/2014/main" id="{8A962917-DF7C-4753-9F9A-0F0F31C89D34}"/>
              </a:ext>
            </a:extLst>
          </p:cNvPr>
          <p:cNvSpPr/>
          <p:nvPr/>
        </p:nvSpPr>
        <p:spPr>
          <a:xfrm>
            <a:off x="3622993" y="2493362"/>
            <a:ext cx="5303206" cy="384250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2" name="文本框 33">
            <a:extLst>
              <a:ext uri="{FF2B5EF4-FFF2-40B4-BE49-F238E27FC236}">
                <a16:creationId xmlns="" xmlns:a16="http://schemas.microsoft.com/office/drawing/2014/main" id="{4FC42F91-CDE9-4B95-A0BC-6B7E7C7E6E08}"/>
              </a:ext>
            </a:extLst>
          </p:cNvPr>
          <p:cNvSpPr txBox="1"/>
          <p:nvPr/>
        </p:nvSpPr>
        <p:spPr>
          <a:xfrm>
            <a:off x="5600055" y="5935756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网络子系统</a:t>
            </a:r>
          </a:p>
        </p:txBody>
      </p:sp>
      <p:cxnSp>
        <p:nvCxnSpPr>
          <p:cNvPr id="33" name="直接连接符 32">
            <a:extLst>
              <a:ext uri="{FF2B5EF4-FFF2-40B4-BE49-F238E27FC236}">
                <a16:creationId xmlns="" xmlns:a16="http://schemas.microsoft.com/office/drawing/2014/main" id="{DF27643C-06B3-45B9-8F87-2A9CCB588FA7}"/>
              </a:ext>
            </a:extLst>
          </p:cNvPr>
          <p:cNvCxnSpPr>
            <a:cxnSpLocks/>
            <a:endCxn id="5" idx="4"/>
          </p:cNvCxnSpPr>
          <p:nvPr/>
        </p:nvCxnSpPr>
        <p:spPr>
          <a:xfrm flipH="1" flipV="1">
            <a:off x="7051959" y="4506125"/>
            <a:ext cx="554806" cy="392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图片 33">
            <a:extLst>
              <a:ext uri="{FF2B5EF4-FFF2-40B4-BE49-F238E27FC236}">
                <a16:creationId xmlns="" xmlns:a16="http://schemas.microsoft.com/office/drawing/2014/main" id="{2B3551E3-12B2-4573-BDD7-2DAD37C793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28623" y="4794795"/>
            <a:ext cx="555007" cy="718942"/>
          </a:xfrm>
          <a:prstGeom prst="rect">
            <a:avLst/>
          </a:prstGeom>
        </p:spPr>
      </p:pic>
      <p:sp>
        <p:nvSpPr>
          <p:cNvPr id="35" name="文本框 38">
            <a:extLst>
              <a:ext uri="{FF2B5EF4-FFF2-40B4-BE49-F238E27FC236}">
                <a16:creationId xmlns="" xmlns:a16="http://schemas.microsoft.com/office/drawing/2014/main" id="{6E606254-B995-46A2-BFF7-C6E5B7977161}"/>
              </a:ext>
            </a:extLst>
          </p:cNvPr>
          <p:cNvSpPr txBox="1"/>
          <p:nvPr/>
        </p:nvSpPr>
        <p:spPr>
          <a:xfrm>
            <a:off x="4178881" y="5500097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dirty="0"/>
              <a:t>实验站</a:t>
            </a:r>
            <a:endParaRPr lang="en-US" altLang="zh-CN" sz="2000" dirty="0"/>
          </a:p>
        </p:txBody>
      </p:sp>
      <p:pic>
        <p:nvPicPr>
          <p:cNvPr id="36" name="图片 35">
            <a:extLst>
              <a:ext uri="{FF2B5EF4-FFF2-40B4-BE49-F238E27FC236}">
                <a16:creationId xmlns="" xmlns:a16="http://schemas.microsoft.com/office/drawing/2014/main" id="{F976E5B2-538E-45D6-AC01-DA1EDF26CD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84827" y="5108855"/>
            <a:ext cx="2411445" cy="211484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="" xmlns:a16="http://schemas.microsoft.com/office/drawing/2014/main" id="{EF4C5F09-7356-49E8-91F7-438825C8793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62094" y="2659392"/>
            <a:ext cx="727096" cy="627722"/>
          </a:xfrm>
          <a:prstGeom prst="rect">
            <a:avLst/>
          </a:prstGeom>
        </p:spPr>
      </p:pic>
      <p:sp>
        <p:nvSpPr>
          <p:cNvPr id="38" name="矩形 37">
            <a:extLst>
              <a:ext uri="{FF2B5EF4-FFF2-40B4-BE49-F238E27FC236}">
                <a16:creationId xmlns="" xmlns:a16="http://schemas.microsoft.com/office/drawing/2014/main" id="{58772EB0-4CEC-49F5-93B3-2270C960A9F4}"/>
              </a:ext>
            </a:extLst>
          </p:cNvPr>
          <p:cNvSpPr/>
          <p:nvPr/>
        </p:nvSpPr>
        <p:spPr>
          <a:xfrm>
            <a:off x="9106938" y="2502530"/>
            <a:ext cx="2136633" cy="3833337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cxnSp>
        <p:nvCxnSpPr>
          <p:cNvPr id="39" name="直接连接符 38">
            <a:extLst>
              <a:ext uri="{FF2B5EF4-FFF2-40B4-BE49-F238E27FC236}">
                <a16:creationId xmlns="" xmlns:a16="http://schemas.microsoft.com/office/drawing/2014/main" id="{D806D4FC-F1B8-44AD-A28D-1EAE282E62BA}"/>
              </a:ext>
            </a:extLst>
          </p:cNvPr>
          <p:cNvCxnSpPr>
            <a:stCxn id="37" idx="3"/>
            <a:endCxn id="44" idx="1"/>
          </p:cNvCxnSpPr>
          <p:nvPr/>
        </p:nvCxnSpPr>
        <p:spPr>
          <a:xfrm>
            <a:off x="10389191" y="2973889"/>
            <a:ext cx="387350" cy="1905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0" name="文本框 43">
            <a:extLst>
              <a:ext uri="{FF2B5EF4-FFF2-40B4-BE49-F238E27FC236}">
                <a16:creationId xmlns="" xmlns:a16="http://schemas.microsoft.com/office/drawing/2014/main" id="{BF08C383-7771-48DF-A65F-E7DCD64DFB37}"/>
              </a:ext>
            </a:extLst>
          </p:cNvPr>
          <p:cNvSpPr txBox="1"/>
          <p:nvPr/>
        </p:nvSpPr>
        <p:spPr>
          <a:xfrm>
            <a:off x="9769291" y="323620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磁盘存储</a:t>
            </a:r>
            <a:endParaRPr lang="zh-CN" altLang="en-US" sz="2000" dirty="0"/>
          </a:p>
        </p:txBody>
      </p:sp>
      <p:pic>
        <p:nvPicPr>
          <p:cNvPr id="41" name="图片 40">
            <a:extLst>
              <a:ext uri="{FF2B5EF4-FFF2-40B4-BE49-F238E27FC236}">
                <a16:creationId xmlns="" xmlns:a16="http://schemas.microsoft.com/office/drawing/2014/main" id="{885916E1-F178-4CD2-88B5-A8F2BB9C964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62094" y="3825449"/>
            <a:ext cx="727096" cy="627722"/>
          </a:xfrm>
          <a:prstGeom prst="rect">
            <a:avLst/>
          </a:prstGeom>
        </p:spPr>
      </p:pic>
      <p:cxnSp>
        <p:nvCxnSpPr>
          <p:cNvPr id="42" name="直接连接符 41">
            <a:extLst>
              <a:ext uri="{FF2B5EF4-FFF2-40B4-BE49-F238E27FC236}">
                <a16:creationId xmlns="" xmlns:a16="http://schemas.microsoft.com/office/drawing/2014/main" id="{4EE64C3A-16A9-405B-92CA-3C4CBA06BB49}"/>
              </a:ext>
            </a:extLst>
          </p:cNvPr>
          <p:cNvCxnSpPr>
            <a:stCxn id="41" idx="3"/>
            <a:endCxn id="45" idx="1"/>
          </p:cNvCxnSpPr>
          <p:nvPr/>
        </p:nvCxnSpPr>
        <p:spPr>
          <a:xfrm>
            <a:off x="10389190" y="4139945"/>
            <a:ext cx="252730" cy="127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3" name="文本框 46">
            <a:extLst>
              <a:ext uri="{FF2B5EF4-FFF2-40B4-BE49-F238E27FC236}">
                <a16:creationId xmlns="" xmlns:a16="http://schemas.microsoft.com/office/drawing/2014/main" id="{0EDE4D47-D3B7-4078-B6D6-45262B3378BA}"/>
              </a:ext>
            </a:extLst>
          </p:cNvPr>
          <p:cNvSpPr txBox="1"/>
          <p:nvPr/>
        </p:nvSpPr>
        <p:spPr>
          <a:xfrm>
            <a:off x="9769291" y="440225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磁带存储</a:t>
            </a:r>
            <a:endParaRPr lang="zh-CN" altLang="en-US" sz="2000" dirty="0"/>
          </a:p>
        </p:txBody>
      </p:sp>
      <p:pic>
        <p:nvPicPr>
          <p:cNvPr id="44" name="图片 43">
            <a:extLst>
              <a:ext uri="{FF2B5EF4-FFF2-40B4-BE49-F238E27FC236}">
                <a16:creationId xmlns="" xmlns:a16="http://schemas.microsoft.com/office/drawing/2014/main" id="{2E06A594-DC62-4256-9FE1-6C63FD6B98A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76464" y="2782572"/>
            <a:ext cx="299485" cy="385448"/>
          </a:xfrm>
          <a:prstGeom prst="rect">
            <a:avLst/>
          </a:prstGeom>
        </p:spPr>
      </p:pic>
      <p:pic>
        <p:nvPicPr>
          <p:cNvPr id="45" name="Picture 17" descr="磁带库">
            <a:extLst>
              <a:ext uri="{FF2B5EF4-FFF2-40B4-BE49-F238E27FC236}">
                <a16:creationId xmlns="" xmlns:a16="http://schemas.microsoft.com/office/drawing/2014/main" id="{515BAA5B-7973-45CC-9ADD-40D1AD919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2030" y="3849871"/>
            <a:ext cx="437846" cy="581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图片 45">
            <a:extLst>
              <a:ext uri="{FF2B5EF4-FFF2-40B4-BE49-F238E27FC236}">
                <a16:creationId xmlns="" xmlns:a16="http://schemas.microsoft.com/office/drawing/2014/main" id="{F28A5135-9ECC-41AD-8DED-21F6782FD6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71804" y="4889142"/>
            <a:ext cx="727096" cy="627722"/>
          </a:xfrm>
          <a:prstGeom prst="rect">
            <a:avLst/>
          </a:prstGeom>
        </p:spPr>
      </p:pic>
      <p:cxnSp>
        <p:nvCxnSpPr>
          <p:cNvPr id="47" name="直接连接符 46">
            <a:extLst>
              <a:ext uri="{FF2B5EF4-FFF2-40B4-BE49-F238E27FC236}">
                <a16:creationId xmlns="" xmlns:a16="http://schemas.microsoft.com/office/drawing/2014/main" id="{22C8565E-AB26-43B0-A69E-549015BEBF48}"/>
              </a:ext>
            </a:extLst>
          </p:cNvPr>
          <p:cNvCxnSpPr>
            <a:stCxn id="46" idx="3"/>
            <a:endCxn id="49" idx="1"/>
          </p:cNvCxnSpPr>
          <p:nvPr/>
        </p:nvCxnSpPr>
        <p:spPr>
          <a:xfrm>
            <a:off x="10398900" y="5203639"/>
            <a:ext cx="337185" cy="889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8" name="文本框 51">
            <a:extLst>
              <a:ext uri="{FF2B5EF4-FFF2-40B4-BE49-F238E27FC236}">
                <a16:creationId xmlns="" xmlns:a16="http://schemas.microsoft.com/office/drawing/2014/main" id="{CDDAB249-127D-4E68-9C25-692F421A66CA}"/>
              </a:ext>
            </a:extLst>
          </p:cNvPr>
          <p:cNvSpPr txBox="1"/>
          <p:nvPr/>
        </p:nvSpPr>
        <p:spPr>
          <a:xfrm>
            <a:off x="9779001" y="5465952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dirty="0"/>
              <a:t>数据备份</a:t>
            </a:r>
          </a:p>
        </p:txBody>
      </p:sp>
      <p:pic>
        <p:nvPicPr>
          <p:cNvPr id="49" name="Picture 8" descr="文件服务">
            <a:extLst>
              <a:ext uri="{FF2B5EF4-FFF2-40B4-BE49-F238E27FC236}">
                <a16:creationId xmlns="" xmlns:a16="http://schemas.microsoft.com/office/drawing/2014/main" id="{AB5BBF3A-57B2-4EAE-95CB-6D20326C6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6601" y="4975300"/>
            <a:ext cx="307817" cy="473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0" name="直接连接符 49">
            <a:extLst>
              <a:ext uri="{FF2B5EF4-FFF2-40B4-BE49-F238E27FC236}">
                <a16:creationId xmlns="" xmlns:a16="http://schemas.microsoft.com/office/drawing/2014/main" id="{679E5E98-A125-4726-A022-5E48987059F5}"/>
              </a:ext>
            </a:extLst>
          </p:cNvPr>
          <p:cNvCxnSpPr>
            <a:stCxn id="37" idx="1"/>
            <a:endCxn id="5" idx="6"/>
          </p:cNvCxnSpPr>
          <p:nvPr/>
        </p:nvCxnSpPr>
        <p:spPr>
          <a:xfrm flipH="1">
            <a:off x="8865170" y="2973888"/>
            <a:ext cx="796925" cy="6451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>
            <a:extLst>
              <a:ext uri="{FF2B5EF4-FFF2-40B4-BE49-F238E27FC236}">
                <a16:creationId xmlns="" xmlns:a16="http://schemas.microsoft.com/office/drawing/2014/main" id="{E2A88001-CF03-4219-B1E3-4854E52FC19F}"/>
              </a:ext>
            </a:extLst>
          </p:cNvPr>
          <p:cNvCxnSpPr>
            <a:stCxn id="41" idx="1"/>
            <a:endCxn id="5" idx="6"/>
          </p:cNvCxnSpPr>
          <p:nvPr/>
        </p:nvCxnSpPr>
        <p:spPr>
          <a:xfrm flipH="1" flipV="1">
            <a:off x="8865170" y="3619246"/>
            <a:ext cx="796925" cy="520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>
            <a:extLst>
              <a:ext uri="{FF2B5EF4-FFF2-40B4-BE49-F238E27FC236}">
                <a16:creationId xmlns="" xmlns:a16="http://schemas.microsoft.com/office/drawing/2014/main" id="{49F04CD2-590A-4249-BB7D-3E3D634D2538}"/>
              </a:ext>
            </a:extLst>
          </p:cNvPr>
          <p:cNvCxnSpPr>
            <a:stCxn id="46" idx="1"/>
            <a:endCxn id="5" idx="5"/>
          </p:cNvCxnSpPr>
          <p:nvPr/>
        </p:nvCxnSpPr>
        <p:spPr>
          <a:xfrm flipH="1" flipV="1">
            <a:off x="8333860" y="4246694"/>
            <a:ext cx="1337945" cy="9569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文本框 56">
            <a:extLst>
              <a:ext uri="{FF2B5EF4-FFF2-40B4-BE49-F238E27FC236}">
                <a16:creationId xmlns="" xmlns:a16="http://schemas.microsoft.com/office/drawing/2014/main" id="{BAE55CBB-A956-48CA-8A11-83DC440ABF35}"/>
              </a:ext>
            </a:extLst>
          </p:cNvPr>
          <p:cNvSpPr txBox="1"/>
          <p:nvPr/>
        </p:nvSpPr>
        <p:spPr>
          <a:xfrm>
            <a:off x="9776503" y="5948714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存储子系统</a:t>
            </a:r>
          </a:p>
        </p:txBody>
      </p:sp>
      <p:sp>
        <p:nvSpPr>
          <p:cNvPr id="54" name="文本框 57">
            <a:extLst>
              <a:ext uri="{FF2B5EF4-FFF2-40B4-BE49-F238E27FC236}">
                <a16:creationId xmlns="" xmlns:a16="http://schemas.microsoft.com/office/drawing/2014/main" id="{215A6E17-CAF8-4E83-8836-70D2DACD5EC2}"/>
              </a:ext>
            </a:extLst>
          </p:cNvPr>
          <p:cNvSpPr txBox="1"/>
          <p:nvPr/>
        </p:nvSpPr>
        <p:spPr>
          <a:xfrm>
            <a:off x="5714753" y="527754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专线链路</a:t>
            </a:r>
            <a:endParaRPr lang="en-US" altLang="zh-CN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5" name="图片 54">
            <a:extLst>
              <a:ext uri="{FF2B5EF4-FFF2-40B4-BE49-F238E27FC236}">
                <a16:creationId xmlns="" xmlns:a16="http://schemas.microsoft.com/office/drawing/2014/main" id="{06B5DB82-9FB1-4C50-B751-3CF7F39FE63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95" y="930880"/>
            <a:ext cx="1991334" cy="113804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6" name="TextBox 21">
            <a:extLst>
              <a:ext uri="{FF2B5EF4-FFF2-40B4-BE49-F238E27FC236}">
                <a16:creationId xmlns="" xmlns:a16="http://schemas.microsoft.com/office/drawing/2014/main" id="{C294BD68-3061-421D-8A94-5C3755655819}"/>
              </a:ext>
            </a:extLst>
          </p:cNvPr>
          <p:cNvSpPr txBox="1"/>
          <p:nvPr/>
        </p:nvSpPr>
        <p:spPr>
          <a:xfrm>
            <a:off x="1634107" y="5910703"/>
            <a:ext cx="535527" cy="438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eaVert" wrap="square" lIns="45718" tIns="45718" rIns="45718" bIns="45718">
            <a:spAutoFit/>
          </a:bodyPr>
          <a:lstStyle>
            <a:lvl1pPr defTabSz="457200">
              <a:lnSpc>
                <a:spcPct val="133000"/>
              </a:lnSpc>
              <a:defRPr sz="4200">
                <a:solidFill>
                  <a:srgbClr val="FFFFFF"/>
                </a:solidFill>
                <a:effectLst>
                  <a:outerShdw blurRad="254000" dist="101600" dir="5400000" rotWithShape="0">
                    <a:srgbClr val="000000">
                      <a:alpha val="15000"/>
                    </a:srgbClr>
                  </a:outerShdw>
                </a:effectLst>
              </a:defRPr>
            </a:lvl1pPr>
          </a:lstStyle>
          <a:p>
            <a:pPr>
              <a:lnSpc>
                <a:spcPct val="120187"/>
              </a:lnSpc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altLang="zh-CN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Times New Roman Bold" panose="02020803070505020304" pitchFamily="18" charset="0"/>
              </a:rPr>
              <a:t>…</a:t>
            </a:r>
          </a:p>
        </p:txBody>
      </p:sp>
      <p:cxnSp>
        <p:nvCxnSpPr>
          <p:cNvPr id="57" name="直接连接符 56">
            <a:extLst>
              <a:ext uri="{FF2B5EF4-FFF2-40B4-BE49-F238E27FC236}">
                <a16:creationId xmlns="" xmlns:a16="http://schemas.microsoft.com/office/drawing/2014/main" id="{8E3A5864-569B-4CE5-B018-FFFEA8F2FD48}"/>
              </a:ext>
            </a:extLst>
          </p:cNvPr>
          <p:cNvCxnSpPr>
            <a:stCxn id="55" idx="3"/>
          </p:cNvCxnSpPr>
          <p:nvPr/>
        </p:nvCxnSpPr>
        <p:spPr>
          <a:xfrm flipV="1">
            <a:off x="2855229" y="1499903"/>
            <a:ext cx="257514" cy="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直接连接符 57">
            <a:extLst>
              <a:ext uri="{FF2B5EF4-FFF2-40B4-BE49-F238E27FC236}">
                <a16:creationId xmlns="" xmlns:a16="http://schemas.microsoft.com/office/drawing/2014/main" id="{42AA8920-D8EF-4E9D-B0B4-9BBE684C8EDA}"/>
              </a:ext>
            </a:extLst>
          </p:cNvPr>
          <p:cNvCxnSpPr>
            <a:cxnSpLocks/>
          </p:cNvCxnSpPr>
          <p:nvPr/>
        </p:nvCxnSpPr>
        <p:spPr>
          <a:xfrm>
            <a:off x="2855229" y="2738446"/>
            <a:ext cx="25751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直接连接符 58">
            <a:extLst>
              <a:ext uri="{FF2B5EF4-FFF2-40B4-BE49-F238E27FC236}">
                <a16:creationId xmlns="" xmlns:a16="http://schemas.microsoft.com/office/drawing/2014/main" id="{AC82110F-CC25-4B30-83B6-F0D85D5BB544}"/>
              </a:ext>
            </a:extLst>
          </p:cNvPr>
          <p:cNvCxnSpPr/>
          <p:nvPr/>
        </p:nvCxnSpPr>
        <p:spPr>
          <a:xfrm>
            <a:off x="3112743" y="1499903"/>
            <a:ext cx="0" cy="468734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直接连接符 59">
            <a:extLst>
              <a:ext uri="{FF2B5EF4-FFF2-40B4-BE49-F238E27FC236}">
                <a16:creationId xmlns="" xmlns:a16="http://schemas.microsoft.com/office/drawing/2014/main" id="{81994CE7-B48E-4D08-B43B-45FA7A4FB83F}"/>
              </a:ext>
            </a:extLst>
          </p:cNvPr>
          <p:cNvCxnSpPr>
            <a:cxnSpLocks/>
          </p:cNvCxnSpPr>
          <p:nvPr/>
        </p:nvCxnSpPr>
        <p:spPr>
          <a:xfrm flipV="1">
            <a:off x="2855229" y="3997571"/>
            <a:ext cx="257514" cy="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直接连接符 60">
            <a:extLst>
              <a:ext uri="{FF2B5EF4-FFF2-40B4-BE49-F238E27FC236}">
                <a16:creationId xmlns="" xmlns:a16="http://schemas.microsoft.com/office/drawing/2014/main" id="{2A8E9559-FBBA-45F1-B53C-98961E559E56}"/>
              </a:ext>
            </a:extLst>
          </p:cNvPr>
          <p:cNvCxnSpPr>
            <a:cxnSpLocks/>
          </p:cNvCxnSpPr>
          <p:nvPr/>
        </p:nvCxnSpPr>
        <p:spPr>
          <a:xfrm flipV="1">
            <a:off x="2855229" y="5211979"/>
            <a:ext cx="257514" cy="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直接连接符 61">
            <a:extLst>
              <a:ext uri="{FF2B5EF4-FFF2-40B4-BE49-F238E27FC236}">
                <a16:creationId xmlns="" xmlns:a16="http://schemas.microsoft.com/office/drawing/2014/main" id="{2C327977-B5AC-44EE-9407-B15BF835CEAD}"/>
              </a:ext>
            </a:extLst>
          </p:cNvPr>
          <p:cNvCxnSpPr/>
          <p:nvPr/>
        </p:nvCxnSpPr>
        <p:spPr>
          <a:xfrm flipH="1">
            <a:off x="2855229" y="6187251"/>
            <a:ext cx="25751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3" name="图片 62">
            <a:extLst>
              <a:ext uri="{FF2B5EF4-FFF2-40B4-BE49-F238E27FC236}">
                <a16:creationId xmlns="" xmlns:a16="http://schemas.microsoft.com/office/drawing/2014/main" id="{AB736F2C-EEF7-4117-9119-3CD2110212B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3556" y="3323441"/>
            <a:ext cx="1990328" cy="130354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4" name="图片 63">
            <a:extLst>
              <a:ext uri="{FF2B5EF4-FFF2-40B4-BE49-F238E27FC236}">
                <a16:creationId xmlns="" xmlns:a16="http://schemas.microsoft.com/office/drawing/2014/main" id="{430ACCF9-8E01-4C59-A724-6937DA84ACA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62210" y="1987633"/>
            <a:ext cx="1990328" cy="137633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5" name="图片 64">
            <a:extLst>
              <a:ext uri="{FF2B5EF4-FFF2-40B4-BE49-F238E27FC236}">
                <a16:creationId xmlns="" xmlns:a16="http://schemas.microsoft.com/office/drawing/2014/main" id="{1C75E2B1-AF0C-4E56-83D7-E69CCEAB20C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532541" y="4768546"/>
            <a:ext cx="788365" cy="680618"/>
          </a:xfrm>
          <a:prstGeom prst="rect">
            <a:avLst/>
          </a:prstGeom>
        </p:spPr>
      </p:pic>
      <p:sp>
        <p:nvSpPr>
          <p:cNvPr id="66" name="文本框 35">
            <a:extLst>
              <a:ext uri="{FF2B5EF4-FFF2-40B4-BE49-F238E27FC236}">
                <a16:creationId xmlns="" xmlns:a16="http://schemas.microsoft.com/office/drawing/2014/main" id="{C90669FB-F075-4321-A18E-225A0F171416}"/>
              </a:ext>
            </a:extLst>
          </p:cNvPr>
          <p:cNvSpPr txBox="1"/>
          <p:nvPr/>
        </p:nvSpPr>
        <p:spPr>
          <a:xfrm>
            <a:off x="7374646" y="5568290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dirty="0"/>
              <a:t>数据传输</a:t>
            </a:r>
            <a:endParaRPr lang="en-US" altLang="zh-CN" sz="2000" dirty="0"/>
          </a:p>
        </p:txBody>
      </p:sp>
      <p:cxnSp>
        <p:nvCxnSpPr>
          <p:cNvPr id="67" name="连接符: 曲线 83">
            <a:extLst>
              <a:ext uri="{FF2B5EF4-FFF2-40B4-BE49-F238E27FC236}">
                <a16:creationId xmlns="" xmlns:a16="http://schemas.microsoft.com/office/drawing/2014/main" id="{86F4C01C-8ED8-4811-A43C-88EA571709B8}"/>
              </a:ext>
            </a:extLst>
          </p:cNvPr>
          <p:cNvCxnSpPr>
            <a:cxnSpLocks/>
          </p:cNvCxnSpPr>
          <p:nvPr/>
        </p:nvCxnSpPr>
        <p:spPr>
          <a:xfrm>
            <a:off x="3114947" y="3996559"/>
            <a:ext cx="1154134" cy="1102697"/>
          </a:xfrm>
          <a:prstGeom prst="curvedConnector3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图片 67">
            <a:extLst>
              <a:ext uri="{FF2B5EF4-FFF2-40B4-BE49-F238E27FC236}">
                <a16:creationId xmlns="" xmlns:a16="http://schemas.microsoft.com/office/drawing/2014/main" id="{491C0562-0A8F-4D7D-8267-9FD9D2E55C0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7291" y="4625538"/>
            <a:ext cx="1990327" cy="130887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705117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3432" y="-99392"/>
            <a:ext cx="11112279" cy="1007745"/>
          </a:xfrm>
        </p:spPr>
        <p:txBody>
          <a:bodyPr>
            <a:normAutofit/>
          </a:bodyPr>
          <a:lstStyle/>
          <a:p>
            <a:pPr>
              <a:lnSpc>
                <a:spcPct val="120187"/>
              </a:lnSpc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zh-CN" altLang="en-US" sz="4000" dirty="0">
                <a:solidFill>
                  <a:srgbClr val="C00000"/>
                </a:solidFill>
                <a:latin typeface="+mj-lt"/>
                <a:ea typeface="+mj-ea"/>
                <a:cs typeface="+mj-cs"/>
                <a:sym typeface="Times New Roman Bold" panose="02020803070505020304" pitchFamily="18" charset="0"/>
              </a:rPr>
              <a:t>存</a:t>
            </a:r>
            <a:r>
              <a:rPr lang="en-US" altLang="zh-CN" sz="4000" dirty="0">
                <a:solidFill>
                  <a:srgbClr val="C00000"/>
                </a:solidFill>
                <a:latin typeface="+mj-lt"/>
                <a:ea typeface="+mj-ea"/>
                <a:cs typeface="+mj-cs"/>
                <a:sym typeface="Times New Roman Bold" panose="02020803070505020304" pitchFamily="18" charset="0"/>
              </a:rPr>
              <a:t>-</a:t>
            </a:r>
            <a:r>
              <a:rPr lang="zh-CN" altLang="en-US" sz="4000" dirty="0">
                <a:solidFill>
                  <a:srgbClr val="C00000"/>
                </a:solidFill>
                <a:latin typeface="+mj-lt"/>
                <a:ea typeface="+mj-ea"/>
                <a:cs typeface="+mj-cs"/>
                <a:sym typeface="Times New Roman Bold" panose="02020803070505020304" pitchFamily="18" charset="0"/>
              </a:rPr>
              <a:t>算分离的弊端</a:t>
            </a:r>
          </a:p>
        </p:txBody>
      </p:sp>
      <p:sp>
        <p:nvSpPr>
          <p:cNvPr id="52" name="矩形 51"/>
          <p:cNvSpPr/>
          <p:nvPr/>
        </p:nvSpPr>
        <p:spPr>
          <a:xfrm>
            <a:off x="551384" y="1560450"/>
            <a:ext cx="4863832" cy="4303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0" fontAlgn="auto">
              <a:lnSpc>
                <a:spcPct val="120000"/>
              </a:lnSpc>
            </a:pPr>
            <a:r>
              <a:rPr lang="zh-CN" altLang="en-US" sz="2000" dirty="0">
                <a:latin typeface="+mn-ea"/>
              </a:rPr>
              <a:t>冯</a:t>
            </a:r>
            <a:r>
              <a:rPr lang="en-US" altLang="zh-CN" sz="2000" dirty="0">
                <a:latin typeface="+mn-ea"/>
              </a:rPr>
              <a:t>·</a:t>
            </a:r>
            <a:r>
              <a:rPr lang="zh-CN" altLang="en-US" sz="2000" dirty="0">
                <a:latin typeface="+mn-ea"/>
              </a:rPr>
              <a:t>诺依曼体系结构下，</a:t>
            </a:r>
            <a:r>
              <a:rPr lang="zh-CN" altLang="en-US" sz="2000" dirty="0">
                <a:solidFill>
                  <a:srgbClr val="0070C0"/>
                </a:solidFill>
                <a:latin typeface="+mn-ea"/>
              </a:rPr>
              <a:t>存储和计算相分离</a:t>
            </a:r>
          </a:p>
        </p:txBody>
      </p:sp>
      <p:sp>
        <p:nvSpPr>
          <p:cNvPr id="53" name="矩形 52"/>
          <p:cNvSpPr/>
          <p:nvPr/>
        </p:nvSpPr>
        <p:spPr>
          <a:xfrm>
            <a:off x="551384" y="2132856"/>
            <a:ext cx="109452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fontAlgn="auto">
              <a:lnSpc>
                <a:spcPct val="120000"/>
              </a:lnSpc>
            </a:pPr>
            <a:r>
              <a:rPr lang="zh-CN" altLang="en-US" sz="2000" dirty="0" smtClean="0">
                <a:latin typeface="+mn-ea"/>
              </a:rPr>
              <a:t>虽然数据访问是透明的，但数据从存储节点的硬盘中，到计算节点的内存中，需要经过多次缓存和网络传输</a:t>
            </a:r>
            <a:endParaRPr lang="zh-CN" altLang="en-US" sz="2000" dirty="0">
              <a:latin typeface="+mn-ea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539764" y="3037660"/>
            <a:ext cx="109568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fontAlgn="auto">
              <a:lnSpc>
                <a:spcPct val="120000"/>
              </a:lnSpc>
            </a:pPr>
            <a:r>
              <a:rPr lang="zh-CN" altLang="en-US" sz="2000" dirty="0">
                <a:latin typeface="+mn-ea"/>
              </a:rPr>
              <a:t>当运算能力达到一定程度，由于访问存储器的速度无法跟上运算部件消耗数据的速度，即使再增加运算部件也无法充分利用，从而形成所谓的冯·诺依曼“瓶颈”，或“</a:t>
            </a:r>
            <a:r>
              <a:rPr lang="zh-CN" altLang="en-US" sz="2000" dirty="0">
                <a:solidFill>
                  <a:srgbClr val="FF0000"/>
                </a:solidFill>
                <a:latin typeface="+mn-ea"/>
              </a:rPr>
              <a:t>内存墙</a:t>
            </a:r>
            <a:r>
              <a:rPr lang="zh-CN" altLang="en-US" sz="2000" dirty="0">
                <a:latin typeface="+mn-ea"/>
              </a:rPr>
              <a:t>”问题。</a:t>
            </a:r>
          </a:p>
        </p:txBody>
      </p:sp>
      <p:sp>
        <p:nvSpPr>
          <p:cNvPr id="56" name="矩形 55"/>
          <p:cNvSpPr/>
          <p:nvPr/>
        </p:nvSpPr>
        <p:spPr>
          <a:xfrm>
            <a:off x="507836" y="4298331"/>
            <a:ext cx="10268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fontAlgn="auto">
              <a:lnSpc>
                <a:spcPct val="120000"/>
              </a:lnSpc>
            </a:pPr>
            <a:r>
              <a:rPr lang="zh-CN" altLang="en-US" sz="2000" dirty="0" smtClean="0">
                <a:latin typeface="+mn-ea"/>
              </a:rPr>
              <a:t>部分 </a:t>
            </a:r>
            <a:r>
              <a:rPr lang="en-US" altLang="zh-CN" sz="2000" dirty="0" smtClean="0">
                <a:latin typeface="+mn-ea"/>
              </a:rPr>
              <a:t>I/O </a:t>
            </a:r>
            <a:r>
              <a:rPr lang="zh-CN" altLang="en-US" sz="2000" dirty="0" smtClean="0">
                <a:latin typeface="+mn-ea"/>
              </a:rPr>
              <a:t>密集型计算任务，对 </a:t>
            </a:r>
            <a:r>
              <a:rPr lang="en-US" altLang="zh-CN" sz="2000" dirty="0" smtClean="0">
                <a:latin typeface="+mn-ea"/>
              </a:rPr>
              <a:t>CPU </a:t>
            </a:r>
            <a:r>
              <a:rPr lang="zh-CN" altLang="en-US" sz="2000" dirty="0" smtClean="0">
                <a:latin typeface="+mn-ea"/>
              </a:rPr>
              <a:t>的占用较低，但涉及大量的数据搬运。</a:t>
            </a:r>
            <a:endParaRPr lang="en-US" altLang="zh-CN" sz="2000" dirty="0" smtClean="0">
              <a:latin typeface="+mn-ea"/>
            </a:endParaRPr>
          </a:p>
          <a:p>
            <a:pPr indent="0" fontAlgn="auto">
              <a:lnSpc>
                <a:spcPct val="120000"/>
              </a:lnSpc>
            </a:pPr>
            <a:r>
              <a:rPr lang="zh-CN" altLang="en-US" sz="2000" dirty="0" smtClean="0">
                <a:latin typeface="+mn-ea"/>
              </a:rPr>
              <a:t>在节点间搬运数据时，不能充分利用</a:t>
            </a:r>
            <a:r>
              <a:rPr lang="en-US" altLang="zh-CN" sz="2000" dirty="0" smtClean="0">
                <a:latin typeface="+mn-ea"/>
              </a:rPr>
              <a:t>CPU</a:t>
            </a:r>
            <a:r>
              <a:rPr lang="zh-CN" altLang="en-US" sz="2000" dirty="0" smtClean="0">
                <a:latin typeface="+mn-ea"/>
              </a:rPr>
              <a:t>资源，同时增加了</a:t>
            </a:r>
            <a:r>
              <a:rPr lang="zh-CN" altLang="en-US" sz="2000" dirty="0" smtClean="0">
                <a:solidFill>
                  <a:srgbClr val="FF0000"/>
                </a:solidFill>
                <a:latin typeface="+mn-ea"/>
              </a:rPr>
              <a:t>网络压力</a:t>
            </a:r>
            <a:r>
              <a:rPr lang="zh-CN" altLang="en-US" sz="2000" dirty="0" smtClean="0">
                <a:latin typeface="+mn-ea"/>
              </a:rPr>
              <a:t>。</a:t>
            </a:r>
            <a:endParaRPr lang="zh-CN" altLang="en-US" sz="20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49629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3432" y="-157754"/>
            <a:ext cx="11112279" cy="1007745"/>
          </a:xfrm>
        </p:spPr>
        <p:txBody>
          <a:bodyPr>
            <a:normAutofit/>
          </a:bodyPr>
          <a:lstStyle/>
          <a:p>
            <a:r>
              <a:rPr lang="zh-CN" altLang="en-US" sz="4000" dirty="0" smtClean="0">
                <a:solidFill>
                  <a:srgbClr val="C00000"/>
                </a:solidFill>
                <a:latin typeface="+mj-lt"/>
                <a:ea typeface="+mj-ea"/>
                <a:cs typeface="+mj-cs"/>
                <a:sym typeface="+mn-ea"/>
              </a:rPr>
              <a:t>可计算存储</a:t>
            </a:r>
            <a:endParaRPr sz="4000" dirty="0">
              <a:solidFill>
                <a:srgbClr val="C00000"/>
              </a:solidFill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3" name="TextBox 21">
            <a:extLst>
              <a:ext uri="{FF2B5EF4-FFF2-40B4-BE49-F238E27FC236}">
                <a16:creationId xmlns="" xmlns:a16="http://schemas.microsoft.com/office/drawing/2014/main" id="{E7F0D1B6-EB01-40DE-9B86-E23EDEBBCE10}"/>
              </a:ext>
            </a:extLst>
          </p:cNvPr>
          <p:cNvSpPr txBox="1"/>
          <p:nvPr/>
        </p:nvSpPr>
        <p:spPr>
          <a:xfrm>
            <a:off x="474077" y="1292330"/>
            <a:ext cx="1757345" cy="476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defTabSz="457200">
              <a:lnSpc>
                <a:spcPct val="133000"/>
              </a:lnSpc>
              <a:defRPr sz="4200">
                <a:solidFill>
                  <a:srgbClr val="FFFFFF"/>
                </a:solidFill>
                <a:effectLst>
                  <a:outerShdw blurRad="254000" dist="101600" dir="5400000" rotWithShape="0">
                    <a:srgbClr val="000000">
                      <a:alpha val="15000"/>
                    </a:srgbClr>
                  </a:outerShdw>
                </a:effectLst>
              </a:defRPr>
            </a:lvl1pPr>
          </a:lstStyle>
          <a:p>
            <a:pPr>
              <a:lnSpc>
                <a:spcPct val="120187"/>
              </a:lnSpc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zh-CN" altLang="en-US" sz="24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Times New Roman Bold" panose="02020803070505020304" pitchFamily="18" charset="0"/>
              </a:rPr>
              <a:t>实现思想</a:t>
            </a:r>
            <a:endParaRPr sz="2400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Times New Roman Bold" panose="02020803070505020304" pitchFamily="18" charset="0"/>
            </a:endParaRPr>
          </a:p>
        </p:txBody>
      </p:sp>
      <p:sp>
        <p:nvSpPr>
          <p:cNvPr id="9" name="国际高能物理领域成立数据管理组织DOMA">
            <a:extLst>
              <a:ext uri="{FF2B5EF4-FFF2-40B4-BE49-F238E27FC236}">
                <a16:creationId xmlns="" xmlns:a16="http://schemas.microsoft.com/office/drawing/2014/main" id="{1B9E82E5-7BAC-4CD3-AF9D-2A71305897DD}"/>
              </a:ext>
            </a:extLst>
          </p:cNvPr>
          <p:cNvSpPr txBox="1"/>
          <p:nvPr/>
        </p:nvSpPr>
        <p:spPr>
          <a:xfrm>
            <a:off x="474077" y="1837784"/>
            <a:ext cx="8284808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lnSpc>
                <a:spcPct val="120187"/>
              </a:lnSpc>
              <a:defRPr sz="2000" b="0">
                <a:latin typeface="+mj-lt"/>
                <a:ea typeface="+mj-ea"/>
                <a:cs typeface="+mj-cs"/>
                <a:sym typeface="Helvetica"/>
              </a:defRPr>
            </a:pPr>
            <a:r>
              <a:rPr lang="zh-CN" altLang="en-US" dirty="0" smtClean="0">
                <a:solidFill>
                  <a:srgbClr val="FF0000"/>
                </a:solidFill>
                <a:latin typeface="+mn-ea"/>
                <a:cs typeface="+mn-ea"/>
                <a:sym typeface="Times New Roman Bold" panose="02020803070505020304" pitchFamily="18" charset="0"/>
              </a:rPr>
              <a:t>将计算移向数据</a:t>
            </a:r>
            <a:r>
              <a:rPr lang="zh-CN" altLang="en-US" dirty="0" smtClean="0">
                <a:latin typeface="+mn-ea"/>
                <a:cs typeface="+mn-ea"/>
                <a:sym typeface="Times New Roman Bold" panose="02020803070505020304" pitchFamily="18" charset="0"/>
              </a:rPr>
              <a:t>，而非将数据移向计算</a:t>
            </a:r>
            <a:endParaRPr dirty="0">
              <a:latin typeface="+mn-ea"/>
              <a:cs typeface="Arial" panose="020B0604020202020204" pitchFamily="34" charset="0"/>
              <a:sym typeface="Times New Roman Bold" panose="02020803070505020304" pitchFamily="18" charset="0"/>
            </a:endParaRPr>
          </a:p>
        </p:txBody>
      </p:sp>
      <p:sp>
        <p:nvSpPr>
          <p:cNvPr id="14" name="TextBox 21">
            <a:extLst>
              <a:ext uri="{FF2B5EF4-FFF2-40B4-BE49-F238E27FC236}">
                <a16:creationId xmlns="" xmlns:a16="http://schemas.microsoft.com/office/drawing/2014/main" id="{E7F0D1B6-EB01-40DE-9B86-E23EDEBBCE10}"/>
              </a:ext>
            </a:extLst>
          </p:cNvPr>
          <p:cNvSpPr txBox="1"/>
          <p:nvPr/>
        </p:nvSpPr>
        <p:spPr>
          <a:xfrm>
            <a:off x="474077" y="2492615"/>
            <a:ext cx="1757345" cy="476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defTabSz="457200">
              <a:lnSpc>
                <a:spcPct val="133000"/>
              </a:lnSpc>
              <a:defRPr sz="4200">
                <a:solidFill>
                  <a:srgbClr val="FFFFFF"/>
                </a:solidFill>
                <a:effectLst>
                  <a:outerShdw blurRad="254000" dist="101600" dir="5400000" rotWithShape="0">
                    <a:srgbClr val="000000">
                      <a:alpha val="15000"/>
                    </a:srgbClr>
                  </a:outerShdw>
                </a:effectLst>
              </a:defRPr>
            </a:lvl1pPr>
          </a:lstStyle>
          <a:p>
            <a:pPr>
              <a:lnSpc>
                <a:spcPct val="120187"/>
              </a:lnSpc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zh-CN" altLang="en-US" sz="24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Times New Roman Bold" panose="02020803070505020304" pitchFamily="18" charset="0"/>
              </a:rPr>
              <a:t>实现方法</a:t>
            </a:r>
            <a:endParaRPr sz="2400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Times New Roman Bold" panose="02020803070505020304" pitchFamily="18" charset="0"/>
            </a:endParaRPr>
          </a:p>
        </p:txBody>
      </p:sp>
      <p:sp>
        <p:nvSpPr>
          <p:cNvPr id="15" name="国际高能物理领域成立数据管理组织DOMA">
            <a:extLst>
              <a:ext uri="{FF2B5EF4-FFF2-40B4-BE49-F238E27FC236}">
                <a16:creationId xmlns="" xmlns:a16="http://schemas.microsoft.com/office/drawing/2014/main" id="{1B9E82E5-7BAC-4CD3-AF9D-2A71305897DD}"/>
              </a:ext>
            </a:extLst>
          </p:cNvPr>
          <p:cNvSpPr txBox="1"/>
          <p:nvPr/>
        </p:nvSpPr>
        <p:spPr>
          <a:xfrm>
            <a:off x="474077" y="3038069"/>
            <a:ext cx="8284808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lnSpc>
                <a:spcPct val="120187"/>
              </a:lnSpc>
              <a:defRPr sz="2000" b="0">
                <a:latin typeface="+mj-lt"/>
                <a:ea typeface="+mj-ea"/>
                <a:cs typeface="+mj-cs"/>
                <a:sym typeface="Helvetica"/>
              </a:defRPr>
            </a:pPr>
            <a:r>
              <a:rPr lang="zh-CN" altLang="en-US" dirty="0" smtClean="0">
                <a:latin typeface="+mn-ea"/>
                <a:cs typeface="+mn-ea"/>
                <a:sym typeface="Times New Roman Bold" panose="02020803070505020304" pitchFamily="18" charset="0"/>
              </a:rPr>
              <a:t>在存储设备中集成 </a:t>
            </a:r>
            <a:r>
              <a:rPr lang="en-US" altLang="zh-CN" dirty="0" smtClean="0">
                <a:latin typeface="+mn-ea"/>
                <a:cs typeface="+mn-ea"/>
                <a:sym typeface="Times New Roman Bold" panose="02020803070505020304" pitchFamily="18" charset="0"/>
              </a:rPr>
              <a:t>CPU/SOC</a:t>
            </a:r>
            <a:r>
              <a:rPr lang="zh-CN" altLang="en-US" dirty="0" smtClean="0">
                <a:latin typeface="+mn-ea"/>
                <a:cs typeface="+mn-ea"/>
                <a:sym typeface="Times New Roman Bold" panose="02020803070505020304" pitchFamily="18" charset="0"/>
              </a:rPr>
              <a:t>、</a:t>
            </a:r>
            <a:r>
              <a:rPr lang="en-US" altLang="zh-CN" dirty="0" smtClean="0">
                <a:latin typeface="+mn-ea"/>
                <a:cs typeface="+mn-ea"/>
                <a:sym typeface="Times New Roman Bold" panose="02020803070505020304" pitchFamily="18" charset="0"/>
              </a:rPr>
              <a:t>FPGA</a:t>
            </a:r>
            <a:r>
              <a:rPr lang="zh-CN" altLang="en-US" dirty="0" smtClean="0">
                <a:latin typeface="+mn-ea"/>
                <a:cs typeface="+mn-ea"/>
                <a:sym typeface="Times New Roman Bold" panose="02020803070505020304" pitchFamily="18" charset="0"/>
              </a:rPr>
              <a:t>、</a:t>
            </a:r>
            <a:r>
              <a:rPr lang="en-US" altLang="zh-CN" dirty="0" smtClean="0">
                <a:latin typeface="+mn-ea"/>
                <a:cs typeface="+mn-ea"/>
                <a:sym typeface="Times New Roman Bold" panose="02020803070505020304" pitchFamily="18" charset="0"/>
              </a:rPr>
              <a:t>ASIC </a:t>
            </a:r>
            <a:r>
              <a:rPr lang="zh-CN" altLang="en-US" dirty="0" smtClean="0">
                <a:latin typeface="+mn-ea"/>
                <a:cs typeface="+mn-ea"/>
                <a:sym typeface="Times New Roman Bold" panose="02020803070505020304" pitchFamily="18" charset="0"/>
              </a:rPr>
              <a:t>等计算资源</a:t>
            </a:r>
            <a:endParaRPr dirty="0">
              <a:latin typeface="+mn-ea"/>
              <a:cs typeface="Arial" panose="020B0604020202020204" pitchFamily="34" charset="0"/>
              <a:sym typeface="Times New Roman Bold" panose="02020803070505020304" pitchFamily="18" charset="0"/>
            </a:endParaRPr>
          </a:p>
        </p:txBody>
      </p:sp>
      <p:sp>
        <p:nvSpPr>
          <p:cNvPr id="16" name="TextBox 21">
            <a:extLst>
              <a:ext uri="{FF2B5EF4-FFF2-40B4-BE49-F238E27FC236}">
                <a16:creationId xmlns="" xmlns:a16="http://schemas.microsoft.com/office/drawing/2014/main" id="{E7F0D1B6-EB01-40DE-9B86-E23EDEBBCE10}"/>
              </a:ext>
            </a:extLst>
          </p:cNvPr>
          <p:cNvSpPr txBox="1"/>
          <p:nvPr/>
        </p:nvSpPr>
        <p:spPr>
          <a:xfrm>
            <a:off x="474077" y="3692900"/>
            <a:ext cx="1757345" cy="476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defTabSz="457200">
              <a:lnSpc>
                <a:spcPct val="133000"/>
              </a:lnSpc>
              <a:defRPr sz="4200">
                <a:solidFill>
                  <a:srgbClr val="FFFFFF"/>
                </a:solidFill>
                <a:effectLst>
                  <a:outerShdw blurRad="254000" dist="101600" dir="5400000" rotWithShape="0">
                    <a:srgbClr val="000000">
                      <a:alpha val="15000"/>
                    </a:srgbClr>
                  </a:outerShdw>
                </a:effectLst>
              </a:defRPr>
            </a:lvl1pPr>
          </a:lstStyle>
          <a:p>
            <a:pPr>
              <a:lnSpc>
                <a:spcPct val="120187"/>
              </a:lnSpc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zh-CN" altLang="en-US" sz="24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Times New Roman Bold" panose="02020803070505020304" pitchFamily="18" charset="0"/>
              </a:rPr>
              <a:t>优势</a:t>
            </a:r>
            <a:endParaRPr sz="2400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Times New Roman Bold" panose="02020803070505020304" pitchFamily="18" charset="0"/>
            </a:endParaRPr>
          </a:p>
        </p:txBody>
      </p:sp>
      <p:sp>
        <p:nvSpPr>
          <p:cNvPr id="17" name="国际高能物理领域成立数据管理组织DOMA">
            <a:extLst>
              <a:ext uri="{FF2B5EF4-FFF2-40B4-BE49-F238E27FC236}">
                <a16:creationId xmlns="" xmlns:a16="http://schemas.microsoft.com/office/drawing/2014/main" id="{1B9E82E5-7BAC-4CD3-AF9D-2A71305897DD}"/>
              </a:ext>
            </a:extLst>
          </p:cNvPr>
          <p:cNvSpPr txBox="1"/>
          <p:nvPr/>
        </p:nvSpPr>
        <p:spPr>
          <a:xfrm>
            <a:off x="474077" y="4238354"/>
            <a:ext cx="8284808" cy="1200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lnSpc>
                <a:spcPct val="120187"/>
              </a:lnSpc>
              <a:defRPr sz="2000" b="0">
                <a:latin typeface="+mj-lt"/>
                <a:ea typeface="+mj-ea"/>
                <a:cs typeface="+mj-cs"/>
                <a:sym typeface="Helvetica"/>
              </a:defRPr>
            </a:pPr>
            <a:r>
              <a:rPr lang="zh-CN" altLang="en-US" dirty="0" smtClean="0">
                <a:latin typeface="+mn-ea"/>
                <a:cs typeface="+mn-ea"/>
                <a:sym typeface="Times New Roman Bold" panose="02020803070505020304" pitchFamily="18" charset="0"/>
              </a:rPr>
              <a:t>降低计算任务的</a:t>
            </a:r>
            <a:r>
              <a:rPr lang="zh-CN" altLang="en-US" dirty="0" smtClean="0">
                <a:solidFill>
                  <a:srgbClr val="FF0000"/>
                </a:solidFill>
                <a:latin typeface="+mn-ea"/>
                <a:cs typeface="+mn-ea"/>
                <a:sym typeface="Times New Roman Bold" panose="02020803070505020304" pitchFamily="18" charset="0"/>
              </a:rPr>
              <a:t>整体耗时</a:t>
            </a:r>
            <a:r>
              <a:rPr lang="zh-CN" altLang="en-US" dirty="0" smtClean="0">
                <a:latin typeface="+mn-ea"/>
                <a:cs typeface="+mn-ea"/>
                <a:sym typeface="Times New Roman Bold" panose="02020803070505020304" pitchFamily="18" charset="0"/>
              </a:rPr>
              <a:t>和</a:t>
            </a:r>
            <a:r>
              <a:rPr lang="zh-CN" altLang="en-US" dirty="0" smtClean="0">
                <a:solidFill>
                  <a:srgbClr val="FF0000"/>
                </a:solidFill>
                <a:latin typeface="+mn-ea"/>
                <a:cs typeface="+mn-ea"/>
                <a:sym typeface="Times New Roman Bold" panose="02020803070505020304" pitchFamily="18" charset="0"/>
              </a:rPr>
              <a:t>功耗</a:t>
            </a:r>
            <a:endParaRPr lang="en-US" altLang="zh-CN" dirty="0" smtClean="0">
              <a:solidFill>
                <a:srgbClr val="FF0000"/>
              </a:solidFill>
              <a:latin typeface="+mn-ea"/>
              <a:cs typeface="+mn-ea"/>
              <a:sym typeface="Times New Roman Bold" panose="02020803070505020304" pitchFamily="18" charset="0"/>
            </a:endParaRPr>
          </a:p>
          <a:p>
            <a:pPr>
              <a:lnSpc>
                <a:spcPct val="120187"/>
              </a:lnSpc>
              <a:defRPr sz="2000" b="0">
                <a:latin typeface="+mj-lt"/>
                <a:ea typeface="+mj-ea"/>
                <a:cs typeface="+mj-cs"/>
                <a:sym typeface="Helvetica"/>
              </a:defRPr>
            </a:pPr>
            <a:r>
              <a:rPr lang="zh-CN" altLang="en-US" dirty="0" smtClean="0">
                <a:latin typeface="+mn-ea"/>
                <a:cs typeface="+mn-ea"/>
                <a:sym typeface="Times New Roman Bold" panose="02020803070505020304" pitchFamily="18" charset="0"/>
              </a:rPr>
              <a:t>减少网络中的数据传输，进而节省</a:t>
            </a:r>
            <a:r>
              <a:rPr lang="zh-CN" altLang="en-US" dirty="0" smtClean="0">
                <a:solidFill>
                  <a:srgbClr val="FF0000"/>
                </a:solidFill>
                <a:latin typeface="+mn-ea"/>
                <a:cs typeface="+mn-ea"/>
                <a:sym typeface="Times New Roman Bold" panose="02020803070505020304" pitchFamily="18" charset="0"/>
              </a:rPr>
              <a:t>网络资源</a:t>
            </a:r>
            <a:endParaRPr lang="en-US" altLang="zh-CN" dirty="0" smtClean="0">
              <a:solidFill>
                <a:srgbClr val="FF0000"/>
              </a:solidFill>
              <a:latin typeface="+mn-ea"/>
              <a:cs typeface="+mn-ea"/>
              <a:sym typeface="Times New Roman Bold" panose="02020803070505020304" pitchFamily="18" charset="0"/>
            </a:endParaRPr>
          </a:p>
          <a:p>
            <a:pPr>
              <a:lnSpc>
                <a:spcPct val="120187"/>
              </a:lnSpc>
              <a:defRPr sz="2000" b="0">
                <a:latin typeface="+mj-lt"/>
                <a:ea typeface="+mj-ea"/>
                <a:cs typeface="+mj-cs"/>
                <a:sym typeface="Helvetica"/>
              </a:defRPr>
            </a:pPr>
            <a:r>
              <a:rPr lang="zh-CN" altLang="en-US" dirty="0" smtClean="0">
                <a:latin typeface="+mn-ea"/>
                <a:cs typeface="Arial" panose="020B0604020202020204" pitchFamily="34" charset="0"/>
                <a:sym typeface="Times New Roman Bold" panose="02020803070505020304" pitchFamily="18" charset="0"/>
              </a:rPr>
              <a:t>提升数据的</a:t>
            </a:r>
            <a:r>
              <a:rPr lang="zh-CN" altLang="en-US" dirty="0" smtClean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Times New Roman Bold" panose="02020803070505020304" pitchFamily="18" charset="0"/>
              </a:rPr>
              <a:t>安全性</a:t>
            </a:r>
            <a:endParaRPr dirty="0">
              <a:solidFill>
                <a:srgbClr val="FF0000"/>
              </a:solidFill>
              <a:latin typeface="+mn-ea"/>
              <a:cs typeface="Arial" panose="020B0604020202020204" pitchFamily="34" charset="0"/>
              <a:sym typeface="Times New Roman Bold" panose="0202080307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2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3432" y="-157754"/>
            <a:ext cx="11112279" cy="1007745"/>
          </a:xfrm>
        </p:spPr>
        <p:txBody>
          <a:bodyPr>
            <a:normAutofit/>
          </a:bodyPr>
          <a:lstStyle/>
          <a:p>
            <a:r>
              <a:rPr lang="zh-CN" altLang="en-US" sz="4000" dirty="0" smtClean="0">
                <a:solidFill>
                  <a:srgbClr val="C00000"/>
                </a:solidFill>
                <a:latin typeface="+mj-lt"/>
                <a:ea typeface="+mj-ea"/>
                <a:cs typeface="+mj-cs"/>
                <a:sym typeface="+mn-ea"/>
              </a:rPr>
              <a:t>可计算存储</a:t>
            </a:r>
            <a:endParaRPr sz="4000" dirty="0">
              <a:solidFill>
                <a:srgbClr val="C00000"/>
              </a:solidFill>
              <a:latin typeface="+mj-lt"/>
              <a:ea typeface="+mj-ea"/>
              <a:cs typeface="+mj-cs"/>
              <a:sym typeface="+mn-ea"/>
            </a:endParaRPr>
          </a:p>
        </p:txBody>
      </p:sp>
      <p:pic>
        <p:nvPicPr>
          <p:cNvPr id="3" name="图片 2" descr="d:\tmp\1.png">
            <a:extLst>
              <a:ext uri="{FF2B5EF4-FFF2-40B4-BE49-F238E27FC236}">
                <a16:creationId xmlns="" xmlns:a16="http://schemas.microsoft.com/office/drawing/2014/main" id="{7E38B285-75C5-4E4B-8811-A1BD3A40EA6B}"/>
              </a:ext>
            </a:extLst>
          </p:cNvPr>
          <p:cNvPicPr/>
          <p:nvPr/>
        </p:nvPicPr>
        <p:blipFill>
          <a:blip r:embed="rId2"/>
          <a:stretch/>
        </p:blipFill>
        <p:spPr bwMode="auto">
          <a:xfrm>
            <a:off x="1415480" y="1760322"/>
            <a:ext cx="8682141" cy="451661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21">
            <a:extLst>
              <a:ext uri="{FF2B5EF4-FFF2-40B4-BE49-F238E27FC236}">
                <a16:creationId xmlns="" xmlns:a16="http://schemas.microsoft.com/office/drawing/2014/main" id="{E7F0D1B6-EB01-40DE-9B86-E23EDEBBCE10}"/>
              </a:ext>
            </a:extLst>
          </p:cNvPr>
          <p:cNvSpPr txBox="1"/>
          <p:nvPr/>
        </p:nvSpPr>
        <p:spPr>
          <a:xfrm>
            <a:off x="467695" y="1048893"/>
            <a:ext cx="5750226" cy="476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defTabSz="457200">
              <a:lnSpc>
                <a:spcPct val="133000"/>
              </a:lnSpc>
              <a:defRPr sz="4200">
                <a:solidFill>
                  <a:srgbClr val="FFFFFF"/>
                </a:solidFill>
                <a:effectLst>
                  <a:outerShdw blurRad="254000" dist="101600" dir="5400000" rotWithShape="0">
                    <a:srgbClr val="000000">
                      <a:alpha val="15000"/>
                    </a:srgbClr>
                  </a:outerShdw>
                </a:effectLst>
              </a:defRPr>
            </a:lvl1pPr>
          </a:lstStyle>
          <a:p>
            <a:pPr>
              <a:lnSpc>
                <a:spcPct val="120187"/>
              </a:lnSpc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zh-CN" altLang="en-US" sz="24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Times New Roman Bold" panose="02020803070505020304" pitchFamily="18" charset="0"/>
              </a:rPr>
              <a:t>可计算存储架构有多种不同层次的实现</a:t>
            </a:r>
            <a:endParaRPr sz="2400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Times New Roman Bold" panose="0202080307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05586"/>
      </p:ext>
    </p:extLst>
  </p:cSld>
  <p:clrMapOvr>
    <a:masterClrMapping/>
  </p:clrMapOvr>
</p:sld>
</file>

<file path=ppt/theme/theme1.xml><?xml version="1.0" encoding="utf-8"?>
<a:theme xmlns:a="http://schemas.openxmlformats.org/drawingml/2006/main" name="2nd meeting of HEPS-TF International Advisory Committee">
  <a:themeElements>
    <a:clrScheme name="框架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HEPSTF">
      <a:majorFont>
        <a:latin typeface="Times New Roman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框架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4128</TotalTime>
  <Words>1075</Words>
  <Application>Microsoft Office PowerPoint</Application>
  <PresentationFormat>宽屏</PresentationFormat>
  <Paragraphs>197</Paragraphs>
  <Slides>23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43" baseType="lpstr">
      <vt:lpstr>DengXian</vt:lpstr>
      <vt:lpstr>汉仪中圆简</vt:lpstr>
      <vt:lpstr>黑体</vt:lpstr>
      <vt:lpstr>楷体</vt:lpstr>
      <vt:lpstr>思源宋体 CN Heavy</vt:lpstr>
      <vt:lpstr>宋体</vt:lpstr>
      <vt:lpstr>微软雅黑</vt:lpstr>
      <vt:lpstr>微软雅黑 Light</vt:lpstr>
      <vt:lpstr>Arial</vt:lpstr>
      <vt:lpstr>Calibri</vt:lpstr>
      <vt:lpstr>Cambria</vt:lpstr>
      <vt:lpstr>Helvetica</vt:lpstr>
      <vt:lpstr>Rockwell Extra Bold</vt:lpstr>
      <vt:lpstr>Times</vt:lpstr>
      <vt:lpstr>Times New Roman</vt:lpstr>
      <vt:lpstr>Times New Roman Bold</vt:lpstr>
      <vt:lpstr>Wingdings</vt:lpstr>
      <vt:lpstr>Wingdings 2</vt:lpstr>
      <vt:lpstr>2nd meeting of HEPS-TF International Advisory Committee</vt:lpstr>
      <vt:lpstr>Visio</vt:lpstr>
      <vt:lpstr>PowerPoint 演示文稿</vt:lpstr>
      <vt:lpstr>PowerPoint 演示文稿</vt:lpstr>
      <vt:lpstr>报告提纲</vt:lpstr>
      <vt:lpstr>PowerPoint 演示文稿</vt:lpstr>
      <vt:lpstr>高能物理数据规模现状</vt:lpstr>
      <vt:lpstr>典型高能物理计算平台</vt:lpstr>
      <vt:lpstr>存-算分离的弊端</vt:lpstr>
      <vt:lpstr>可计算存储</vt:lpstr>
      <vt:lpstr>可计算存储</vt:lpstr>
      <vt:lpstr>可计算存储</vt:lpstr>
      <vt:lpstr>PowerPoint 演示文稿</vt:lpstr>
      <vt:lpstr>总体框架</vt:lpstr>
      <vt:lpstr>硬件框架</vt:lpstr>
      <vt:lpstr>FPGA框架</vt:lpstr>
      <vt:lpstr>FPGA数据帧</vt:lpstr>
      <vt:lpstr>FPGA应用的动态加载</vt:lpstr>
      <vt:lpstr>三种服务方式</vt:lpstr>
      <vt:lpstr>调用方式示例</vt:lpstr>
      <vt:lpstr>FPGA压缩性能测试</vt:lpstr>
      <vt:lpstr>LHAASO Decode测试</vt:lpstr>
      <vt:lpstr>PowerPoint 演示文稿</vt:lpstr>
      <vt:lpstr>总结</vt:lpstr>
      <vt:lpstr>谢谢大家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李 海波</cp:lastModifiedBy>
  <cp:revision>1163</cp:revision>
  <dcterms:created xsi:type="dcterms:W3CDTF">2018-11-27T08:21:00Z</dcterms:created>
  <dcterms:modified xsi:type="dcterms:W3CDTF">2023-07-12T04:04:16Z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AC52AA1FE0A5496CAFB357B0101B7CA4</vt:lpwstr>
  </property>
</Properties>
</file>