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handoutMasterIdLst>
    <p:handoutMasterId r:id="rId55"/>
  </p:handoutMasterIdLst>
  <p:sldIdLst>
    <p:sldId id="2046" r:id="rId2"/>
    <p:sldId id="277" r:id="rId3"/>
    <p:sldId id="4456" r:id="rId4"/>
    <p:sldId id="4457" r:id="rId5"/>
    <p:sldId id="4479" r:id="rId6"/>
    <p:sldId id="4458" r:id="rId7"/>
    <p:sldId id="2039377714" r:id="rId8"/>
    <p:sldId id="2039377696" r:id="rId9"/>
    <p:sldId id="2039377697" r:id="rId10"/>
    <p:sldId id="2039377698" r:id="rId11"/>
    <p:sldId id="270" r:id="rId12"/>
    <p:sldId id="2039377699" r:id="rId13"/>
    <p:sldId id="4513" r:id="rId14"/>
    <p:sldId id="2039377701" r:id="rId15"/>
    <p:sldId id="4504" r:id="rId16"/>
    <p:sldId id="2039377721" r:id="rId17"/>
    <p:sldId id="2039377702" r:id="rId18"/>
    <p:sldId id="2049" r:id="rId19"/>
    <p:sldId id="2039377728" r:id="rId20"/>
    <p:sldId id="2039377729" r:id="rId21"/>
    <p:sldId id="4510" r:id="rId22"/>
    <p:sldId id="4441" r:id="rId23"/>
    <p:sldId id="2039377690" r:id="rId24"/>
    <p:sldId id="4512" r:id="rId25"/>
    <p:sldId id="1768" r:id="rId26"/>
    <p:sldId id="2044" r:id="rId27"/>
    <p:sldId id="2039377730" r:id="rId28"/>
    <p:sldId id="4440" r:id="rId29"/>
    <p:sldId id="4446" r:id="rId30"/>
    <p:sldId id="2039377691" r:id="rId31"/>
    <p:sldId id="2039377692" r:id="rId32"/>
    <p:sldId id="2039377715" r:id="rId33"/>
    <p:sldId id="2039377716" r:id="rId34"/>
    <p:sldId id="2050" r:id="rId35"/>
    <p:sldId id="4451" r:id="rId36"/>
    <p:sldId id="2051" r:id="rId37"/>
    <p:sldId id="4442" r:id="rId38"/>
    <p:sldId id="4444" r:id="rId39"/>
    <p:sldId id="4443" r:id="rId40"/>
    <p:sldId id="501" r:id="rId41"/>
    <p:sldId id="1969" r:id="rId42"/>
    <p:sldId id="1971" r:id="rId43"/>
    <p:sldId id="1973" r:id="rId44"/>
    <p:sldId id="4455" r:id="rId45"/>
    <p:sldId id="4487" r:id="rId46"/>
    <p:sldId id="2054" r:id="rId47"/>
    <p:sldId id="4506" r:id="rId48"/>
    <p:sldId id="4511" r:id="rId49"/>
    <p:sldId id="2039377717" r:id="rId50"/>
    <p:sldId id="2039377704" r:id="rId51"/>
    <p:sldId id="4502" r:id="rId52"/>
    <p:sldId id="2039377720" r:id="rId5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8034"/>
    <a:srgbClr val="4472C4"/>
    <a:srgbClr val="ED7D31"/>
    <a:srgbClr val="F4A184"/>
    <a:srgbClr val="FFCE39"/>
    <a:srgbClr val="F1985C"/>
    <a:srgbClr val="84B3DE"/>
    <a:srgbClr val="82B1DC"/>
    <a:srgbClr val="FC0CC3"/>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浅色样式 3 - 强调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45" autoAdjust="0"/>
    <p:restoredTop sz="83043" autoAdjust="0"/>
  </p:normalViewPr>
  <p:slideViewPr>
    <p:cSldViewPr snapToGrid="0" snapToObjects="1">
      <p:cViewPr varScale="1">
        <p:scale>
          <a:sx n="63" d="100"/>
          <a:sy n="63" d="100"/>
        </p:scale>
        <p:origin x="45" y="327"/>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69" d="100"/>
          <a:sy n="69" d="100"/>
        </p:scale>
        <p:origin x="2508" y="5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0D330F-2C96-6C45-ACD0-D401EF208E0F}" type="doc">
      <dgm:prSet loTypeId="urn:microsoft.com/office/officeart/2005/8/layout/process1" loCatId="" qsTypeId="urn:microsoft.com/office/officeart/2005/8/quickstyle/simple1" qsCatId="simple" csTypeId="urn:microsoft.com/office/officeart/2005/8/colors/colorful5" csCatId="colorful" phldr="1"/>
      <dgm:spPr/>
    </dgm:pt>
    <dgm:pt modelId="{49E1CE2E-8FA5-614D-8DEA-D61BD83B898D}">
      <dgm:prSet phldrT="[文本]" custT="1"/>
      <dgm:spPr/>
      <dgm:t>
        <a:bodyPr/>
        <a:lstStyle/>
        <a:p>
          <a:r>
            <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海量数据</a:t>
          </a:r>
          <a:endParaRPr lang="en-US" altLang="zh-CN"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无</a:t>
          </a: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监督预训练</a:t>
          </a:r>
        </a:p>
      </dgm:t>
    </dgm:pt>
    <dgm:pt modelId="{45B308C1-0C8A-444C-974F-BC2107711596}" type="parTrans" cxnId="{604C9E14-6805-8342-882D-EBB75DBA04B7}">
      <dgm:prSet/>
      <dgm:spPr/>
      <dgm:t>
        <a:bodyPr/>
        <a:lstStyle/>
        <a:p>
          <a:endPar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gm:t>
    </dgm:pt>
    <dgm:pt modelId="{54EEBED9-AFEB-D148-958C-700F98D71C5B}" type="sibTrans" cxnId="{604C9E14-6805-8342-882D-EBB75DBA04B7}">
      <dgm:prSet custT="1"/>
      <dgm:spPr/>
      <dgm:t>
        <a:bodyPr/>
        <a:lstStyle/>
        <a:p>
          <a:endPar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gm:t>
    </dgm:pt>
    <dgm:pt modelId="{0BFE89BD-095D-9D44-9FA5-F563DF5A8719}">
      <dgm:prSet phldrT="[文本]" custT="1"/>
      <dgm:spPr/>
      <dgm:t>
        <a:bodyPr/>
        <a:lstStyle/>
        <a:p>
          <a:r>
            <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下游任务</a:t>
          </a:r>
          <a:endParaRPr lang="en-US" altLang="zh-CN"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指令微调</a:t>
          </a:r>
          <a:endPar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gm:t>
    </dgm:pt>
    <dgm:pt modelId="{3C6EE966-CE37-D04D-AB12-B3C75317D216}" type="parTrans" cxnId="{FD1C5316-0899-0B48-ACA0-501C100B6378}">
      <dgm:prSet/>
      <dgm:spPr/>
      <dgm:t>
        <a:bodyPr/>
        <a:lstStyle/>
        <a:p>
          <a:endPar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gm:t>
    </dgm:pt>
    <dgm:pt modelId="{EC044DB5-9F78-074E-B6D5-C618CA9D8AE6}" type="sibTrans" cxnId="{FD1C5316-0899-0B48-ACA0-501C100B6378}">
      <dgm:prSet custT="1"/>
      <dgm:spPr/>
      <dgm:t>
        <a:bodyPr/>
        <a:lstStyle/>
        <a:p>
          <a:endPar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gm:t>
    </dgm:pt>
    <dgm:pt modelId="{BF96F1B7-D17A-5E4F-A39E-26098DA0C8C5}">
      <dgm:prSet phldrT="[文本]" custT="1"/>
      <dgm:spPr/>
      <dgm:t>
        <a:bodyPr/>
        <a:lstStyle/>
        <a:p>
          <a:r>
            <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更高层次</a:t>
          </a:r>
          <a:endParaRPr lang="en-US" altLang="zh-CN"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的</a:t>
          </a: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智能</a:t>
          </a:r>
        </a:p>
      </dgm:t>
    </dgm:pt>
    <dgm:pt modelId="{4DB7E3B4-44A8-9C4A-B446-397D94D4E8E3}" type="parTrans" cxnId="{0726ACEF-C6FB-E945-9578-5408B16CEA29}">
      <dgm:prSet/>
      <dgm:spPr/>
      <dgm:t>
        <a:bodyPr/>
        <a:lstStyle/>
        <a:p>
          <a:endPar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gm:t>
    </dgm:pt>
    <dgm:pt modelId="{69A3BB7D-9341-024D-9577-5D79CAC40610}" type="sibTrans" cxnId="{0726ACEF-C6FB-E945-9578-5408B16CEA29}">
      <dgm:prSet/>
      <dgm:spPr/>
      <dgm:t>
        <a:bodyPr/>
        <a:lstStyle/>
        <a:p>
          <a:endParaRPr lang="zh-CN" altLang="en-US" sz="20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gm:t>
    </dgm:pt>
    <dgm:pt modelId="{E7390D31-35C9-B849-89DF-C619F863A023}" type="pres">
      <dgm:prSet presAssocID="{C30D330F-2C96-6C45-ACD0-D401EF208E0F}" presName="Name0" presStyleCnt="0">
        <dgm:presLayoutVars>
          <dgm:dir/>
          <dgm:resizeHandles val="exact"/>
        </dgm:presLayoutVars>
      </dgm:prSet>
      <dgm:spPr/>
    </dgm:pt>
    <dgm:pt modelId="{72DD2AB4-D632-BC47-B46E-77D83488D932}" type="pres">
      <dgm:prSet presAssocID="{49E1CE2E-8FA5-614D-8DEA-D61BD83B898D}" presName="node" presStyleLbl="node1" presStyleIdx="0" presStyleCnt="3">
        <dgm:presLayoutVars>
          <dgm:bulletEnabled val="1"/>
        </dgm:presLayoutVars>
      </dgm:prSet>
      <dgm:spPr/>
    </dgm:pt>
    <dgm:pt modelId="{4F819467-FFA8-B44A-8CF3-BDD5E48F18A2}" type="pres">
      <dgm:prSet presAssocID="{54EEBED9-AFEB-D148-958C-700F98D71C5B}" presName="sibTrans" presStyleLbl="sibTrans2D1" presStyleIdx="0" presStyleCnt="2"/>
      <dgm:spPr/>
    </dgm:pt>
    <dgm:pt modelId="{27BDF0E3-D50E-D447-ACB2-841B969D180F}" type="pres">
      <dgm:prSet presAssocID="{54EEBED9-AFEB-D148-958C-700F98D71C5B}" presName="connectorText" presStyleLbl="sibTrans2D1" presStyleIdx="0" presStyleCnt="2"/>
      <dgm:spPr/>
    </dgm:pt>
    <dgm:pt modelId="{1665CAD4-1B65-2743-AF37-FE2DDF8E2A7D}" type="pres">
      <dgm:prSet presAssocID="{0BFE89BD-095D-9D44-9FA5-F563DF5A8719}" presName="node" presStyleLbl="node1" presStyleIdx="1" presStyleCnt="3">
        <dgm:presLayoutVars>
          <dgm:bulletEnabled val="1"/>
        </dgm:presLayoutVars>
      </dgm:prSet>
      <dgm:spPr/>
    </dgm:pt>
    <dgm:pt modelId="{361899D5-334A-2D49-9C10-907AC5D2CDB6}" type="pres">
      <dgm:prSet presAssocID="{EC044DB5-9F78-074E-B6D5-C618CA9D8AE6}" presName="sibTrans" presStyleLbl="sibTrans2D1" presStyleIdx="1" presStyleCnt="2"/>
      <dgm:spPr/>
    </dgm:pt>
    <dgm:pt modelId="{E63A753E-103C-2048-8C62-BDB0A66868E1}" type="pres">
      <dgm:prSet presAssocID="{EC044DB5-9F78-074E-B6D5-C618CA9D8AE6}" presName="connectorText" presStyleLbl="sibTrans2D1" presStyleIdx="1" presStyleCnt="2"/>
      <dgm:spPr/>
    </dgm:pt>
    <dgm:pt modelId="{784CF060-4A2D-664B-82E2-496083A62D05}" type="pres">
      <dgm:prSet presAssocID="{BF96F1B7-D17A-5E4F-A39E-26098DA0C8C5}" presName="node" presStyleLbl="node1" presStyleIdx="2" presStyleCnt="3">
        <dgm:presLayoutVars>
          <dgm:bulletEnabled val="1"/>
        </dgm:presLayoutVars>
      </dgm:prSet>
      <dgm:spPr/>
    </dgm:pt>
  </dgm:ptLst>
  <dgm:cxnLst>
    <dgm:cxn modelId="{604C9E14-6805-8342-882D-EBB75DBA04B7}" srcId="{C30D330F-2C96-6C45-ACD0-D401EF208E0F}" destId="{49E1CE2E-8FA5-614D-8DEA-D61BD83B898D}" srcOrd="0" destOrd="0" parTransId="{45B308C1-0C8A-444C-974F-BC2107711596}" sibTransId="{54EEBED9-AFEB-D148-958C-700F98D71C5B}"/>
    <dgm:cxn modelId="{FD1C5316-0899-0B48-ACA0-501C100B6378}" srcId="{C30D330F-2C96-6C45-ACD0-D401EF208E0F}" destId="{0BFE89BD-095D-9D44-9FA5-F563DF5A8719}" srcOrd="1" destOrd="0" parTransId="{3C6EE966-CE37-D04D-AB12-B3C75317D216}" sibTransId="{EC044DB5-9F78-074E-B6D5-C618CA9D8AE6}"/>
    <dgm:cxn modelId="{F4B6F82E-1E67-0A4B-9E58-FED4E5D0DE7B}" type="presOf" srcId="{54EEBED9-AFEB-D148-958C-700F98D71C5B}" destId="{27BDF0E3-D50E-D447-ACB2-841B969D180F}" srcOrd="1" destOrd="0" presId="urn:microsoft.com/office/officeart/2005/8/layout/process1"/>
    <dgm:cxn modelId="{55DC4D38-3288-B044-A3F9-EC200DD9AEE9}" type="presOf" srcId="{49E1CE2E-8FA5-614D-8DEA-D61BD83B898D}" destId="{72DD2AB4-D632-BC47-B46E-77D83488D932}" srcOrd="0" destOrd="0" presId="urn:microsoft.com/office/officeart/2005/8/layout/process1"/>
    <dgm:cxn modelId="{06AAFC6C-A7EF-CF4C-8576-B55A77515930}" type="presOf" srcId="{54EEBED9-AFEB-D148-958C-700F98D71C5B}" destId="{4F819467-FFA8-B44A-8CF3-BDD5E48F18A2}" srcOrd="0" destOrd="0" presId="urn:microsoft.com/office/officeart/2005/8/layout/process1"/>
    <dgm:cxn modelId="{42104275-E963-C34F-8526-4D28F7272326}" type="presOf" srcId="{EC044DB5-9F78-074E-B6D5-C618CA9D8AE6}" destId="{E63A753E-103C-2048-8C62-BDB0A66868E1}" srcOrd="1" destOrd="0" presId="urn:microsoft.com/office/officeart/2005/8/layout/process1"/>
    <dgm:cxn modelId="{5E7A8882-FAE7-8640-966F-7F5B0997467D}" type="presOf" srcId="{C30D330F-2C96-6C45-ACD0-D401EF208E0F}" destId="{E7390D31-35C9-B849-89DF-C619F863A023}" srcOrd="0" destOrd="0" presId="urn:microsoft.com/office/officeart/2005/8/layout/process1"/>
    <dgm:cxn modelId="{8838EC87-333F-214F-A59E-59A592599736}" type="presOf" srcId="{EC044DB5-9F78-074E-B6D5-C618CA9D8AE6}" destId="{361899D5-334A-2D49-9C10-907AC5D2CDB6}" srcOrd="0" destOrd="0" presId="urn:microsoft.com/office/officeart/2005/8/layout/process1"/>
    <dgm:cxn modelId="{94BCC79A-1857-7342-B197-3722F74D1E68}" type="presOf" srcId="{BF96F1B7-D17A-5E4F-A39E-26098DA0C8C5}" destId="{784CF060-4A2D-664B-82E2-496083A62D05}" srcOrd="0" destOrd="0" presId="urn:microsoft.com/office/officeart/2005/8/layout/process1"/>
    <dgm:cxn modelId="{BB61789B-7D68-A441-BD72-7D3F4543DE23}" type="presOf" srcId="{0BFE89BD-095D-9D44-9FA5-F563DF5A8719}" destId="{1665CAD4-1B65-2743-AF37-FE2DDF8E2A7D}" srcOrd="0" destOrd="0" presId="urn:microsoft.com/office/officeart/2005/8/layout/process1"/>
    <dgm:cxn modelId="{0726ACEF-C6FB-E945-9578-5408B16CEA29}" srcId="{C30D330F-2C96-6C45-ACD0-D401EF208E0F}" destId="{BF96F1B7-D17A-5E4F-A39E-26098DA0C8C5}" srcOrd="2" destOrd="0" parTransId="{4DB7E3B4-44A8-9C4A-B446-397D94D4E8E3}" sibTransId="{69A3BB7D-9341-024D-9577-5D79CAC40610}"/>
    <dgm:cxn modelId="{11ED4148-B0F6-9D4D-AD17-D171FE3E5DF0}" type="presParOf" srcId="{E7390D31-35C9-B849-89DF-C619F863A023}" destId="{72DD2AB4-D632-BC47-B46E-77D83488D932}" srcOrd="0" destOrd="0" presId="urn:microsoft.com/office/officeart/2005/8/layout/process1"/>
    <dgm:cxn modelId="{658264B9-3929-C240-97D8-534662D2D0F4}" type="presParOf" srcId="{E7390D31-35C9-B849-89DF-C619F863A023}" destId="{4F819467-FFA8-B44A-8CF3-BDD5E48F18A2}" srcOrd="1" destOrd="0" presId="urn:microsoft.com/office/officeart/2005/8/layout/process1"/>
    <dgm:cxn modelId="{994CFEB7-8953-274E-A059-D98749F856A1}" type="presParOf" srcId="{4F819467-FFA8-B44A-8CF3-BDD5E48F18A2}" destId="{27BDF0E3-D50E-D447-ACB2-841B969D180F}" srcOrd="0" destOrd="0" presId="urn:microsoft.com/office/officeart/2005/8/layout/process1"/>
    <dgm:cxn modelId="{BDB993F2-62E3-E44E-B9A7-DD34F1CC54C9}" type="presParOf" srcId="{E7390D31-35C9-B849-89DF-C619F863A023}" destId="{1665CAD4-1B65-2743-AF37-FE2DDF8E2A7D}" srcOrd="2" destOrd="0" presId="urn:microsoft.com/office/officeart/2005/8/layout/process1"/>
    <dgm:cxn modelId="{6EF40222-C31A-EC4B-8AB4-A02FA7EF91DE}" type="presParOf" srcId="{E7390D31-35C9-B849-89DF-C619F863A023}" destId="{361899D5-334A-2D49-9C10-907AC5D2CDB6}" srcOrd="3" destOrd="0" presId="urn:microsoft.com/office/officeart/2005/8/layout/process1"/>
    <dgm:cxn modelId="{2BB7BB5F-6A15-BB40-8835-4DAE6AD3B58C}" type="presParOf" srcId="{361899D5-334A-2D49-9C10-907AC5D2CDB6}" destId="{E63A753E-103C-2048-8C62-BDB0A66868E1}" srcOrd="0" destOrd="0" presId="urn:microsoft.com/office/officeart/2005/8/layout/process1"/>
    <dgm:cxn modelId="{00C27058-C262-E94B-86C7-9A5ACF38941A}" type="presParOf" srcId="{E7390D31-35C9-B849-89DF-C619F863A023}" destId="{784CF060-4A2D-664B-82E2-496083A62D05}"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DD2AB4-D632-BC47-B46E-77D83488D932}">
      <dsp:nvSpPr>
        <dsp:cNvPr id="0" name=""/>
        <dsp:cNvSpPr/>
      </dsp:nvSpPr>
      <dsp:spPr>
        <a:xfrm>
          <a:off x="5985" y="6721"/>
          <a:ext cx="1789053" cy="117406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海量数据</a:t>
          </a:r>
          <a:endParaRPr lang="en-US" altLang="zh-CN" sz="2000" b="1" kern="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0" lvl="0" indent="0" algn="ctr" defTabSz="889000">
            <a:lnSpc>
              <a:spcPct val="90000"/>
            </a:lnSpc>
            <a:spcBef>
              <a:spcPct val="0"/>
            </a:spcBef>
            <a:spcAft>
              <a:spcPct val="35000"/>
            </a:spcAft>
            <a:buNone/>
          </a:pPr>
          <a:r>
            <a:rPr lang="zh-CN" altLang="en-US" sz="2000" b="1" kern="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无</a:t>
          </a:r>
          <a:r>
            <a:rPr lang="zh-CN" altLang="en-US" sz="2000" b="1" kern="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监督预训练</a:t>
          </a:r>
        </a:p>
      </dsp:txBody>
      <dsp:txXfrm>
        <a:off x="40372" y="41108"/>
        <a:ext cx="1720279" cy="1105292"/>
      </dsp:txXfrm>
    </dsp:sp>
    <dsp:sp modelId="{4F819467-FFA8-B44A-8CF3-BDD5E48F18A2}">
      <dsp:nvSpPr>
        <dsp:cNvPr id="0" name=""/>
        <dsp:cNvSpPr/>
      </dsp:nvSpPr>
      <dsp:spPr>
        <a:xfrm>
          <a:off x="1973944" y="371912"/>
          <a:ext cx="379279" cy="443685"/>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CN" altLang="en-US" sz="2000" b="1" kern="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sp:txBody>
      <dsp:txXfrm>
        <a:off x="1973944" y="460649"/>
        <a:ext cx="265495" cy="266211"/>
      </dsp:txXfrm>
    </dsp:sp>
    <dsp:sp modelId="{1665CAD4-1B65-2743-AF37-FE2DDF8E2A7D}">
      <dsp:nvSpPr>
        <dsp:cNvPr id="0" name=""/>
        <dsp:cNvSpPr/>
      </dsp:nvSpPr>
      <dsp:spPr>
        <a:xfrm>
          <a:off x="2510660" y="6721"/>
          <a:ext cx="1789053" cy="1174066"/>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下游任务</a:t>
          </a:r>
          <a:endParaRPr lang="en-US" altLang="zh-CN" sz="2000" b="1" kern="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0" lvl="0" indent="0" algn="ctr" defTabSz="889000">
            <a:lnSpc>
              <a:spcPct val="90000"/>
            </a:lnSpc>
            <a:spcBef>
              <a:spcPct val="0"/>
            </a:spcBef>
            <a:spcAft>
              <a:spcPct val="35000"/>
            </a:spcAft>
            <a:buNone/>
          </a:pPr>
          <a:r>
            <a:rPr lang="zh-CN" altLang="en-US" sz="2000" b="1" kern="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指令微调</a:t>
          </a:r>
          <a:endParaRPr lang="zh-CN" altLang="en-US" sz="2000" b="1" kern="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sp:txBody>
      <dsp:txXfrm>
        <a:off x="2545047" y="41108"/>
        <a:ext cx="1720279" cy="1105292"/>
      </dsp:txXfrm>
    </dsp:sp>
    <dsp:sp modelId="{361899D5-334A-2D49-9C10-907AC5D2CDB6}">
      <dsp:nvSpPr>
        <dsp:cNvPr id="0" name=""/>
        <dsp:cNvSpPr/>
      </dsp:nvSpPr>
      <dsp:spPr>
        <a:xfrm>
          <a:off x="4478619" y="371912"/>
          <a:ext cx="379279" cy="443685"/>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CN" altLang="en-US" sz="2000" b="1" kern="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sp:txBody>
      <dsp:txXfrm>
        <a:off x="4478619" y="460649"/>
        <a:ext cx="265495" cy="266211"/>
      </dsp:txXfrm>
    </dsp:sp>
    <dsp:sp modelId="{784CF060-4A2D-664B-82E2-496083A62D05}">
      <dsp:nvSpPr>
        <dsp:cNvPr id="0" name=""/>
        <dsp:cNvSpPr/>
      </dsp:nvSpPr>
      <dsp:spPr>
        <a:xfrm>
          <a:off x="5015335" y="6721"/>
          <a:ext cx="1789053" cy="1174066"/>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更高层次</a:t>
          </a:r>
          <a:endParaRPr lang="en-US" altLang="zh-CN" sz="2000" b="1" kern="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0" lvl="0" indent="0" algn="ctr" defTabSz="889000">
            <a:lnSpc>
              <a:spcPct val="90000"/>
            </a:lnSpc>
            <a:spcBef>
              <a:spcPct val="0"/>
            </a:spcBef>
            <a:spcAft>
              <a:spcPct val="35000"/>
            </a:spcAft>
            <a:buNone/>
          </a:pPr>
          <a:r>
            <a:rPr lang="zh-CN" altLang="en-US" sz="2000" b="1" kern="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的</a:t>
          </a:r>
          <a:r>
            <a:rPr lang="zh-CN" altLang="en-US" sz="2000" b="1" kern="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智能</a:t>
          </a:r>
        </a:p>
      </dsp:txBody>
      <dsp:txXfrm>
        <a:off x="5049722" y="41108"/>
        <a:ext cx="1720279" cy="110529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3E68AFB6-B66B-69FF-B6A3-47CFC204EAC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4783B4C5-BF0B-ADC7-9EBD-3CCBAFA8A19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9C996B-4679-4BF2-8E12-FB74ABDDCA86}" type="datetimeFigureOut">
              <a:rPr lang="zh-CN" altLang="en-US" smtClean="0"/>
              <a:t>2023/7/8</a:t>
            </a:fld>
            <a:endParaRPr lang="zh-CN" altLang="en-US"/>
          </a:p>
        </p:txBody>
      </p:sp>
      <p:sp>
        <p:nvSpPr>
          <p:cNvPr id="4" name="页脚占位符 3">
            <a:extLst>
              <a:ext uri="{FF2B5EF4-FFF2-40B4-BE49-F238E27FC236}">
                <a16:creationId xmlns:a16="http://schemas.microsoft.com/office/drawing/2014/main" id="{842EEE81-E105-6475-DB0B-D66B06522AE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A4C9ED71-8A9F-B511-75C2-23306AC3DB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E9EF453-8871-4AB5-B239-45C98CE1DF01}" type="slidenum">
              <a:rPr lang="zh-CN" altLang="en-US" smtClean="0"/>
              <a:t>‹#›</a:t>
            </a:fld>
            <a:endParaRPr lang="zh-CN" altLang="en-US"/>
          </a:p>
        </p:txBody>
      </p:sp>
    </p:spTree>
    <p:extLst>
      <p:ext uri="{BB962C8B-B14F-4D97-AF65-F5344CB8AC3E}">
        <p14:creationId xmlns:p14="http://schemas.microsoft.com/office/powerpoint/2010/main" val="35270418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84FC95-5870-7B48-A299-40F578AD21C8}" type="datetimeFigureOut">
              <a:rPr kumimoji="1" lang="zh-CN" altLang="en-US" smtClean="0"/>
              <a:t>2023/7/8</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3361C2-44BF-C44C-81EE-E4BFADE101FF}" type="slidenum">
              <a:rPr kumimoji="1" lang="zh-CN" altLang="en-US" smtClean="0"/>
              <a:t>‹#›</a:t>
            </a:fld>
            <a:endParaRPr kumimoji="1" lang="zh-CN" altLang="en-US"/>
          </a:p>
        </p:txBody>
      </p:sp>
    </p:spTree>
    <p:extLst>
      <p:ext uri="{BB962C8B-B14F-4D97-AF65-F5344CB8AC3E}">
        <p14:creationId xmlns:p14="http://schemas.microsoft.com/office/powerpoint/2010/main" val="3155646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kern="100">
                <a:effectLst/>
                <a:latin typeface="等线" panose="02010600030101010101" pitchFamily="2" charset="-122"/>
                <a:ea typeface="等线" panose="02010600030101010101" pitchFamily="2" charset="-122"/>
                <a:cs typeface="Times New Roman" panose="02020603050405020304" pitchFamily="18" charset="0"/>
              </a:rPr>
              <a:t>尊敬的各位老师、同学，非常荣幸今天能在这里跟大家探讨。我是计算中心的张正德，去年所引进专门从事</a:t>
            </a:r>
            <a:r>
              <a:rPr lang="en-US" altLang="zh-CN" sz="1800" kern="100">
                <a:effectLst/>
                <a:latin typeface="等线" panose="02010600030101010101" pitchFamily="2" charset="-122"/>
                <a:ea typeface="等线" panose="02010600030101010101" pitchFamily="2" charset="-122"/>
                <a:cs typeface="Times New Roman" panose="02020603050405020304" pitchFamily="18" charset="0"/>
              </a:rPr>
              <a:t>AI</a:t>
            </a:r>
            <a:r>
              <a:rPr lang="zh-CN" altLang="en-US" sz="1800" kern="100">
                <a:effectLst/>
                <a:latin typeface="等线" panose="02010600030101010101" pitchFamily="2" charset="-122"/>
                <a:ea typeface="等线" panose="02010600030101010101" pitchFamily="2" charset="-122"/>
                <a:cs typeface="Times New Roman" panose="02020603050405020304" pitchFamily="18" charset="0"/>
              </a:rPr>
              <a:t>与高能物理的交叉研究。</a:t>
            </a:r>
            <a:br>
              <a:rPr lang="en-US" altLang="zh-CN" sz="1800" kern="100">
                <a:effectLst/>
                <a:latin typeface="等线" panose="02010600030101010101" pitchFamily="2" charset="-122"/>
                <a:ea typeface="等线" panose="02010600030101010101" pitchFamily="2" charset="-122"/>
                <a:cs typeface="Times New Roman" panose="02020603050405020304" pitchFamily="18" charset="0"/>
              </a:rPr>
            </a:br>
            <a:r>
              <a:rPr lang="zh-CN" altLang="en-US" sz="1800" kern="100">
                <a:effectLst/>
                <a:latin typeface="等线" panose="02010600030101010101" pitchFamily="2" charset="-122"/>
                <a:ea typeface="等线" panose="02010600030101010101" pitchFamily="2" charset="-122"/>
                <a:cs typeface="Times New Roman" panose="02020603050405020304" pitchFamily="18" charset="0"/>
              </a:rPr>
              <a:t>国科大粒子物理与核物理的博士，博后期间在上海交大专用从事深度学习算法的研究，</a:t>
            </a:r>
            <a:endParaRPr lang="zh-CN" altLang="zh-CN" sz="1800" kern="10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1</a:t>
            </a:fld>
            <a:endParaRPr kumimoji="1" lang="zh-CN" altLang="en-US"/>
          </a:p>
        </p:txBody>
      </p:sp>
    </p:spTree>
    <p:extLst>
      <p:ext uri="{BB962C8B-B14F-4D97-AF65-F5344CB8AC3E}">
        <p14:creationId xmlns:p14="http://schemas.microsoft.com/office/powerpoint/2010/main" val="2221138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a:p>
            <a:r>
              <a:rPr lang="zh-CN" altLang="en-US"/>
              <a:t>这种感觉就像是义和团还在吭哧吭哧得拿着大刀和长矛杀敌的时候，别人已经用上洋枪和大炮了</a:t>
            </a:r>
          </a:p>
          <a:p>
            <a:endParaRPr lang="zh-CN" altLang="en-US"/>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10</a:t>
            </a:fld>
            <a:endParaRPr kumimoji="1" lang="zh-CN" altLang="en-US"/>
          </a:p>
        </p:txBody>
      </p:sp>
    </p:spTree>
    <p:extLst>
      <p:ext uri="{BB962C8B-B14F-4D97-AF65-F5344CB8AC3E}">
        <p14:creationId xmlns:p14="http://schemas.microsoft.com/office/powerpoint/2010/main" val="3564026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就像流浪地球里面的</a:t>
            </a:r>
            <a:r>
              <a:rPr lang="en-US" altLang="zh-CN"/>
              <a:t>MOSS</a:t>
            </a:r>
            <a:r>
              <a:rPr lang="zh-CN" altLang="en-US"/>
              <a:t>，</a:t>
            </a:r>
            <a:r>
              <a:rPr lang="en-US" altLang="zh-CN"/>
              <a:t>AI</a:t>
            </a:r>
            <a:r>
              <a:rPr lang="zh-CN" altLang="en-US"/>
              <a:t>照进</a:t>
            </a:r>
          </a:p>
        </p:txBody>
      </p:sp>
      <p:sp>
        <p:nvSpPr>
          <p:cNvPr id="4" name="灯片编号占位符 3"/>
          <p:cNvSpPr>
            <a:spLocks noGrp="1"/>
          </p:cNvSpPr>
          <p:nvPr>
            <p:ph type="sldNum" sz="quarter" idx="5"/>
          </p:nvPr>
        </p:nvSpPr>
        <p:spPr/>
        <p:txBody>
          <a:bodyPr/>
          <a:lstStyle/>
          <a:p>
            <a:fld id="{A3ED8765-8EF3-408C-9341-152904E414ED}" type="slidenum">
              <a:rPr lang="zh-CN" altLang="en-US" smtClean="0"/>
              <a:t>11</a:t>
            </a:fld>
            <a:endParaRPr lang="zh-CN" altLang="en-US"/>
          </a:p>
        </p:txBody>
      </p:sp>
    </p:spTree>
    <p:extLst>
      <p:ext uri="{BB962C8B-B14F-4D97-AF65-F5344CB8AC3E}">
        <p14:creationId xmlns:p14="http://schemas.microsoft.com/office/powerpoint/2010/main" val="2841679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HaiChatGPT</a:t>
            </a:r>
            <a:r>
              <a:rPr lang="zh-CN" altLang="en-US"/>
              <a:t>→</a:t>
            </a:r>
            <a:r>
              <a:rPr lang="en-US" altLang="zh-CN"/>
              <a:t>ChatHEP(</a:t>
            </a:r>
            <a:r>
              <a:rPr lang="zh-CN" altLang="en-US"/>
              <a:t>预训练和微调、种子裂变技术、</a:t>
            </a:r>
            <a:r>
              <a:rPr lang="en-US" altLang="zh-CN"/>
              <a:t>LangChain)</a:t>
            </a:r>
            <a:endParaRPr lang="zh-CN" altLang="en-US"/>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12</a:t>
            </a:fld>
            <a:endParaRPr kumimoji="1" lang="zh-CN" altLang="en-US"/>
          </a:p>
        </p:txBody>
      </p:sp>
    </p:spTree>
    <p:extLst>
      <p:ext uri="{BB962C8B-B14F-4D97-AF65-F5344CB8AC3E}">
        <p14:creationId xmlns:p14="http://schemas.microsoft.com/office/powerpoint/2010/main" val="553448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为什么不用</a:t>
            </a:r>
            <a:r>
              <a:rPr lang="en-US" altLang="zh-CN"/>
              <a:t>ChatGPT</a:t>
            </a:r>
            <a:r>
              <a:rPr lang="zh-CN" altLang="en-US"/>
              <a:t>，更多啊规模的，为什么。技术思路是利用已有模型。需要对不</a:t>
            </a:r>
            <a:endParaRPr lang="en-US" altLang="zh-CN"/>
          </a:p>
          <a:p>
            <a:r>
              <a:rPr lang="zh-CN" altLang="en-US"/>
              <a:t>闭源的模型。</a:t>
            </a:r>
            <a:endParaRPr lang="en-US" altLang="zh-CN"/>
          </a:p>
          <a:p>
            <a:r>
              <a:rPr lang="zh-CN" altLang="en-US"/>
              <a:t>开源的基本原则，为什么。</a:t>
            </a:r>
            <a:endParaRPr lang="en-US" altLang="zh-CN"/>
          </a:p>
          <a:p>
            <a:endParaRPr lang="en-US" altLang="zh-CN"/>
          </a:p>
          <a:p>
            <a:r>
              <a:rPr lang="zh-CN" altLang="en-US"/>
              <a:t>怎么做的：模型、数据、迭代</a:t>
            </a:r>
            <a:endParaRPr lang="en-US" altLang="zh-CN"/>
          </a:p>
          <a:p>
            <a:endParaRPr lang="zh-CN" altLang="en-US"/>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13</a:t>
            </a:fld>
            <a:endParaRPr kumimoji="1" lang="zh-CN" altLang="en-US"/>
          </a:p>
        </p:txBody>
      </p:sp>
    </p:spTree>
    <p:extLst>
      <p:ext uri="{BB962C8B-B14F-4D97-AF65-F5344CB8AC3E}">
        <p14:creationId xmlns:p14="http://schemas.microsoft.com/office/powerpoint/2010/main" val="2867287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相互作用可以分为哪几种基本相互作用？</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重子和轻子在物理性质和相互作用方面有何不同？</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反应堆需要定期进行哪些检查和维护？</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费米子具有什么样的自旋？</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核反应堆的设计和建造需要满足哪些标准和法规？</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高能粒子在宇宙中的加速机制是什么？</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"LHC</a:t>
            </a:r>
            <a:r>
              <a:rPr lang="zh-CN" altLang="en-US" b="0">
                <a:solidFill>
                  <a:srgbClr val="CE9178"/>
                </a:solidFill>
                <a:effectLst/>
                <a:latin typeface="Consolas" panose="020B0609020204030204" pitchFamily="49" charset="0"/>
              </a:rPr>
              <a:t>实验组的研究方向涉及到哪些领域？</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时间对于实验结果的准确性和可靠性有多重要？</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中子星的质量需要满足什么条件才能形成黑洞？</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质子电荷半径的测量可以用于测试哪个量子电动力学中的精细结构常数？</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重力场的观测和分析可以了解什么？</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引力波是如何产生的？</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万有引力的大小与哪些因素有关？</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量子纠缠的状态被破坏后会发生什么</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核反应在天体物理学中有什么应用？</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红移可以用来估算什么？</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科学家们正在探索什么？</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理论模型预测</a:t>
            </a:r>
            <a:r>
              <a:rPr lang="en-US" altLang="zh-CN" b="0">
                <a:solidFill>
                  <a:srgbClr val="CE9178"/>
                </a:solidFill>
                <a:effectLst/>
                <a:latin typeface="Consolas" panose="020B0609020204030204" pitchFamily="49" charset="0"/>
              </a:rPr>
              <a:t>α</a:t>
            </a:r>
            <a:r>
              <a:rPr lang="zh-CN" altLang="en-US" b="0">
                <a:solidFill>
                  <a:srgbClr val="CE9178"/>
                </a:solidFill>
                <a:effectLst/>
                <a:latin typeface="Consolas" panose="020B0609020204030204" pitchFamily="49" charset="0"/>
              </a:rPr>
              <a:t>的值可能会在什么情况下发生变化？</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夸克是构成什么的基本粒子？</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强相互作用对夸克粘在一起形成什么有影响？</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为什么质量大的物体会产生更强的引力</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地球重力场可以用来监测哪些环境问题？</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什么是</a:t>
            </a:r>
            <a:r>
              <a:rPr lang="en-US" altLang="zh-CN" b="0">
                <a:solidFill>
                  <a:srgbClr val="CE9178"/>
                </a:solidFill>
                <a:effectLst/>
                <a:latin typeface="Consolas" panose="020B0609020204030204" pitchFamily="49" charset="0"/>
              </a:rPr>
              <a:t>PET</a:t>
            </a:r>
            <a:r>
              <a:rPr lang="zh-CN" altLang="en-US" b="0">
                <a:solidFill>
                  <a:srgbClr val="CE9178"/>
                </a:solidFill>
                <a:effectLst/>
                <a:latin typeface="Consolas" panose="020B0609020204030204" pitchFamily="49" charset="0"/>
              </a:rPr>
              <a:t>扫描？</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复合核是什么？</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建筑物变形会对建筑物产生什么影响？</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什么事件会产生强烈的引力波？</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如果一个物体的质量比另一个物体大得多，会发生什么</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夸克的发现和研究对现代粒子物理学有什么重要性？</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地球引力与物体的质量和形态有什么关系？</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"Ωc^0</a:t>
            </a:r>
            <a:r>
              <a:rPr lang="zh-CN" altLang="en-US" b="0">
                <a:solidFill>
                  <a:srgbClr val="CE9178"/>
                </a:solidFill>
                <a:effectLst/>
                <a:latin typeface="Consolas" panose="020B0609020204030204" pitchFamily="49" charset="0"/>
              </a:rPr>
              <a:t>的寿命为什么比其他重子更短？</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强相互作用如何维持原子核内部的稳定性？</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质量和能量之间转化的比例是否固定？</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电子自旋共振技术可以用于哪些领域？</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宇宙学研究的内容是什么？</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重力场测量可以用于什么目的？</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恒星核心在超新星爆炸中会发生什么？</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夸克属于哪一类别的基本粒子？</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与质子和中子相比，</a:t>
            </a:r>
            <a:r>
              <a:rPr lang="en-US" altLang="zh-CN" b="0">
                <a:solidFill>
                  <a:srgbClr val="CE9178"/>
                </a:solidFill>
                <a:effectLst/>
                <a:latin typeface="Consolas" panose="020B0609020204030204" pitchFamily="49" charset="0"/>
              </a:rPr>
              <a:t>Ωc^0</a:t>
            </a:r>
            <a:r>
              <a:rPr lang="zh-CN" altLang="en-US" b="0">
                <a:solidFill>
                  <a:srgbClr val="CE9178"/>
                </a:solidFill>
                <a:effectLst/>
                <a:latin typeface="Consolas" panose="020B0609020204030204" pitchFamily="49" charset="0"/>
              </a:rPr>
              <a:t>的质量是多少倍？</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如何确定放射性物质在体内的位置和数量？</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什么是爱因斯坦的广义相对论？</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地震波传播可以用于研究哪些地球内部物质的物理性质？</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超新星爆炸会释放什么？</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"Ωc^0</a:t>
            </a:r>
            <a:r>
              <a:rPr lang="zh-CN" altLang="en-US" b="0">
                <a:solidFill>
                  <a:srgbClr val="CE9178"/>
                </a:solidFill>
                <a:effectLst/>
                <a:latin typeface="Consolas" panose="020B0609020204030204" pitchFamily="49" charset="0"/>
              </a:rPr>
              <a:t>的夸克组成对其性质有何影响？</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量子密钥分发技术可以保证密钥的什么性质？</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中子星的形成过程是什么？</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现代放射治疗技术使用什么来更准确地照射肿瘤？</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在核磁共振实验中，样品被置于什么环境中？</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什么是超对称？它是如何扩展标准模型的？</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如何用公式表示万有引力定律？</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重力规律适用于哪些物体？</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早期的实验是如何测量质子电荷半径的？</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交换胶子粒子和介子粒子有什么作用？</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质量越大的物体引力越强，这是什么原因？</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引力在哪些工程领域中扮演着重要的角色？</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通过观测和分析地球重力场可以获得哪些信息？</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介子和胶子分别是如何传递强相互作用力的？</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为什么我们无法直接观测到暗物质？</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中子星的研究对于人类有什么意义？</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裂变常被用于哪些领域？</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量子态叠加的概率由什么决定？</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"MRI</a:t>
            </a:r>
            <a:r>
              <a:rPr lang="zh-CN" altLang="en-US" b="0">
                <a:solidFill>
                  <a:srgbClr val="CE9178"/>
                </a:solidFill>
                <a:effectLst/>
                <a:latin typeface="Consolas" panose="020B0609020204030204" pitchFamily="49" charset="0"/>
              </a:rPr>
              <a:t>技术可以用于研究人体内部的什么结构和功能？</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强相互作用力的强度如何影响夸克组成原子核和其他物质？</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暗物质与电磁波有什么关系？</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"Ωc^0</a:t>
            </a:r>
            <a:r>
              <a:rPr lang="zh-CN" altLang="en-US" b="0">
                <a:solidFill>
                  <a:srgbClr val="CE9178"/>
                </a:solidFill>
                <a:effectLst/>
                <a:latin typeface="Consolas" panose="020B0609020204030204" pitchFamily="49" charset="0"/>
              </a:rPr>
              <a:t>是什么？</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光彩”和“色”之间有什么关联？</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什么是暗物质？</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对于产生的未知粒子，需要进行什么样的研究和验证？</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什么是地震波？</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重力场测量可以帮助地质学家了解什么信息</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"PET</a:t>
            </a:r>
            <a:r>
              <a:rPr lang="zh-CN" altLang="en-US" b="0">
                <a:solidFill>
                  <a:srgbClr val="CE9178"/>
                </a:solidFill>
                <a:effectLst/>
                <a:latin typeface="Consolas" panose="020B0609020204030204" pitchFamily="49" charset="0"/>
              </a:rPr>
              <a:t>技术可以用于诊断哪些疾病？</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光彩”在文学或艺术作品中的含义是什么？</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"F</a:t>
            </a:r>
            <a:r>
              <a:rPr lang="zh-CN" altLang="en-US" b="0">
                <a:solidFill>
                  <a:srgbClr val="CE9178"/>
                </a:solidFill>
                <a:effectLst/>
                <a:latin typeface="Consolas" panose="020B0609020204030204" pitchFamily="49" charset="0"/>
              </a:rPr>
              <a:t>、</a:t>
            </a:r>
            <a:r>
              <a:rPr lang="en-US" altLang="zh-CN" b="0">
                <a:solidFill>
                  <a:srgbClr val="CE9178"/>
                </a:solidFill>
                <a:effectLst/>
                <a:latin typeface="Consolas" panose="020B0609020204030204" pitchFamily="49" charset="0"/>
              </a:rPr>
              <a:t>m1</a:t>
            </a:r>
            <a:r>
              <a:rPr lang="zh-CN" altLang="en-US" b="0">
                <a:solidFill>
                  <a:srgbClr val="CE9178"/>
                </a:solidFill>
                <a:effectLst/>
                <a:latin typeface="Consolas" panose="020B0609020204030204" pitchFamily="49" charset="0"/>
              </a:rPr>
              <a:t>、</a:t>
            </a:r>
            <a:r>
              <a:rPr lang="en-US" altLang="zh-CN" b="0">
                <a:solidFill>
                  <a:srgbClr val="CE9178"/>
                </a:solidFill>
                <a:effectLst/>
                <a:latin typeface="Consolas" panose="020B0609020204030204" pitchFamily="49" charset="0"/>
              </a:rPr>
              <a:t>m2</a:t>
            </a:r>
            <a:r>
              <a:rPr lang="zh-CN" altLang="en-US" b="0">
                <a:solidFill>
                  <a:srgbClr val="CE9178"/>
                </a:solidFill>
                <a:effectLst/>
                <a:latin typeface="Consolas" panose="020B0609020204030204" pitchFamily="49" charset="0"/>
              </a:rPr>
              <a:t>、</a:t>
            </a:r>
            <a:r>
              <a:rPr lang="en-US" altLang="zh-CN" b="0">
                <a:solidFill>
                  <a:srgbClr val="CE9178"/>
                </a:solidFill>
                <a:effectLst/>
                <a:latin typeface="Consolas" panose="020B0609020204030204" pitchFamily="49" charset="0"/>
              </a:rPr>
              <a:t>r</a:t>
            </a:r>
            <a:r>
              <a:rPr lang="zh-CN" altLang="en-US" b="0">
                <a:solidFill>
                  <a:srgbClr val="CE9178"/>
                </a:solidFill>
                <a:effectLst/>
                <a:latin typeface="Consolas" panose="020B0609020204030204" pitchFamily="49" charset="0"/>
              </a:rPr>
              <a:t>和</a:t>
            </a:r>
            <a:r>
              <a:rPr lang="en-US" altLang="zh-CN" b="0">
                <a:solidFill>
                  <a:srgbClr val="CE9178"/>
                </a:solidFill>
                <a:effectLst/>
                <a:latin typeface="Consolas" panose="020B0609020204030204" pitchFamily="49" charset="0"/>
              </a:rPr>
              <a:t>G</a:t>
            </a:r>
            <a:r>
              <a:rPr lang="zh-CN" altLang="en-US" b="0">
                <a:solidFill>
                  <a:srgbClr val="CE9178"/>
                </a:solidFill>
                <a:effectLst/>
                <a:latin typeface="Consolas" panose="020B0609020204030204" pitchFamily="49" charset="0"/>
              </a:rPr>
              <a:t>在引力定律中分别代表什么？</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宇宙微波背景辐射可以推断出什么？</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肿瘤细胞的什么特性可以被</a:t>
            </a:r>
            <a:r>
              <a:rPr lang="en-US" altLang="zh-CN" b="0">
                <a:solidFill>
                  <a:srgbClr val="CE9178"/>
                </a:solidFill>
                <a:effectLst/>
                <a:latin typeface="Consolas" panose="020B0609020204030204" pitchFamily="49" charset="0"/>
              </a:rPr>
              <a:t>ESR</a:t>
            </a:r>
            <a:r>
              <a:rPr lang="zh-CN" altLang="en-US" b="0">
                <a:solidFill>
                  <a:srgbClr val="CE9178"/>
                </a:solidFill>
                <a:effectLst/>
                <a:latin typeface="Consolas" panose="020B0609020204030204" pitchFamily="49" charset="0"/>
              </a:rPr>
              <a:t>技术测量？</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加速器可以用于哪些放射治疗方式？</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电流环产生的磁场强度可以达到多少？</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在光学干涉仪中，参考光束的作用是什么？</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高能粒子碰撞实验的过程是怎样的？</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在哪些学科领域中使用“光彩”这个词汇？</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引力在工程学中的重要性体现在哪些方面？</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重力场测量可以帮助勘探人员做什么？</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"LHC</a:t>
            </a:r>
            <a:r>
              <a:rPr lang="zh-CN" altLang="en-US" b="0">
                <a:solidFill>
                  <a:srgbClr val="CE9178"/>
                </a:solidFill>
                <a:effectLst/>
                <a:latin typeface="Consolas" panose="020B0609020204030204" pitchFamily="49" charset="0"/>
              </a:rPr>
              <a:t>实验组的研究方向有哪些？</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核反应堆为什么需要保持反应速率在安全范围内？</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电弱相互作用负责描述什么？</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闪耀”这个词的使用历史有哪些典故？</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什么是强相互作用？</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核磁共振和电子自旋共振技术在研究分子和材料的结构和性质方面有哪些应用？</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超新星爆炸之后恒星会变成什么？</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光学干涉仪的测量中，参考光束的相位为什么是已知的？</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"LHC</a:t>
            </a:r>
            <a:r>
              <a:rPr lang="zh-CN" altLang="en-US" b="0">
                <a:solidFill>
                  <a:srgbClr val="CE9178"/>
                </a:solidFill>
                <a:effectLst/>
                <a:latin typeface="Consolas" panose="020B0609020204030204" pitchFamily="49" charset="0"/>
              </a:rPr>
              <a:t>实验组研究暗物质的目的是什么？</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色”包括哪些方面？</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超新星爆炸会导致恒星的外层物质和内部物质发生什么变化？</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举例说明一下“光彩”的特征。</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反应方程式可以用来预测什么？</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"Ωc^0</a:t>
            </a:r>
            <a:r>
              <a:rPr lang="zh-CN" altLang="en-US" b="0">
                <a:solidFill>
                  <a:srgbClr val="CE9178"/>
                </a:solidFill>
                <a:effectLst/>
                <a:latin typeface="Consolas" panose="020B0609020204030204" pitchFamily="49" charset="0"/>
              </a:rPr>
              <a:t>由几个夸克组成？</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弱相互作用描述了哪些现象？</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考虑引力的影响可以帮助工程师做什么？</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中子星的质量如何分布？</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为什么在物理学领域中没有具体的定义？</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什么是胶原子核实验？如何通过它推导出质子半径？</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为什么重力场测量可以用于监测地震活动？</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核反应中有哪三种类型的变化？</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"LHC</a:t>
            </a:r>
            <a:r>
              <a:rPr lang="zh-CN" altLang="en-US" b="0">
                <a:solidFill>
                  <a:srgbClr val="CE9178"/>
                </a:solidFill>
                <a:effectLst/>
                <a:latin typeface="Consolas" panose="020B0609020204030204" pitchFamily="49" charset="0"/>
              </a:rPr>
              <a:t>实验组在宇宙学方面的研究重点有哪些？</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高能物理研究对于改善人类生活有着什么样的影响？</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如何检测暗物质？</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重力场测量技术在哪些领域可以应用？</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夸克的不同组合形成了哪些亚原子粒子？</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高能物理实验主要采用哪些方法来探测暗物质的存在和性质？</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重元素在制造哪些物品时可以提高其强度？</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过高的反应速率会导致燃料棒的寿命缩短吗？</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为什么质子电荷半径在物理学的许多领域中都有重要的应用和意义？</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成本效益对设备和配置的选择有什么影响？</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物体的质量对引力有什么影响？</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引力理论在天文学中有什么作用？</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r>
              <a:rPr lang="en-US" altLang="zh-CN" b="0">
                <a:solidFill>
                  <a:srgbClr val="D4D4D4"/>
                </a:solidFill>
                <a:effectLst/>
                <a:latin typeface="Consolas" panose="020B0609020204030204" pitchFamily="49" charset="0"/>
              </a:rPr>
              <a:t>            </a:t>
            </a:r>
            <a:r>
              <a:rPr lang="en-US" altLang="zh-CN" b="0">
                <a:solidFill>
                  <a:srgbClr val="CE9178"/>
                </a:solidFill>
                <a:effectLst/>
                <a:latin typeface="Consolas" panose="020B0609020204030204" pitchFamily="49" charset="0"/>
              </a:rPr>
              <a:t>"</a:t>
            </a:r>
            <a:r>
              <a:rPr lang="zh-CN" altLang="en-US" b="0">
                <a:solidFill>
                  <a:srgbClr val="CE9178"/>
                </a:solidFill>
                <a:effectLst/>
                <a:latin typeface="Consolas" panose="020B0609020204030204" pitchFamily="49" charset="0"/>
              </a:rPr>
              <a:t>有多少种不同类型的夸克？</a:t>
            </a:r>
            <a:r>
              <a:rPr lang="en-US" altLang="zh-CN" b="0">
                <a:solidFill>
                  <a:srgbClr val="CE9178"/>
                </a:solidFill>
                <a:effectLst/>
                <a:latin typeface="Consolas" panose="020B0609020204030204" pitchFamily="49" charset="0"/>
              </a:rPr>
              <a:t>"</a:t>
            </a:r>
            <a:r>
              <a:rPr lang="en-US" altLang="zh-CN" b="0">
                <a:solidFill>
                  <a:srgbClr val="D4D4D4"/>
                </a:solidFill>
                <a:effectLst/>
                <a:latin typeface="Consolas" panose="020B0609020204030204" pitchFamily="49" charset="0"/>
              </a:rPr>
              <a:t>,</a:t>
            </a:r>
          </a:p>
          <a:p>
            <a:endParaRPr lang="zh-CN" altLang="en-US"/>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14</a:t>
            </a:fld>
            <a:endParaRPr kumimoji="1" lang="zh-CN" altLang="en-US"/>
          </a:p>
        </p:txBody>
      </p:sp>
    </p:spTree>
    <p:extLst>
      <p:ext uri="{BB962C8B-B14F-4D97-AF65-F5344CB8AC3E}">
        <p14:creationId xmlns:p14="http://schemas.microsoft.com/office/powerpoint/2010/main" val="33734639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err="1"/>
              <a:t>Chathep_vs_vicuna</a:t>
            </a:r>
            <a:r>
              <a:rPr lang="en-US" altLang="zh-CN"/>
              <a:t>: win 35/77=46%, tie: 38/77=49%, lose 5% </a:t>
            </a:r>
            <a:endParaRPr lang="zh-CN" altLang="en-US"/>
          </a:p>
          <a:p>
            <a:endParaRPr lang="en-US" altLang="zh-CN"/>
          </a:p>
          <a:p>
            <a:r>
              <a:rPr lang="en-US" altLang="zh-CN" err="1"/>
              <a:t>Chathep_vs_chatgpt</a:t>
            </a:r>
            <a:r>
              <a:rPr lang="en-US" altLang="zh-CN"/>
              <a:t>:  win 8/77=10%, tie 42/77=55%, lose 35%</a:t>
            </a:r>
          </a:p>
          <a:p>
            <a:endParaRPr lang="en-US" altLang="zh-CN"/>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a:solidFill>
                  <a:srgbClr val="CE9178"/>
                </a:solidFill>
                <a:effectLst/>
                <a:latin typeface="Consolas" panose="020B0609020204030204" pitchFamily="49" charset="0"/>
              </a:rPr>
              <a:t>What does the main body of LHAASO consist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2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a:t>
            </a:r>
            <a:r>
              <a:rPr kumimoji="1" lang="zh-CN" altLang="en-US" sz="12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注：测试集与训练集有重复</a:t>
            </a:r>
            <a:r>
              <a:rPr kumimoji="1" lang="en-US" altLang="zh-CN" sz="12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a:t>
            </a:r>
            <a:endParaRPr lang="en-US" altLang="zh-CN" b="0">
              <a:solidFill>
                <a:srgbClr val="D4D4D4"/>
              </a:solidFill>
              <a:effectLst/>
              <a:latin typeface="Consolas" panose="020B0609020204030204" pitchFamily="49" charset="0"/>
            </a:endParaRPr>
          </a:p>
          <a:p>
            <a:endParaRPr lang="en-US" altLang="zh-CN"/>
          </a:p>
          <a:p>
            <a:pPr marL="417195" indent="-342900" algn="just">
              <a:lnSpc>
                <a:spcPct val="120000"/>
              </a:lnSpc>
              <a:spcBef>
                <a:spcPts val="600"/>
              </a:spcBef>
              <a:buFont typeface="Arial" panose="020B0604020202020204" pitchFamily="34" charset="0"/>
              <a:buChar char="•"/>
            </a:pPr>
            <a:r>
              <a:rPr kumimoji="1" lang="zh-CN" altLang="en-US" sz="12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在</a:t>
            </a:r>
            <a:r>
              <a:rPr kumimoji="1" lang="en-US" altLang="zh-CN" sz="12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130</a:t>
            </a:r>
            <a:r>
              <a:rPr kumimoji="1" lang="zh-CN" altLang="en-US" sz="12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亿参数模型上对领域数据微调，能显著提升其领域问题回答的准确性，性能达到</a:t>
            </a:r>
            <a:r>
              <a:rPr kumimoji="1" lang="en-US" altLang="zh-CN" sz="12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1750</a:t>
            </a:r>
            <a:r>
              <a:rPr kumimoji="1" lang="zh-CN" altLang="en-US" sz="12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亿参数</a:t>
            </a:r>
            <a:r>
              <a:rPr kumimoji="1" lang="en-US" altLang="zh-CN" sz="12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ChatGPT</a:t>
            </a:r>
            <a:r>
              <a:rPr kumimoji="1" lang="zh-CN" altLang="en-US" sz="12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的</a:t>
            </a:r>
            <a:r>
              <a:rPr kumimoji="1" lang="en-US" altLang="zh-CN" sz="12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65%</a:t>
            </a:r>
            <a:r>
              <a:rPr kumimoji="1" lang="zh-CN" altLang="en-US" sz="12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a:t>
            </a:r>
            <a:endParaRPr kumimoji="1" lang="en-US" altLang="zh-CN" sz="12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endParaRPr>
          </a:p>
          <a:p>
            <a:pPr marL="417195" indent="-342900" algn="just">
              <a:lnSpc>
                <a:spcPct val="120000"/>
              </a:lnSpc>
              <a:spcBef>
                <a:spcPts val="600"/>
              </a:spcBef>
              <a:buFont typeface="Arial" panose="020B0604020202020204" pitchFamily="34" charset="0"/>
              <a:buChar char="•"/>
            </a:pPr>
            <a:r>
              <a:rPr kumimoji="1" lang="zh-CN" altLang="en-US" sz="12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对未进行预训练的信息微调，无法有效引导正确答案，过多的微调反而导致性能下降。</a:t>
            </a:r>
            <a:endParaRPr lang="en-US" altLang="zh-CN"/>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15</a:t>
            </a:fld>
            <a:endParaRPr kumimoji="1" lang="zh-CN" altLang="en-US"/>
          </a:p>
        </p:txBody>
      </p:sp>
    </p:spTree>
    <p:extLst>
      <p:ext uri="{BB962C8B-B14F-4D97-AF65-F5344CB8AC3E}">
        <p14:creationId xmlns:p14="http://schemas.microsoft.com/office/powerpoint/2010/main" val="1007754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借技术讲应用：</a:t>
            </a:r>
            <a:endParaRPr lang="en-US" altLang="zh-CN"/>
          </a:p>
          <a:p>
            <a:r>
              <a:rPr lang="zh-CN" altLang="en-US"/>
              <a:t>包括从文献中翻译和总结，</a:t>
            </a:r>
            <a:endParaRPr lang="en-US" altLang="zh-CN"/>
          </a:p>
          <a:p>
            <a:r>
              <a:rPr lang="zh-CN" altLang="en-US"/>
              <a:t>包括领域准确回答</a:t>
            </a:r>
            <a:endParaRPr lang="en-US" altLang="zh-CN"/>
          </a:p>
          <a:p>
            <a:r>
              <a:rPr lang="zh-CN" altLang="en-US"/>
              <a:t>包括解析公式、解析图像</a:t>
            </a:r>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17</a:t>
            </a:fld>
            <a:endParaRPr kumimoji="1" lang="zh-CN" altLang="en-US"/>
          </a:p>
        </p:txBody>
      </p:sp>
    </p:spTree>
    <p:extLst>
      <p:ext uri="{BB962C8B-B14F-4D97-AF65-F5344CB8AC3E}">
        <p14:creationId xmlns:p14="http://schemas.microsoft.com/office/powerpoint/2010/main" val="3160162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写科学代码的应用场景，宋黎明</a:t>
            </a:r>
            <a:endParaRPr lang="en-US" altLang="zh-CN"/>
          </a:p>
          <a:p>
            <a:endParaRPr lang="en-US" altLang="zh-CN"/>
          </a:p>
          <a:p>
            <a:r>
              <a:rPr lang="zh-CN" altLang="en-US"/>
              <a:t>重要的观点，放在单独的</a:t>
            </a:r>
            <a:r>
              <a:rPr lang="en-US" altLang="zh-CN"/>
              <a:t>ppt</a:t>
            </a:r>
            <a:r>
              <a:rPr lang="zh-CN" altLang="en-US"/>
              <a:t>里面！</a:t>
            </a:r>
            <a:endParaRPr lang="en-US" altLang="zh-CN"/>
          </a:p>
          <a:p>
            <a:endParaRPr lang="en-US" altLang="zh-CN"/>
          </a:p>
          <a:p>
            <a:r>
              <a:rPr lang="zh-CN" altLang="en-US"/>
              <a:t>没法用，</a:t>
            </a:r>
            <a:r>
              <a:rPr lang="en-US" altLang="zh-CN"/>
              <a:t>ChatGLM</a:t>
            </a:r>
            <a:r>
              <a:rPr lang="zh-CN" altLang="en-US"/>
              <a:t>并不好，好的</a:t>
            </a:r>
            <a:r>
              <a:rPr lang="en-US" altLang="zh-CN"/>
              <a:t>GLM-130B</a:t>
            </a:r>
            <a:r>
              <a:rPr lang="zh-CN" altLang="en-US"/>
              <a:t>开始收费了。</a:t>
            </a:r>
            <a:endParaRPr lang="en-US" altLang="zh-CN"/>
          </a:p>
          <a:p>
            <a:endParaRPr lang="en-US" altLang="zh-CN"/>
          </a:p>
          <a:p>
            <a:r>
              <a:rPr lang="zh-CN" altLang="en-US"/>
              <a:t>微调怎么微调？部署在我们这里。</a:t>
            </a:r>
            <a:endParaRPr lang="en-US" altLang="zh-CN"/>
          </a:p>
          <a:p>
            <a:endParaRPr lang="en-US" altLang="zh-CN"/>
          </a:p>
          <a:p>
            <a:endParaRPr lang="en-US" altLang="zh-CN"/>
          </a:p>
          <a:p>
            <a:endParaRPr lang="en-US" altLang="zh-CN"/>
          </a:p>
          <a:p>
            <a:endParaRPr lang="en-US" altLang="zh-CN"/>
          </a:p>
          <a:p>
            <a:endParaRPr lang="zh-CN" altLang="en-US"/>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18</a:t>
            </a:fld>
            <a:endParaRPr kumimoji="1" lang="zh-CN" altLang="en-US"/>
          </a:p>
        </p:txBody>
      </p:sp>
    </p:spTree>
    <p:extLst>
      <p:ext uri="{BB962C8B-B14F-4D97-AF65-F5344CB8AC3E}">
        <p14:creationId xmlns:p14="http://schemas.microsoft.com/office/powerpoint/2010/main" val="3777355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借技术讲应用：</a:t>
            </a:r>
            <a:endParaRPr lang="en-US" altLang="zh-CN"/>
          </a:p>
          <a:p>
            <a:r>
              <a:rPr lang="zh-CN" altLang="en-US"/>
              <a:t>包括从文献中翻译和总结，</a:t>
            </a:r>
            <a:endParaRPr lang="en-US" altLang="zh-CN"/>
          </a:p>
          <a:p>
            <a:r>
              <a:rPr lang="zh-CN" altLang="en-US"/>
              <a:t>包括领域准确回答</a:t>
            </a:r>
            <a:endParaRPr lang="en-US" altLang="zh-CN"/>
          </a:p>
          <a:p>
            <a:r>
              <a:rPr lang="zh-CN" altLang="en-US"/>
              <a:t>包括解析公式、解析图像</a:t>
            </a:r>
            <a:endParaRPr lang="en-US" altLang="zh-CN"/>
          </a:p>
          <a:p>
            <a:endParaRPr lang="en-US" altLang="zh-CN"/>
          </a:p>
          <a:p>
            <a:r>
              <a:rPr lang="en-US" altLang="zh-CN" sz="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Token(</a:t>
            </a:r>
            <a:r>
              <a:rPr lang="zh-CN" altLang="en-US" sz="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标记</a:t>
            </a:r>
            <a:r>
              <a:rPr lang="en-US" altLang="zh-CN" sz="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单词或字母在词表中的索引</a:t>
            </a:r>
            <a:r>
              <a:rPr lang="en-US" altLang="zh-CN" sz="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词表大小</a:t>
            </a:r>
            <a:r>
              <a:rPr lang="en-US" altLang="zh-CN" sz="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50257)</a:t>
            </a:r>
            <a:r>
              <a:rPr lang="zh-CN" altLang="en-US" sz="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en-US" altLang="zh-CN" sz="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Token</a:t>
            </a:r>
            <a:r>
              <a:rPr lang="zh-CN" altLang="en-US" sz="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是模型能辨别的最小单元。</a:t>
            </a:r>
            <a:endParaRPr lang="en-US" altLang="zh-CN" sz="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en-US" altLang="zh-CN" sz="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Tokenizer: </a:t>
            </a:r>
            <a:r>
              <a:rPr lang="zh-CN" altLang="en-US" sz="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把句子转换为标记的工具。</a:t>
            </a:r>
            <a:endParaRPr lang="en-US" altLang="zh-CN" sz="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endParaRPr lang="zh-CN" altLang="en-US"/>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19</a:t>
            </a:fld>
            <a:endParaRPr kumimoji="1" lang="zh-CN" altLang="en-US"/>
          </a:p>
        </p:txBody>
      </p:sp>
    </p:spTree>
    <p:extLst>
      <p:ext uri="{BB962C8B-B14F-4D97-AF65-F5344CB8AC3E}">
        <p14:creationId xmlns:p14="http://schemas.microsoft.com/office/powerpoint/2010/main" val="4273788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a:solidFill>
                  <a:srgbClr val="333333"/>
                </a:solidFill>
                <a:effectLst/>
                <a:latin typeface="宋体" panose="02010600030101010101" pitchFamily="2" charset="-122"/>
                <a:ea typeface="宋体" panose="02010600030101010101" pitchFamily="2" charset="-122"/>
              </a:rPr>
              <a:t>它含有一对粲夸克和反粲夸克且带有电荷，提示其中至少含有四个夸克，可能是科学家长期寻找的一种奇特态粒子。</a:t>
            </a:r>
            <a:endParaRPr lang="zh-CN" altLang="en-US"/>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20</a:t>
            </a:fld>
            <a:endParaRPr kumimoji="1" lang="zh-CN" altLang="en-US"/>
          </a:p>
        </p:txBody>
      </p:sp>
    </p:spTree>
    <p:extLst>
      <p:ext uri="{BB962C8B-B14F-4D97-AF65-F5344CB8AC3E}">
        <p14:creationId xmlns:p14="http://schemas.microsoft.com/office/powerpoint/2010/main" val="2560231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我们所在</a:t>
            </a:r>
            <a:r>
              <a:rPr lang="en-US" altLang="zh-CN"/>
              <a:t>AI</a:t>
            </a:r>
            <a:r>
              <a:rPr lang="zh-CN" altLang="en-US"/>
              <a:t>方面早有布局，科研处希望我总结一下现状。</a:t>
            </a:r>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2</a:t>
            </a:fld>
            <a:endParaRPr kumimoji="1" lang="zh-CN" altLang="en-US"/>
          </a:p>
        </p:txBody>
      </p:sp>
    </p:spTree>
    <p:extLst>
      <p:ext uri="{BB962C8B-B14F-4D97-AF65-F5344CB8AC3E}">
        <p14:creationId xmlns:p14="http://schemas.microsoft.com/office/powerpoint/2010/main" val="2483837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发展面向高能物理的</a:t>
            </a:r>
            <a:r>
              <a:rPr lang="en-US" altLang="zh-CN"/>
              <a:t>AI</a:t>
            </a:r>
            <a:r>
              <a:rPr lang="zh-CN" altLang="en-US"/>
              <a:t>，我们认为需要继续坚持软件框架研制和具体</a:t>
            </a:r>
            <a:r>
              <a:rPr lang="en-US" altLang="zh-CN"/>
              <a:t>AI</a:t>
            </a:r>
            <a:r>
              <a:rPr lang="zh-CN" altLang="en-US"/>
              <a:t>应用研发并进的路线，并着手跟进和预先部署通用大模型相关的研究。</a:t>
            </a:r>
            <a:endParaRPr lang="en-US" altLang="zh-CN"/>
          </a:p>
          <a:p>
            <a:endParaRPr lang="en-US" altLang="zh-CN"/>
          </a:p>
          <a:p>
            <a:r>
              <a:rPr lang="zh-CN" altLang="en-US"/>
              <a:t>整体上，经典科学计算软件、框架、高性能计算还需继续发展，量子计算还应跟进。</a:t>
            </a:r>
            <a:endParaRPr lang="en-US" altLang="zh-CN"/>
          </a:p>
          <a:p>
            <a:r>
              <a:rPr lang="zh-CN" altLang="en-US"/>
              <a:t>而人工智能与高能物理研究的典型的交叉研究</a:t>
            </a:r>
            <a:r>
              <a:rPr lang="en-US" altLang="zh-CN"/>
              <a:t>..</a:t>
            </a:r>
          </a:p>
          <a:p>
            <a:endParaRPr lang="en-US" altLang="zh-CN"/>
          </a:p>
          <a:p>
            <a:r>
              <a:rPr lang="zh-CN" altLang="en-US"/>
              <a:t>两个阶段文本</a:t>
            </a:r>
            <a:r>
              <a:rPr lang="en-US" altLang="zh-CN"/>
              <a:t>+</a:t>
            </a:r>
            <a:r>
              <a:rPr lang="zh-CN" altLang="en-US"/>
              <a:t>通用</a:t>
            </a:r>
            <a:endParaRPr lang="en-US" altLang="zh-CN"/>
          </a:p>
          <a:p>
            <a:r>
              <a:rPr lang="zh-CN" altLang="en-US"/>
              <a:t>需要交叉团队的合作（）</a:t>
            </a:r>
            <a:endParaRPr lang="en-US" altLang="zh-CN"/>
          </a:p>
          <a:p>
            <a:endParaRPr lang="en-US" altLang="zh-CN"/>
          </a:p>
          <a:p>
            <a:endParaRPr lang="en-US" altLang="zh-CN"/>
          </a:p>
          <a:p>
            <a:endParaRPr lang="en-US" altLang="zh-CN"/>
          </a:p>
          <a:p>
            <a:endParaRPr lang="en-US" altLang="zh-CN"/>
          </a:p>
          <a:p>
            <a:endParaRPr lang="en-US" altLang="zh-CN"/>
          </a:p>
          <a:p>
            <a:endParaRPr lang="en-US" altLang="zh-CN"/>
          </a:p>
          <a:p>
            <a:r>
              <a:rPr lang="zh-CN" altLang="en-US"/>
              <a:t>与其他学科相比，我们的特点</a:t>
            </a:r>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21</a:t>
            </a:fld>
            <a:endParaRPr kumimoji="1" lang="zh-CN" altLang="en-US"/>
          </a:p>
        </p:txBody>
      </p:sp>
    </p:spTree>
    <p:extLst>
      <p:ext uri="{BB962C8B-B14F-4D97-AF65-F5344CB8AC3E}">
        <p14:creationId xmlns:p14="http://schemas.microsoft.com/office/powerpoint/2010/main" val="40209612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实际所需算力不仅与模型大小有关，还与数据量和训练时间等有关。</a:t>
            </a:r>
            <a:endParaRPr lang="en-US" altLang="zh-CN" sz="12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endParaRPr lang="zh-CN" altLang="en-US"/>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22</a:t>
            </a:fld>
            <a:endParaRPr kumimoji="1" lang="zh-CN" altLang="en-US"/>
          </a:p>
        </p:txBody>
      </p:sp>
    </p:spTree>
    <p:extLst>
      <p:ext uri="{BB962C8B-B14F-4D97-AF65-F5344CB8AC3E}">
        <p14:creationId xmlns:p14="http://schemas.microsoft.com/office/powerpoint/2010/main" val="21012073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342900" indent="-342900">
              <a:lnSpc>
                <a:spcPct val="110000"/>
              </a:lnSpc>
              <a:spcBef>
                <a:spcPts val="0"/>
              </a:spcBef>
              <a:spcAft>
                <a:spcPts val="600"/>
              </a:spcAft>
              <a:buClr>
                <a:srgbClr val="ECAE14"/>
              </a:buClr>
              <a:buSzPct val="110000"/>
              <a:buChar char="•"/>
            </a:pPr>
            <a:r>
              <a:rPr kumimoji="1" lang="zh-CN" altLang="en-US" b="0">
                <a:effectLst>
                  <a:outerShdw blurRad="38100" dist="38100" dir="2700000" algn="tl">
                    <a:srgbClr val="C0C0C0"/>
                  </a:outerShdw>
                </a:effectLst>
                <a:latin typeface="+mn-lt"/>
                <a:ea typeface="+mn-ea"/>
              </a:rPr>
              <a:t>基于</a:t>
            </a:r>
            <a:r>
              <a:rPr kumimoji="1" lang="en-US" altLang="zh-CN">
                <a:effectLst>
                  <a:outerShdw blurRad="38100" dist="38100" dir="2700000" algn="tl">
                    <a:srgbClr val="C0C0C0"/>
                  </a:outerShdw>
                </a:effectLst>
              </a:rPr>
              <a:t>Machine</a:t>
            </a:r>
            <a:r>
              <a:rPr kumimoji="1" lang="zh-CN" altLang="en-US">
                <a:effectLst>
                  <a:outerShdw blurRad="38100" dist="38100" dir="2700000" algn="tl">
                    <a:srgbClr val="C0C0C0"/>
                  </a:outerShdw>
                </a:effectLst>
              </a:rPr>
              <a:t> </a:t>
            </a:r>
            <a:r>
              <a:rPr kumimoji="1" lang="en-US" altLang="zh-CN">
                <a:effectLst>
                  <a:outerShdw blurRad="38100" dist="38100" dir="2700000" algn="tl">
                    <a:srgbClr val="C0C0C0"/>
                  </a:outerShdw>
                </a:effectLst>
              </a:rPr>
              <a:t>Learning</a:t>
            </a:r>
            <a:r>
              <a:rPr kumimoji="1" lang="zh-CN" altLang="en-US">
                <a:effectLst>
                  <a:outerShdw blurRad="38100" dist="38100" dir="2700000" algn="tl">
                    <a:srgbClr val="C0C0C0"/>
                  </a:outerShdw>
                </a:effectLst>
              </a:rPr>
              <a:t> </a:t>
            </a:r>
            <a:r>
              <a:rPr kumimoji="1" lang="en-US" altLang="zh-CN">
                <a:effectLst>
                  <a:outerShdw blurRad="38100" dist="38100" dir="2700000" algn="tl">
                    <a:srgbClr val="C0C0C0"/>
                  </a:outerShdw>
                </a:effectLst>
              </a:rPr>
              <a:t>Operations(MLOps)</a:t>
            </a:r>
            <a:r>
              <a:rPr kumimoji="1" lang="zh-CN" altLang="en-US">
                <a:effectLst>
                  <a:outerShdw blurRad="38100" dist="38100" dir="2700000" algn="tl">
                    <a:srgbClr val="C0C0C0"/>
                  </a:outerShdw>
                </a:effectLst>
              </a:rPr>
              <a:t>设计理念和模块</a:t>
            </a:r>
            <a:r>
              <a:rPr kumimoji="1" lang="en-US" altLang="zh-CN">
                <a:effectLst>
                  <a:outerShdw blurRad="38100" dist="38100" dir="2700000" algn="tl">
                    <a:srgbClr val="C0C0C0"/>
                  </a:outerShdw>
                </a:effectLst>
              </a:rPr>
              <a:t>-</a:t>
            </a:r>
            <a:r>
              <a:rPr kumimoji="1" lang="zh-CN" altLang="en-US">
                <a:effectLst>
                  <a:outerShdw blurRad="38100" dist="38100" dir="2700000" algn="tl">
                    <a:srgbClr val="C0C0C0"/>
                  </a:outerShdw>
                </a:effectLst>
              </a:rPr>
              <a:t>管道</a:t>
            </a:r>
            <a:r>
              <a:rPr kumimoji="1" lang="en-US" altLang="zh-CN">
                <a:effectLst>
                  <a:outerShdw blurRad="38100" dist="38100" dir="2700000" algn="tl">
                    <a:srgbClr val="C0C0C0"/>
                  </a:outerShdw>
                </a:effectLst>
              </a:rPr>
              <a:t>-</a:t>
            </a:r>
            <a:r>
              <a:rPr kumimoji="1" lang="zh-CN" altLang="en-US">
                <a:effectLst>
                  <a:outerShdw blurRad="38100" dist="38100" dir="2700000" algn="tl">
                    <a:srgbClr val="C0C0C0"/>
                  </a:outerShdw>
                </a:effectLst>
              </a:rPr>
              <a:t>流</a:t>
            </a:r>
            <a:r>
              <a:rPr kumimoji="1" lang="en-US" altLang="zh-CN">
                <a:effectLst>
                  <a:outerShdw blurRad="38100" dist="38100" dir="2700000" algn="tl">
                    <a:srgbClr val="C0C0C0"/>
                  </a:outerShdw>
                </a:effectLst>
              </a:rPr>
              <a:t>(MPS)</a:t>
            </a:r>
            <a:r>
              <a:rPr kumimoji="1" lang="zh-CN" altLang="en-US">
                <a:effectLst>
                  <a:outerShdw blurRad="38100" dist="38100" dir="2700000" algn="tl">
                    <a:srgbClr val="C0C0C0"/>
                  </a:outerShdw>
                </a:effectLst>
              </a:rPr>
              <a:t>方案自主研发，支持模块化、可扩展、全流程，特别考虑科学计算的深度学习框架不同执行模式转换技术和高效的运行实现技术；</a:t>
            </a:r>
            <a:r>
              <a:rPr kumimoji="1" lang="en-US" altLang="zh-CN">
                <a:effectLst>
                  <a:outerShdw blurRad="38100" dist="38100" dir="2700000" algn="tl">
                    <a:srgbClr val="C0C0C0"/>
                  </a:outerShdw>
                </a:effectLst>
              </a:rPr>
              <a:t>AI</a:t>
            </a:r>
            <a:r>
              <a:rPr kumimoji="1" lang="zh-CN" altLang="en-US">
                <a:effectLst>
                  <a:outerShdw blurRad="38100" dist="38100" dir="2700000" algn="tl">
                    <a:srgbClr val="C0C0C0"/>
                  </a:outerShdw>
                </a:effectLst>
              </a:rPr>
              <a:t>科学计算平台的基准测试方法和指标体系</a:t>
            </a:r>
            <a:r>
              <a:rPr kumimoji="1" lang="en-US" altLang="zh-CN">
                <a:effectLst>
                  <a:outerShdw blurRad="38100" dist="38100" dir="2700000" algn="tl">
                    <a:srgbClr val="C0C0C0"/>
                  </a:outerShdw>
                </a:effectLst>
              </a:rPr>
              <a:t>;</a:t>
            </a:r>
            <a:r>
              <a:rPr kumimoji="1" lang="zh-CN" altLang="en-US">
                <a:effectLst>
                  <a:outerShdw blurRad="38100" dist="38100" dir="2700000" algn="tl">
                    <a:srgbClr val="C0C0C0"/>
                  </a:outerShdw>
                </a:effectLst>
              </a:rPr>
              <a:t>不同自然科学领域科学计算的通用范式和共性特征等。</a:t>
            </a:r>
            <a:endParaRPr kumimoji="1" lang="en-US" altLang="zh-CN" b="0">
              <a:effectLst>
                <a:outerShdw blurRad="38100" dist="38100" dir="2700000" algn="tl">
                  <a:srgbClr val="C0C0C0"/>
                </a:outerShdw>
              </a:effectLst>
              <a:latin typeface="+mn-lt"/>
              <a:ea typeface="+mn-ea"/>
            </a:endParaRPr>
          </a:p>
          <a:p>
            <a:pPr marL="342900" indent="-342900">
              <a:lnSpc>
                <a:spcPct val="110000"/>
              </a:lnSpc>
              <a:spcBef>
                <a:spcPts val="0"/>
              </a:spcBef>
              <a:spcAft>
                <a:spcPts val="600"/>
              </a:spcAft>
              <a:buClr>
                <a:srgbClr val="ECAE14"/>
              </a:buClr>
              <a:buSzPct val="110000"/>
              <a:buChar char="•"/>
            </a:pPr>
            <a:r>
              <a:rPr kumimoji="1" lang="zh-CN" altLang="zh-CN" b="0">
                <a:solidFill>
                  <a:srgbClr val="FF0000"/>
                </a:solidFill>
                <a:effectLst>
                  <a:outerShdw blurRad="38100" dist="38100" dir="2700000" algn="tl">
                    <a:srgbClr val="C0C0C0"/>
                  </a:outerShdw>
                </a:effectLst>
                <a:latin typeface="+mn-lt"/>
                <a:ea typeface="+mn-ea"/>
              </a:rPr>
              <a:t>先进人工智能算法</a:t>
            </a:r>
            <a:r>
              <a:rPr kumimoji="1" lang="zh-CN" altLang="zh-CN" b="0">
                <a:effectLst>
                  <a:outerShdw blurRad="38100" dist="38100" dir="2700000" algn="tl">
                    <a:srgbClr val="C0C0C0"/>
                  </a:outerShdw>
                </a:effectLst>
                <a:latin typeface="+mn-lt"/>
                <a:ea typeface="+mn-ea"/>
              </a:rPr>
              <a:t>的重构和集成，领域</a:t>
            </a:r>
            <a:r>
              <a:rPr kumimoji="1" lang="zh-CN" altLang="zh-CN" b="0">
                <a:solidFill>
                  <a:srgbClr val="FF0000"/>
                </a:solidFill>
                <a:effectLst>
                  <a:outerShdw blurRad="38100" dist="38100" dir="2700000" algn="tl">
                    <a:srgbClr val="C0C0C0"/>
                  </a:outerShdw>
                </a:effectLst>
                <a:latin typeface="+mn-lt"/>
                <a:ea typeface="+mn-ea"/>
              </a:rPr>
              <a:t>数据集接口</a:t>
            </a:r>
            <a:r>
              <a:rPr kumimoji="1" lang="zh-CN" altLang="zh-CN" b="0">
                <a:effectLst>
                  <a:outerShdw blurRad="38100" dist="38100" dir="2700000" algn="tl">
                    <a:srgbClr val="C0C0C0"/>
                  </a:outerShdw>
                </a:effectLst>
                <a:latin typeface="+mn-lt"/>
                <a:ea typeface="+mn-ea"/>
              </a:rPr>
              <a:t>，前沿</a:t>
            </a:r>
            <a:r>
              <a:rPr kumimoji="1" lang="zh-CN" altLang="zh-CN" b="0">
                <a:solidFill>
                  <a:srgbClr val="FF0000"/>
                </a:solidFill>
                <a:effectLst>
                  <a:outerShdw blurRad="38100" dist="38100" dir="2700000" algn="tl">
                    <a:srgbClr val="C0C0C0"/>
                  </a:outerShdw>
                </a:effectLst>
                <a:latin typeface="+mn-lt"/>
                <a:ea typeface="+mn-ea"/>
              </a:rPr>
              <a:t>神经网络构建方法</a:t>
            </a:r>
            <a:r>
              <a:rPr kumimoji="1" lang="zh-CN" altLang="zh-CN" b="0">
                <a:effectLst>
                  <a:outerShdw blurRad="38100" dist="38100" dir="2700000" algn="tl">
                    <a:srgbClr val="C0C0C0"/>
                  </a:outerShdw>
                </a:effectLst>
                <a:latin typeface="+mn-lt"/>
                <a:ea typeface="+mn-ea"/>
              </a:rPr>
              <a:t>和</a:t>
            </a:r>
            <a:r>
              <a:rPr kumimoji="1" lang="zh-CN" altLang="zh-CN" b="0">
                <a:solidFill>
                  <a:srgbClr val="FF0000"/>
                </a:solidFill>
                <a:effectLst>
                  <a:outerShdw blurRad="38100" dist="38100" dir="2700000" algn="tl">
                    <a:srgbClr val="C0C0C0"/>
                  </a:outerShdw>
                </a:effectLst>
                <a:latin typeface="+mn-lt"/>
                <a:ea typeface="+mn-ea"/>
              </a:rPr>
              <a:t>快速便捷的算法</a:t>
            </a:r>
            <a:r>
              <a:rPr kumimoji="1" lang="zh-CN" altLang="en-US" b="0">
                <a:solidFill>
                  <a:srgbClr val="FF0000"/>
                </a:solidFill>
                <a:effectLst>
                  <a:outerShdw blurRad="38100" dist="38100" dir="2700000" algn="tl">
                    <a:srgbClr val="C0C0C0"/>
                  </a:outerShdw>
                </a:effectLst>
                <a:latin typeface="+mn-lt"/>
                <a:ea typeface="+mn-ea"/>
              </a:rPr>
              <a:t>应用部署</a:t>
            </a:r>
            <a:r>
              <a:rPr kumimoji="1" lang="zh-CN" altLang="zh-CN" b="0">
                <a:solidFill>
                  <a:srgbClr val="FF0000"/>
                </a:solidFill>
                <a:effectLst>
                  <a:outerShdw blurRad="38100" dist="38100" dir="2700000" algn="tl">
                    <a:srgbClr val="C0C0C0"/>
                  </a:outerShdw>
                </a:effectLst>
                <a:latin typeface="+mn-lt"/>
                <a:ea typeface="+mn-ea"/>
              </a:rPr>
              <a:t>方案</a:t>
            </a:r>
            <a:r>
              <a:rPr kumimoji="1" lang="zh-CN" altLang="zh-CN" b="0">
                <a:effectLst>
                  <a:outerShdw blurRad="38100" dist="38100" dir="2700000" algn="tl">
                    <a:srgbClr val="C0C0C0"/>
                  </a:outerShdw>
                </a:effectLst>
                <a:latin typeface="+mn-lt"/>
                <a:ea typeface="+mn-ea"/>
              </a:rPr>
              <a:t>，支撑未来面向科学发现的人工智能方法学发展和应用生态。</a:t>
            </a:r>
          </a:p>
          <a:p>
            <a:endParaRPr lang="zh-CN" altLang="en-US"/>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23</a:t>
            </a:fld>
            <a:endParaRPr kumimoji="1" lang="zh-CN" altLang="en-US"/>
          </a:p>
        </p:txBody>
      </p:sp>
    </p:spTree>
    <p:extLst>
      <p:ext uri="{BB962C8B-B14F-4D97-AF65-F5344CB8AC3E}">
        <p14:creationId xmlns:p14="http://schemas.microsoft.com/office/powerpoint/2010/main" val="37917670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不是有了大模型就不要小模型了，</a:t>
            </a:r>
            <a:endParaRPr lang="en-US" altLang="zh-CN"/>
          </a:p>
          <a:p>
            <a:r>
              <a:rPr lang="zh-CN" altLang="en-US"/>
              <a:t>是不是没有大数据就不能玩大模型。</a:t>
            </a:r>
            <a:endParaRPr lang="en-US" altLang="zh-CN"/>
          </a:p>
          <a:p>
            <a:endParaRPr lang="en-US" altLang="zh-CN"/>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避免炒概念、表面繁荣、不落地。</a:t>
            </a:r>
            <a:endParaRPr lang="en-US" altLang="zh-CN" sz="12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a:p>
            <a:endParaRPr lang="zh-CN" altLang="en-US"/>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24</a:t>
            </a:fld>
            <a:endParaRPr kumimoji="1" lang="zh-CN" altLang="en-US"/>
          </a:p>
        </p:txBody>
      </p:sp>
    </p:spTree>
    <p:extLst>
      <p:ext uri="{BB962C8B-B14F-4D97-AF65-F5344CB8AC3E}">
        <p14:creationId xmlns:p14="http://schemas.microsoft.com/office/powerpoint/2010/main" val="21557734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342900" indent="-342900">
              <a:buFont typeface="Arial" panose="020B0604020202020204" pitchFamily="34" charset="0"/>
              <a:buChar char="•"/>
            </a:pPr>
            <a:r>
              <a:rPr lang="en-US" altLang="zh-CN" sz="12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GPT-4</a:t>
            </a:r>
            <a:r>
              <a:rPr lang="zh-CN" altLang="en-US" sz="12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证明了</a:t>
            </a:r>
            <a:r>
              <a:rPr lang="zh-CN" altLang="en-US" sz="1200" b="1">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预训练</a:t>
            </a:r>
            <a:r>
              <a:rPr lang="zh-CN" altLang="en-US" sz="12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和</a:t>
            </a:r>
            <a:r>
              <a:rPr lang="zh-CN" altLang="en-US" sz="1200" b="1">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指令微调</a:t>
            </a:r>
            <a:r>
              <a:rPr lang="zh-CN" altLang="en-US" sz="12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大模型的模式是实现</a:t>
            </a:r>
            <a:r>
              <a:rPr lang="zh-CN" altLang="en-US" sz="1200" b="1">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更高层次智能</a:t>
            </a:r>
            <a:r>
              <a:rPr lang="zh-CN" altLang="en-US" sz="12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的有效途径</a:t>
            </a:r>
            <a:endParaRPr lang="en-US" altLang="zh-CN" sz="12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pPr marL="342900" indent="-342900">
              <a:buFont typeface="Arial" panose="020B0604020202020204" pitchFamily="34" charset="0"/>
              <a:buChar char="•"/>
            </a:pPr>
            <a:r>
              <a:rPr lang="zh-CN" altLang="en-US" sz="12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高能物理领域的海量大数据提供了发展大模型的</a:t>
            </a:r>
            <a:r>
              <a:rPr lang="zh-CN" altLang="en-US" sz="1200" b="1">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绝佳基础</a:t>
            </a:r>
            <a:endParaRPr lang="en-US" altLang="zh-CN" sz="1200" b="1">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altLang="zh-CN" sz="1200"/>
            </a:br>
            <a:r>
              <a:rPr lang="zh-CN" altLang="en-US" sz="1200"/>
              <a:t>划分科研范式主要依据之一是科研工具的使用，</a:t>
            </a:r>
            <a:r>
              <a:rPr lang="zh-CN" altLang="en-US" sz="1200" b="1">
                <a:solidFill>
                  <a:srgbClr val="C00000"/>
                </a:solidFill>
              </a:rPr>
              <a:t>新工具的使用必然会提高科研效率，催生新成果</a:t>
            </a:r>
            <a:r>
              <a:rPr lang="zh-CN" altLang="en-US" sz="120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a:t>希望利用先进技术去推动基础研究，加速科学进步，造福人类社会。</a:t>
            </a:r>
            <a:endParaRPr lang="en-US" altLang="zh-CN"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a:t>交叉团队。</a:t>
            </a:r>
          </a:p>
          <a:p>
            <a:endParaRPr lang="zh-CN" altLang="en-US"/>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27</a:t>
            </a:fld>
            <a:endParaRPr kumimoji="1" lang="zh-CN" altLang="en-US"/>
          </a:p>
        </p:txBody>
      </p:sp>
    </p:spTree>
    <p:extLst>
      <p:ext uri="{BB962C8B-B14F-4D97-AF65-F5344CB8AC3E}">
        <p14:creationId xmlns:p14="http://schemas.microsoft.com/office/powerpoint/2010/main" val="36482784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b="1">
                <a:solidFill>
                  <a:srgbClr val="C00000"/>
                </a:solidFill>
                <a:effectLst/>
                <a:latin typeface="+mj-ea"/>
                <a:ea typeface="+mj-ea"/>
                <a:cs typeface="宋体" panose="02010600030101010101" pitchFamily="2" charset="-122"/>
              </a:rPr>
              <a:t>海量数据（特别是内容差异巨大的数据）迫使神经网络学习通用且有用的“神经回路”，大尺寸的模型提供了足够冗余和多样性使得神经回路对特定任务进行专门化和微调</a:t>
            </a:r>
            <a:r>
              <a:rPr lang="zh-CN" altLang="zh-CN" sz="1200">
                <a:solidFill>
                  <a:schemeClr val="tx1"/>
                </a:solidFill>
                <a:effectLst/>
                <a:latin typeface="+mj-ea"/>
                <a:ea typeface="+mj-ea"/>
                <a:cs typeface="宋体" panose="02010600030101010101" pitchFamily="2" charset="-122"/>
              </a:rPr>
              <a:t>。另一种想法是大尺寸的模型带来一些益处，包括通过连接不同的最小值使梯度下降更加有效，或简单地使得高维数据的拟合更加平滑。最关键的方向是研究大模型的</a:t>
            </a:r>
            <a:r>
              <a:rPr lang="zh-CN" altLang="zh-CN" sz="1200" b="1">
                <a:solidFill>
                  <a:srgbClr val="C00000"/>
                </a:solidFill>
                <a:effectLst/>
                <a:latin typeface="+mj-ea"/>
                <a:ea typeface="+mj-ea"/>
                <a:cs typeface="宋体" panose="02010600030101010101" pitchFamily="2" charset="-122"/>
              </a:rPr>
              <a:t>“涌现”现象</a:t>
            </a:r>
            <a:r>
              <a:rPr lang="zh-CN" altLang="zh-CN" sz="1200">
                <a:solidFill>
                  <a:schemeClr val="tx1"/>
                </a:solidFill>
                <a:effectLst/>
                <a:latin typeface="+mj-ea"/>
                <a:ea typeface="+mj-ea"/>
                <a:cs typeface="宋体" panose="02010600030101010101" pitchFamily="2" charset="-122"/>
              </a:rPr>
              <a:t>，这种涌现现象是先前任务专用的狭义人工智能</a:t>
            </a:r>
            <a:r>
              <a:rPr lang="en-US" altLang="zh-CN" sz="1200">
                <a:solidFill>
                  <a:schemeClr val="tx1"/>
                </a:solidFill>
                <a:effectLst/>
                <a:latin typeface="+mj-ea"/>
                <a:ea typeface="+mj-ea"/>
                <a:cs typeface="宋体" panose="02010600030101010101" pitchFamily="2" charset="-122"/>
              </a:rPr>
              <a:t>(Narrow AI)</a:t>
            </a:r>
            <a:r>
              <a:rPr lang="zh-CN" altLang="zh-CN" sz="1200">
                <a:solidFill>
                  <a:schemeClr val="tx1"/>
                </a:solidFill>
                <a:effectLst/>
                <a:latin typeface="+mj-ea"/>
                <a:ea typeface="+mj-ea"/>
                <a:cs typeface="宋体" panose="02010600030101010101" pitchFamily="2" charset="-122"/>
              </a:rPr>
              <a:t>模型所没有的。</a:t>
            </a:r>
            <a:r>
              <a:rPr lang="en-US" altLang="zh-CN" sz="1200" baseline="30000">
                <a:solidFill>
                  <a:schemeClr val="tx1"/>
                </a:solidFill>
                <a:latin typeface="+mj-ea"/>
                <a:ea typeface="+mj-ea"/>
                <a:cs typeface="宋体" panose="02010600030101010101" pitchFamily="2" charset="-122"/>
              </a:rPr>
              <a:t>1</a:t>
            </a:r>
          </a:p>
          <a:p>
            <a:r>
              <a:rPr lang="zh-CN" altLang="zh-CN" sz="1800">
                <a:effectLst/>
                <a:latin typeface="Times New Roman" panose="02020603050405020304" pitchFamily="18" charset="0"/>
                <a:ea typeface="宋体" panose="02010600030101010101" pitchFamily="2" charset="-122"/>
                <a:cs typeface="宋体" panose="02010600030101010101" pitchFamily="2" charset="-122"/>
              </a:rPr>
              <a:t>使用自注意力机制</a:t>
            </a:r>
            <a:r>
              <a:rPr lang="en-US" altLang="zh-CN" sz="1800">
                <a:effectLst/>
                <a:latin typeface="Times New Roman" panose="02020603050405020304" pitchFamily="18" charset="0"/>
                <a:ea typeface="宋体" panose="02010600030101010101" pitchFamily="2" charset="-122"/>
                <a:cs typeface="宋体" panose="02010600030101010101" pitchFamily="2" charset="-122"/>
              </a:rPr>
              <a:t>(self-</a:t>
            </a:r>
            <a:r>
              <a:rPr lang="en-US" altLang="zh-CN" sz="1800" err="1">
                <a:effectLst/>
                <a:latin typeface="Times New Roman" panose="02020603050405020304" pitchFamily="18" charset="0"/>
                <a:ea typeface="宋体" panose="02010600030101010101" pitchFamily="2" charset="-122"/>
                <a:cs typeface="宋体" panose="02010600030101010101" pitchFamily="2" charset="-122"/>
              </a:rPr>
              <a:t>attension</a:t>
            </a:r>
            <a:r>
              <a:rPr lang="en-US" altLang="zh-CN" sz="1800">
                <a:effectLst/>
                <a:latin typeface="Times New Roman" panose="02020603050405020304" pitchFamily="18" charset="0"/>
                <a:ea typeface="宋体" panose="02010600030101010101" pitchFamily="2" charset="-122"/>
                <a:cs typeface="宋体" panose="02010600030101010101" pitchFamily="2" charset="-122"/>
              </a:rPr>
              <a:t> mechanism)</a:t>
            </a:r>
            <a:r>
              <a:rPr lang="zh-CN" altLang="zh-CN" sz="1800">
                <a:effectLst/>
                <a:latin typeface="Times New Roman" panose="02020603050405020304" pitchFamily="18" charset="0"/>
                <a:ea typeface="宋体" panose="02010600030101010101" pitchFamily="2" charset="-122"/>
                <a:cs typeface="宋体" panose="02010600030101010101" pitchFamily="2" charset="-122"/>
              </a:rPr>
              <a:t>来捕捉输入序列中的关系，使得</a:t>
            </a:r>
            <a:r>
              <a:rPr lang="zh-CN" altLang="en-US" sz="1800">
                <a:effectLst/>
                <a:latin typeface="Times New Roman" panose="02020603050405020304" pitchFamily="18" charset="0"/>
                <a:ea typeface="宋体" panose="02010600030101010101" pitchFamily="2" charset="-122"/>
                <a:cs typeface="宋体" panose="02010600030101010101" pitchFamily="2" charset="-122"/>
              </a:rPr>
              <a:t>模型</a:t>
            </a:r>
            <a:r>
              <a:rPr lang="zh-CN" altLang="zh-CN" sz="1800">
                <a:effectLst/>
                <a:latin typeface="Times New Roman" panose="02020603050405020304" pitchFamily="18" charset="0"/>
                <a:ea typeface="宋体" panose="02010600030101010101" pitchFamily="2" charset="-122"/>
                <a:cs typeface="宋体" panose="02010600030101010101" pitchFamily="2" charset="-122"/>
              </a:rPr>
              <a:t>有更强大的表达能力、可扩展性和灵活性</a:t>
            </a:r>
            <a:endParaRPr lang="zh-CN" altLang="en-US"/>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28</a:t>
            </a:fld>
            <a:endParaRPr kumimoji="1" lang="zh-CN" altLang="en-US"/>
          </a:p>
        </p:txBody>
      </p:sp>
    </p:spTree>
    <p:extLst>
      <p:ext uri="{BB962C8B-B14F-4D97-AF65-F5344CB8AC3E}">
        <p14:creationId xmlns:p14="http://schemas.microsoft.com/office/powerpoint/2010/main" val="19778282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342900" indent="-342900">
              <a:buFont typeface="Arial" panose="020B0604020202020204" pitchFamily="34" charset="0"/>
              <a:buChar char="•"/>
            </a:pPr>
            <a:r>
              <a:rPr lang="en-US" altLang="zh-CN" sz="12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GPT-4</a:t>
            </a:r>
            <a:r>
              <a:rPr lang="zh-CN" altLang="en-US" sz="12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证明了</a:t>
            </a:r>
            <a:r>
              <a:rPr lang="zh-CN" altLang="en-US" sz="1200" b="1">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预训练</a:t>
            </a:r>
            <a:r>
              <a:rPr lang="zh-CN" altLang="en-US" sz="12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和</a:t>
            </a:r>
            <a:r>
              <a:rPr lang="zh-CN" altLang="en-US" sz="1200" b="1">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指令微调</a:t>
            </a:r>
            <a:r>
              <a:rPr lang="zh-CN" altLang="en-US" sz="12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大模型的模式是实现</a:t>
            </a:r>
            <a:r>
              <a:rPr lang="zh-CN" altLang="en-US" sz="1200" b="1">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更高层次智能</a:t>
            </a:r>
            <a:r>
              <a:rPr lang="zh-CN" altLang="en-US" sz="12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的有效途径</a:t>
            </a:r>
            <a:endParaRPr lang="en-US" altLang="zh-CN" sz="12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pPr marL="342900" indent="-342900">
              <a:buFont typeface="Arial" panose="020B0604020202020204" pitchFamily="34" charset="0"/>
              <a:buChar char="•"/>
            </a:pPr>
            <a:r>
              <a:rPr lang="zh-CN" altLang="en-US" sz="12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高能物理领域的海量大数据提供了发展大模型的</a:t>
            </a:r>
            <a:r>
              <a:rPr lang="zh-CN" altLang="en-US" sz="1200" b="1">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绝佳基础</a:t>
            </a:r>
            <a:endParaRPr lang="en-US" altLang="zh-CN" sz="1200" b="1">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altLang="zh-CN" sz="1200"/>
            </a:br>
            <a:r>
              <a:rPr lang="zh-CN" altLang="en-US" sz="1200"/>
              <a:t>划分科研范式主要依据之一是科研工具的使用，</a:t>
            </a:r>
            <a:r>
              <a:rPr lang="zh-CN" altLang="en-US" sz="1200" b="1">
                <a:solidFill>
                  <a:srgbClr val="C00000"/>
                </a:solidFill>
              </a:rPr>
              <a:t>新工具的使用必然会提高科研效率，催生新成果</a:t>
            </a:r>
            <a:r>
              <a:rPr lang="zh-CN" altLang="en-US" sz="120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a:t>希望利用先进技术去推动基础研究，加速科学进步，造福人类社会。</a:t>
            </a:r>
            <a:endParaRPr lang="en-US" altLang="zh-CN"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a:t>交叉团队。</a:t>
            </a:r>
          </a:p>
          <a:p>
            <a:endParaRPr lang="zh-CN" altLang="en-US"/>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29</a:t>
            </a:fld>
            <a:endParaRPr kumimoji="1" lang="zh-CN" altLang="en-US"/>
          </a:p>
        </p:txBody>
      </p:sp>
    </p:spTree>
    <p:extLst>
      <p:ext uri="{BB962C8B-B14F-4D97-AF65-F5344CB8AC3E}">
        <p14:creationId xmlns:p14="http://schemas.microsoft.com/office/powerpoint/2010/main" val="2394793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来了以后明显感觉到很多我们所物理学家对</a:t>
            </a:r>
            <a:r>
              <a:rPr lang="en-US" altLang="zh-CN"/>
              <a:t>AI</a:t>
            </a:r>
            <a:r>
              <a:rPr lang="zh-CN" altLang="en-US"/>
              <a:t>抱着积极态度，因此我也有很多机会与粒子物理、天体、同步辐射、散列的科学家交流，需求很多，奈何人手不够做不了，有的是我们主要开发、有的是合作一起去做，有的是会议上提提意见建议、有的可能只是报告过一次。</a:t>
            </a:r>
            <a:endParaRPr lang="en-US" altLang="zh-CN"/>
          </a:p>
          <a:p>
            <a:r>
              <a:rPr lang="zh-CN" altLang="en-US"/>
              <a:t>我们希望把</a:t>
            </a:r>
            <a:r>
              <a:rPr lang="en-US" altLang="zh-CN"/>
              <a:t>AI</a:t>
            </a:r>
            <a:r>
              <a:rPr lang="zh-CN" altLang="en-US"/>
              <a:t>平台做成可自主化获取的，</a:t>
            </a:r>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31</a:t>
            </a:fld>
            <a:endParaRPr kumimoji="1" lang="zh-CN" altLang="en-US"/>
          </a:p>
        </p:txBody>
      </p:sp>
    </p:spTree>
    <p:extLst>
      <p:ext uri="{BB962C8B-B14F-4D97-AF65-F5344CB8AC3E}">
        <p14:creationId xmlns:p14="http://schemas.microsoft.com/office/powerpoint/2010/main" val="17203353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32</a:t>
            </a:fld>
            <a:endParaRPr kumimoji="1" lang="zh-CN" altLang="en-US"/>
          </a:p>
        </p:txBody>
      </p:sp>
    </p:spTree>
    <p:extLst>
      <p:ext uri="{BB962C8B-B14F-4D97-AF65-F5344CB8AC3E}">
        <p14:creationId xmlns:p14="http://schemas.microsoft.com/office/powerpoint/2010/main" val="10784576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指明了方向。</a:t>
            </a:r>
            <a:endParaRPr lang="en-US" altLang="zh-CN"/>
          </a:p>
          <a:p>
            <a:r>
              <a:rPr lang="en-US" altLang="zh-CN" b="0" i="0">
                <a:solidFill>
                  <a:srgbClr val="333333"/>
                </a:solidFill>
                <a:effectLst/>
                <a:latin typeface="arial" panose="020B0604020202020204" pitchFamily="34" charset="0"/>
              </a:rPr>
              <a:t>AI for Science</a:t>
            </a:r>
            <a:r>
              <a:rPr lang="zh-CN" altLang="en-US" b="0" i="0">
                <a:solidFill>
                  <a:srgbClr val="333333"/>
                </a:solidFill>
                <a:effectLst/>
                <a:latin typeface="arial" panose="020B0604020202020204" pitchFamily="34" charset="0"/>
              </a:rPr>
              <a:t>是整个中国科技创新历史上最好的机会</a:t>
            </a:r>
            <a:endParaRPr lang="en-US" altLang="zh-CN"/>
          </a:p>
          <a:p>
            <a:endParaRPr lang="en-US" altLang="zh-CN"/>
          </a:p>
          <a:p>
            <a:r>
              <a:rPr lang="en-US" altLang="zh-CN"/>
              <a:t>GPT</a:t>
            </a:r>
            <a:r>
              <a:rPr lang="zh-CN" altLang="en-US"/>
              <a:t>带来的思考</a:t>
            </a:r>
            <a:endParaRPr lang="en-US" altLang="zh-CN"/>
          </a:p>
          <a:p>
            <a:endParaRPr lang="en-US" altLang="zh-CN"/>
          </a:p>
          <a:p>
            <a:pPr marL="457200" indent="-457200">
              <a:buFont typeface="Arial" panose="020B0604020202020204" pitchFamily="34" charset="0"/>
              <a:buChar char="•"/>
            </a:pPr>
            <a:r>
              <a:rPr lang="zh-CN" altLang="en-US" sz="12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院里：发挥高能物理学科基础和优势，打造高水平的数据和AI驱动平台。</a:t>
            </a:r>
          </a:p>
          <a:p>
            <a:pPr marL="457200" indent="-457200">
              <a:buFont typeface="Arial" panose="020B0604020202020204" pitchFamily="34" charset="0"/>
              <a:buChar char="•"/>
            </a:pPr>
            <a:r>
              <a:rPr lang="zh-CN" altLang="en-US" sz="12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所十四五规划：先进计算技术使更强大的建模与模拟成为可能，是高能物理取得重大突破不可或缺的手段。需加强机器学习在实时处理、模拟、重建、分析等方面的应用，提升高能物理探索和新发现的能力。</a:t>
            </a:r>
            <a:endParaRPr lang="en-US" altLang="zh-CN" sz="12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a:p>
            <a:pPr marL="457200" indent="-457200">
              <a:buFont typeface="Arial" panose="020B0604020202020204" pitchFamily="34" charset="0"/>
              <a:buChar char="•"/>
            </a:pPr>
            <a:endParaRPr lang="en-US" altLang="zh-CN" sz="12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a:p>
            <a:pPr marL="457200" indent="-457200">
              <a:buFont typeface="Arial" panose="020B0604020202020204" pitchFamily="34" charset="0"/>
              <a:buChar char="•"/>
            </a:pPr>
            <a:endParaRPr lang="en-US" altLang="zh-CN" sz="12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a:p>
            <a:pPr marL="0" indent="0">
              <a:buFont typeface="Arial" panose="020B0604020202020204" pitchFamily="34" charset="0"/>
              <a:buNone/>
            </a:pPr>
            <a:r>
              <a:rPr lang="zh-CN" altLang="en-US" sz="12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与</a:t>
            </a:r>
            <a:r>
              <a:rPr lang="en-US" altLang="zh-CN" sz="12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AlphaGo</a:t>
            </a:r>
            <a:r>
              <a:rPr lang="zh-CN" altLang="en-US" sz="12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和</a:t>
            </a:r>
            <a:r>
              <a:rPr lang="en-US" altLang="zh-CN" sz="12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AlphaFold</a:t>
            </a:r>
            <a:r>
              <a:rPr lang="zh-CN" altLang="en-US" sz="12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一样，</a:t>
            </a:r>
            <a:r>
              <a:rPr lang="en-US" altLang="zh-CN" sz="12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ChatGPT</a:t>
            </a:r>
            <a:r>
              <a:rPr lang="zh-CN" altLang="en-US" sz="12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再次引领了</a:t>
            </a:r>
            <a:r>
              <a:rPr lang="en-US" altLang="zh-CN" sz="12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AI</a:t>
            </a:r>
            <a:r>
              <a:rPr lang="zh-CN" altLang="en-US" sz="12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热潮，与以往不同的是它</a:t>
            </a:r>
            <a:r>
              <a:rPr lang="zh-CN" altLang="en-US" sz="1200" b="1">
                <a:solidFill>
                  <a:srgbClr val="C0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更加通用</a:t>
            </a:r>
            <a:r>
              <a:rPr lang="zh-CN" altLang="en-US" sz="12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，人工智能的“第三次春天”还将持续。</a:t>
            </a:r>
            <a:endParaRPr lang="en-US" altLang="zh-CN" sz="12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a:p>
            <a:pPr marL="0" indent="0">
              <a:buFont typeface="Arial" panose="020B0604020202020204" pitchFamily="34" charset="0"/>
              <a:buNone/>
            </a:pPr>
            <a:endParaRPr lang="en-US" altLang="zh-CN" sz="12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a:p>
            <a:pPr marL="0" indent="0">
              <a:buFont typeface="Arial" panose="020B0604020202020204" pitchFamily="34" charset="0"/>
              <a:buNone/>
            </a:pPr>
            <a:r>
              <a:rPr lang="zh-CN" altLang="en-US" sz="12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立足常规，着眼新奇</a:t>
            </a:r>
            <a:endParaRPr lang="en-US" altLang="zh-CN" sz="12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a:p>
            <a:endParaRPr lang="zh-CN" altLang="en-US"/>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33</a:t>
            </a:fld>
            <a:endParaRPr kumimoji="1" lang="zh-CN" altLang="en-US"/>
          </a:p>
        </p:txBody>
      </p:sp>
    </p:spTree>
    <p:extLst>
      <p:ext uri="{BB962C8B-B14F-4D97-AF65-F5344CB8AC3E}">
        <p14:creationId xmlns:p14="http://schemas.microsoft.com/office/powerpoint/2010/main" val="3187985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ts val="2880"/>
              </a:lnSpc>
            </a:pPr>
            <a:r>
              <a:rPr kumimoji="1" lang="zh-CN" altLang="en-US" sz="1200" b="1">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海量的数据带来了采集、存储、分析等巨大的挑战，</a:t>
            </a:r>
            <a:endParaRPr kumimoji="1" lang="en-US" altLang="zh-CN" sz="1200" b="1">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pPr>
              <a:lnSpc>
                <a:spcPts val="2880"/>
              </a:lnSpc>
            </a:pPr>
            <a:r>
              <a:rPr kumimoji="1" lang="zh-CN" altLang="en-US" sz="1200" b="1">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人工智能为海量科学数据处理的巨大挑战提供革命性的解决方案，包括利用</a:t>
            </a:r>
            <a:r>
              <a:rPr kumimoji="1" lang="en-US" altLang="zh-CN" sz="1200" b="1">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AI</a:t>
            </a:r>
            <a:r>
              <a:rPr kumimoji="1" lang="zh-CN" altLang="en-US" sz="1200" b="1">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高维数据自动降维的能力，把计算复杂度从</a:t>
            </a:r>
            <a:r>
              <a:rPr kumimoji="1" lang="en-US" altLang="zh-CN" sz="1200" b="1">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O(n^3)</a:t>
            </a:r>
            <a:r>
              <a:rPr kumimoji="1" lang="zh-CN" altLang="en-US" sz="1200" b="1">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变成</a:t>
            </a:r>
            <a:r>
              <a:rPr kumimoji="1" lang="en-US" altLang="zh-CN" sz="1200" b="1">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O(n)</a:t>
            </a:r>
            <a:r>
              <a:rPr kumimoji="1" lang="zh-CN" altLang="en-US" sz="1200" b="1">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，从而实现千倍加速，更包括最近出现的基于大模型的更通用的人工智能方法。</a:t>
            </a:r>
            <a:endParaRPr kumimoji="1" lang="en-US" altLang="zh-CN" sz="1200" b="1">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ts val="2880"/>
              </a:lnSpc>
              <a:spcBef>
                <a:spcPts val="0"/>
              </a:spcBef>
              <a:spcAft>
                <a:spcPts val="0"/>
              </a:spcAft>
              <a:buClrTx/>
              <a:buSzTx/>
              <a:buFontTx/>
              <a:buNone/>
              <a:tabLst/>
              <a:defRPr/>
            </a:pPr>
            <a:r>
              <a:rPr kumimoji="1" lang="zh-CN" altLang="en-US" sz="1200" b="1">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人工智能为海量科学数据处理的巨大挑战提供有前景的解决方案。</a:t>
            </a:r>
            <a:endParaRPr kumimoji="1" lang="en-US" altLang="zh-CN" sz="1200" b="1">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pPr>
              <a:lnSpc>
                <a:spcPts val="2880"/>
              </a:lnSpc>
            </a:pPr>
            <a:endParaRPr kumimoji="1" lang="en-US" altLang="zh-CN" sz="1200" b="1" dirty="0">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3</a:t>
            </a:fld>
            <a:endParaRPr kumimoji="1" lang="zh-CN" altLang="en-US"/>
          </a:p>
        </p:txBody>
      </p:sp>
    </p:spTree>
    <p:extLst>
      <p:ext uri="{BB962C8B-B14F-4D97-AF65-F5344CB8AC3E}">
        <p14:creationId xmlns:p14="http://schemas.microsoft.com/office/powerpoint/2010/main" val="23714452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342900" indent="-342900">
              <a:buFont typeface="Arial" panose="020B0604020202020204" pitchFamily="34" charset="0"/>
              <a:buChar char="•"/>
            </a:pPr>
            <a:r>
              <a:rPr lang="zh-CN" altLang="en-US" sz="12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能实现</a:t>
            </a:r>
            <a:r>
              <a:rPr lang="en-US" altLang="zh-CN" sz="12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David</a:t>
            </a:r>
            <a:r>
              <a:rPr lang="zh-CN" altLang="en-US" sz="12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的领域微调语言模型</a:t>
            </a:r>
            <a:endParaRPr lang="en-US" altLang="zh-CN" sz="12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pPr marL="342900" indent="-342900">
              <a:buFont typeface="Arial" panose="020B0604020202020204" pitchFamily="34" charset="0"/>
              <a:buChar char="•"/>
            </a:pPr>
            <a:r>
              <a:rPr lang="zh-CN" altLang="en-US" sz="12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有可能发展</a:t>
            </a:r>
            <a:r>
              <a:rPr lang="en-US" altLang="zh-CN" sz="12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Dalila</a:t>
            </a:r>
            <a:r>
              <a:rPr lang="zh-CN" altLang="en-US" sz="12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的领域基础大模型</a:t>
            </a:r>
          </a:p>
          <a:p>
            <a:endParaRPr lang="zh-CN" altLang="en-US"/>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34</a:t>
            </a:fld>
            <a:endParaRPr kumimoji="1" lang="zh-CN" altLang="en-US"/>
          </a:p>
        </p:txBody>
      </p:sp>
    </p:spTree>
    <p:extLst>
      <p:ext uri="{BB962C8B-B14F-4D97-AF65-F5344CB8AC3E}">
        <p14:creationId xmlns:p14="http://schemas.microsoft.com/office/powerpoint/2010/main" val="9858669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304800" algn="l">
              <a:lnSpc>
                <a:spcPct val="150000"/>
              </a:lnSpc>
            </a:pPr>
            <a:r>
              <a:rPr lang="zh-CN" altLang="zh-CN" sz="1800" kern="0">
                <a:effectLst/>
                <a:latin typeface="Times New Roman" panose="02020603050405020304" pitchFamily="18" charset="0"/>
                <a:ea typeface="宋体" panose="02010600030101010101" pitchFamily="2" charset="-122"/>
                <a:cs typeface="宋体" panose="02010600030101010101" pitchFamily="2" charset="-122"/>
              </a:rPr>
              <a:t>本项目的目标将实现首个用于高能物理领域科学数据的基础大模型，特别是其能在多个高能物理机器学习下游任务上实现</a:t>
            </a:r>
            <a:r>
              <a:rPr lang="en-US" altLang="zh-CN" sz="1800" kern="0">
                <a:effectLst/>
                <a:latin typeface="Times New Roman" panose="02020603050405020304" pitchFamily="18" charset="0"/>
                <a:ea typeface="宋体" panose="02010600030101010101" pitchFamily="2" charset="-122"/>
                <a:cs typeface="宋体" panose="02010600030101010101" pitchFamily="2" charset="-122"/>
              </a:rPr>
              <a:t>SOTA</a:t>
            </a:r>
            <a:r>
              <a:rPr lang="zh-CN" altLang="zh-CN" sz="1800" kern="0">
                <a:effectLst/>
                <a:latin typeface="Times New Roman" panose="02020603050405020304" pitchFamily="18" charset="0"/>
                <a:ea typeface="宋体" panose="02010600030101010101" pitchFamily="2" charset="-122"/>
                <a:cs typeface="宋体" panose="02010600030101010101" pitchFamily="2" charset="-122"/>
              </a:rPr>
              <a:t>，将使得高能所在</a:t>
            </a:r>
            <a:r>
              <a:rPr lang="en-US" altLang="zh-CN" sz="1800" kern="0">
                <a:effectLst/>
                <a:latin typeface="Times New Roman" panose="02020603050405020304" pitchFamily="18" charset="0"/>
                <a:ea typeface="宋体" panose="02010600030101010101" pitchFamily="2" charset="-122"/>
                <a:cs typeface="宋体" panose="02010600030101010101" pitchFamily="2" charset="-122"/>
              </a:rPr>
              <a:t>AI4HEP</a:t>
            </a:r>
            <a:r>
              <a:rPr lang="zh-CN" altLang="zh-CN" sz="1800" kern="0">
                <a:effectLst/>
                <a:latin typeface="Times New Roman" panose="02020603050405020304" pitchFamily="18" charset="0"/>
                <a:ea typeface="宋体" panose="02010600030101010101" pitchFamily="2" charset="-122"/>
                <a:cs typeface="宋体" panose="02010600030101010101" pitchFamily="2" charset="-122"/>
              </a:rPr>
              <a:t>领域国际领先。</a:t>
            </a:r>
            <a:r>
              <a:rPr lang="zh-CN" altLang="en-US" sz="1800" kern="0">
                <a:effectLst/>
                <a:latin typeface="Times New Roman" panose="02020603050405020304" pitchFamily="18" charset="0"/>
                <a:ea typeface="宋体" panose="02010600030101010101" pitchFamily="2" charset="-122"/>
                <a:cs typeface="宋体" panose="02010600030101010101" pitchFamily="2" charset="-122"/>
              </a:rPr>
              <a:t>粒子鉴别、事例分类、异常检测、径迹重建、能量重建等</a:t>
            </a:r>
            <a:endParaRPr lang="zh-CN" altLang="zh-CN" sz="1800" kern="100">
              <a:effectLst/>
              <a:latin typeface="Times New Roman" panose="02020603050405020304" pitchFamily="18" charset="0"/>
              <a:ea typeface="宋体" panose="02010600030101010101" pitchFamily="2" charset="-122"/>
            </a:endParaRPr>
          </a:p>
          <a:p>
            <a:pPr indent="304800" algn="l">
              <a:lnSpc>
                <a:spcPct val="150000"/>
              </a:lnSpc>
            </a:pPr>
            <a:r>
              <a:rPr lang="zh-CN" altLang="zh-CN" sz="1800" kern="0">
                <a:effectLst/>
                <a:latin typeface="Times New Roman" panose="02020603050405020304" pitchFamily="18" charset="0"/>
                <a:ea typeface="宋体" panose="02010600030101010101" pitchFamily="2" charset="-122"/>
                <a:cs typeface="宋体" panose="02010600030101010101" pitchFamily="2" charset="-122"/>
              </a:rPr>
              <a:t>基于高能物理基础大模型和自然语言的大模型，有望发展出首个高能物理领域高水平的虚拟</a:t>
            </a:r>
            <a:r>
              <a:rPr lang="en-US" altLang="zh-CN" sz="1800" kern="0">
                <a:effectLst/>
                <a:latin typeface="Times New Roman" panose="02020603050405020304" pitchFamily="18" charset="0"/>
                <a:ea typeface="宋体" panose="02010600030101010101" pitchFamily="2" charset="-122"/>
                <a:cs typeface="宋体" panose="02010600030101010101" pitchFamily="2" charset="-122"/>
              </a:rPr>
              <a:t>AI</a:t>
            </a:r>
            <a:r>
              <a:rPr lang="zh-CN" altLang="zh-CN" sz="1800" kern="0">
                <a:effectLst/>
                <a:latin typeface="Times New Roman" panose="02020603050405020304" pitchFamily="18" charset="0"/>
                <a:ea typeface="宋体" panose="02010600030101010101" pitchFamily="2" charset="-122"/>
                <a:cs typeface="宋体" panose="02010600030101010101" pitchFamily="2" charset="-122"/>
              </a:rPr>
              <a:t>科学家，特别是它在本领域的自由探索有可能产生出新观点或可验证的假设，一旦经过被证实将成为</a:t>
            </a:r>
            <a:r>
              <a:rPr lang="en-US" altLang="zh-CN" sz="1800" kern="0">
                <a:effectLst/>
                <a:latin typeface="Times New Roman" panose="02020603050405020304" pitchFamily="18" charset="0"/>
                <a:ea typeface="宋体" panose="02010600030101010101" pitchFamily="2" charset="-122"/>
                <a:cs typeface="宋体" panose="02010600030101010101" pitchFamily="2" charset="-122"/>
              </a:rPr>
              <a:t>AI</a:t>
            </a:r>
            <a:r>
              <a:rPr lang="zh-CN" altLang="zh-CN" sz="1800" kern="0">
                <a:effectLst/>
                <a:latin typeface="Times New Roman" panose="02020603050405020304" pitchFamily="18" charset="0"/>
                <a:ea typeface="宋体" panose="02010600030101010101" pitchFamily="2" charset="-122"/>
                <a:cs typeface="宋体" panose="02010600030101010101" pitchFamily="2" charset="-122"/>
              </a:rPr>
              <a:t>帮助人类突破认知边界的颠覆性技术。</a:t>
            </a:r>
            <a:endParaRPr lang="zh-CN" altLang="zh-CN" sz="1800" kern="100">
              <a:effectLst/>
              <a:latin typeface="Times New Roman" panose="02020603050405020304" pitchFamily="18" charset="0"/>
              <a:ea typeface="宋体" panose="02010600030101010101" pitchFamily="2" charset="-122"/>
            </a:endParaRPr>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35</a:t>
            </a:fld>
            <a:endParaRPr kumimoji="1" lang="zh-CN" altLang="en-US"/>
          </a:p>
        </p:txBody>
      </p:sp>
    </p:spTree>
    <p:extLst>
      <p:ext uri="{BB962C8B-B14F-4D97-AF65-F5344CB8AC3E}">
        <p14:creationId xmlns:p14="http://schemas.microsoft.com/office/powerpoint/2010/main" val="30762111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5</a:t>
            </a:r>
            <a:r>
              <a:rPr lang="zh-CN" altLang="en-US"/>
              <a:t>月</a:t>
            </a:r>
            <a:r>
              <a:rPr lang="en-US" altLang="zh-CN"/>
              <a:t>11</a:t>
            </a:r>
            <a:r>
              <a:rPr lang="zh-CN" altLang="en-US"/>
              <a:t>日</a:t>
            </a:r>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36</a:t>
            </a:fld>
            <a:endParaRPr kumimoji="1" lang="zh-CN" altLang="en-US"/>
          </a:p>
        </p:txBody>
      </p:sp>
    </p:spTree>
    <p:extLst>
      <p:ext uri="{BB962C8B-B14F-4D97-AF65-F5344CB8AC3E}">
        <p14:creationId xmlns:p14="http://schemas.microsoft.com/office/powerpoint/2010/main" val="37938201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技术的发展使训练大模型的成本比半年前降低了</a:t>
            </a:r>
            <a:r>
              <a:rPr lang="en-US" altLang="zh-CN" sz="12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90%</a:t>
            </a:r>
            <a:endParaRPr lang="en-US" altLang="zh-CN" sz="1200" b="1">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cs typeface="Times New Roman" panose="02020603050405020304" pitchFamily="18" charset="0"/>
              </a:rPr>
              <a:t>建议：组织跨领域团队，发展高能物理领域的基础大模型，发展</a:t>
            </a:r>
            <a:r>
              <a:rPr lang="en-US" altLang="zh-CN" sz="1200" b="1">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cs typeface="Times New Roman" panose="02020603050405020304" pitchFamily="18" charset="0"/>
              </a:rPr>
              <a:t>AI-Ready</a:t>
            </a:r>
            <a:r>
              <a:rPr lang="zh-CN" altLang="en-US" sz="1200" b="1">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cs typeface="Times New Roman" panose="02020603050405020304" pitchFamily="18" charset="0"/>
              </a:rPr>
              <a:t>的高能物理数据集。</a:t>
            </a:r>
            <a:endParaRPr lang="en-US" altLang="zh-CN" sz="1200" b="1">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cs typeface="Times New Roman" panose="02020603050405020304" pitchFamily="18" charset="0"/>
            </a:endParaRPr>
          </a:p>
          <a:p>
            <a:endParaRPr lang="zh-CN" altLang="en-US"/>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37</a:t>
            </a:fld>
            <a:endParaRPr kumimoji="1" lang="zh-CN" altLang="en-US"/>
          </a:p>
        </p:txBody>
      </p:sp>
    </p:spTree>
    <p:extLst>
      <p:ext uri="{BB962C8B-B14F-4D97-AF65-F5344CB8AC3E}">
        <p14:creationId xmlns:p14="http://schemas.microsoft.com/office/powerpoint/2010/main" val="42727165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40</a:t>
            </a:fld>
            <a:endParaRPr kumimoji="1" lang="zh-CN" altLang="en-US"/>
          </a:p>
        </p:txBody>
      </p:sp>
    </p:spTree>
    <p:extLst>
      <p:ext uri="{BB962C8B-B14F-4D97-AF65-F5344CB8AC3E}">
        <p14:creationId xmlns:p14="http://schemas.microsoft.com/office/powerpoint/2010/main" val="42049820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b="0" i="0">
                <a:effectLst/>
                <a:latin typeface="-apple-system-font"/>
              </a:rPr>
              <a:t>第一个阶段是记忆期：红线对应的训练数据指标突然走高，代表模型记住了 </a:t>
            </a:r>
            <a:r>
              <a:rPr lang="en-US" altLang="zh-CN" b="0" i="0">
                <a:effectLst/>
                <a:latin typeface="-apple-system-font"/>
              </a:rPr>
              <a:t>50% </a:t>
            </a:r>
            <a:r>
              <a:rPr lang="zh-CN" altLang="en-US" b="0" i="0">
                <a:effectLst/>
                <a:latin typeface="-apple-system-font"/>
              </a:rPr>
              <a:t>的训练数据的结果，而绿线对应的验证集指标接近 </a:t>
            </a:r>
            <a:r>
              <a:rPr lang="en-US" altLang="zh-CN" b="0" i="0">
                <a:effectLst/>
                <a:latin typeface="-apple-system-font"/>
              </a:rPr>
              <a:t>0</a:t>
            </a:r>
            <a:r>
              <a:rPr lang="zh-CN" altLang="en-US" b="0" i="0">
                <a:effectLst/>
                <a:latin typeface="-apple-system-font"/>
              </a:rPr>
              <a:t>，说明模型完全没有泛化能力，就是说没有学会这个任务的规律。所以这个阶段模型只是在单纯地记忆训练数据。</a:t>
            </a:r>
          </a:p>
          <a:p>
            <a:pPr algn="just"/>
            <a:r>
              <a:rPr lang="zh-CN" altLang="en-US" b="0" i="0">
                <a:effectLst/>
                <a:latin typeface="-apple-system-font"/>
              </a:rPr>
              <a:t>第二个阶段是平台期：这个阶段是记忆期的延续，体现为验证集合效果仍然很差，说明模型仍然没有学会规律。</a:t>
            </a:r>
          </a:p>
          <a:p>
            <a:pPr algn="just"/>
            <a:r>
              <a:rPr lang="zh-CN" altLang="en-US" b="0" i="0">
                <a:effectLst/>
                <a:latin typeface="-apple-system-font"/>
              </a:rPr>
              <a:t>第三个阶段是泛化期：这个阶段验证集合效果突然变好，这说明突然之间，模型学会了任务里的规律，也就是我们说的，出现了顿悟现象，突然就学明白了。</a:t>
            </a:r>
          </a:p>
          <a:p>
            <a:endParaRPr kumimoji="1" lang="zh-CN" altLang="en-US"/>
          </a:p>
        </p:txBody>
      </p:sp>
      <p:sp>
        <p:nvSpPr>
          <p:cNvPr id="4" name="灯片编号占位符 3"/>
          <p:cNvSpPr>
            <a:spLocks noGrp="1"/>
          </p:cNvSpPr>
          <p:nvPr>
            <p:ph type="sldNum" sz="quarter" idx="5"/>
          </p:nvPr>
        </p:nvSpPr>
        <p:spPr/>
        <p:txBody>
          <a:bodyPr/>
          <a:lstStyle/>
          <a:p>
            <a:fld id="{56717EC1-A5BC-2E4D-BD73-CE0F8AFAF0AA}" type="slidenum">
              <a:rPr lang="en-US" smtClean="0"/>
              <a:t>41</a:t>
            </a:fld>
            <a:endParaRPr lang="en-US"/>
          </a:p>
        </p:txBody>
      </p:sp>
    </p:spTree>
    <p:extLst>
      <p:ext uri="{BB962C8B-B14F-4D97-AF65-F5344CB8AC3E}">
        <p14:creationId xmlns:p14="http://schemas.microsoft.com/office/powerpoint/2010/main" val="3589625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i="0">
                <a:effectLst/>
                <a:latin typeface="-apple-system-font"/>
              </a:rPr>
              <a:t>对于 </a:t>
            </a:r>
            <a:r>
              <a:rPr lang="en-US" altLang="zh-CN" b="0" i="0" err="1">
                <a:effectLst/>
                <a:latin typeface="-apple-system-font"/>
              </a:rPr>
              <a:t>CoT</a:t>
            </a:r>
            <a:r>
              <a:rPr lang="en-US" altLang="zh-CN" b="0" i="0">
                <a:effectLst/>
                <a:latin typeface="-apple-system-font"/>
              </a:rPr>
              <a:t> </a:t>
            </a:r>
            <a:r>
              <a:rPr lang="zh-CN" altLang="en-US" b="0" i="0">
                <a:effectLst/>
                <a:latin typeface="-apple-system-font"/>
              </a:rPr>
              <a:t>任务，谷歌用 </a:t>
            </a:r>
            <a:r>
              <a:rPr lang="en-US" altLang="zh-CN" b="0" i="0">
                <a:effectLst/>
                <a:latin typeface="-apple-system-font"/>
              </a:rPr>
              <a:t>62B </a:t>
            </a:r>
            <a:r>
              <a:rPr lang="zh-CN" altLang="en-US" b="0" i="0">
                <a:effectLst/>
                <a:latin typeface="-apple-system-font"/>
              </a:rPr>
              <a:t>和 </a:t>
            </a:r>
            <a:r>
              <a:rPr lang="en-US" altLang="zh-CN" b="0" i="0">
                <a:effectLst/>
                <a:latin typeface="-apple-system-font"/>
              </a:rPr>
              <a:t>540B </a:t>
            </a:r>
            <a:r>
              <a:rPr lang="zh-CN" altLang="en-US" b="0" i="0">
                <a:effectLst/>
                <a:latin typeface="-apple-system-font"/>
              </a:rPr>
              <a:t>模型对 </a:t>
            </a:r>
            <a:r>
              <a:rPr lang="en-US" altLang="zh-CN" b="0" i="0">
                <a:effectLst/>
                <a:latin typeface="-apple-system-font"/>
              </a:rPr>
              <a:t>LLM </a:t>
            </a:r>
            <a:r>
              <a:rPr lang="zh-CN" altLang="en-US" b="0" i="0">
                <a:effectLst/>
                <a:latin typeface="-apple-system-font"/>
              </a:rPr>
              <a:t>做错的例子进行了错误分析。对于 </a:t>
            </a:r>
            <a:r>
              <a:rPr lang="en-US" altLang="zh-CN" b="0" i="0">
                <a:effectLst/>
                <a:latin typeface="-apple-system-font"/>
              </a:rPr>
              <a:t>62B </a:t>
            </a:r>
            <a:r>
              <a:rPr lang="zh-CN" altLang="en-US" b="0" i="0">
                <a:effectLst/>
                <a:latin typeface="-apple-system-font"/>
              </a:rPr>
              <a:t>做错、而 </a:t>
            </a:r>
            <a:r>
              <a:rPr lang="en-US" altLang="zh-CN" b="0" i="0">
                <a:effectLst/>
                <a:latin typeface="-apple-system-font"/>
              </a:rPr>
              <a:t>540B </a:t>
            </a:r>
            <a:r>
              <a:rPr lang="zh-CN" altLang="en-US" b="0" i="0">
                <a:effectLst/>
                <a:latin typeface="-apple-system-font"/>
              </a:rPr>
              <a:t>做对的例子分析，可以看出，最多的一类错误来自于单步推理错误，这其实也能侧面说明复杂任务和子任务的关系。</a:t>
            </a:r>
            <a:endParaRPr kumimoji="1" lang="zh-CN" altLang="en-US"/>
          </a:p>
          <a:p>
            <a:endParaRPr kumimoji="1" lang="zh-CN" altLang="en-US"/>
          </a:p>
        </p:txBody>
      </p:sp>
      <p:sp>
        <p:nvSpPr>
          <p:cNvPr id="4" name="灯片编号占位符 3"/>
          <p:cNvSpPr>
            <a:spLocks noGrp="1"/>
          </p:cNvSpPr>
          <p:nvPr>
            <p:ph type="sldNum" sz="quarter" idx="5"/>
          </p:nvPr>
        </p:nvSpPr>
        <p:spPr/>
        <p:txBody>
          <a:bodyPr/>
          <a:lstStyle/>
          <a:p>
            <a:fld id="{56717EC1-A5BC-2E4D-BD73-CE0F8AFAF0AA}" type="slidenum">
              <a:rPr lang="en-US" smtClean="0"/>
              <a:t>43</a:t>
            </a:fld>
            <a:endParaRPr lang="en-US"/>
          </a:p>
        </p:txBody>
      </p:sp>
    </p:spTree>
    <p:extLst>
      <p:ext uri="{BB962C8B-B14F-4D97-AF65-F5344CB8AC3E}">
        <p14:creationId xmlns:p14="http://schemas.microsoft.com/office/powerpoint/2010/main" val="31707537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kern="100">
                <a:effectLst/>
                <a:latin typeface="等线" panose="02010600030101010101" pitchFamily="2" charset="-122"/>
                <a:ea typeface="等线" panose="02010600030101010101" pitchFamily="2" charset="-122"/>
                <a:cs typeface="Times New Roman" panose="02020603050405020304" pitchFamily="18" charset="0"/>
              </a:rPr>
              <a:t>科学发现是人类知识的主要来源，而大数据技术和人工智能被认为是当今科学发现的新范式。机器学习技术在高能物理实时处理、模拟、重建、分析等方面逐步得到应用，针对具体的科学问题探索和设计专门的</a:t>
            </a:r>
            <a:r>
              <a:rPr lang="en-US" altLang="zh-CN" sz="1800" kern="100">
                <a:effectLst/>
                <a:latin typeface="等线" panose="02010600030101010101" pitchFamily="2" charset="-122"/>
                <a:ea typeface="等线" panose="02010600030101010101" pitchFamily="2" charset="-122"/>
                <a:cs typeface="Times New Roman" panose="02020603050405020304" pitchFamily="18" charset="0"/>
              </a:rPr>
              <a:t>AI</a:t>
            </a:r>
            <a:r>
              <a:rPr lang="zh-CN" altLang="zh-CN" sz="1800" kern="100">
                <a:effectLst/>
                <a:latin typeface="等线" panose="02010600030101010101" pitchFamily="2" charset="-122"/>
                <a:ea typeface="等线" panose="02010600030101010101" pitchFamily="2" charset="-122"/>
                <a:cs typeface="Times New Roman" panose="02020603050405020304" pitchFamily="18" charset="0"/>
              </a:rPr>
              <a:t>算法是主流的应用方向。</a:t>
            </a:r>
            <a:r>
              <a:rPr lang="en-US" altLang="zh-CN" sz="1800" kern="100">
                <a:effectLst/>
                <a:latin typeface="等线" panose="02010600030101010101" pitchFamily="2" charset="-122"/>
                <a:ea typeface="等线" panose="02010600030101010101" pitchFamily="2" charset="-122"/>
                <a:cs typeface="Times New Roman" panose="02020603050405020304" pitchFamily="18" charset="0"/>
              </a:rPr>
              <a:t>AI4HEP</a:t>
            </a:r>
            <a:r>
              <a:rPr lang="zh-CN" altLang="zh-CN" sz="1800" kern="100">
                <a:effectLst/>
                <a:latin typeface="等线" panose="02010600030101010101" pitchFamily="2" charset="-122"/>
                <a:ea typeface="等线" panose="02010600030101010101" pitchFamily="2" charset="-122"/>
                <a:cs typeface="Times New Roman" panose="02020603050405020304" pitchFamily="18" charset="0"/>
              </a:rPr>
              <a:t>已经在</a:t>
            </a:r>
            <a:r>
              <a:rPr lang="en-US" altLang="zh-CN" sz="1800" kern="100">
                <a:effectLst/>
                <a:latin typeface="等线" panose="02010600030101010101" pitchFamily="2" charset="-122"/>
                <a:ea typeface="等线" panose="02010600030101010101" pitchFamily="2" charset="-122"/>
                <a:cs typeface="Times New Roman" panose="02020603050405020304" pitchFamily="18" charset="0"/>
              </a:rPr>
              <a:t>Jet Tagging, </a:t>
            </a:r>
            <a:r>
              <a:rPr lang="zh-CN" altLang="zh-CN" sz="1800" kern="100">
                <a:effectLst/>
                <a:latin typeface="等线" panose="02010600030101010101" pitchFamily="2" charset="-122"/>
                <a:ea typeface="等线" panose="02010600030101010101" pitchFamily="2" charset="-122"/>
                <a:cs typeface="Times New Roman" panose="02020603050405020304" pitchFamily="18" charset="0"/>
              </a:rPr>
              <a:t>径迹拟合、能量和顶点重建、样品自动识别、自动调姿、数据降噪、数据压缩、快速重建、缺陷分析等等方面得到非常好的应用。</a:t>
            </a:r>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44</a:t>
            </a:fld>
            <a:endParaRPr kumimoji="1" lang="zh-CN" altLang="en-US"/>
          </a:p>
        </p:txBody>
      </p:sp>
    </p:spTree>
    <p:extLst>
      <p:ext uri="{BB962C8B-B14F-4D97-AF65-F5344CB8AC3E}">
        <p14:creationId xmlns:p14="http://schemas.microsoft.com/office/powerpoint/2010/main" val="36739321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45</a:t>
            </a:fld>
            <a:endParaRPr kumimoji="1" lang="zh-CN" altLang="en-US"/>
          </a:p>
        </p:txBody>
      </p:sp>
    </p:spTree>
    <p:extLst>
      <p:ext uri="{BB962C8B-B14F-4D97-AF65-F5344CB8AC3E}">
        <p14:creationId xmlns:p14="http://schemas.microsoft.com/office/powerpoint/2010/main" val="36033084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a:t>RA</a:t>
            </a:r>
            <a:r>
              <a:rPr kumimoji="1" lang="zh-CN" altLang="en-US"/>
              <a:t>：赤经，</a:t>
            </a:r>
            <a:r>
              <a:rPr kumimoji="1" lang="en-US" altLang="zh-CN"/>
              <a:t>Dec</a:t>
            </a:r>
            <a:r>
              <a:rPr kumimoji="1" lang="zh-CN" altLang="en-US"/>
              <a:t>：赤纬，</a:t>
            </a:r>
            <a:r>
              <a:rPr kumimoji="1" lang="en-US" altLang="zh-CN"/>
              <a:t>Error R: </a:t>
            </a:r>
            <a:r>
              <a:rPr kumimoji="1" lang="zh-CN" altLang="en-US"/>
              <a:t>容错</a:t>
            </a:r>
          </a:p>
          <a:p>
            <a:endParaRPr lang="en-US" altLang="zh-CN"/>
          </a:p>
          <a:p>
            <a:r>
              <a:rPr lang="zh-CN" altLang="en-US"/>
              <a:t>问：天文引力波报，自动提取分词，存储到数据库里。语言模型。</a:t>
            </a:r>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46</a:t>
            </a:fld>
            <a:endParaRPr kumimoji="1" lang="zh-CN" altLang="en-US"/>
          </a:p>
        </p:txBody>
      </p:sp>
    </p:spTree>
    <p:extLst>
      <p:ext uri="{BB962C8B-B14F-4D97-AF65-F5344CB8AC3E}">
        <p14:creationId xmlns:p14="http://schemas.microsoft.com/office/powerpoint/2010/main" val="3099609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我们所在十四五规划中明确指出，先进计算技术</a:t>
            </a:r>
            <a:endParaRPr lang="en-US" altLang="zh-CN"/>
          </a:p>
          <a:p>
            <a:endParaRPr lang="en-US" altLang="zh-CN"/>
          </a:p>
          <a:p>
            <a:r>
              <a:rPr lang="zh-CN" altLang="en-US"/>
              <a:t>我们的探索经验是必须必须坚持软件框架研制和具体</a:t>
            </a:r>
            <a:r>
              <a:rPr lang="en-US" altLang="zh-CN"/>
              <a:t>AI</a:t>
            </a:r>
            <a:r>
              <a:rPr lang="zh-CN" altLang="en-US"/>
              <a:t>应用研发并进的路线，大力发展</a:t>
            </a:r>
            <a:r>
              <a:rPr lang="en-US" altLang="zh-CN"/>
              <a:t>AI-Ready</a:t>
            </a:r>
            <a:r>
              <a:rPr lang="zh-CN" altLang="en-US"/>
              <a:t>科学数据集，才能</a:t>
            </a:r>
            <a:r>
              <a:rPr kumimoji="1" lang="zh-CN" altLang="en-US" sz="1200">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rPr>
              <a:t>让</a:t>
            </a:r>
            <a:r>
              <a:rPr kumimoji="1" lang="en-US" altLang="zh-CN" sz="1200">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rPr>
              <a:t>AI</a:t>
            </a:r>
            <a:r>
              <a:rPr kumimoji="1" lang="zh-CN" altLang="en-US" sz="1200">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rPr>
              <a:t>成为推动科学发现的有力工具。</a:t>
            </a:r>
            <a:endParaRPr kumimoji="1" lang="en-US" altLang="zh-CN" sz="1200">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endParaRPr>
          </a:p>
          <a:p>
            <a:pPr marL="417195" indent="-342900" algn="just" fontAlgn="auto">
              <a:lnSpc>
                <a:spcPct val="120000"/>
              </a:lnSpc>
              <a:buFont typeface="Arial" panose="020B0604020202020204" pitchFamily="34" charset="0"/>
              <a:buChar char="•"/>
            </a:pPr>
            <a:r>
              <a:rPr kumimoji="1" lang="zh-CN" altLang="en-US" sz="1200">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rPr>
              <a:t>优先发展</a:t>
            </a:r>
            <a:r>
              <a:rPr kumimoji="1" lang="en-US" altLang="zh-CN" sz="1200" b="1">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rPr>
              <a:t>AI-Ready</a:t>
            </a:r>
            <a:r>
              <a:rPr kumimoji="1" lang="zh-CN" altLang="en-US" sz="1200" b="1">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rPr>
              <a:t>的科学数据集</a:t>
            </a:r>
            <a:r>
              <a:rPr kumimoji="1" lang="zh-CN" altLang="en-US" sz="1200">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rPr>
              <a:t>。</a:t>
            </a:r>
          </a:p>
          <a:p>
            <a:pPr marL="417195" indent="-342900" algn="just">
              <a:lnSpc>
                <a:spcPct val="120000"/>
              </a:lnSpc>
              <a:buFont typeface="Arial" panose="020B0604020202020204" pitchFamily="34" charset="0"/>
              <a:buChar char="•"/>
            </a:pPr>
            <a:r>
              <a:rPr kumimoji="1" lang="zh-CN" altLang="en-US" sz="1200">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rPr>
              <a:t>必须坚持</a:t>
            </a:r>
            <a:r>
              <a:rPr kumimoji="1" lang="zh-CN" altLang="en-US" sz="1200" b="1">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rPr>
              <a:t>软件框架研制</a:t>
            </a:r>
            <a:r>
              <a:rPr kumimoji="1" lang="zh-CN" altLang="en-US" sz="1200">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rPr>
              <a:t>和</a:t>
            </a:r>
            <a:r>
              <a:rPr kumimoji="1" lang="zh-CN" altLang="en-US" sz="1200" b="1">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rPr>
              <a:t>具体</a:t>
            </a:r>
            <a:r>
              <a:rPr kumimoji="1" lang="en-US" altLang="zh-CN" sz="1200" b="1">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rPr>
              <a:t>AI</a:t>
            </a:r>
            <a:r>
              <a:rPr kumimoji="1" lang="zh-CN" altLang="en-US" sz="1200" b="1">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rPr>
              <a:t>应用研发</a:t>
            </a:r>
            <a:r>
              <a:rPr kumimoji="1" lang="zh-CN" altLang="en-US" sz="1200">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rPr>
              <a:t>并进的路线</a:t>
            </a:r>
            <a:endParaRPr lang="zh-CN" altLang="en-US"/>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4</a:t>
            </a:fld>
            <a:endParaRPr kumimoji="1" lang="zh-CN" altLang="en-US"/>
          </a:p>
        </p:txBody>
      </p:sp>
    </p:spTree>
    <p:extLst>
      <p:ext uri="{BB962C8B-B14F-4D97-AF65-F5344CB8AC3E}">
        <p14:creationId xmlns:p14="http://schemas.microsoft.com/office/powerpoint/2010/main" val="15375380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1.</a:t>
            </a:r>
            <a:r>
              <a:rPr lang="zh-CN" altLang="en-US"/>
              <a:t>领域概念的精确定义查询和理解</a:t>
            </a:r>
            <a:endParaRPr lang="en-US" altLang="zh-CN"/>
          </a:p>
          <a:p>
            <a:r>
              <a:rPr lang="en-US" altLang="zh-CN"/>
              <a:t>2.</a:t>
            </a:r>
            <a:r>
              <a:rPr lang="zh-CN" altLang="en-US"/>
              <a:t>读完一篇文献，一个新方法，知道我们在做什么，套用过来</a:t>
            </a:r>
            <a:endParaRPr lang="en-US" altLang="zh-CN"/>
          </a:p>
          <a:p>
            <a:r>
              <a:rPr lang="en-US" altLang="zh-CN"/>
              <a:t>3.</a:t>
            </a:r>
            <a:r>
              <a:rPr lang="zh-CN" altLang="en-US"/>
              <a:t>优化学科代码。</a:t>
            </a:r>
            <a:endParaRPr lang="en-US" altLang="zh-CN"/>
          </a:p>
          <a:p>
            <a:r>
              <a:rPr lang="en-US" altLang="zh-CN"/>
              <a:t>4.</a:t>
            </a:r>
            <a:r>
              <a:rPr lang="zh-CN" altLang="en-US"/>
              <a:t>科研识图、绘图的能力</a:t>
            </a:r>
            <a:endParaRPr lang="en-US" altLang="zh-CN"/>
          </a:p>
          <a:p>
            <a:r>
              <a:rPr lang="en-US" altLang="zh-CN"/>
              <a:t>5.</a:t>
            </a:r>
            <a:r>
              <a:rPr lang="zh-CN" altLang="en-US"/>
              <a:t>分析科学数据的能力，在新的领域泛化的能力</a:t>
            </a:r>
            <a:endParaRPr lang="en-US" altLang="zh-CN"/>
          </a:p>
          <a:p>
            <a:endParaRPr lang="en-US" altLang="zh-CN"/>
          </a:p>
          <a:p>
            <a:endParaRPr lang="en-US" altLang="zh-CN"/>
          </a:p>
          <a:p>
            <a:endParaRPr lang="zh-CN" altLang="en-US"/>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48</a:t>
            </a:fld>
            <a:endParaRPr kumimoji="1" lang="zh-CN" altLang="en-US"/>
          </a:p>
        </p:txBody>
      </p:sp>
    </p:spTree>
    <p:extLst>
      <p:ext uri="{BB962C8B-B14F-4D97-AF65-F5344CB8AC3E}">
        <p14:creationId xmlns:p14="http://schemas.microsoft.com/office/powerpoint/2010/main" val="19593984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85750" indent="-285750">
              <a:buFont typeface="Arial" panose="020B0604020202020204" pitchFamily="34" charset="0"/>
              <a:buChar char="•"/>
            </a:pPr>
            <a:r>
              <a:rPr kumimoji="1" lang="zh-CN" altLang="en-US">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粒子鉴别、事例分类、异常检测、粒子径迹模式识别</a:t>
            </a:r>
            <a:endParaRPr kumimoji="1" lang="en-US" altLang="zh-CN">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kumimoji="1" lang="zh-CN" altLang="en-US">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探测器模拟、物理模拟加速、背景事例排除、非线性动力学优化</a:t>
            </a:r>
            <a:endParaRPr kumimoji="1" lang="en-US" altLang="zh-CN">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kumimoji="1" lang="zh-CN" altLang="en-US">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样品检测、自动调姿、自动对中、自动参数提取</a:t>
            </a:r>
            <a:endParaRPr kumimoji="1" lang="en-US" altLang="zh-CN">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kumimoji="1" lang="zh-CN" altLang="en-US">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数据降噪、数据压缩、目标检测、分割、跟踪、图像重建</a:t>
            </a:r>
            <a:endParaRPr kumimoji="1" lang="en-US" altLang="zh-CN">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kumimoji="1" lang="en-US" altLang="zh-CN">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FPGA</a:t>
            </a:r>
            <a:r>
              <a:rPr kumimoji="1" lang="zh-CN" altLang="en-US">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硬件加速</a:t>
            </a:r>
            <a:endParaRPr kumimoji="1" lang="en-US" altLang="zh-CN">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kumimoji="1" lang="zh-CN" altLang="en-US">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物理知识嵌入</a:t>
            </a:r>
            <a:endParaRPr kumimoji="1" lang="en-US" altLang="zh-CN">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0" indent="0">
              <a:buFont typeface="Arial" panose="020B0604020202020204" pitchFamily="34" charset="0"/>
              <a:buNone/>
            </a:pPr>
            <a:endParaRPr kumimoji="1" lang="en-US" altLang="zh-CN">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0" indent="0">
              <a:buFont typeface="Arial" panose="020B0604020202020204" pitchFamily="34" charset="0"/>
              <a:buNone/>
            </a:pPr>
            <a:r>
              <a:rPr kumimoji="1" lang="zh-CN" altLang="en-US">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浅层神经网络，</a:t>
            </a:r>
            <a:endParaRPr kumimoji="1" lang="en-US" altLang="zh-CN">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endParaRPr lang="en-US" altLang="zh-CN"/>
          </a:p>
          <a:p>
            <a:r>
              <a:rPr lang="zh-CN" altLang="en-US"/>
              <a:t>针对具体的科学问题研究专门的</a:t>
            </a:r>
            <a:r>
              <a:rPr lang="en-US" altLang="zh-CN"/>
              <a:t>AI</a:t>
            </a:r>
            <a:r>
              <a:rPr lang="zh-CN" altLang="en-US"/>
              <a:t>算法是有效的，能提升科研效率，加速成果产出</a:t>
            </a:r>
            <a:endParaRPr lang="en-US" altLang="zh-CN"/>
          </a:p>
          <a:p>
            <a:r>
              <a:rPr lang="zh-CN" altLang="en-US"/>
              <a:t>算法和模型的通用性和影响力，人工智能驱动科研发现上还没有领域引领性和有重大影响力的成果。</a:t>
            </a:r>
            <a:endParaRPr lang="en-US" altLang="zh-CN"/>
          </a:p>
          <a:p>
            <a:endParaRPr lang="zh-CN" altLang="en-US"/>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51</a:t>
            </a:fld>
            <a:endParaRPr kumimoji="1" lang="zh-CN" altLang="en-US"/>
          </a:p>
        </p:txBody>
      </p:sp>
    </p:spTree>
    <p:extLst>
      <p:ext uri="{BB962C8B-B14F-4D97-AF65-F5344CB8AC3E}">
        <p14:creationId xmlns:p14="http://schemas.microsoft.com/office/powerpoint/2010/main" val="3785036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a:latin typeface="Microsoft YaHei" panose="020B0503020204020204" pitchFamily="34" charset="-122"/>
                <a:ea typeface="Microsoft YaHei" panose="020B0503020204020204" pitchFamily="34" charset="-122"/>
              </a:rPr>
              <a:t>随着规模的增长，大模型在复杂下游任务上表现为能力涌现</a:t>
            </a:r>
            <a:endParaRPr kumimoji="1" lang="en-US" altLang="zh-CN">
              <a:latin typeface="Microsoft YaHei" panose="020B0503020204020204" pitchFamily="34" charset="-122"/>
              <a:ea typeface="Microsoft YaHei" panose="020B0503020204020204" pitchFamily="34" charset="-122"/>
            </a:endParaRPr>
          </a:p>
          <a:p>
            <a:endParaRPr lang="en-US" altLang="zh-CN"/>
          </a:p>
          <a:p>
            <a:r>
              <a:rPr lang="zh-CN" altLang="en-US"/>
              <a:t>文本</a:t>
            </a:r>
            <a:r>
              <a:rPr lang="zh-CN" altLang="en-US" dirty="0"/>
              <a:t>内学习：无需修改模型参数，仅通过输入</a:t>
            </a:r>
            <a:r>
              <a:rPr lang="en-US" altLang="zh-CN" dirty="0"/>
              <a:t>-</a:t>
            </a:r>
            <a:r>
              <a:rPr lang="zh-CN" altLang="en-US" dirty="0"/>
              <a:t>输出示例作为上下文条件，即可执行相应任务，根据示例数可分为无参考样例学习</a:t>
            </a:r>
            <a:r>
              <a:rPr lang="en-US" altLang="zh-CN" dirty="0"/>
              <a:t>zero-shot learning</a:t>
            </a:r>
            <a:r>
              <a:rPr lang="zh-CN" altLang="en-US" dirty="0"/>
              <a:t>，单参考样例学习</a:t>
            </a:r>
            <a:r>
              <a:rPr lang="en-US" altLang="zh-CN" dirty="0"/>
              <a:t>one-shot learning</a:t>
            </a:r>
            <a:r>
              <a:rPr lang="zh-CN" altLang="en-US" dirty="0"/>
              <a:t>和多参考样例学习</a:t>
            </a:r>
            <a:r>
              <a:rPr lang="en-US" altLang="zh-CN" dirty="0"/>
              <a:t>Few-show learning</a:t>
            </a:r>
            <a:r>
              <a:rPr lang="zh-CN" altLang="en-US" dirty="0"/>
              <a:t>。</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5</a:t>
            </a:fld>
            <a:endParaRPr kumimoji="1" lang="zh-CN" altLang="en-US"/>
          </a:p>
        </p:txBody>
      </p:sp>
    </p:spTree>
    <p:extLst>
      <p:ext uri="{BB962C8B-B14F-4D97-AF65-F5344CB8AC3E}">
        <p14:creationId xmlns:p14="http://schemas.microsoft.com/office/powerpoint/2010/main" val="1557842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100">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高层次智能如何而来？</a:t>
            </a:r>
            <a:r>
              <a:rPr lang="zh-CN" altLang="en-US" sz="12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大数据</a:t>
            </a:r>
            <a:r>
              <a:rPr lang="en-US" altLang="zh-CN" sz="12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12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大模型</a:t>
            </a:r>
            <a:r>
              <a:rPr lang="en-US" altLang="zh-CN" sz="12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12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大算力</a:t>
            </a:r>
            <a:endParaRPr lang="en-US" altLang="zh-CN" sz="1100" b="1" i="0" u="none" strike="noStrike">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br>
              <a:rPr lang="en-US" altLang="zh-CN"/>
            </a:br>
            <a:r>
              <a:rPr lang="zh-CN" altLang="en-US"/>
              <a:t>为什么这么说？什么是更高层次的智能。</a:t>
            </a:r>
            <a:endParaRPr lang="en-US" altLang="zh-CN"/>
          </a:p>
          <a:p>
            <a:r>
              <a:rPr lang="zh-CN" altLang="en-US"/>
              <a:t>写代码的能力</a:t>
            </a:r>
            <a:endParaRPr lang="en-US" altLang="zh-CN"/>
          </a:p>
          <a:p>
            <a:r>
              <a:rPr lang="zh-CN" altLang="en-US"/>
              <a:t>四个能力：通用意图理解能力、强大连续对话能力、智能交互修正能力、较强逻辑推理能力</a:t>
            </a:r>
            <a:endParaRPr lang="en-US" altLang="zh-CN"/>
          </a:p>
          <a:p>
            <a:endParaRPr lang="en-US" altLang="zh-CN"/>
          </a:p>
          <a:p>
            <a:r>
              <a:rPr lang="zh-CN" altLang="en-US"/>
              <a:t>高层次智能如何而来？大数据</a:t>
            </a:r>
            <a:r>
              <a:rPr lang="en-US" altLang="zh-CN"/>
              <a:t>+</a:t>
            </a:r>
            <a:r>
              <a:rPr lang="zh-CN" altLang="en-US"/>
              <a:t>大模型</a:t>
            </a:r>
            <a:r>
              <a:rPr lang="en-US" altLang="zh-CN"/>
              <a:t>+</a:t>
            </a:r>
            <a:r>
              <a:rPr lang="zh-CN" altLang="en-US"/>
              <a:t>大算力，必要但不充分条件</a:t>
            </a:r>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6</a:t>
            </a:fld>
            <a:endParaRPr kumimoji="1" lang="zh-CN" altLang="en-US"/>
          </a:p>
        </p:txBody>
      </p:sp>
    </p:spTree>
    <p:extLst>
      <p:ext uri="{BB962C8B-B14F-4D97-AF65-F5344CB8AC3E}">
        <p14:creationId xmlns:p14="http://schemas.microsoft.com/office/powerpoint/2010/main" val="2136929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关键科学问题：</a:t>
            </a:r>
            <a:r>
              <a:rPr lang="zh-CN" altLang="en-US" sz="1200" b="1">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如何利用更高层次的智能实现科学研究跨越式发展？</a:t>
            </a:r>
          </a:p>
          <a:p>
            <a:endParaRPr lang="en-US" altLang="zh-CN"/>
          </a:p>
          <a:p>
            <a:r>
              <a:rPr lang="en-US" altLang="zh-CN"/>
              <a:t>AI4S</a:t>
            </a:r>
            <a:r>
              <a:rPr lang="zh-CN" altLang="en-US"/>
              <a:t>的目标：</a:t>
            </a:r>
            <a:endParaRPr lang="en-US" altLang="zh-CN"/>
          </a:p>
          <a:p>
            <a:endParaRPr lang="en-US" altLang="zh-CN"/>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a:latin typeface="Microsoft YaHei" panose="020B0503020204020204" pitchFamily="34" charset="-122"/>
                <a:ea typeface="Microsoft YaHei" panose="020B0503020204020204" pitchFamily="34" charset="-122"/>
              </a:rPr>
              <a:t>部分来源：中科院情报信息中心 韩涛、中科院空间科学中心 胡晓彦</a:t>
            </a:r>
          </a:p>
          <a:p>
            <a:endParaRPr lang="en-US" altLang="zh-CN"/>
          </a:p>
          <a:p>
            <a:endParaRPr lang="en-US" altLang="zh-CN"/>
          </a:p>
          <a:p>
            <a:r>
              <a:rPr lang="zh-CN" altLang="en-US"/>
              <a:t>怎么把海量的数据转换成</a:t>
            </a:r>
            <a:r>
              <a:rPr lang="en-US" altLang="zh-CN"/>
              <a:t>AI-READY</a:t>
            </a:r>
            <a:r>
              <a:rPr lang="zh-CN" altLang="en-US"/>
              <a:t>的</a:t>
            </a:r>
            <a:endParaRPr lang="en-US" altLang="zh-CN"/>
          </a:p>
          <a:p>
            <a:r>
              <a:rPr lang="zh-CN" altLang="en-US"/>
              <a:t>怎么把。</a:t>
            </a:r>
            <a:endParaRPr lang="en-US" altLang="zh-CN"/>
          </a:p>
          <a:p>
            <a:r>
              <a:rPr lang="zh-CN" altLang="en-US"/>
              <a:t>精简一下图的</a:t>
            </a:r>
            <a:endParaRPr lang="en-US" altLang="zh-CN"/>
          </a:p>
          <a:p>
            <a:endParaRPr lang="en-US" altLang="zh-CN"/>
          </a:p>
          <a:p>
            <a:r>
              <a:rPr lang="zh-CN" altLang="en-US"/>
              <a:t>回答怎么做。</a:t>
            </a:r>
            <a:endParaRPr lang="en-US" altLang="zh-CN"/>
          </a:p>
          <a:p>
            <a:endParaRPr lang="en-US" altLang="zh-CN"/>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r>
              <a:rPr lang="en-US" altLang="zh-CN" sz="12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AI</a:t>
            </a:r>
            <a:r>
              <a:rPr lang="zh-CN" altLang="en-US" sz="12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a:t>
            </a:r>
            <a:r>
              <a:rPr lang="en-US" altLang="zh-CN" sz="12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For</a:t>
            </a:r>
            <a:r>
              <a:rPr lang="zh-CN" altLang="en-US" sz="12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a:t>
            </a:r>
            <a:r>
              <a:rPr lang="en-US" altLang="zh-CN" sz="12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Science</a:t>
            </a:r>
            <a:r>
              <a:rPr lang="zh-CN" altLang="en-US" sz="12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”的目标是提供新的科学工具、提高科学研究的效率和准确性、解决复杂的科学问题甚至实现科学新发现。</a:t>
            </a:r>
          </a:p>
          <a:p>
            <a:endParaRPr lang="en-US" altLang="zh-CN"/>
          </a:p>
          <a:p>
            <a:endParaRPr lang="en-US" altLang="zh-CN"/>
          </a:p>
          <a:p>
            <a:endParaRPr lang="en-US" altLang="zh-CN"/>
          </a:p>
          <a:p>
            <a:endParaRPr lang="zh-CN" altLang="en-US"/>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7</a:t>
            </a:fld>
            <a:endParaRPr kumimoji="1" lang="zh-CN" altLang="en-US"/>
          </a:p>
        </p:txBody>
      </p:sp>
    </p:spTree>
    <p:extLst>
      <p:ext uri="{BB962C8B-B14F-4D97-AF65-F5344CB8AC3E}">
        <p14:creationId xmlns:p14="http://schemas.microsoft.com/office/powerpoint/2010/main" val="2117407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128</a:t>
            </a:r>
            <a:r>
              <a:rPr lang="zh-CN" altLang="en-US"/>
              <a:t>张</a:t>
            </a:r>
            <a:r>
              <a:rPr lang="en-US" altLang="zh-CN"/>
              <a:t>A100(80G) 19.5TFlops</a:t>
            </a:r>
            <a:r>
              <a:rPr lang="zh-CN" altLang="en-US"/>
              <a:t>，</a:t>
            </a:r>
            <a:r>
              <a:rPr lang="en-US" altLang="zh-CN"/>
              <a:t>10000G</a:t>
            </a:r>
            <a:r>
              <a:rPr lang="zh-CN" altLang="en-US"/>
              <a:t>显存，</a:t>
            </a:r>
            <a:endParaRPr lang="en-US" altLang="zh-CN"/>
          </a:p>
          <a:p>
            <a:endParaRPr lang="en-US" altLang="zh-CN"/>
          </a:p>
          <a:p>
            <a:r>
              <a:rPr lang="en-US" altLang="zh-CN" sz="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2022</a:t>
            </a:r>
            <a:r>
              <a:rPr lang="zh-CN" altLang="en-US" sz="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a:t>
            </a:r>
            <a:r>
              <a:rPr lang="en-US" altLang="zh-CN" sz="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10</a:t>
            </a:r>
            <a:r>
              <a:rPr lang="zh-CN" altLang="en-US" sz="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月到</a:t>
            </a:r>
            <a:r>
              <a:rPr lang="en-US" altLang="zh-CN" sz="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23</a:t>
            </a:r>
            <a:r>
              <a:rPr lang="zh-CN" altLang="en-US" sz="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a:t>
            </a:r>
            <a:r>
              <a:rPr lang="en-US" altLang="zh-CN" sz="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8</a:t>
            </a:r>
            <a:r>
              <a:rPr lang="zh-CN" altLang="en-US" sz="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月</a:t>
            </a:r>
            <a:endParaRPr lang="en-US" altLang="zh-CN" sz="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zh-CN" altLang="en-US" sz="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训练成本降低约</a:t>
            </a:r>
            <a:r>
              <a:rPr lang="en-US" altLang="zh-CN" sz="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1/10</a:t>
            </a:r>
            <a:endParaRPr lang="zh-CN" altLang="en-US" sz="12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endParaRPr lang="zh-CN" altLang="en-US"/>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8</a:t>
            </a:fld>
            <a:endParaRPr kumimoji="1" lang="zh-CN" altLang="en-US"/>
          </a:p>
        </p:txBody>
      </p:sp>
    </p:spTree>
    <p:extLst>
      <p:ext uri="{BB962C8B-B14F-4D97-AF65-F5344CB8AC3E}">
        <p14:creationId xmlns:p14="http://schemas.microsoft.com/office/powerpoint/2010/main" val="1692152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a:latin typeface="微软雅黑" panose="020B0503020204020204" pitchFamily="34" charset="-122"/>
                <a:ea typeface="微软雅黑" panose="020B0503020204020204" pitchFamily="34" charset="-122"/>
                <a:cs typeface="宋体" panose="02010600030101010101" pitchFamily="2" charset="-122"/>
              </a:rPr>
              <a:t>引力波、快速射电暴、宇宙线等领域取得重大突破，开启“多信使、多波段”天文学时代</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a:t>“多信使、多波段”天文警报存在平台多、信息孤立、零散难点问题。</a:t>
            </a:r>
            <a:endParaRPr lang="en-US" altLang="zh-CN"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a:t>另外一个案例是关于</a:t>
            </a:r>
            <a:r>
              <a:rPr lang="en-US" altLang="zh-CN" sz="1200"/>
              <a:t>X</a:t>
            </a:r>
            <a:r>
              <a:rPr lang="zh-CN" altLang="en-US" sz="1200"/>
              <a:t>射线增材制造的，它为</a:t>
            </a:r>
            <a:r>
              <a:rPr kumimoji="1" lang="zh-CN" altLang="en-US" sz="1200">
                <a:effectLst>
                  <a:outerShdw blurRad="38100" dist="38100" dir="2700000" algn="tl">
                    <a:srgbClr val="C0C0C0"/>
                  </a:outerShdw>
                </a:effectLst>
                <a:sym typeface="+mn-ea"/>
              </a:rPr>
              <a:t>医疗、航空、航天、国防等领域战略性高端装备研发与快速制造有重要意义。</a:t>
            </a:r>
            <a:endParaRPr lang="zh-CN" altLang="en-US" sz="1200"/>
          </a:p>
          <a:p>
            <a:endParaRPr lang="en-US" altLang="zh-CN"/>
          </a:p>
          <a:p>
            <a:endParaRPr lang="en-US" altLang="zh-CN"/>
          </a:p>
        </p:txBody>
      </p:sp>
      <p:sp>
        <p:nvSpPr>
          <p:cNvPr id="4" name="灯片编号占位符 3"/>
          <p:cNvSpPr>
            <a:spLocks noGrp="1"/>
          </p:cNvSpPr>
          <p:nvPr>
            <p:ph type="sldNum" sz="quarter" idx="5"/>
          </p:nvPr>
        </p:nvSpPr>
        <p:spPr/>
        <p:txBody>
          <a:bodyPr/>
          <a:lstStyle/>
          <a:p>
            <a:fld id="{D93361C2-44BF-C44C-81EE-E4BFADE101FF}" type="slidenum">
              <a:rPr kumimoji="1" lang="zh-CN" altLang="en-US" smtClean="0"/>
              <a:t>9</a:t>
            </a:fld>
            <a:endParaRPr kumimoji="1" lang="zh-CN" altLang="en-US"/>
          </a:p>
        </p:txBody>
      </p:sp>
    </p:spTree>
    <p:extLst>
      <p:ext uri="{BB962C8B-B14F-4D97-AF65-F5344CB8AC3E}">
        <p14:creationId xmlns:p14="http://schemas.microsoft.com/office/powerpoint/2010/main" val="42397695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正页">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E16A6B-644A-9358-593A-B35DCD8618BC}"/>
              </a:ext>
            </a:extLst>
          </p:cNvPr>
          <p:cNvSpPr>
            <a:spLocks noGrp="1"/>
          </p:cNvSpPr>
          <p:nvPr>
            <p:ph type="title"/>
          </p:nvPr>
        </p:nvSpPr>
        <p:spPr>
          <a:xfrm>
            <a:off x="646902" y="136525"/>
            <a:ext cx="8740936" cy="595630"/>
          </a:xfrm>
          <a:prstGeom prst="rect">
            <a:avLst/>
          </a:prstGeom>
        </p:spPr>
        <p:txBody>
          <a:bodyPr>
            <a:noAutofit/>
          </a:bodyPr>
          <a:lstStyle>
            <a:lvl1pPr>
              <a:defRPr sz="4000" b="1">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A81613B0-A22E-EF39-1ED6-75F56C85705E}"/>
              </a:ext>
            </a:extLst>
          </p:cNvPr>
          <p:cNvSpPr>
            <a:spLocks noGrp="1"/>
          </p:cNvSpPr>
          <p:nvPr>
            <p:ph type="dt" sz="half" idx="10"/>
          </p:nvPr>
        </p:nvSpPr>
        <p:spPr/>
        <p:txBody>
          <a:bodyPr/>
          <a:lstStyle/>
          <a:p>
            <a:fld id="{75B7191C-2472-EA47-B391-FFDBDF87DDE9}" type="datetimeFigureOut">
              <a:rPr kumimoji="1" lang="zh-CN" altLang="en-US" smtClean="0"/>
              <a:t>2023/7/8</a:t>
            </a:fld>
            <a:endParaRPr kumimoji="1" lang="zh-CN" altLang="en-US"/>
          </a:p>
        </p:txBody>
      </p:sp>
      <p:sp>
        <p:nvSpPr>
          <p:cNvPr id="4" name="页脚占位符 3">
            <a:extLst>
              <a:ext uri="{FF2B5EF4-FFF2-40B4-BE49-F238E27FC236}">
                <a16:creationId xmlns:a16="http://schemas.microsoft.com/office/drawing/2014/main" id="{458FD9FC-1825-972F-8107-41F6D4470D76}"/>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EF876F06-181E-32BE-A65C-3B28ADC4EA67}"/>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grpSp>
        <p:nvGrpSpPr>
          <p:cNvPr id="6" name="组合 5">
            <a:extLst>
              <a:ext uri="{FF2B5EF4-FFF2-40B4-BE49-F238E27FC236}">
                <a16:creationId xmlns:a16="http://schemas.microsoft.com/office/drawing/2014/main" id="{5FA61F80-1DF8-494B-025F-C1282541A200}"/>
              </a:ext>
            </a:extLst>
          </p:cNvPr>
          <p:cNvGrpSpPr/>
          <p:nvPr userDrawn="1"/>
        </p:nvGrpSpPr>
        <p:grpSpPr>
          <a:xfrm>
            <a:off x="1" y="821645"/>
            <a:ext cx="12192000" cy="87076"/>
            <a:chOff x="0" y="821645"/>
            <a:chExt cx="9191194" cy="135018"/>
          </a:xfrm>
        </p:grpSpPr>
        <p:grpSp>
          <p:nvGrpSpPr>
            <p:cNvPr id="7" name="组合 6">
              <a:extLst>
                <a:ext uri="{FF2B5EF4-FFF2-40B4-BE49-F238E27FC236}">
                  <a16:creationId xmlns:a16="http://schemas.microsoft.com/office/drawing/2014/main" id="{D2BFF1C6-5E23-1A73-C91C-C30A376278EB}"/>
                </a:ext>
              </a:extLst>
            </p:cNvPr>
            <p:cNvGrpSpPr/>
            <p:nvPr/>
          </p:nvGrpSpPr>
          <p:grpSpPr>
            <a:xfrm>
              <a:off x="0" y="836712"/>
              <a:ext cx="9191194" cy="110437"/>
              <a:chOff x="0" y="836712"/>
              <a:chExt cx="9191194" cy="110437"/>
            </a:xfrm>
          </p:grpSpPr>
          <p:sp>
            <p:nvSpPr>
              <p:cNvPr id="9" name="矩形 8">
                <a:extLst>
                  <a:ext uri="{FF2B5EF4-FFF2-40B4-BE49-F238E27FC236}">
                    <a16:creationId xmlns:a16="http://schemas.microsoft.com/office/drawing/2014/main" id="{2D713503-DAFB-776A-CE9E-5F914BE6FF53}"/>
                  </a:ext>
                </a:extLst>
              </p:cNvPr>
              <p:cNvSpPr/>
              <p:nvPr/>
            </p:nvSpPr>
            <p:spPr>
              <a:xfrm>
                <a:off x="922847" y="836712"/>
                <a:ext cx="8268347" cy="1104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a:extLst>
                  <a:ext uri="{FF2B5EF4-FFF2-40B4-BE49-F238E27FC236}">
                    <a16:creationId xmlns:a16="http://schemas.microsoft.com/office/drawing/2014/main" id="{F9A2A691-695B-3FFE-0B40-42FE342FD47D}"/>
                  </a:ext>
                </a:extLst>
              </p:cNvPr>
              <p:cNvSpPr/>
              <p:nvPr/>
            </p:nvSpPr>
            <p:spPr>
              <a:xfrm>
                <a:off x="0" y="836713"/>
                <a:ext cx="975360" cy="1104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cxnSp>
          <p:nvCxnSpPr>
            <p:cNvPr id="8" name="直接连接符 10">
              <a:extLst>
                <a:ext uri="{FF2B5EF4-FFF2-40B4-BE49-F238E27FC236}">
                  <a16:creationId xmlns:a16="http://schemas.microsoft.com/office/drawing/2014/main" id="{D0980CE1-1AC2-2BB1-F2D8-A55E16E16D7C}"/>
                </a:ext>
              </a:extLst>
            </p:cNvPr>
            <p:cNvCxnSpPr/>
            <p:nvPr/>
          </p:nvCxnSpPr>
          <p:spPr>
            <a:xfrm flipV="1">
              <a:off x="975360" y="821645"/>
              <a:ext cx="0" cy="13501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1" name="图片 10">
            <a:extLst>
              <a:ext uri="{FF2B5EF4-FFF2-40B4-BE49-F238E27FC236}">
                <a16:creationId xmlns:a16="http://schemas.microsoft.com/office/drawing/2014/main" id="{B94A4DE5-2101-6102-8CD5-55D91FAB9E45}"/>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10334087" y="116632"/>
            <a:ext cx="658457" cy="711356"/>
          </a:xfrm>
          <a:prstGeom prst="rect">
            <a:avLst/>
          </a:prstGeom>
        </p:spPr>
      </p:pic>
      <p:pic>
        <p:nvPicPr>
          <p:cNvPr id="12" name="图片 11">
            <a:extLst>
              <a:ext uri="{FF2B5EF4-FFF2-40B4-BE49-F238E27FC236}">
                <a16:creationId xmlns:a16="http://schemas.microsoft.com/office/drawing/2014/main" id="{B1DC8D8E-47E4-56DF-BA71-FDE2C347846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992544" y="314855"/>
            <a:ext cx="593874" cy="399569"/>
          </a:xfrm>
          <a:prstGeom prst="rect">
            <a:avLst/>
          </a:prstGeom>
        </p:spPr>
      </p:pic>
      <p:pic>
        <p:nvPicPr>
          <p:cNvPr id="13" name="图片 12">
            <a:extLst>
              <a:ext uri="{FF2B5EF4-FFF2-40B4-BE49-F238E27FC236}">
                <a16:creationId xmlns:a16="http://schemas.microsoft.com/office/drawing/2014/main" id="{1D888AAB-6B37-8981-9EB9-5EA0F35A3F7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625240" y="264193"/>
            <a:ext cx="447424" cy="447424"/>
          </a:xfrm>
          <a:prstGeom prst="rect">
            <a:avLst/>
          </a:prstGeom>
        </p:spPr>
      </p:pic>
      <p:sp>
        <p:nvSpPr>
          <p:cNvPr id="14" name="内容占位符 2">
            <a:extLst>
              <a:ext uri="{FF2B5EF4-FFF2-40B4-BE49-F238E27FC236}">
                <a16:creationId xmlns:a16="http://schemas.microsoft.com/office/drawing/2014/main" id="{EEF1E5FD-7F74-0299-97B2-F315567DD575}"/>
              </a:ext>
            </a:extLst>
          </p:cNvPr>
          <p:cNvSpPr>
            <a:spLocks noGrp="1"/>
          </p:cNvSpPr>
          <p:nvPr>
            <p:ph idx="1"/>
          </p:nvPr>
        </p:nvSpPr>
        <p:spPr>
          <a:xfrm>
            <a:off x="646901" y="1905864"/>
            <a:ext cx="10967855" cy="4351338"/>
          </a:xfrm>
          <a:prstGeom prst="rect">
            <a:avLst/>
          </a:prstGeom>
        </p:spPr>
        <p:txBody>
          <a:bodyPr/>
          <a:lstStyle>
            <a:lvl1pPr>
              <a:defRPr>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1pPr>
            <a:lvl2pPr>
              <a:defRPr>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2pPr>
            <a:lvl3pPr>
              <a:defRPr>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3pPr>
            <a:lvl4pPr>
              <a:defRPr>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4pPr>
            <a:lvl5pPr>
              <a:defRPr>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5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extLst>
      <p:ext uri="{BB962C8B-B14F-4D97-AF65-F5344CB8AC3E}">
        <p14:creationId xmlns:p14="http://schemas.microsoft.com/office/powerpoint/2010/main" val="155995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F4F1EE-6BC8-CF49-BC89-45D34604E58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B3ADB7DC-1D73-CE4E-B051-EA85ADDCD6D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92F6936C-37AE-BF43-9E39-6C50B59AF21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E9F12B27-C80B-8A41-904C-26B063C5200E}"/>
              </a:ext>
            </a:extLst>
          </p:cNvPr>
          <p:cNvSpPr>
            <a:spLocks noGrp="1"/>
          </p:cNvSpPr>
          <p:nvPr>
            <p:ph type="dt" sz="half" idx="10"/>
          </p:nvPr>
        </p:nvSpPr>
        <p:spPr/>
        <p:txBody>
          <a:bodyPr/>
          <a:lstStyle/>
          <a:p>
            <a:fld id="{75B7191C-2472-EA47-B391-FFDBDF87DDE9}" type="datetimeFigureOut">
              <a:rPr kumimoji="1" lang="zh-CN" altLang="en-US" smtClean="0"/>
              <a:t>2023/7/8</a:t>
            </a:fld>
            <a:endParaRPr kumimoji="1" lang="zh-CN" altLang="en-US"/>
          </a:p>
        </p:txBody>
      </p:sp>
      <p:sp>
        <p:nvSpPr>
          <p:cNvPr id="6" name="页脚占位符 5">
            <a:extLst>
              <a:ext uri="{FF2B5EF4-FFF2-40B4-BE49-F238E27FC236}">
                <a16:creationId xmlns:a16="http://schemas.microsoft.com/office/drawing/2014/main" id="{0A84B4AD-E69B-6341-B533-1C38D7D0A5D6}"/>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BD2A9A90-726E-E642-93BE-552470687BF2}"/>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spTree>
    <p:extLst>
      <p:ext uri="{BB962C8B-B14F-4D97-AF65-F5344CB8AC3E}">
        <p14:creationId xmlns:p14="http://schemas.microsoft.com/office/powerpoint/2010/main" val="198877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29176F-87F0-B84E-A63A-F9208754A103}"/>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1A5D9E56-5814-6942-8F17-43E7185911D2}"/>
              </a:ext>
            </a:extLst>
          </p:cNvPr>
          <p:cNvSpPr>
            <a:spLocks noGrp="1"/>
          </p:cNvSpPr>
          <p:nvPr>
            <p:ph type="body" orient="vert" idx="1"/>
          </p:nvPr>
        </p:nvSpPr>
        <p:spPr>
          <a:xfrm>
            <a:off x="838200" y="1825625"/>
            <a:ext cx="10515600" cy="43513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610B849D-4AA6-DA4D-BA26-51A8CBC2717F}"/>
              </a:ext>
            </a:extLst>
          </p:cNvPr>
          <p:cNvSpPr>
            <a:spLocks noGrp="1"/>
          </p:cNvSpPr>
          <p:nvPr>
            <p:ph type="dt" sz="half" idx="10"/>
          </p:nvPr>
        </p:nvSpPr>
        <p:spPr/>
        <p:txBody>
          <a:bodyPr/>
          <a:lstStyle/>
          <a:p>
            <a:fld id="{75B7191C-2472-EA47-B391-FFDBDF87DDE9}" type="datetimeFigureOut">
              <a:rPr kumimoji="1" lang="zh-CN" altLang="en-US" smtClean="0"/>
              <a:t>2023/7/8</a:t>
            </a:fld>
            <a:endParaRPr kumimoji="1" lang="zh-CN" altLang="en-US"/>
          </a:p>
        </p:txBody>
      </p:sp>
      <p:sp>
        <p:nvSpPr>
          <p:cNvPr id="5" name="页脚占位符 4">
            <a:extLst>
              <a:ext uri="{FF2B5EF4-FFF2-40B4-BE49-F238E27FC236}">
                <a16:creationId xmlns:a16="http://schemas.microsoft.com/office/drawing/2014/main" id="{B538919C-68E6-3B4C-B413-384389BB151F}"/>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90C3938F-26C6-9442-A52B-5093BCBDCF8E}"/>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spTree>
    <p:extLst>
      <p:ext uri="{BB962C8B-B14F-4D97-AF65-F5344CB8AC3E}">
        <p14:creationId xmlns:p14="http://schemas.microsoft.com/office/powerpoint/2010/main" val="2382520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42116FF-DAA5-AD46-9F06-37B4E05EDC8A}"/>
              </a:ext>
            </a:extLst>
          </p:cNvPr>
          <p:cNvSpPr>
            <a:spLocks noGrp="1"/>
          </p:cNvSpPr>
          <p:nvPr>
            <p:ph type="title" orient="vert"/>
          </p:nvPr>
        </p:nvSpPr>
        <p:spPr>
          <a:xfrm>
            <a:off x="8724900" y="365125"/>
            <a:ext cx="2628900" cy="5811838"/>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6C16AC58-3C4F-9D45-AAEE-137C0C42E7B8}"/>
              </a:ext>
            </a:extLst>
          </p:cNvPr>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11DE0DE0-9DD7-5243-94F5-342565A52879}"/>
              </a:ext>
            </a:extLst>
          </p:cNvPr>
          <p:cNvSpPr>
            <a:spLocks noGrp="1"/>
          </p:cNvSpPr>
          <p:nvPr>
            <p:ph type="dt" sz="half" idx="10"/>
          </p:nvPr>
        </p:nvSpPr>
        <p:spPr/>
        <p:txBody>
          <a:bodyPr/>
          <a:lstStyle/>
          <a:p>
            <a:fld id="{75B7191C-2472-EA47-B391-FFDBDF87DDE9}" type="datetimeFigureOut">
              <a:rPr kumimoji="1" lang="zh-CN" altLang="en-US" smtClean="0"/>
              <a:t>2023/7/8</a:t>
            </a:fld>
            <a:endParaRPr kumimoji="1" lang="zh-CN" altLang="en-US"/>
          </a:p>
        </p:txBody>
      </p:sp>
      <p:sp>
        <p:nvSpPr>
          <p:cNvPr id="5" name="页脚占位符 4">
            <a:extLst>
              <a:ext uri="{FF2B5EF4-FFF2-40B4-BE49-F238E27FC236}">
                <a16:creationId xmlns:a16="http://schemas.microsoft.com/office/drawing/2014/main" id="{777AF1FC-B89A-2847-8D0C-993D3BA6AEC2}"/>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0B320E24-A893-9041-837D-223BD0E3209D}"/>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spTree>
    <p:extLst>
      <p:ext uri="{BB962C8B-B14F-4D97-AF65-F5344CB8AC3E}">
        <p14:creationId xmlns:p14="http://schemas.microsoft.com/office/powerpoint/2010/main" val="994681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标题幻灯片">
    <p:spTree>
      <p:nvGrpSpPr>
        <p:cNvPr id="1" name=""/>
        <p:cNvGrpSpPr/>
        <p:nvPr/>
      </p:nvGrpSpPr>
      <p:grpSpPr>
        <a:xfrm>
          <a:off x="0" y="0"/>
          <a:ext cx="0" cy="0"/>
          <a:chOff x="0" y="0"/>
          <a:chExt cx="0" cy="0"/>
        </a:xfrm>
      </p:grpSpPr>
      <p:sp>
        <p:nvSpPr>
          <p:cNvPr id="29" name="Title 1"/>
          <p:cNvSpPr>
            <a:spLocks noGrp="1"/>
          </p:cNvSpPr>
          <p:nvPr>
            <p:ph type="ctrTitle" hasCustomPrompt="1"/>
          </p:nvPr>
        </p:nvSpPr>
        <p:spPr>
          <a:xfrm>
            <a:off x="0" y="1967696"/>
            <a:ext cx="12192000" cy="1461836"/>
          </a:xfrm>
          <a:prstGeom prst="rect">
            <a:avLst/>
          </a:prstGeom>
        </p:spPr>
        <p:txBody>
          <a:bodyPr anchor="ctr">
            <a:normAutofit/>
          </a:bodyPr>
          <a:lstStyle>
            <a:lvl1pPr algn="ctr">
              <a:defRPr sz="6000" b="1">
                <a:solidFill>
                  <a:srgbClr val="A40000"/>
                </a:solidFill>
                <a:latin typeface="+mn-lt"/>
              </a:defRPr>
            </a:lvl1pPr>
          </a:lstStyle>
          <a:p>
            <a:r>
              <a:rPr lang="en-US" altLang="zh-CN" dirty="0"/>
              <a:t>Presentation Title</a:t>
            </a:r>
            <a:endParaRPr lang="en-US" dirty="0"/>
          </a:p>
        </p:txBody>
      </p:sp>
      <p:sp>
        <p:nvSpPr>
          <p:cNvPr id="30" name="Subtitle 2"/>
          <p:cNvSpPr>
            <a:spLocks noGrp="1"/>
          </p:cNvSpPr>
          <p:nvPr>
            <p:ph type="subTitle" idx="1" hasCustomPrompt="1"/>
          </p:nvPr>
        </p:nvSpPr>
        <p:spPr>
          <a:xfrm>
            <a:off x="1300481" y="4013936"/>
            <a:ext cx="4561433" cy="340814"/>
          </a:xfrm>
          <a:prstGeom prst="rect">
            <a:avLst/>
          </a:prstGeom>
        </p:spPr>
        <p:txBody>
          <a:bodyPr anchor="ct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2400" b="0">
                <a:solidFill>
                  <a:srgbClr val="A40000"/>
                </a:solidFill>
                <a:latin typeface="+mn-lt"/>
                <a:ea typeface="黑体" panose="02010609060101010101" pitchFamily="49"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dirty="0"/>
              <a:t>Reporter</a:t>
            </a:r>
            <a:endParaRPr lang="en-US" dirty="0"/>
          </a:p>
        </p:txBody>
      </p:sp>
      <p:sp>
        <p:nvSpPr>
          <p:cNvPr id="43" name="菱形 42"/>
          <p:cNvSpPr/>
          <p:nvPr/>
        </p:nvSpPr>
        <p:spPr>
          <a:xfrm>
            <a:off x="6003008" y="6379860"/>
            <a:ext cx="826581" cy="400110"/>
          </a:xfrm>
          <a:prstGeom prst="diamond">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cxnSp>
        <p:nvCxnSpPr>
          <p:cNvPr id="3" name="直接连接符 2"/>
          <p:cNvCxnSpPr/>
          <p:nvPr/>
        </p:nvCxnSpPr>
        <p:spPr>
          <a:xfrm>
            <a:off x="1" y="6721454"/>
            <a:ext cx="7373721" cy="0"/>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sp>
        <p:nvSpPr>
          <p:cNvPr id="23" name="文本占位符 5"/>
          <p:cNvSpPr>
            <a:spLocks noGrp="1"/>
          </p:cNvSpPr>
          <p:nvPr>
            <p:ph type="body" sz="quarter" idx="11" hasCustomPrompt="1"/>
          </p:nvPr>
        </p:nvSpPr>
        <p:spPr>
          <a:xfrm>
            <a:off x="1300481" y="4417132"/>
            <a:ext cx="4555735" cy="373753"/>
          </a:xfrm>
          <a:prstGeom prst="rect">
            <a:avLst/>
          </a:prstGeom>
        </p:spPr>
        <p:txBody>
          <a:bodyPr anchor="ctr"/>
          <a:lstStyle>
            <a:lvl1pPr marL="0" indent="0">
              <a:buNone/>
              <a:defRPr sz="2400" b="0">
                <a:solidFill>
                  <a:srgbClr val="A40000"/>
                </a:solidFill>
              </a:defRPr>
            </a:lvl1pPr>
          </a:lstStyle>
          <a:p>
            <a:pPr lvl="0"/>
            <a:r>
              <a:rPr lang="en-US" altLang="zh-CN" dirty="0"/>
              <a:t>system</a:t>
            </a:r>
            <a:endParaRPr lang="zh-CN" altLang="en-US" dirty="0"/>
          </a:p>
        </p:txBody>
      </p:sp>
      <p:sp>
        <p:nvSpPr>
          <p:cNvPr id="24" name="文本占位符 5"/>
          <p:cNvSpPr>
            <a:spLocks noGrp="1"/>
          </p:cNvSpPr>
          <p:nvPr>
            <p:ph type="body" sz="quarter" idx="12" hasCustomPrompt="1"/>
          </p:nvPr>
        </p:nvSpPr>
        <p:spPr>
          <a:xfrm>
            <a:off x="1300481" y="4853266"/>
            <a:ext cx="4555735" cy="373753"/>
          </a:xfrm>
          <a:prstGeom prst="rect">
            <a:avLst/>
          </a:prstGeom>
        </p:spPr>
        <p:txBody>
          <a:bodyPr anchor="ctr">
            <a:normAutofit/>
          </a:bodyPr>
          <a:lstStyle>
            <a:lvl1pPr marL="0" indent="0">
              <a:buNone/>
              <a:defRPr sz="2400" b="0">
                <a:solidFill>
                  <a:srgbClr val="A40000"/>
                </a:solidFill>
              </a:defRPr>
            </a:lvl1pPr>
          </a:lstStyle>
          <a:p>
            <a:pPr lvl="0"/>
            <a:r>
              <a:rPr lang="en-US" altLang="zh-CN" dirty="0"/>
              <a:t>date</a:t>
            </a:r>
            <a:endParaRPr lang="zh-CN" altLang="en-US" dirty="0"/>
          </a:p>
        </p:txBody>
      </p:sp>
      <p:cxnSp>
        <p:nvCxnSpPr>
          <p:cNvPr id="9" name="直接连接符 8">
            <a:extLst>
              <a:ext uri="{FF2B5EF4-FFF2-40B4-BE49-F238E27FC236}">
                <a16:creationId xmlns:a16="http://schemas.microsoft.com/office/drawing/2014/main" id="{D8DB9ACD-DF99-F852-819E-7ACBA0E16C4F}"/>
              </a:ext>
            </a:extLst>
          </p:cNvPr>
          <p:cNvCxnSpPr>
            <a:cxnSpLocks/>
          </p:cNvCxnSpPr>
          <p:nvPr userDrawn="1"/>
        </p:nvCxnSpPr>
        <p:spPr>
          <a:xfrm>
            <a:off x="678180" y="1830132"/>
            <a:ext cx="10759440" cy="0"/>
          </a:xfrm>
          <a:prstGeom prst="line">
            <a:avLst/>
          </a:prstGeom>
        </p:spPr>
        <p:style>
          <a:lnRef idx="3">
            <a:schemeClr val="dk1"/>
          </a:lnRef>
          <a:fillRef idx="0">
            <a:schemeClr val="dk1"/>
          </a:fillRef>
          <a:effectRef idx="2">
            <a:schemeClr val="dk1"/>
          </a:effectRef>
          <a:fontRef idx="minor">
            <a:schemeClr val="tx1"/>
          </a:fontRef>
        </p:style>
      </p:cxnSp>
      <p:cxnSp>
        <p:nvCxnSpPr>
          <p:cNvPr id="12" name="直接连接符 11">
            <a:extLst>
              <a:ext uri="{FF2B5EF4-FFF2-40B4-BE49-F238E27FC236}">
                <a16:creationId xmlns:a16="http://schemas.microsoft.com/office/drawing/2014/main" id="{76CDD767-839C-4DFA-A851-41DB5EAC421A}"/>
              </a:ext>
            </a:extLst>
          </p:cNvPr>
          <p:cNvCxnSpPr>
            <a:cxnSpLocks/>
          </p:cNvCxnSpPr>
          <p:nvPr userDrawn="1"/>
        </p:nvCxnSpPr>
        <p:spPr>
          <a:xfrm flipV="1">
            <a:off x="678180" y="3568772"/>
            <a:ext cx="10690860" cy="5884"/>
          </a:xfrm>
          <a:prstGeom prst="line">
            <a:avLst/>
          </a:prstGeom>
        </p:spPr>
        <p:style>
          <a:lnRef idx="3">
            <a:schemeClr val="dk1"/>
          </a:lnRef>
          <a:fillRef idx="0">
            <a:schemeClr val="dk1"/>
          </a:fillRef>
          <a:effectRef idx="2">
            <a:schemeClr val="dk1"/>
          </a:effectRef>
          <a:fontRef idx="minor">
            <a:schemeClr val="tx1"/>
          </a:fontRef>
        </p:style>
      </p:cxnSp>
      <p:pic>
        <p:nvPicPr>
          <p:cNvPr id="13" name="图片 12">
            <a:extLst>
              <a:ext uri="{FF2B5EF4-FFF2-40B4-BE49-F238E27FC236}">
                <a16:creationId xmlns:a16="http://schemas.microsoft.com/office/drawing/2014/main" id="{3BC5F35E-CF33-0E7B-0C56-831A30AF63E7}"/>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10334087" y="116632"/>
            <a:ext cx="658457" cy="711356"/>
          </a:xfrm>
          <a:prstGeom prst="rect">
            <a:avLst/>
          </a:prstGeom>
        </p:spPr>
      </p:pic>
      <p:pic>
        <p:nvPicPr>
          <p:cNvPr id="14" name="图片 13">
            <a:extLst>
              <a:ext uri="{FF2B5EF4-FFF2-40B4-BE49-F238E27FC236}">
                <a16:creationId xmlns:a16="http://schemas.microsoft.com/office/drawing/2014/main" id="{C85CA59A-A5C0-CF14-BFEF-497829B68B0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992544" y="314855"/>
            <a:ext cx="593874" cy="399569"/>
          </a:xfrm>
          <a:prstGeom prst="rect">
            <a:avLst/>
          </a:prstGeom>
        </p:spPr>
      </p:pic>
      <p:pic>
        <p:nvPicPr>
          <p:cNvPr id="15" name="图片 14">
            <a:extLst>
              <a:ext uri="{FF2B5EF4-FFF2-40B4-BE49-F238E27FC236}">
                <a16:creationId xmlns:a16="http://schemas.microsoft.com/office/drawing/2014/main" id="{A58A47D2-B0B2-FAB2-479E-D5B997051F3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625240" y="264193"/>
            <a:ext cx="447424" cy="447424"/>
          </a:xfrm>
          <a:prstGeom prst="rect">
            <a:avLst/>
          </a:prstGeom>
        </p:spPr>
      </p:pic>
    </p:spTree>
    <p:extLst>
      <p:ext uri="{BB962C8B-B14F-4D97-AF65-F5344CB8AC3E}">
        <p14:creationId xmlns:p14="http://schemas.microsoft.com/office/powerpoint/2010/main" val="21616459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pic>
        <p:nvPicPr>
          <p:cNvPr id="10" name="图片 9" descr="图片包含 建筑物, 圆屋顶, 地板&#10;&#10;描述已自动生成">
            <a:extLst>
              <a:ext uri="{FF2B5EF4-FFF2-40B4-BE49-F238E27FC236}">
                <a16:creationId xmlns:a16="http://schemas.microsoft.com/office/drawing/2014/main" id="{FEC82245-C1DD-F84B-985D-B0AF26929E1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24" y="0"/>
            <a:ext cx="12188951" cy="6858000"/>
          </a:xfrm>
          <a:prstGeom prst="rect">
            <a:avLst/>
          </a:prstGeom>
        </p:spPr>
      </p:pic>
      <p:sp>
        <p:nvSpPr>
          <p:cNvPr id="2" name="日期占位符 1">
            <a:extLst>
              <a:ext uri="{FF2B5EF4-FFF2-40B4-BE49-F238E27FC236}">
                <a16:creationId xmlns:a16="http://schemas.microsoft.com/office/drawing/2014/main" id="{437A32F5-0B39-3E46-9EFE-D1E3DED545F9}"/>
              </a:ext>
            </a:extLst>
          </p:cNvPr>
          <p:cNvSpPr>
            <a:spLocks noGrp="1"/>
          </p:cNvSpPr>
          <p:nvPr>
            <p:ph type="dt" sz="half" idx="10"/>
          </p:nvPr>
        </p:nvSpPr>
        <p:spPr/>
        <p:txBody>
          <a:bodyPr/>
          <a:lstStyle/>
          <a:p>
            <a:fld id="{D4DABA3A-177E-B746-B75B-6B211F919F3A}" type="datetimeFigureOut">
              <a:rPr kumimoji="1" lang="zh-CN" altLang="en-US" smtClean="0"/>
              <a:t>2023/7/8</a:t>
            </a:fld>
            <a:endParaRPr kumimoji="1" lang="zh-CN" altLang="en-US"/>
          </a:p>
        </p:txBody>
      </p:sp>
      <p:sp>
        <p:nvSpPr>
          <p:cNvPr id="3" name="页脚占位符 2">
            <a:extLst>
              <a:ext uri="{FF2B5EF4-FFF2-40B4-BE49-F238E27FC236}">
                <a16:creationId xmlns:a16="http://schemas.microsoft.com/office/drawing/2014/main" id="{F5E33427-D103-054B-93D2-B81C02A465D8}"/>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9B528AA1-3024-E540-BF42-9674A104DA88}"/>
              </a:ext>
            </a:extLst>
          </p:cNvPr>
          <p:cNvSpPr>
            <a:spLocks noGrp="1"/>
          </p:cNvSpPr>
          <p:nvPr>
            <p:ph type="sldNum" sz="quarter" idx="12"/>
          </p:nvPr>
        </p:nvSpPr>
        <p:spPr/>
        <p:txBody>
          <a:bodyPr/>
          <a:lstStyle/>
          <a:p>
            <a:fld id="{26854814-3F5C-D042-91EA-AE4DD6E22528}" type="slidenum">
              <a:rPr kumimoji="1" lang="zh-CN" altLang="en-US" smtClean="0"/>
              <a:t>‹#›</a:t>
            </a:fld>
            <a:endParaRPr kumimoji="1" lang="zh-CN" altLang="en-US"/>
          </a:p>
        </p:txBody>
      </p:sp>
      <p:sp>
        <p:nvSpPr>
          <p:cNvPr id="5" name="平行四边形 4">
            <a:extLst>
              <a:ext uri="{FF2B5EF4-FFF2-40B4-BE49-F238E27FC236}">
                <a16:creationId xmlns:a16="http://schemas.microsoft.com/office/drawing/2014/main" id="{93270D1E-C291-5C4F-BDE6-C528ED4BAEB8}"/>
              </a:ext>
            </a:extLst>
          </p:cNvPr>
          <p:cNvSpPr/>
          <p:nvPr userDrawn="1"/>
        </p:nvSpPr>
        <p:spPr>
          <a:xfrm>
            <a:off x="517" y="0"/>
            <a:ext cx="12191483" cy="685800"/>
          </a:xfrm>
          <a:prstGeom prst="parallelogram">
            <a:avLst>
              <a:gd name="adj" fmla="val 43056"/>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50000"/>
                </a:schemeClr>
              </a:solidFill>
            </a:endParaRPr>
          </a:p>
        </p:txBody>
      </p:sp>
      <p:pic>
        <p:nvPicPr>
          <p:cNvPr id="6" name="图片 5">
            <a:extLst>
              <a:ext uri="{FF2B5EF4-FFF2-40B4-BE49-F238E27FC236}">
                <a16:creationId xmlns:a16="http://schemas.microsoft.com/office/drawing/2014/main" id="{56677884-31E6-7C4D-9968-48F10B1EA90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8124" y="23154"/>
            <a:ext cx="755506" cy="639492"/>
          </a:xfrm>
          <a:prstGeom prst="rect">
            <a:avLst/>
          </a:prstGeom>
        </p:spPr>
      </p:pic>
      <p:sp>
        <p:nvSpPr>
          <p:cNvPr id="7" name="平行四边形 6">
            <a:extLst>
              <a:ext uri="{FF2B5EF4-FFF2-40B4-BE49-F238E27FC236}">
                <a16:creationId xmlns:a16="http://schemas.microsoft.com/office/drawing/2014/main" id="{683C55EA-A1F9-0B47-90F6-D1C46A090B49}"/>
              </a:ext>
            </a:extLst>
          </p:cNvPr>
          <p:cNvSpPr/>
          <p:nvPr userDrawn="1"/>
        </p:nvSpPr>
        <p:spPr>
          <a:xfrm>
            <a:off x="11428834" y="119857"/>
            <a:ext cx="473565" cy="242093"/>
          </a:xfrm>
          <a:prstGeom prst="parallelogram">
            <a:avLst>
              <a:gd name="adj" fmla="val 44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平行四边形 7">
            <a:extLst>
              <a:ext uri="{FF2B5EF4-FFF2-40B4-BE49-F238E27FC236}">
                <a16:creationId xmlns:a16="http://schemas.microsoft.com/office/drawing/2014/main" id="{66A74EDA-A868-884B-84D2-22D58A321602}"/>
              </a:ext>
            </a:extLst>
          </p:cNvPr>
          <p:cNvSpPr/>
          <p:nvPr userDrawn="1"/>
        </p:nvSpPr>
        <p:spPr>
          <a:xfrm>
            <a:off x="11016782" y="322602"/>
            <a:ext cx="473565" cy="242093"/>
          </a:xfrm>
          <a:prstGeom prst="parallelogram">
            <a:avLst>
              <a:gd name="adj" fmla="val 44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占位符 31">
            <a:extLst>
              <a:ext uri="{FF2B5EF4-FFF2-40B4-BE49-F238E27FC236}">
                <a16:creationId xmlns:a16="http://schemas.microsoft.com/office/drawing/2014/main" id="{29D097E8-AA70-DB40-B7BF-D94DBF3894C3}"/>
              </a:ext>
            </a:extLst>
          </p:cNvPr>
          <p:cNvSpPr>
            <a:spLocks noGrp="1"/>
          </p:cNvSpPr>
          <p:nvPr>
            <p:ph type="body" sz="quarter" idx="14"/>
          </p:nvPr>
        </p:nvSpPr>
        <p:spPr>
          <a:xfrm>
            <a:off x="1097929" y="43657"/>
            <a:ext cx="7081677" cy="598488"/>
          </a:xfrm>
          <a:prstGeom prst="rect">
            <a:avLst/>
          </a:prstGeom>
        </p:spPr>
        <p:txBody>
          <a:bodyPr anchor="ctr"/>
          <a:lstStyle>
            <a:lvl1pPr marL="0" indent="0" algn="l">
              <a:lnSpc>
                <a:spcPct val="100000"/>
              </a:lnSpc>
              <a:buNone/>
              <a:defRPr sz="3200" b="1">
                <a:solidFill>
                  <a:schemeClr val="bg1"/>
                </a:solidFill>
              </a:defRPr>
            </a:lvl1pPr>
          </a:lstStyle>
          <a:p>
            <a:pPr lvl="0"/>
            <a:endParaRPr lang="zh-CN" altLang="en-US" dirty="0"/>
          </a:p>
        </p:txBody>
      </p:sp>
    </p:spTree>
    <p:extLst>
      <p:ext uri="{BB962C8B-B14F-4D97-AF65-F5344CB8AC3E}">
        <p14:creationId xmlns:p14="http://schemas.microsoft.com/office/powerpoint/2010/main" val="38363779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C42361C-3E6D-5846-8A6C-D2457952552F}"/>
              </a:ext>
            </a:extLst>
          </p:cNvPr>
          <p:cNvSpPr/>
          <p:nvPr userDrawn="1"/>
        </p:nvSpPr>
        <p:spPr>
          <a:xfrm>
            <a:off x="0" y="0"/>
            <a:ext cx="12192000" cy="685800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8" name="图片 7">
            <a:extLst>
              <a:ext uri="{FF2B5EF4-FFF2-40B4-BE49-F238E27FC236}">
                <a16:creationId xmlns:a16="http://schemas.microsoft.com/office/drawing/2014/main" id="{35CF8133-D301-8041-878A-0C3B8E249DC4}"/>
              </a:ext>
            </a:extLst>
          </p:cNvPr>
          <p:cNvPicPr>
            <a:picLocks noChangeAspect="1"/>
          </p:cNvPicPr>
          <p:nvPr userDrawn="1"/>
        </p:nvPicPr>
        <p:blipFill>
          <a:blip r:embed="rId2">
            <a:alphaModFix amt="70000"/>
          </a:blip>
          <a:stretch>
            <a:fillRect/>
          </a:stretch>
        </p:blipFill>
        <p:spPr>
          <a:xfrm>
            <a:off x="0" y="0"/>
            <a:ext cx="12192000" cy="6858000"/>
          </a:xfrm>
          <a:prstGeom prst="rect">
            <a:avLst/>
          </a:prstGeom>
        </p:spPr>
      </p:pic>
      <p:sp>
        <p:nvSpPr>
          <p:cNvPr id="4" name="文本占位符 31">
            <a:extLst>
              <a:ext uri="{FF2B5EF4-FFF2-40B4-BE49-F238E27FC236}">
                <a16:creationId xmlns:a16="http://schemas.microsoft.com/office/drawing/2014/main" id="{9B0ACBDA-DB2C-2F4F-870E-C1C03FE350A9}"/>
              </a:ext>
            </a:extLst>
          </p:cNvPr>
          <p:cNvSpPr>
            <a:spLocks noGrp="1"/>
          </p:cNvSpPr>
          <p:nvPr>
            <p:ph type="body" sz="quarter" idx="11"/>
          </p:nvPr>
        </p:nvSpPr>
        <p:spPr>
          <a:xfrm>
            <a:off x="2555162" y="3129756"/>
            <a:ext cx="7081677" cy="598488"/>
          </a:xfrm>
          <a:prstGeom prst="rect">
            <a:avLst/>
          </a:prstGeom>
        </p:spPr>
        <p:txBody>
          <a:bodyPr anchor="ctr">
            <a:noAutofit/>
          </a:bodyPr>
          <a:lstStyle>
            <a:lvl1pPr marL="0" indent="0" algn="ctr">
              <a:lnSpc>
                <a:spcPct val="100000"/>
              </a:lnSpc>
              <a:buNone/>
              <a:defRPr sz="6000" b="1" spc="600">
                <a:solidFill>
                  <a:schemeClr val="bg1"/>
                </a:solidFill>
                <a:latin typeface="Microsoft YaHei" panose="020B0503020204020204" pitchFamily="34" charset="-122"/>
                <a:ea typeface="Microsoft YaHei" panose="020B0503020204020204" pitchFamily="34" charset="-122"/>
              </a:defRPr>
            </a:lvl1pPr>
          </a:lstStyle>
          <a:p>
            <a:pPr lvl="0"/>
            <a:endParaRPr lang="zh-CN" altLang="en-US" dirty="0"/>
          </a:p>
        </p:txBody>
      </p:sp>
      <p:cxnSp>
        <p:nvCxnSpPr>
          <p:cNvPr id="5" name="直接连接符 12">
            <a:extLst>
              <a:ext uri="{FF2B5EF4-FFF2-40B4-BE49-F238E27FC236}">
                <a16:creationId xmlns:a16="http://schemas.microsoft.com/office/drawing/2014/main" id="{6BC8F2D4-7D9A-FE49-917B-0190CAF9CACE}"/>
              </a:ext>
            </a:extLst>
          </p:cNvPr>
          <p:cNvCxnSpPr/>
          <p:nvPr userDrawn="1"/>
        </p:nvCxnSpPr>
        <p:spPr>
          <a:xfrm>
            <a:off x="304800" y="3429000"/>
            <a:ext cx="219751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直接连接符 13">
            <a:extLst>
              <a:ext uri="{FF2B5EF4-FFF2-40B4-BE49-F238E27FC236}">
                <a16:creationId xmlns:a16="http://schemas.microsoft.com/office/drawing/2014/main" id="{C27B62F4-97D5-2F4D-8ECD-E7EA23C59A44}"/>
              </a:ext>
            </a:extLst>
          </p:cNvPr>
          <p:cNvCxnSpPr/>
          <p:nvPr userDrawn="1"/>
        </p:nvCxnSpPr>
        <p:spPr>
          <a:xfrm>
            <a:off x="9689690" y="3429000"/>
            <a:ext cx="219751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图片 6">
            <a:extLst>
              <a:ext uri="{FF2B5EF4-FFF2-40B4-BE49-F238E27FC236}">
                <a16:creationId xmlns:a16="http://schemas.microsoft.com/office/drawing/2014/main" id="{B53205E2-76C1-0644-857B-0BE2E7106D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04282" y="912241"/>
            <a:ext cx="1783435" cy="1509574"/>
          </a:xfrm>
          <a:prstGeom prst="rect">
            <a:avLst/>
          </a:prstGeom>
        </p:spPr>
      </p:pic>
    </p:spTree>
    <p:extLst>
      <p:ext uri="{BB962C8B-B14F-4D97-AF65-F5344CB8AC3E}">
        <p14:creationId xmlns:p14="http://schemas.microsoft.com/office/powerpoint/2010/main" val="319509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标题和目录">
    <p:spTree>
      <p:nvGrpSpPr>
        <p:cNvPr id="1" name=""/>
        <p:cNvGrpSpPr/>
        <p:nvPr/>
      </p:nvGrpSpPr>
      <p:grpSpPr>
        <a:xfrm>
          <a:off x="0" y="0"/>
          <a:ext cx="0" cy="0"/>
          <a:chOff x="0" y="0"/>
          <a:chExt cx="0" cy="0"/>
        </a:xfrm>
      </p:grpSpPr>
      <p:sp>
        <p:nvSpPr>
          <p:cNvPr id="10" name="标题 4"/>
          <p:cNvSpPr>
            <a:spLocks noGrp="1"/>
          </p:cNvSpPr>
          <p:nvPr>
            <p:ph type="title" hasCustomPrompt="1"/>
          </p:nvPr>
        </p:nvSpPr>
        <p:spPr>
          <a:xfrm>
            <a:off x="1558637" y="105353"/>
            <a:ext cx="10515600" cy="663575"/>
          </a:xfrm>
          <a:prstGeom prst="rect">
            <a:avLst/>
          </a:prstGeom>
        </p:spPr>
        <p:txBody>
          <a:bodyPr anchor="ctr"/>
          <a:lstStyle>
            <a:lvl1pPr>
              <a:defRPr sz="4000" b="1" baseline="0">
                <a:solidFill>
                  <a:srgbClr val="C00000"/>
                </a:solidFill>
              </a:defRPr>
            </a:lvl1pPr>
          </a:lstStyle>
          <a:p>
            <a:r>
              <a:rPr lang="en-US" altLang="zh-CN" dirty="0"/>
              <a:t>Click here to add text</a:t>
            </a:r>
            <a:endParaRPr lang="zh-CN" altLang="en-US" dirty="0"/>
          </a:p>
        </p:txBody>
      </p:sp>
      <p:sp>
        <p:nvSpPr>
          <p:cNvPr id="11" name="文本占位符 10"/>
          <p:cNvSpPr>
            <a:spLocks noGrp="1"/>
          </p:cNvSpPr>
          <p:nvPr>
            <p:ph type="body" sz="quarter" idx="10" hasCustomPrompt="1"/>
          </p:nvPr>
        </p:nvSpPr>
        <p:spPr>
          <a:xfrm>
            <a:off x="2439365" y="2046723"/>
            <a:ext cx="817033" cy="561975"/>
          </a:xfrm>
          <a:prstGeom prst="rect">
            <a:avLst/>
          </a:prstGeom>
          <a:solidFill>
            <a:srgbClr val="000099"/>
          </a:solidFill>
          <a:ln>
            <a:noFill/>
          </a:ln>
        </p:spPr>
        <p:txBody>
          <a:bodyPr/>
          <a:lstStyle>
            <a:lvl1pPr marL="0" indent="0" algn="ctr">
              <a:buNone/>
              <a:defRPr>
                <a:solidFill>
                  <a:schemeClr val="bg1"/>
                </a:solidFill>
              </a:defRPr>
            </a:lvl1pPr>
          </a:lstStyle>
          <a:p>
            <a:pPr lvl="0"/>
            <a:r>
              <a:rPr lang="en-US" altLang="zh-CN" dirty="0"/>
              <a:t>No.</a:t>
            </a:r>
            <a:endParaRPr lang="zh-CN" altLang="en-US" dirty="0"/>
          </a:p>
        </p:txBody>
      </p:sp>
      <p:sp>
        <p:nvSpPr>
          <p:cNvPr id="15" name="文本占位符 14"/>
          <p:cNvSpPr>
            <a:spLocks noGrp="1"/>
          </p:cNvSpPr>
          <p:nvPr>
            <p:ph type="body" sz="quarter" idx="11" hasCustomPrompt="1"/>
          </p:nvPr>
        </p:nvSpPr>
        <p:spPr>
          <a:xfrm>
            <a:off x="3270057" y="2046722"/>
            <a:ext cx="6318251" cy="561974"/>
          </a:xfrm>
          <a:prstGeom prst="rect">
            <a:avLst/>
          </a:prstGeom>
          <a:solidFill>
            <a:schemeClr val="bg1">
              <a:lumMod val="95000"/>
            </a:schemeClr>
          </a:solidFill>
          <a:ln w="19050">
            <a:solidFill>
              <a:schemeClr val="tx1"/>
            </a:solidFill>
            <a:prstDash val="sysDot"/>
          </a:ln>
        </p:spPr>
        <p:txBody>
          <a:bodyPr anchor="ctr"/>
          <a:lstStyle>
            <a:lvl1pPr marL="0" indent="0">
              <a:buNone/>
              <a:defRPr baseline="0"/>
            </a:lvl1pPr>
          </a:lstStyle>
          <a:p>
            <a:pPr lvl="0"/>
            <a:r>
              <a:rPr lang="en-US" altLang="zh-CN" dirty="0"/>
              <a:t>Click here to add title</a:t>
            </a:r>
            <a:endParaRPr lang="zh-CN" altLang="en-US" dirty="0"/>
          </a:p>
        </p:txBody>
      </p:sp>
      <p:sp>
        <p:nvSpPr>
          <p:cNvPr id="16" name="文本占位符 10"/>
          <p:cNvSpPr>
            <a:spLocks noGrp="1"/>
          </p:cNvSpPr>
          <p:nvPr>
            <p:ph type="body" sz="quarter" idx="12" hasCustomPrompt="1"/>
          </p:nvPr>
        </p:nvSpPr>
        <p:spPr>
          <a:xfrm>
            <a:off x="2439365" y="2864141"/>
            <a:ext cx="817033" cy="561975"/>
          </a:xfrm>
          <a:prstGeom prst="rect">
            <a:avLst/>
          </a:prstGeom>
          <a:solidFill>
            <a:srgbClr val="000099"/>
          </a:solidFill>
          <a:ln>
            <a:noFill/>
          </a:ln>
        </p:spPr>
        <p:txBody>
          <a:bodyPr/>
          <a:lstStyle>
            <a:lvl1pPr marL="0" indent="0" algn="ctr">
              <a:buNone/>
              <a:defRPr>
                <a:solidFill>
                  <a:schemeClr val="bg1"/>
                </a:solidFill>
              </a:defRPr>
            </a:lvl1pPr>
          </a:lstStyle>
          <a:p>
            <a:pPr lvl="0"/>
            <a:r>
              <a:rPr lang="en-US" altLang="zh-CN" dirty="0"/>
              <a:t>No.</a:t>
            </a:r>
            <a:endParaRPr lang="zh-CN" altLang="en-US" dirty="0"/>
          </a:p>
        </p:txBody>
      </p:sp>
      <p:sp>
        <p:nvSpPr>
          <p:cNvPr id="18" name="文本占位符 14"/>
          <p:cNvSpPr>
            <a:spLocks noGrp="1"/>
          </p:cNvSpPr>
          <p:nvPr>
            <p:ph type="body" sz="quarter" idx="13" hasCustomPrompt="1"/>
          </p:nvPr>
        </p:nvSpPr>
        <p:spPr>
          <a:xfrm>
            <a:off x="3270057" y="2864140"/>
            <a:ext cx="6318251" cy="561974"/>
          </a:xfrm>
          <a:prstGeom prst="rect">
            <a:avLst/>
          </a:prstGeom>
          <a:solidFill>
            <a:schemeClr val="bg1">
              <a:lumMod val="95000"/>
            </a:schemeClr>
          </a:solidFill>
          <a:ln w="19050">
            <a:solidFill>
              <a:schemeClr val="tx1"/>
            </a:solidFill>
            <a:prstDash val="sysDot"/>
          </a:ln>
        </p:spPr>
        <p:txBody>
          <a:bodyPr anchor="ctr"/>
          <a:lstStyle>
            <a:lvl1pPr marL="0" indent="0">
              <a:buNone/>
              <a:defRPr baseline="0"/>
            </a:lvl1pPr>
          </a:lstStyle>
          <a:p>
            <a:pPr lvl="0"/>
            <a:r>
              <a:rPr lang="en-US" altLang="zh-CN" dirty="0"/>
              <a:t>Click here to add title</a:t>
            </a:r>
            <a:endParaRPr lang="zh-CN" altLang="en-US" dirty="0"/>
          </a:p>
        </p:txBody>
      </p:sp>
      <p:sp>
        <p:nvSpPr>
          <p:cNvPr id="19" name="文本占位符 10"/>
          <p:cNvSpPr>
            <a:spLocks noGrp="1"/>
          </p:cNvSpPr>
          <p:nvPr>
            <p:ph type="body" sz="quarter" idx="14" hasCustomPrompt="1"/>
          </p:nvPr>
        </p:nvSpPr>
        <p:spPr>
          <a:xfrm>
            <a:off x="2439365" y="3681558"/>
            <a:ext cx="817033" cy="561975"/>
          </a:xfrm>
          <a:prstGeom prst="rect">
            <a:avLst/>
          </a:prstGeom>
          <a:solidFill>
            <a:srgbClr val="000099"/>
          </a:solidFill>
          <a:ln>
            <a:noFill/>
          </a:ln>
        </p:spPr>
        <p:txBody>
          <a:bodyPr/>
          <a:lstStyle>
            <a:lvl1pPr marL="0" indent="0" algn="ctr">
              <a:buNone/>
              <a:defRPr>
                <a:solidFill>
                  <a:schemeClr val="bg1"/>
                </a:solidFill>
              </a:defRPr>
            </a:lvl1pPr>
          </a:lstStyle>
          <a:p>
            <a:pPr lvl="0"/>
            <a:r>
              <a:rPr lang="en-US" altLang="zh-CN" dirty="0"/>
              <a:t>No.</a:t>
            </a:r>
            <a:endParaRPr lang="zh-CN" altLang="en-US" dirty="0"/>
          </a:p>
        </p:txBody>
      </p:sp>
      <p:sp>
        <p:nvSpPr>
          <p:cNvPr id="21" name="文本占位符 14"/>
          <p:cNvSpPr>
            <a:spLocks noGrp="1"/>
          </p:cNvSpPr>
          <p:nvPr>
            <p:ph type="body" sz="quarter" idx="15" hasCustomPrompt="1"/>
          </p:nvPr>
        </p:nvSpPr>
        <p:spPr>
          <a:xfrm>
            <a:off x="3270057" y="3681556"/>
            <a:ext cx="6318251" cy="561976"/>
          </a:xfrm>
          <a:prstGeom prst="rect">
            <a:avLst/>
          </a:prstGeom>
          <a:solidFill>
            <a:schemeClr val="bg1">
              <a:lumMod val="95000"/>
            </a:schemeClr>
          </a:solidFill>
          <a:ln w="19050">
            <a:solidFill>
              <a:schemeClr val="tx1"/>
            </a:solidFill>
            <a:prstDash val="sysDot"/>
          </a:ln>
        </p:spPr>
        <p:txBody>
          <a:bodyPr anchor="ctr"/>
          <a:lstStyle>
            <a:lvl1pPr marL="0" indent="0">
              <a:buNone/>
              <a:defRPr baseline="0"/>
            </a:lvl1pPr>
          </a:lstStyle>
          <a:p>
            <a:pPr lvl="0"/>
            <a:r>
              <a:rPr lang="en-US" altLang="zh-CN" dirty="0"/>
              <a:t>Click here to add title</a:t>
            </a:r>
            <a:endParaRPr lang="zh-CN" altLang="en-US" dirty="0"/>
          </a:p>
        </p:txBody>
      </p:sp>
      <p:sp>
        <p:nvSpPr>
          <p:cNvPr id="22" name="文本占位符 10"/>
          <p:cNvSpPr>
            <a:spLocks noGrp="1"/>
          </p:cNvSpPr>
          <p:nvPr>
            <p:ph type="body" sz="quarter" idx="16" hasCustomPrompt="1"/>
          </p:nvPr>
        </p:nvSpPr>
        <p:spPr>
          <a:xfrm>
            <a:off x="2439365" y="4498974"/>
            <a:ext cx="817033" cy="561975"/>
          </a:xfrm>
          <a:prstGeom prst="rect">
            <a:avLst/>
          </a:prstGeom>
          <a:solidFill>
            <a:srgbClr val="000099"/>
          </a:solidFill>
          <a:ln>
            <a:noFill/>
          </a:ln>
        </p:spPr>
        <p:txBody>
          <a:bodyPr/>
          <a:lstStyle>
            <a:lvl1pPr marL="0" indent="0" algn="ctr">
              <a:buNone/>
              <a:defRPr>
                <a:solidFill>
                  <a:schemeClr val="bg1"/>
                </a:solidFill>
              </a:defRPr>
            </a:lvl1pPr>
          </a:lstStyle>
          <a:p>
            <a:pPr lvl="0"/>
            <a:r>
              <a:rPr lang="en-US" altLang="zh-CN" dirty="0"/>
              <a:t>No.</a:t>
            </a:r>
            <a:endParaRPr lang="zh-CN" altLang="en-US" dirty="0"/>
          </a:p>
        </p:txBody>
      </p:sp>
      <p:sp>
        <p:nvSpPr>
          <p:cNvPr id="24" name="文本占位符 14"/>
          <p:cNvSpPr>
            <a:spLocks noGrp="1"/>
          </p:cNvSpPr>
          <p:nvPr>
            <p:ph type="body" sz="quarter" idx="17" hasCustomPrompt="1"/>
          </p:nvPr>
        </p:nvSpPr>
        <p:spPr>
          <a:xfrm>
            <a:off x="3270057" y="4498973"/>
            <a:ext cx="6318251" cy="561974"/>
          </a:xfrm>
          <a:prstGeom prst="rect">
            <a:avLst/>
          </a:prstGeom>
          <a:solidFill>
            <a:schemeClr val="bg1">
              <a:lumMod val="95000"/>
            </a:schemeClr>
          </a:solidFill>
          <a:ln w="19050">
            <a:solidFill>
              <a:schemeClr val="tx1"/>
            </a:solidFill>
            <a:prstDash val="sysDot"/>
          </a:ln>
        </p:spPr>
        <p:txBody>
          <a:bodyPr anchor="ctr"/>
          <a:lstStyle>
            <a:lvl1pPr marL="0" indent="0">
              <a:buNone/>
              <a:defRPr baseline="0"/>
            </a:lvl1pPr>
          </a:lstStyle>
          <a:p>
            <a:pPr lvl="0"/>
            <a:r>
              <a:rPr lang="en-US" altLang="zh-CN" dirty="0"/>
              <a:t>Click here to add title</a:t>
            </a:r>
            <a:endParaRPr lang="zh-CN" altLang="en-US" dirty="0"/>
          </a:p>
        </p:txBody>
      </p:sp>
      <p:sp>
        <p:nvSpPr>
          <p:cNvPr id="12" name="文本框 11">
            <a:extLst>
              <a:ext uri="{FF2B5EF4-FFF2-40B4-BE49-F238E27FC236}">
                <a16:creationId xmlns:a16="http://schemas.microsoft.com/office/drawing/2014/main" id="{3EB4A6F1-5D3D-4BE5-8F45-384826ADAF79}"/>
              </a:ext>
            </a:extLst>
          </p:cNvPr>
          <p:cNvSpPr txBox="1"/>
          <p:nvPr userDrawn="1"/>
        </p:nvSpPr>
        <p:spPr>
          <a:xfrm>
            <a:off x="7313372" y="6496436"/>
            <a:ext cx="4687284" cy="307777"/>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IHEPCC</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&amp;</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HEPSCC</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&amp;</a:t>
            </a:r>
            <a:r>
              <a:rPr lang="zh-CN" altLang="en-US"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 </a:t>
            </a:r>
            <a:r>
              <a:rPr lang="en-US" altLang="zh-CN" sz="1400" b="1" dirty="0">
                <a:solidFill>
                  <a:schemeClr val="bg1"/>
                </a:solidFill>
                <a:latin typeface="Rockwell Extra Bold" panose="02060903040505020403" pitchFamily="18" charset="0"/>
                <a:ea typeface="楷体" panose="02010609060101010101" pitchFamily="49" charset="-122"/>
                <a:cs typeface="Times New Roman" panose="02020603050405020304" pitchFamily="18" charset="0"/>
              </a:rPr>
              <a:t>NHEPSDC</a:t>
            </a:r>
            <a:endParaRPr lang="zh-CN" altLang="en-US" sz="1400" b="1" u="none"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13335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空白">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514619F-25D0-4307-81CD-C24C74EF140E}"/>
              </a:ext>
            </a:extLst>
          </p:cNvPr>
          <p:cNvSpPr>
            <a:spLocks noGrp="1"/>
          </p:cNvSpPr>
          <p:nvPr>
            <p:ph type="dt" sz="half" idx="10"/>
          </p:nvPr>
        </p:nvSpPr>
        <p:spPr/>
        <p:txBody>
          <a:bodyPr/>
          <a:lstStyle/>
          <a:p>
            <a:fld id="{CEC6C351-7C53-49FF-B4C3-870B9E55DA0D}" type="datetime1">
              <a:rPr lang="zh-CN" altLang="en-US" smtClean="0"/>
              <a:t>2023/7/8</a:t>
            </a:fld>
            <a:endParaRPr lang="zh-CN" altLang="en-US"/>
          </a:p>
        </p:txBody>
      </p:sp>
      <p:sp>
        <p:nvSpPr>
          <p:cNvPr id="4" name="Footer Placeholder 3">
            <a:extLst>
              <a:ext uri="{FF2B5EF4-FFF2-40B4-BE49-F238E27FC236}">
                <a16:creationId xmlns:a16="http://schemas.microsoft.com/office/drawing/2014/main" id="{C802B25F-898B-4C1A-94A9-699B8B55DF0F}"/>
              </a:ext>
            </a:extLst>
          </p:cNvPr>
          <p:cNvSpPr>
            <a:spLocks noGrp="1"/>
          </p:cNvSpPr>
          <p:nvPr>
            <p:ph type="ftr" sz="quarter" idx="11"/>
          </p:nvPr>
        </p:nvSpPr>
        <p:spPr/>
        <p:txBody>
          <a:bodyPr/>
          <a:lstStyle/>
          <a:p>
            <a:endParaRPr lang="zh-CN" altLang="en-US"/>
          </a:p>
        </p:txBody>
      </p:sp>
      <p:sp>
        <p:nvSpPr>
          <p:cNvPr id="5" name="Slide Number Placeholder 4">
            <a:extLst>
              <a:ext uri="{FF2B5EF4-FFF2-40B4-BE49-F238E27FC236}">
                <a16:creationId xmlns:a16="http://schemas.microsoft.com/office/drawing/2014/main" id="{AA842F0A-76EB-4E77-8AF6-5F91F22881FE}"/>
              </a:ext>
            </a:extLst>
          </p:cNvPr>
          <p:cNvSpPr>
            <a:spLocks noGrp="1"/>
          </p:cNvSpPr>
          <p:nvPr>
            <p:ph type="sldNum" sz="quarter" idx="12"/>
          </p:nvPr>
        </p:nvSpPr>
        <p:spPr/>
        <p:txBody>
          <a:bodyPr/>
          <a:lstStyle/>
          <a:p>
            <a:fld id="{7F65B630-C7FF-41C0-9923-C5E5E29EED81}" type="slidenum">
              <a:rPr lang="zh-CN" altLang="en-US" smtClean="0"/>
              <a:t>‹#›</a:t>
            </a:fld>
            <a:endParaRPr lang="zh-CN" altLang="en-US"/>
          </a:p>
        </p:txBody>
      </p:sp>
    </p:spTree>
    <p:extLst>
      <p:ext uri="{BB962C8B-B14F-4D97-AF65-F5344CB8AC3E}">
        <p14:creationId xmlns:p14="http://schemas.microsoft.com/office/powerpoint/2010/main" val="37196650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2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A8DE7A-FCB9-4F0C-9F63-DA0201F0380B}"/>
              </a:ext>
            </a:extLst>
          </p:cNvPr>
          <p:cNvSpPr>
            <a:spLocks noGrp="1"/>
          </p:cNvSpPr>
          <p:nvPr>
            <p:ph type="title"/>
          </p:nvPr>
        </p:nvSpPr>
        <p:spPr>
          <a:xfrm>
            <a:off x="669924" y="1"/>
            <a:ext cx="10850563" cy="1028699"/>
          </a:xfrm>
          <a:prstGeom prst="rect">
            <a:avLst/>
          </a:prstGeom>
        </p:spPr>
        <p:txBody>
          <a:bodyPr vert="horz" lIns="91440" tIns="45720" rIns="91440" bIns="45720" rtlCol="0" anchor="b">
            <a:normAutofit/>
          </a:bodyPr>
          <a:lstStyle>
            <a:lvl1pPr algn="l" defTabSz="914354" rtl="0" eaLnBrk="1" latinLnBrk="0" hangingPunct="1">
              <a:lnSpc>
                <a:spcPct val="90000"/>
              </a:lnSpc>
              <a:spcBef>
                <a:spcPct val="0"/>
              </a:spcBef>
              <a:buNone/>
              <a:defRPr sz="2800" b="1" kern="1200">
                <a:solidFill>
                  <a:schemeClr val="tx1"/>
                </a:solidFill>
                <a:latin typeface="+mj-lt"/>
                <a:ea typeface="+mj-ea"/>
                <a:cs typeface="+mj-cs"/>
              </a:defRPr>
            </a:lvl1pPr>
          </a:lstStyle>
          <a:p>
            <a:r>
              <a:rPr lang="en-US" altLang="zh-CN"/>
              <a:t>Tittle here</a:t>
            </a:r>
            <a:endParaRPr lang="zh-CN" altLang="en-US"/>
          </a:p>
        </p:txBody>
      </p:sp>
      <p:sp>
        <p:nvSpPr>
          <p:cNvPr id="3" name="日期占位符 2">
            <a:extLst>
              <a:ext uri="{FF2B5EF4-FFF2-40B4-BE49-F238E27FC236}">
                <a16:creationId xmlns:a16="http://schemas.microsoft.com/office/drawing/2014/main" id="{AE00B7DB-31DA-45DC-8424-CB6DB8D75EBE}"/>
              </a:ext>
            </a:extLst>
          </p:cNvPr>
          <p:cNvSpPr>
            <a:spLocks noGrp="1"/>
          </p:cNvSpPr>
          <p:nvPr>
            <p:ph type="dt" sz="half" idx="10"/>
          </p:nvPr>
        </p:nvSpPr>
        <p:spPr/>
        <p:txBody>
          <a:bodyPr/>
          <a:lstStyle/>
          <a:p>
            <a:fld id="{6489D9C7-5DC6-4263-87FF-7C99F6FB63C3}" type="datetime1">
              <a:rPr lang="zh-CN" altLang="en-US" smtClean="0"/>
              <a:pPr/>
              <a:t>2023/7/8</a:t>
            </a:fld>
            <a:endParaRPr lang="zh-CN" altLang="en-US"/>
          </a:p>
        </p:txBody>
      </p:sp>
      <p:sp>
        <p:nvSpPr>
          <p:cNvPr id="4" name="页脚占位符 3">
            <a:extLst>
              <a:ext uri="{FF2B5EF4-FFF2-40B4-BE49-F238E27FC236}">
                <a16:creationId xmlns:a16="http://schemas.microsoft.com/office/drawing/2014/main" id="{6DB1ADA7-8B83-441E-83CB-57FB9953230C}"/>
              </a:ext>
            </a:extLst>
          </p:cNvPr>
          <p:cNvSpPr>
            <a:spLocks noGrp="1"/>
          </p:cNvSpPr>
          <p:nvPr>
            <p:ph type="ftr" sz="quarter" idx="11"/>
          </p:nvPr>
        </p:nvSpPr>
        <p:spPr/>
        <p:txBody>
          <a:bodyPr/>
          <a:lstStyle/>
          <a:p>
            <a:r>
              <a:rPr lang="en-US" altLang="zh-CN"/>
              <a:t>www.islide.cc</a:t>
            </a:r>
            <a:endParaRPr lang="zh-CN" altLang="en-US" dirty="0"/>
          </a:p>
        </p:txBody>
      </p:sp>
      <p:sp>
        <p:nvSpPr>
          <p:cNvPr id="5" name="灯片编号占位符 4">
            <a:extLst>
              <a:ext uri="{FF2B5EF4-FFF2-40B4-BE49-F238E27FC236}">
                <a16:creationId xmlns:a16="http://schemas.microsoft.com/office/drawing/2014/main" id="{16199532-C918-42F8-8770-7566BBF584C9}"/>
              </a:ext>
            </a:extLst>
          </p:cNvPr>
          <p:cNvSpPr>
            <a:spLocks noGrp="1"/>
          </p:cNvSpPr>
          <p:nvPr>
            <p:ph type="sldNum" sz="quarter" idx="12"/>
          </p:nvPr>
        </p:nvSpPr>
        <p:spPr/>
        <p:txBody>
          <a:bodyPr/>
          <a:lstStyle/>
          <a:p>
            <a:fld id="{5DD3DB80-B894-403A-B48E-6FDC1A72010E}" type="slidenum">
              <a:rPr lang="zh-CN" altLang="en-US" smtClean="0"/>
              <a:pPr/>
              <a:t>‹#›</a:t>
            </a:fld>
            <a:endParaRPr lang="zh-CN" altLang="en-US"/>
          </a:p>
        </p:txBody>
      </p:sp>
    </p:spTree>
    <p:extLst>
      <p:ext uri="{BB962C8B-B14F-4D97-AF65-F5344CB8AC3E}">
        <p14:creationId xmlns:p14="http://schemas.microsoft.com/office/powerpoint/2010/main" val="756222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9D6027-F7C7-4EF3-85DD-09E27ACEEACA}"/>
              </a:ext>
            </a:extLst>
          </p:cNvPr>
          <p:cNvSpPr>
            <a:spLocks noGrp="1"/>
          </p:cNvSpPr>
          <p:nvPr>
            <p:ph type="dt" sz="half" idx="10"/>
          </p:nvPr>
        </p:nvSpPr>
        <p:spPr/>
        <p:txBody>
          <a:bodyPr/>
          <a:lstStyle/>
          <a:p>
            <a:fld id="{B89795D8-7546-4F97-9E86-55CD1BFC3EF2}" type="datetime1">
              <a:rPr lang="zh-CN" altLang="en-US" smtClean="0"/>
              <a:t>2023/7/8</a:t>
            </a:fld>
            <a:endParaRPr lang="zh-CN" altLang="en-US"/>
          </a:p>
        </p:txBody>
      </p:sp>
      <p:sp>
        <p:nvSpPr>
          <p:cNvPr id="3" name="Footer Placeholder 2">
            <a:extLst>
              <a:ext uri="{FF2B5EF4-FFF2-40B4-BE49-F238E27FC236}">
                <a16:creationId xmlns:a16="http://schemas.microsoft.com/office/drawing/2014/main" id="{66262BA1-A5A7-45F4-B365-E880E1C324C3}"/>
              </a:ext>
            </a:extLst>
          </p:cNvPr>
          <p:cNvSpPr>
            <a:spLocks noGrp="1"/>
          </p:cNvSpPr>
          <p:nvPr>
            <p:ph type="ftr" sz="quarter" idx="11"/>
          </p:nvPr>
        </p:nvSpPr>
        <p:spPr/>
        <p:txBody>
          <a:bodyPr/>
          <a:lstStyle/>
          <a:p>
            <a:endParaRPr lang="zh-CN" altLang="en-US"/>
          </a:p>
        </p:txBody>
      </p:sp>
      <p:sp>
        <p:nvSpPr>
          <p:cNvPr id="4" name="Slide Number Placeholder 3">
            <a:extLst>
              <a:ext uri="{FF2B5EF4-FFF2-40B4-BE49-F238E27FC236}">
                <a16:creationId xmlns:a16="http://schemas.microsoft.com/office/drawing/2014/main" id="{F80CF1E8-0939-4B4D-A4D3-E47E208FC47E}"/>
              </a:ext>
            </a:extLst>
          </p:cNvPr>
          <p:cNvSpPr>
            <a:spLocks noGrp="1"/>
          </p:cNvSpPr>
          <p:nvPr>
            <p:ph type="sldNum" sz="quarter" idx="12"/>
          </p:nvPr>
        </p:nvSpPr>
        <p:spPr/>
        <p:txBody>
          <a:bodyPr/>
          <a:lstStyle/>
          <a:p>
            <a:fld id="{7F65B630-C7FF-41C0-9923-C5E5E29EED81}" type="slidenum">
              <a:rPr lang="zh-CN" altLang="en-US" smtClean="0"/>
              <a:t>‹#›</a:t>
            </a:fld>
            <a:endParaRPr lang="zh-CN" altLang="en-US"/>
          </a:p>
        </p:txBody>
      </p:sp>
    </p:spTree>
    <p:extLst>
      <p:ext uri="{BB962C8B-B14F-4D97-AF65-F5344CB8AC3E}">
        <p14:creationId xmlns:p14="http://schemas.microsoft.com/office/powerpoint/2010/main" val="122733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8D62FF-463E-714A-B378-9EF666EBE2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7F37D279-6562-A348-9F47-0A47980079B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8118785E-034B-E544-8B9A-C242D3C7E5AB}"/>
              </a:ext>
            </a:extLst>
          </p:cNvPr>
          <p:cNvSpPr>
            <a:spLocks noGrp="1"/>
          </p:cNvSpPr>
          <p:nvPr>
            <p:ph type="dt" sz="half" idx="10"/>
          </p:nvPr>
        </p:nvSpPr>
        <p:spPr/>
        <p:txBody>
          <a:bodyPr/>
          <a:lstStyle/>
          <a:p>
            <a:fld id="{75B7191C-2472-EA47-B391-FFDBDF87DDE9}" type="datetimeFigureOut">
              <a:rPr kumimoji="1" lang="zh-CN" altLang="en-US" smtClean="0"/>
              <a:t>2023/7/8</a:t>
            </a:fld>
            <a:endParaRPr kumimoji="1" lang="zh-CN" altLang="en-US"/>
          </a:p>
        </p:txBody>
      </p:sp>
      <p:sp>
        <p:nvSpPr>
          <p:cNvPr id="5" name="页脚占位符 4">
            <a:extLst>
              <a:ext uri="{FF2B5EF4-FFF2-40B4-BE49-F238E27FC236}">
                <a16:creationId xmlns:a16="http://schemas.microsoft.com/office/drawing/2014/main" id="{AF85F5DD-7E96-F548-8893-DC1630497200}"/>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0614C328-6160-A84B-AB22-84E12321D136}"/>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spTree>
    <p:extLst>
      <p:ext uri="{BB962C8B-B14F-4D97-AF65-F5344CB8AC3E}">
        <p14:creationId xmlns:p14="http://schemas.microsoft.com/office/powerpoint/2010/main" val="4154115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空白">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7F3F094D-4F92-8DA1-97CC-10A0498CC7F1}"/>
              </a:ext>
            </a:extLst>
          </p:cNvPr>
          <p:cNvSpPr>
            <a:spLocks noGrp="1"/>
          </p:cNvSpPr>
          <p:nvPr>
            <p:ph type="ftr" sz="quarter" idx="3"/>
          </p:nvPr>
        </p:nvSpPr>
        <p:spPr>
          <a:xfrm>
            <a:off x="660401" y="6438900"/>
            <a:ext cx="3992171" cy="215900"/>
          </a:xfrm>
          <a:prstGeom prst="rect">
            <a:avLst/>
          </a:prstGeom>
        </p:spPr>
        <p:txBody>
          <a:bodyPr vert="horz" lIns="91440" tIns="45720" rIns="91440" bIns="45720" rtlCol="0" anchor="ctr"/>
          <a:lstStyle>
            <a:lvl1pPr>
              <a:defRPr lang="zh-CN" altLang="en-US" sz="1000">
                <a:solidFill>
                  <a:schemeClr val="tx1">
                    <a:lumMod val="50000"/>
                    <a:lumOff val="50000"/>
                  </a:schemeClr>
                </a:solidFill>
              </a:defRPr>
            </a:lvl1pPr>
          </a:lstStyle>
          <a:p>
            <a:endParaRPr lang="zh-CN" altLang="en-US" dirty="0"/>
          </a:p>
        </p:txBody>
      </p:sp>
      <p:sp>
        <p:nvSpPr>
          <p:cNvPr id="4" name="Date Placeholder 3">
            <a:extLst>
              <a:ext uri="{FF2B5EF4-FFF2-40B4-BE49-F238E27FC236}">
                <a16:creationId xmlns:a16="http://schemas.microsoft.com/office/drawing/2014/main" id="{25CDEFE1-A2BE-29F2-D9B7-DBD7A1F76F2E}"/>
              </a:ext>
            </a:extLst>
          </p:cNvPr>
          <p:cNvSpPr>
            <a:spLocks noGrp="1"/>
          </p:cNvSpPr>
          <p:nvPr>
            <p:ph type="dt" sz="half" idx="2"/>
          </p:nvPr>
        </p:nvSpPr>
        <p:spPr>
          <a:xfrm>
            <a:off x="5504656" y="6438900"/>
            <a:ext cx="1802924" cy="215900"/>
          </a:xfrm>
          <a:prstGeom prst="rect">
            <a:avLst/>
          </a:prstGeom>
        </p:spPr>
        <p:txBody>
          <a:bodyPr vert="horz" lIns="91440" tIns="45720" rIns="91440" bIns="45720" rtlCol="0" anchor="ctr"/>
          <a:lstStyle>
            <a:lvl1pPr algn="ctr">
              <a:defRPr lang="zh-CN" altLang="en-US" sz="1000" smtClean="0">
                <a:solidFill>
                  <a:schemeClr val="tx1">
                    <a:lumMod val="50000"/>
                    <a:lumOff val="50000"/>
                  </a:schemeClr>
                </a:solidFill>
              </a:defRPr>
            </a:lvl1pPr>
          </a:lstStyle>
          <a:p>
            <a:fld id="{CCFDE30C-18EA-4774-9EE2-06A2032AE512}" type="datetime1">
              <a:rPr lang="zh-CN" altLang="en-US" smtClean="0"/>
              <a:t>2023/7/8</a:t>
            </a:fld>
            <a:endParaRPr lang="en-US" altLang="zh-CN"/>
          </a:p>
        </p:txBody>
      </p:sp>
      <p:sp>
        <p:nvSpPr>
          <p:cNvPr id="5" name="Slide Number Placeholder 5">
            <a:extLst>
              <a:ext uri="{FF2B5EF4-FFF2-40B4-BE49-F238E27FC236}">
                <a16:creationId xmlns:a16="http://schemas.microsoft.com/office/drawing/2014/main" id="{B21CA2AD-9532-7FDE-3160-2B877C663D29}"/>
              </a:ext>
            </a:extLst>
          </p:cNvPr>
          <p:cNvSpPr>
            <a:spLocks noGrp="1"/>
          </p:cNvSpPr>
          <p:nvPr>
            <p:ph type="sldNum" sz="quarter" idx="4"/>
          </p:nvPr>
        </p:nvSpPr>
        <p:spPr>
          <a:xfrm>
            <a:off x="8857452" y="6438900"/>
            <a:ext cx="2661448" cy="215900"/>
          </a:xfrm>
          <a:prstGeom prst="rect">
            <a:avLst/>
          </a:prstGeom>
        </p:spPr>
        <p:txBody>
          <a:bodyPr vert="horz" lIns="91440" tIns="45720" rIns="91440" bIns="45720" rtlCol="0" anchor="ctr"/>
          <a:lstStyle>
            <a:lvl1pPr algn="r">
              <a:defRPr lang="zh-CN" altLang="en-US" sz="1000" smtClean="0">
                <a:solidFill>
                  <a:schemeClr val="tx1">
                    <a:lumMod val="50000"/>
                    <a:lumOff val="50000"/>
                  </a:schemeClr>
                </a:solidFill>
              </a:defRPr>
            </a:lvl1pPr>
          </a:lstStyle>
          <a:p>
            <a:fld id="{7F65B630-C7FF-41C0-9923-C5E5E29EED81}" type="slidenum">
              <a:rPr lang="en-US" altLang="zh-CN" smtClean="0"/>
              <a:pPr/>
              <a:t>‹#›</a:t>
            </a:fld>
            <a:endParaRPr lang="en-US" altLang="zh-CN"/>
          </a:p>
        </p:txBody>
      </p:sp>
    </p:spTree>
    <p:extLst>
      <p:ext uri="{BB962C8B-B14F-4D97-AF65-F5344CB8AC3E}">
        <p14:creationId xmlns:p14="http://schemas.microsoft.com/office/powerpoint/2010/main" val="30335394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6" name="Date Placeholder 1">
            <a:extLst>
              <a:ext uri="{FF2B5EF4-FFF2-40B4-BE49-F238E27FC236}">
                <a16:creationId xmlns:a16="http://schemas.microsoft.com/office/drawing/2014/main" id="{F085AE0D-AD8B-819E-F475-B3131ADEEA75}"/>
              </a:ext>
            </a:extLst>
          </p:cNvPr>
          <p:cNvSpPr>
            <a:spLocks noGrp="1"/>
          </p:cNvSpPr>
          <p:nvPr>
            <p:ph type="dt" sz="half" idx="10"/>
          </p:nvPr>
        </p:nvSpPr>
        <p:spPr>
          <a:xfrm>
            <a:off x="5504656" y="6438900"/>
            <a:ext cx="1802924" cy="215900"/>
          </a:xfrm>
          <a:prstGeom prst="rect">
            <a:avLst/>
          </a:prstGeom>
        </p:spPr>
        <p:txBody>
          <a:bodyPr/>
          <a:lstStyle/>
          <a:p>
            <a:fld id="{C76DFD11-819A-4E12-8435-5B0331160589}" type="datetime1">
              <a:rPr lang="zh-CN" altLang="en-US" smtClean="0"/>
              <a:t>2023/7/8</a:t>
            </a:fld>
            <a:endParaRPr lang="zh-CN" altLang="en-US"/>
          </a:p>
        </p:txBody>
      </p:sp>
      <p:sp>
        <p:nvSpPr>
          <p:cNvPr id="7" name="Footer Placeholder 2">
            <a:extLst>
              <a:ext uri="{FF2B5EF4-FFF2-40B4-BE49-F238E27FC236}">
                <a16:creationId xmlns:a16="http://schemas.microsoft.com/office/drawing/2014/main" id="{6F1BB02D-FDEF-4469-31AE-BB002C00625A}"/>
              </a:ext>
            </a:extLst>
          </p:cNvPr>
          <p:cNvSpPr>
            <a:spLocks noGrp="1"/>
          </p:cNvSpPr>
          <p:nvPr>
            <p:ph type="ftr" sz="quarter" idx="11"/>
          </p:nvPr>
        </p:nvSpPr>
        <p:spPr>
          <a:xfrm>
            <a:off x="660401" y="6438900"/>
            <a:ext cx="3992171" cy="215900"/>
          </a:xfrm>
          <a:prstGeom prst="rect">
            <a:avLst/>
          </a:prstGeom>
        </p:spPr>
        <p:txBody>
          <a:bodyPr/>
          <a:lstStyle/>
          <a:p>
            <a:endParaRPr lang="zh-CN" altLang="en-US"/>
          </a:p>
        </p:txBody>
      </p:sp>
      <p:sp>
        <p:nvSpPr>
          <p:cNvPr id="8" name="Slide Number Placeholder 3">
            <a:extLst>
              <a:ext uri="{FF2B5EF4-FFF2-40B4-BE49-F238E27FC236}">
                <a16:creationId xmlns:a16="http://schemas.microsoft.com/office/drawing/2014/main" id="{0ACD4BCD-D94D-EE08-977F-068B095586BB}"/>
              </a:ext>
            </a:extLst>
          </p:cNvPr>
          <p:cNvSpPr>
            <a:spLocks noGrp="1"/>
          </p:cNvSpPr>
          <p:nvPr>
            <p:ph type="sldNum" sz="quarter" idx="12"/>
          </p:nvPr>
        </p:nvSpPr>
        <p:spPr>
          <a:xfrm>
            <a:off x="8857452" y="6438900"/>
            <a:ext cx="2661448" cy="215900"/>
          </a:xfrm>
          <a:prstGeom prst="rect">
            <a:avLst/>
          </a:prstGeom>
        </p:spPr>
        <p:txBody>
          <a:bodyPr/>
          <a:lstStyle/>
          <a:p>
            <a:fld id="{7F65B630-C7FF-41C0-9923-C5E5E29EED81}" type="slidenum">
              <a:rPr lang="zh-CN" altLang="en-US" smtClean="0"/>
              <a:t>‹#›</a:t>
            </a:fld>
            <a:endParaRPr lang="zh-CN" altLang="en-US"/>
          </a:p>
        </p:txBody>
      </p:sp>
    </p:spTree>
    <p:extLst>
      <p:ext uri="{BB962C8B-B14F-4D97-AF65-F5344CB8AC3E}">
        <p14:creationId xmlns:p14="http://schemas.microsoft.com/office/powerpoint/2010/main" val="791402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122D9A-F4F9-394F-84DB-B8C3439D4A5F}"/>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6F0F20F8-194A-A349-8CC1-47159EC3B3E4}"/>
              </a:ext>
            </a:extLst>
          </p:cNvPr>
          <p:cNvSpPr>
            <a:spLocks noGrp="1"/>
          </p:cNvSpPr>
          <p:nvPr>
            <p:ph idx="1"/>
          </p:nvPr>
        </p:nvSpPr>
        <p:spPr>
          <a:xfrm>
            <a:off x="838200" y="1825625"/>
            <a:ext cx="10515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3225B619-87B7-3948-953C-2368AC7778E0}"/>
              </a:ext>
            </a:extLst>
          </p:cNvPr>
          <p:cNvSpPr>
            <a:spLocks noGrp="1"/>
          </p:cNvSpPr>
          <p:nvPr>
            <p:ph type="dt" sz="half" idx="10"/>
          </p:nvPr>
        </p:nvSpPr>
        <p:spPr/>
        <p:txBody>
          <a:bodyPr/>
          <a:lstStyle/>
          <a:p>
            <a:fld id="{75B7191C-2472-EA47-B391-FFDBDF87DDE9}" type="datetimeFigureOut">
              <a:rPr kumimoji="1" lang="zh-CN" altLang="en-US" smtClean="0"/>
              <a:t>2023/7/8</a:t>
            </a:fld>
            <a:endParaRPr kumimoji="1" lang="zh-CN" altLang="en-US"/>
          </a:p>
        </p:txBody>
      </p:sp>
      <p:sp>
        <p:nvSpPr>
          <p:cNvPr id="5" name="页脚占位符 4">
            <a:extLst>
              <a:ext uri="{FF2B5EF4-FFF2-40B4-BE49-F238E27FC236}">
                <a16:creationId xmlns:a16="http://schemas.microsoft.com/office/drawing/2014/main" id="{6B606B26-84AB-D64E-A321-EAB44D56E196}"/>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DB755696-A816-3249-B181-CBE48576DECB}"/>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spTree>
    <p:extLst>
      <p:ext uri="{BB962C8B-B14F-4D97-AF65-F5344CB8AC3E}">
        <p14:creationId xmlns:p14="http://schemas.microsoft.com/office/powerpoint/2010/main" val="2371867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FC93B0-44DF-B940-9C6E-C163B8BAC8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D6DEAD42-B3BC-0A4B-8312-4219215D4DF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778F284D-9D01-234D-BFFA-42F3F06E9422}"/>
              </a:ext>
            </a:extLst>
          </p:cNvPr>
          <p:cNvSpPr>
            <a:spLocks noGrp="1"/>
          </p:cNvSpPr>
          <p:nvPr>
            <p:ph type="dt" sz="half" idx="10"/>
          </p:nvPr>
        </p:nvSpPr>
        <p:spPr/>
        <p:txBody>
          <a:bodyPr/>
          <a:lstStyle/>
          <a:p>
            <a:fld id="{75B7191C-2472-EA47-B391-FFDBDF87DDE9}" type="datetimeFigureOut">
              <a:rPr kumimoji="1" lang="zh-CN" altLang="en-US" smtClean="0"/>
              <a:t>2023/7/8</a:t>
            </a:fld>
            <a:endParaRPr kumimoji="1" lang="zh-CN" altLang="en-US"/>
          </a:p>
        </p:txBody>
      </p:sp>
      <p:sp>
        <p:nvSpPr>
          <p:cNvPr id="5" name="页脚占位符 4">
            <a:extLst>
              <a:ext uri="{FF2B5EF4-FFF2-40B4-BE49-F238E27FC236}">
                <a16:creationId xmlns:a16="http://schemas.microsoft.com/office/drawing/2014/main" id="{15B70918-24FD-B846-9D4D-D57DE313F6DE}"/>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EB0915CB-8801-BF4D-BE82-F94AC678C5DA}"/>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spTree>
    <p:extLst>
      <p:ext uri="{BB962C8B-B14F-4D97-AF65-F5344CB8AC3E}">
        <p14:creationId xmlns:p14="http://schemas.microsoft.com/office/powerpoint/2010/main" val="3471151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5F50BB-DDD7-444C-B928-E622DBF1248C}"/>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12B5950C-663F-0246-B4D0-CFDF8B06B294}"/>
              </a:ext>
            </a:extLst>
          </p:cNvPr>
          <p:cNvSpPr>
            <a:spLocks noGrp="1"/>
          </p:cNvSpPr>
          <p:nvPr>
            <p:ph sz="half" idx="1"/>
          </p:nvPr>
        </p:nvSpPr>
        <p:spPr>
          <a:xfrm>
            <a:off x="838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642EA583-5AB9-594E-9986-EE55B0A30525}"/>
              </a:ext>
            </a:extLst>
          </p:cNvPr>
          <p:cNvSpPr>
            <a:spLocks noGrp="1"/>
          </p:cNvSpPr>
          <p:nvPr>
            <p:ph sz="half" idx="2"/>
          </p:nvPr>
        </p:nvSpPr>
        <p:spPr>
          <a:xfrm>
            <a:off x="6172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8202CD77-8E3D-7146-900F-E7580793C0E8}"/>
              </a:ext>
            </a:extLst>
          </p:cNvPr>
          <p:cNvSpPr>
            <a:spLocks noGrp="1"/>
          </p:cNvSpPr>
          <p:nvPr>
            <p:ph type="dt" sz="half" idx="10"/>
          </p:nvPr>
        </p:nvSpPr>
        <p:spPr/>
        <p:txBody>
          <a:bodyPr/>
          <a:lstStyle/>
          <a:p>
            <a:fld id="{75B7191C-2472-EA47-B391-FFDBDF87DDE9}" type="datetimeFigureOut">
              <a:rPr kumimoji="1" lang="zh-CN" altLang="en-US" smtClean="0"/>
              <a:t>2023/7/8</a:t>
            </a:fld>
            <a:endParaRPr kumimoji="1" lang="zh-CN" altLang="en-US"/>
          </a:p>
        </p:txBody>
      </p:sp>
      <p:sp>
        <p:nvSpPr>
          <p:cNvPr id="6" name="页脚占位符 5">
            <a:extLst>
              <a:ext uri="{FF2B5EF4-FFF2-40B4-BE49-F238E27FC236}">
                <a16:creationId xmlns:a16="http://schemas.microsoft.com/office/drawing/2014/main" id="{6879166C-EE96-7044-9E6A-F6ECA3CDA1CD}"/>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CA134074-2FB7-AB4C-B090-3578E3EA3C99}"/>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spTree>
    <p:extLst>
      <p:ext uri="{BB962C8B-B14F-4D97-AF65-F5344CB8AC3E}">
        <p14:creationId xmlns:p14="http://schemas.microsoft.com/office/powerpoint/2010/main" val="389673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692CE9-21C7-0549-85A5-EFF6388B38D6}"/>
              </a:ext>
            </a:extLst>
          </p:cNvPr>
          <p:cNvSpPr>
            <a:spLocks noGrp="1"/>
          </p:cNvSpPr>
          <p:nvPr>
            <p:ph type="title"/>
          </p:nvPr>
        </p:nvSpPr>
        <p:spPr>
          <a:xfrm>
            <a:off x="839788" y="365125"/>
            <a:ext cx="10515600" cy="1325563"/>
          </a:xfrm>
          <a:prstGeom prst="rect">
            <a:avLst/>
          </a:prstGeo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B2AF6C21-1A17-7345-A450-765A5A20152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17B73D7D-5F80-4842-ACB5-E5108C105E3C}"/>
              </a:ext>
            </a:extLst>
          </p:cNvPr>
          <p:cNvSpPr>
            <a:spLocks noGrp="1"/>
          </p:cNvSpPr>
          <p:nvPr>
            <p:ph sz="half" idx="2"/>
          </p:nvPr>
        </p:nvSpPr>
        <p:spPr>
          <a:xfrm>
            <a:off x="839788" y="2505075"/>
            <a:ext cx="5157787"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19B1A644-3716-9444-B593-B85080FF491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30784FAB-563D-FC4B-8AE8-5562FC172079}"/>
              </a:ext>
            </a:extLst>
          </p:cNvPr>
          <p:cNvSpPr>
            <a:spLocks noGrp="1"/>
          </p:cNvSpPr>
          <p:nvPr>
            <p:ph sz="quarter" idx="4"/>
          </p:nvPr>
        </p:nvSpPr>
        <p:spPr>
          <a:xfrm>
            <a:off x="6172200" y="2505075"/>
            <a:ext cx="5183188"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95EA3ABA-93E1-3745-B5EF-9B8D0A83CE2E}"/>
              </a:ext>
            </a:extLst>
          </p:cNvPr>
          <p:cNvSpPr>
            <a:spLocks noGrp="1"/>
          </p:cNvSpPr>
          <p:nvPr>
            <p:ph type="dt" sz="half" idx="10"/>
          </p:nvPr>
        </p:nvSpPr>
        <p:spPr/>
        <p:txBody>
          <a:bodyPr/>
          <a:lstStyle/>
          <a:p>
            <a:fld id="{75B7191C-2472-EA47-B391-FFDBDF87DDE9}" type="datetimeFigureOut">
              <a:rPr kumimoji="1" lang="zh-CN" altLang="en-US" smtClean="0"/>
              <a:t>2023/7/8</a:t>
            </a:fld>
            <a:endParaRPr kumimoji="1" lang="zh-CN" altLang="en-US"/>
          </a:p>
        </p:txBody>
      </p:sp>
      <p:sp>
        <p:nvSpPr>
          <p:cNvPr id="8" name="页脚占位符 7">
            <a:extLst>
              <a:ext uri="{FF2B5EF4-FFF2-40B4-BE49-F238E27FC236}">
                <a16:creationId xmlns:a16="http://schemas.microsoft.com/office/drawing/2014/main" id="{D1E43B4D-7680-8B44-9CCA-2A50F65C6358}"/>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CB31FBA9-A29D-E44F-BAB7-762B5595F767}"/>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spTree>
    <p:extLst>
      <p:ext uri="{BB962C8B-B14F-4D97-AF65-F5344CB8AC3E}">
        <p14:creationId xmlns:p14="http://schemas.microsoft.com/office/powerpoint/2010/main" val="2834206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F694E0-D9DA-0B4C-89DC-1853BBE7BD43}"/>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C00770BA-9433-E04A-8FE8-5E77AF4F2A3F}"/>
              </a:ext>
            </a:extLst>
          </p:cNvPr>
          <p:cNvSpPr>
            <a:spLocks noGrp="1"/>
          </p:cNvSpPr>
          <p:nvPr>
            <p:ph type="dt" sz="half" idx="10"/>
          </p:nvPr>
        </p:nvSpPr>
        <p:spPr/>
        <p:txBody>
          <a:bodyPr/>
          <a:lstStyle/>
          <a:p>
            <a:fld id="{75B7191C-2472-EA47-B391-FFDBDF87DDE9}" type="datetimeFigureOut">
              <a:rPr kumimoji="1" lang="zh-CN" altLang="en-US" smtClean="0"/>
              <a:t>2023/7/8</a:t>
            </a:fld>
            <a:endParaRPr kumimoji="1" lang="zh-CN" altLang="en-US"/>
          </a:p>
        </p:txBody>
      </p:sp>
      <p:sp>
        <p:nvSpPr>
          <p:cNvPr id="4" name="页脚占位符 3">
            <a:extLst>
              <a:ext uri="{FF2B5EF4-FFF2-40B4-BE49-F238E27FC236}">
                <a16:creationId xmlns:a16="http://schemas.microsoft.com/office/drawing/2014/main" id="{3343A732-09F8-7040-8A15-5ED99A3FE4F0}"/>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8BA2AB6D-1080-D049-9915-DD3C15A976C1}"/>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spTree>
    <p:extLst>
      <p:ext uri="{BB962C8B-B14F-4D97-AF65-F5344CB8AC3E}">
        <p14:creationId xmlns:p14="http://schemas.microsoft.com/office/powerpoint/2010/main" val="1691275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0E7B3BA-2247-6941-BCF3-5D6EBD90AA2A}"/>
              </a:ext>
            </a:extLst>
          </p:cNvPr>
          <p:cNvSpPr>
            <a:spLocks noGrp="1"/>
          </p:cNvSpPr>
          <p:nvPr>
            <p:ph type="dt" sz="half" idx="10"/>
          </p:nvPr>
        </p:nvSpPr>
        <p:spPr/>
        <p:txBody>
          <a:bodyPr/>
          <a:lstStyle/>
          <a:p>
            <a:fld id="{75B7191C-2472-EA47-B391-FFDBDF87DDE9}" type="datetimeFigureOut">
              <a:rPr kumimoji="1" lang="zh-CN" altLang="en-US" smtClean="0"/>
              <a:t>2023/7/8</a:t>
            </a:fld>
            <a:endParaRPr kumimoji="1" lang="zh-CN" altLang="en-US"/>
          </a:p>
        </p:txBody>
      </p:sp>
      <p:sp>
        <p:nvSpPr>
          <p:cNvPr id="3" name="页脚占位符 2">
            <a:extLst>
              <a:ext uri="{FF2B5EF4-FFF2-40B4-BE49-F238E27FC236}">
                <a16:creationId xmlns:a16="http://schemas.microsoft.com/office/drawing/2014/main" id="{D4662438-7DEB-424F-8E2B-28CD1F6E4FE7}"/>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1911EED8-1F3A-8C40-BA6C-4622CC637826}"/>
              </a:ext>
            </a:extLst>
          </p:cNvPr>
          <p:cNvSpPr>
            <a:spLocks noGrp="1"/>
          </p:cNvSpPr>
          <p:nvPr>
            <p:ph type="sldNum" sz="quarter" idx="12"/>
          </p:nvPr>
        </p:nvSpPr>
        <p:spPr/>
        <p:txBody>
          <a:bodyPr/>
          <a:lstStyle/>
          <a:p>
            <a:r>
              <a:rPr kumimoji="1" lang="en-US" altLang="zh-CN"/>
              <a:t>&lt;#1&gt;</a:t>
            </a:r>
            <a:endParaRPr kumimoji="1" lang="zh-CN" altLang="en-US"/>
          </a:p>
        </p:txBody>
      </p:sp>
      <p:sp>
        <p:nvSpPr>
          <p:cNvPr id="5" name="Slide Number Placeholder 5">
            <a:extLst>
              <a:ext uri="{FF2B5EF4-FFF2-40B4-BE49-F238E27FC236}">
                <a16:creationId xmlns:a16="http://schemas.microsoft.com/office/drawing/2014/main" id="{83A954A9-F197-1134-D9F4-B80CBF467940}"/>
              </a:ext>
            </a:extLst>
          </p:cNvPr>
          <p:cNvSpPr txBox="1"/>
          <p:nvPr userDrawn="1"/>
        </p:nvSpPr>
        <p:spPr>
          <a:xfrm>
            <a:off x="10311534" y="6433915"/>
            <a:ext cx="1796516" cy="421341"/>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2000" kern="1200" smtClean="0">
                <a:solidFill>
                  <a:schemeClr val="bg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71D156-31C7-4A0D-88C3-08F7D3EE48DA}" type="slidenum">
              <a:rPr lang="en-US" altLang="zh-CN" sz="1600" b="1" smtClean="0">
                <a:solidFill>
                  <a:schemeClr val="tx1"/>
                </a:solidFill>
                <a:latin typeface="Calibri" panose="020F0502020204030204" pitchFamily="34" charset="0"/>
                <a:cs typeface="Calibri" panose="020F0502020204030204" pitchFamily="34" charset="0"/>
              </a:rPr>
              <a:t>‹#›</a:t>
            </a:fld>
            <a:endParaRPr lang="zh-CN" altLang="en-US" sz="1600" b="1">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6376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F58584-4D09-3245-8BF6-9D44024F60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BE11F15A-1B52-B74E-9DD2-BCB780A6C67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57CAE72C-D7E0-374F-BCC4-A4E83A366FC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F5231ECB-1E5C-3546-A41A-E46ED25FA304}"/>
              </a:ext>
            </a:extLst>
          </p:cNvPr>
          <p:cNvSpPr>
            <a:spLocks noGrp="1"/>
          </p:cNvSpPr>
          <p:nvPr>
            <p:ph type="dt" sz="half" idx="10"/>
          </p:nvPr>
        </p:nvSpPr>
        <p:spPr/>
        <p:txBody>
          <a:bodyPr/>
          <a:lstStyle/>
          <a:p>
            <a:fld id="{75B7191C-2472-EA47-B391-FFDBDF87DDE9}" type="datetimeFigureOut">
              <a:rPr kumimoji="1" lang="zh-CN" altLang="en-US" smtClean="0"/>
              <a:t>2023/7/8</a:t>
            </a:fld>
            <a:endParaRPr kumimoji="1" lang="zh-CN" altLang="en-US"/>
          </a:p>
        </p:txBody>
      </p:sp>
      <p:sp>
        <p:nvSpPr>
          <p:cNvPr id="6" name="页脚占位符 5">
            <a:extLst>
              <a:ext uri="{FF2B5EF4-FFF2-40B4-BE49-F238E27FC236}">
                <a16:creationId xmlns:a16="http://schemas.microsoft.com/office/drawing/2014/main" id="{F2C06FEB-4B89-A44A-957B-1F9B142F8E96}"/>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E14CE2A6-57C9-2446-AAD1-BA66433AB820}"/>
              </a:ext>
            </a:extLst>
          </p:cNvPr>
          <p:cNvSpPr>
            <a:spLocks noGrp="1"/>
          </p:cNvSpPr>
          <p:nvPr>
            <p:ph type="sldNum" sz="quarter" idx="12"/>
          </p:nvPr>
        </p:nvSpPr>
        <p:spPr/>
        <p:txBody>
          <a:bodyPr/>
          <a:lstStyle/>
          <a:p>
            <a:fld id="{8669E610-3B44-C341-BBCC-712DDD187989}" type="slidenum">
              <a:rPr kumimoji="1" lang="zh-CN" altLang="en-US" smtClean="0"/>
              <a:t>‹#›</a:t>
            </a:fld>
            <a:endParaRPr kumimoji="1" lang="zh-CN" altLang="en-US"/>
          </a:p>
        </p:txBody>
      </p:sp>
    </p:spTree>
    <p:extLst>
      <p:ext uri="{BB962C8B-B14F-4D97-AF65-F5344CB8AC3E}">
        <p14:creationId xmlns:p14="http://schemas.microsoft.com/office/powerpoint/2010/main" val="3230216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AE6EDE53-0D79-9846-BCBB-4468F3DBDE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B7191C-2472-EA47-B391-FFDBDF87DDE9}" type="datetimeFigureOut">
              <a:rPr kumimoji="1" lang="zh-CN" altLang="en-US" smtClean="0"/>
              <a:t>2023/7/8</a:t>
            </a:fld>
            <a:endParaRPr kumimoji="1" lang="zh-CN" altLang="en-US"/>
          </a:p>
        </p:txBody>
      </p:sp>
      <p:sp>
        <p:nvSpPr>
          <p:cNvPr id="5" name="页脚占位符 4">
            <a:extLst>
              <a:ext uri="{FF2B5EF4-FFF2-40B4-BE49-F238E27FC236}">
                <a16:creationId xmlns:a16="http://schemas.microsoft.com/office/drawing/2014/main" id="{FE899A0B-9218-0942-88A0-B008BE3707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1663D45E-FF16-A948-B3D0-F95F2B443D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69E610-3B44-C341-BBCC-712DDD187989}" type="slidenum">
              <a:rPr kumimoji="1" lang="zh-CN" altLang="en-US" smtClean="0"/>
              <a:t>‹#›</a:t>
            </a:fld>
            <a:endParaRPr kumimoji="1" lang="zh-CN" altLang="en-US"/>
          </a:p>
        </p:txBody>
      </p:sp>
      <p:sp>
        <p:nvSpPr>
          <p:cNvPr id="7" name="Slide Number Placeholder 5">
            <a:extLst>
              <a:ext uri="{FF2B5EF4-FFF2-40B4-BE49-F238E27FC236}">
                <a16:creationId xmlns:a16="http://schemas.microsoft.com/office/drawing/2014/main" id="{4511653C-615B-6890-7244-7C169931610C}"/>
              </a:ext>
            </a:extLst>
          </p:cNvPr>
          <p:cNvSpPr txBox="1"/>
          <p:nvPr userDrawn="1"/>
        </p:nvSpPr>
        <p:spPr>
          <a:xfrm>
            <a:off x="10311534" y="6433915"/>
            <a:ext cx="1796516" cy="421341"/>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2000" kern="1200" smtClean="0">
                <a:solidFill>
                  <a:schemeClr val="bg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71D156-31C7-4A0D-88C3-08F7D3EE48DA}" type="slidenum">
              <a:rPr lang="en-US" altLang="zh-CN" sz="1600" b="1" smtClean="0">
                <a:solidFill>
                  <a:schemeClr val="tx1">
                    <a:lumMod val="50000"/>
                    <a:lumOff val="50000"/>
                  </a:schemeClr>
                </a:solidFill>
                <a:latin typeface="Calibri" panose="020F0502020204030204" pitchFamily="34" charset="0"/>
                <a:cs typeface="Calibri" panose="020F0502020204030204" pitchFamily="34" charset="0"/>
              </a:rPr>
              <a:t>‹#›</a:t>
            </a:fld>
            <a:endParaRPr lang="zh-CN" altLang="en-US" sz="1600" b="1">
              <a:solidFill>
                <a:schemeClr val="tx1">
                  <a:lumMod val="50000"/>
                  <a:lumOff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7790984"/>
      </p:ext>
    </p:extLst>
  </p:cSld>
  <p:clrMap bg1="lt1" tx1="dk1" bg2="lt2" tx2="dk2" accent1="accent1" accent2="accent2" accent3="accent3" accent4="accent4" accent5="accent5" accent6="accent6" hlink="hlink" folHlink="folHlink"/>
  <p:sldLayoutIdLst>
    <p:sldLayoutId id="2147483662"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3" r:id="rId15"/>
    <p:sldLayoutId id="2147483664" r:id="rId16"/>
    <p:sldLayoutId id="2147483665" r:id="rId17"/>
    <p:sldLayoutId id="2147483666" r:id="rId18"/>
    <p:sldLayoutId id="2147483667" r:id="rId19"/>
    <p:sldLayoutId id="2147483668" r:id="rId20"/>
    <p:sldLayoutId id="2147483671" r:id="rId21"/>
  </p:sldLayoutIdLst>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50.tiff"/><Relationship Id="rId3" Type="http://schemas.openxmlformats.org/officeDocument/2006/relationships/notesSlide" Target="../notesSlides/notesSlide11.xml"/><Relationship Id="rId7" Type="http://schemas.openxmlformats.org/officeDocument/2006/relationships/image" Target="../media/image49.tiff"/><Relationship Id="rId12" Type="http://schemas.openxmlformats.org/officeDocument/2006/relationships/image" Target="../media/image54.tiff"/><Relationship Id="rId2" Type="http://schemas.openxmlformats.org/officeDocument/2006/relationships/slideLayout" Target="../slideLayouts/slideLayout21.xml"/><Relationship Id="rId1" Type="http://schemas.openxmlformats.org/officeDocument/2006/relationships/tags" Target="../tags/tag1.xml"/><Relationship Id="rId6" Type="http://schemas.openxmlformats.org/officeDocument/2006/relationships/image" Target="../media/image48.tiff"/><Relationship Id="rId11" Type="http://schemas.openxmlformats.org/officeDocument/2006/relationships/image" Target="../media/image53.tiff"/><Relationship Id="rId5" Type="http://schemas.openxmlformats.org/officeDocument/2006/relationships/image" Target="../media/image960.png"/><Relationship Id="rId10" Type="http://schemas.openxmlformats.org/officeDocument/2006/relationships/image" Target="../media/image52.tiff"/><Relationship Id="rId4" Type="http://schemas.openxmlformats.org/officeDocument/2006/relationships/image" Target="../media/image47.png"/><Relationship Id="rId9" Type="http://schemas.openxmlformats.org/officeDocument/2006/relationships/image" Target="../media/image51.tiff"/></Relationships>
</file>

<file path=ppt/slides/_rels/slide12.xml.rels><?xml version="1.0" encoding="UTF-8" standalone="yes"?>
<Relationships xmlns="http://schemas.openxmlformats.org/package/2006/relationships"><Relationship Id="rId3" Type="http://schemas.openxmlformats.org/officeDocument/2006/relationships/hyperlink" Target="https://github.com/zhangzhengde0225/HaiChatGPT" TargetMode="External"/><Relationship Id="rId7" Type="http://schemas.openxmlformats.org/officeDocument/2006/relationships/hyperlink" Target="https://code.ihep.ac.cn/zdzhang/hai"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hyperlink" Target="http://ai.ihep.ac.cn/"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hyperlink" Target="https://ai.ihep.ac.cn/" TargetMode="External"/><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hyperlink" Target="https://code.ihep.ac.cn/zdzhang/hai"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0.png"/><Relationship Id="rId7"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64.pn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85.png"/><Relationship Id="rId4" Type="http://schemas.openxmlformats.org/officeDocument/2006/relationships/image" Target="../media/image84.png"/></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88.png"/><Relationship Id="rId4" Type="http://schemas.openxmlformats.org/officeDocument/2006/relationships/image" Target="../media/image8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92.tiff"/><Relationship Id="rId5" Type="http://schemas.openxmlformats.org/officeDocument/2006/relationships/image" Target="../media/image91.png"/><Relationship Id="rId4" Type="http://schemas.openxmlformats.org/officeDocument/2006/relationships/image" Target="../media/image90.png"/></Relationships>
</file>

<file path=ppt/slides/_rels/slide35.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 Id="rId9" Type="http://schemas.openxmlformats.org/officeDocument/2006/relationships/image" Target="../media/image99.png"/></Relationships>
</file>

<file path=ppt/slides/_rels/slide36.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hyperlink" Target="http://staff.ustc.edu.cn/~jiangj1/ChemGPT-Leo.mp4"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hyperlink" Target="http://staff.ustc.edu.cn/~jiangj1/AIChem-ROBOT.mp4" TargetMode="External"/><Relationship Id="rId5" Type="http://schemas.openxmlformats.org/officeDocument/2006/relationships/hyperlink" Target="http://staff.ustc.edu.cn/~jiangj1/AIChem.mp4" TargetMode="External"/><Relationship Id="rId4" Type="http://schemas.openxmlformats.org/officeDocument/2006/relationships/image" Target="../media/image101.tiff"/></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xml"/><Relationship Id="rId6" Type="http://schemas.openxmlformats.org/officeDocument/2006/relationships/hyperlink" Target="https://zhangzhengde0225.github.io/files/AI4HEP_datasets.pdf" TargetMode="External"/><Relationship Id="rId5" Type="http://schemas.openxmlformats.org/officeDocument/2006/relationships/hyperlink" Target="https://github.com/zhangzhengde0225/AI_for_Particle_Physics" TargetMode="External"/><Relationship Id="rId4" Type="http://schemas.openxmlformats.org/officeDocument/2006/relationships/image" Target="../media/image10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1.tiff"/><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https://docimg5.docs.qq.com/image/AgAACnWYr7G1LbOl75pCS6YAOGffcgzx.png?w=4352&amp;h=717"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108.png"/><Relationship Id="rId4" Type="http://schemas.openxmlformats.org/officeDocument/2006/relationships/image" Target="../media/image107.png"/></Relationships>
</file>

<file path=ppt/slides/_rels/slide4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18.png"/><Relationship Id="rId3" Type="http://schemas.openxmlformats.org/officeDocument/2006/relationships/image" Target="../media/image93.png"/><Relationship Id="rId7" Type="http://schemas.openxmlformats.org/officeDocument/2006/relationships/image" Target="../media/image114.png"/><Relationship Id="rId12" Type="http://schemas.openxmlformats.org/officeDocument/2006/relationships/image" Target="https://docimg5.docs.qq.com/image/AgAACnWYr7G1LbOl75pCS6YAOGffcgzx.png?w=4352&amp;h=717"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13.png"/><Relationship Id="rId11" Type="http://schemas.openxmlformats.org/officeDocument/2006/relationships/image" Target="../media/image24.png"/><Relationship Id="rId5" Type="http://schemas.openxmlformats.org/officeDocument/2006/relationships/image" Target="../media/image98.png"/><Relationship Id="rId10" Type="http://schemas.openxmlformats.org/officeDocument/2006/relationships/image" Target="../media/image117.png"/><Relationship Id="rId4" Type="http://schemas.openxmlformats.org/officeDocument/2006/relationships/image" Target="../media/image112.png"/><Relationship Id="rId9" Type="http://schemas.openxmlformats.org/officeDocument/2006/relationships/image" Target="../media/image116.tiff"/></Relationships>
</file>

<file path=ppt/slides/_rels/slide4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20.jpe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65.png"/><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5.tiff"/><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QuickStyle" Target="../diagrams/quickStyle1.xml"/><Relationship Id="rId11" Type="http://schemas.openxmlformats.org/officeDocument/2006/relationships/image" Target="../media/image28.png"/><Relationship Id="rId5" Type="http://schemas.openxmlformats.org/officeDocument/2006/relationships/diagramLayout" Target="../diagrams/layout1.xml"/><Relationship Id="rId10" Type="http://schemas.openxmlformats.org/officeDocument/2006/relationships/image" Target="../media/image27.png"/><Relationship Id="rId4" Type="http://schemas.openxmlformats.org/officeDocument/2006/relationships/diagramData" Target="../diagrams/data1.xml"/><Relationship Id="rId9" Type="http://schemas.openxmlformats.org/officeDocument/2006/relationships/image" Target="../media/image26.png"/></Relationships>
</file>

<file path=ppt/slides/_rels/slide5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xml"/><Relationship Id="rId4" Type="http://schemas.openxmlformats.org/officeDocument/2006/relationships/image" Target="../media/image125.png"/></Relationships>
</file>

<file path=ppt/slides/_rels/slide5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ai.ihep.ac.cn/"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tiff"/><Relationship Id="rId4" Type="http://schemas.openxmlformats.org/officeDocument/2006/relationships/image" Target="../media/image32.tif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emf"/><Relationship Id="rId4" Type="http://schemas.openxmlformats.org/officeDocument/2006/relationships/image" Target="../media/image36.jpeg"/><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AD3EFC-C2A8-4BB3-BA20-17A8803EE87C}"/>
              </a:ext>
            </a:extLst>
          </p:cNvPr>
          <p:cNvSpPr>
            <a:spLocks noGrp="1"/>
          </p:cNvSpPr>
          <p:nvPr>
            <p:ph type="ctrTitle"/>
          </p:nvPr>
        </p:nvSpPr>
        <p:spPr/>
        <p:txBody>
          <a:bodyPr>
            <a:normAutofit/>
          </a:bodyPr>
          <a:lstStyle/>
          <a:p>
            <a:r>
              <a:rPr lang="zh-CN" altLang="en-US">
                <a:solidFill>
                  <a:srgbClr val="C00000"/>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rPr>
              <a:t>高能物理大模型考虑</a:t>
            </a:r>
            <a:endParaRPr lang="zh-CN" altLang="en-US">
              <a:solidFill>
                <a:srgbClr val="C00000"/>
              </a:solidFill>
              <a:effectLst>
                <a:outerShdw blurRad="38100" dist="38100" dir="2700000" algn="tl">
                  <a:srgbClr val="000000">
                    <a:alpha val="43137"/>
                  </a:srgbClr>
                </a:outerShdw>
              </a:effectLst>
            </a:endParaRPr>
          </a:p>
        </p:txBody>
      </p:sp>
      <p:sp>
        <p:nvSpPr>
          <p:cNvPr id="6" name="标题 6">
            <a:extLst>
              <a:ext uri="{FF2B5EF4-FFF2-40B4-BE49-F238E27FC236}">
                <a16:creationId xmlns:a16="http://schemas.microsoft.com/office/drawing/2014/main" id="{0E6387AB-D867-E458-EC6F-DFA150744664}"/>
              </a:ext>
            </a:extLst>
          </p:cNvPr>
          <p:cNvSpPr txBox="1">
            <a:spLocks/>
          </p:cNvSpPr>
          <p:nvPr/>
        </p:nvSpPr>
        <p:spPr>
          <a:xfrm>
            <a:off x="802551" y="173230"/>
            <a:ext cx="10307196" cy="146183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solidFill>
                  <a:srgbClr val="A40000"/>
                </a:solidFill>
                <a:latin typeface="+mn-lt"/>
                <a:ea typeface="+mj-ea"/>
                <a:cs typeface="+mj-cs"/>
              </a:defRPr>
            </a:lvl1pPr>
          </a:lstStyle>
          <a:p>
            <a:pPr algn="l"/>
            <a:r>
              <a:rPr lang="zh-CN" altLang="en-US" sz="3200">
                <a:solidFill>
                  <a:srgbClr val="C00000"/>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rPr>
              <a:t>第十一届科研信息化联盟会议</a:t>
            </a:r>
          </a:p>
        </p:txBody>
      </p:sp>
      <p:sp>
        <p:nvSpPr>
          <p:cNvPr id="7" name="副标题 2">
            <a:extLst>
              <a:ext uri="{FF2B5EF4-FFF2-40B4-BE49-F238E27FC236}">
                <a16:creationId xmlns:a16="http://schemas.microsoft.com/office/drawing/2014/main" id="{030B6896-D5E9-4D89-81F7-A546BEE1946F}"/>
              </a:ext>
            </a:extLst>
          </p:cNvPr>
          <p:cNvSpPr>
            <a:spLocks noGrp="1"/>
          </p:cNvSpPr>
          <p:nvPr/>
        </p:nvSpPr>
        <p:spPr>
          <a:xfrm>
            <a:off x="802551" y="4265199"/>
            <a:ext cx="4561433" cy="340814"/>
          </a:xfrm>
          <a:prstGeom prst="rect">
            <a:avLst/>
          </a:prstGeom>
        </p:spPr>
        <p:txBody>
          <a:bodyPr vert="horz" lIns="91440" tIns="45720" rIns="91440" bIns="45720" rtlCol="0" anchor="ctr">
            <a:normAutofit fontScale="92500" lnSpcReduction="20000"/>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2400" b="0" kern="1200">
                <a:solidFill>
                  <a:srgbClr val="A40000"/>
                </a:solidFill>
                <a:latin typeface="+mn-lt"/>
                <a:ea typeface="黑体" panose="02010609060101010101" pitchFamily="49" charset="-122"/>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张正德</a:t>
            </a:r>
          </a:p>
        </p:txBody>
      </p:sp>
      <p:sp>
        <p:nvSpPr>
          <p:cNvPr id="8" name="文本占位符 3">
            <a:extLst>
              <a:ext uri="{FF2B5EF4-FFF2-40B4-BE49-F238E27FC236}">
                <a16:creationId xmlns:a16="http://schemas.microsoft.com/office/drawing/2014/main" id="{8E84C7D5-5779-457E-8333-7B952C790AFA}"/>
              </a:ext>
            </a:extLst>
          </p:cNvPr>
          <p:cNvSpPr>
            <a:spLocks noGrp="1"/>
          </p:cNvSpPr>
          <p:nvPr/>
        </p:nvSpPr>
        <p:spPr>
          <a:xfrm>
            <a:off x="802551" y="4707168"/>
            <a:ext cx="5803631" cy="373753"/>
          </a:xfrm>
          <a:prstGeom prst="rect">
            <a:avLst/>
          </a:prstGeom>
        </p:spPr>
        <p:txBody>
          <a:bodyPr vert="horz" lIns="91440" tIns="45720" rIns="91440" bIns="45720" rtlCol="0"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rgbClr val="A4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中国科学院高能物理研究所 计算中心</a:t>
            </a:r>
          </a:p>
        </p:txBody>
      </p:sp>
      <p:sp>
        <p:nvSpPr>
          <p:cNvPr id="9" name="文本占位符 4">
            <a:extLst>
              <a:ext uri="{FF2B5EF4-FFF2-40B4-BE49-F238E27FC236}">
                <a16:creationId xmlns:a16="http://schemas.microsoft.com/office/drawing/2014/main" id="{9DCF1119-A27D-4FC2-B564-BC5B72CCA021}"/>
              </a:ext>
            </a:extLst>
          </p:cNvPr>
          <p:cNvSpPr>
            <a:spLocks noGrp="1"/>
          </p:cNvSpPr>
          <p:nvPr/>
        </p:nvSpPr>
        <p:spPr>
          <a:xfrm>
            <a:off x="802551" y="5182077"/>
            <a:ext cx="4555735" cy="373753"/>
          </a:xfrm>
          <a:prstGeom prst="rect">
            <a:avLst/>
          </a:prstGeom>
        </p:spPr>
        <p:txBody>
          <a:bodyPr vert="horz" lIns="91440" tIns="45720" rIns="91440" bIns="45720" rtlCol="0"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rgbClr val="A4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2023</a:t>
            </a:r>
            <a:r>
              <a:rPr lang="zh-CN" altLang="en-US">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年</a:t>
            </a:r>
            <a:r>
              <a:rPr lang="en-US" altLang="zh-CN">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7</a:t>
            </a:r>
            <a:r>
              <a:rPr lang="zh-CN" altLang="en-US">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月</a:t>
            </a:r>
            <a:r>
              <a:rPr lang="en-US" altLang="zh-CN">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9</a:t>
            </a:r>
            <a:r>
              <a:rPr lang="zh-CN" altLang="en-US">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日</a:t>
            </a:r>
          </a:p>
        </p:txBody>
      </p:sp>
      <p:sp>
        <p:nvSpPr>
          <p:cNvPr id="3" name="文本占位符 4">
            <a:extLst>
              <a:ext uri="{FF2B5EF4-FFF2-40B4-BE49-F238E27FC236}">
                <a16:creationId xmlns:a16="http://schemas.microsoft.com/office/drawing/2014/main" id="{908DE03F-D6B4-BB2F-345D-87AA76AC3FA2}"/>
              </a:ext>
            </a:extLst>
          </p:cNvPr>
          <p:cNvSpPr>
            <a:spLocks noGrp="1"/>
          </p:cNvSpPr>
          <p:nvPr/>
        </p:nvSpPr>
        <p:spPr>
          <a:xfrm>
            <a:off x="6331849" y="4486183"/>
            <a:ext cx="5803631" cy="8157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rgbClr val="A4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zh-CN" altLang="en-US" sz="1600">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5" name="文本框 4">
            <a:extLst>
              <a:ext uri="{FF2B5EF4-FFF2-40B4-BE49-F238E27FC236}">
                <a16:creationId xmlns:a16="http://schemas.microsoft.com/office/drawing/2014/main" id="{2FA1BAD3-3736-5912-1E2C-F88AEE23797B}"/>
              </a:ext>
            </a:extLst>
          </p:cNvPr>
          <p:cNvSpPr txBox="1"/>
          <p:nvPr/>
        </p:nvSpPr>
        <p:spPr>
          <a:xfrm>
            <a:off x="6185239" y="4265199"/>
            <a:ext cx="5358062" cy="1631216"/>
          </a:xfrm>
          <a:prstGeom prst="rect">
            <a:avLst/>
          </a:prstGeom>
          <a:noFill/>
        </p:spPr>
        <p:txBody>
          <a:bodyPr wrap="square" rtlCol="0">
            <a:spAutoFit/>
          </a:bodyPr>
          <a:lstStyle/>
          <a:p>
            <a:r>
              <a:rPr lang="zh-CN" altLang="en-US" sz="2000">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感谢</a:t>
            </a:r>
            <a:r>
              <a:rPr lang="en-US" altLang="zh-CN" sz="2000">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r>
              <a:rPr lang="zh-CN" altLang="en-US" sz="2000">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姓氏排序</a:t>
            </a:r>
            <a:r>
              <a:rPr lang="en-US" altLang="zh-CN" sz="2000">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r>
              <a:rPr lang="zh-CN" altLang="en-US" sz="2000">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endParaRPr lang="en-US" altLang="zh-CN" sz="2000">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r>
              <a:rPr lang="zh-CN" altLang="en-US" sz="2000">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曹俊、陈刚、方亚泉、韩涛、胡晓彦、李刚、齐法制、熊少林、苑长征、张兵兵、张红梅、张家俊、张一、赵丽娜 等等</a:t>
            </a:r>
            <a:endParaRPr lang="en-US" altLang="zh-CN" sz="2000">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r>
              <a:rPr lang="zh-CN" altLang="en-US" sz="2000">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华为、曙光、百度</a:t>
            </a:r>
          </a:p>
        </p:txBody>
      </p:sp>
    </p:spTree>
    <p:extLst>
      <p:ext uri="{BB962C8B-B14F-4D97-AF65-F5344CB8AC3E}">
        <p14:creationId xmlns:p14="http://schemas.microsoft.com/office/powerpoint/2010/main" val="2848311926"/>
      </p:ext>
    </p:extLst>
  </p:cSld>
  <p:clrMapOvr>
    <a:masterClrMapping/>
  </p:clrMapOvr>
  <mc:AlternateContent xmlns:mc="http://schemas.openxmlformats.org/markup-compatibility/2006" xmlns:p14="http://schemas.microsoft.com/office/powerpoint/2010/main">
    <mc:Choice Requires="p14">
      <p:transition spd="slow" p14:dur="2000" advTm="23186"/>
    </mc:Choice>
    <mc:Fallback xmlns="">
      <p:transition spd="slow" advTm="2318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A2395B0-7039-7D21-F66C-C913FCC3B48A}"/>
              </a:ext>
            </a:extLst>
          </p:cNvPr>
          <p:cNvGrpSpPr/>
          <p:nvPr/>
        </p:nvGrpSpPr>
        <p:grpSpPr>
          <a:xfrm>
            <a:off x="167640" y="1319504"/>
            <a:ext cx="11856720" cy="4218992"/>
            <a:chOff x="335280" y="1381216"/>
            <a:chExt cx="11521440" cy="3845032"/>
          </a:xfrm>
        </p:grpSpPr>
        <p:pic>
          <p:nvPicPr>
            <p:cNvPr id="3" name="图片 2">
              <a:extLst>
                <a:ext uri="{FF2B5EF4-FFF2-40B4-BE49-F238E27FC236}">
                  <a16:creationId xmlns:a16="http://schemas.microsoft.com/office/drawing/2014/main" id="{02B728DD-FF70-B615-13A0-68E737F58AFA}"/>
                </a:ext>
              </a:extLst>
            </p:cNvPr>
            <p:cNvPicPr>
              <a:picLocks noChangeAspect="1"/>
            </p:cNvPicPr>
            <p:nvPr/>
          </p:nvPicPr>
          <p:blipFill>
            <a:blip r:embed="rId3"/>
            <a:stretch>
              <a:fillRect/>
            </a:stretch>
          </p:blipFill>
          <p:spPr>
            <a:xfrm>
              <a:off x="335280" y="1381216"/>
              <a:ext cx="5760720" cy="3845031"/>
            </a:xfrm>
            <a:prstGeom prst="rect">
              <a:avLst/>
            </a:prstGeom>
          </p:spPr>
        </p:pic>
        <p:pic>
          <p:nvPicPr>
            <p:cNvPr id="4" name="图片 3">
              <a:extLst>
                <a:ext uri="{FF2B5EF4-FFF2-40B4-BE49-F238E27FC236}">
                  <a16:creationId xmlns:a16="http://schemas.microsoft.com/office/drawing/2014/main" id="{A51BE828-8BC3-D7CB-5C51-43EE60D9AB1D}"/>
                </a:ext>
              </a:extLst>
            </p:cNvPr>
            <p:cNvPicPr>
              <a:picLocks noChangeAspect="1"/>
            </p:cNvPicPr>
            <p:nvPr/>
          </p:nvPicPr>
          <p:blipFill>
            <a:blip r:embed="rId4"/>
            <a:stretch>
              <a:fillRect/>
            </a:stretch>
          </p:blipFill>
          <p:spPr>
            <a:xfrm>
              <a:off x="6096000" y="1381216"/>
              <a:ext cx="5760720" cy="3845032"/>
            </a:xfrm>
            <a:prstGeom prst="rect">
              <a:avLst/>
            </a:prstGeom>
          </p:spPr>
        </p:pic>
      </p:grpSp>
      <p:sp>
        <p:nvSpPr>
          <p:cNvPr id="5" name="文本框 4">
            <a:extLst>
              <a:ext uri="{FF2B5EF4-FFF2-40B4-BE49-F238E27FC236}">
                <a16:creationId xmlns:a16="http://schemas.microsoft.com/office/drawing/2014/main" id="{5A332E43-BC27-45F0-33B4-E0134AF61F80}"/>
              </a:ext>
            </a:extLst>
          </p:cNvPr>
          <p:cNvSpPr txBox="1"/>
          <p:nvPr/>
        </p:nvSpPr>
        <p:spPr>
          <a:xfrm>
            <a:off x="3005492" y="2766876"/>
            <a:ext cx="7367327" cy="830997"/>
          </a:xfrm>
          <a:prstGeom prst="rect">
            <a:avLst/>
          </a:prstGeom>
          <a:noFill/>
          <a:effectLst>
            <a:glow rad="101600">
              <a:schemeClr val="accent2">
                <a:satMod val="175000"/>
                <a:alpha val="40000"/>
              </a:schemeClr>
            </a:glow>
            <a:outerShdw blurRad="50800" dist="38100" dir="5400000" algn="t" rotWithShape="0">
              <a:prstClr val="black">
                <a:alpha val="40000"/>
              </a:prstClr>
            </a:outerShdw>
          </a:effectLst>
        </p:spPr>
        <p:txBody>
          <a:bodyPr wrap="square">
            <a:spAutoFit/>
          </a:bodyPr>
          <a:lstStyle/>
          <a:p>
            <a:r>
              <a:rPr lang="zh-CN" altLang="en-US" sz="4800" b="1">
                <a:ln w="25400">
                  <a:solidFill>
                    <a:srgbClr val="4472C4"/>
                  </a:solidFill>
                </a:ln>
                <a:solidFill>
                  <a:schemeClr val="bg1"/>
                </a:solidFill>
                <a:effectLst>
                  <a:glow rad="228600">
                    <a:schemeClr val="accent1">
                      <a:satMod val="175000"/>
                      <a:alpha val="40000"/>
                    </a:schemeClr>
                  </a:glow>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洋枪大炮 </a:t>
            </a:r>
            <a:r>
              <a:rPr lang="en-US" altLang="zh-CN" sz="4800" b="1">
                <a:ln w="25400">
                  <a:solidFill>
                    <a:srgbClr val="4472C4"/>
                  </a:solidFill>
                </a:ln>
                <a:solidFill>
                  <a:schemeClr val="bg1"/>
                </a:solidFill>
                <a:effectLst>
                  <a:glow rad="228600">
                    <a:schemeClr val="accent1">
                      <a:satMod val="175000"/>
                      <a:alpha val="40000"/>
                    </a:schemeClr>
                  </a:glow>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VS </a:t>
            </a:r>
            <a:r>
              <a:rPr lang="zh-CN" altLang="en-US" sz="4800" b="1">
                <a:ln w="25400">
                  <a:solidFill>
                    <a:srgbClr val="4472C4"/>
                  </a:solidFill>
                </a:ln>
                <a:solidFill>
                  <a:schemeClr val="bg1"/>
                </a:solidFill>
                <a:effectLst>
                  <a:glow rad="228600">
                    <a:schemeClr val="accent1">
                      <a:satMod val="175000"/>
                      <a:alpha val="40000"/>
                    </a:schemeClr>
                  </a:glow>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大刀长矛</a:t>
            </a:r>
          </a:p>
        </p:txBody>
      </p:sp>
    </p:spTree>
    <p:extLst>
      <p:ext uri="{BB962C8B-B14F-4D97-AF65-F5344CB8AC3E}">
        <p14:creationId xmlns:p14="http://schemas.microsoft.com/office/powerpoint/2010/main" val="909992441"/>
      </p:ext>
    </p:extLst>
  </p:cSld>
  <p:clrMapOvr>
    <a:masterClrMapping/>
  </p:clrMapOvr>
  <mc:AlternateContent xmlns:mc="http://schemas.openxmlformats.org/markup-compatibility/2006" xmlns:p14="http://schemas.microsoft.com/office/powerpoint/2010/main">
    <mc:Choice Requires="p14">
      <p:transition spd="slow" p14:dur="2000" advTm="304"/>
    </mc:Choice>
    <mc:Fallback xmlns="">
      <p:transition spd="slow" advTm="304"/>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4">
            <a:extLst>
              <a:ext uri="{FF2B5EF4-FFF2-40B4-BE49-F238E27FC236}">
                <a16:creationId xmlns:a16="http://schemas.microsoft.com/office/drawing/2014/main" id="{818D48F0-ECB1-8CD4-E484-9E2C56EB6D19}"/>
              </a:ext>
            </a:extLst>
          </p:cNvPr>
          <p:cNvSpPr/>
          <p:nvPr/>
        </p:nvSpPr>
        <p:spPr>
          <a:xfrm>
            <a:off x="0" y="1151688"/>
            <a:ext cx="12192000" cy="5706312"/>
          </a:xfrm>
          <a:custGeom>
            <a:avLst/>
            <a:gdLst>
              <a:gd name="connsiteX0" fmla="*/ 12192000 w 12192000"/>
              <a:gd name="connsiteY0" fmla="*/ 0 h 5706312"/>
              <a:gd name="connsiteX1" fmla="*/ 12192000 w 12192000"/>
              <a:gd name="connsiteY1" fmla="*/ 5706312 h 5706312"/>
              <a:gd name="connsiteX2" fmla="*/ 0 w 12192000"/>
              <a:gd name="connsiteY2" fmla="*/ 5706312 h 5706312"/>
              <a:gd name="connsiteX3" fmla="*/ 0 w 12192000"/>
              <a:gd name="connsiteY3" fmla="*/ 5072958 h 5706312"/>
              <a:gd name="connsiteX4" fmla="*/ 42836 w 12192000"/>
              <a:gd name="connsiteY4" fmla="*/ 5074866 h 5706312"/>
              <a:gd name="connsiteX5" fmla="*/ 660400 w 12192000"/>
              <a:gd name="connsiteY5" fmla="*/ 5084012 h 5706312"/>
              <a:gd name="connsiteX6" fmla="*/ 12121750 w 12192000"/>
              <a:gd name="connsiteY6" fmla="*/ 144906 h 570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706312">
                <a:moveTo>
                  <a:pt x="12192000" y="0"/>
                </a:moveTo>
                <a:lnTo>
                  <a:pt x="12192000" y="5706312"/>
                </a:lnTo>
                <a:lnTo>
                  <a:pt x="0" y="5706312"/>
                </a:lnTo>
                <a:lnTo>
                  <a:pt x="0" y="5072958"/>
                </a:lnTo>
                <a:lnTo>
                  <a:pt x="42836" y="5074866"/>
                </a:lnTo>
                <a:cubicBezTo>
                  <a:pt x="247381" y="5080939"/>
                  <a:pt x="453278" y="5084012"/>
                  <a:pt x="660400" y="5084012"/>
                </a:cubicBezTo>
                <a:cubicBezTo>
                  <a:pt x="6045574" y="5084012"/>
                  <a:pt x="10602300" y="3006374"/>
                  <a:pt x="12121750" y="144906"/>
                </a:cubicBezTo>
                <a:close/>
              </a:path>
            </a:pathLst>
          </a:custGeom>
          <a:pattFill prst="pct5">
            <a:fgClr>
              <a:srgbClr val="E4E6EA"/>
            </a:fgClr>
            <a:bgClr>
              <a:srgbClr val="ADB5BF"/>
            </a:bgClr>
          </a:pattFill>
          <a:ln w="38100">
            <a:noFill/>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zh-CN" altLang="en-US">
              <a:sym typeface="+mn-lt"/>
            </a:endParaRPr>
          </a:p>
        </p:txBody>
      </p:sp>
      <p:sp>
        <p:nvSpPr>
          <p:cNvPr id="30" name="任意多边形: 形状 29">
            <a:extLst>
              <a:ext uri="{FF2B5EF4-FFF2-40B4-BE49-F238E27FC236}">
                <a16:creationId xmlns:a16="http://schemas.microsoft.com/office/drawing/2014/main" id="{DC02F04C-1425-CFF0-E64C-C985E8F5B3E6}"/>
              </a:ext>
            </a:extLst>
          </p:cNvPr>
          <p:cNvSpPr/>
          <p:nvPr/>
        </p:nvSpPr>
        <p:spPr>
          <a:xfrm>
            <a:off x="0" y="1151688"/>
            <a:ext cx="12192000" cy="5706312"/>
          </a:xfrm>
          <a:custGeom>
            <a:avLst/>
            <a:gdLst>
              <a:gd name="connsiteX0" fmla="*/ 12192000 w 12192000"/>
              <a:gd name="connsiteY0" fmla="*/ 0 h 5706312"/>
              <a:gd name="connsiteX1" fmla="*/ 12192000 w 12192000"/>
              <a:gd name="connsiteY1" fmla="*/ 5706312 h 5706312"/>
              <a:gd name="connsiteX2" fmla="*/ 0 w 12192000"/>
              <a:gd name="connsiteY2" fmla="*/ 5706312 h 5706312"/>
              <a:gd name="connsiteX3" fmla="*/ 0 w 12192000"/>
              <a:gd name="connsiteY3" fmla="*/ 5072958 h 5706312"/>
              <a:gd name="connsiteX4" fmla="*/ 42836 w 12192000"/>
              <a:gd name="connsiteY4" fmla="*/ 5074866 h 5706312"/>
              <a:gd name="connsiteX5" fmla="*/ 660400 w 12192000"/>
              <a:gd name="connsiteY5" fmla="*/ 5084012 h 5706312"/>
              <a:gd name="connsiteX6" fmla="*/ 12121750 w 12192000"/>
              <a:gd name="connsiteY6" fmla="*/ 144906 h 570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706312">
                <a:moveTo>
                  <a:pt x="12192000" y="0"/>
                </a:moveTo>
                <a:lnTo>
                  <a:pt x="12192000" y="5706312"/>
                </a:lnTo>
                <a:lnTo>
                  <a:pt x="0" y="5706312"/>
                </a:lnTo>
                <a:lnTo>
                  <a:pt x="0" y="5072958"/>
                </a:lnTo>
                <a:lnTo>
                  <a:pt x="42836" y="5074866"/>
                </a:lnTo>
                <a:cubicBezTo>
                  <a:pt x="247381" y="5080939"/>
                  <a:pt x="453278" y="5084012"/>
                  <a:pt x="660400" y="5084012"/>
                </a:cubicBezTo>
                <a:cubicBezTo>
                  <a:pt x="6045574" y="5084012"/>
                  <a:pt x="10602300" y="3006374"/>
                  <a:pt x="12121750" y="144906"/>
                </a:cubicBezTo>
                <a:close/>
              </a:path>
            </a:pathLst>
          </a:custGeom>
          <a:gradFill>
            <a:gsLst>
              <a:gs pos="51000">
                <a:schemeClr val="accent1"/>
              </a:gs>
              <a:gs pos="100000">
                <a:schemeClr val="accent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矩形: 圆顶角 3">
            <a:extLst>
              <a:ext uri="{FF2B5EF4-FFF2-40B4-BE49-F238E27FC236}">
                <a16:creationId xmlns:a16="http://schemas.microsoft.com/office/drawing/2014/main" id="{9F3D65BF-3FEE-1592-42DA-F5BCAF1E00B9}"/>
              </a:ext>
            </a:extLst>
          </p:cNvPr>
          <p:cNvSpPr/>
          <p:nvPr/>
        </p:nvSpPr>
        <p:spPr>
          <a:xfrm flipH="1">
            <a:off x="5192359" y="2757393"/>
            <a:ext cx="3082585" cy="3901888"/>
          </a:xfrm>
          <a:prstGeom prst="round2SameRect">
            <a:avLst>
              <a:gd name="adj1" fmla="val 7212"/>
              <a:gd name="adj2" fmla="val 0"/>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ltLang="zh-CN" sz="1000" dirty="0">
              <a:solidFill>
                <a:schemeClr val="tx1"/>
              </a:solidFill>
            </a:endParaRPr>
          </a:p>
        </p:txBody>
      </p:sp>
      <p:sp>
        <p:nvSpPr>
          <p:cNvPr id="6" name="矩形: 圆角 5">
            <a:extLst>
              <a:ext uri="{FF2B5EF4-FFF2-40B4-BE49-F238E27FC236}">
                <a16:creationId xmlns:a16="http://schemas.microsoft.com/office/drawing/2014/main" id="{197DD11D-B70B-ACC3-2C2A-E50E866AC850}"/>
              </a:ext>
            </a:extLst>
          </p:cNvPr>
          <p:cNvSpPr/>
          <p:nvPr/>
        </p:nvSpPr>
        <p:spPr>
          <a:xfrm>
            <a:off x="5789609" y="2254093"/>
            <a:ext cx="1889001" cy="914400"/>
          </a:xfrm>
          <a:prstGeom prst="roundRect">
            <a:avLst>
              <a:gd name="adj" fmla="val 22283"/>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lnSpcReduction="10000"/>
          </a:bodyPr>
          <a:lstStyle/>
          <a:p>
            <a:pPr algn="ctr" defTabSz="913765"/>
            <a:r>
              <a:rPr lang="en-US" altLang="zh-CN" sz="24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HEP</a:t>
            </a:r>
            <a:r>
              <a:rPr lang="zh-CN" altLang="en-US" sz="24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科学数据大模型</a:t>
            </a:r>
            <a:endPar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7" name="矩形: 圆顶角 6">
            <a:extLst>
              <a:ext uri="{FF2B5EF4-FFF2-40B4-BE49-F238E27FC236}">
                <a16:creationId xmlns:a16="http://schemas.microsoft.com/office/drawing/2014/main" id="{578F035E-F008-94FC-6AEC-6B4B325E48CF}"/>
              </a:ext>
            </a:extLst>
          </p:cNvPr>
          <p:cNvSpPr/>
          <p:nvPr/>
        </p:nvSpPr>
        <p:spPr>
          <a:xfrm flipH="1">
            <a:off x="1721174" y="3711386"/>
            <a:ext cx="3082585" cy="3047244"/>
          </a:xfrm>
          <a:prstGeom prst="round2SameRect">
            <a:avLst>
              <a:gd name="adj1" fmla="val 7212"/>
              <a:gd name="adj2" fmla="val 0"/>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ltLang="zh-CN" sz="1000" dirty="0">
              <a:solidFill>
                <a:schemeClr val="tx1"/>
              </a:solidFill>
            </a:endParaRPr>
          </a:p>
        </p:txBody>
      </p:sp>
      <p:sp>
        <p:nvSpPr>
          <p:cNvPr id="20" name="矩形: 圆角 19">
            <a:extLst>
              <a:ext uri="{FF2B5EF4-FFF2-40B4-BE49-F238E27FC236}">
                <a16:creationId xmlns:a16="http://schemas.microsoft.com/office/drawing/2014/main" id="{B86905D2-3380-ABCC-720D-462AF0FA2DFA}"/>
              </a:ext>
            </a:extLst>
          </p:cNvPr>
          <p:cNvSpPr/>
          <p:nvPr/>
        </p:nvSpPr>
        <p:spPr>
          <a:xfrm>
            <a:off x="2314283" y="3282329"/>
            <a:ext cx="1889001" cy="914400"/>
          </a:xfrm>
          <a:prstGeom prst="roundRect">
            <a:avLst>
              <a:gd name="adj" fmla="val 22283"/>
            </a:avLst>
          </a:prstGeom>
          <a:gradFill>
            <a:gsLst>
              <a:gs pos="0">
                <a:schemeClr val="accent6">
                  <a:lumMod val="60000"/>
                  <a:lumOff val="40000"/>
                </a:schemeClr>
              </a:gs>
              <a:gs pos="60000">
                <a:schemeClr val="accent6"/>
              </a:gs>
            </a:gsLst>
            <a:lin ang="2700000" scaled="0"/>
          </a:gradFill>
          <a:ln w="57150" cap="rnd">
            <a:noFill/>
            <a:prstDash val="solid"/>
            <a:round/>
          </a:ln>
          <a:effectLst>
            <a:outerShdw blurRad="76200" dist="50800" dir="5400000" algn="ctr" rotWithShape="0">
              <a:schemeClr val="accent6">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lnSpcReduction="10000"/>
          </a:bodyPr>
          <a:lstStyle/>
          <a:p>
            <a:pPr algn="ctr" defTabSz="913765"/>
            <a:r>
              <a:rPr lang="en-US" altLang="zh-CN" sz="24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HEP</a:t>
            </a:r>
            <a:r>
              <a:rPr lang="zh-CN" altLang="en-US" sz="24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文本和图像大模型</a:t>
            </a:r>
            <a:endPar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1" name="矩形: 圆顶角 20">
            <a:extLst>
              <a:ext uri="{FF2B5EF4-FFF2-40B4-BE49-F238E27FC236}">
                <a16:creationId xmlns:a16="http://schemas.microsoft.com/office/drawing/2014/main" id="{FC0EBF76-1950-6504-12F5-B975AC0F4A62}"/>
              </a:ext>
            </a:extLst>
          </p:cNvPr>
          <p:cNvSpPr/>
          <p:nvPr/>
        </p:nvSpPr>
        <p:spPr>
          <a:xfrm flipH="1">
            <a:off x="8651865" y="1767818"/>
            <a:ext cx="3082585" cy="5080657"/>
          </a:xfrm>
          <a:prstGeom prst="round2SameRect">
            <a:avLst>
              <a:gd name="adj1" fmla="val 7212"/>
              <a:gd name="adj2" fmla="val 0"/>
            </a:avLst>
          </a:prstGeom>
          <a:solidFill>
            <a:schemeClr val="accent2">
              <a:lumMod val="60000"/>
              <a:lumOff val="4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ltLang="zh-CN" sz="1000" dirty="0">
              <a:solidFill>
                <a:schemeClr val="tx1"/>
              </a:solidFill>
            </a:endParaRPr>
          </a:p>
        </p:txBody>
      </p:sp>
      <p:sp>
        <p:nvSpPr>
          <p:cNvPr id="22" name="矩形: 圆角 21">
            <a:extLst>
              <a:ext uri="{FF2B5EF4-FFF2-40B4-BE49-F238E27FC236}">
                <a16:creationId xmlns:a16="http://schemas.microsoft.com/office/drawing/2014/main" id="{C5F23F07-BF9C-1AE4-F447-B0B9A8D5389C}"/>
              </a:ext>
            </a:extLst>
          </p:cNvPr>
          <p:cNvSpPr/>
          <p:nvPr/>
        </p:nvSpPr>
        <p:spPr>
          <a:xfrm>
            <a:off x="9280692" y="1384954"/>
            <a:ext cx="1889001" cy="914400"/>
          </a:xfrm>
          <a:prstGeom prst="roundRect">
            <a:avLst>
              <a:gd name="adj" fmla="val 22283"/>
            </a:avLst>
          </a:prstGeom>
          <a:gradFill>
            <a:gsLst>
              <a:gs pos="0">
                <a:schemeClr val="accent2">
                  <a:lumMod val="60000"/>
                  <a:lumOff val="40000"/>
                  <a:alpha val="50000"/>
                </a:schemeClr>
              </a:gs>
              <a:gs pos="60000">
                <a:srgbClr val="F4A184"/>
              </a:gs>
            </a:gsLst>
            <a:lin ang="2700000" scaled="0"/>
          </a:gradFill>
          <a:ln w="57150" cap="rnd">
            <a:noFill/>
            <a:prstDash val="solid"/>
            <a:round/>
          </a:ln>
          <a:effectLst>
            <a:outerShdw blurRad="76200" dist="50800" dir="5400000" algn="ctr" rotWithShape="0">
              <a:schemeClr val="accent4">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defTabSz="913765"/>
            <a:r>
              <a:rPr lang="en-US" altLang="zh-CN" sz="24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AI</a:t>
            </a:r>
            <a:r>
              <a:rPr lang="zh-CN" altLang="en-US" sz="24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科学家</a:t>
            </a:r>
            <a:endPar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3" name="矩形: 圆角 22">
            <a:extLst>
              <a:ext uri="{FF2B5EF4-FFF2-40B4-BE49-F238E27FC236}">
                <a16:creationId xmlns:a16="http://schemas.microsoft.com/office/drawing/2014/main" id="{EE003D8B-03C3-06DD-6386-B465C309F2B2}"/>
              </a:ext>
            </a:extLst>
          </p:cNvPr>
          <p:cNvSpPr/>
          <p:nvPr/>
        </p:nvSpPr>
        <p:spPr>
          <a:xfrm>
            <a:off x="529940" y="350033"/>
            <a:ext cx="611182" cy="291385"/>
          </a:xfrm>
          <a:prstGeom prst="round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8CE2A8AF-5E2C-5B9B-782D-98527C1A02E9}"/>
              </a:ext>
            </a:extLst>
          </p:cNvPr>
          <p:cNvSpPr txBox="1"/>
          <p:nvPr/>
        </p:nvSpPr>
        <p:spPr>
          <a:xfrm>
            <a:off x="702481" y="89623"/>
            <a:ext cx="5708935" cy="523220"/>
          </a:xfrm>
          <a:prstGeom prst="rect">
            <a:avLst/>
          </a:prstGeom>
          <a:noFill/>
        </p:spPr>
        <p:txBody>
          <a:bodyPr wrap="square" rtlCol="0">
            <a:spAutoFit/>
          </a:bodyPr>
          <a:lstStyle/>
          <a:p>
            <a:r>
              <a:rPr kumimoji="1" lang="zh-CN" altLang="en-US" sz="2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发展高能物理领域大模型的路线</a:t>
            </a:r>
          </a:p>
        </p:txBody>
      </p:sp>
      <p:sp>
        <p:nvSpPr>
          <p:cNvPr id="26" name="矩形 25">
            <a:extLst>
              <a:ext uri="{FF2B5EF4-FFF2-40B4-BE49-F238E27FC236}">
                <a16:creationId xmlns:a16="http://schemas.microsoft.com/office/drawing/2014/main" id="{BFEF44AC-A294-6277-2BCE-6079298270AA}"/>
              </a:ext>
            </a:extLst>
          </p:cNvPr>
          <p:cNvSpPr/>
          <p:nvPr/>
        </p:nvSpPr>
        <p:spPr>
          <a:xfrm>
            <a:off x="5485336" y="696183"/>
            <a:ext cx="2649259" cy="396513"/>
          </a:xfrm>
          <a:prstGeom prst="rect">
            <a:avLst/>
          </a:prstGeom>
          <a:noFill/>
          <a:ln>
            <a:solidFill>
              <a:srgbClr val="367ECE"/>
            </a:solidFill>
            <a:prstDash val="dash"/>
          </a:ln>
          <a:effectLst/>
          <a:extLst>
            <a:ext uri="{909E8E84-426E-40DD-AFC4-6F175D3DCCD1}">
              <a14:hiddenFill xmlns:a14="http://schemas.microsoft.com/office/drawing/2010/main">
                <a:solidFill>
                  <a:schemeClr val="bg1"/>
                </a:solidFill>
              </a14:hiddenFill>
            </a:ext>
          </a:extLst>
        </p:spPr>
        <p:txBody>
          <a:bodyPr wrap="square" lIns="91370" tIns="45685" rIns="91370" bIns="45685">
            <a:spAutoFit/>
          </a:bodyPr>
          <a:lstStyle/>
          <a:p>
            <a:pPr marL="74295" algn="just" fontAlgn="auto">
              <a:lnSpc>
                <a:spcPct val="120000"/>
              </a:lnSpc>
              <a:spcBef>
                <a:spcPts val="600"/>
              </a:spcBef>
            </a:pPr>
            <a:r>
              <a:rPr kumimoji="1" lang="zh-CN" altLang="en-US">
                <a:effectLst>
                  <a:outerShdw blurRad="38100" dist="38100" dir="2700000" algn="tl">
                    <a:srgbClr val="C0C0C0"/>
                  </a:outerShdw>
                </a:effectLst>
                <a:latin typeface="Microsoft YaHei" panose="020B0503020204020204" pitchFamily="34" charset="-122"/>
                <a:ea typeface="Microsoft YaHei" panose="020B0503020204020204" pitchFamily="34" charset="-122"/>
                <a:sym typeface="+mn-ea"/>
              </a:rPr>
              <a:t>科学任务涌现</a:t>
            </a:r>
          </a:p>
        </p:txBody>
      </p:sp>
      <p:sp>
        <p:nvSpPr>
          <p:cNvPr id="27" name="矩形 26">
            <a:extLst>
              <a:ext uri="{FF2B5EF4-FFF2-40B4-BE49-F238E27FC236}">
                <a16:creationId xmlns:a16="http://schemas.microsoft.com/office/drawing/2014/main" id="{D5164AD3-959E-D991-4701-444F07303771}"/>
              </a:ext>
            </a:extLst>
          </p:cNvPr>
          <p:cNvSpPr/>
          <p:nvPr/>
        </p:nvSpPr>
        <p:spPr>
          <a:xfrm>
            <a:off x="2063350" y="1020301"/>
            <a:ext cx="2441780" cy="396513"/>
          </a:xfrm>
          <a:prstGeom prst="rect">
            <a:avLst/>
          </a:prstGeom>
          <a:noFill/>
          <a:ln>
            <a:solidFill>
              <a:srgbClr val="367ECE"/>
            </a:solidFill>
            <a:prstDash val="dash"/>
          </a:ln>
          <a:effectLst/>
          <a:extLst>
            <a:ext uri="{909E8E84-426E-40DD-AFC4-6F175D3DCCD1}">
              <a14:hiddenFill xmlns:a14="http://schemas.microsoft.com/office/drawing/2010/main">
                <a:solidFill>
                  <a:schemeClr val="bg1"/>
                </a:solidFill>
              </a14:hiddenFill>
            </a:ext>
          </a:extLst>
        </p:spPr>
        <p:txBody>
          <a:bodyPr wrap="square" lIns="91370" tIns="45685" rIns="91370" bIns="45685">
            <a:spAutoFit/>
          </a:bodyPr>
          <a:lstStyle/>
          <a:p>
            <a:pPr marL="74295" algn="just" fontAlgn="auto">
              <a:lnSpc>
                <a:spcPct val="120000"/>
              </a:lnSpc>
              <a:spcBef>
                <a:spcPts val="600"/>
              </a:spcBef>
            </a:pPr>
            <a:r>
              <a:rPr kumimoji="1" lang="zh-CN" altLang="en-US">
                <a:effectLst>
                  <a:outerShdw blurRad="38100" dist="38100" dir="2700000" algn="tl">
                    <a:srgbClr val="C0C0C0"/>
                  </a:outerShdw>
                </a:effectLst>
                <a:latin typeface="Microsoft YaHei" panose="020B0503020204020204" pitchFamily="34" charset="-122"/>
                <a:ea typeface="Microsoft YaHei" panose="020B0503020204020204" pitchFamily="34" charset="-122"/>
                <a:sym typeface="+mn-ea"/>
              </a:rPr>
              <a:t>文本</a:t>
            </a:r>
            <a:r>
              <a:rPr kumimoji="1" lang="en-US" altLang="zh-CN">
                <a:effectLst>
                  <a:outerShdw blurRad="38100" dist="38100" dir="2700000" algn="tl">
                    <a:srgbClr val="C0C0C0"/>
                  </a:outerShdw>
                </a:effectLst>
                <a:latin typeface="Microsoft YaHei" panose="020B0503020204020204" pitchFamily="34" charset="-122"/>
                <a:ea typeface="Microsoft YaHei" panose="020B0503020204020204" pitchFamily="34" charset="-122"/>
                <a:sym typeface="+mn-ea"/>
              </a:rPr>
              <a:t>/</a:t>
            </a:r>
            <a:r>
              <a:rPr kumimoji="1" lang="zh-CN" altLang="en-US">
                <a:effectLst>
                  <a:outerShdw blurRad="38100" dist="38100" dir="2700000" algn="tl">
                    <a:srgbClr val="C0C0C0"/>
                  </a:outerShdw>
                </a:effectLst>
                <a:latin typeface="Microsoft YaHei" panose="020B0503020204020204" pitchFamily="34" charset="-122"/>
                <a:ea typeface="Microsoft YaHei" panose="020B0503020204020204" pitchFamily="34" charset="-122"/>
                <a:sym typeface="+mn-ea"/>
              </a:rPr>
              <a:t>图像任务涌现</a:t>
            </a:r>
          </a:p>
        </p:txBody>
      </p:sp>
      <p:sp>
        <p:nvSpPr>
          <p:cNvPr id="28" name="矩形 27">
            <a:extLst>
              <a:ext uri="{FF2B5EF4-FFF2-40B4-BE49-F238E27FC236}">
                <a16:creationId xmlns:a16="http://schemas.microsoft.com/office/drawing/2014/main" id="{F4C7099D-4B7E-63A2-7FCC-3D2D6B95EC85}"/>
              </a:ext>
            </a:extLst>
          </p:cNvPr>
          <p:cNvSpPr/>
          <p:nvPr/>
        </p:nvSpPr>
        <p:spPr>
          <a:xfrm>
            <a:off x="9039282" y="528638"/>
            <a:ext cx="2428816" cy="728911"/>
          </a:xfrm>
          <a:prstGeom prst="rect">
            <a:avLst/>
          </a:prstGeom>
          <a:noFill/>
          <a:ln>
            <a:solidFill>
              <a:srgbClr val="367ECE"/>
            </a:solidFill>
            <a:prstDash val="dash"/>
          </a:ln>
          <a:effectLst/>
          <a:extLst>
            <a:ext uri="{909E8E84-426E-40DD-AFC4-6F175D3DCCD1}">
              <a14:hiddenFill xmlns:a14="http://schemas.microsoft.com/office/drawing/2010/main">
                <a:solidFill>
                  <a:schemeClr val="bg1"/>
                </a:solidFill>
              </a14:hiddenFill>
            </a:ext>
          </a:extLst>
        </p:spPr>
        <p:txBody>
          <a:bodyPr wrap="square" lIns="91370" tIns="45685" rIns="91370" bIns="45685">
            <a:spAutoFit/>
          </a:bodyPr>
          <a:lstStyle/>
          <a:p>
            <a:pPr marL="74295" algn="just" fontAlgn="auto">
              <a:lnSpc>
                <a:spcPct val="120000"/>
              </a:lnSpc>
              <a:spcBef>
                <a:spcPts val="600"/>
              </a:spcBef>
            </a:pPr>
            <a:r>
              <a:rPr kumimoji="1" lang="zh-CN" altLang="en-US">
                <a:effectLst>
                  <a:outerShdw blurRad="38100" dist="38100" dir="2700000" algn="tl">
                    <a:srgbClr val="C0C0C0"/>
                  </a:outerShdw>
                </a:effectLst>
                <a:latin typeface="Microsoft YaHei" panose="020B0503020204020204" pitchFamily="34" charset="-122"/>
                <a:ea typeface="Microsoft YaHei" panose="020B0503020204020204" pitchFamily="34" charset="-122"/>
                <a:sym typeface="+mn-ea"/>
              </a:rPr>
              <a:t>提出问题、验证问题、发现知识</a:t>
            </a:r>
          </a:p>
        </p:txBody>
      </p:sp>
      <p:sp>
        <p:nvSpPr>
          <p:cNvPr id="29" name="矩形 28">
            <a:extLst>
              <a:ext uri="{FF2B5EF4-FFF2-40B4-BE49-F238E27FC236}">
                <a16:creationId xmlns:a16="http://schemas.microsoft.com/office/drawing/2014/main" id="{96673081-FBB9-8C87-3257-94BD342B5F72}"/>
              </a:ext>
            </a:extLst>
          </p:cNvPr>
          <p:cNvSpPr/>
          <p:nvPr/>
        </p:nvSpPr>
        <p:spPr>
          <a:xfrm>
            <a:off x="5481271" y="1149902"/>
            <a:ext cx="2653324" cy="728911"/>
          </a:xfrm>
          <a:prstGeom prst="rect">
            <a:avLst/>
          </a:prstGeom>
          <a:noFill/>
          <a:ln>
            <a:solidFill>
              <a:srgbClr val="367ECE"/>
            </a:solidFill>
            <a:prstDash val="dash"/>
          </a:ln>
          <a:effectLst/>
          <a:extLst>
            <a:ext uri="{909E8E84-426E-40DD-AFC4-6F175D3DCCD1}">
              <a14:hiddenFill xmlns:a14="http://schemas.microsoft.com/office/drawing/2010/main">
                <a:solidFill>
                  <a:schemeClr val="bg1"/>
                </a:solidFill>
              </a14:hiddenFill>
            </a:ext>
          </a:extLst>
        </p:spPr>
        <p:txBody>
          <a:bodyPr wrap="square" lIns="91370" tIns="45685" rIns="91370" bIns="45685">
            <a:spAutoFit/>
          </a:bodyPr>
          <a:lstStyle/>
          <a:p>
            <a:pPr marL="74295" algn="just" fontAlgn="auto">
              <a:lnSpc>
                <a:spcPct val="120000"/>
              </a:lnSpc>
              <a:spcBef>
                <a:spcPts val="600"/>
              </a:spcBef>
            </a:pPr>
            <a:r>
              <a:rPr kumimoji="1" lang="en-US" altLang="zh-CN">
                <a:effectLst>
                  <a:outerShdw blurRad="38100" dist="38100" dir="2700000" algn="tl">
                    <a:srgbClr val="C0C0C0"/>
                  </a:outerShdw>
                </a:effectLst>
                <a:latin typeface="Microsoft YaHei" panose="020B0503020204020204" pitchFamily="34" charset="-122"/>
                <a:ea typeface="Microsoft YaHei" panose="020B0503020204020204" pitchFamily="34" charset="-122"/>
                <a:sym typeface="+mn-ea"/>
              </a:rPr>
              <a:t>Jet</a:t>
            </a:r>
            <a:r>
              <a:rPr kumimoji="1" lang="zh-CN" altLang="en-US">
                <a:effectLst>
                  <a:outerShdw blurRad="38100" dist="38100" dir="2700000" algn="tl">
                    <a:srgbClr val="C0C0C0"/>
                  </a:outerShdw>
                </a:effectLst>
                <a:latin typeface="Microsoft YaHei" panose="020B0503020204020204" pitchFamily="34" charset="-122"/>
                <a:ea typeface="Microsoft YaHei" panose="020B0503020204020204" pitchFamily="34" charset="-122"/>
                <a:sym typeface="+mn-ea"/>
              </a:rPr>
              <a:t>分类、</a:t>
            </a:r>
            <a:r>
              <a:rPr kumimoji="1" lang="en-US" altLang="zh-CN">
                <a:effectLst>
                  <a:outerShdw blurRad="38100" dist="38100" dir="2700000" algn="tl">
                    <a:srgbClr val="C0C0C0"/>
                  </a:outerShdw>
                </a:effectLst>
                <a:latin typeface="Microsoft YaHei" panose="020B0503020204020204" pitchFamily="34" charset="-122"/>
                <a:ea typeface="Microsoft YaHei" panose="020B0503020204020204" pitchFamily="34" charset="-122"/>
                <a:sym typeface="+mn-ea"/>
              </a:rPr>
              <a:t>Shower</a:t>
            </a:r>
            <a:r>
              <a:rPr kumimoji="1" lang="zh-CN" altLang="en-US">
                <a:effectLst>
                  <a:outerShdw blurRad="38100" dist="38100" dir="2700000" algn="tl">
                    <a:srgbClr val="C0C0C0"/>
                  </a:outerShdw>
                </a:effectLst>
                <a:latin typeface="Microsoft YaHei" panose="020B0503020204020204" pitchFamily="34" charset="-122"/>
                <a:ea typeface="Microsoft YaHei" panose="020B0503020204020204" pitchFamily="34" charset="-122"/>
                <a:sym typeface="+mn-ea"/>
              </a:rPr>
              <a:t>模拟等复杂多样的科学任务</a:t>
            </a:r>
          </a:p>
        </p:txBody>
      </p:sp>
      <p:sp>
        <p:nvSpPr>
          <p:cNvPr id="32" name="矩形 31">
            <a:extLst>
              <a:ext uri="{FF2B5EF4-FFF2-40B4-BE49-F238E27FC236}">
                <a16:creationId xmlns:a16="http://schemas.microsoft.com/office/drawing/2014/main" id="{F6517B51-AF21-058A-5FAF-B71DCBA40B21}"/>
              </a:ext>
            </a:extLst>
          </p:cNvPr>
          <p:cNvSpPr/>
          <p:nvPr/>
        </p:nvSpPr>
        <p:spPr>
          <a:xfrm>
            <a:off x="9039282" y="88934"/>
            <a:ext cx="2428817" cy="396513"/>
          </a:xfrm>
          <a:prstGeom prst="rect">
            <a:avLst/>
          </a:prstGeom>
          <a:noFill/>
          <a:ln>
            <a:solidFill>
              <a:srgbClr val="367ECE"/>
            </a:solidFill>
            <a:prstDash val="dash"/>
          </a:ln>
          <a:effectLst/>
          <a:extLst>
            <a:ext uri="{909E8E84-426E-40DD-AFC4-6F175D3DCCD1}">
              <a14:hiddenFill xmlns:a14="http://schemas.microsoft.com/office/drawing/2010/main">
                <a:solidFill>
                  <a:schemeClr val="bg1"/>
                </a:solidFill>
              </a14:hiddenFill>
            </a:ext>
          </a:extLst>
        </p:spPr>
        <p:txBody>
          <a:bodyPr wrap="square" lIns="91370" tIns="45685" rIns="91370" bIns="45685">
            <a:spAutoFit/>
          </a:bodyPr>
          <a:lstStyle/>
          <a:p>
            <a:pPr marL="74295" algn="just" fontAlgn="auto">
              <a:lnSpc>
                <a:spcPct val="120000"/>
              </a:lnSpc>
              <a:spcBef>
                <a:spcPts val="600"/>
              </a:spcBef>
            </a:pPr>
            <a:r>
              <a:rPr kumimoji="1" lang="zh-CN" altLang="en-US">
                <a:effectLst>
                  <a:outerShdw blurRad="38100" dist="38100" dir="2700000" algn="tl">
                    <a:srgbClr val="C0C0C0"/>
                  </a:outerShdw>
                </a:effectLst>
                <a:latin typeface="Microsoft YaHei" panose="020B0503020204020204" pitchFamily="34" charset="-122"/>
                <a:ea typeface="Microsoft YaHei" panose="020B0503020204020204" pitchFamily="34" charset="-122"/>
                <a:sym typeface="+mn-ea"/>
              </a:rPr>
              <a:t>系统涌现</a:t>
            </a:r>
          </a:p>
        </p:txBody>
      </p:sp>
      <p:sp>
        <p:nvSpPr>
          <p:cNvPr id="33" name="矩形 32">
            <a:extLst>
              <a:ext uri="{FF2B5EF4-FFF2-40B4-BE49-F238E27FC236}">
                <a16:creationId xmlns:a16="http://schemas.microsoft.com/office/drawing/2014/main" id="{2BCE76F3-29E2-5ABE-77A9-566E4FC6F490}"/>
              </a:ext>
            </a:extLst>
          </p:cNvPr>
          <p:cNvSpPr/>
          <p:nvPr/>
        </p:nvSpPr>
        <p:spPr>
          <a:xfrm>
            <a:off x="2063350" y="1559380"/>
            <a:ext cx="2441780" cy="728911"/>
          </a:xfrm>
          <a:prstGeom prst="rect">
            <a:avLst/>
          </a:prstGeom>
          <a:noFill/>
          <a:ln>
            <a:solidFill>
              <a:srgbClr val="367ECE"/>
            </a:solidFill>
            <a:prstDash val="dash"/>
          </a:ln>
          <a:effectLst/>
          <a:extLst>
            <a:ext uri="{909E8E84-426E-40DD-AFC4-6F175D3DCCD1}">
              <a14:hiddenFill xmlns:a14="http://schemas.microsoft.com/office/drawing/2010/main">
                <a:solidFill>
                  <a:schemeClr val="bg1"/>
                </a:solidFill>
              </a14:hiddenFill>
            </a:ext>
          </a:extLst>
        </p:spPr>
        <p:txBody>
          <a:bodyPr wrap="square" lIns="91370" tIns="45685" rIns="91370" bIns="45685">
            <a:spAutoFit/>
          </a:bodyPr>
          <a:lstStyle/>
          <a:p>
            <a:pPr marL="74295" algn="just" fontAlgn="auto">
              <a:lnSpc>
                <a:spcPct val="120000"/>
              </a:lnSpc>
              <a:spcBef>
                <a:spcPts val="600"/>
              </a:spcBef>
            </a:pPr>
            <a:r>
              <a:rPr kumimoji="1" lang="zh-CN" altLang="en-US">
                <a:effectLst>
                  <a:outerShdw blurRad="38100" dist="38100" dir="2700000" algn="tl">
                    <a:srgbClr val="C0C0C0"/>
                  </a:outerShdw>
                </a:effectLst>
                <a:latin typeface="Microsoft YaHei" panose="020B0503020204020204" pitchFamily="34" charset="-122"/>
                <a:ea typeface="Microsoft YaHei" panose="020B0503020204020204" pitchFamily="34" charset="-122"/>
                <a:sym typeface="+mn-ea"/>
              </a:rPr>
              <a:t>领域知识问答、学科代码、学科图像处理</a:t>
            </a:r>
          </a:p>
        </p:txBody>
      </p:sp>
      <p:sp>
        <p:nvSpPr>
          <p:cNvPr id="34" name="矩形 33">
            <a:extLst>
              <a:ext uri="{FF2B5EF4-FFF2-40B4-BE49-F238E27FC236}">
                <a16:creationId xmlns:a16="http://schemas.microsoft.com/office/drawing/2014/main" id="{55A8D934-3E11-FBCF-663B-9A950E821D79}"/>
              </a:ext>
            </a:extLst>
          </p:cNvPr>
          <p:cNvSpPr/>
          <p:nvPr/>
        </p:nvSpPr>
        <p:spPr>
          <a:xfrm>
            <a:off x="2063350" y="4840891"/>
            <a:ext cx="2441779" cy="959744"/>
          </a:xfrm>
          <a:prstGeom prst="rect">
            <a:avLst/>
          </a:prstGeom>
          <a:noFill/>
          <a:ln>
            <a:solidFill>
              <a:srgbClr val="367ECE"/>
            </a:solidFill>
            <a:prstDash val="dash"/>
          </a:ln>
          <a:effectLst/>
          <a:extLst>
            <a:ext uri="{909E8E84-426E-40DD-AFC4-6F175D3DCCD1}">
              <a14:hiddenFill xmlns:a14="http://schemas.microsoft.com/office/drawing/2010/main">
                <a:solidFill>
                  <a:schemeClr val="bg1"/>
                </a:solidFill>
              </a14:hiddenFill>
            </a:ext>
          </a:extLst>
        </p:spPr>
        <p:txBody>
          <a:bodyPr wrap="square" lIns="91370" tIns="45685" rIns="91370" bIns="45685">
            <a:spAutoFit/>
          </a:bodyPr>
          <a:lstStyle/>
          <a:p>
            <a:pPr marL="290295" algn="just" fontAlgn="auto">
              <a:lnSpc>
                <a:spcPct val="120000"/>
              </a:lnSpc>
              <a:spcBef>
                <a:spcPts val="1800"/>
              </a:spcBef>
            </a:pPr>
            <a:r>
              <a:rPr kumimoji="1" lang="zh-CN" altLang="en-US">
                <a:effectLst>
                  <a:outerShdw blurRad="38100" dist="38100" dir="2700000" algn="tl">
                    <a:srgbClr val="C0C0C0"/>
                  </a:outerShdw>
                </a:effectLst>
                <a:latin typeface="Microsoft YaHei" panose="020B0503020204020204" pitchFamily="34" charset="-122"/>
                <a:ea typeface="Microsoft YaHei" panose="020B0503020204020204" pitchFamily="34" charset="-122"/>
                <a:sym typeface="+mn-ea"/>
              </a:rPr>
              <a:t>        领域文本数据</a:t>
            </a:r>
            <a:endParaRPr kumimoji="1" lang="en-US" altLang="zh-CN">
              <a:effectLst>
                <a:outerShdw blurRad="38100" dist="38100" dir="2700000" algn="tl">
                  <a:srgbClr val="C0C0C0"/>
                </a:outerShdw>
              </a:effectLst>
              <a:latin typeface="Microsoft YaHei" panose="020B0503020204020204" pitchFamily="34" charset="-122"/>
              <a:ea typeface="Microsoft YaHei" panose="020B0503020204020204" pitchFamily="34" charset="-122"/>
              <a:sym typeface="+mn-ea"/>
            </a:endParaRPr>
          </a:p>
          <a:p>
            <a:pPr marL="290295" algn="just" fontAlgn="auto">
              <a:lnSpc>
                <a:spcPct val="120000"/>
              </a:lnSpc>
              <a:spcBef>
                <a:spcPts val="1800"/>
              </a:spcBef>
            </a:pPr>
            <a:r>
              <a:rPr kumimoji="1" lang="zh-CN" altLang="en-US">
                <a:effectLst>
                  <a:outerShdw blurRad="38100" dist="38100" dir="2700000" algn="tl">
                    <a:srgbClr val="C0C0C0"/>
                  </a:outerShdw>
                </a:effectLst>
                <a:latin typeface="Microsoft YaHei" panose="020B0503020204020204" pitchFamily="34" charset="-122"/>
                <a:ea typeface="Microsoft YaHei" panose="020B0503020204020204" pitchFamily="34" charset="-122"/>
                <a:sym typeface="+mn-ea"/>
              </a:rPr>
              <a:t>        领域图像数据</a:t>
            </a:r>
          </a:p>
        </p:txBody>
      </p:sp>
      <p:sp>
        <p:nvSpPr>
          <p:cNvPr id="35" name="矩形 34">
            <a:extLst>
              <a:ext uri="{FF2B5EF4-FFF2-40B4-BE49-F238E27FC236}">
                <a16:creationId xmlns:a16="http://schemas.microsoft.com/office/drawing/2014/main" id="{9CB1F335-ACC1-1E41-9C0B-6DC1F8BBA62E}"/>
              </a:ext>
            </a:extLst>
          </p:cNvPr>
          <p:cNvSpPr/>
          <p:nvPr/>
        </p:nvSpPr>
        <p:spPr>
          <a:xfrm>
            <a:off x="5481271" y="4711422"/>
            <a:ext cx="2529499" cy="1138254"/>
          </a:xfrm>
          <a:prstGeom prst="rect">
            <a:avLst/>
          </a:prstGeom>
          <a:noFill/>
          <a:ln>
            <a:solidFill>
              <a:schemeClr val="bg1"/>
            </a:solidFill>
            <a:prstDash val="dash"/>
          </a:ln>
          <a:effectLst/>
          <a:extLst>
            <a:ext uri="{909E8E84-426E-40DD-AFC4-6F175D3DCCD1}">
              <a14:hiddenFill xmlns:a14="http://schemas.microsoft.com/office/drawing/2010/main">
                <a:solidFill>
                  <a:schemeClr val="bg1"/>
                </a:solidFill>
              </a14:hiddenFill>
            </a:ext>
          </a:extLst>
        </p:spPr>
        <p:txBody>
          <a:bodyPr wrap="square" lIns="91370" tIns="45685" rIns="91370" bIns="45685">
            <a:spAutoFit/>
          </a:bodyPr>
          <a:lstStyle/>
          <a:p>
            <a:pPr marL="74295" algn="just" fontAlgn="auto">
              <a:lnSpc>
                <a:spcPct val="120000"/>
              </a:lnSpc>
              <a:spcBef>
                <a:spcPts val="600"/>
              </a:spcBef>
            </a:pPr>
            <a:r>
              <a:rPr kumimoji="1" lang="zh-CN" altLang="en-US">
                <a:effectLst>
                  <a:outerShdw blurRad="38100" dist="38100" dir="2700000" algn="tl">
                    <a:srgbClr val="C0C0C0"/>
                  </a:outerShdw>
                </a:effectLst>
                <a:latin typeface="Microsoft YaHei" panose="020B0503020204020204" pitchFamily="34" charset="-122"/>
                <a:ea typeface="Microsoft YaHei" panose="020B0503020204020204" pitchFamily="34" charset="-122"/>
                <a:sym typeface="+mn-ea"/>
              </a:rPr>
              <a:t>        领域科学数据</a:t>
            </a:r>
            <a:endParaRPr kumimoji="1" lang="en-US" altLang="zh-CN">
              <a:effectLst>
                <a:outerShdw blurRad="38100" dist="38100" dir="2700000" algn="tl">
                  <a:srgbClr val="C0C0C0"/>
                </a:outerShdw>
              </a:effectLst>
              <a:latin typeface="Microsoft YaHei" panose="020B0503020204020204" pitchFamily="34" charset="-122"/>
              <a:ea typeface="Microsoft YaHei" panose="020B0503020204020204" pitchFamily="34" charset="-122"/>
              <a:sym typeface="+mn-ea"/>
            </a:endParaRPr>
          </a:p>
          <a:p>
            <a:pPr marL="74295" fontAlgn="auto">
              <a:lnSpc>
                <a:spcPct val="120000"/>
              </a:lnSpc>
              <a:spcBef>
                <a:spcPts val="600"/>
              </a:spcBef>
            </a:pPr>
            <a:r>
              <a:rPr kumimoji="1" lang="en-US" altLang="zh-CN" err="1">
                <a:effectLst>
                  <a:outerShdw blurRad="38100" dist="38100" dir="2700000" algn="tl">
                    <a:srgbClr val="C0C0C0"/>
                  </a:outerShdw>
                </a:effectLst>
                <a:latin typeface="Microsoft YaHei" panose="020B0503020204020204" pitchFamily="34" charset="-122"/>
                <a:ea typeface="Microsoft YaHei" panose="020B0503020204020204" pitchFamily="34" charset="-122"/>
                <a:sym typeface="+mn-ea"/>
              </a:rPr>
              <a:t>JetClass</a:t>
            </a:r>
            <a:r>
              <a:rPr kumimoji="1" lang="zh-CN" altLang="en-US">
                <a:effectLst>
                  <a:outerShdw blurRad="38100" dist="38100" dir="2700000" algn="tl">
                    <a:srgbClr val="C0C0C0"/>
                  </a:outerShdw>
                </a:effectLst>
                <a:latin typeface="Microsoft YaHei" panose="020B0503020204020204" pitchFamily="34" charset="-122"/>
                <a:ea typeface="Microsoft YaHei" panose="020B0503020204020204" pitchFamily="34" charset="-122"/>
                <a:sym typeface="+mn-ea"/>
              </a:rPr>
              <a:t>数据集</a:t>
            </a:r>
            <a:r>
              <a:rPr kumimoji="1" lang="en-US" altLang="zh-CN" err="1">
                <a:effectLst>
                  <a:outerShdw blurRad="38100" dist="38100" dir="2700000" algn="tl">
                    <a:srgbClr val="C0C0C0"/>
                  </a:outerShdw>
                </a:effectLst>
                <a:latin typeface="Microsoft YaHei" panose="020B0503020204020204" pitchFamily="34" charset="-122"/>
                <a:ea typeface="Microsoft YaHei" panose="020B0503020204020204" pitchFamily="34" charset="-122"/>
                <a:sym typeface="+mn-ea"/>
              </a:rPr>
              <a:t>JetImages</a:t>
            </a:r>
            <a:r>
              <a:rPr kumimoji="1" lang="zh-CN" altLang="en-US">
                <a:effectLst>
                  <a:outerShdw blurRad="38100" dist="38100" dir="2700000" algn="tl">
                    <a:srgbClr val="C0C0C0"/>
                  </a:outerShdw>
                </a:effectLst>
                <a:latin typeface="Microsoft YaHei" panose="020B0503020204020204" pitchFamily="34" charset="-122"/>
                <a:ea typeface="Microsoft YaHei" panose="020B0503020204020204" pitchFamily="34" charset="-122"/>
                <a:sym typeface="+mn-ea"/>
              </a:rPr>
              <a:t>数据集等</a:t>
            </a:r>
            <a:endParaRPr kumimoji="1" lang="en-US" altLang="zh-CN">
              <a:effectLst>
                <a:outerShdw blurRad="38100" dist="38100" dir="2700000" algn="tl">
                  <a:srgbClr val="C0C0C0"/>
                </a:outerShdw>
              </a:effectLst>
              <a:latin typeface="Microsoft YaHei" panose="020B0503020204020204" pitchFamily="34" charset="-122"/>
              <a:ea typeface="Microsoft YaHei" panose="020B0503020204020204" pitchFamily="34" charset="-122"/>
              <a:sym typeface="+mn-ea"/>
            </a:endParaRPr>
          </a:p>
        </p:txBody>
      </p:sp>
      <p:sp>
        <p:nvSpPr>
          <p:cNvPr id="37" name="矩形 36">
            <a:extLst>
              <a:ext uri="{FF2B5EF4-FFF2-40B4-BE49-F238E27FC236}">
                <a16:creationId xmlns:a16="http://schemas.microsoft.com/office/drawing/2014/main" id="{1D2D3C6A-353C-0009-0D96-678A0B379D21}"/>
              </a:ext>
            </a:extLst>
          </p:cNvPr>
          <p:cNvSpPr/>
          <p:nvPr/>
        </p:nvSpPr>
        <p:spPr>
          <a:xfrm>
            <a:off x="9039282" y="4756675"/>
            <a:ext cx="2428817" cy="1138254"/>
          </a:xfrm>
          <a:prstGeom prst="rect">
            <a:avLst/>
          </a:prstGeom>
          <a:noFill/>
          <a:ln>
            <a:solidFill>
              <a:schemeClr val="bg1"/>
            </a:solidFill>
            <a:prstDash val="dash"/>
          </a:ln>
          <a:effectLst/>
          <a:extLst>
            <a:ext uri="{909E8E84-426E-40DD-AFC4-6F175D3DCCD1}">
              <a14:hiddenFill xmlns:a14="http://schemas.microsoft.com/office/drawing/2010/main">
                <a:solidFill>
                  <a:schemeClr val="bg1"/>
                </a:solidFill>
              </a14:hiddenFill>
            </a:ext>
          </a:extLst>
        </p:spPr>
        <p:txBody>
          <a:bodyPr wrap="square" lIns="91370" tIns="45685" rIns="91370" bIns="45685">
            <a:spAutoFit/>
          </a:bodyPr>
          <a:lstStyle/>
          <a:p>
            <a:pPr marL="74295" algn="just" fontAlgn="auto">
              <a:lnSpc>
                <a:spcPct val="120000"/>
              </a:lnSpc>
              <a:spcBef>
                <a:spcPts val="600"/>
              </a:spcBef>
            </a:pPr>
            <a:r>
              <a:rPr kumimoji="1" lang="zh-CN" altLang="en-US">
                <a:effectLst>
                  <a:outerShdw blurRad="38100" dist="38100" dir="2700000" algn="tl">
                    <a:srgbClr val="C0C0C0"/>
                  </a:outerShdw>
                </a:effectLst>
                <a:latin typeface="Microsoft YaHei" panose="020B0503020204020204" pitchFamily="34" charset="-122"/>
                <a:ea typeface="Microsoft YaHei" panose="020B0503020204020204" pitchFamily="34" charset="-122"/>
                <a:sym typeface="+mn-ea"/>
              </a:rPr>
              <a:t>文本、图像和科学多模态大数据融合</a:t>
            </a:r>
            <a:endParaRPr kumimoji="1" lang="en-US" altLang="zh-CN">
              <a:effectLst>
                <a:outerShdw blurRad="38100" dist="38100" dir="2700000" algn="tl">
                  <a:srgbClr val="C0C0C0"/>
                </a:outerShdw>
              </a:effectLst>
              <a:latin typeface="Microsoft YaHei" panose="020B0503020204020204" pitchFamily="34" charset="-122"/>
              <a:ea typeface="Microsoft YaHei" panose="020B0503020204020204" pitchFamily="34" charset="-122"/>
              <a:sym typeface="+mn-ea"/>
            </a:endParaRPr>
          </a:p>
          <a:p>
            <a:pPr marL="74295" algn="just" fontAlgn="auto">
              <a:lnSpc>
                <a:spcPct val="120000"/>
              </a:lnSpc>
              <a:spcBef>
                <a:spcPts val="600"/>
              </a:spcBef>
            </a:pPr>
            <a:r>
              <a:rPr kumimoji="1" lang="zh-CN" altLang="en-US">
                <a:effectLst>
                  <a:outerShdw blurRad="38100" dist="38100" dir="2700000" algn="tl">
                    <a:srgbClr val="C0C0C0"/>
                  </a:outerShdw>
                </a:effectLst>
                <a:latin typeface="Microsoft YaHei" panose="020B0503020204020204" pitchFamily="34" charset="-122"/>
                <a:ea typeface="Microsoft YaHei" panose="020B0503020204020204" pitchFamily="34" charset="-122"/>
                <a:sym typeface="+mn-ea"/>
              </a:rPr>
              <a:t>小世界生成数据回路</a:t>
            </a:r>
            <a:endParaRPr kumimoji="1" lang="en-US" altLang="zh-CN">
              <a:effectLst>
                <a:outerShdw blurRad="38100" dist="38100" dir="2700000" algn="tl">
                  <a:srgbClr val="C0C0C0"/>
                </a:outerShdw>
              </a:effectLst>
              <a:latin typeface="Microsoft YaHei" panose="020B0503020204020204" pitchFamily="34" charset="-122"/>
              <a:ea typeface="Microsoft YaHei" panose="020B0503020204020204" pitchFamily="34" charset="-122"/>
              <a:sym typeface="+mn-ea"/>
            </a:endParaRPr>
          </a:p>
        </p:txBody>
      </p:sp>
      <p:sp>
        <p:nvSpPr>
          <p:cNvPr id="38" name="矩形 37">
            <a:extLst>
              <a:ext uri="{FF2B5EF4-FFF2-40B4-BE49-F238E27FC236}">
                <a16:creationId xmlns:a16="http://schemas.microsoft.com/office/drawing/2014/main" id="{AFA0717A-5FEB-3843-78F2-F9645DDB7BBE}"/>
              </a:ext>
            </a:extLst>
          </p:cNvPr>
          <p:cNvSpPr/>
          <p:nvPr/>
        </p:nvSpPr>
        <p:spPr>
          <a:xfrm>
            <a:off x="129654" y="6183488"/>
            <a:ext cx="1351013" cy="396513"/>
          </a:xfrm>
          <a:prstGeom prst="rect">
            <a:avLst/>
          </a:prstGeom>
          <a:noFill/>
          <a:ln>
            <a:solidFill>
              <a:srgbClr val="367ECE"/>
            </a:solidFill>
            <a:prstDash val="dash"/>
          </a:ln>
          <a:effectLst/>
          <a:extLst>
            <a:ext uri="{909E8E84-426E-40DD-AFC4-6F175D3DCCD1}">
              <a14:hiddenFill xmlns:a14="http://schemas.microsoft.com/office/drawing/2010/main">
                <a:solidFill>
                  <a:schemeClr val="bg1"/>
                </a:solidFill>
              </a14:hiddenFill>
            </a:ext>
          </a:extLst>
        </p:spPr>
        <p:txBody>
          <a:bodyPr wrap="square" lIns="91370" tIns="45685" rIns="91370" bIns="45685">
            <a:spAutoFit/>
          </a:bodyPr>
          <a:lstStyle/>
          <a:p>
            <a:pPr marL="74295" algn="just" fontAlgn="auto">
              <a:lnSpc>
                <a:spcPct val="120000"/>
              </a:lnSpc>
              <a:spcBef>
                <a:spcPts val="600"/>
              </a:spcBef>
            </a:pPr>
            <a:r>
              <a:rPr kumimoji="1" lang="zh-CN" altLang="en-US">
                <a:solidFill>
                  <a:schemeClr val="bg1"/>
                </a:solidFill>
                <a:effectLst>
                  <a:outerShdw blurRad="38100" dist="38100" dir="2700000" algn="tl">
                    <a:srgbClr val="C0C0C0"/>
                  </a:outerShdw>
                </a:effectLst>
                <a:latin typeface="Microsoft YaHei" panose="020B0503020204020204" pitchFamily="34" charset="-122"/>
                <a:ea typeface="Microsoft YaHei" panose="020B0503020204020204" pitchFamily="34" charset="-122"/>
                <a:sym typeface="+mn-ea"/>
              </a:rPr>
              <a:t>算力层面</a:t>
            </a:r>
          </a:p>
        </p:txBody>
      </p:sp>
      <p:sp>
        <p:nvSpPr>
          <p:cNvPr id="39" name="矩形 38">
            <a:extLst>
              <a:ext uri="{FF2B5EF4-FFF2-40B4-BE49-F238E27FC236}">
                <a16:creationId xmlns:a16="http://schemas.microsoft.com/office/drawing/2014/main" id="{9550FA97-23D1-18E0-E711-5B91FDAFBBBD}"/>
              </a:ext>
            </a:extLst>
          </p:cNvPr>
          <p:cNvSpPr/>
          <p:nvPr/>
        </p:nvSpPr>
        <p:spPr>
          <a:xfrm>
            <a:off x="2072240" y="6177291"/>
            <a:ext cx="2441779" cy="396513"/>
          </a:xfrm>
          <a:prstGeom prst="rect">
            <a:avLst/>
          </a:prstGeom>
          <a:noFill/>
          <a:ln>
            <a:solidFill>
              <a:schemeClr val="bg1"/>
            </a:solidFill>
            <a:prstDash val="dash"/>
          </a:ln>
          <a:effectLst/>
          <a:extLst>
            <a:ext uri="{909E8E84-426E-40DD-AFC4-6F175D3DCCD1}">
              <a14:hiddenFill xmlns:a14="http://schemas.microsoft.com/office/drawing/2010/main">
                <a:solidFill>
                  <a:schemeClr val="bg1"/>
                </a:solidFill>
              </a14:hiddenFill>
            </a:ext>
          </a:extLst>
        </p:spPr>
        <p:txBody>
          <a:bodyPr wrap="square" lIns="91370" tIns="45685" rIns="91370" bIns="45685">
            <a:spAutoFit/>
          </a:bodyPr>
          <a:lstStyle/>
          <a:p>
            <a:pPr marL="74295" algn="just" fontAlgn="auto">
              <a:lnSpc>
                <a:spcPct val="120000"/>
              </a:lnSpc>
              <a:spcBef>
                <a:spcPts val="600"/>
              </a:spcBef>
            </a:pPr>
            <a:r>
              <a:rPr kumimoji="1" lang="en-US" altLang="zh-CN">
                <a:solidFill>
                  <a:schemeClr val="bg1"/>
                </a:solidFill>
                <a:effectLst>
                  <a:outerShdw blurRad="38100" dist="38100" dir="2700000" algn="tl">
                    <a:srgbClr val="C0C0C0"/>
                  </a:outerShdw>
                </a:effectLst>
                <a:latin typeface="Microsoft YaHei" panose="020B0503020204020204" pitchFamily="34" charset="-122"/>
                <a:ea typeface="Microsoft YaHei" panose="020B0503020204020204" pitchFamily="34" charset="-122"/>
                <a:sym typeface="+mn-ea"/>
              </a:rPr>
              <a:t>8</a:t>
            </a:r>
            <a:r>
              <a:rPr kumimoji="1" lang="zh-CN" altLang="en-US">
                <a:solidFill>
                  <a:schemeClr val="bg1"/>
                </a:solidFill>
                <a:effectLst>
                  <a:outerShdw blurRad="38100" dist="38100" dir="2700000" algn="tl">
                    <a:srgbClr val="C0C0C0"/>
                  </a:outerShdw>
                </a:effectLst>
                <a:latin typeface="Microsoft YaHei" panose="020B0503020204020204" pitchFamily="34" charset="-122"/>
                <a:ea typeface="Microsoft YaHei" panose="020B0503020204020204" pitchFamily="34" charset="-122"/>
                <a:sym typeface="+mn-ea"/>
              </a:rPr>
              <a:t>*</a:t>
            </a:r>
            <a:r>
              <a:rPr kumimoji="1" lang="en-US" altLang="zh-CN">
                <a:solidFill>
                  <a:schemeClr val="bg1"/>
                </a:solidFill>
                <a:effectLst>
                  <a:outerShdw blurRad="38100" dist="38100" dir="2700000" algn="tl">
                    <a:srgbClr val="C0C0C0"/>
                  </a:outerShdw>
                </a:effectLst>
                <a:latin typeface="Microsoft YaHei" panose="020B0503020204020204" pitchFamily="34" charset="-122"/>
                <a:ea typeface="Microsoft YaHei" panose="020B0503020204020204" pitchFamily="34" charset="-122"/>
                <a:sym typeface="+mn-ea"/>
              </a:rPr>
              <a:t>A100</a:t>
            </a:r>
            <a:r>
              <a:rPr kumimoji="1" lang="zh-CN" altLang="en-US">
                <a:solidFill>
                  <a:schemeClr val="bg1"/>
                </a:solidFill>
                <a:effectLst>
                  <a:outerShdw blurRad="38100" dist="38100" dir="2700000" algn="tl">
                    <a:srgbClr val="C0C0C0"/>
                  </a:outerShdw>
                </a:effectLst>
                <a:latin typeface="Microsoft YaHei" panose="020B0503020204020204" pitchFamily="34" charset="-122"/>
                <a:ea typeface="Microsoft YaHei" panose="020B0503020204020204" pitchFamily="34" charset="-122"/>
                <a:sym typeface="+mn-ea"/>
              </a:rPr>
              <a:t> </a:t>
            </a:r>
            <a:r>
              <a:rPr kumimoji="1" lang="en-US" altLang="zh-CN">
                <a:solidFill>
                  <a:schemeClr val="bg1"/>
                </a:solidFill>
                <a:effectLst>
                  <a:outerShdw blurRad="38100" dist="38100" dir="2700000" algn="tl">
                    <a:srgbClr val="C0C0C0"/>
                  </a:outerShdw>
                </a:effectLst>
                <a:latin typeface="Microsoft YaHei" panose="020B0503020204020204" pitchFamily="34" charset="-122"/>
                <a:ea typeface="Microsoft YaHei" panose="020B0503020204020204" pitchFamily="34" charset="-122"/>
                <a:sym typeface="+mn-ea"/>
              </a:rPr>
              <a:t>(80G)</a:t>
            </a:r>
            <a:r>
              <a:rPr kumimoji="1" lang="zh-CN" altLang="en-US">
                <a:solidFill>
                  <a:schemeClr val="bg1"/>
                </a:solidFill>
                <a:effectLst>
                  <a:outerShdw blurRad="38100" dist="38100" dir="2700000" algn="tl">
                    <a:srgbClr val="C0C0C0"/>
                  </a:outerShdw>
                </a:effectLst>
                <a:latin typeface="Microsoft YaHei" panose="020B0503020204020204" pitchFamily="34" charset="-122"/>
                <a:ea typeface="Microsoft YaHei" panose="020B0503020204020204" pitchFamily="34" charset="-122"/>
                <a:sym typeface="+mn-ea"/>
              </a:rPr>
              <a:t> </a:t>
            </a:r>
            <a:r>
              <a:rPr kumimoji="1" lang="en-US" altLang="zh-CN">
                <a:solidFill>
                  <a:schemeClr val="bg1"/>
                </a:solidFill>
                <a:effectLst>
                  <a:outerShdw blurRad="38100" dist="38100" dir="2700000" algn="tl">
                    <a:srgbClr val="C0C0C0"/>
                  </a:outerShdw>
                </a:effectLst>
                <a:latin typeface="Microsoft YaHei" panose="020B0503020204020204" pitchFamily="34" charset="-122"/>
                <a:ea typeface="Microsoft YaHei" panose="020B0503020204020204" pitchFamily="34" charset="-122"/>
                <a:sym typeface="+mn-ea"/>
              </a:rPr>
              <a:t>GPU</a:t>
            </a:r>
            <a:endParaRPr kumimoji="1" lang="zh-CN" altLang="en-US">
              <a:solidFill>
                <a:schemeClr val="bg1"/>
              </a:solidFill>
              <a:effectLst>
                <a:outerShdw blurRad="38100" dist="38100" dir="2700000" algn="tl">
                  <a:srgbClr val="C0C0C0"/>
                </a:outerShdw>
              </a:effectLst>
              <a:latin typeface="Microsoft YaHei" panose="020B0503020204020204" pitchFamily="34" charset="-122"/>
              <a:ea typeface="Microsoft YaHei" panose="020B0503020204020204" pitchFamily="34" charset="-122"/>
              <a:sym typeface="+mn-ea"/>
            </a:endParaRPr>
          </a:p>
        </p:txBody>
      </p:sp>
      <p:sp>
        <p:nvSpPr>
          <p:cNvPr id="40" name="矩形 39">
            <a:extLst>
              <a:ext uri="{FF2B5EF4-FFF2-40B4-BE49-F238E27FC236}">
                <a16:creationId xmlns:a16="http://schemas.microsoft.com/office/drawing/2014/main" id="{0D4F845C-A7E9-96C8-8BBA-645A0BDF0203}"/>
              </a:ext>
            </a:extLst>
          </p:cNvPr>
          <p:cNvSpPr/>
          <p:nvPr/>
        </p:nvSpPr>
        <p:spPr>
          <a:xfrm>
            <a:off x="5483169" y="6210300"/>
            <a:ext cx="2529498" cy="396513"/>
          </a:xfrm>
          <a:prstGeom prst="rect">
            <a:avLst/>
          </a:prstGeom>
          <a:noFill/>
          <a:ln>
            <a:solidFill>
              <a:schemeClr val="bg1"/>
            </a:solidFill>
            <a:prstDash val="dash"/>
          </a:ln>
          <a:effectLst/>
          <a:extLst>
            <a:ext uri="{909E8E84-426E-40DD-AFC4-6F175D3DCCD1}">
              <a14:hiddenFill xmlns:a14="http://schemas.microsoft.com/office/drawing/2010/main">
                <a:solidFill>
                  <a:schemeClr val="bg1"/>
                </a:solidFill>
              </a14:hiddenFill>
            </a:ext>
          </a:extLst>
        </p:spPr>
        <p:txBody>
          <a:bodyPr wrap="square" lIns="91370" tIns="45685" rIns="91370" bIns="45685">
            <a:spAutoFit/>
          </a:bodyPr>
          <a:lstStyle/>
          <a:p>
            <a:pPr marL="74295" fontAlgn="auto">
              <a:lnSpc>
                <a:spcPct val="120000"/>
              </a:lnSpc>
              <a:spcBef>
                <a:spcPts val="600"/>
              </a:spcBef>
            </a:pPr>
            <a:r>
              <a:rPr kumimoji="1" lang="en-US" altLang="zh-CN">
                <a:solidFill>
                  <a:schemeClr val="bg1"/>
                </a:solidFill>
                <a:effectLst>
                  <a:outerShdw blurRad="38100" dist="38100" dir="2700000" algn="tl">
                    <a:srgbClr val="C0C0C0"/>
                  </a:outerShdw>
                </a:effectLst>
                <a:latin typeface="Microsoft YaHei" panose="020B0503020204020204" pitchFamily="34" charset="-122"/>
                <a:ea typeface="Microsoft YaHei" panose="020B0503020204020204" pitchFamily="34" charset="-122"/>
                <a:sym typeface="+mn-ea"/>
              </a:rPr>
              <a:t>GPU </a:t>
            </a:r>
            <a:r>
              <a:rPr kumimoji="1" lang="zh-CN" altLang="en-US">
                <a:solidFill>
                  <a:schemeClr val="bg1"/>
                </a:solidFill>
                <a:effectLst>
                  <a:outerShdw blurRad="38100" dist="38100" dir="2700000" algn="tl">
                    <a:srgbClr val="C0C0C0"/>
                  </a:outerShdw>
                </a:effectLst>
                <a:latin typeface="Microsoft YaHei" panose="020B0503020204020204" pitchFamily="34" charset="-122"/>
                <a:ea typeface="Microsoft YaHei" panose="020B0503020204020204" pitchFamily="34" charset="-122"/>
                <a:sym typeface="+mn-ea"/>
              </a:rPr>
              <a:t>→ </a:t>
            </a:r>
            <a:r>
              <a:rPr kumimoji="1" lang="en-US" altLang="zh-CN">
                <a:solidFill>
                  <a:schemeClr val="bg1"/>
                </a:solidFill>
                <a:effectLst>
                  <a:outerShdw blurRad="38100" dist="38100" dir="2700000" algn="tl">
                    <a:srgbClr val="C0C0C0"/>
                  </a:outerShdw>
                </a:effectLst>
                <a:latin typeface="Microsoft YaHei" panose="020B0503020204020204" pitchFamily="34" charset="-122"/>
                <a:ea typeface="Microsoft YaHei" panose="020B0503020204020204" pitchFamily="34" charset="-122"/>
                <a:sym typeface="+mn-ea"/>
              </a:rPr>
              <a:t>NPU</a:t>
            </a:r>
            <a:endParaRPr kumimoji="1" lang="zh-CN" altLang="en-US">
              <a:solidFill>
                <a:schemeClr val="bg1"/>
              </a:solidFill>
              <a:effectLst>
                <a:outerShdw blurRad="38100" dist="38100" dir="2700000" algn="tl">
                  <a:srgbClr val="C0C0C0"/>
                </a:outerShdw>
              </a:effectLst>
              <a:latin typeface="Microsoft YaHei" panose="020B0503020204020204" pitchFamily="34" charset="-122"/>
              <a:ea typeface="Microsoft YaHei" panose="020B0503020204020204" pitchFamily="34" charset="-122"/>
              <a:sym typeface="+mn-ea"/>
            </a:endParaRPr>
          </a:p>
        </p:txBody>
      </p:sp>
      <p:sp>
        <p:nvSpPr>
          <p:cNvPr id="42" name="矩形 41">
            <a:extLst>
              <a:ext uri="{FF2B5EF4-FFF2-40B4-BE49-F238E27FC236}">
                <a16:creationId xmlns:a16="http://schemas.microsoft.com/office/drawing/2014/main" id="{9A3273AC-CADB-EB1C-669B-43AA5E737737}"/>
              </a:ext>
            </a:extLst>
          </p:cNvPr>
          <p:cNvSpPr/>
          <p:nvPr/>
        </p:nvSpPr>
        <p:spPr>
          <a:xfrm>
            <a:off x="9089495" y="6215141"/>
            <a:ext cx="2378603" cy="396513"/>
          </a:xfrm>
          <a:prstGeom prst="rect">
            <a:avLst/>
          </a:prstGeom>
          <a:noFill/>
          <a:ln>
            <a:solidFill>
              <a:schemeClr val="bg1"/>
            </a:solidFill>
            <a:prstDash val="dash"/>
          </a:ln>
          <a:effectLst/>
          <a:extLst>
            <a:ext uri="{909E8E84-426E-40DD-AFC4-6F175D3DCCD1}">
              <a14:hiddenFill xmlns:a14="http://schemas.microsoft.com/office/drawing/2010/main">
                <a:solidFill>
                  <a:schemeClr val="bg1"/>
                </a:solidFill>
              </a14:hiddenFill>
            </a:ext>
          </a:extLst>
        </p:spPr>
        <p:txBody>
          <a:bodyPr wrap="square" lIns="91370" tIns="45685" rIns="91370" bIns="45685">
            <a:spAutoFit/>
          </a:bodyPr>
          <a:lstStyle/>
          <a:p>
            <a:pPr marL="74295" algn="just" fontAlgn="auto">
              <a:lnSpc>
                <a:spcPct val="120000"/>
              </a:lnSpc>
              <a:spcBef>
                <a:spcPts val="600"/>
              </a:spcBef>
            </a:pPr>
            <a:r>
              <a:rPr kumimoji="1" lang="en-US" altLang="zh-CN">
                <a:solidFill>
                  <a:schemeClr val="bg1"/>
                </a:solidFill>
                <a:effectLst>
                  <a:outerShdw blurRad="38100" dist="38100" dir="2700000" algn="tl">
                    <a:srgbClr val="C0C0C0"/>
                  </a:outerShdw>
                </a:effectLst>
                <a:latin typeface="Microsoft YaHei" panose="020B0503020204020204" pitchFamily="34" charset="-122"/>
                <a:ea typeface="Microsoft YaHei" panose="020B0503020204020204" pitchFamily="34" charset="-122"/>
                <a:sym typeface="+mn-ea"/>
              </a:rPr>
              <a:t>NPU</a:t>
            </a:r>
            <a:r>
              <a:rPr kumimoji="1" lang="zh-CN" altLang="en-US">
                <a:solidFill>
                  <a:schemeClr val="bg1"/>
                </a:solidFill>
                <a:effectLst>
                  <a:outerShdw blurRad="38100" dist="38100" dir="2700000" algn="tl">
                    <a:srgbClr val="C0C0C0"/>
                  </a:outerShdw>
                </a:effectLst>
                <a:latin typeface="Microsoft YaHei" panose="020B0503020204020204" pitchFamily="34" charset="-122"/>
                <a:ea typeface="Microsoft YaHei" panose="020B0503020204020204" pitchFamily="34" charset="-122"/>
                <a:sym typeface="+mn-ea"/>
              </a:rPr>
              <a:t>、</a:t>
            </a:r>
            <a:r>
              <a:rPr kumimoji="1" lang="en-US" altLang="zh-CN">
                <a:solidFill>
                  <a:schemeClr val="bg1"/>
                </a:solidFill>
                <a:effectLst>
                  <a:outerShdw blurRad="38100" dist="38100" dir="2700000" algn="tl">
                    <a:srgbClr val="C0C0C0"/>
                  </a:outerShdw>
                </a:effectLst>
                <a:latin typeface="Microsoft YaHei" panose="020B0503020204020204" pitchFamily="34" charset="-122"/>
                <a:ea typeface="Microsoft YaHei" panose="020B0503020204020204" pitchFamily="34" charset="-122"/>
                <a:sym typeface="+mn-ea"/>
              </a:rPr>
              <a:t>DCU</a:t>
            </a:r>
            <a:endParaRPr kumimoji="1" lang="zh-CN" altLang="en-US">
              <a:solidFill>
                <a:schemeClr val="bg1"/>
              </a:solidFill>
              <a:effectLst>
                <a:outerShdw blurRad="38100" dist="38100" dir="2700000" algn="tl">
                  <a:srgbClr val="C0C0C0"/>
                </a:outerShdw>
              </a:effectLst>
              <a:latin typeface="Microsoft YaHei" panose="020B0503020204020204" pitchFamily="34" charset="-122"/>
              <a:ea typeface="Microsoft YaHei" panose="020B0503020204020204" pitchFamily="34" charset="-122"/>
              <a:sym typeface="+mn-ea"/>
            </a:endParaRPr>
          </a:p>
        </p:txBody>
      </p:sp>
      <p:pic>
        <p:nvPicPr>
          <p:cNvPr id="43" name="图片 42">
            <a:extLst>
              <a:ext uri="{FF2B5EF4-FFF2-40B4-BE49-F238E27FC236}">
                <a16:creationId xmlns:a16="http://schemas.microsoft.com/office/drawing/2014/main" id="{52AFA96C-6410-FD62-033A-BCEA753034A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63005" y="2425563"/>
            <a:ext cx="1586266" cy="1037672"/>
          </a:xfrm>
          <a:prstGeom prst="rect">
            <a:avLst/>
          </a:prstGeom>
        </p:spPr>
      </p:pic>
      <mc:AlternateContent xmlns:mc="http://schemas.openxmlformats.org/markup-compatibility/2006" xmlns:a14="http://schemas.microsoft.com/office/drawing/2010/main">
        <mc:Choice Requires="a14">
          <p:sp>
            <p:nvSpPr>
              <p:cNvPr id="44" name="文本框 43">
                <a:extLst>
                  <a:ext uri="{FF2B5EF4-FFF2-40B4-BE49-F238E27FC236}">
                    <a16:creationId xmlns:a16="http://schemas.microsoft.com/office/drawing/2014/main" id="{8AD31750-D0D3-8999-F622-67CDCEA5EDFE}"/>
                  </a:ext>
                </a:extLst>
              </p:cNvPr>
              <p:cNvSpPr txBox="1"/>
              <p:nvPr/>
            </p:nvSpPr>
            <p:spPr>
              <a:xfrm>
                <a:off x="9112814" y="3539738"/>
                <a:ext cx="2482153" cy="96180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i="1" smtClean="0">
                              <a:latin typeface="Cambria Math" panose="02040503050406030204" pitchFamily="18" charset="0"/>
                            </a:rPr>
                          </m:ctrlPr>
                        </m:sSubPr>
                        <m:e>
                          <m:r>
                            <a:rPr kumimoji="1" lang="en-US" altLang="zh-CN" i="1" smtClean="0">
                              <a:latin typeface="Cambria Math" panose="02040503050406030204" pitchFamily="18" charset="0"/>
                              <a:ea typeface="Cambria Math" panose="02040503050406030204" pitchFamily="18" charset="0"/>
                            </a:rPr>
                            <m:t>ℒ</m:t>
                          </m:r>
                        </m:e>
                        <m:sub>
                          <m:r>
                            <a:rPr kumimoji="1" lang="en-US" altLang="zh-CN" b="0" i="1" smtClean="0">
                              <a:latin typeface="Cambria Math" panose="02040503050406030204" pitchFamily="18" charset="0"/>
                            </a:rPr>
                            <m:t>𝑆</m:t>
                          </m:r>
                          <m:r>
                            <m:rPr>
                              <m:sty m:val="p"/>
                            </m:rPr>
                            <a:rPr kumimoji="1" lang="en-US" altLang="zh-CN" i="1">
                              <a:latin typeface="Cambria Math" panose="02040503050406030204" pitchFamily="18" charset="0"/>
                            </a:rPr>
                            <m:t>tan</m:t>
                          </m:r>
                          <m:r>
                            <a:rPr kumimoji="1" lang="en-US" altLang="zh-CN" b="0" i="1" smtClean="0">
                              <a:latin typeface="Cambria Math" panose="02040503050406030204" pitchFamily="18" charset="0"/>
                            </a:rPr>
                            <m:t>𝑑𝑀𝑜𝑑𝑒𝑙</m:t>
                          </m:r>
                        </m:sub>
                      </m:sSub>
                      <m:r>
                        <a:rPr kumimoji="1" lang="en-US" altLang="zh-CN" b="0" i="1" smtClean="0">
                          <a:latin typeface="Cambria Math" panose="02040503050406030204" pitchFamily="18" charset="0"/>
                        </a:rPr>
                        <m:t>=</m:t>
                      </m:r>
                      <m:sSub>
                        <m:sSubPr>
                          <m:ctrlPr>
                            <a:rPr kumimoji="1" lang="en-US" altLang="zh-CN" b="0" i="1" smtClean="0">
                              <a:latin typeface="Cambria Math" panose="02040503050406030204" pitchFamily="18" charset="0"/>
                            </a:rPr>
                          </m:ctrlPr>
                        </m:sSubPr>
                        <m:e>
                          <m:r>
                            <a:rPr kumimoji="1" lang="en-US" altLang="zh-CN" i="1">
                              <a:latin typeface="Cambria Math" panose="02040503050406030204" pitchFamily="18" charset="0"/>
                              <a:ea typeface="Cambria Math" panose="02040503050406030204" pitchFamily="18" charset="0"/>
                            </a:rPr>
                            <m:t>ℒ</m:t>
                          </m:r>
                        </m:e>
                        <m:sub>
                          <m:r>
                            <a:rPr kumimoji="1" lang="en-US" altLang="zh-CN" b="0" i="1" smtClean="0">
                              <a:latin typeface="Cambria Math" panose="02040503050406030204" pitchFamily="18" charset="0"/>
                            </a:rPr>
                            <m:t>𝑔𝑎𝑢𝑔𝑒</m:t>
                          </m:r>
                        </m:sub>
                      </m:sSub>
                      <m:r>
                        <a:rPr kumimoji="1" lang="en-US" altLang="zh-CN" b="0" i="1" smtClean="0">
                          <a:latin typeface="Cambria Math" panose="02040503050406030204" pitchFamily="18" charset="0"/>
                        </a:rPr>
                        <m:t>+</m:t>
                      </m:r>
                      <m:sSub>
                        <m:sSubPr>
                          <m:ctrlPr>
                            <a:rPr kumimoji="1" lang="en-US" altLang="zh-CN" b="0" i="1" smtClean="0">
                              <a:latin typeface="Cambria Math" panose="02040503050406030204" pitchFamily="18" charset="0"/>
                            </a:rPr>
                          </m:ctrlPr>
                        </m:sSubPr>
                        <m:e>
                          <m:r>
                            <a:rPr kumimoji="1" lang="en-US" altLang="zh-CN" i="1">
                              <a:latin typeface="Cambria Math" panose="02040503050406030204" pitchFamily="18" charset="0"/>
                              <a:ea typeface="Cambria Math" panose="02040503050406030204" pitchFamily="18" charset="0"/>
                            </a:rPr>
                            <m:t>ℒ</m:t>
                          </m:r>
                        </m:e>
                        <m:sub>
                          <m:r>
                            <a:rPr kumimoji="1" lang="en-US" altLang="zh-CN" b="0" i="1" smtClean="0">
                              <a:latin typeface="Cambria Math" panose="02040503050406030204" pitchFamily="18" charset="0"/>
                            </a:rPr>
                            <m:t>𝐻𝑖𝑔𝑔𝑠</m:t>
                          </m:r>
                        </m:sub>
                      </m:sSub>
                      <m:r>
                        <a:rPr kumimoji="1" lang="en-US" altLang="zh-CN" b="0" i="1" smtClean="0">
                          <a:latin typeface="Cambria Math" panose="02040503050406030204" pitchFamily="18" charset="0"/>
                        </a:rPr>
                        <m:t>+</m:t>
                      </m:r>
                      <m:sSub>
                        <m:sSubPr>
                          <m:ctrlPr>
                            <a:rPr kumimoji="1" lang="en-US" altLang="zh-CN" b="0" i="1" smtClean="0">
                              <a:latin typeface="Cambria Math" panose="02040503050406030204" pitchFamily="18" charset="0"/>
                            </a:rPr>
                          </m:ctrlPr>
                        </m:sSubPr>
                        <m:e>
                          <m:r>
                            <a:rPr kumimoji="1" lang="en-US" altLang="zh-CN" i="1">
                              <a:latin typeface="Cambria Math" panose="02040503050406030204" pitchFamily="18" charset="0"/>
                              <a:ea typeface="Cambria Math" panose="02040503050406030204" pitchFamily="18" charset="0"/>
                            </a:rPr>
                            <m:t>ℒ</m:t>
                          </m:r>
                        </m:e>
                        <m:sub>
                          <m:r>
                            <a:rPr kumimoji="1" lang="en-US" altLang="zh-CN" b="0" i="1" smtClean="0">
                              <a:latin typeface="Cambria Math" panose="02040503050406030204" pitchFamily="18" charset="0"/>
                            </a:rPr>
                            <m:t>𝑓𝑒𝑟𝑚𝑖𝑜𝑛</m:t>
                          </m:r>
                        </m:sub>
                      </m:sSub>
                      <m:r>
                        <a:rPr kumimoji="1" lang="en-US" altLang="zh-CN" b="0" i="1" smtClean="0">
                          <a:latin typeface="Cambria Math" panose="02040503050406030204" pitchFamily="18" charset="0"/>
                        </a:rPr>
                        <m:t>+</m:t>
                      </m:r>
                      <m:sSub>
                        <m:sSubPr>
                          <m:ctrlPr>
                            <a:rPr kumimoji="1" lang="en-US" altLang="zh-CN" b="0" i="1" smtClean="0">
                              <a:latin typeface="Cambria Math" panose="02040503050406030204" pitchFamily="18" charset="0"/>
                            </a:rPr>
                          </m:ctrlPr>
                        </m:sSubPr>
                        <m:e>
                          <m:r>
                            <a:rPr kumimoji="1" lang="en-US" altLang="zh-CN" i="1">
                              <a:latin typeface="Cambria Math" panose="02040503050406030204" pitchFamily="18" charset="0"/>
                              <a:ea typeface="Cambria Math" panose="02040503050406030204" pitchFamily="18" charset="0"/>
                            </a:rPr>
                            <m:t>ℒ</m:t>
                          </m:r>
                        </m:e>
                        <m:sub>
                          <m:r>
                            <a:rPr kumimoji="1" lang="en-US" altLang="zh-CN" b="0" i="1" smtClean="0">
                              <a:latin typeface="Cambria Math" panose="02040503050406030204" pitchFamily="18" charset="0"/>
                            </a:rPr>
                            <m:t>𝑌𝑢𝑘𝑎𝑤𝑎</m:t>
                          </m:r>
                        </m:sub>
                      </m:sSub>
                    </m:oMath>
                  </m:oMathPara>
                </a14:m>
                <a:endParaRPr kumimoji="1" lang="en-US" altLang="zh-CN"/>
              </a:p>
            </p:txBody>
          </p:sp>
        </mc:Choice>
        <mc:Fallback xmlns="">
          <p:sp>
            <p:nvSpPr>
              <p:cNvPr id="44" name="文本框 43">
                <a:extLst>
                  <a:ext uri="{FF2B5EF4-FFF2-40B4-BE49-F238E27FC236}">
                    <a16:creationId xmlns:a16="http://schemas.microsoft.com/office/drawing/2014/main" id="{8AD31750-D0D3-8999-F622-67CDCEA5EDFE}"/>
                  </a:ext>
                </a:extLst>
              </p:cNvPr>
              <p:cNvSpPr txBox="1">
                <a:spLocks noRot="1" noChangeAspect="1" noMove="1" noResize="1" noEditPoints="1" noAdjustHandles="1" noChangeArrowheads="1" noChangeShapeType="1" noTextEdit="1"/>
              </p:cNvSpPr>
              <p:nvPr/>
            </p:nvSpPr>
            <p:spPr>
              <a:xfrm>
                <a:off x="9112814" y="3539738"/>
                <a:ext cx="2482153" cy="961802"/>
              </a:xfrm>
              <a:prstGeom prst="rect">
                <a:avLst/>
              </a:prstGeom>
              <a:blipFill>
                <a:blip r:embed="rId5"/>
                <a:stretch>
                  <a:fillRect b="-3822"/>
                </a:stretch>
              </a:blipFill>
            </p:spPr>
            <p:txBody>
              <a:bodyPr/>
              <a:lstStyle/>
              <a:p>
                <a:r>
                  <a:rPr lang="zh-CN" altLang="en-US">
                    <a:noFill/>
                  </a:rPr>
                  <a:t> </a:t>
                </a:r>
              </a:p>
            </p:txBody>
          </p:sp>
        </mc:Fallback>
      </mc:AlternateContent>
      <p:sp>
        <p:nvSpPr>
          <p:cNvPr id="46" name="矩形 45">
            <a:extLst>
              <a:ext uri="{FF2B5EF4-FFF2-40B4-BE49-F238E27FC236}">
                <a16:creationId xmlns:a16="http://schemas.microsoft.com/office/drawing/2014/main" id="{4CE4F9C9-120F-D2C0-6623-5EEA7BC51A43}"/>
              </a:ext>
            </a:extLst>
          </p:cNvPr>
          <p:cNvSpPr/>
          <p:nvPr/>
        </p:nvSpPr>
        <p:spPr>
          <a:xfrm>
            <a:off x="115860" y="5212304"/>
            <a:ext cx="1245543" cy="396513"/>
          </a:xfrm>
          <a:prstGeom prst="rect">
            <a:avLst/>
          </a:prstGeom>
          <a:noFill/>
          <a:ln>
            <a:solidFill>
              <a:srgbClr val="367ECE"/>
            </a:solidFill>
            <a:prstDash val="dash"/>
          </a:ln>
          <a:effectLst/>
          <a:extLst>
            <a:ext uri="{909E8E84-426E-40DD-AFC4-6F175D3DCCD1}">
              <a14:hiddenFill xmlns:a14="http://schemas.microsoft.com/office/drawing/2010/main">
                <a:solidFill>
                  <a:schemeClr val="bg1"/>
                </a:solidFill>
              </a14:hiddenFill>
            </a:ext>
          </a:extLst>
        </p:spPr>
        <p:txBody>
          <a:bodyPr wrap="square" lIns="91370" tIns="45685" rIns="91370" bIns="45685">
            <a:spAutoFit/>
          </a:bodyPr>
          <a:lstStyle/>
          <a:p>
            <a:pPr marL="74295" algn="just" fontAlgn="auto">
              <a:lnSpc>
                <a:spcPct val="120000"/>
              </a:lnSpc>
              <a:spcBef>
                <a:spcPts val="600"/>
              </a:spcBef>
            </a:pPr>
            <a:r>
              <a:rPr kumimoji="1" lang="zh-CN" altLang="en-US">
                <a:effectLst>
                  <a:outerShdw blurRad="38100" dist="38100" dir="2700000" algn="tl">
                    <a:srgbClr val="C0C0C0"/>
                  </a:outerShdw>
                </a:effectLst>
                <a:latin typeface="Microsoft YaHei" panose="020B0503020204020204" pitchFamily="34" charset="-122"/>
                <a:ea typeface="Microsoft YaHei" panose="020B0503020204020204" pitchFamily="34" charset="-122"/>
                <a:sym typeface="+mn-ea"/>
              </a:rPr>
              <a:t>数据层面</a:t>
            </a:r>
          </a:p>
        </p:txBody>
      </p:sp>
      <p:sp>
        <p:nvSpPr>
          <p:cNvPr id="47" name="矩形 46">
            <a:extLst>
              <a:ext uri="{FF2B5EF4-FFF2-40B4-BE49-F238E27FC236}">
                <a16:creationId xmlns:a16="http://schemas.microsoft.com/office/drawing/2014/main" id="{FBF01FE4-C24C-C22C-15B2-1F35C1BB9DED}"/>
              </a:ext>
            </a:extLst>
          </p:cNvPr>
          <p:cNvSpPr/>
          <p:nvPr/>
        </p:nvSpPr>
        <p:spPr>
          <a:xfrm>
            <a:off x="126464" y="3314873"/>
            <a:ext cx="1245543" cy="396513"/>
          </a:xfrm>
          <a:prstGeom prst="rect">
            <a:avLst/>
          </a:prstGeom>
          <a:noFill/>
          <a:ln>
            <a:solidFill>
              <a:srgbClr val="367ECE"/>
            </a:solidFill>
            <a:prstDash val="dash"/>
          </a:ln>
          <a:effectLst/>
          <a:extLst>
            <a:ext uri="{909E8E84-426E-40DD-AFC4-6F175D3DCCD1}">
              <a14:hiddenFill xmlns:a14="http://schemas.microsoft.com/office/drawing/2010/main">
                <a:solidFill>
                  <a:schemeClr val="bg1"/>
                </a:solidFill>
              </a14:hiddenFill>
            </a:ext>
          </a:extLst>
        </p:spPr>
        <p:txBody>
          <a:bodyPr wrap="square" lIns="91370" tIns="45685" rIns="91370" bIns="45685">
            <a:spAutoFit/>
          </a:bodyPr>
          <a:lstStyle/>
          <a:p>
            <a:pPr marL="74295" algn="just" fontAlgn="auto">
              <a:lnSpc>
                <a:spcPct val="120000"/>
              </a:lnSpc>
              <a:spcBef>
                <a:spcPts val="600"/>
              </a:spcBef>
            </a:pPr>
            <a:r>
              <a:rPr kumimoji="1" lang="zh-CN" altLang="en-US">
                <a:effectLst>
                  <a:outerShdw blurRad="38100" dist="38100" dir="2700000" algn="tl">
                    <a:srgbClr val="C0C0C0"/>
                  </a:outerShdw>
                </a:effectLst>
                <a:latin typeface="Microsoft YaHei" panose="020B0503020204020204" pitchFamily="34" charset="-122"/>
                <a:ea typeface="Microsoft YaHei" panose="020B0503020204020204" pitchFamily="34" charset="-122"/>
                <a:sym typeface="+mn-ea"/>
              </a:rPr>
              <a:t>算法层面</a:t>
            </a:r>
          </a:p>
        </p:txBody>
      </p:sp>
      <p:sp>
        <p:nvSpPr>
          <p:cNvPr id="48" name="矩形 47">
            <a:extLst>
              <a:ext uri="{FF2B5EF4-FFF2-40B4-BE49-F238E27FC236}">
                <a16:creationId xmlns:a16="http://schemas.microsoft.com/office/drawing/2014/main" id="{76D4997D-91C8-F7C3-0545-03AA7DE180C9}"/>
              </a:ext>
            </a:extLst>
          </p:cNvPr>
          <p:cNvSpPr/>
          <p:nvPr/>
        </p:nvSpPr>
        <p:spPr>
          <a:xfrm>
            <a:off x="126465" y="1417442"/>
            <a:ext cx="1245543" cy="396513"/>
          </a:xfrm>
          <a:prstGeom prst="rect">
            <a:avLst/>
          </a:prstGeom>
          <a:noFill/>
          <a:ln>
            <a:solidFill>
              <a:srgbClr val="367ECE"/>
            </a:solidFill>
            <a:prstDash val="dash"/>
          </a:ln>
          <a:effectLst/>
          <a:extLst>
            <a:ext uri="{909E8E84-426E-40DD-AFC4-6F175D3DCCD1}">
              <a14:hiddenFill xmlns:a14="http://schemas.microsoft.com/office/drawing/2010/main">
                <a:solidFill>
                  <a:schemeClr val="bg1"/>
                </a:solidFill>
              </a14:hiddenFill>
            </a:ext>
          </a:extLst>
        </p:spPr>
        <p:txBody>
          <a:bodyPr wrap="square" lIns="91370" tIns="45685" rIns="91370" bIns="45685">
            <a:spAutoFit/>
          </a:bodyPr>
          <a:lstStyle/>
          <a:p>
            <a:pPr marL="74295" algn="just" fontAlgn="auto">
              <a:lnSpc>
                <a:spcPct val="120000"/>
              </a:lnSpc>
              <a:spcBef>
                <a:spcPts val="600"/>
              </a:spcBef>
            </a:pPr>
            <a:r>
              <a:rPr kumimoji="1" lang="zh-CN" altLang="en-US">
                <a:effectLst>
                  <a:outerShdw blurRad="38100" dist="38100" dir="2700000" algn="tl">
                    <a:srgbClr val="C0C0C0"/>
                  </a:outerShdw>
                </a:effectLst>
                <a:latin typeface="Microsoft YaHei" panose="020B0503020204020204" pitchFamily="34" charset="-122"/>
                <a:ea typeface="Microsoft YaHei" panose="020B0503020204020204" pitchFamily="34" charset="-122"/>
                <a:sym typeface="+mn-ea"/>
              </a:rPr>
              <a:t>应用层面</a:t>
            </a:r>
          </a:p>
        </p:txBody>
      </p:sp>
      <p:sp>
        <p:nvSpPr>
          <p:cNvPr id="49" name="任意多边形: 形状 48">
            <a:extLst>
              <a:ext uri="{FF2B5EF4-FFF2-40B4-BE49-F238E27FC236}">
                <a16:creationId xmlns:a16="http://schemas.microsoft.com/office/drawing/2014/main" id="{F5325900-1555-61E7-F84B-7D236890B7F5}"/>
              </a:ext>
            </a:extLst>
          </p:cNvPr>
          <p:cNvSpPr>
            <a:spLocks noChangeAspect="1"/>
          </p:cNvSpPr>
          <p:nvPr/>
        </p:nvSpPr>
        <p:spPr>
          <a:xfrm>
            <a:off x="4739605" y="3098508"/>
            <a:ext cx="365760" cy="343456"/>
          </a:xfrm>
          <a:custGeom>
            <a:avLst/>
            <a:gdLst>
              <a:gd name="T0" fmla="*/ 8368 w 8368"/>
              <a:gd name="T1" fmla="*/ 3614 h 8368"/>
              <a:gd name="T2" fmla="*/ 8368 w 8368"/>
              <a:gd name="T3" fmla="*/ 4755 h 8368"/>
              <a:gd name="T4" fmla="*/ 8202 w 8368"/>
              <a:gd name="T5" fmla="*/ 5159 h 8368"/>
              <a:gd name="T6" fmla="*/ 7798 w 8368"/>
              <a:gd name="T7" fmla="*/ 5325 h 8368"/>
              <a:gd name="T8" fmla="*/ 5325 w 8368"/>
              <a:gd name="T9" fmla="*/ 5325 h 8368"/>
              <a:gd name="T10" fmla="*/ 5325 w 8368"/>
              <a:gd name="T11" fmla="*/ 7798 h 8368"/>
              <a:gd name="T12" fmla="*/ 5159 w 8368"/>
              <a:gd name="T13" fmla="*/ 8201 h 8368"/>
              <a:gd name="T14" fmla="*/ 4755 w 8368"/>
              <a:gd name="T15" fmla="*/ 8368 h 8368"/>
              <a:gd name="T16" fmla="*/ 3614 w 8368"/>
              <a:gd name="T17" fmla="*/ 8368 h 8368"/>
              <a:gd name="T18" fmla="*/ 3210 w 8368"/>
              <a:gd name="T19" fmla="*/ 8201 h 8368"/>
              <a:gd name="T20" fmla="*/ 3044 w 8368"/>
              <a:gd name="T21" fmla="*/ 7798 h 8368"/>
              <a:gd name="T22" fmla="*/ 3044 w 8368"/>
              <a:gd name="T23" fmla="*/ 5325 h 8368"/>
              <a:gd name="T24" fmla="*/ 570 w 8368"/>
              <a:gd name="T25" fmla="*/ 5325 h 8368"/>
              <a:gd name="T26" fmla="*/ 167 w 8368"/>
              <a:gd name="T27" fmla="*/ 5159 h 8368"/>
              <a:gd name="T28" fmla="*/ 0 w 8368"/>
              <a:gd name="T29" fmla="*/ 4755 h 8368"/>
              <a:gd name="T30" fmla="*/ 0 w 8368"/>
              <a:gd name="T31" fmla="*/ 3614 h 8368"/>
              <a:gd name="T32" fmla="*/ 167 w 8368"/>
              <a:gd name="T33" fmla="*/ 3210 h 8368"/>
              <a:gd name="T34" fmla="*/ 570 w 8368"/>
              <a:gd name="T35" fmla="*/ 3044 h 8368"/>
              <a:gd name="T36" fmla="*/ 3043 w 8368"/>
              <a:gd name="T37" fmla="*/ 3044 h 8368"/>
              <a:gd name="T38" fmla="*/ 3043 w 8368"/>
              <a:gd name="T39" fmla="*/ 570 h 8368"/>
              <a:gd name="T40" fmla="*/ 3209 w 8368"/>
              <a:gd name="T41" fmla="*/ 167 h 8368"/>
              <a:gd name="T42" fmla="*/ 3613 w 8368"/>
              <a:gd name="T43" fmla="*/ 0 h 8368"/>
              <a:gd name="T44" fmla="*/ 4754 w 8368"/>
              <a:gd name="T45" fmla="*/ 0 h 8368"/>
              <a:gd name="T46" fmla="*/ 5158 w 8368"/>
              <a:gd name="T47" fmla="*/ 167 h 8368"/>
              <a:gd name="T48" fmla="*/ 5324 w 8368"/>
              <a:gd name="T49" fmla="*/ 570 h 8368"/>
              <a:gd name="T50" fmla="*/ 5324 w 8368"/>
              <a:gd name="T51" fmla="*/ 3043 h 8368"/>
              <a:gd name="T52" fmla="*/ 7797 w 8368"/>
              <a:gd name="T53" fmla="*/ 3043 h 8368"/>
              <a:gd name="T54" fmla="*/ 8200 w 8368"/>
              <a:gd name="T55" fmla="*/ 3209 h 8368"/>
              <a:gd name="T56" fmla="*/ 8368 w 8368"/>
              <a:gd name="T57" fmla="*/ 3614 h 8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368" h="8368">
                <a:moveTo>
                  <a:pt x="8368" y="3614"/>
                </a:moveTo>
                <a:lnTo>
                  <a:pt x="8368" y="4755"/>
                </a:lnTo>
                <a:cubicBezTo>
                  <a:pt x="8368" y="4914"/>
                  <a:pt x="8313" y="5049"/>
                  <a:pt x="8202" y="5159"/>
                </a:cubicBezTo>
                <a:cubicBezTo>
                  <a:pt x="8090" y="5270"/>
                  <a:pt x="7955" y="5325"/>
                  <a:pt x="7798" y="5325"/>
                </a:cubicBezTo>
                <a:lnTo>
                  <a:pt x="5325" y="5325"/>
                </a:lnTo>
                <a:lnTo>
                  <a:pt x="5325" y="7798"/>
                </a:lnTo>
                <a:cubicBezTo>
                  <a:pt x="5325" y="7957"/>
                  <a:pt x="5270" y="8091"/>
                  <a:pt x="5159" y="8201"/>
                </a:cubicBezTo>
                <a:cubicBezTo>
                  <a:pt x="5048" y="8313"/>
                  <a:pt x="4913" y="8368"/>
                  <a:pt x="4755" y="8368"/>
                </a:cubicBezTo>
                <a:lnTo>
                  <a:pt x="3614" y="8368"/>
                </a:lnTo>
                <a:cubicBezTo>
                  <a:pt x="3455" y="8368"/>
                  <a:pt x="3320" y="8313"/>
                  <a:pt x="3210" y="8201"/>
                </a:cubicBezTo>
                <a:cubicBezTo>
                  <a:pt x="3099" y="8090"/>
                  <a:pt x="3044" y="7955"/>
                  <a:pt x="3044" y="7798"/>
                </a:cubicBezTo>
                <a:lnTo>
                  <a:pt x="3044" y="5325"/>
                </a:lnTo>
                <a:lnTo>
                  <a:pt x="570" y="5325"/>
                </a:lnTo>
                <a:cubicBezTo>
                  <a:pt x="412" y="5325"/>
                  <a:pt x="277" y="5270"/>
                  <a:pt x="167" y="5159"/>
                </a:cubicBezTo>
                <a:cubicBezTo>
                  <a:pt x="55" y="5048"/>
                  <a:pt x="0" y="4913"/>
                  <a:pt x="0" y="4755"/>
                </a:cubicBezTo>
                <a:lnTo>
                  <a:pt x="0" y="3614"/>
                </a:lnTo>
                <a:cubicBezTo>
                  <a:pt x="0" y="3455"/>
                  <a:pt x="55" y="3320"/>
                  <a:pt x="167" y="3210"/>
                </a:cubicBezTo>
                <a:cubicBezTo>
                  <a:pt x="278" y="3099"/>
                  <a:pt x="413" y="3044"/>
                  <a:pt x="570" y="3044"/>
                </a:cubicBezTo>
                <a:lnTo>
                  <a:pt x="3043" y="3044"/>
                </a:lnTo>
                <a:lnTo>
                  <a:pt x="3043" y="570"/>
                </a:lnTo>
                <a:cubicBezTo>
                  <a:pt x="3043" y="412"/>
                  <a:pt x="3098" y="277"/>
                  <a:pt x="3209" y="167"/>
                </a:cubicBezTo>
                <a:cubicBezTo>
                  <a:pt x="3320" y="55"/>
                  <a:pt x="3455" y="0"/>
                  <a:pt x="3613" y="0"/>
                </a:cubicBezTo>
                <a:lnTo>
                  <a:pt x="4754" y="0"/>
                </a:lnTo>
                <a:cubicBezTo>
                  <a:pt x="4913" y="0"/>
                  <a:pt x="5048" y="55"/>
                  <a:pt x="5158" y="167"/>
                </a:cubicBezTo>
                <a:cubicBezTo>
                  <a:pt x="5269" y="278"/>
                  <a:pt x="5324" y="413"/>
                  <a:pt x="5324" y="570"/>
                </a:cubicBezTo>
                <a:lnTo>
                  <a:pt x="5324" y="3043"/>
                </a:lnTo>
                <a:lnTo>
                  <a:pt x="7797" y="3043"/>
                </a:lnTo>
                <a:cubicBezTo>
                  <a:pt x="7955" y="3043"/>
                  <a:pt x="8090" y="3098"/>
                  <a:pt x="8200" y="3209"/>
                </a:cubicBezTo>
                <a:cubicBezTo>
                  <a:pt x="8313" y="3320"/>
                  <a:pt x="8368" y="3455"/>
                  <a:pt x="8368" y="3614"/>
                </a:cubicBezTo>
                <a:close/>
              </a:path>
            </a:pathLst>
          </a:custGeom>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cxnSp>
        <p:nvCxnSpPr>
          <p:cNvPr id="50" name="直线箭头连接符 38">
            <a:extLst>
              <a:ext uri="{FF2B5EF4-FFF2-40B4-BE49-F238E27FC236}">
                <a16:creationId xmlns:a16="http://schemas.microsoft.com/office/drawing/2014/main" id="{93788266-5E89-39F3-9D58-36F785C5497B}"/>
              </a:ext>
            </a:extLst>
          </p:cNvPr>
          <p:cNvCxnSpPr>
            <a:cxnSpLocks/>
          </p:cNvCxnSpPr>
          <p:nvPr/>
        </p:nvCxnSpPr>
        <p:spPr>
          <a:xfrm flipV="1">
            <a:off x="1171203" y="6781800"/>
            <a:ext cx="10792197" cy="3691"/>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2" name="文本框 51">
            <a:extLst>
              <a:ext uri="{FF2B5EF4-FFF2-40B4-BE49-F238E27FC236}">
                <a16:creationId xmlns:a16="http://schemas.microsoft.com/office/drawing/2014/main" id="{042005C6-960E-CDF9-058B-8BF2856F9378}"/>
              </a:ext>
            </a:extLst>
          </p:cNvPr>
          <p:cNvSpPr txBox="1"/>
          <p:nvPr/>
        </p:nvSpPr>
        <p:spPr>
          <a:xfrm>
            <a:off x="4560809" y="5806466"/>
            <a:ext cx="701451" cy="277131"/>
          </a:xfrm>
          <a:prstGeom prst="rect">
            <a:avLst/>
          </a:prstGeom>
          <a:noFill/>
        </p:spPr>
        <p:txBody>
          <a:bodyPr wrap="square" rtlCol="0">
            <a:spAutoFit/>
          </a:bodyPr>
          <a:lstStyle/>
          <a:p>
            <a:r>
              <a:rPr kumimoji="1" lang="en-US" altLang="zh-CN" sz="1200">
                <a:solidFill>
                  <a:schemeClr val="bg1"/>
                </a:solidFill>
              </a:rPr>
              <a:t>2023</a:t>
            </a:r>
            <a:endParaRPr kumimoji="1" lang="zh-CN" altLang="en-US" sz="1200">
              <a:solidFill>
                <a:schemeClr val="bg1"/>
              </a:solidFill>
            </a:endParaRPr>
          </a:p>
        </p:txBody>
      </p:sp>
      <p:sp>
        <p:nvSpPr>
          <p:cNvPr id="53" name="文本框 52">
            <a:extLst>
              <a:ext uri="{FF2B5EF4-FFF2-40B4-BE49-F238E27FC236}">
                <a16:creationId xmlns:a16="http://schemas.microsoft.com/office/drawing/2014/main" id="{0B6E9855-3E9D-4989-241F-C973CBD74B87}"/>
              </a:ext>
            </a:extLst>
          </p:cNvPr>
          <p:cNvSpPr txBox="1"/>
          <p:nvPr/>
        </p:nvSpPr>
        <p:spPr>
          <a:xfrm>
            <a:off x="8033855" y="4656374"/>
            <a:ext cx="701451" cy="277131"/>
          </a:xfrm>
          <a:prstGeom prst="rect">
            <a:avLst/>
          </a:prstGeom>
          <a:noFill/>
        </p:spPr>
        <p:txBody>
          <a:bodyPr wrap="square" rtlCol="0">
            <a:spAutoFit/>
          </a:bodyPr>
          <a:lstStyle/>
          <a:p>
            <a:r>
              <a:rPr kumimoji="1" lang="en-US" altLang="zh-CN" sz="1200">
                <a:solidFill>
                  <a:schemeClr val="bg1"/>
                </a:solidFill>
              </a:rPr>
              <a:t>2028</a:t>
            </a:r>
            <a:endParaRPr kumimoji="1" lang="zh-CN" altLang="en-US" sz="1200">
              <a:solidFill>
                <a:schemeClr val="bg1"/>
              </a:solidFill>
            </a:endParaRPr>
          </a:p>
        </p:txBody>
      </p:sp>
      <p:sp>
        <p:nvSpPr>
          <p:cNvPr id="54" name="文本框 53">
            <a:extLst>
              <a:ext uri="{FF2B5EF4-FFF2-40B4-BE49-F238E27FC236}">
                <a16:creationId xmlns:a16="http://schemas.microsoft.com/office/drawing/2014/main" id="{99A93D07-7062-63D4-D940-C53B815273C3}"/>
              </a:ext>
            </a:extLst>
          </p:cNvPr>
          <p:cNvSpPr txBox="1"/>
          <p:nvPr/>
        </p:nvSpPr>
        <p:spPr>
          <a:xfrm>
            <a:off x="11471739" y="2056892"/>
            <a:ext cx="701451" cy="277131"/>
          </a:xfrm>
          <a:prstGeom prst="rect">
            <a:avLst/>
          </a:prstGeom>
          <a:noFill/>
        </p:spPr>
        <p:txBody>
          <a:bodyPr wrap="square" rtlCol="0">
            <a:spAutoFit/>
          </a:bodyPr>
          <a:lstStyle/>
          <a:p>
            <a:r>
              <a:rPr kumimoji="1" lang="en-US" altLang="zh-CN" sz="1200">
                <a:solidFill>
                  <a:schemeClr val="bg1"/>
                </a:solidFill>
              </a:rPr>
              <a:t>2035</a:t>
            </a:r>
            <a:endParaRPr kumimoji="1" lang="zh-CN" altLang="en-US" sz="1200">
              <a:solidFill>
                <a:schemeClr val="bg1"/>
              </a:solidFill>
            </a:endParaRPr>
          </a:p>
        </p:txBody>
      </p:sp>
      <p:sp>
        <p:nvSpPr>
          <p:cNvPr id="55" name="文本框 54">
            <a:extLst>
              <a:ext uri="{FF2B5EF4-FFF2-40B4-BE49-F238E27FC236}">
                <a16:creationId xmlns:a16="http://schemas.microsoft.com/office/drawing/2014/main" id="{20E7E650-CC69-BBD0-157F-B2285383C641}"/>
              </a:ext>
            </a:extLst>
          </p:cNvPr>
          <p:cNvSpPr txBox="1"/>
          <p:nvPr/>
        </p:nvSpPr>
        <p:spPr>
          <a:xfrm>
            <a:off x="8060293" y="1679887"/>
            <a:ext cx="630252" cy="769441"/>
          </a:xfrm>
          <a:prstGeom prst="rect">
            <a:avLst/>
          </a:prstGeom>
          <a:noFill/>
        </p:spPr>
        <p:txBody>
          <a:bodyPr wrap="square" rtlCol="0">
            <a:spAutoFit/>
          </a:bodyPr>
          <a:lstStyle/>
          <a:p>
            <a:r>
              <a:rPr kumimoji="1" lang="en-US" altLang="zh-CN" sz="44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p>
        </p:txBody>
      </p:sp>
      <p:pic>
        <p:nvPicPr>
          <p:cNvPr id="56" name="图片 55">
            <a:extLst>
              <a:ext uri="{FF2B5EF4-FFF2-40B4-BE49-F238E27FC236}">
                <a16:creationId xmlns:a16="http://schemas.microsoft.com/office/drawing/2014/main" id="{212A9E14-82CA-23D2-D509-446B2AEC7D2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11618" y="4891393"/>
            <a:ext cx="329180" cy="396513"/>
          </a:xfrm>
          <a:prstGeom prst="rect">
            <a:avLst/>
          </a:prstGeom>
        </p:spPr>
      </p:pic>
      <p:pic>
        <p:nvPicPr>
          <p:cNvPr id="57" name="图片 56">
            <a:extLst>
              <a:ext uri="{FF2B5EF4-FFF2-40B4-BE49-F238E27FC236}">
                <a16:creationId xmlns:a16="http://schemas.microsoft.com/office/drawing/2014/main" id="{12332C75-E721-3A30-85A2-6A48E107A21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43302" y="4777916"/>
            <a:ext cx="328866" cy="328866"/>
          </a:xfrm>
          <a:prstGeom prst="rect">
            <a:avLst/>
          </a:prstGeom>
        </p:spPr>
      </p:pic>
      <p:pic>
        <p:nvPicPr>
          <p:cNvPr id="58" name="图片 57">
            <a:extLst>
              <a:ext uri="{FF2B5EF4-FFF2-40B4-BE49-F238E27FC236}">
                <a16:creationId xmlns:a16="http://schemas.microsoft.com/office/drawing/2014/main" id="{401E2C60-4EF8-9C88-4221-261174BBFA1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027370" y="5162848"/>
            <a:ext cx="327748" cy="315830"/>
          </a:xfrm>
          <a:prstGeom prst="rect">
            <a:avLst/>
          </a:prstGeom>
        </p:spPr>
      </p:pic>
      <p:pic>
        <p:nvPicPr>
          <p:cNvPr id="59" name="图片 58">
            <a:extLst>
              <a:ext uri="{FF2B5EF4-FFF2-40B4-BE49-F238E27FC236}">
                <a16:creationId xmlns:a16="http://schemas.microsoft.com/office/drawing/2014/main" id="{7FC86CD6-2EE6-5EE1-7938-EF38A40828B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703046" y="3389499"/>
            <a:ext cx="947700" cy="437826"/>
          </a:xfrm>
          <a:prstGeom prst="rect">
            <a:avLst/>
          </a:prstGeom>
        </p:spPr>
      </p:pic>
      <p:pic>
        <p:nvPicPr>
          <p:cNvPr id="60" name="图片 59">
            <a:extLst>
              <a:ext uri="{FF2B5EF4-FFF2-40B4-BE49-F238E27FC236}">
                <a16:creationId xmlns:a16="http://schemas.microsoft.com/office/drawing/2014/main" id="{426023FC-99E9-070B-E1A7-9857577489A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724252" y="3986140"/>
            <a:ext cx="781532" cy="446589"/>
          </a:xfrm>
          <a:prstGeom prst="rect">
            <a:avLst/>
          </a:prstGeom>
        </p:spPr>
      </p:pic>
      <p:pic>
        <p:nvPicPr>
          <p:cNvPr id="61" name="图片 60">
            <a:extLst>
              <a:ext uri="{FF2B5EF4-FFF2-40B4-BE49-F238E27FC236}">
                <a16:creationId xmlns:a16="http://schemas.microsoft.com/office/drawing/2014/main" id="{A81C8DBB-DD3F-0CD9-DB0A-57EDC800001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924745" y="3322535"/>
            <a:ext cx="947700" cy="638248"/>
          </a:xfrm>
          <a:prstGeom prst="rect">
            <a:avLst/>
          </a:prstGeom>
        </p:spPr>
      </p:pic>
      <p:pic>
        <p:nvPicPr>
          <p:cNvPr id="62" name="图片 61">
            <a:extLst>
              <a:ext uri="{FF2B5EF4-FFF2-40B4-BE49-F238E27FC236}">
                <a16:creationId xmlns:a16="http://schemas.microsoft.com/office/drawing/2014/main" id="{597E1BC6-A0CF-F23C-EDF3-9AF60AF24288}"/>
              </a:ext>
            </a:extLst>
          </p:cNvPr>
          <p:cNvPicPr>
            <a:picLocks noChangeAspect="1"/>
          </p:cNvPicPr>
          <p:nvPr/>
        </p:nvPicPr>
        <p:blipFill>
          <a:blip r:embed="rId12"/>
          <a:stretch>
            <a:fillRect/>
          </a:stretch>
        </p:blipFill>
        <p:spPr>
          <a:xfrm>
            <a:off x="2294181" y="5377623"/>
            <a:ext cx="409071" cy="395435"/>
          </a:xfrm>
          <a:prstGeom prst="rect">
            <a:avLst/>
          </a:prstGeom>
        </p:spPr>
      </p:pic>
      <p:sp>
        <p:nvSpPr>
          <p:cNvPr id="63" name="文本框 62">
            <a:extLst>
              <a:ext uri="{FF2B5EF4-FFF2-40B4-BE49-F238E27FC236}">
                <a16:creationId xmlns:a16="http://schemas.microsoft.com/office/drawing/2014/main" id="{CFA747E7-048A-F779-2B76-73EF44B054D5}"/>
              </a:ext>
            </a:extLst>
          </p:cNvPr>
          <p:cNvSpPr txBox="1"/>
          <p:nvPr/>
        </p:nvSpPr>
        <p:spPr>
          <a:xfrm>
            <a:off x="6924747" y="3933115"/>
            <a:ext cx="947698" cy="584775"/>
          </a:xfrm>
          <a:prstGeom prst="rect">
            <a:avLst/>
          </a:prstGeom>
          <a:noFill/>
        </p:spPr>
        <p:txBody>
          <a:bodyPr wrap="square" rtlCol="0">
            <a:spAutoFit/>
          </a:bodyPr>
          <a:lstStyle/>
          <a:p>
            <a:r>
              <a:rPr kumimoji="1" lang="en-US" altLang="zh-CN" sz="3200">
                <a:latin typeface="微软雅黑" panose="020B0503020204020204" pitchFamily="34" charset="-122"/>
                <a:ea typeface="微软雅黑" panose="020B0503020204020204" pitchFamily="34" charset="-122"/>
              </a:rPr>
              <a:t>…</a:t>
            </a:r>
          </a:p>
        </p:txBody>
      </p:sp>
    </p:spTree>
    <p:custDataLst>
      <p:tags r:id="rId1"/>
    </p:custDataLst>
    <p:extLst>
      <p:ext uri="{BB962C8B-B14F-4D97-AF65-F5344CB8AC3E}">
        <p14:creationId xmlns:p14="http://schemas.microsoft.com/office/powerpoint/2010/main" val="978876285"/>
      </p:ext>
    </p:extLst>
  </p:cSld>
  <p:clrMapOvr>
    <a:masterClrMapping/>
  </p:clrMapOvr>
  <mc:AlternateContent xmlns:mc="http://schemas.openxmlformats.org/markup-compatibility/2006" xmlns:p14="http://schemas.microsoft.com/office/powerpoint/2010/main">
    <mc:Choice Requires="p14">
      <p:transition spd="slow" p14:dur="2000" advTm="342"/>
    </mc:Choice>
    <mc:Fallback xmlns="">
      <p:transition spd="slow" advTm="342"/>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B3FF50-9CCB-54AD-8349-47F5EBD56FF1}"/>
              </a:ext>
            </a:extLst>
          </p:cNvPr>
          <p:cNvSpPr>
            <a:spLocks noGrp="1"/>
          </p:cNvSpPr>
          <p:nvPr>
            <p:ph type="title"/>
          </p:nvPr>
        </p:nvSpPr>
        <p:spPr/>
        <p:txBody>
          <a:bodyPr/>
          <a:lstStyle/>
          <a:p>
            <a:r>
              <a:rPr lang="zh-CN" altLang="en-US"/>
              <a:t>大模型在高能物理领域的初步探索</a:t>
            </a:r>
          </a:p>
        </p:txBody>
      </p:sp>
      <p:sp>
        <p:nvSpPr>
          <p:cNvPr id="4" name="文本框 3">
            <a:extLst>
              <a:ext uri="{FF2B5EF4-FFF2-40B4-BE49-F238E27FC236}">
                <a16:creationId xmlns:a16="http://schemas.microsoft.com/office/drawing/2014/main" id="{1BCE01FD-A775-0E5D-5E1D-4D759CA14DE9}"/>
              </a:ext>
            </a:extLst>
          </p:cNvPr>
          <p:cNvSpPr txBox="1"/>
          <p:nvPr/>
        </p:nvSpPr>
        <p:spPr>
          <a:xfrm>
            <a:off x="265907" y="998203"/>
            <a:ext cx="5830093" cy="1077218"/>
          </a:xfrm>
          <a:prstGeom prst="rect">
            <a:avLst/>
          </a:prstGeom>
          <a:noFill/>
        </p:spPr>
        <p:txBody>
          <a:bodyPr wrap="square">
            <a:spAutoFit/>
          </a:bodyPr>
          <a:lstStyle/>
          <a:p>
            <a:r>
              <a:rPr lang="en-US" altLang="zh-CN" sz="24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HaiChatGPT</a:t>
            </a:r>
            <a:endParaRPr lang="en-US" altLang="zh-CN" sz="2400" b="1"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基于</a:t>
            </a:r>
            <a:r>
              <a:rPr lang="en-US" altLang="zh-CN" sz="2000" dirty="0" err="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OpenAI</a:t>
            </a:r>
            <a:r>
              <a:rPr lang="zh-CN" altLang="en-US"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a:t>
            </a:r>
            <a:r>
              <a:rPr lang="en-US" altLang="zh-CN"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API</a:t>
            </a:r>
            <a:r>
              <a:rPr lang="zh-CN" altLang="en-US"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的免费体验版，无需梯子，性能与官网一致。</a:t>
            </a:r>
            <a:endParaRPr lang="en-US" altLang="zh-CN"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5" name="文本框 4">
            <a:extLst>
              <a:ext uri="{FF2B5EF4-FFF2-40B4-BE49-F238E27FC236}">
                <a16:creationId xmlns:a16="http://schemas.microsoft.com/office/drawing/2014/main" id="{16CE5553-5F67-DDE6-35C0-70DA063655E5}"/>
              </a:ext>
            </a:extLst>
          </p:cNvPr>
          <p:cNvSpPr txBox="1"/>
          <p:nvPr/>
        </p:nvSpPr>
        <p:spPr>
          <a:xfrm>
            <a:off x="268492" y="4940331"/>
            <a:ext cx="5827508" cy="1200329"/>
          </a:xfrm>
          <a:prstGeom prst="rect">
            <a:avLst/>
          </a:prstGeom>
          <a:noFill/>
        </p:spPr>
        <p:txBody>
          <a:bodyPr wrap="square">
            <a:spAutoFit/>
          </a:bodyPr>
          <a:lstStyle/>
          <a:p>
            <a:pPr marL="342900" indent="-342900">
              <a:buFont typeface="Arial" panose="020B0604020202020204" pitchFamily="34" charset="0"/>
              <a:buChar char="•"/>
            </a:pPr>
            <a:r>
              <a:rPr lang="zh-CN" altLang="en-US" dirty="0">
                <a:latin typeface="Microsoft YaHei" panose="020B0503020204020204" pitchFamily="34" charset="-122"/>
                <a:ea typeface="Microsoft YaHei" panose="020B0503020204020204" pitchFamily="34" charset="-122"/>
              </a:rPr>
              <a:t>开源地址：</a:t>
            </a:r>
            <a:r>
              <a:rPr lang="en-US" altLang="zh-CN" dirty="0">
                <a:latin typeface="Microsoft YaHei" panose="020B0503020204020204" pitchFamily="34" charset="-122"/>
                <a:ea typeface="Microsoft YaHei" panose="020B0503020204020204" pitchFamily="34" charset="-122"/>
                <a:hlinkClick r:id="rId3"/>
              </a:rPr>
              <a:t>https://github.com/zhangzhengde0225/HaiChatGPT</a:t>
            </a:r>
            <a:endParaRPr lang="en-US" altLang="zh-CN" dirty="0">
              <a:latin typeface="Microsoft YaHei" panose="020B0503020204020204" pitchFamily="34" charset="-122"/>
              <a:ea typeface="Microsoft YaHei" panose="020B0503020204020204" pitchFamily="34" charset="-122"/>
            </a:endParaRPr>
          </a:p>
          <a:p>
            <a:pPr marL="342900" indent="-342900">
              <a:buFont typeface="Arial" panose="020B0604020202020204" pitchFamily="34" charset="0"/>
              <a:buChar char="•"/>
            </a:pPr>
            <a:r>
              <a:rPr lang="zh-CN" altLang="en-US" dirty="0">
                <a:latin typeface="Microsoft YaHei" panose="020B0503020204020204" pitchFamily="34" charset="-122"/>
                <a:ea typeface="Microsoft YaHei" panose="020B0503020204020204" pitchFamily="34" charset="-122"/>
              </a:rPr>
              <a:t>网页：</a:t>
            </a:r>
            <a:r>
              <a:rPr lang="en-US" altLang="zh-CN" dirty="0">
                <a:latin typeface="Microsoft YaHei" panose="020B0503020204020204" pitchFamily="34" charset="-122"/>
                <a:ea typeface="Microsoft YaHei" panose="020B0503020204020204" pitchFamily="34" charset="-122"/>
                <a:hlinkClick r:id="rId4"/>
              </a:rPr>
              <a:t>https://ai.ihep.ac.cn</a:t>
            </a:r>
            <a:r>
              <a:rPr lang="en-US" altLang="zh-CN" dirty="0">
                <a:latin typeface="Microsoft YaHei" panose="020B0503020204020204" pitchFamily="34" charset="-122"/>
                <a:ea typeface="Microsoft YaHei" panose="020B0503020204020204" pitchFamily="34" charset="-122"/>
              </a:rPr>
              <a:t>(</a:t>
            </a:r>
            <a:r>
              <a:rPr lang="zh-CN" altLang="en-US" dirty="0">
                <a:latin typeface="Microsoft YaHei" panose="020B0503020204020204" pitchFamily="34" charset="-122"/>
                <a:ea typeface="Microsoft YaHei" panose="020B0503020204020204" pitchFamily="34" charset="-122"/>
              </a:rPr>
              <a:t>内网、公网</a:t>
            </a:r>
            <a:r>
              <a:rPr lang="en-US" altLang="zh-CN" dirty="0">
                <a:latin typeface="Microsoft YaHei" panose="020B0503020204020204" pitchFamily="34" charset="-122"/>
                <a:ea typeface="Microsoft YaHei" panose="020B0503020204020204" pitchFamily="34" charset="-122"/>
              </a:rPr>
              <a:t>)</a:t>
            </a:r>
          </a:p>
        </p:txBody>
      </p:sp>
      <p:pic>
        <p:nvPicPr>
          <p:cNvPr id="6" name="图片 5">
            <a:extLst>
              <a:ext uri="{FF2B5EF4-FFF2-40B4-BE49-F238E27FC236}">
                <a16:creationId xmlns:a16="http://schemas.microsoft.com/office/drawing/2014/main" id="{C3CD91DB-0B77-9D18-5949-C1512FA5F0D1}"/>
              </a:ext>
            </a:extLst>
          </p:cNvPr>
          <p:cNvPicPr>
            <a:picLocks noChangeAspect="1"/>
          </p:cNvPicPr>
          <p:nvPr/>
        </p:nvPicPr>
        <p:blipFill>
          <a:blip r:embed="rId5"/>
          <a:stretch>
            <a:fillRect/>
          </a:stretch>
        </p:blipFill>
        <p:spPr>
          <a:xfrm>
            <a:off x="268492" y="2049385"/>
            <a:ext cx="6147882" cy="2415724"/>
          </a:xfrm>
          <a:prstGeom prst="rect">
            <a:avLst/>
          </a:prstGeom>
        </p:spPr>
      </p:pic>
      <p:sp>
        <p:nvSpPr>
          <p:cNvPr id="8" name="文本框 7">
            <a:extLst>
              <a:ext uri="{FF2B5EF4-FFF2-40B4-BE49-F238E27FC236}">
                <a16:creationId xmlns:a16="http://schemas.microsoft.com/office/drawing/2014/main" id="{A3B20DD3-295C-F035-9208-F9988ABBFE3A}"/>
              </a:ext>
            </a:extLst>
          </p:cNvPr>
          <p:cNvSpPr txBox="1"/>
          <p:nvPr/>
        </p:nvSpPr>
        <p:spPr>
          <a:xfrm>
            <a:off x="2537290" y="4468081"/>
            <a:ext cx="1610285" cy="400110"/>
          </a:xfrm>
          <a:prstGeom prst="rect">
            <a:avLst/>
          </a:prstGeom>
          <a:noFill/>
        </p:spPr>
        <p:txBody>
          <a:bodyPr wrap="square">
            <a:spAutoFit/>
          </a:bodyPr>
          <a:lstStyle/>
          <a:p>
            <a:r>
              <a:rPr lang="en-US" altLang="zh-CN" sz="2000" dirty="0">
                <a:latin typeface="Microsoft YaHei" panose="020B0503020204020204" pitchFamily="34" charset="-122"/>
                <a:ea typeface="Microsoft YaHei" panose="020B0503020204020204" pitchFamily="34" charset="-122"/>
              </a:rPr>
              <a:t>Web</a:t>
            </a:r>
            <a:r>
              <a:rPr lang="zh-CN" altLang="en-US" sz="2000" dirty="0">
                <a:latin typeface="Microsoft YaHei" panose="020B0503020204020204" pitchFamily="34" charset="-122"/>
                <a:ea typeface="Microsoft YaHei" panose="020B0503020204020204" pitchFamily="34" charset="-122"/>
              </a:rPr>
              <a:t>界面</a:t>
            </a:r>
            <a:endParaRPr lang="zh-CN" altLang="en-US" sz="2000" dirty="0"/>
          </a:p>
        </p:txBody>
      </p:sp>
      <p:sp>
        <p:nvSpPr>
          <p:cNvPr id="9" name="文本框 8">
            <a:extLst>
              <a:ext uri="{FF2B5EF4-FFF2-40B4-BE49-F238E27FC236}">
                <a16:creationId xmlns:a16="http://schemas.microsoft.com/office/drawing/2014/main" id="{6B3C9A5D-4316-3042-C7E3-543A44D9E29D}"/>
              </a:ext>
            </a:extLst>
          </p:cNvPr>
          <p:cNvSpPr txBox="1"/>
          <p:nvPr/>
        </p:nvSpPr>
        <p:spPr>
          <a:xfrm>
            <a:off x="7699597" y="4741235"/>
            <a:ext cx="3495938" cy="400110"/>
          </a:xfrm>
          <a:prstGeom prst="rect">
            <a:avLst/>
          </a:prstGeom>
          <a:noFill/>
        </p:spPr>
        <p:txBody>
          <a:bodyPr wrap="square">
            <a:spAutoFit/>
          </a:bodyPr>
          <a:lstStyle/>
          <a:p>
            <a:r>
              <a:rPr lang="en-US" altLang="zh-CN" sz="2000">
                <a:latin typeface="Microsoft YaHei" panose="020B0503020204020204" pitchFamily="34" charset="-122"/>
                <a:ea typeface="Microsoft YaHei" panose="020B0503020204020204" pitchFamily="34" charset="-122"/>
              </a:rPr>
              <a:t>ChatGPT</a:t>
            </a:r>
            <a:r>
              <a:rPr lang="zh-CN" altLang="en-US" sz="2000">
                <a:latin typeface="Microsoft YaHei" panose="020B0503020204020204" pitchFamily="34" charset="-122"/>
                <a:ea typeface="Microsoft YaHei" panose="020B0503020204020204" pitchFamily="34" charset="-122"/>
              </a:rPr>
              <a:t>的</a:t>
            </a:r>
            <a:r>
              <a:rPr lang="en-US" altLang="zh-CN" sz="2000">
                <a:latin typeface="Microsoft YaHei" panose="020B0503020204020204" pitchFamily="34" charset="-122"/>
                <a:ea typeface="Microsoft YaHei" panose="020B0503020204020204" pitchFamily="34" charset="-122"/>
              </a:rPr>
              <a:t>python</a:t>
            </a:r>
            <a:r>
              <a:rPr lang="zh-CN" altLang="en-US" sz="2000">
                <a:latin typeface="Microsoft YaHei" panose="020B0503020204020204" pitchFamily="34" charset="-122"/>
                <a:ea typeface="Microsoft YaHei" panose="020B0503020204020204" pitchFamily="34" charset="-122"/>
              </a:rPr>
              <a:t>接口</a:t>
            </a:r>
            <a:endParaRPr lang="zh-CN" altLang="en-US" sz="2000" dirty="0"/>
          </a:p>
        </p:txBody>
      </p:sp>
      <p:sp>
        <p:nvSpPr>
          <p:cNvPr id="11" name="文本框 10">
            <a:extLst>
              <a:ext uri="{FF2B5EF4-FFF2-40B4-BE49-F238E27FC236}">
                <a16:creationId xmlns:a16="http://schemas.microsoft.com/office/drawing/2014/main" id="{3C064F83-195E-4979-3AFD-EF9993C39602}"/>
              </a:ext>
            </a:extLst>
          </p:cNvPr>
          <p:cNvSpPr txBox="1"/>
          <p:nvPr/>
        </p:nvSpPr>
        <p:spPr>
          <a:xfrm>
            <a:off x="312429" y="6343023"/>
            <a:ext cx="9848351" cy="400110"/>
          </a:xfrm>
          <a:prstGeom prst="rect">
            <a:avLst/>
          </a:prstGeom>
          <a:noFill/>
        </p:spPr>
        <p:txBody>
          <a:bodyPr wrap="square">
            <a:spAutoFit/>
          </a:bodyPr>
          <a:lstStyle/>
          <a:p>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2023</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年</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3</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月</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8</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日上线以来，共计</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403</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位</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ihep</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用户提供了</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2.3</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万个有效问答</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截止</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6</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月</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8</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日</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endParaRPr lang="en-US" altLang="zh-CN"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pic>
        <p:nvPicPr>
          <p:cNvPr id="10" name="图片 9">
            <a:extLst>
              <a:ext uri="{FF2B5EF4-FFF2-40B4-BE49-F238E27FC236}">
                <a16:creationId xmlns:a16="http://schemas.microsoft.com/office/drawing/2014/main" id="{933FD8F7-F115-4E49-59C1-F17CEB2C6B60}"/>
              </a:ext>
            </a:extLst>
          </p:cNvPr>
          <p:cNvPicPr>
            <a:picLocks noChangeAspect="1"/>
          </p:cNvPicPr>
          <p:nvPr/>
        </p:nvPicPr>
        <p:blipFill>
          <a:blip r:embed="rId6"/>
          <a:stretch>
            <a:fillRect/>
          </a:stretch>
        </p:blipFill>
        <p:spPr>
          <a:xfrm>
            <a:off x="6688853" y="1856249"/>
            <a:ext cx="4582397" cy="2936607"/>
          </a:xfrm>
          <a:prstGeom prst="rect">
            <a:avLst/>
          </a:prstGeom>
        </p:spPr>
      </p:pic>
      <p:sp>
        <p:nvSpPr>
          <p:cNvPr id="12" name="文本框 11">
            <a:extLst>
              <a:ext uri="{FF2B5EF4-FFF2-40B4-BE49-F238E27FC236}">
                <a16:creationId xmlns:a16="http://schemas.microsoft.com/office/drawing/2014/main" id="{3E0136BB-418E-C206-E505-7C3786C90201}"/>
              </a:ext>
            </a:extLst>
          </p:cNvPr>
          <p:cNvSpPr txBox="1"/>
          <p:nvPr/>
        </p:nvSpPr>
        <p:spPr>
          <a:xfrm>
            <a:off x="6605552" y="957800"/>
            <a:ext cx="5830093" cy="769441"/>
          </a:xfrm>
          <a:prstGeom prst="rect">
            <a:avLst/>
          </a:prstGeom>
          <a:noFill/>
        </p:spPr>
        <p:txBody>
          <a:bodyPr wrap="square">
            <a:spAutoFit/>
          </a:bodyPr>
          <a:lstStyle/>
          <a:p>
            <a:r>
              <a:rPr lang="en-US" altLang="zh-CN" sz="24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HepAI</a:t>
            </a:r>
            <a:r>
              <a:rPr lang="zh-CN" altLang="en-US" sz="24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平台</a:t>
            </a:r>
            <a:endParaRPr lang="en-US" altLang="zh-CN" sz="2400" b="1"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提供</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ChatGPT</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GPT-4</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SAM</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等模型的接口</a:t>
            </a:r>
            <a:endParaRPr lang="en-US" altLang="zh-CN"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13" name="文本框 12">
            <a:extLst>
              <a:ext uri="{FF2B5EF4-FFF2-40B4-BE49-F238E27FC236}">
                <a16:creationId xmlns:a16="http://schemas.microsoft.com/office/drawing/2014/main" id="{5A076400-11FB-8A3C-D915-2D9366CA5A0E}"/>
              </a:ext>
            </a:extLst>
          </p:cNvPr>
          <p:cNvSpPr txBox="1"/>
          <p:nvPr/>
        </p:nvSpPr>
        <p:spPr>
          <a:xfrm>
            <a:off x="6248400" y="5199812"/>
            <a:ext cx="5827508" cy="369332"/>
          </a:xfrm>
          <a:prstGeom prst="rect">
            <a:avLst/>
          </a:prstGeom>
          <a:noFill/>
        </p:spPr>
        <p:txBody>
          <a:bodyPr wrap="square">
            <a:spAutoFit/>
          </a:bodyPr>
          <a:lstStyle/>
          <a:p>
            <a:pPr marL="342900" indent="-342900">
              <a:buFont typeface="Arial" panose="020B0604020202020204" pitchFamily="34" charset="0"/>
              <a:buChar char="•"/>
            </a:pPr>
            <a:r>
              <a:rPr lang="zh-CN" altLang="en-US">
                <a:latin typeface="Microsoft YaHei" panose="020B0503020204020204" pitchFamily="34" charset="-122"/>
                <a:ea typeface="Microsoft YaHei" panose="020B0503020204020204" pitchFamily="34" charset="-122"/>
              </a:rPr>
              <a:t>开源地址：</a:t>
            </a:r>
            <a:r>
              <a:rPr lang="en-US" altLang="zh-CN">
                <a:latin typeface="Microsoft YaHei" panose="020B0503020204020204" pitchFamily="34" charset="-122"/>
                <a:ea typeface="Microsoft YaHei" panose="020B0503020204020204" pitchFamily="34" charset="-122"/>
              </a:rPr>
              <a:t> </a:t>
            </a:r>
            <a:r>
              <a:rPr lang="en-US" altLang="zh-CN">
                <a:latin typeface="Microsoft YaHei" panose="020B0503020204020204" pitchFamily="34" charset="-122"/>
                <a:ea typeface="Microsoft YaHei" panose="020B0503020204020204" pitchFamily="34" charset="-122"/>
                <a:hlinkClick r:id="rId7"/>
              </a:rPr>
              <a:t>https://code.ihep.ac.cn/zdzhang/hai</a:t>
            </a:r>
            <a:endParaRPr lang="en-US" altLang="zh-CN">
              <a:latin typeface="Microsoft YaHei" panose="020B0503020204020204" pitchFamily="34" charset="-122"/>
              <a:ea typeface="Microsoft YaHei" panose="020B0503020204020204" pitchFamily="34" charset="-122"/>
            </a:endParaRPr>
          </a:p>
        </p:txBody>
      </p:sp>
      <p:sp>
        <p:nvSpPr>
          <p:cNvPr id="14" name="文本框 13">
            <a:extLst>
              <a:ext uri="{FF2B5EF4-FFF2-40B4-BE49-F238E27FC236}">
                <a16:creationId xmlns:a16="http://schemas.microsoft.com/office/drawing/2014/main" id="{F9151EC1-049E-62E7-4BAC-766BEA8C2C32}"/>
              </a:ext>
            </a:extLst>
          </p:cNvPr>
          <p:cNvSpPr txBox="1"/>
          <p:nvPr/>
        </p:nvSpPr>
        <p:spPr>
          <a:xfrm>
            <a:off x="8627804" y="1824011"/>
            <a:ext cx="2321699" cy="400110"/>
          </a:xfrm>
          <a:prstGeom prst="rect">
            <a:avLst/>
          </a:prstGeom>
          <a:noFill/>
        </p:spPr>
        <p:txBody>
          <a:bodyPr wrap="square">
            <a:spAutoFit/>
          </a:bodyPr>
          <a:lstStyle/>
          <a:p>
            <a:r>
              <a:rPr lang="en-US" altLang="zh-CN" sz="2000">
                <a:latin typeface="Microsoft YaHei" panose="020B0503020204020204" pitchFamily="34" charset="-122"/>
                <a:ea typeface="Microsoft YaHei" panose="020B0503020204020204" pitchFamily="34" charset="-122"/>
              </a:rPr>
              <a:t>pip install hepai</a:t>
            </a:r>
            <a:endParaRPr lang="zh-CN" altLang="en-US" sz="2000" dirty="0"/>
          </a:p>
        </p:txBody>
      </p:sp>
    </p:spTree>
    <p:extLst>
      <p:ext uri="{BB962C8B-B14F-4D97-AF65-F5344CB8AC3E}">
        <p14:creationId xmlns:p14="http://schemas.microsoft.com/office/powerpoint/2010/main" val="1208635895"/>
      </p:ext>
    </p:extLst>
  </p:cSld>
  <p:clrMapOvr>
    <a:masterClrMapping/>
  </p:clrMapOvr>
  <mc:AlternateContent xmlns:mc="http://schemas.openxmlformats.org/markup-compatibility/2006" xmlns:p14="http://schemas.microsoft.com/office/powerpoint/2010/main">
    <mc:Choice Requires="p14">
      <p:transition spd="slow" p14:dur="2000" advTm="223056"/>
    </mc:Choice>
    <mc:Fallback xmlns="">
      <p:transition spd="slow" advTm="223056"/>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2237E1-59F7-4BB0-6677-B68CB4835FAF}"/>
              </a:ext>
            </a:extLst>
          </p:cNvPr>
          <p:cNvSpPr>
            <a:spLocks noGrp="1"/>
          </p:cNvSpPr>
          <p:nvPr>
            <p:ph type="title"/>
          </p:nvPr>
        </p:nvSpPr>
        <p:spPr>
          <a:xfrm>
            <a:off x="646902" y="136525"/>
            <a:ext cx="9419590" cy="595630"/>
          </a:xfrm>
        </p:spPr>
        <p:txBody>
          <a:bodyPr/>
          <a:lstStyle/>
          <a:p>
            <a:r>
              <a:rPr lang="zh-CN" altLang="en-US"/>
              <a:t>大模型在高能物理领域的初步探索</a:t>
            </a:r>
          </a:p>
        </p:txBody>
      </p:sp>
      <p:sp>
        <p:nvSpPr>
          <p:cNvPr id="4" name="矩形 3">
            <a:extLst>
              <a:ext uri="{FF2B5EF4-FFF2-40B4-BE49-F238E27FC236}">
                <a16:creationId xmlns:a16="http://schemas.microsoft.com/office/drawing/2014/main" id="{849F60B3-0746-409F-87EF-DF74B441050F}"/>
              </a:ext>
            </a:extLst>
          </p:cNvPr>
          <p:cNvSpPr/>
          <p:nvPr/>
        </p:nvSpPr>
        <p:spPr>
          <a:xfrm>
            <a:off x="262614" y="1794401"/>
            <a:ext cx="5989497" cy="4662039"/>
          </a:xfrm>
          <a:prstGeom prst="rect">
            <a:avLst/>
          </a:prstGeom>
          <a:noFill/>
          <a:ln>
            <a:solidFill>
              <a:srgbClr val="367ECE"/>
            </a:solidFill>
            <a:prstDash val="dash"/>
          </a:ln>
          <a:effectLst/>
          <a:extLst>
            <a:ext uri="{909E8E84-426E-40DD-AFC4-6F175D3DCCD1}">
              <a14:hiddenFill xmlns:a14="http://schemas.microsoft.com/office/drawing/2010/main">
                <a:solidFill>
                  <a:schemeClr val="bg1"/>
                </a:solidFill>
              </a14:hiddenFill>
            </a:ext>
          </a:extLst>
        </p:spPr>
        <p:txBody>
          <a:bodyPr wrap="square" lIns="91370" tIns="45685" rIns="91370" bIns="45685">
            <a:spAutoFit/>
          </a:bodyPr>
          <a:lstStyle/>
          <a:p>
            <a:pPr marL="74295" algn="just">
              <a:lnSpc>
                <a:spcPct val="120000"/>
              </a:lnSpc>
              <a:spcBef>
                <a:spcPts val="600"/>
              </a:spcBef>
            </a:pP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模型：基于开源</a:t>
            </a:r>
            <a:r>
              <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Vicuna-130</a:t>
            </a: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亿参数语言大模型</a:t>
            </a:r>
            <a:endPar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endParaRPr>
          </a:p>
          <a:p>
            <a:pPr marL="74295" algn="just">
              <a:lnSpc>
                <a:spcPct val="120000"/>
              </a:lnSpc>
              <a:spcBef>
                <a:spcPts val="600"/>
              </a:spcBef>
            </a:pP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算力：</a:t>
            </a:r>
            <a:r>
              <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8*A100</a:t>
            </a: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a:t>
            </a:r>
            <a:r>
              <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40G</a:t>
            </a: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a:t>
            </a:r>
            <a:endPar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endParaRPr>
          </a:p>
          <a:p>
            <a:pPr marL="74295" algn="just">
              <a:lnSpc>
                <a:spcPct val="120000"/>
              </a:lnSpc>
              <a:spcBef>
                <a:spcPts val="600"/>
              </a:spcBef>
            </a:pP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数据：</a:t>
            </a:r>
            <a:endPar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endParaRPr>
          </a:p>
          <a:p>
            <a:pPr marL="360045" indent="-285750" algn="just">
              <a:lnSpc>
                <a:spcPct val="120000"/>
              </a:lnSpc>
              <a:spcBef>
                <a:spcPts val="600"/>
              </a:spcBef>
              <a:buFont typeface="Wingdings" panose="05000000000000000000" pitchFamily="2" charset="2"/>
              <a:buChar char="l"/>
            </a:pPr>
            <a:r>
              <a:rPr kumimoji="1" lang="en-US" altLang="zh-CN" sz="2000" err="1">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HaiChatGPT</a:t>
            </a: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收集并筛选的问答数据</a:t>
            </a:r>
            <a:r>
              <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1200</a:t>
            </a: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条；</a:t>
            </a:r>
            <a:endPar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endParaRPr>
          </a:p>
          <a:p>
            <a:pPr marL="360045" indent="-285750" algn="just">
              <a:lnSpc>
                <a:spcPct val="120000"/>
              </a:lnSpc>
              <a:spcBef>
                <a:spcPts val="600"/>
              </a:spcBef>
              <a:buFont typeface="Wingdings" panose="05000000000000000000" pitchFamily="2" charset="2"/>
              <a:buChar char="l"/>
            </a:pPr>
            <a:r>
              <a:rPr kumimoji="1" lang="zh-CN" altLang="en-US" sz="2000" b="1">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种子裂变技术</a:t>
            </a: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引导</a:t>
            </a:r>
            <a:r>
              <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GPT-3.5</a:t>
            </a: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形成的高能物理、粒子物理、天体物理、同步辐射、中子科学问答数据</a:t>
            </a:r>
            <a:r>
              <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2500</a:t>
            </a: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条；</a:t>
            </a:r>
            <a:endPar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endParaRPr>
          </a:p>
          <a:p>
            <a:pPr marL="360045" indent="-285750" algn="just">
              <a:lnSpc>
                <a:spcPct val="120000"/>
              </a:lnSpc>
              <a:spcBef>
                <a:spcPts val="600"/>
              </a:spcBef>
              <a:buFont typeface="Wingdings" panose="05000000000000000000" pitchFamily="2" charset="2"/>
              <a:buChar char="l"/>
            </a:pPr>
            <a:r>
              <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GPT-3.5+</a:t>
            </a: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人工从各中心文献的摘要和正文中提取的信息生成的问答数据</a:t>
            </a:r>
            <a:r>
              <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1126</a:t>
            </a: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条；</a:t>
            </a:r>
            <a:endPar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endParaRPr>
          </a:p>
          <a:p>
            <a:pPr marL="360045" indent="-285750" algn="just">
              <a:lnSpc>
                <a:spcPct val="120000"/>
              </a:lnSpc>
              <a:spcBef>
                <a:spcPts val="600"/>
              </a:spcBef>
              <a:buFont typeface="Wingdings" panose="05000000000000000000" pitchFamily="2" charset="2"/>
              <a:buChar char="l"/>
            </a:pPr>
            <a:r>
              <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IHEP</a:t>
            </a: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官网公开信息提取的数据；</a:t>
            </a:r>
            <a:endPar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endParaRPr>
          </a:p>
          <a:p>
            <a:pPr marL="360045" indent="-285750" algn="just">
              <a:lnSpc>
                <a:spcPct val="120000"/>
              </a:lnSpc>
              <a:spcBef>
                <a:spcPts val="600"/>
              </a:spcBef>
              <a:buFont typeface="Wingdings" panose="05000000000000000000" pitchFamily="2" charset="2"/>
              <a:buChar char="l"/>
            </a:pPr>
            <a:r>
              <a:rPr kumimoji="1" lang="en-US" altLang="zh-CN" sz="2000" err="1">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arXiv</a:t>
            </a: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上高能物理文献：引用大于</a:t>
            </a:r>
            <a:r>
              <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10</a:t>
            </a: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的</a:t>
            </a:r>
            <a:r>
              <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2</a:t>
            </a: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万篇。</a:t>
            </a:r>
            <a:endPar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5" name="矩形 4">
            <a:extLst>
              <a:ext uri="{FF2B5EF4-FFF2-40B4-BE49-F238E27FC236}">
                <a16:creationId xmlns:a16="http://schemas.microsoft.com/office/drawing/2014/main" id="{E8E43BA5-C3C4-BCD6-119F-53B9C0B924D3}"/>
              </a:ext>
            </a:extLst>
          </p:cNvPr>
          <p:cNvSpPr/>
          <p:nvPr/>
        </p:nvSpPr>
        <p:spPr>
          <a:xfrm>
            <a:off x="6634130" y="1094406"/>
            <a:ext cx="5373847" cy="3400347"/>
          </a:xfrm>
          <a:prstGeom prst="rect">
            <a:avLst/>
          </a:prstGeom>
          <a:noFill/>
          <a:ln>
            <a:solidFill>
              <a:srgbClr val="367ECE"/>
            </a:solidFill>
            <a:prstDash val="dash"/>
          </a:ln>
          <a:effectLst/>
          <a:extLst>
            <a:ext uri="{909E8E84-426E-40DD-AFC4-6F175D3DCCD1}">
              <a14:hiddenFill xmlns:a14="http://schemas.microsoft.com/office/drawing/2010/main">
                <a:solidFill>
                  <a:schemeClr val="bg1"/>
                </a:solidFill>
              </a14:hiddenFill>
            </a:ext>
          </a:extLst>
        </p:spPr>
        <p:txBody>
          <a:bodyPr wrap="square" lIns="91370" tIns="45685" rIns="91370" bIns="45685">
            <a:spAutoFit/>
          </a:bodyPr>
          <a:lstStyle/>
          <a:p>
            <a:pPr marL="74295" algn="just">
              <a:lnSpc>
                <a:spcPct val="120000"/>
              </a:lnSpc>
              <a:spcBef>
                <a:spcPts val="600"/>
              </a:spcBef>
            </a:pPr>
            <a:r>
              <a:rPr kumimoji="1" lang="zh-CN" altLang="en-US" sz="2000">
                <a:effectLst>
                  <a:outerShdw blurRad="38100" dist="38100" dir="2700000" algn="tl">
                    <a:srgbClr val="C0C0C0"/>
                  </a:outerShdw>
                </a:effectLst>
                <a:latin typeface="微软雅黑" panose="020B0503020204020204" charset="-122"/>
                <a:ea typeface="微软雅黑" panose="020B0503020204020204" charset="-122"/>
                <a:sym typeface="+mn-ea"/>
              </a:rPr>
              <a:t>技术：</a:t>
            </a:r>
            <a:endParaRPr kumimoji="1" lang="en-US" altLang="zh-CN" sz="2000">
              <a:effectLst>
                <a:outerShdw blurRad="38100" dist="38100" dir="2700000" algn="tl">
                  <a:srgbClr val="C0C0C0"/>
                </a:outerShdw>
              </a:effectLst>
              <a:latin typeface="微软雅黑" panose="020B0503020204020204" charset="-122"/>
              <a:ea typeface="微软雅黑" panose="020B0503020204020204" charset="-122"/>
              <a:sym typeface="+mn-ea"/>
            </a:endParaRPr>
          </a:p>
          <a:p>
            <a:pPr marL="417195" indent="-342900" algn="just">
              <a:lnSpc>
                <a:spcPct val="120000"/>
              </a:lnSpc>
              <a:spcBef>
                <a:spcPts val="600"/>
              </a:spcBef>
              <a:buFont typeface="Arial" panose="020B0604020202020204" pitchFamily="34" charset="0"/>
              <a:buChar char="•"/>
            </a:pPr>
            <a:r>
              <a:rPr kumimoji="1" lang="zh-CN" altLang="en-US" sz="2000">
                <a:effectLst>
                  <a:outerShdw blurRad="38100" dist="38100" dir="2700000" algn="tl">
                    <a:srgbClr val="C0C0C0"/>
                  </a:outerShdw>
                </a:effectLst>
                <a:latin typeface="微软雅黑" panose="020B0503020204020204" charset="-122"/>
                <a:ea typeface="微软雅黑" panose="020B0503020204020204" charset="-122"/>
                <a:sym typeface="+mn-ea"/>
              </a:rPr>
              <a:t>采用</a:t>
            </a:r>
            <a:r>
              <a:rPr kumimoji="1" lang="en-US" altLang="zh-CN" sz="2000">
                <a:effectLst>
                  <a:outerShdw blurRad="38100" dist="38100" dir="2700000" algn="tl">
                    <a:srgbClr val="C0C0C0"/>
                  </a:outerShdw>
                </a:effectLst>
                <a:latin typeface="微软雅黑" panose="020B0503020204020204" charset="-122"/>
                <a:ea typeface="微软雅黑" panose="020B0503020204020204" charset="-122"/>
                <a:sym typeface="+mn-ea"/>
              </a:rPr>
              <a:t>Float16</a:t>
            </a:r>
            <a:r>
              <a:rPr kumimoji="1" lang="zh-CN" altLang="en-US" sz="2000">
                <a:effectLst>
                  <a:outerShdw blurRad="38100" dist="38100" dir="2700000" algn="tl">
                    <a:srgbClr val="C0C0C0"/>
                  </a:outerShdw>
                </a:effectLst>
                <a:latin typeface="微软雅黑" panose="020B0503020204020204" charset="-122"/>
                <a:ea typeface="微软雅黑" panose="020B0503020204020204" charset="-122"/>
                <a:sym typeface="+mn-ea"/>
              </a:rPr>
              <a:t>和量化技术减少显存占用</a:t>
            </a:r>
            <a:endParaRPr kumimoji="1" lang="en-US" altLang="zh-CN" sz="2000">
              <a:effectLst>
                <a:outerShdw blurRad="38100" dist="38100" dir="2700000" algn="tl">
                  <a:srgbClr val="C0C0C0"/>
                </a:outerShdw>
              </a:effectLst>
              <a:latin typeface="微软雅黑" panose="020B0503020204020204" charset="-122"/>
              <a:ea typeface="微软雅黑" panose="020B0503020204020204" charset="-122"/>
              <a:sym typeface="+mn-ea"/>
            </a:endParaRPr>
          </a:p>
          <a:p>
            <a:pPr marL="417195" indent="-342900" algn="just">
              <a:lnSpc>
                <a:spcPct val="120000"/>
              </a:lnSpc>
              <a:spcBef>
                <a:spcPts val="600"/>
              </a:spcBef>
              <a:buFont typeface="Arial" panose="020B0604020202020204" pitchFamily="34" charset="0"/>
              <a:buChar char="•"/>
            </a:pPr>
            <a:r>
              <a:rPr kumimoji="1" lang="zh-CN" altLang="en-US" sz="2000">
                <a:effectLst>
                  <a:outerShdw blurRad="38100" dist="38100" dir="2700000" algn="tl">
                    <a:srgbClr val="C0C0C0"/>
                  </a:outerShdw>
                </a:effectLst>
                <a:latin typeface="微软雅黑" panose="020B0503020204020204" charset="-122"/>
                <a:ea typeface="微软雅黑" panose="020B0503020204020204" charset="-122"/>
                <a:sym typeface="+mn-ea"/>
              </a:rPr>
              <a:t>采用</a:t>
            </a:r>
            <a:r>
              <a:rPr kumimoji="1" lang="en-US" altLang="zh-CN" sz="2000" err="1">
                <a:effectLst>
                  <a:outerShdw blurRad="38100" dist="38100" dir="2700000" algn="tl">
                    <a:srgbClr val="C0C0C0"/>
                  </a:outerShdw>
                </a:effectLst>
                <a:latin typeface="微软雅黑" panose="020B0503020204020204" charset="-122"/>
                <a:ea typeface="微软雅黑" panose="020B0503020204020204" charset="-122"/>
                <a:sym typeface="+mn-ea"/>
              </a:rPr>
              <a:t>FlashAttention</a:t>
            </a:r>
            <a:r>
              <a:rPr kumimoji="1" lang="zh-CN" altLang="en-US" sz="2000">
                <a:effectLst>
                  <a:outerShdw blurRad="38100" dist="38100" dir="2700000" algn="tl">
                    <a:srgbClr val="C0C0C0"/>
                  </a:outerShdw>
                </a:effectLst>
                <a:latin typeface="微软雅黑" panose="020B0503020204020204" charset="-122"/>
                <a:ea typeface="微软雅黑" panose="020B0503020204020204" charset="-122"/>
                <a:sym typeface="+mn-ea"/>
              </a:rPr>
              <a:t>提升显卡</a:t>
            </a:r>
            <a:r>
              <a:rPr kumimoji="1" lang="en-US" altLang="zh-CN" sz="2000">
                <a:effectLst>
                  <a:outerShdw blurRad="38100" dist="38100" dir="2700000" algn="tl">
                    <a:srgbClr val="C0C0C0"/>
                  </a:outerShdw>
                </a:effectLst>
                <a:latin typeface="微软雅黑" panose="020B0503020204020204" charset="-122"/>
                <a:ea typeface="微软雅黑" panose="020B0503020204020204" charset="-122"/>
                <a:sym typeface="+mn-ea"/>
              </a:rPr>
              <a:t>FLOPs</a:t>
            </a:r>
            <a:r>
              <a:rPr kumimoji="1" lang="zh-CN" altLang="en-US" sz="2000">
                <a:effectLst>
                  <a:outerShdw blurRad="38100" dist="38100" dir="2700000" algn="tl">
                    <a:srgbClr val="C0C0C0"/>
                  </a:outerShdw>
                </a:effectLst>
                <a:latin typeface="微软雅黑" panose="020B0503020204020204" charset="-122"/>
                <a:ea typeface="微软雅黑" panose="020B0503020204020204" charset="-122"/>
                <a:sym typeface="+mn-ea"/>
              </a:rPr>
              <a:t>的利用率</a:t>
            </a:r>
            <a:endParaRPr kumimoji="1" lang="en-US" altLang="zh-CN" sz="2000">
              <a:effectLst>
                <a:outerShdw blurRad="38100" dist="38100" dir="2700000" algn="tl">
                  <a:srgbClr val="C0C0C0"/>
                </a:outerShdw>
              </a:effectLst>
              <a:latin typeface="微软雅黑" panose="020B0503020204020204" charset="-122"/>
              <a:ea typeface="微软雅黑" panose="020B0503020204020204" charset="-122"/>
              <a:sym typeface="+mn-ea"/>
            </a:endParaRPr>
          </a:p>
          <a:p>
            <a:pPr marL="417195" indent="-342900" algn="just">
              <a:lnSpc>
                <a:spcPct val="120000"/>
              </a:lnSpc>
              <a:spcBef>
                <a:spcPts val="600"/>
              </a:spcBef>
              <a:buFont typeface="Arial" panose="020B0604020202020204" pitchFamily="34" charset="0"/>
              <a:buChar char="•"/>
            </a:pPr>
            <a:r>
              <a:rPr kumimoji="1" lang="zh-CN" altLang="en-US" sz="2000">
                <a:effectLst>
                  <a:outerShdw blurRad="38100" dist="38100" dir="2700000" algn="tl">
                    <a:srgbClr val="C0C0C0"/>
                  </a:outerShdw>
                </a:effectLst>
                <a:latin typeface="微软雅黑" panose="020B0503020204020204" charset="-122"/>
                <a:ea typeface="微软雅黑" panose="020B0503020204020204" charset="-122"/>
                <a:sym typeface="+mn-ea"/>
              </a:rPr>
              <a:t>采用</a:t>
            </a:r>
            <a:r>
              <a:rPr kumimoji="1" lang="en-US" altLang="zh-CN" sz="2000">
                <a:effectLst>
                  <a:outerShdw blurRad="38100" dist="38100" dir="2700000" algn="tl">
                    <a:srgbClr val="C0C0C0"/>
                  </a:outerShdw>
                </a:effectLst>
                <a:latin typeface="微软雅黑" panose="020B0503020204020204" charset="-122"/>
                <a:ea typeface="微软雅黑" panose="020B0503020204020204" charset="-122"/>
                <a:sym typeface="+mn-ea"/>
              </a:rPr>
              <a:t>FSDP</a:t>
            </a:r>
            <a:r>
              <a:rPr kumimoji="1" lang="zh-CN" altLang="en-US" sz="2000">
                <a:effectLst>
                  <a:outerShdw blurRad="38100" dist="38100" dir="2700000" algn="tl">
                    <a:srgbClr val="C0C0C0"/>
                  </a:outerShdw>
                </a:effectLst>
                <a:latin typeface="微软雅黑" panose="020B0503020204020204" charset="-122"/>
                <a:ea typeface="微软雅黑" panose="020B0503020204020204" charset="-122"/>
                <a:sym typeface="+mn-ea"/>
              </a:rPr>
              <a:t>全分片数据并行实现全模型训练</a:t>
            </a:r>
            <a:endParaRPr kumimoji="1" lang="en-US" altLang="zh-CN" sz="2000">
              <a:effectLst>
                <a:outerShdw blurRad="38100" dist="38100" dir="2700000" algn="tl">
                  <a:srgbClr val="C0C0C0"/>
                </a:outerShdw>
              </a:effectLst>
              <a:latin typeface="微软雅黑" panose="020B0503020204020204" charset="-122"/>
              <a:ea typeface="微软雅黑" panose="020B0503020204020204" charset="-122"/>
              <a:sym typeface="+mn-ea"/>
            </a:endParaRPr>
          </a:p>
          <a:p>
            <a:pPr marL="417195" indent="-342900" algn="just">
              <a:lnSpc>
                <a:spcPct val="120000"/>
              </a:lnSpc>
              <a:spcBef>
                <a:spcPts val="600"/>
              </a:spcBef>
              <a:buFont typeface="Arial" panose="020B0604020202020204" pitchFamily="34" charset="0"/>
              <a:buChar char="•"/>
            </a:pPr>
            <a:r>
              <a:rPr kumimoji="1" lang="zh-CN" altLang="en-US" sz="2000">
                <a:effectLst>
                  <a:outerShdw blurRad="38100" dist="38100" dir="2700000" algn="tl">
                    <a:srgbClr val="C0C0C0"/>
                  </a:outerShdw>
                </a:effectLst>
                <a:latin typeface="微软雅黑" panose="020B0503020204020204" charset="-122"/>
                <a:ea typeface="微软雅黑" panose="020B0503020204020204" charset="-122"/>
                <a:sym typeface="+mn-ea"/>
              </a:rPr>
              <a:t>采用</a:t>
            </a:r>
            <a:r>
              <a:rPr kumimoji="1" lang="en-US" altLang="zh-CN" sz="2000" err="1">
                <a:effectLst>
                  <a:outerShdw blurRad="38100" dist="38100" dir="2700000" algn="tl">
                    <a:srgbClr val="C0C0C0"/>
                  </a:outerShdw>
                </a:effectLst>
                <a:latin typeface="微软雅黑" panose="020B0503020204020204" charset="-122"/>
                <a:ea typeface="微软雅黑" panose="020B0503020204020204" charset="-122"/>
                <a:sym typeface="+mn-ea"/>
              </a:rPr>
              <a:t>LoRA</a:t>
            </a:r>
            <a:r>
              <a:rPr kumimoji="1" lang="zh-CN" altLang="en-US" sz="2000">
                <a:effectLst>
                  <a:outerShdw blurRad="38100" dist="38100" dir="2700000" algn="tl">
                    <a:srgbClr val="C0C0C0"/>
                  </a:outerShdw>
                </a:effectLst>
                <a:latin typeface="微软雅黑" panose="020B0503020204020204" charset="-122"/>
                <a:ea typeface="微软雅黑" panose="020B0503020204020204" charset="-122"/>
                <a:sym typeface="+mn-ea"/>
              </a:rPr>
              <a:t>低秩自适应技术显著降低微调需求</a:t>
            </a:r>
            <a:endParaRPr kumimoji="1" lang="en-US" altLang="zh-CN" sz="2000">
              <a:effectLst>
                <a:outerShdw blurRad="38100" dist="38100" dir="2700000" algn="tl">
                  <a:srgbClr val="C0C0C0"/>
                </a:outerShdw>
              </a:effectLst>
              <a:latin typeface="微软雅黑" panose="020B0503020204020204" charset="-122"/>
              <a:ea typeface="微软雅黑" panose="020B0503020204020204" charset="-122"/>
              <a:sym typeface="+mn-ea"/>
            </a:endParaRPr>
          </a:p>
          <a:p>
            <a:pPr marL="417195" indent="-342900" algn="just">
              <a:lnSpc>
                <a:spcPct val="120000"/>
              </a:lnSpc>
              <a:spcBef>
                <a:spcPts val="600"/>
              </a:spcBef>
              <a:buFont typeface="Arial" panose="020B0604020202020204" pitchFamily="34" charset="0"/>
              <a:buChar char="•"/>
            </a:pPr>
            <a:r>
              <a:rPr kumimoji="1" lang="zh-CN" altLang="en-US" sz="2000">
                <a:effectLst>
                  <a:outerShdw blurRad="38100" dist="38100" dir="2700000" algn="tl">
                    <a:srgbClr val="C0C0C0"/>
                  </a:outerShdw>
                </a:effectLst>
                <a:latin typeface="微软雅黑" panose="020B0503020204020204" charset="-122"/>
                <a:ea typeface="微软雅黑" panose="020B0503020204020204" charset="-122"/>
                <a:sym typeface="+mn-ea"/>
              </a:rPr>
              <a:t>采用</a:t>
            </a:r>
            <a:r>
              <a:rPr kumimoji="1" lang="en-US" altLang="zh-CN" sz="2000">
                <a:effectLst>
                  <a:outerShdw blurRad="38100" dist="38100" dir="2700000" algn="tl">
                    <a:srgbClr val="C0C0C0"/>
                  </a:outerShdw>
                </a:effectLst>
                <a:latin typeface="微软雅黑" panose="020B0503020204020204" charset="-122"/>
                <a:ea typeface="微软雅黑" panose="020B0503020204020204" charset="-122"/>
                <a:sym typeface="+mn-ea"/>
              </a:rPr>
              <a:t>Zero</a:t>
            </a:r>
            <a:r>
              <a:rPr kumimoji="1" lang="zh-CN" altLang="en-US" sz="2000">
                <a:effectLst>
                  <a:outerShdw blurRad="38100" dist="38100" dir="2700000" algn="tl">
                    <a:srgbClr val="C0C0C0"/>
                  </a:outerShdw>
                </a:effectLst>
                <a:latin typeface="微软雅黑" panose="020B0503020204020204" charset="-122"/>
                <a:ea typeface="微软雅黑" panose="020B0503020204020204" charset="-122"/>
                <a:sym typeface="+mn-ea"/>
              </a:rPr>
              <a:t>系列技术降低显存需求</a:t>
            </a:r>
            <a:endParaRPr kumimoji="1" lang="en-US" altLang="zh-CN" sz="2000">
              <a:effectLst>
                <a:outerShdw blurRad="38100" dist="38100" dir="2700000" algn="tl">
                  <a:srgbClr val="C0C0C0"/>
                </a:outerShdw>
              </a:effectLst>
              <a:latin typeface="微软雅黑" panose="020B0503020204020204" charset="-122"/>
              <a:ea typeface="微软雅黑" panose="020B0503020204020204" charset="-122"/>
              <a:sym typeface="+mn-ea"/>
            </a:endParaRPr>
          </a:p>
        </p:txBody>
      </p:sp>
      <p:sp>
        <p:nvSpPr>
          <p:cNvPr id="6" name="矩形 5">
            <a:extLst>
              <a:ext uri="{FF2B5EF4-FFF2-40B4-BE49-F238E27FC236}">
                <a16:creationId xmlns:a16="http://schemas.microsoft.com/office/drawing/2014/main" id="{1840FA87-187C-616B-B6F6-63743286C978}"/>
              </a:ext>
            </a:extLst>
          </p:cNvPr>
          <p:cNvSpPr/>
          <p:nvPr/>
        </p:nvSpPr>
        <p:spPr>
          <a:xfrm>
            <a:off x="6634129" y="4802958"/>
            <a:ext cx="5373847" cy="1624541"/>
          </a:xfrm>
          <a:prstGeom prst="rect">
            <a:avLst/>
          </a:prstGeom>
          <a:noFill/>
          <a:ln>
            <a:solidFill>
              <a:srgbClr val="367ECE"/>
            </a:solidFill>
            <a:prstDash val="dash"/>
          </a:ln>
          <a:effectLst/>
          <a:extLst>
            <a:ext uri="{909E8E84-426E-40DD-AFC4-6F175D3DCCD1}">
              <a14:hiddenFill xmlns:a14="http://schemas.microsoft.com/office/drawing/2010/main">
                <a:solidFill>
                  <a:schemeClr val="bg1"/>
                </a:solidFill>
              </a14:hiddenFill>
            </a:ext>
          </a:extLst>
        </p:spPr>
        <p:txBody>
          <a:bodyPr wrap="square" lIns="91370" tIns="45685" rIns="91370" bIns="45685">
            <a:spAutoFit/>
          </a:bodyPr>
          <a:lstStyle/>
          <a:p>
            <a:pPr marL="74295" algn="just">
              <a:lnSpc>
                <a:spcPct val="120000"/>
              </a:lnSpc>
              <a:spcBef>
                <a:spcPts val="600"/>
              </a:spcBef>
            </a:pPr>
            <a:r>
              <a:rPr kumimoji="1" lang="zh-CN" altLang="en-US">
                <a:effectLst>
                  <a:outerShdw blurRad="38100" dist="38100" dir="2700000" algn="tl">
                    <a:srgbClr val="C0C0C0"/>
                  </a:outerShdw>
                </a:effectLst>
                <a:latin typeface="微软雅黑" panose="020B0503020204020204" charset="-122"/>
                <a:ea typeface="微软雅黑" panose="020B0503020204020204" charset="-122"/>
                <a:sym typeface="+mn-ea"/>
              </a:rPr>
              <a:t>发展方向：</a:t>
            </a:r>
            <a:endParaRPr kumimoji="1" lang="en-US" altLang="zh-CN">
              <a:effectLst>
                <a:outerShdw blurRad="38100" dist="38100" dir="2700000" algn="tl">
                  <a:srgbClr val="C0C0C0"/>
                </a:outerShdw>
              </a:effectLst>
              <a:latin typeface="微软雅黑" panose="020B0503020204020204" charset="-122"/>
              <a:ea typeface="微软雅黑" panose="020B0503020204020204" charset="-122"/>
              <a:sym typeface="+mn-ea"/>
            </a:endParaRPr>
          </a:p>
          <a:p>
            <a:pPr marL="817245" lvl="1" indent="-285750" algn="just">
              <a:lnSpc>
                <a:spcPct val="120000"/>
              </a:lnSpc>
              <a:spcBef>
                <a:spcPts val="600"/>
              </a:spcBef>
              <a:buFont typeface="Wingdings" panose="05000000000000000000" pitchFamily="2" charset="2"/>
              <a:buChar char="l"/>
            </a:pPr>
            <a:r>
              <a:rPr kumimoji="1" lang="zh-CN" altLang="en-US">
                <a:effectLst>
                  <a:outerShdw blurRad="38100" dist="38100" dir="2700000" algn="tl">
                    <a:srgbClr val="C0C0C0"/>
                  </a:outerShdw>
                </a:effectLst>
                <a:latin typeface="微软雅黑" panose="020B0503020204020204" charset="-122"/>
                <a:ea typeface="微软雅黑" panose="020B0503020204020204" charset="-122"/>
                <a:sym typeface="+mn-ea"/>
              </a:rPr>
              <a:t>能处理文本数据  √</a:t>
            </a:r>
            <a:endParaRPr kumimoji="1" lang="en-US" altLang="zh-CN">
              <a:effectLst>
                <a:outerShdw blurRad="38100" dist="38100" dir="2700000" algn="tl">
                  <a:srgbClr val="C0C0C0"/>
                </a:outerShdw>
              </a:effectLst>
              <a:latin typeface="微软雅黑" panose="020B0503020204020204" charset="-122"/>
              <a:ea typeface="微软雅黑" panose="020B0503020204020204" charset="-122"/>
              <a:sym typeface="+mn-ea"/>
            </a:endParaRPr>
          </a:p>
          <a:p>
            <a:pPr marL="817245" lvl="1" indent="-285750" algn="just">
              <a:lnSpc>
                <a:spcPct val="120000"/>
              </a:lnSpc>
              <a:spcBef>
                <a:spcPts val="600"/>
              </a:spcBef>
              <a:buFont typeface="Wingdings" panose="05000000000000000000" pitchFamily="2" charset="2"/>
              <a:buChar char="l"/>
            </a:pPr>
            <a:r>
              <a:rPr kumimoji="1" lang="zh-CN" altLang="en-US">
                <a:effectLst>
                  <a:outerShdw blurRad="38100" dist="38100" dir="2700000" algn="tl">
                    <a:srgbClr val="C0C0C0"/>
                  </a:outerShdw>
                </a:effectLst>
                <a:latin typeface="微软雅黑" panose="020B0503020204020204" charset="-122"/>
                <a:ea typeface="微软雅黑" panose="020B0503020204020204" charset="-122"/>
                <a:sym typeface="+mn-ea"/>
              </a:rPr>
              <a:t>能处理图像模态</a:t>
            </a:r>
            <a:endParaRPr kumimoji="1" lang="en-US" altLang="zh-CN">
              <a:effectLst>
                <a:outerShdw blurRad="38100" dist="38100" dir="2700000" algn="tl">
                  <a:srgbClr val="C0C0C0"/>
                </a:outerShdw>
              </a:effectLst>
              <a:latin typeface="微软雅黑" panose="020B0503020204020204" charset="-122"/>
              <a:ea typeface="微软雅黑" panose="020B0503020204020204" charset="-122"/>
              <a:sym typeface="+mn-ea"/>
            </a:endParaRPr>
          </a:p>
          <a:p>
            <a:pPr marL="817245" lvl="1" indent="-285750" algn="just">
              <a:lnSpc>
                <a:spcPct val="120000"/>
              </a:lnSpc>
              <a:spcBef>
                <a:spcPts val="600"/>
              </a:spcBef>
              <a:buFont typeface="Wingdings" panose="05000000000000000000" pitchFamily="2" charset="2"/>
              <a:buChar char="l"/>
            </a:pPr>
            <a:r>
              <a:rPr kumimoji="1" lang="zh-CN" altLang="en-US">
                <a:effectLst>
                  <a:outerShdw blurRad="38100" dist="38100" dir="2700000" algn="tl">
                    <a:srgbClr val="C0C0C0"/>
                  </a:outerShdw>
                </a:effectLst>
                <a:latin typeface="微软雅黑" panose="020B0503020204020204" charset="-122"/>
                <a:ea typeface="微软雅黑" panose="020B0503020204020204" charset="-122"/>
                <a:sym typeface="+mn-ea"/>
              </a:rPr>
              <a:t>能处理科学数据</a:t>
            </a:r>
            <a:endParaRPr kumimoji="1" lang="en-US" altLang="zh-CN">
              <a:effectLst>
                <a:outerShdw blurRad="38100" dist="38100" dir="2700000" algn="tl">
                  <a:srgbClr val="C0C0C0"/>
                </a:outerShdw>
              </a:effectLst>
              <a:latin typeface="微软雅黑" panose="020B0503020204020204" charset="-122"/>
              <a:ea typeface="微软雅黑" panose="020B0503020204020204" charset="-122"/>
              <a:sym typeface="+mn-ea"/>
            </a:endParaRPr>
          </a:p>
        </p:txBody>
      </p:sp>
      <p:sp>
        <p:nvSpPr>
          <p:cNvPr id="9" name="文本框 8">
            <a:extLst>
              <a:ext uri="{FF2B5EF4-FFF2-40B4-BE49-F238E27FC236}">
                <a16:creationId xmlns:a16="http://schemas.microsoft.com/office/drawing/2014/main" id="{B22A619D-60AF-5038-896C-17564AAEAF51}"/>
              </a:ext>
            </a:extLst>
          </p:cNvPr>
          <p:cNvSpPr txBox="1"/>
          <p:nvPr/>
        </p:nvSpPr>
        <p:spPr>
          <a:xfrm>
            <a:off x="136490" y="1094406"/>
            <a:ext cx="6705745" cy="461665"/>
          </a:xfrm>
          <a:prstGeom prst="rect">
            <a:avLst/>
          </a:prstGeom>
          <a:noFill/>
        </p:spPr>
        <p:txBody>
          <a:bodyPr wrap="square">
            <a:spAutoFit/>
          </a:bodyPr>
          <a:lstStyle/>
          <a:p>
            <a:r>
              <a:rPr lang="zh-CN" altLang="en-US" sz="2400" b="1">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私有化、定制化</a:t>
            </a:r>
            <a:r>
              <a:rPr lang="zh-CN" altLang="en-US" sz="24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高能物理文本大模型</a:t>
            </a:r>
            <a:r>
              <a:rPr lang="en-US" altLang="zh-CN" sz="2400" b="1" err="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ChatHEP</a:t>
            </a:r>
            <a:endParaRPr lang="zh-CN" altLang="en-US" sz="24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130594285"/>
      </p:ext>
    </p:extLst>
  </p:cSld>
  <p:clrMapOvr>
    <a:masterClrMapping/>
  </p:clrMapOvr>
  <mc:AlternateContent xmlns:mc="http://schemas.openxmlformats.org/markup-compatibility/2006" xmlns:p14="http://schemas.microsoft.com/office/powerpoint/2010/main">
    <mc:Choice Requires="p14">
      <p:transition spd="slow" p14:dur="2000" advTm="38191"/>
    </mc:Choice>
    <mc:Fallback xmlns="">
      <p:transition spd="slow" advTm="38191"/>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5D07FD-6157-B447-5707-B66CC249BE1E}"/>
              </a:ext>
            </a:extLst>
          </p:cNvPr>
          <p:cNvSpPr>
            <a:spLocks noGrp="1"/>
          </p:cNvSpPr>
          <p:nvPr>
            <p:ph type="title"/>
          </p:nvPr>
        </p:nvSpPr>
        <p:spPr/>
        <p:txBody>
          <a:bodyPr/>
          <a:lstStyle/>
          <a:p>
            <a:r>
              <a:rPr lang="zh-CN" altLang="en-US"/>
              <a:t>大模型在高能物理领域的初步探索</a:t>
            </a:r>
          </a:p>
        </p:txBody>
      </p:sp>
      <p:sp>
        <p:nvSpPr>
          <p:cNvPr id="11" name="任意多边形: 形状 10">
            <a:extLst>
              <a:ext uri="{FF2B5EF4-FFF2-40B4-BE49-F238E27FC236}">
                <a16:creationId xmlns:a16="http://schemas.microsoft.com/office/drawing/2014/main" id="{D08522E8-5580-711D-ECE4-FB87314701B2}"/>
              </a:ext>
            </a:extLst>
          </p:cNvPr>
          <p:cNvSpPr/>
          <p:nvPr/>
        </p:nvSpPr>
        <p:spPr>
          <a:xfrm>
            <a:off x="6044109" y="1158862"/>
            <a:ext cx="1532760" cy="2952707"/>
          </a:xfrm>
          <a:custGeom>
            <a:avLst/>
            <a:gdLst>
              <a:gd name="connsiteX0" fmla="*/ 1298874 w 1391268"/>
              <a:gd name="connsiteY0" fmla="*/ 2528560 h 2680138"/>
              <a:gd name="connsiteX1" fmla="*/ 630064 w 1391268"/>
              <a:gd name="connsiteY1" fmla="*/ 2678927 h 2680138"/>
              <a:gd name="connsiteX2" fmla="*/ 572870 w 1391268"/>
              <a:gd name="connsiteY2" fmla="*/ 2645717 h 2680138"/>
              <a:gd name="connsiteX3" fmla="*/ 368998 w 1391268"/>
              <a:gd name="connsiteY3" fmla="*/ 1990745 h 2680138"/>
              <a:gd name="connsiteX4" fmla="*/ 440030 w 1391268"/>
              <a:gd name="connsiteY4" fmla="*/ 1933551 h 2680138"/>
              <a:gd name="connsiteX5" fmla="*/ 535048 w 1391268"/>
              <a:gd name="connsiteY5" fmla="*/ 1987978 h 2680138"/>
              <a:gd name="connsiteX6" fmla="*/ 186344 w 1391268"/>
              <a:gd name="connsiteY6" fmla="*/ 858843 h 2680138"/>
              <a:gd name="connsiteX7" fmla="*/ 0 w 1391268"/>
              <a:gd name="connsiteY7" fmla="*/ 778586 h 2680138"/>
              <a:gd name="connsiteX8" fmla="*/ 304424 w 1391268"/>
              <a:gd name="connsiteY8" fmla="*/ 448333 h 2680138"/>
              <a:gd name="connsiteX9" fmla="*/ 304424 w 1391268"/>
              <a:gd name="connsiteY9" fmla="*/ 265679 h 2680138"/>
              <a:gd name="connsiteX10" fmla="*/ 59040 w 1391268"/>
              <a:gd name="connsiteY10" fmla="*/ 0 h 2680138"/>
              <a:gd name="connsiteX11" fmla="*/ 571025 w 1391268"/>
              <a:gd name="connsiteY11" fmla="*/ 190957 h 2680138"/>
              <a:gd name="connsiteX12" fmla="*/ 1202934 w 1391268"/>
              <a:gd name="connsiteY12" fmla="*/ 2373581 h 2680138"/>
              <a:gd name="connsiteX13" fmla="*/ 1312711 w 1391268"/>
              <a:gd name="connsiteY13" fmla="*/ 2436311 h 2680138"/>
              <a:gd name="connsiteX14" fmla="*/ 1298874 w 1391268"/>
              <a:gd name="connsiteY14" fmla="*/ 2528560 h 2680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1268" h="2680138">
                <a:moveTo>
                  <a:pt x="1298874" y="2528560"/>
                </a:moveTo>
                <a:lnTo>
                  <a:pt x="630064" y="2678927"/>
                </a:lnTo>
                <a:cubicBezTo>
                  <a:pt x="605157" y="2684462"/>
                  <a:pt x="580250" y="2670625"/>
                  <a:pt x="572870" y="2645717"/>
                </a:cubicBezTo>
                <a:lnTo>
                  <a:pt x="368998" y="1990745"/>
                </a:lnTo>
                <a:cubicBezTo>
                  <a:pt x="356083" y="1948311"/>
                  <a:pt x="401286" y="1911411"/>
                  <a:pt x="440030" y="1933551"/>
                </a:cubicBezTo>
                <a:lnTo>
                  <a:pt x="535048" y="1987978"/>
                </a:lnTo>
                <a:cubicBezTo>
                  <a:pt x="730616" y="1582080"/>
                  <a:pt x="583017" y="1088545"/>
                  <a:pt x="186344" y="858843"/>
                </a:cubicBezTo>
                <a:cubicBezTo>
                  <a:pt x="126382" y="823789"/>
                  <a:pt x="63652" y="797959"/>
                  <a:pt x="0" y="778586"/>
                </a:cubicBezTo>
                <a:lnTo>
                  <a:pt x="304424" y="448333"/>
                </a:lnTo>
                <a:cubicBezTo>
                  <a:pt x="351471" y="397596"/>
                  <a:pt x="351471" y="316416"/>
                  <a:pt x="304424" y="265679"/>
                </a:cubicBezTo>
                <a:lnTo>
                  <a:pt x="59040" y="0"/>
                </a:lnTo>
                <a:cubicBezTo>
                  <a:pt x="234314" y="33210"/>
                  <a:pt x="407743" y="96862"/>
                  <a:pt x="571025" y="190957"/>
                </a:cubicBezTo>
                <a:cubicBezTo>
                  <a:pt x="1336696" y="632832"/>
                  <a:pt x="1610677" y="1598685"/>
                  <a:pt x="1202934" y="2373581"/>
                </a:cubicBezTo>
                <a:lnTo>
                  <a:pt x="1312711" y="2436311"/>
                </a:lnTo>
                <a:cubicBezTo>
                  <a:pt x="1350534" y="2460296"/>
                  <a:pt x="1342231" y="2518413"/>
                  <a:pt x="1298874" y="2528560"/>
                </a:cubicBezTo>
                <a:close/>
              </a:path>
            </a:pathLst>
          </a:custGeom>
          <a:gradFill>
            <a:gsLst>
              <a:gs pos="0">
                <a:srgbClr val="ED7D31">
                  <a:alpha val="50000"/>
                </a:srgbClr>
              </a:gs>
              <a:gs pos="50000">
                <a:srgbClr val="ED7D31"/>
              </a:gs>
              <a:gs pos="100000">
                <a:srgbClr val="ED7D31"/>
              </a:gs>
            </a:gsLst>
            <a:lin ang="5400000" scaled="0"/>
          </a:gradFill>
          <a:ln w="92140" cap="flat">
            <a:noFill/>
            <a:prstDash val="solid"/>
            <a:miter/>
          </a:ln>
        </p:spPr>
        <p:txBody>
          <a:bodyPr rtlCol="0" anchor="ctr"/>
          <a:lstStyle/>
          <a:p>
            <a:endParaRPr lang="zh-CN" altLang="en-US"/>
          </a:p>
        </p:txBody>
      </p:sp>
      <p:sp>
        <p:nvSpPr>
          <p:cNvPr id="12" name="任意多边形: 形状 11">
            <a:extLst>
              <a:ext uri="{FF2B5EF4-FFF2-40B4-BE49-F238E27FC236}">
                <a16:creationId xmlns:a16="http://schemas.microsoft.com/office/drawing/2014/main" id="{B6EA87AB-DC4A-CA20-65BD-FAA07BF0A569}"/>
              </a:ext>
            </a:extLst>
          </p:cNvPr>
          <p:cNvSpPr/>
          <p:nvPr/>
        </p:nvSpPr>
        <p:spPr>
          <a:xfrm>
            <a:off x="3969813" y="945549"/>
            <a:ext cx="2353911" cy="2590468"/>
          </a:xfrm>
          <a:custGeom>
            <a:avLst/>
            <a:gdLst>
              <a:gd name="connsiteX0" fmla="*/ 2123585 w 2136617"/>
              <a:gd name="connsiteY0" fmla="*/ 519263 h 2351338"/>
              <a:gd name="connsiteX1" fmla="*/ 1658647 w 2136617"/>
              <a:gd name="connsiteY1" fmla="*/ 15580 h 2351338"/>
              <a:gd name="connsiteX2" fmla="*/ 1573777 w 2136617"/>
              <a:gd name="connsiteY2" fmla="*/ 48790 h 2351338"/>
              <a:gd name="connsiteX3" fmla="*/ 1573777 w 2136617"/>
              <a:gd name="connsiteY3" fmla="*/ 174249 h 2351338"/>
              <a:gd name="connsiteX4" fmla="*/ 0 w 2136617"/>
              <a:gd name="connsiteY4" fmla="*/ 1812601 h 2351338"/>
              <a:gd name="connsiteX5" fmla="*/ 90405 w 2136617"/>
              <a:gd name="connsiteY5" fmla="*/ 2351339 h 2351338"/>
              <a:gd name="connsiteX6" fmla="*/ 197414 w 2136617"/>
              <a:gd name="connsiteY6" fmla="*/ 2006325 h 2351338"/>
              <a:gd name="connsiteX7" fmla="*/ 325641 w 2136617"/>
              <a:gd name="connsiteY7" fmla="*/ 1911308 h 2351338"/>
              <a:gd name="connsiteX8" fmla="*/ 355161 w 2136617"/>
              <a:gd name="connsiteY8" fmla="*/ 1914998 h 2351338"/>
              <a:gd name="connsiteX9" fmla="*/ 793346 w 2136617"/>
              <a:gd name="connsiteY9" fmla="*/ 2013705 h 2351338"/>
              <a:gd name="connsiteX10" fmla="*/ 769361 w 2136617"/>
              <a:gd name="connsiteY10" fmla="*/ 1812601 h 2351338"/>
              <a:gd name="connsiteX11" fmla="*/ 1572855 w 2136617"/>
              <a:gd name="connsiteY11" fmla="*/ 946378 h 2351338"/>
              <a:gd name="connsiteX12" fmla="*/ 1572855 w 2136617"/>
              <a:gd name="connsiteY12" fmla="*/ 1055233 h 2351338"/>
              <a:gd name="connsiteX13" fmla="*/ 1657724 w 2136617"/>
              <a:gd name="connsiteY13" fmla="*/ 1088442 h 2351338"/>
              <a:gd name="connsiteX14" fmla="*/ 2122662 w 2136617"/>
              <a:gd name="connsiteY14" fmla="*/ 584760 h 2351338"/>
              <a:gd name="connsiteX15" fmla="*/ 2123585 w 2136617"/>
              <a:gd name="connsiteY15" fmla="*/ 519263 h 235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36617" h="2351338">
                <a:moveTo>
                  <a:pt x="2123585" y="519263"/>
                </a:moveTo>
                <a:lnTo>
                  <a:pt x="1658647" y="15580"/>
                </a:lnTo>
                <a:cubicBezTo>
                  <a:pt x="1628205" y="-16707"/>
                  <a:pt x="1573777" y="4510"/>
                  <a:pt x="1573777" y="48790"/>
                </a:cubicBezTo>
                <a:lnTo>
                  <a:pt x="1573777" y="174249"/>
                </a:lnTo>
                <a:cubicBezTo>
                  <a:pt x="698329" y="209304"/>
                  <a:pt x="0" y="929773"/>
                  <a:pt x="0" y="1812601"/>
                </a:cubicBezTo>
                <a:cubicBezTo>
                  <a:pt x="0" y="2001713"/>
                  <a:pt x="32287" y="2182522"/>
                  <a:pt x="90405" y="2351339"/>
                </a:cubicBezTo>
                <a:lnTo>
                  <a:pt x="197414" y="2006325"/>
                </a:lnTo>
                <a:cubicBezTo>
                  <a:pt x="214941" y="1950053"/>
                  <a:pt x="266601" y="1911308"/>
                  <a:pt x="325641" y="1911308"/>
                </a:cubicBezTo>
                <a:cubicBezTo>
                  <a:pt x="335788" y="1911308"/>
                  <a:pt x="345936" y="1912231"/>
                  <a:pt x="355161" y="1914998"/>
                </a:cubicBezTo>
                <a:lnTo>
                  <a:pt x="793346" y="2013705"/>
                </a:lnTo>
                <a:cubicBezTo>
                  <a:pt x="777664" y="1949131"/>
                  <a:pt x="769361" y="1881788"/>
                  <a:pt x="769361" y="1812601"/>
                </a:cubicBezTo>
                <a:cubicBezTo>
                  <a:pt x="769361" y="1355044"/>
                  <a:pt x="1123600" y="979588"/>
                  <a:pt x="1572855" y="946378"/>
                </a:cubicBezTo>
                <a:lnTo>
                  <a:pt x="1572855" y="1055233"/>
                </a:lnTo>
                <a:cubicBezTo>
                  <a:pt x="1572855" y="1099512"/>
                  <a:pt x="1627282" y="1120730"/>
                  <a:pt x="1657724" y="1088442"/>
                </a:cubicBezTo>
                <a:lnTo>
                  <a:pt x="2122662" y="584760"/>
                </a:lnTo>
                <a:cubicBezTo>
                  <a:pt x="2141112" y="566310"/>
                  <a:pt x="2141112" y="537712"/>
                  <a:pt x="2123585" y="519263"/>
                </a:cubicBezTo>
                <a:close/>
              </a:path>
            </a:pathLst>
          </a:custGeom>
          <a:gradFill>
            <a:gsLst>
              <a:gs pos="0">
                <a:srgbClr val="00B050">
                  <a:alpha val="50000"/>
                </a:srgbClr>
              </a:gs>
              <a:gs pos="50000">
                <a:srgbClr val="00B050"/>
              </a:gs>
              <a:gs pos="100000">
                <a:srgbClr val="00B050"/>
              </a:gs>
            </a:gsLst>
            <a:lin ang="5400000" scaled="0"/>
          </a:gradFill>
          <a:ln w="92140" cap="flat">
            <a:noFill/>
            <a:prstDash val="solid"/>
            <a:miter/>
          </a:ln>
        </p:spPr>
        <p:txBody>
          <a:bodyPr rtlCol="0" anchor="ctr"/>
          <a:lstStyle/>
          <a:p>
            <a:endParaRPr lang="zh-CN" altLang="en-US"/>
          </a:p>
        </p:txBody>
      </p:sp>
      <p:sp>
        <p:nvSpPr>
          <p:cNvPr id="13" name="任意多边形: 形状 12">
            <a:extLst>
              <a:ext uri="{FF2B5EF4-FFF2-40B4-BE49-F238E27FC236}">
                <a16:creationId xmlns:a16="http://schemas.microsoft.com/office/drawing/2014/main" id="{910496F5-2147-3F07-F9DA-3195BD7ECE9A}"/>
              </a:ext>
            </a:extLst>
          </p:cNvPr>
          <p:cNvSpPr/>
          <p:nvPr/>
        </p:nvSpPr>
        <p:spPr>
          <a:xfrm>
            <a:off x="4063169" y="3163350"/>
            <a:ext cx="3096136" cy="1594252"/>
          </a:xfrm>
          <a:custGeom>
            <a:avLst/>
            <a:gdLst>
              <a:gd name="connsiteX0" fmla="*/ 2457934 w 2810326"/>
              <a:gd name="connsiteY0" fmla="*/ 958712 h 1447084"/>
              <a:gd name="connsiteX1" fmla="*/ 2428414 w 2810326"/>
              <a:gd name="connsiteY1" fmla="*/ 962402 h 1447084"/>
              <a:gd name="connsiteX2" fmla="*/ 2300187 w 2810326"/>
              <a:gd name="connsiteY2" fmla="*/ 867385 h 1447084"/>
              <a:gd name="connsiteX3" fmla="*/ 2166425 w 2810326"/>
              <a:gd name="connsiteY3" fmla="*/ 438425 h 1447084"/>
              <a:gd name="connsiteX4" fmla="*/ 2004066 w 2810326"/>
              <a:gd name="connsiteY4" fmla="*/ 559272 h 1447084"/>
              <a:gd name="connsiteX5" fmla="*/ 851869 w 2810326"/>
              <a:gd name="connsiteY5" fmla="*/ 296360 h 1447084"/>
              <a:gd name="connsiteX6" fmla="*/ 945963 w 2810326"/>
              <a:gd name="connsiteY6" fmla="*/ 241933 h 1447084"/>
              <a:gd name="connsiteX7" fmla="*/ 932126 w 2810326"/>
              <a:gd name="connsiteY7" fmla="*/ 151529 h 1447084"/>
              <a:gd name="connsiteX8" fmla="*/ 263317 w 2810326"/>
              <a:gd name="connsiteY8" fmla="*/ 1162 h 1447084"/>
              <a:gd name="connsiteX9" fmla="*/ 206122 w 2810326"/>
              <a:gd name="connsiteY9" fmla="*/ 34372 h 1447084"/>
              <a:gd name="connsiteX10" fmla="*/ 2250 w 2810326"/>
              <a:gd name="connsiteY10" fmla="*/ 689343 h 1447084"/>
              <a:gd name="connsiteX11" fmla="*/ 73283 w 2810326"/>
              <a:gd name="connsiteY11" fmla="*/ 746538 h 1447084"/>
              <a:gd name="connsiteX12" fmla="*/ 183060 w 2810326"/>
              <a:gd name="connsiteY12" fmla="*/ 682886 h 1447084"/>
              <a:gd name="connsiteX13" fmla="*/ 2388746 w 2810326"/>
              <a:gd name="connsiteY13" fmla="*/ 1227159 h 1447084"/>
              <a:gd name="connsiteX14" fmla="*/ 2810327 w 2810326"/>
              <a:gd name="connsiteY14" fmla="*/ 879378 h 1447084"/>
              <a:gd name="connsiteX15" fmla="*/ 2457934 w 2810326"/>
              <a:gd name="connsiteY15" fmla="*/ 958712 h 1447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10326" h="1447084">
                <a:moveTo>
                  <a:pt x="2457934" y="958712"/>
                </a:moveTo>
                <a:cubicBezTo>
                  <a:pt x="2447786" y="960557"/>
                  <a:pt x="2438561" y="962402"/>
                  <a:pt x="2428414" y="962402"/>
                </a:cubicBezTo>
                <a:cubicBezTo>
                  <a:pt x="2369374" y="962402"/>
                  <a:pt x="2317714" y="924580"/>
                  <a:pt x="2300187" y="867385"/>
                </a:cubicBezTo>
                <a:lnTo>
                  <a:pt x="2166425" y="438425"/>
                </a:lnTo>
                <a:cubicBezTo>
                  <a:pt x="2118455" y="483627"/>
                  <a:pt x="2064028" y="525139"/>
                  <a:pt x="2004066" y="559272"/>
                </a:cubicBezTo>
                <a:cubicBezTo>
                  <a:pt x="1607393" y="788050"/>
                  <a:pt x="1105555" y="669048"/>
                  <a:pt x="851869" y="296360"/>
                </a:cubicBezTo>
                <a:lnTo>
                  <a:pt x="945963" y="241933"/>
                </a:lnTo>
                <a:cubicBezTo>
                  <a:pt x="984708" y="219793"/>
                  <a:pt x="975483" y="161676"/>
                  <a:pt x="932126" y="151529"/>
                </a:cubicBezTo>
                <a:lnTo>
                  <a:pt x="263317" y="1162"/>
                </a:lnTo>
                <a:cubicBezTo>
                  <a:pt x="238409" y="-4373"/>
                  <a:pt x="213502" y="10387"/>
                  <a:pt x="206122" y="34372"/>
                </a:cubicBezTo>
                <a:lnTo>
                  <a:pt x="2250" y="689343"/>
                </a:lnTo>
                <a:cubicBezTo>
                  <a:pt x="-10664" y="731778"/>
                  <a:pt x="34538" y="768678"/>
                  <a:pt x="73283" y="746538"/>
                </a:cubicBezTo>
                <a:lnTo>
                  <a:pt x="183060" y="682886"/>
                </a:lnTo>
                <a:cubicBezTo>
                  <a:pt x="650765" y="1423650"/>
                  <a:pt x="1623998" y="1669034"/>
                  <a:pt x="2388746" y="1227159"/>
                </a:cubicBezTo>
                <a:cubicBezTo>
                  <a:pt x="2552028" y="1133064"/>
                  <a:pt x="2693170" y="1014062"/>
                  <a:pt x="2810327" y="879378"/>
                </a:cubicBezTo>
                <a:lnTo>
                  <a:pt x="2457934" y="958712"/>
                </a:lnTo>
                <a:close/>
              </a:path>
            </a:pathLst>
          </a:custGeom>
          <a:gradFill>
            <a:gsLst>
              <a:gs pos="0">
                <a:schemeClr val="accent1">
                  <a:satMod val="103000"/>
                  <a:lumMod val="102000"/>
                  <a:tint val="94000"/>
                  <a:alpha val="50000"/>
                </a:schemeClr>
              </a:gs>
              <a:gs pos="50000">
                <a:schemeClr val="accent1">
                  <a:satMod val="110000"/>
                  <a:lumMod val="100000"/>
                  <a:shade val="100000"/>
                </a:schemeClr>
              </a:gs>
              <a:gs pos="100000">
                <a:schemeClr val="accent1">
                  <a:lumMod val="99000"/>
                  <a:satMod val="120000"/>
                  <a:shade val="78000"/>
                </a:schemeClr>
              </a:gs>
            </a:gsLst>
            <a:lin ang="5400000" scaled="0"/>
          </a:gradFill>
          <a:ln w="92140" cap="flat">
            <a:noFill/>
            <a:prstDash val="solid"/>
            <a:miter/>
          </a:ln>
        </p:spPr>
        <p:txBody>
          <a:bodyPr rtlCol="0" anchor="ctr"/>
          <a:lstStyle/>
          <a:p>
            <a:endParaRPr lang="zh-CN" altLang="en-US"/>
          </a:p>
        </p:txBody>
      </p:sp>
      <p:sp>
        <p:nvSpPr>
          <p:cNvPr id="14" name="箭头: 五边形 13">
            <a:extLst>
              <a:ext uri="{FF2B5EF4-FFF2-40B4-BE49-F238E27FC236}">
                <a16:creationId xmlns:a16="http://schemas.microsoft.com/office/drawing/2014/main" id="{D0CAFAB9-3F31-DE7B-BD60-5ABD97B5A1FC}"/>
              </a:ext>
            </a:extLst>
          </p:cNvPr>
          <p:cNvSpPr/>
          <p:nvPr/>
        </p:nvSpPr>
        <p:spPr bwMode="auto">
          <a:xfrm>
            <a:off x="2942296" y="2045723"/>
            <a:ext cx="1635264" cy="548640"/>
          </a:xfrm>
          <a:prstGeom prst="homePlate">
            <a:avLst>
              <a:gd name="adj" fmla="val 34310"/>
            </a:avLst>
          </a:prstGeom>
          <a:gradFill>
            <a:gsLst>
              <a:gs pos="0">
                <a:srgbClr val="00B050">
                  <a:alpha val="50000"/>
                </a:srgbClr>
              </a:gs>
              <a:gs pos="60000">
                <a:srgbClr val="00B050"/>
              </a:gs>
            </a:gsLst>
            <a:lin ang="2700000" scaled="0"/>
          </a:gradFill>
          <a:ln w="25400" cap="rnd">
            <a:solidFill>
              <a:schemeClr val="bg1"/>
            </a:solid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defTabSz="913765"/>
            <a:r>
              <a:rPr lang="en-US" altLang="zh-CN" sz="24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Newbee</a:t>
            </a:r>
            <a:endPar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5" name="箭头: 五边形 14">
            <a:extLst>
              <a:ext uri="{FF2B5EF4-FFF2-40B4-BE49-F238E27FC236}">
                <a16:creationId xmlns:a16="http://schemas.microsoft.com/office/drawing/2014/main" id="{999ED76B-908C-8D8D-5164-D127EDC0F8E6}"/>
              </a:ext>
            </a:extLst>
          </p:cNvPr>
          <p:cNvSpPr/>
          <p:nvPr/>
        </p:nvSpPr>
        <p:spPr bwMode="auto">
          <a:xfrm flipH="1">
            <a:off x="7146808" y="2228658"/>
            <a:ext cx="1742305" cy="548640"/>
          </a:xfrm>
          <a:prstGeom prst="homePlate">
            <a:avLst>
              <a:gd name="adj" fmla="val 37135"/>
            </a:avLst>
          </a:prstGeom>
          <a:gradFill>
            <a:gsLst>
              <a:gs pos="0">
                <a:schemeClr val="accent2">
                  <a:lumMod val="60000"/>
                  <a:lumOff val="40000"/>
                </a:schemeClr>
              </a:gs>
              <a:gs pos="60000">
                <a:schemeClr val="accent2"/>
              </a:gs>
            </a:gsLst>
            <a:lin ang="2700000" scaled="0"/>
          </a:gradFill>
          <a:ln w="25400" cap="rnd">
            <a:solidFill>
              <a:schemeClr val="bg1"/>
            </a:solidFill>
            <a:prstDash val="solid"/>
            <a:round/>
          </a:ln>
          <a:effectLst>
            <a:outerShdw blurRad="76200" dist="50800" dir="54000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r" defTabSz="913765"/>
            <a:r>
              <a:rPr lang="en-US" altLang="zh-CN" sz="24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Checker</a:t>
            </a:r>
            <a:endPar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6" name="箭头: 五边形 15">
            <a:extLst>
              <a:ext uri="{FF2B5EF4-FFF2-40B4-BE49-F238E27FC236}">
                <a16:creationId xmlns:a16="http://schemas.microsoft.com/office/drawing/2014/main" id="{29E6F271-C374-A08C-37E6-95F320EEE0A7}"/>
              </a:ext>
            </a:extLst>
          </p:cNvPr>
          <p:cNvSpPr/>
          <p:nvPr/>
        </p:nvSpPr>
        <p:spPr bwMode="auto">
          <a:xfrm flipH="1">
            <a:off x="4865926" y="4833862"/>
            <a:ext cx="1742305" cy="548640"/>
          </a:xfrm>
          <a:prstGeom prst="homePlate">
            <a:avLst>
              <a:gd name="adj" fmla="val 37135"/>
            </a:avLst>
          </a:prstGeom>
          <a:gradFill>
            <a:gsLst>
              <a:gs pos="0">
                <a:srgbClr val="4472C4">
                  <a:alpha val="50000"/>
                </a:srgbClr>
              </a:gs>
              <a:gs pos="60000">
                <a:srgbClr val="4472C4"/>
              </a:gs>
            </a:gsLst>
            <a:lin ang="2700000" scaled="0"/>
          </a:gradFill>
          <a:ln w="25400" cap="rnd">
            <a:solidFill>
              <a:schemeClr val="bg1"/>
            </a:solid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r" defTabSz="913765"/>
            <a:r>
              <a:rPr lang="en-US" altLang="zh-CN" sz="24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Expert</a:t>
            </a:r>
            <a:endPar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7" name="内容占位符 2">
            <a:extLst>
              <a:ext uri="{FF2B5EF4-FFF2-40B4-BE49-F238E27FC236}">
                <a16:creationId xmlns:a16="http://schemas.microsoft.com/office/drawing/2014/main" id="{0E6253A3-2EF0-C5E5-6094-75F39E0DD586}"/>
              </a:ext>
            </a:extLst>
          </p:cNvPr>
          <p:cNvSpPr txBox="1">
            <a:spLocks/>
          </p:cNvSpPr>
          <p:nvPr/>
        </p:nvSpPr>
        <p:spPr>
          <a:xfrm>
            <a:off x="1343294" y="1750973"/>
            <a:ext cx="1715298" cy="8236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000" b="1">
                <a:effectLst>
                  <a:outerShdw blurRad="38100" dist="38100" dir="2700000" algn="tl">
                    <a:srgbClr val="000000">
                      <a:alpha val="43137"/>
                    </a:srgbClr>
                  </a:outerShdw>
                </a:effectLst>
              </a:rPr>
              <a:t>Seed:</a:t>
            </a:r>
          </a:p>
          <a:p>
            <a:pPr marL="0" indent="0">
              <a:buNone/>
            </a:pPr>
            <a:r>
              <a:rPr lang="zh-CN" altLang="en-US" sz="2000">
                <a:effectLst>
                  <a:outerShdw blurRad="38100" dist="38100" dir="2700000" algn="tl">
                    <a:srgbClr val="000000">
                      <a:alpha val="43137"/>
                    </a:srgbClr>
                  </a:outerShdw>
                </a:effectLst>
              </a:rPr>
              <a:t>“高能物理”</a:t>
            </a:r>
          </a:p>
        </p:txBody>
      </p:sp>
      <p:sp>
        <p:nvSpPr>
          <p:cNvPr id="18" name="文本框 17">
            <a:extLst>
              <a:ext uri="{FF2B5EF4-FFF2-40B4-BE49-F238E27FC236}">
                <a16:creationId xmlns:a16="http://schemas.microsoft.com/office/drawing/2014/main" id="{9DF5B179-18DC-85EC-2ACD-7B8480334B35}"/>
              </a:ext>
            </a:extLst>
          </p:cNvPr>
          <p:cNvSpPr txBox="1"/>
          <p:nvPr/>
        </p:nvSpPr>
        <p:spPr>
          <a:xfrm>
            <a:off x="4647919" y="2688979"/>
            <a:ext cx="2256612" cy="535531"/>
          </a:xfrm>
          <a:prstGeom prst="rect">
            <a:avLst/>
          </a:prstGeom>
          <a:noFill/>
        </p:spPr>
        <p:txBody>
          <a:bodyPr wrap="square">
            <a:spAutoFit/>
          </a:bodyPr>
          <a:lstStyle/>
          <a:p>
            <a:pPr marL="0" lvl="1" algn="ctr">
              <a:lnSpc>
                <a:spcPct val="90000"/>
              </a:lnSpc>
              <a:defRPr/>
            </a:pPr>
            <a:r>
              <a:rPr lang="zh-CN" altLang="en-US" sz="32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种子裂变</a:t>
            </a:r>
            <a:endParaRPr lang="zh-CN" altLang="en-US" sz="3200" b="1">
              <a:solidFill>
                <a:srgbClr val="7030A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endParaRPr>
          </a:p>
        </p:txBody>
      </p:sp>
      <p:sp>
        <p:nvSpPr>
          <p:cNvPr id="20" name="文本框 19">
            <a:extLst>
              <a:ext uri="{FF2B5EF4-FFF2-40B4-BE49-F238E27FC236}">
                <a16:creationId xmlns:a16="http://schemas.microsoft.com/office/drawing/2014/main" id="{E8262D8F-920E-EC20-739B-4BBEE9D2D192}"/>
              </a:ext>
            </a:extLst>
          </p:cNvPr>
          <p:cNvSpPr txBox="1"/>
          <p:nvPr/>
        </p:nvSpPr>
        <p:spPr>
          <a:xfrm>
            <a:off x="8957236" y="1473175"/>
            <a:ext cx="3170110" cy="5632311"/>
          </a:xfrm>
          <a:prstGeom prst="rect">
            <a:avLst/>
          </a:prstGeom>
          <a:noFill/>
        </p:spPr>
        <p:txBody>
          <a:bodyPr wrap="square">
            <a:spAutoFit/>
          </a:bodyPr>
          <a:lstStyle/>
          <a:p>
            <a:pPr marL="285750" indent="-285750">
              <a:buFont typeface="Arial" panose="020B0604020202020204" pitchFamily="34" charset="0"/>
              <a:buChar char="•"/>
            </a:pPr>
            <a:r>
              <a:rPr lang="zh-CN" altLang="en-US" sz="2000" b="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高能物理研究的是什么？</a:t>
            </a:r>
            <a:endParaRPr lang="en-US" altLang="zh-CN" sz="2000" b="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2000" b="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高能物理学家使用什么来探索宇宙的基本结构和演化？</a:t>
            </a:r>
            <a:endParaRPr lang="en-US" altLang="zh-CN" sz="2000" b="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2000" b="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费米子具有什么样的自旋？</a:t>
            </a:r>
            <a:endParaRPr lang="en-US" altLang="zh-CN" sz="2000" b="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2000" b="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引力波是如何产生的？</a:t>
            </a:r>
            <a:endParaRPr lang="en-US" altLang="zh-CN" sz="2000" b="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2000" b="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红移可以用来估算什么？</a:t>
            </a:r>
            <a:endParaRPr lang="en-US" altLang="zh-CN" sz="2000" b="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2000" b="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什么是强相互作用？</a:t>
            </a:r>
            <a:endParaRPr lang="en-US" altLang="zh-CN" sz="2000" b="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2000" b="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如何检测暗物质？</a:t>
            </a:r>
            <a:endParaRPr lang="en-US" altLang="zh-CN" sz="2000" b="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2000" b="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夸克有几种“味道”？分别是什么？</a:t>
            </a:r>
            <a:endParaRPr lang="en-US" altLang="zh-CN" sz="2000" b="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2000" b="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弱相互作用在核反应中扮演了什么样的角色？</a:t>
            </a:r>
          </a:p>
          <a:p>
            <a:pPr marL="285750" indent="-285750">
              <a:buFont typeface="Arial" panose="020B0604020202020204" pitchFamily="34" charset="0"/>
              <a:buChar char="•"/>
            </a:pPr>
            <a:r>
              <a:rPr lang="zh-CN" altLang="en-US" sz="2000" b="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为什么中子星密度非常高？</a:t>
            </a:r>
          </a:p>
          <a:p>
            <a:pPr marL="285750" indent="-285750">
              <a:buFont typeface="Arial" panose="020B0604020202020204" pitchFamily="34" charset="0"/>
              <a:buChar char="•"/>
            </a:pPr>
            <a:r>
              <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endParaRPr lang="zh-CN" altLang="en-US" sz="2000" b="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endParaRPr lang="zh-CN" altLang="en-US" sz="2000" b="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1" name="内容占位符 2">
            <a:extLst>
              <a:ext uri="{FF2B5EF4-FFF2-40B4-BE49-F238E27FC236}">
                <a16:creationId xmlns:a16="http://schemas.microsoft.com/office/drawing/2014/main" id="{940B1666-0FAB-8AF7-6760-3D2C52364EF6}"/>
              </a:ext>
            </a:extLst>
          </p:cNvPr>
          <p:cNvSpPr txBox="1">
            <a:spLocks/>
          </p:cNvSpPr>
          <p:nvPr/>
        </p:nvSpPr>
        <p:spPr>
          <a:xfrm>
            <a:off x="9126023" y="1068562"/>
            <a:ext cx="1715298" cy="8236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000" b="1">
                <a:effectLst>
                  <a:outerShdw blurRad="38100" dist="38100" dir="2700000" algn="tl">
                    <a:srgbClr val="000000">
                      <a:alpha val="43137"/>
                    </a:srgbClr>
                  </a:outerShdw>
                </a:effectLst>
              </a:rPr>
              <a:t>Questions:</a:t>
            </a:r>
            <a:endParaRPr lang="zh-CN" altLang="en-US" sz="2000" b="1">
              <a:effectLst>
                <a:outerShdw blurRad="38100" dist="38100" dir="2700000" algn="tl">
                  <a:srgbClr val="000000">
                    <a:alpha val="43137"/>
                  </a:srgbClr>
                </a:outerShdw>
              </a:effectLst>
            </a:endParaRPr>
          </a:p>
        </p:txBody>
      </p:sp>
      <p:sp>
        <p:nvSpPr>
          <p:cNvPr id="22" name="内容占位符 2">
            <a:extLst>
              <a:ext uri="{FF2B5EF4-FFF2-40B4-BE49-F238E27FC236}">
                <a16:creationId xmlns:a16="http://schemas.microsoft.com/office/drawing/2014/main" id="{753940FF-FD38-4BC0-C2C8-DBFF690CCD4E}"/>
              </a:ext>
            </a:extLst>
          </p:cNvPr>
          <p:cNvSpPr txBox="1">
            <a:spLocks/>
          </p:cNvSpPr>
          <p:nvPr/>
        </p:nvSpPr>
        <p:spPr>
          <a:xfrm>
            <a:off x="3646076" y="4899235"/>
            <a:ext cx="1715298" cy="7969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000" b="1">
                <a:effectLst>
                  <a:outerShdw blurRad="38100" dist="38100" dir="2700000" algn="tl">
                    <a:srgbClr val="000000">
                      <a:alpha val="43137"/>
                    </a:srgbClr>
                  </a:outerShdw>
                </a:effectLst>
              </a:rPr>
              <a:t>Answers</a:t>
            </a:r>
            <a:endParaRPr lang="zh-CN" altLang="en-US" sz="2000" b="1">
              <a:effectLst>
                <a:outerShdw blurRad="38100" dist="38100" dir="2700000" algn="tl">
                  <a:srgbClr val="000000">
                    <a:alpha val="43137"/>
                  </a:srgbClr>
                </a:outerShdw>
              </a:effectLst>
            </a:endParaRPr>
          </a:p>
        </p:txBody>
      </p:sp>
      <p:sp>
        <p:nvSpPr>
          <p:cNvPr id="23" name="内容占位符 2">
            <a:extLst>
              <a:ext uri="{FF2B5EF4-FFF2-40B4-BE49-F238E27FC236}">
                <a16:creationId xmlns:a16="http://schemas.microsoft.com/office/drawing/2014/main" id="{7A13988F-F2E0-3978-544B-7129EAB47213}"/>
              </a:ext>
            </a:extLst>
          </p:cNvPr>
          <p:cNvSpPr txBox="1">
            <a:spLocks/>
          </p:cNvSpPr>
          <p:nvPr/>
        </p:nvSpPr>
        <p:spPr>
          <a:xfrm>
            <a:off x="862135" y="5769831"/>
            <a:ext cx="7838520" cy="14207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400">
                <a:effectLst>
                  <a:outerShdw blurRad="38100" dist="38100" dir="2700000" algn="tl">
                    <a:srgbClr val="000000">
                      <a:alpha val="43137"/>
                    </a:srgbClr>
                  </a:outerShdw>
                </a:effectLst>
              </a:rPr>
              <a:t>仅需一个“种子”就能引导语言模型输出</a:t>
            </a:r>
            <a:r>
              <a:rPr lang="zh-CN" altLang="en-US" sz="2400" b="1">
                <a:solidFill>
                  <a:srgbClr val="FF0000"/>
                </a:solidFill>
                <a:effectLst>
                  <a:outerShdw blurRad="38100" dist="38100" dir="2700000" algn="tl">
                    <a:srgbClr val="000000">
                      <a:alpha val="43137"/>
                    </a:srgbClr>
                  </a:outerShdw>
                </a:effectLst>
              </a:rPr>
              <a:t>有深度、多样化</a:t>
            </a:r>
            <a:r>
              <a:rPr lang="zh-CN" altLang="en-US" sz="2400">
                <a:effectLst>
                  <a:outerShdw blurRad="38100" dist="38100" dir="2700000" algn="tl">
                    <a:srgbClr val="000000">
                      <a:alpha val="43137"/>
                    </a:srgbClr>
                  </a:outerShdw>
                </a:effectLst>
              </a:rPr>
              <a:t>的数据集，极大地降低标注成本。</a:t>
            </a:r>
          </a:p>
        </p:txBody>
      </p:sp>
      <p:sp>
        <p:nvSpPr>
          <p:cNvPr id="24" name="内容占位符 2">
            <a:extLst>
              <a:ext uri="{FF2B5EF4-FFF2-40B4-BE49-F238E27FC236}">
                <a16:creationId xmlns:a16="http://schemas.microsoft.com/office/drawing/2014/main" id="{E73DECF8-E174-4E98-15EB-5317A93CF3F3}"/>
              </a:ext>
            </a:extLst>
          </p:cNvPr>
          <p:cNvSpPr txBox="1">
            <a:spLocks/>
          </p:cNvSpPr>
          <p:nvPr/>
        </p:nvSpPr>
        <p:spPr>
          <a:xfrm>
            <a:off x="339119" y="3097584"/>
            <a:ext cx="2996556" cy="24621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a:effectLst>
                  <a:outerShdw blurRad="38100" dist="38100" dir="2700000" algn="tl">
                    <a:srgbClr val="000000">
                      <a:alpha val="43137"/>
                    </a:srgbClr>
                  </a:outerShdw>
                </a:effectLst>
                <a:latin typeface="微软雅黑" panose="020B0503020204020204" pitchFamily="34" charset="-122"/>
              </a:rPr>
              <a:t>智能体：</a:t>
            </a:r>
            <a:endParaRPr lang="en-US" altLang="zh-CN" sz="2000">
              <a:effectLst>
                <a:outerShdw blurRad="38100" dist="38100" dir="2700000" algn="tl">
                  <a:srgbClr val="000000">
                    <a:alpha val="43137"/>
                  </a:srgbClr>
                </a:outerShdw>
              </a:effectLst>
              <a:latin typeface="微软雅黑" panose="020B0503020204020204" pitchFamily="34" charset="-122"/>
            </a:endParaRPr>
          </a:p>
          <a:p>
            <a:r>
              <a:rPr lang="en-US" altLang="zh-CN" sz="1800">
                <a:effectLst>
                  <a:outerShdw blurRad="38100" dist="38100" dir="2700000" algn="tl">
                    <a:srgbClr val="000000">
                      <a:alpha val="43137"/>
                    </a:srgbClr>
                  </a:outerShdw>
                </a:effectLst>
                <a:latin typeface="微软雅黑" panose="020B0503020204020204" pitchFamily="34" charset="-122"/>
              </a:rPr>
              <a:t>Newbee: </a:t>
            </a:r>
            <a:r>
              <a:rPr lang="zh-CN" altLang="en-US" sz="1800">
                <a:effectLst>
                  <a:outerShdw blurRad="38100" dist="38100" dir="2700000" algn="tl">
                    <a:srgbClr val="000000">
                      <a:alpha val="43137"/>
                    </a:srgbClr>
                  </a:outerShdw>
                </a:effectLst>
                <a:latin typeface="微软雅黑" panose="020B0503020204020204" pitchFamily="34" charset="-122"/>
              </a:rPr>
              <a:t>根据输入提出</a:t>
            </a:r>
            <a:r>
              <a:rPr lang="en-US" altLang="zh-CN" sz="1800">
                <a:effectLst>
                  <a:outerShdw blurRad="38100" dist="38100" dir="2700000" algn="tl">
                    <a:srgbClr val="000000">
                      <a:alpha val="43137"/>
                    </a:srgbClr>
                  </a:outerShdw>
                </a:effectLst>
                <a:latin typeface="微软雅黑" panose="020B0503020204020204" pitchFamily="34" charset="-122"/>
              </a:rPr>
              <a:t>2</a:t>
            </a:r>
            <a:r>
              <a:rPr lang="zh-CN" altLang="en-US" sz="1800">
                <a:effectLst>
                  <a:outerShdw blurRad="38100" dist="38100" dir="2700000" algn="tl">
                    <a:srgbClr val="000000">
                      <a:alpha val="43137"/>
                    </a:srgbClr>
                  </a:outerShdw>
                </a:effectLst>
                <a:latin typeface="微软雅黑" panose="020B0503020204020204" pitchFamily="34" charset="-122"/>
              </a:rPr>
              <a:t>个问题</a:t>
            </a:r>
            <a:r>
              <a:rPr lang="en-US" altLang="zh-CN" sz="1800">
                <a:effectLst>
                  <a:outerShdw blurRad="38100" dist="38100" dir="2700000" algn="tl">
                    <a:srgbClr val="000000">
                      <a:alpha val="43137"/>
                    </a:srgbClr>
                  </a:outerShdw>
                </a:effectLst>
                <a:latin typeface="微软雅黑" panose="020B0503020204020204" pitchFamily="34" charset="-122"/>
              </a:rPr>
              <a:t> </a:t>
            </a:r>
          </a:p>
          <a:p>
            <a:r>
              <a:rPr lang="en-US" altLang="zh-CN" sz="1800">
                <a:effectLst>
                  <a:outerShdw blurRad="38100" dist="38100" dir="2700000" algn="tl">
                    <a:srgbClr val="000000">
                      <a:alpha val="43137"/>
                    </a:srgbClr>
                  </a:outerShdw>
                </a:effectLst>
                <a:latin typeface="微软雅黑" panose="020B0503020204020204" pitchFamily="34" charset="-122"/>
              </a:rPr>
              <a:t>Checker: </a:t>
            </a:r>
            <a:r>
              <a:rPr lang="zh-CN" altLang="en-US" sz="1800">
                <a:effectLst>
                  <a:outerShdw blurRad="38100" dist="38100" dir="2700000" algn="tl">
                    <a:srgbClr val="000000">
                      <a:alpha val="43137"/>
                    </a:srgbClr>
                  </a:outerShdw>
                </a:effectLst>
                <a:latin typeface="微软雅黑" panose="020B0503020204020204" pitchFamily="34" charset="-122"/>
              </a:rPr>
              <a:t>挑选问题</a:t>
            </a:r>
            <a:endParaRPr lang="en-US" altLang="zh-CN" sz="1800">
              <a:effectLst>
                <a:outerShdw blurRad="38100" dist="38100" dir="2700000" algn="tl">
                  <a:srgbClr val="000000">
                    <a:alpha val="43137"/>
                  </a:srgbClr>
                </a:outerShdw>
              </a:effectLst>
              <a:latin typeface="微软雅黑" panose="020B0503020204020204" pitchFamily="34" charset="-122"/>
            </a:endParaRPr>
          </a:p>
          <a:p>
            <a:r>
              <a:rPr lang="en-US" altLang="zh-CN" sz="1800">
                <a:effectLst>
                  <a:outerShdw blurRad="38100" dist="38100" dir="2700000" algn="tl">
                    <a:srgbClr val="000000">
                      <a:alpha val="43137"/>
                    </a:srgbClr>
                  </a:outerShdw>
                </a:effectLst>
                <a:latin typeface="微软雅黑" panose="020B0503020204020204" pitchFamily="34" charset="-122"/>
              </a:rPr>
              <a:t>Expert: </a:t>
            </a:r>
            <a:r>
              <a:rPr lang="zh-CN" altLang="en-US" sz="1800">
                <a:effectLst>
                  <a:outerShdw blurRad="38100" dist="38100" dir="2700000" algn="tl">
                    <a:srgbClr val="000000">
                      <a:alpha val="43137"/>
                    </a:srgbClr>
                  </a:outerShdw>
                </a:effectLst>
                <a:latin typeface="微软雅黑" panose="020B0503020204020204" pitchFamily="34" charset="-122"/>
              </a:rPr>
              <a:t>回答问题</a:t>
            </a:r>
            <a:endParaRPr lang="en-US" altLang="zh-CN" sz="1800">
              <a:effectLst>
                <a:outerShdw blurRad="38100" dist="38100" dir="2700000" algn="tl">
                  <a:srgbClr val="000000">
                    <a:alpha val="43137"/>
                  </a:srgbClr>
                </a:outerShdw>
              </a:effectLst>
              <a:latin typeface="微软雅黑" panose="020B0503020204020204" pitchFamily="34" charset="-122"/>
            </a:endParaRPr>
          </a:p>
        </p:txBody>
      </p:sp>
      <p:sp>
        <p:nvSpPr>
          <p:cNvPr id="28" name="文本框 27">
            <a:extLst>
              <a:ext uri="{FF2B5EF4-FFF2-40B4-BE49-F238E27FC236}">
                <a16:creationId xmlns:a16="http://schemas.microsoft.com/office/drawing/2014/main" id="{223C366F-181F-4A55-53BA-A88FCFF2B71D}"/>
              </a:ext>
            </a:extLst>
          </p:cNvPr>
          <p:cNvSpPr txBox="1"/>
          <p:nvPr/>
        </p:nvSpPr>
        <p:spPr>
          <a:xfrm>
            <a:off x="167688" y="1015071"/>
            <a:ext cx="6156036" cy="461665"/>
          </a:xfrm>
          <a:prstGeom prst="rect">
            <a:avLst/>
          </a:prstGeom>
          <a:noFill/>
        </p:spPr>
        <p:txBody>
          <a:bodyPr wrap="square">
            <a:spAutoFit/>
          </a:bodyPr>
          <a:lstStyle/>
          <a:p>
            <a:r>
              <a:rPr lang="zh-CN" altLang="en-US" sz="24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提出</a:t>
            </a:r>
            <a:r>
              <a:rPr lang="zh-CN" altLang="en-US"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种子裂变</a:t>
            </a:r>
            <a:r>
              <a:rPr lang="en-US" altLang="zh-CN"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(Seed Fission)</a:t>
            </a:r>
            <a:r>
              <a:rPr lang="zh-CN" altLang="en-US" sz="24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技术</a:t>
            </a:r>
          </a:p>
        </p:txBody>
      </p:sp>
    </p:spTree>
    <p:extLst>
      <p:ext uri="{BB962C8B-B14F-4D97-AF65-F5344CB8AC3E}">
        <p14:creationId xmlns:p14="http://schemas.microsoft.com/office/powerpoint/2010/main" val="2588698856"/>
      </p:ext>
    </p:extLst>
  </p:cSld>
  <p:clrMapOvr>
    <a:masterClrMapping/>
  </p:clrMapOvr>
  <mc:AlternateContent xmlns:mc="http://schemas.openxmlformats.org/markup-compatibility/2006" xmlns:p14="http://schemas.microsoft.com/office/powerpoint/2010/main">
    <mc:Choice Requires="p14">
      <p:transition spd="slow" p14:dur="2000" advTm="1116"/>
    </mc:Choice>
    <mc:Fallback xmlns="">
      <p:transition spd="slow" advTm="1116"/>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69111F-F3B0-2A90-0F29-FFF0ACF0885F}"/>
              </a:ext>
            </a:extLst>
          </p:cNvPr>
          <p:cNvSpPr>
            <a:spLocks noGrp="1"/>
          </p:cNvSpPr>
          <p:nvPr>
            <p:ph type="title"/>
          </p:nvPr>
        </p:nvSpPr>
        <p:spPr>
          <a:xfrm>
            <a:off x="646902" y="136525"/>
            <a:ext cx="9688816" cy="595630"/>
          </a:xfrm>
        </p:spPr>
        <p:txBody>
          <a:bodyPr/>
          <a:lstStyle/>
          <a:p>
            <a:r>
              <a:rPr lang="zh-CN" altLang="en-US"/>
              <a:t>大模型在高能物理领域的初步探索</a:t>
            </a:r>
          </a:p>
        </p:txBody>
      </p:sp>
      <p:sp>
        <p:nvSpPr>
          <p:cNvPr id="25" name="矩形 24">
            <a:extLst>
              <a:ext uri="{FF2B5EF4-FFF2-40B4-BE49-F238E27FC236}">
                <a16:creationId xmlns:a16="http://schemas.microsoft.com/office/drawing/2014/main" id="{107FA48D-0BFA-B4C9-743A-6801F19A1B26}"/>
              </a:ext>
            </a:extLst>
          </p:cNvPr>
          <p:cNvSpPr/>
          <p:nvPr/>
        </p:nvSpPr>
        <p:spPr>
          <a:xfrm>
            <a:off x="6476301" y="1090196"/>
            <a:ext cx="5433821" cy="4954427"/>
          </a:xfrm>
          <a:prstGeom prst="rect">
            <a:avLst/>
          </a:prstGeom>
          <a:noFill/>
          <a:ln>
            <a:solidFill>
              <a:srgbClr val="367ECE"/>
            </a:solidFill>
            <a:prstDash val="dash"/>
          </a:ln>
          <a:effectLst/>
          <a:extLst>
            <a:ext uri="{909E8E84-426E-40DD-AFC4-6F175D3DCCD1}">
              <a14:hiddenFill xmlns:a14="http://schemas.microsoft.com/office/drawing/2010/main">
                <a:solidFill>
                  <a:schemeClr val="bg1"/>
                </a:solidFill>
              </a14:hiddenFill>
            </a:ext>
          </a:extLst>
        </p:spPr>
        <p:txBody>
          <a:bodyPr wrap="square" lIns="91370" tIns="45685" rIns="91370" bIns="45685">
            <a:spAutoFit/>
          </a:bodyPr>
          <a:lstStyle/>
          <a:p>
            <a:pPr marL="74295" algn="just">
              <a:lnSpc>
                <a:spcPct val="120000"/>
              </a:lnSpc>
              <a:spcBef>
                <a:spcPts val="600"/>
              </a:spcBef>
            </a:pPr>
            <a:r>
              <a:rPr kumimoji="1" lang="zh-CN" altLang="en-US" sz="2000" b="1">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测试数据：</a:t>
            </a:r>
            <a:endParaRPr kumimoji="1" lang="en-US" altLang="zh-CN" sz="2000" b="1">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endParaRPr>
          </a:p>
          <a:p>
            <a:pPr marL="417195" indent="-342900" algn="just">
              <a:lnSpc>
                <a:spcPct val="120000"/>
              </a:lnSpc>
              <a:spcBef>
                <a:spcPts val="600"/>
              </a:spcBef>
              <a:buFont typeface="Arial" panose="020B0604020202020204" pitchFamily="34" charset="0"/>
              <a:buChar char="•"/>
            </a:pP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粒子物理、天体物理、同步辐射和中子科学领域随机采样数据，领域内部知识。</a:t>
            </a:r>
            <a:endPar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endParaRPr>
          </a:p>
          <a:p>
            <a:pPr marL="74295" algn="just">
              <a:lnSpc>
                <a:spcPct val="120000"/>
              </a:lnSpc>
              <a:spcBef>
                <a:spcPts val="600"/>
              </a:spcBef>
            </a:pPr>
            <a:r>
              <a:rPr kumimoji="1" lang="zh-CN" altLang="en-US" sz="2000" b="1">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结果：</a:t>
            </a:r>
            <a:endParaRPr kumimoji="1" lang="en-US" altLang="zh-CN" sz="2000" b="1">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endParaRPr>
          </a:p>
          <a:p>
            <a:pPr marL="417195" indent="-342900" algn="just">
              <a:lnSpc>
                <a:spcPct val="120000"/>
              </a:lnSpc>
              <a:spcBef>
                <a:spcPts val="600"/>
              </a:spcBef>
              <a:buFont typeface="Arial" panose="020B0604020202020204" pitchFamily="34" charset="0"/>
              <a:buChar char="•"/>
            </a:pP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与基准模型</a:t>
            </a:r>
            <a:r>
              <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Vicuna-13B</a:t>
            </a: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相比，</a:t>
            </a:r>
            <a:r>
              <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ChatHEP-13B</a:t>
            </a: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战胜或平局率达到</a:t>
            </a:r>
            <a:r>
              <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95%</a:t>
            </a: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，在领域问答上</a:t>
            </a:r>
            <a:r>
              <a:rPr kumimoji="1" lang="zh-CN" altLang="en-US" sz="2000" b="1">
                <a:solidFill>
                  <a:srgbClr val="FF0000"/>
                </a:solidFill>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性能远优于基准模型</a:t>
            </a: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a:t>
            </a:r>
            <a:endPar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endParaRPr>
          </a:p>
          <a:p>
            <a:pPr marL="417195" indent="-342900" algn="just">
              <a:lnSpc>
                <a:spcPct val="120000"/>
              </a:lnSpc>
              <a:spcBef>
                <a:spcPts val="600"/>
              </a:spcBef>
              <a:buFont typeface="Arial" panose="020B0604020202020204" pitchFamily="34" charset="0"/>
              <a:buChar char="•"/>
            </a:pPr>
            <a:r>
              <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ChatHEP-13B</a:t>
            </a: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的性能达到了</a:t>
            </a:r>
            <a:r>
              <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ChatGPT-175B</a:t>
            </a: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的</a:t>
            </a:r>
            <a:r>
              <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65%</a:t>
            </a: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，而</a:t>
            </a:r>
            <a:r>
              <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Vicuna</a:t>
            </a: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仅不到</a:t>
            </a:r>
            <a:r>
              <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10%</a:t>
            </a: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a:t>
            </a:r>
            <a:endPar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endParaRPr>
          </a:p>
          <a:p>
            <a:pPr marL="74295" algn="just">
              <a:lnSpc>
                <a:spcPct val="120000"/>
              </a:lnSpc>
              <a:spcBef>
                <a:spcPts val="600"/>
              </a:spcBef>
            </a:pPr>
            <a:r>
              <a:rPr kumimoji="1" lang="zh-CN" altLang="en-US" sz="2000" b="1">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结论：</a:t>
            </a:r>
            <a:endParaRPr kumimoji="1" lang="en-US" altLang="zh-CN" sz="2000" b="1">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endParaRPr>
          </a:p>
          <a:p>
            <a:pPr marL="417195" indent="-342900" algn="just">
              <a:lnSpc>
                <a:spcPct val="120000"/>
              </a:lnSpc>
              <a:spcBef>
                <a:spcPts val="600"/>
              </a:spcBef>
              <a:buFont typeface="Arial" panose="020B0604020202020204" pitchFamily="34" charset="0"/>
              <a:buChar char="•"/>
            </a:pPr>
            <a:r>
              <a:rPr kumimoji="1" lang="zh-CN" altLang="en-US" sz="2000">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ea"/>
              </a:rPr>
              <a:t>通过预训练、微调和</a:t>
            </a:r>
            <a:r>
              <a:rPr kumimoji="1" lang="en-US" altLang="zh-CN" sz="2000">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ea"/>
              </a:rPr>
              <a:t>Embedding</a:t>
            </a:r>
            <a:r>
              <a:rPr kumimoji="1" lang="zh-CN" altLang="en-US" sz="2000">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ea"/>
              </a:rPr>
              <a:t>等方法能有效的提升模型的领域概念准确问答的能力</a:t>
            </a:r>
            <a:endParaRPr kumimoji="1" lang="en-US" altLang="zh-CN">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ea"/>
            </a:endParaRPr>
          </a:p>
        </p:txBody>
      </p:sp>
      <p:pic>
        <p:nvPicPr>
          <p:cNvPr id="32" name="图片 31">
            <a:extLst>
              <a:ext uri="{FF2B5EF4-FFF2-40B4-BE49-F238E27FC236}">
                <a16:creationId xmlns:a16="http://schemas.microsoft.com/office/drawing/2014/main" id="{0B7C13EE-37BE-2D25-F484-1316A23885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7549" y="4420001"/>
            <a:ext cx="6064539" cy="2289263"/>
          </a:xfrm>
          <a:prstGeom prst="rect">
            <a:avLst/>
          </a:prstGeom>
        </p:spPr>
      </p:pic>
      <p:sp>
        <p:nvSpPr>
          <p:cNvPr id="33" name="文本框 32">
            <a:extLst>
              <a:ext uri="{FF2B5EF4-FFF2-40B4-BE49-F238E27FC236}">
                <a16:creationId xmlns:a16="http://schemas.microsoft.com/office/drawing/2014/main" id="{5E5D99E0-F48F-9975-F41B-4A32883D90DA}"/>
              </a:ext>
            </a:extLst>
          </p:cNvPr>
          <p:cNvSpPr txBox="1"/>
          <p:nvPr/>
        </p:nvSpPr>
        <p:spPr>
          <a:xfrm>
            <a:off x="281878" y="1628786"/>
            <a:ext cx="6064539" cy="2616101"/>
          </a:xfrm>
          <a:prstGeom prst="rect">
            <a:avLst/>
          </a:prstGeom>
          <a:noFill/>
        </p:spPr>
        <p:txBody>
          <a:bodyPr wrap="square">
            <a:spAutoFit/>
          </a:bodyPr>
          <a:lstStyle/>
          <a:p>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测试集问题抽样：</a:t>
            </a:r>
            <a:endPar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pPr marL="342900" indent="-342900">
              <a:buFont typeface="Arial" panose="020B0604020202020204" pitchFamily="34" charset="0"/>
              <a:buChar char="•"/>
            </a:pP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BESIII</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的</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Topology </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分析是什么？</a:t>
            </a:r>
            <a:endPar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pPr marL="342900" indent="-342900">
              <a:buFont typeface="Arial" panose="020B0604020202020204" pitchFamily="34" charset="0"/>
              <a:buChar char="•"/>
            </a:pP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为什么我们无法直接观测到暗物质？</a:t>
            </a:r>
            <a:endPar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pPr marL="342900" indent="-342900">
              <a:buFont typeface="Arial" panose="020B0604020202020204" pitchFamily="34" charset="0"/>
              <a:buChar char="•"/>
            </a:pP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HEPAI</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是什么</a:t>
            </a:r>
          </a:p>
          <a:p>
            <a:pPr marL="342900" indent="-342900">
              <a:buFont typeface="Arial" panose="020B0604020202020204" pitchFamily="34" charset="0"/>
              <a:buChar char="•"/>
            </a:pP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Why is particle therapy more expensive than X-ray treatment?</a:t>
            </a:r>
          </a:p>
          <a:p>
            <a:pPr marL="342900" indent="-342900">
              <a:buFont typeface="Arial" panose="020B0604020202020204" pitchFamily="34" charset="0"/>
              <a:buChar char="•"/>
            </a:pP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What is the potential of the Higgs portal cosmology research field?</a:t>
            </a:r>
          </a:p>
        </p:txBody>
      </p:sp>
      <p:sp>
        <p:nvSpPr>
          <p:cNvPr id="3" name="文本框 2">
            <a:extLst>
              <a:ext uri="{FF2B5EF4-FFF2-40B4-BE49-F238E27FC236}">
                <a16:creationId xmlns:a16="http://schemas.microsoft.com/office/drawing/2014/main" id="{BAB0C121-F5D9-A6FF-BFDC-2F9C86C72ED9}"/>
              </a:ext>
            </a:extLst>
          </p:cNvPr>
          <p:cNvSpPr txBox="1"/>
          <p:nvPr/>
        </p:nvSpPr>
        <p:spPr>
          <a:xfrm>
            <a:off x="6476302" y="6346272"/>
            <a:ext cx="5339878" cy="400110"/>
          </a:xfrm>
          <a:prstGeom prst="rect">
            <a:avLst/>
          </a:prstGeom>
          <a:noFill/>
        </p:spPr>
        <p:txBody>
          <a:bodyPr wrap="square">
            <a:spAutoFit/>
          </a:bodyPr>
          <a:lstStyle/>
          <a:p>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未来通过迭代在领域上能超越</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ChatGPT</a:t>
            </a:r>
          </a:p>
        </p:txBody>
      </p:sp>
      <p:sp>
        <p:nvSpPr>
          <p:cNvPr id="4" name="文本框 3">
            <a:extLst>
              <a:ext uri="{FF2B5EF4-FFF2-40B4-BE49-F238E27FC236}">
                <a16:creationId xmlns:a16="http://schemas.microsoft.com/office/drawing/2014/main" id="{887881D3-AF05-2F40-2477-7EE18BA1DFFF}"/>
              </a:ext>
            </a:extLst>
          </p:cNvPr>
          <p:cNvSpPr txBox="1"/>
          <p:nvPr/>
        </p:nvSpPr>
        <p:spPr>
          <a:xfrm>
            <a:off x="281877" y="1090196"/>
            <a:ext cx="6064539" cy="461665"/>
          </a:xfrm>
          <a:prstGeom prst="rect">
            <a:avLst/>
          </a:prstGeom>
          <a:noFill/>
        </p:spPr>
        <p:txBody>
          <a:bodyPr wrap="square">
            <a:spAutoFit/>
          </a:bodyPr>
          <a:lstStyle/>
          <a:p>
            <a:r>
              <a:rPr lang="en-US" altLang="zh-CN" sz="24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ChatHEP-130</a:t>
            </a:r>
            <a:r>
              <a:rPr lang="zh-CN" altLang="en-US" sz="24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亿文本大模型测试结果</a:t>
            </a:r>
            <a:endParaRPr lang="en-US" altLang="zh-CN" sz="24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032034504"/>
      </p:ext>
    </p:extLst>
  </p:cSld>
  <p:clrMapOvr>
    <a:masterClrMapping/>
  </p:clrMapOvr>
  <mc:AlternateContent xmlns:mc="http://schemas.openxmlformats.org/markup-compatibility/2006" xmlns:p14="http://schemas.microsoft.com/office/powerpoint/2010/main">
    <mc:Choice Requires="p14">
      <p:transition spd="slow" p14:dur="2000" advTm="60633"/>
    </mc:Choice>
    <mc:Fallback xmlns="">
      <p:transition spd="slow" advTm="60633"/>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DB18F6-9855-F1E6-6691-FB067507DC8B}"/>
              </a:ext>
            </a:extLst>
          </p:cNvPr>
          <p:cNvSpPr>
            <a:spLocks noGrp="1"/>
          </p:cNvSpPr>
          <p:nvPr>
            <p:ph type="title"/>
          </p:nvPr>
        </p:nvSpPr>
        <p:spPr/>
        <p:txBody>
          <a:bodyPr/>
          <a:lstStyle/>
          <a:p>
            <a:r>
              <a:rPr lang="zh-CN" altLang="en-US"/>
              <a:t>大模型的能力扩展</a:t>
            </a:r>
          </a:p>
        </p:txBody>
      </p:sp>
      <p:sp>
        <p:nvSpPr>
          <p:cNvPr id="6" name="文本框 5">
            <a:extLst>
              <a:ext uri="{FF2B5EF4-FFF2-40B4-BE49-F238E27FC236}">
                <a16:creationId xmlns:a16="http://schemas.microsoft.com/office/drawing/2014/main" id="{E197861E-57C9-C330-9E6C-1DD2B6173E02}"/>
              </a:ext>
            </a:extLst>
          </p:cNvPr>
          <p:cNvSpPr txBox="1"/>
          <p:nvPr/>
        </p:nvSpPr>
        <p:spPr>
          <a:xfrm>
            <a:off x="236803" y="2116907"/>
            <a:ext cx="2626857" cy="1631216"/>
          </a:xfrm>
          <a:prstGeom prst="rect">
            <a:avLst/>
          </a:prstGeom>
          <a:noFill/>
        </p:spPr>
        <p:txBody>
          <a:bodyPr wrap="square">
            <a:spAutoFit/>
          </a:bodyPr>
          <a:lstStyle/>
          <a:p>
            <a:pPr marL="342900" indent="-342900">
              <a:buFont typeface="Arial" panose="020B0604020202020204" pitchFamily="34" charset="0"/>
              <a:buChar char="•"/>
            </a:pP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知识精确检索</a:t>
            </a:r>
            <a:endPar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pPr marL="342900" indent="-342900">
              <a:buFont typeface="Arial" panose="020B0604020202020204" pitchFamily="34" charset="0"/>
              <a:buChar char="•"/>
            </a:pP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外部文档飞行时加载</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卸载</a:t>
            </a:r>
            <a:endPar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pPr marL="342900" indent="-342900">
              <a:buFont typeface="Arial" panose="020B0604020202020204" pitchFamily="34" charset="0"/>
              <a:buChar char="•"/>
            </a:pP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显示知识来源</a:t>
            </a:r>
            <a:endPar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pPr marL="342900" indent="-342900">
              <a:buFont typeface="Arial" panose="020B0604020202020204" pitchFamily="34" charset="0"/>
              <a:buChar char="•"/>
            </a:pP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动态变化的信息</a:t>
            </a:r>
            <a:endPar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grpSp>
        <p:nvGrpSpPr>
          <p:cNvPr id="8" name="组合 7">
            <a:extLst>
              <a:ext uri="{FF2B5EF4-FFF2-40B4-BE49-F238E27FC236}">
                <a16:creationId xmlns:a16="http://schemas.microsoft.com/office/drawing/2014/main" id="{8751469F-1B61-79D1-E8E5-372887B4833D}"/>
              </a:ext>
            </a:extLst>
          </p:cNvPr>
          <p:cNvGrpSpPr/>
          <p:nvPr/>
        </p:nvGrpSpPr>
        <p:grpSpPr>
          <a:xfrm>
            <a:off x="2907141" y="972354"/>
            <a:ext cx="8361873" cy="5768835"/>
            <a:chOff x="2907142" y="988796"/>
            <a:chExt cx="8355432" cy="5752393"/>
          </a:xfrm>
        </p:grpSpPr>
        <p:pic>
          <p:nvPicPr>
            <p:cNvPr id="5" name="图片 4">
              <a:extLst>
                <a:ext uri="{FF2B5EF4-FFF2-40B4-BE49-F238E27FC236}">
                  <a16:creationId xmlns:a16="http://schemas.microsoft.com/office/drawing/2014/main" id="{A36B746C-340D-1975-4C7F-374C6449A0C1}"/>
                </a:ext>
              </a:extLst>
            </p:cNvPr>
            <p:cNvPicPr>
              <a:picLocks noChangeAspect="1"/>
            </p:cNvPicPr>
            <p:nvPr/>
          </p:nvPicPr>
          <p:blipFill>
            <a:blip r:embed="rId2"/>
            <a:stretch>
              <a:fillRect/>
            </a:stretch>
          </p:blipFill>
          <p:spPr>
            <a:xfrm>
              <a:off x="2907142" y="988796"/>
              <a:ext cx="8355432" cy="5752393"/>
            </a:xfrm>
            <a:prstGeom prst="rect">
              <a:avLst/>
            </a:prstGeom>
          </p:spPr>
        </p:pic>
        <p:sp>
          <p:nvSpPr>
            <p:cNvPr id="7" name="矩形 6">
              <a:extLst>
                <a:ext uri="{FF2B5EF4-FFF2-40B4-BE49-F238E27FC236}">
                  <a16:creationId xmlns:a16="http://schemas.microsoft.com/office/drawing/2014/main" id="{A3AEE729-7A47-1183-817B-5589E23DF026}"/>
                </a:ext>
              </a:extLst>
            </p:cNvPr>
            <p:cNvSpPr/>
            <p:nvPr/>
          </p:nvSpPr>
          <p:spPr>
            <a:xfrm>
              <a:off x="6845121" y="6078828"/>
              <a:ext cx="2852671" cy="56667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grpSp>
      <p:sp>
        <p:nvSpPr>
          <p:cNvPr id="3" name="文本框 2">
            <a:extLst>
              <a:ext uri="{FF2B5EF4-FFF2-40B4-BE49-F238E27FC236}">
                <a16:creationId xmlns:a16="http://schemas.microsoft.com/office/drawing/2014/main" id="{33854D48-0C2E-FB6B-B6C3-B40585234A1A}"/>
              </a:ext>
            </a:extLst>
          </p:cNvPr>
          <p:cNvSpPr txBox="1"/>
          <p:nvPr/>
        </p:nvSpPr>
        <p:spPr>
          <a:xfrm>
            <a:off x="292611" y="1236951"/>
            <a:ext cx="4063852" cy="523220"/>
          </a:xfrm>
          <a:prstGeom prst="rect">
            <a:avLst/>
          </a:prstGeom>
          <a:noFill/>
        </p:spPr>
        <p:txBody>
          <a:bodyPr wrap="square">
            <a:spAutoFit/>
          </a:bodyPr>
          <a:lstStyle/>
          <a:p>
            <a:r>
              <a:rPr lang="en-US" altLang="zh-CN" sz="28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LangChain</a:t>
            </a:r>
            <a:r>
              <a:rPr lang="zh-CN" altLang="en-US" sz="28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endParaRPr lang="en-US" altLang="zh-CN" sz="28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898548879"/>
      </p:ext>
    </p:extLst>
  </p:cSld>
  <p:clrMapOvr>
    <a:masterClrMapping/>
  </p:clrMapOvr>
  <mc:AlternateContent xmlns:mc="http://schemas.openxmlformats.org/markup-compatibility/2006" xmlns:p14="http://schemas.microsoft.com/office/powerpoint/2010/main">
    <mc:Choice Requires="p14">
      <p:transition spd="slow" p14:dur="2000" advTm="156387"/>
    </mc:Choice>
    <mc:Fallback xmlns="">
      <p:transition spd="slow" advTm="156387"/>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2C3AD2-E4C8-AA0D-2E12-B3855607808F}"/>
              </a:ext>
            </a:extLst>
          </p:cNvPr>
          <p:cNvSpPr>
            <a:spLocks noGrp="1"/>
          </p:cNvSpPr>
          <p:nvPr>
            <p:ph type="title"/>
          </p:nvPr>
        </p:nvSpPr>
        <p:spPr/>
        <p:txBody>
          <a:bodyPr/>
          <a:lstStyle/>
          <a:p>
            <a:r>
              <a:rPr lang="zh-CN" altLang="en-US"/>
              <a:t>大模型的能力扩展</a:t>
            </a:r>
          </a:p>
        </p:txBody>
      </p:sp>
      <p:sp>
        <p:nvSpPr>
          <p:cNvPr id="8" name="矩形 7">
            <a:extLst>
              <a:ext uri="{FF2B5EF4-FFF2-40B4-BE49-F238E27FC236}">
                <a16:creationId xmlns:a16="http://schemas.microsoft.com/office/drawing/2014/main" id="{D2C80D5D-8B13-C3C9-78AF-F004AE2DEEF1}"/>
              </a:ext>
            </a:extLst>
          </p:cNvPr>
          <p:cNvSpPr/>
          <p:nvPr/>
        </p:nvSpPr>
        <p:spPr>
          <a:xfrm>
            <a:off x="270704" y="1102695"/>
            <a:ext cx="7450895" cy="497886"/>
          </a:xfrm>
          <a:prstGeom prst="rect">
            <a:avLst/>
          </a:prstGeom>
          <a:noFill/>
          <a:ln>
            <a:solidFill>
              <a:srgbClr val="367ECE"/>
            </a:solidFill>
            <a:prstDash val="dash"/>
          </a:ln>
          <a:effectLst/>
          <a:extLst>
            <a:ext uri="{909E8E84-426E-40DD-AFC4-6F175D3DCCD1}">
              <a14:hiddenFill xmlns:a14="http://schemas.microsoft.com/office/drawing/2010/main">
                <a:solidFill>
                  <a:schemeClr val="bg1"/>
                </a:solidFill>
              </a14:hiddenFill>
            </a:ext>
          </a:extLst>
        </p:spPr>
        <p:txBody>
          <a:bodyPr wrap="square" lIns="91370" tIns="45685" rIns="91370" bIns="45685">
            <a:spAutoFit/>
          </a:bodyPr>
          <a:lstStyle/>
          <a:p>
            <a:pPr marL="74295" algn="just">
              <a:lnSpc>
                <a:spcPct val="120000"/>
              </a:lnSpc>
              <a:spcBef>
                <a:spcPts val="600"/>
              </a:spcBef>
            </a:pPr>
            <a:r>
              <a:rPr kumimoji="1" lang="zh-CN" altLang="en-US" sz="2400" b="1">
                <a:effectLst>
                  <a:outerShdw blurRad="38100" dist="38100" dir="2700000" algn="tl">
                    <a:srgbClr val="C0C0C0"/>
                  </a:outerShdw>
                </a:effectLst>
                <a:latin typeface="微软雅黑" panose="020B0503020204020204" charset="-122"/>
                <a:ea typeface="微软雅黑" panose="020B0503020204020204" charset="-122"/>
                <a:sym typeface="+mn-ea"/>
              </a:rPr>
              <a:t>从技术层面</a:t>
            </a:r>
            <a:r>
              <a:rPr kumimoji="1" lang="en-US" altLang="zh-CN" sz="2400" b="1">
                <a:effectLst>
                  <a:outerShdw blurRad="38100" dist="38100" dir="2700000" algn="tl">
                    <a:srgbClr val="C0C0C0"/>
                  </a:outerShdw>
                </a:effectLst>
                <a:latin typeface="微软雅黑" panose="020B0503020204020204" charset="-122"/>
                <a:ea typeface="微软雅黑" panose="020B0503020204020204" charset="-122"/>
                <a:sym typeface="+mn-ea"/>
              </a:rPr>
              <a:t>ChatHEP/HepLM</a:t>
            </a:r>
            <a:r>
              <a:rPr kumimoji="1" lang="zh-CN" altLang="en-US" sz="2400" b="1">
                <a:effectLst>
                  <a:outerShdw blurRad="38100" dist="38100" dir="2700000" algn="tl">
                    <a:srgbClr val="C0C0C0"/>
                  </a:outerShdw>
                </a:effectLst>
                <a:latin typeface="微软雅黑" panose="020B0503020204020204" charset="-122"/>
                <a:ea typeface="微软雅黑" panose="020B0503020204020204" charset="-122"/>
                <a:sym typeface="+mn-ea"/>
              </a:rPr>
              <a:t>的更多能力扩展</a:t>
            </a:r>
            <a:endParaRPr kumimoji="1" lang="en-US" altLang="zh-CN" sz="2400" b="1">
              <a:effectLst>
                <a:outerShdw blurRad="38100" dist="38100" dir="2700000" algn="tl">
                  <a:srgbClr val="C0C0C0"/>
                </a:outerShdw>
              </a:effectLst>
              <a:latin typeface="微软雅黑" panose="020B0503020204020204" charset="-122"/>
              <a:ea typeface="微软雅黑" panose="020B0503020204020204" charset="-122"/>
              <a:sym typeface="+mn-ea"/>
            </a:endParaRPr>
          </a:p>
        </p:txBody>
      </p:sp>
      <p:pic>
        <p:nvPicPr>
          <p:cNvPr id="4" name="图片 3">
            <a:extLst>
              <a:ext uri="{FF2B5EF4-FFF2-40B4-BE49-F238E27FC236}">
                <a16:creationId xmlns:a16="http://schemas.microsoft.com/office/drawing/2014/main" id="{9D299292-E6DB-37BD-C0BB-615E67879CCD}"/>
              </a:ext>
            </a:extLst>
          </p:cNvPr>
          <p:cNvPicPr>
            <a:picLocks noChangeAspect="1"/>
          </p:cNvPicPr>
          <p:nvPr/>
        </p:nvPicPr>
        <p:blipFill>
          <a:blip r:embed="rId3"/>
          <a:stretch>
            <a:fillRect/>
          </a:stretch>
        </p:blipFill>
        <p:spPr>
          <a:xfrm>
            <a:off x="12606" y="2134731"/>
            <a:ext cx="12166788" cy="3905459"/>
          </a:xfrm>
          <a:prstGeom prst="rect">
            <a:avLst/>
          </a:prstGeom>
        </p:spPr>
      </p:pic>
    </p:spTree>
    <p:extLst>
      <p:ext uri="{BB962C8B-B14F-4D97-AF65-F5344CB8AC3E}">
        <p14:creationId xmlns:p14="http://schemas.microsoft.com/office/powerpoint/2010/main" val="40177263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C5F29D-1CB9-E691-F22B-30AA1936A601}"/>
              </a:ext>
            </a:extLst>
          </p:cNvPr>
          <p:cNvSpPr>
            <a:spLocks noGrp="1"/>
          </p:cNvSpPr>
          <p:nvPr>
            <p:ph type="title"/>
          </p:nvPr>
        </p:nvSpPr>
        <p:spPr/>
        <p:txBody>
          <a:bodyPr>
            <a:normAutofit fontScale="90000"/>
          </a:bodyPr>
          <a:lstStyle/>
          <a:p>
            <a:r>
              <a:rPr lang="zh-CN" altLang="en-US"/>
              <a:t>大模型在高能物理领域应用的思考</a:t>
            </a:r>
          </a:p>
        </p:txBody>
      </p:sp>
      <p:sp>
        <p:nvSpPr>
          <p:cNvPr id="3" name="矩形 2">
            <a:extLst>
              <a:ext uri="{FF2B5EF4-FFF2-40B4-BE49-F238E27FC236}">
                <a16:creationId xmlns:a16="http://schemas.microsoft.com/office/drawing/2014/main" id="{54E8399D-1B12-F880-F175-07D9AF935038}"/>
              </a:ext>
            </a:extLst>
          </p:cNvPr>
          <p:cNvSpPr/>
          <p:nvPr/>
        </p:nvSpPr>
        <p:spPr>
          <a:xfrm>
            <a:off x="365989" y="1980076"/>
            <a:ext cx="5825891" cy="2657965"/>
          </a:xfrm>
          <a:prstGeom prst="rect">
            <a:avLst/>
          </a:prstGeom>
          <a:noFill/>
          <a:ln>
            <a:solidFill>
              <a:srgbClr val="367ECE"/>
            </a:solidFill>
            <a:prstDash val="dash"/>
          </a:ln>
          <a:effectLst/>
          <a:extLst>
            <a:ext uri="{909E8E84-426E-40DD-AFC4-6F175D3DCCD1}">
              <a14:hiddenFill xmlns:a14="http://schemas.microsoft.com/office/drawing/2010/main">
                <a:solidFill>
                  <a:schemeClr val="bg1"/>
                </a:solidFill>
              </a14:hiddenFill>
            </a:ext>
          </a:extLst>
        </p:spPr>
        <p:txBody>
          <a:bodyPr wrap="square" lIns="91370" tIns="45685" rIns="91370" bIns="45685">
            <a:spAutoFit/>
          </a:bodyPr>
          <a:lstStyle/>
          <a:p>
            <a:pPr marL="74295" algn="just">
              <a:lnSpc>
                <a:spcPct val="120000"/>
              </a:lnSpc>
              <a:spcBef>
                <a:spcPts val="600"/>
              </a:spcBef>
            </a:pPr>
            <a:r>
              <a:rPr lang="zh-CN" altLang="en-US" sz="2000" b="1">
                <a:latin typeface="微软雅黑" panose="020B0503020204020204" charset="-122"/>
                <a:ea typeface="微软雅黑" panose="020B0503020204020204" charset="-122"/>
                <a:sym typeface="+mn-ea"/>
              </a:rPr>
              <a:t>通用文本</a:t>
            </a:r>
            <a:r>
              <a:rPr lang="en-US" altLang="zh-CN" sz="2000" b="1">
                <a:latin typeface="微软雅黑" panose="020B0503020204020204" charset="-122"/>
                <a:ea typeface="微软雅黑" panose="020B0503020204020204" charset="-122"/>
                <a:sym typeface="+mn-ea"/>
              </a:rPr>
              <a:t>/</a:t>
            </a:r>
            <a:r>
              <a:rPr lang="zh-CN" altLang="en-US" sz="2000" b="1">
                <a:latin typeface="微软雅黑" panose="020B0503020204020204" charset="-122"/>
                <a:ea typeface="微软雅黑" panose="020B0503020204020204" charset="-122"/>
                <a:sym typeface="+mn-ea"/>
              </a:rPr>
              <a:t>图像大模型的领域定制化</a:t>
            </a:r>
            <a:endParaRPr lang="en-US" altLang="zh-CN" sz="2000" b="1">
              <a:latin typeface="微软雅黑" panose="020B0503020204020204" charset="-122"/>
              <a:ea typeface="微软雅黑" panose="020B0503020204020204" charset="-122"/>
              <a:sym typeface="+mn-ea"/>
            </a:endParaRPr>
          </a:p>
          <a:p>
            <a:pPr marL="342900" indent="-342900">
              <a:lnSpc>
                <a:spcPct val="110000"/>
              </a:lnSpc>
              <a:spcBef>
                <a:spcPts val="600"/>
              </a:spcBef>
              <a:spcAft>
                <a:spcPts val="600"/>
              </a:spcAft>
              <a:buClr>
                <a:srgbClr val="ECAE14"/>
              </a:buClr>
              <a:buSzPct val="110000"/>
              <a:buFont typeface="Wingdings" pitchFamily="2" charset="2"/>
              <a:buChar char="•"/>
            </a:pPr>
            <a:r>
              <a:rPr kumimoji="1" lang="zh-CN" altLang="en-US">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rPr>
              <a:t>专业知识问答、写科学代码、摘要、翻译、纠错等，提升科研人员效率。</a:t>
            </a:r>
            <a:endParaRPr kumimoji="1" lang="en-US" altLang="zh-CN">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endParaRPr>
          </a:p>
          <a:p>
            <a:pPr marL="342900" indent="-342900">
              <a:lnSpc>
                <a:spcPct val="110000"/>
              </a:lnSpc>
              <a:spcBef>
                <a:spcPts val="600"/>
              </a:spcBef>
              <a:spcAft>
                <a:spcPts val="600"/>
              </a:spcAft>
              <a:buClr>
                <a:srgbClr val="ECAE14"/>
              </a:buClr>
              <a:buSzPct val="110000"/>
              <a:buFont typeface="Wingdings" pitchFamily="2" charset="2"/>
              <a:buChar char="•"/>
            </a:pPr>
            <a:r>
              <a:rPr kumimoji="1" lang="zh-CN" altLang="en-US">
                <a:effectLst>
                  <a:outerShdw blurRad="38100" dist="38100" dir="2700000" algn="tl">
                    <a:srgbClr val="C0C0C0"/>
                  </a:outerShdw>
                </a:effectLst>
                <a:latin typeface="微软雅黑" panose="020B0503020204020204" pitchFamily="34" charset="-122"/>
                <a:ea typeface="微软雅黑" panose="020B0503020204020204" pitchFamily="34" charset="-122"/>
              </a:rPr>
              <a:t>引导大模型使用科学工具：计算器、积分工具、科学领域分析工具等。</a:t>
            </a:r>
            <a:endParaRPr kumimoji="1" lang="en-US" altLang="zh-CN">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endParaRPr>
          </a:p>
          <a:p>
            <a:pPr marL="342900" indent="-342900">
              <a:lnSpc>
                <a:spcPct val="110000"/>
              </a:lnSpc>
              <a:spcBef>
                <a:spcPts val="600"/>
              </a:spcBef>
              <a:spcAft>
                <a:spcPts val="600"/>
              </a:spcAft>
              <a:buClr>
                <a:srgbClr val="ECAE14"/>
              </a:buClr>
              <a:buSzPct val="110000"/>
              <a:buFont typeface="Wingdings" pitchFamily="2" charset="2"/>
              <a:buChar char="•"/>
            </a:pPr>
            <a:r>
              <a:rPr kumimoji="1" lang="zh-CN" altLang="en-US">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rPr>
              <a:t>在实验前辅助设计实验、在实验中辅助运行控制、在实现后辅助数据分析，提升智能化水平。</a:t>
            </a:r>
            <a:endParaRPr kumimoji="1" lang="en-US" altLang="zh-CN">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endParaRPr>
          </a:p>
        </p:txBody>
      </p:sp>
      <p:pic>
        <p:nvPicPr>
          <p:cNvPr id="4" name="图片 3">
            <a:extLst>
              <a:ext uri="{FF2B5EF4-FFF2-40B4-BE49-F238E27FC236}">
                <a16:creationId xmlns:a16="http://schemas.microsoft.com/office/drawing/2014/main" id="{82DAE5A2-5772-9C8D-04C6-5CA742EF1C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89677" y="1098205"/>
            <a:ext cx="5902323" cy="1743868"/>
          </a:xfrm>
          <a:prstGeom prst="rect">
            <a:avLst/>
          </a:prstGeom>
        </p:spPr>
      </p:pic>
      <p:pic>
        <p:nvPicPr>
          <p:cNvPr id="5" name="图片 4">
            <a:extLst>
              <a:ext uri="{FF2B5EF4-FFF2-40B4-BE49-F238E27FC236}">
                <a16:creationId xmlns:a16="http://schemas.microsoft.com/office/drawing/2014/main" id="{E4C36FBA-C664-69DA-6E2C-4C84084C54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9677" y="3277939"/>
            <a:ext cx="5833459" cy="1065158"/>
          </a:xfrm>
          <a:prstGeom prst="rect">
            <a:avLst/>
          </a:prstGeom>
        </p:spPr>
      </p:pic>
      <p:sp>
        <p:nvSpPr>
          <p:cNvPr id="6" name="下箭头 4">
            <a:extLst>
              <a:ext uri="{FF2B5EF4-FFF2-40B4-BE49-F238E27FC236}">
                <a16:creationId xmlns:a16="http://schemas.microsoft.com/office/drawing/2014/main" id="{A1CAA1E7-AEE5-9715-1C55-683D2FFAECA7}"/>
              </a:ext>
            </a:extLst>
          </p:cNvPr>
          <p:cNvSpPr/>
          <p:nvPr/>
        </p:nvSpPr>
        <p:spPr>
          <a:xfrm>
            <a:off x="8603907" y="2939384"/>
            <a:ext cx="464827" cy="278189"/>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zh-CN" altLang="en-US"/>
          </a:p>
        </p:txBody>
      </p:sp>
      <p:sp>
        <p:nvSpPr>
          <p:cNvPr id="7" name="文本框 6">
            <a:extLst>
              <a:ext uri="{FF2B5EF4-FFF2-40B4-BE49-F238E27FC236}">
                <a16:creationId xmlns:a16="http://schemas.microsoft.com/office/drawing/2014/main" id="{5447F9B5-A7FA-D598-A0B6-88A56974C969}"/>
              </a:ext>
            </a:extLst>
          </p:cNvPr>
          <p:cNvSpPr txBox="1"/>
          <p:nvPr/>
        </p:nvSpPr>
        <p:spPr>
          <a:xfrm>
            <a:off x="9068734" y="2874510"/>
            <a:ext cx="800219" cy="338554"/>
          </a:xfrm>
          <a:prstGeom prst="rect">
            <a:avLst/>
          </a:prstGeom>
          <a:noFill/>
        </p:spPr>
        <p:txBody>
          <a:bodyPr wrap="none" rtlCol="0">
            <a:spAutoFit/>
          </a:bodyPr>
          <a:lstStyle/>
          <a:p>
            <a:r>
              <a:rPr kumimoji="1" lang="zh-CN" altLang="en-US" sz="1600" kern="0"/>
              <a:t>改进后</a:t>
            </a:r>
            <a:endParaRPr kumimoji="1" lang="zh-CN" altLang="en-US" sz="1600"/>
          </a:p>
        </p:txBody>
      </p:sp>
      <p:sp>
        <p:nvSpPr>
          <p:cNvPr id="8" name="矩形 7">
            <a:extLst>
              <a:ext uri="{FF2B5EF4-FFF2-40B4-BE49-F238E27FC236}">
                <a16:creationId xmlns:a16="http://schemas.microsoft.com/office/drawing/2014/main" id="{68BF5844-E239-54CD-ECFB-85A478D0B310}"/>
              </a:ext>
            </a:extLst>
          </p:cNvPr>
          <p:cNvSpPr/>
          <p:nvPr/>
        </p:nvSpPr>
        <p:spPr>
          <a:xfrm>
            <a:off x="365989" y="4778963"/>
            <a:ext cx="11708248" cy="1896667"/>
          </a:xfrm>
          <a:prstGeom prst="rect">
            <a:avLst/>
          </a:prstGeom>
          <a:noFill/>
          <a:ln>
            <a:solidFill>
              <a:srgbClr val="367ECE"/>
            </a:solidFill>
            <a:prstDash val="dash"/>
          </a:ln>
          <a:effectLst/>
          <a:extLst>
            <a:ext uri="{909E8E84-426E-40DD-AFC4-6F175D3DCCD1}">
              <a14:hiddenFill xmlns:a14="http://schemas.microsoft.com/office/drawing/2010/main">
                <a:solidFill>
                  <a:schemeClr val="bg1"/>
                </a:solidFill>
              </a14:hiddenFill>
            </a:ext>
          </a:extLst>
        </p:spPr>
        <p:txBody>
          <a:bodyPr wrap="square" lIns="91370" tIns="45685" rIns="91370" bIns="45685">
            <a:spAutoFit/>
          </a:bodyPr>
          <a:lstStyle/>
          <a:p>
            <a:pPr marL="74295" algn="just">
              <a:lnSpc>
                <a:spcPct val="120000"/>
              </a:lnSpc>
              <a:spcBef>
                <a:spcPts val="600"/>
              </a:spcBef>
            </a:pPr>
            <a:r>
              <a:rPr lang="zh-CN" altLang="en-US" sz="2000" b="1">
                <a:latin typeface="微软雅黑" panose="020B0503020204020204" charset="-122"/>
                <a:ea typeface="微软雅黑" panose="020B0503020204020204" charset="-122"/>
                <a:sym typeface="+mn-ea"/>
              </a:rPr>
              <a:t>高能物理科学数据大模型（当前没有）</a:t>
            </a:r>
            <a:endParaRPr lang="en-US" altLang="zh-CN" sz="2000" b="1">
              <a:latin typeface="微软雅黑" panose="020B0503020204020204" charset="-122"/>
              <a:ea typeface="微软雅黑" panose="020B0503020204020204" charset="-122"/>
              <a:sym typeface="+mn-ea"/>
            </a:endParaRPr>
          </a:p>
          <a:p>
            <a:pPr marL="342900" indent="-342900">
              <a:lnSpc>
                <a:spcPct val="110000"/>
              </a:lnSpc>
              <a:spcBef>
                <a:spcPts val="600"/>
              </a:spcBef>
              <a:spcAft>
                <a:spcPts val="600"/>
              </a:spcAft>
              <a:buClr>
                <a:srgbClr val="ECAE14"/>
              </a:buClr>
              <a:buSzPct val="110000"/>
              <a:buFont typeface="Wingdings" pitchFamily="2" charset="2"/>
              <a:buChar char="•"/>
            </a:pPr>
            <a:r>
              <a:rPr kumimoji="1" lang="zh-CN" altLang="en-US" b="1">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利用大模型无监督预训练方法让</a:t>
            </a:r>
            <a:r>
              <a:rPr kumimoji="1" lang="en-US" altLang="zh-CN" b="1">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AI</a:t>
            </a:r>
            <a:r>
              <a:rPr kumimoji="1" lang="zh-CN" altLang="en-US" b="1">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把握所有数据中的全局规律</a:t>
            </a:r>
            <a:r>
              <a:rPr kumimoji="1" lang="zh-CN" altLang="en-US">
                <a:effectLst>
                  <a:outerShdw blurRad="38100" dist="38100" dir="2700000" algn="tl">
                    <a:srgbClr val="C0C0C0"/>
                  </a:outerShdw>
                </a:effectLst>
                <a:latin typeface="微软雅黑" panose="020B0503020204020204" pitchFamily="34" charset="-122"/>
                <a:ea typeface="微软雅黑" panose="020B0503020204020204" pitchFamily="34" charset="-122"/>
              </a:rPr>
              <a:t>，用物理反馈强化学习引导其涌现。在下游任务如</a:t>
            </a:r>
            <a:r>
              <a:rPr kumimoji="1" lang="en-US" altLang="zh-CN">
                <a:effectLst>
                  <a:outerShdw blurRad="38100" dist="38100" dir="2700000" algn="tl">
                    <a:srgbClr val="C0C0C0"/>
                  </a:outerShdw>
                </a:effectLst>
                <a:latin typeface="微软雅黑" panose="020B0503020204020204" pitchFamily="34" charset="-122"/>
                <a:ea typeface="微软雅黑" panose="020B0503020204020204" pitchFamily="34" charset="-122"/>
              </a:rPr>
              <a:t>Jet</a:t>
            </a:r>
            <a:r>
              <a:rPr kumimoji="1" lang="zh-CN" altLang="en-US">
                <a:effectLst>
                  <a:outerShdw blurRad="38100" dist="38100" dir="2700000" algn="tl">
                    <a:srgbClr val="C0C0C0"/>
                  </a:outerShdw>
                </a:effectLst>
                <a:latin typeface="微软雅黑" panose="020B0503020204020204" pitchFamily="34" charset="-122"/>
                <a:ea typeface="微软雅黑" panose="020B0503020204020204" pitchFamily="34" charset="-122"/>
              </a:rPr>
              <a:t> </a:t>
            </a:r>
            <a:r>
              <a:rPr kumimoji="1" lang="en-US" altLang="zh-CN">
                <a:effectLst>
                  <a:outerShdw blurRad="38100" dist="38100" dir="2700000" algn="tl">
                    <a:srgbClr val="C0C0C0"/>
                  </a:outerShdw>
                </a:effectLst>
                <a:latin typeface="微软雅黑" panose="020B0503020204020204" pitchFamily="34" charset="-122"/>
                <a:ea typeface="微软雅黑" panose="020B0503020204020204" pitchFamily="34" charset="-122"/>
              </a:rPr>
              <a:t>Tagging,</a:t>
            </a:r>
            <a:r>
              <a:rPr kumimoji="1" lang="zh-CN" altLang="en-US">
                <a:effectLst>
                  <a:outerShdw blurRad="38100" dist="38100" dir="2700000" algn="tl">
                    <a:srgbClr val="C0C0C0"/>
                  </a:outerShdw>
                </a:effectLst>
                <a:latin typeface="微软雅黑" panose="020B0503020204020204" pitchFamily="34" charset="-122"/>
                <a:ea typeface="微软雅黑" panose="020B0503020204020204" pitchFamily="34" charset="-122"/>
              </a:rPr>
              <a:t> </a:t>
            </a:r>
            <a:r>
              <a:rPr kumimoji="1" lang="en-US" altLang="zh-CN">
                <a:effectLst>
                  <a:outerShdw blurRad="38100" dist="38100" dir="2700000" algn="tl">
                    <a:srgbClr val="C0C0C0"/>
                  </a:outerShdw>
                </a:effectLst>
                <a:latin typeface="微软雅黑" panose="020B0503020204020204" pitchFamily="34" charset="-122"/>
                <a:ea typeface="微软雅黑" panose="020B0503020204020204" pitchFamily="34" charset="-122"/>
              </a:rPr>
              <a:t>Shower</a:t>
            </a:r>
            <a:r>
              <a:rPr kumimoji="1" lang="zh-CN" altLang="en-US">
                <a:effectLst>
                  <a:outerShdw blurRad="38100" dist="38100" dir="2700000" algn="tl">
                    <a:srgbClr val="C0C0C0"/>
                  </a:outerShdw>
                </a:effectLst>
                <a:latin typeface="微软雅黑" panose="020B0503020204020204" pitchFamily="34" charset="-122"/>
                <a:ea typeface="微软雅黑" panose="020B0503020204020204" pitchFamily="34" charset="-122"/>
              </a:rPr>
              <a:t> </a:t>
            </a:r>
            <a:r>
              <a:rPr kumimoji="1" lang="en-US" altLang="zh-CN">
                <a:effectLst>
                  <a:outerShdw blurRad="38100" dist="38100" dir="2700000" algn="tl">
                    <a:srgbClr val="C0C0C0"/>
                  </a:outerShdw>
                </a:effectLst>
                <a:latin typeface="微软雅黑" panose="020B0503020204020204" pitchFamily="34" charset="-122"/>
                <a:ea typeface="微软雅黑" panose="020B0503020204020204" pitchFamily="34" charset="-122"/>
              </a:rPr>
              <a:t>simulation</a:t>
            </a:r>
            <a:r>
              <a:rPr kumimoji="1" lang="zh-CN" altLang="en-US">
                <a:effectLst>
                  <a:outerShdw blurRad="38100" dist="38100" dir="2700000" algn="tl">
                    <a:srgbClr val="C0C0C0"/>
                  </a:outerShdw>
                </a:effectLst>
                <a:latin typeface="微软雅黑" panose="020B0503020204020204" pitchFamily="34" charset="-122"/>
                <a:ea typeface="微软雅黑" panose="020B0503020204020204" pitchFamily="34" charset="-122"/>
              </a:rPr>
              <a:t>微调，在更多复杂下游任务实现涌现，获取数据、调用工具，建立反馈回路，产生认知。</a:t>
            </a:r>
            <a:endParaRPr kumimoji="1" lang="en-US" altLang="zh-CN">
              <a:effectLst>
                <a:outerShdw blurRad="38100" dist="38100" dir="2700000" algn="tl">
                  <a:srgbClr val="C0C0C0"/>
                </a:outerShdw>
              </a:effectLst>
              <a:latin typeface="微软雅黑" panose="020B0503020204020204" pitchFamily="34" charset="-122"/>
              <a:ea typeface="微软雅黑" panose="020B0503020204020204" pitchFamily="34" charset="-122"/>
            </a:endParaRPr>
          </a:p>
          <a:p>
            <a:pPr marL="342900" indent="-342900">
              <a:lnSpc>
                <a:spcPct val="110000"/>
              </a:lnSpc>
              <a:spcBef>
                <a:spcPts val="600"/>
              </a:spcBef>
              <a:spcAft>
                <a:spcPts val="600"/>
              </a:spcAft>
              <a:buClr>
                <a:srgbClr val="ECAE14"/>
              </a:buClr>
              <a:buSzPct val="110000"/>
              <a:buFont typeface="Wingdings" pitchFamily="2" charset="2"/>
              <a:buChar char="•"/>
            </a:pPr>
            <a:r>
              <a:rPr kumimoji="1" lang="zh-CN" altLang="en-US">
                <a:effectLst>
                  <a:outerShdw blurRad="38100" dist="38100" dir="2700000" algn="tl">
                    <a:srgbClr val="C0C0C0"/>
                  </a:outerShdw>
                </a:effectLst>
                <a:latin typeface="微软雅黑" panose="020B0503020204020204" pitchFamily="34" charset="-122"/>
                <a:ea typeface="微软雅黑" panose="020B0503020204020204" pitchFamily="34" charset="-122"/>
              </a:rPr>
              <a:t>研究置</a:t>
            </a:r>
            <a:r>
              <a:rPr kumimoji="1" lang="zh-CN" altLang="en-US" b="1">
                <a:effectLst>
                  <a:outerShdw blurRad="38100" dist="38100" dir="2700000" algn="tl">
                    <a:srgbClr val="C0C0C0"/>
                  </a:outerShdw>
                </a:effectLst>
                <a:latin typeface="微软雅黑" panose="020B0503020204020204" pitchFamily="34" charset="-122"/>
                <a:ea typeface="微软雅黑" panose="020B0503020204020204" pitchFamily="34" charset="-122"/>
              </a:rPr>
              <a:t>信度刻度不对齐</a:t>
            </a:r>
            <a:r>
              <a:rPr kumimoji="1" lang="zh-CN" altLang="en-US">
                <a:effectLst>
                  <a:outerShdw blurRad="38100" dist="38100" dir="2700000" algn="tl">
                    <a:srgbClr val="C0C0C0"/>
                  </a:outerShdw>
                </a:effectLst>
                <a:latin typeface="微软雅黑" panose="020B0503020204020204" pitchFamily="34" charset="-122"/>
                <a:ea typeface="微软雅黑" panose="020B0503020204020204" pitchFamily="34" charset="-122"/>
              </a:rPr>
              <a:t>问题，研究</a:t>
            </a:r>
            <a:r>
              <a:rPr kumimoji="1" lang="zh-CN" altLang="en-US" b="1">
                <a:effectLst>
                  <a:outerShdw blurRad="38100" dist="38100" dir="2700000" algn="tl">
                    <a:srgbClr val="C0C0C0"/>
                  </a:outerShdw>
                </a:effectLst>
                <a:latin typeface="微软雅黑" panose="020B0503020204020204" pitchFamily="34" charset="-122"/>
                <a:ea typeface="微软雅黑" panose="020B0503020204020204" pitchFamily="34" charset="-122"/>
              </a:rPr>
              <a:t>科学数据专用</a:t>
            </a:r>
            <a:r>
              <a:rPr kumimoji="1" lang="en-US" altLang="zh-CN" b="1" err="1">
                <a:effectLst>
                  <a:outerShdw blurRad="38100" dist="38100" dir="2700000" algn="tl">
                    <a:srgbClr val="C0C0C0"/>
                  </a:outerShdw>
                </a:effectLst>
                <a:latin typeface="微软雅黑" panose="020B0503020204020204" pitchFamily="34" charset="-122"/>
                <a:ea typeface="微软雅黑" panose="020B0503020204020204" pitchFamily="34" charset="-122"/>
              </a:rPr>
              <a:t>Tokenizier</a:t>
            </a:r>
            <a:r>
              <a:rPr kumimoji="1" lang="zh-CN" altLang="en-US">
                <a:effectLst>
                  <a:outerShdw blurRad="38100" dist="38100" dir="2700000" algn="tl">
                    <a:srgbClr val="C0C0C0"/>
                  </a:outerShdw>
                </a:effectLst>
                <a:latin typeface="微软雅黑" panose="020B0503020204020204" pitchFamily="34" charset="-122"/>
                <a:ea typeface="微软雅黑" panose="020B0503020204020204" pitchFamily="34" charset="-122"/>
              </a:rPr>
              <a:t>、</a:t>
            </a:r>
            <a:r>
              <a:rPr kumimoji="1" lang="zh-CN" altLang="en-US" b="1">
                <a:effectLst>
                  <a:outerShdw blurRad="38100" dist="38100" dir="2700000" algn="tl">
                    <a:srgbClr val="C0C0C0"/>
                  </a:outerShdw>
                </a:effectLst>
                <a:latin typeface="微软雅黑" panose="020B0503020204020204" pitchFamily="34" charset="-122"/>
                <a:ea typeface="微软雅黑" panose="020B0503020204020204" pitchFamily="34" charset="-122"/>
              </a:rPr>
              <a:t>物理反馈强化学习</a:t>
            </a:r>
            <a:r>
              <a:rPr kumimoji="1" lang="zh-CN" altLang="en-US">
                <a:effectLst>
                  <a:outerShdw blurRad="38100" dist="38100" dir="2700000" algn="tl">
                    <a:srgbClr val="C0C0C0"/>
                  </a:outerShdw>
                </a:effectLst>
                <a:latin typeface="微软雅黑" panose="020B0503020204020204" pitchFamily="34" charset="-122"/>
                <a:ea typeface="微软雅黑" panose="020B0503020204020204" pitchFamily="34" charset="-122"/>
              </a:rPr>
              <a:t>等。</a:t>
            </a:r>
            <a:endParaRPr kumimoji="1" lang="en-US" altLang="zh-CN">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6E6ECE98-428A-0448-BBA0-C3EC5A97E5BD}"/>
              </a:ext>
            </a:extLst>
          </p:cNvPr>
          <p:cNvSpPr txBox="1"/>
          <p:nvPr/>
        </p:nvSpPr>
        <p:spPr>
          <a:xfrm>
            <a:off x="10544050" y="1303968"/>
            <a:ext cx="1566454" cy="338554"/>
          </a:xfrm>
          <a:prstGeom prst="rect">
            <a:avLst/>
          </a:prstGeom>
          <a:noFill/>
        </p:spPr>
        <p:txBody>
          <a:bodyPr wrap="none" rtlCol="0">
            <a:spAutoFit/>
          </a:bodyPr>
          <a:lstStyle/>
          <a:p>
            <a:r>
              <a:rPr kumimoji="1" lang="zh-CN" altLang="en-US" sz="1600" kern="0"/>
              <a:t>模型：</a:t>
            </a:r>
            <a:r>
              <a:rPr kumimoji="1" lang="en-US" altLang="zh-CN" sz="1600" kern="0" err="1"/>
              <a:t>ChatGPT</a:t>
            </a:r>
            <a:endParaRPr kumimoji="1" lang="zh-CN" altLang="en-US" sz="1600"/>
          </a:p>
        </p:txBody>
      </p:sp>
      <p:sp>
        <p:nvSpPr>
          <p:cNvPr id="10" name="矩形 9">
            <a:extLst>
              <a:ext uri="{FF2B5EF4-FFF2-40B4-BE49-F238E27FC236}">
                <a16:creationId xmlns:a16="http://schemas.microsoft.com/office/drawing/2014/main" id="{C8DC7D1C-BCD6-FA0B-E46D-A5CECBA40077}"/>
              </a:ext>
            </a:extLst>
          </p:cNvPr>
          <p:cNvSpPr/>
          <p:nvPr/>
        </p:nvSpPr>
        <p:spPr>
          <a:xfrm>
            <a:off x="344067" y="1039520"/>
            <a:ext cx="5825891" cy="799635"/>
          </a:xfrm>
          <a:prstGeom prst="rect">
            <a:avLst/>
          </a:prstGeom>
          <a:noFill/>
          <a:ln>
            <a:solidFill>
              <a:srgbClr val="367ECE"/>
            </a:solidFill>
            <a:prstDash val="dash"/>
          </a:ln>
          <a:effectLst/>
          <a:extLst>
            <a:ext uri="{909E8E84-426E-40DD-AFC4-6F175D3DCCD1}">
              <a14:hiddenFill xmlns:a14="http://schemas.microsoft.com/office/drawing/2010/main">
                <a:solidFill>
                  <a:schemeClr val="bg1"/>
                </a:solidFill>
              </a14:hiddenFill>
            </a:ext>
          </a:extLst>
        </p:spPr>
        <p:txBody>
          <a:bodyPr wrap="square" lIns="91370" tIns="45685" rIns="91370" bIns="45685">
            <a:spAutoFit/>
          </a:bodyPr>
          <a:lstStyle/>
          <a:p>
            <a:pPr marL="74295" algn="just">
              <a:lnSpc>
                <a:spcPct val="120000"/>
              </a:lnSpc>
              <a:spcBef>
                <a:spcPts val="600"/>
              </a:spcBef>
            </a:pPr>
            <a:r>
              <a:rPr lang="zh-CN" altLang="en-US" sz="2000" b="1">
                <a:latin typeface="微软雅黑" panose="020B0503020204020204" charset="-122"/>
                <a:ea typeface="微软雅黑" panose="020B0503020204020204" charset="-122"/>
                <a:sym typeface="+mn-ea"/>
              </a:rPr>
              <a:t>通用文本</a:t>
            </a:r>
            <a:r>
              <a:rPr lang="en-US" altLang="zh-CN" sz="2000" b="1">
                <a:latin typeface="微软雅黑" panose="020B0503020204020204" charset="-122"/>
                <a:ea typeface="微软雅黑" panose="020B0503020204020204" charset="-122"/>
                <a:sym typeface="+mn-ea"/>
              </a:rPr>
              <a:t>/</a:t>
            </a:r>
            <a:r>
              <a:rPr lang="zh-CN" altLang="en-US" sz="2000" b="1">
                <a:latin typeface="微软雅黑" panose="020B0503020204020204" charset="-122"/>
                <a:ea typeface="微软雅黑" panose="020B0503020204020204" charset="-122"/>
                <a:sym typeface="+mn-ea"/>
              </a:rPr>
              <a:t>图像大模型直接应用</a:t>
            </a:r>
            <a:r>
              <a:rPr kumimoji="1" lang="zh-CN" altLang="en-US" sz="2000">
                <a:effectLst>
                  <a:outerShdw blurRad="38100" dist="38100" dir="2700000" algn="tl">
                    <a:srgbClr val="C0C0C0"/>
                  </a:outerShdw>
                </a:effectLst>
                <a:latin typeface="微软雅黑" panose="020B0503020204020204" charset="-122"/>
                <a:ea typeface="微软雅黑" panose="020B0503020204020204" charset="-122"/>
                <a:sym typeface="+mn-ea"/>
              </a:rPr>
              <a:t>：写代码、写文档、文献阅读、图像分割。</a:t>
            </a:r>
            <a:endParaRPr lang="en-US" altLang="zh-CN" sz="2000">
              <a:latin typeface="微软雅黑" panose="020B0503020204020204" charset="-122"/>
              <a:ea typeface="微软雅黑" panose="020B0503020204020204" charset="-122"/>
              <a:sym typeface="+mn-ea"/>
            </a:endParaRPr>
          </a:p>
        </p:txBody>
      </p:sp>
      <p:sp>
        <p:nvSpPr>
          <p:cNvPr id="11" name="矩形 10">
            <a:extLst>
              <a:ext uri="{FF2B5EF4-FFF2-40B4-BE49-F238E27FC236}">
                <a16:creationId xmlns:a16="http://schemas.microsoft.com/office/drawing/2014/main" id="{BC6D31A7-D22C-F367-19FB-7EB6FC7FBCB7}"/>
              </a:ext>
            </a:extLst>
          </p:cNvPr>
          <p:cNvSpPr/>
          <p:nvPr/>
        </p:nvSpPr>
        <p:spPr>
          <a:xfrm>
            <a:off x="7509440" y="1125917"/>
            <a:ext cx="2653760" cy="430304"/>
          </a:xfrm>
          <a:prstGeom prst="rect">
            <a:avLst/>
          </a:prstGeom>
          <a:noFill/>
          <a:ln>
            <a:noFill/>
            <a:prstDash val="dash"/>
          </a:ln>
          <a:effectLst/>
          <a:extLst>
            <a:ext uri="{909E8E84-426E-40DD-AFC4-6F175D3DCCD1}">
              <a14:hiddenFill xmlns:a14="http://schemas.microsoft.com/office/drawing/2010/main">
                <a:solidFill>
                  <a:schemeClr val="bg1"/>
                </a:solidFill>
              </a14:hiddenFill>
            </a:ext>
          </a:extLst>
        </p:spPr>
        <p:txBody>
          <a:bodyPr wrap="square" lIns="91370" tIns="45685" rIns="91370" bIns="45685">
            <a:spAutoFit/>
          </a:bodyPr>
          <a:lstStyle/>
          <a:p>
            <a:pPr marL="74295" algn="just">
              <a:lnSpc>
                <a:spcPct val="120000"/>
              </a:lnSpc>
              <a:spcBef>
                <a:spcPts val="600"/>
              </a:spcBef>
            </a:pPr>
            <a:r>
              <a:rPr kumimoji="1" lang="en-US" altLang="zh-CN" sz="2000">
                <a:effectLst>
                  <a:outerShdw blurRad="38100" dist="38100" dir="2700000" algn="tl">
                    <a:srgbClr val="C0C0C0"/>
                  </a:outerShdw>
                </a:effectLst>
                <a:latin typeface="微软雅黑" panose="020B0503020204020204" charset="-122"/>
                <a:ea typeface="微软雅黑" panose="020B0503020204020204" charset="-122"/>
                <a:sym typeface="+mn-ea"/>
                <a:hlinkClick r:id="rId5"/>
              </a:rPr>
              <a:t>https://ai.ihep.ac.cn</a:t>
            </a:r>
            <a:endParaRPr lang="en-US" altLang="zh-CN" sz="2000">
              <a:latin typeface="微软雅黑" panose="020B0503020204020204" charset="-122"/>
              <a:ea typeface="微软雅黑" panose="020B0503020204020204" charset="-122"/>
              <a:sym typeface="+mn-ea"/>
            </a:endParaRPr>
          </a:p>
        </p:txBody>
      </p:sp>
      <p:sp>
        <p:nvSpPr>
          <p:cNvPr id="12" name="文本框 11">
            <a:extLst>
              <a:ext uri="{FF2B5EF4-FFF2-40B4-BE49-F238E27FC236}">
                <a16:creationId xmlns:a16="http://schemas.microsoft.com/office/drawing/2014/main" id="{592C4CBC-6AE6-090B-EA85-3A98F3AD15F6}"/>
              </a:ext>
            </a:extLst>
          </p:cNvPr>
          <p:cNvSpPr txBox="1"/>
          <p:nvPr/>
        </p:nvSpPr>
        <p:spPr>
          <a:xfrm>
            <a:off x="7947569" y="2540727"/>
            <a:ext cx="800219" cy="276999"/>
          </a:xfrm>
          <a:prstGeom prst="rect">
            <a:avLst/>
          </a:prstGeom>
          <a:noFill/>
        </p:spPr>
        <p:txBody>
          <a:bodyPr wrap="none" rtlCol="0">
            <a:spAutoFit/>
          </a:bodyPr>
          <a:lstStyle/>
          <a:p>
            <a:r>
              <a:rPr kumimoji="1" lang="zh-CN" altLang="en-US" sz="1200" b="1" kern="0">
                <a:solidFill>
                  <a:srgbClr val="FF0000"/>
                </a:solidFill>
              </a:rPr>
              <a:t>错误信息</a:t>
            </a:r>
            <a:endParaRPr kumimoji="1" lang="zh-CN" altLang="en-US" sz="1200" b="1">
              <a:solidFill>
                <a:srgbClr val="FF0000"/>
              </a:solidFill>
            </a:endParaRPr>
          </a:p>
        </p:txBody>
      </p:sp>
      <p:sp>
        <p:nvSpPr>
          <p:cNvPr id="13" name="文本框 12">
            <a:extLst>
              <a:ext uri="{FF2B5EF4-FFF2-40B4-BE49-F238E27FC236}">
                <a16:creationId xmlns:a16="http://schemas.microsoft.com/office/drawing/2014/main" id="{9286C994-5744-C552-AF3B-46FBA6DF67B9}"/>
              </a:ext>
            </a:extLst>
          </p:cNvPr>
          <p:cNvSpPr txBox="1"/>
          <p:nvPr/>
        </p:nvSpPr>
        <p:spPr>
          <a:xfrm>
            <a:off x="7947568" y="3107002"/>
            <a:ext cx="800219" cy="276999"/>
          </a:xfrm>
          <a:prstGeom prst="rect">
            <a:avLst/>
          </a:prstGeom>
          <a:noFill/>
        </p:spPr>
        <p:txBody>
          <a:bodyPr wrap="none" rtlCol="0">
            <a:spAutoFit/>
          </a:bodyPr>
          <a:lstStyle/>
          <a:p>
            <a:r>
              <a:rPr kumimoji="1" lang="zh-CN" altLang="en-US" sz="1200" b="1" kern="0">
                <a:solidFill>
                  <a:srgbClr val="00B050"/>
                </a:solidFill>
              </a:rPr>
              <a:t>正确信息</a:t>
            </a:r>
            <a:endParaRPr kumimoji="1" lang="zh-CN" altLang="en-US" sz="1200" b="1">
              <a:solidFill>
                <a:srgbClr val="00B050"/>
              </a:solidFill>
            </a:endParaRPr>
          </a:p>
        </p:txBody>
      </p:sp>
    </p:spTree>
    <p:extLst>
      <p:ext uri="{BB962C8B-B14F-4D97-AF65-F5344CB8AC3E}">
        <p14:creationId xmlns:p14="http://schemas.microsoft.com/office/powerpoint/2010/main" val="1458970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a:extLst>
              <a:ext uri="{FF2B5EF4-FFF2-40B4-BE49-F238E27FC236}">
                <a16:creationId xmlns:a16="http://schemas.microsoft.com/office/drawing/2014/main" id="{F829FD76-8A7A-BA81-74A9-EDC871523F29}"/>
              </a:ext>
            </a:extLst>
          </p:cNvPr>
          <p:cNvGrpSpPr/>
          <p:nvPr/>
        </p:nvGrpSpPr>
        <p:grpSpPr>
          <a:xfrm>
            <a:off x="5797915" y="4255904"/>
            <a:ext cx="5389601" cy="2039049"/>
            <a:chOff x="5119352" y="3974706"/>
            <a:chExt cx="6691376" cy="2746769"/>
          </a:xfrm>
        </p:grpSpPr>
        <p:pic>
          <p:nvPicPr>
            <p:cNvPr id="20" name="图片 19">
              <a:extLst>
                <a:ext uri="{FF2B5EF4-FFF2-40B4-BE49-F238E27FC236}">
                  <a16:creationId xmlns:a16="http://schemas.microsoft.com/office/drawing/2014/main" id="{F291ECFE-47DE-53D5-8C17-5D34A9708863}"/>
                </a:ext>
              </a:extLst>
            </p:cNvPr>
            <p:cNvPicPr>
              <a:picLocks noChangeAspect="1"/>
            </p:cNvPicPr>
            <p:nvPr/>
          </p:nvPicPr>
          <p:blipFill>
            <a:blip r:embed="rId3"/>
            <a:stretch>
              <a:fillRect/>
            </a:stretch>
          </p:blipFill>
          <p:spPr>
            <a:xfrm>
              <a:off x="5119352" y="3974706"/>
              <a:ext cx="6691376" cy="2746769"/>
            </a:xfrm>
            <a:prstGeom prst="rect">
              <a:avLst/>
            </a:prstGeom>
          </p:spPr>
        </p:pic>
        <p:sp>
          <p:nvSpPr>
            <p:cNvPr id="21" name="矩形 20">
              <a:extLst>
                <a:ext uri="{FF2B5EF4-FFF2-40B4-BE49-F238E27FC236}">
                  <a16:creationId xmlns:a16="http://schemas.microsoft.com/office/drawing/2014/main" id="{ED53321D-6F66-6AF0-AD10-280C05EFAAE5}"/>
                </a:ext>
              </a:extLst>
            </p:cNvPr>
            <p:cNvSpPr/>
            <p:nvPr/>
          </p:nvSpPr>
          <p:spPr>
            <a:xfrm>
              <a:off x="5119352" y="4127679"/>
              <a:ext cx="1635617" cy="57311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grpSp>
      <p:sp>
        <p:nvSpPr>
          <p:cNvPr id="2" name="标题 1">
            <a:extLst>
              <a:ext uri="{FF2B5EF4-FFF2-40B4-BE49-F238E27FC236}">
                <a16:creationId xmlns:a16="http://schemas.microsoft.com/office/drawing/2014/main" id="{2C2C3AD2-E4C8-AA0D-2E12-B3855607808F}"/>
              </a:ext>
            </a:extLst>
          </p:cNvPr>
          <p:cNvSpPr>
            <a:spLocks noGrp="1"/>
          </p:cNvSpPr>
          <p:nvPr>
            <p:ph type="title"/>
          </p:nvPr>
        </p:nvSpPr>
        <p:spPr/>
        <p:txBody>
          <a:bodyPr/>
          <a:lstStyle/>
          <a:p>
            <a:r>
              <a:rPr lang="zh-CN" altLang="en-US"/>
              <a:t>高能物理科学数据大模型的关键问题</a:t>
            </a:r>
          </a:p>
        </p:txBody>
      </p:sp>
      <p:sp>
        <p:nvSpPr>
          <p:cNvPr id="3" name="文本框 2">
            <a:extLst>
              <a:ext uri="{FF2B5EF4-FFF2-40B4-BE49-F238E27FC236}">
                <a16:creationId xmlns:a16="http://schemas.microsoft.com/office/drawing/2014/main" id="{97C2BE61-11DC-4AC3-B790-2CB8422DAD1B}"/>
              </a:ext>
            </a:extLst>
          </p:cNvPr>
          <p:cNvSpPr txBox="1"/>
          <p:nvPr/>
        </p:nvSpPr>
        <p:spPr>
          <a:xfrm>
            <a:off x="491547" y="1579423"/>
            <a:ext cx="2936776" cy="461665"/>
          </a:xfrm>
          <a:prstGeom prst="rect">
            <a:avLst/>
          </a:prstGeom>
          <a:noFill/>
        </p:spPr>
        <p:txBody>
          <a:bodyPr wrap="square">
            <a:spAutoFit/>
          </a:bodyPr>
          <a:lstStyle/>
          <a:p>
            <a:pPr marL="342900" indent="-342900">
              <a:buFont typeface="Arial" panose="020B0604020202020204" pitchFamily="34" charset="0"/>
              <a:buChar char="•"/>
            </a:pPr>
            <a:r>
              <a:rPr lang="zh-CN" altLang="en-US" sz="24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预测下一个词</a:t>
            </a:r>
          </a:p>
        </p:txBody>
      </p:sp>
      <p:grpSp>
        <p:nvGrpSpPr>
          <p:cNvPr id="23" name="组合 22">
            <a:extLst>
              <a:ext uri="{FF2B5EF4-FFF2-40B4-BE49-F238E27FC236}">
                <a16:creationId xmlns:a16="http://schemas.microsoft.com/office/drawing/2014/main" id="{7BDFFF53-291F-0B5B-8CBE-393E3F014E29}"/>
              </a:ext>
            </a:extLst>
          </p:cNvPr>
          <p:cNvGrpSpPr/>
          <p:nvPr/>
        </p:nvGrpSpPr>
        <p:grpSpPr>
          <a:xfrm>
            <a:off x="492000" y="2107193"/>
            <a:ext cx="11376491" cy="1364410"/>
            <a:chOff x="491547" y="1580570"/>
            <a:chExt cx="11376491" cy="1364410"/>
          </a:xfrm>
        </p:grpSpPr>
        <p:sp>
          <p:nvSpPr>
            <p:cNvPr id="5" name="文本框 4">
              <a:extLst>
                <a:ext uri="{FF2B5EF4-FFF2-40B4-BE49-F238E27FC236}">
                  <a16:creationId xmlns:a16="http://schemas.microsoft.com/office/drawing/2014/main" id="{054457D9-B3B3-E21F-6075-C4F4BE18FCED}"/>
                </a:ext>
              </a:extLst>
            </p:cNvPr>
            <p:cNvSpPr txBox="1"/>
            <p:nvPr/>
          </p:nvSpPr>
          <p:spPr>
            <a:xfrm>
              <a:off x="491547" y="1580570"/>
              <a:ext cx="1008143" cy="400110"/>
            </a:xfrm>
            <a:prstGeom prst="rect">
              <a:avLst/>
            </a:prstGeom>
            <a:noFill/>
          </p:spPr>
          <p:txBody>
            <a:bodyPr wrap="square">
              <a:spAutoFit/>
            </a:bodyPr>
            <a:lstStyle/>
            <a:p>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Q:</a:t>
              </a:r>
              <a:endPar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pic>
          <p:nvPicPr>
            <p:cNvPr id="6" name="图片 5">
              <a:extLst>
                <a:ext uri="{FF2B5EF4-FFF2-40B4-BE49-F238E27FC236}">
                  <a16:creationId xmlns:a16="http://schemas.microsoft.com/office/drawing/2014/main" id="{5EF7F876-EAE4-7300-6B1A-78D412A8FC84}"/>
                </a:ext>
              </a:extLst>
            </p:cNvPr>
            <p:cNvPicPr>
              <a:picLocks noChangeAspect="1"/>
            </p:cNvPicPr>
            <p:nvPr/>
          </p:nvPicPr>
          <p:blipFill>
            <a:blip r:embed="rId4"/>
            <a:stretch>
              <a:fillRect/>
            </a:stretch>
          </p:blipFill>
          <p:spPr>
            <a:xfrm>
              <a:off x="884511" y="2198945"/>
              <a:ext cx="10872000" cy="746035"/>
            </a:xfrm>
            <a:prstGeom prst="rect">
              <a:avLst/>
            </a:prstGeom>
          </p:spPr>
        </p:pic>
        <p:sp>
          <p:nvSpPr>
            <p:cNvPr id="7" name="文本框 6">
              <a:extLst>
                <a:ext uri="{FF2B5EF4-FFF2-40B4-BE49-F238E27FC236}">
                  <a16:creationId xmlns:a16="http://schemas.microsoft.com/office/drawing/2014/main" id="{19D8C74D-043C-4B36-B6DB-EF47071904CE}"/>
                </a:ext>
              </a:extLst>
            </p:cNvPr>
            <p:cNvSpPr txBox="1"/>
            <p:nvPr/>
          </p:nvSpPr>
          <p:spPr>
            <a:xfrm>
              <a:off x="491547" y="2162346"/>
              <a:ext cx="1008143" cy="400110"/>
            </a:xfrm>
            <a:prstGeom prst="rect">
              <a:avLst/>
            </a:prstGeom>
            <a:noFill/>
          </p:spPr>
          <p:txBody>
            <a:bodyPr wrap="square">
              <a:spAutoFit/>
            </a:bodyPr>
            <a:lstStyle/>
            <a:p>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a:t>
              </a:r>
              <a:endPar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pic>
          <p:nvPicPr>
            <p:cNvPr id="9" name="图片 8">
              <a:extLst>
                <a:ext uri="{FF2B5EF4-FFF2-40B4-BE49-F238E27FC236}">
                  <a16:creationId xmlns:a16="http://schemas.microsoft.com/office/drawing/2014/main" id="{747FB8A2-B3AE-A43B-953B-F2A11B35A536}"/>
                </a:ext>
              </a:extLst>
            </p:cNvPr>
            <p:cNvPicPr>
              <a:picLocks noChangeAspect="1"/>
            </p:cNvPicPr>
            <p:nvPr/>
          </p:nvPicPr>
          <p:blipFill>
            <a:blip r:embed="rId5"/>
            <a:stretch>
              <a:fillRect/>
            </a:stretch>
          </p:blipFill>
          <p:spPr>
            <a:xfrm>
              <a:off x="968263" y="1606862"/>
              <a:ext cx="7524000" cy="353354"/>
            </a:xfrm>
            <a:prstGeom prst="rect">
              <a:avLst/>
            </a:prstGeom>
          </p:spPr>
        </p:pic>
        <p:sp>
          <p:nvSpPr>
            <p:cNvPr id="10" name="文本框 9">
              <a:extLst>
                <a:ext uri="{FF2B5EF4-FFF2-40B4-BE49-F238E27FC236}">
                  <a16:creationId xmlns:a16="http://schemas.microsoft.com/office/drawing/2014/main" id="{03CD214E-604A-2BDC-76BF-94773107EFA1}"/>
                </a:ext>
              </a:extLst>
            </p:cNvPr>
            <p:cNvSpPr txBox="1"/>
            <p:nvPr/>
          </p:nvSpPr>
          <p:spPr>
            <a:xfrm>
              <a:off x="8871926" y="1638140"/>
              <a:ext cx="1191416" cy="307777"/>
            </a:xfrm>
            <a:prstGeom prst="rect">
              <a:avLst/>
            </a:prstGeom>
            <a:noFill/>
          </p:spPr>
          <p:txBody>
            <a:bodyPr wrap="none" lIns="0" tIns="0" rIns="0" bIns="0" rtlCol="0">
              <a:spAutoFit/>
            </a:bodyPr>
            <a:lstStyle/>
            <a:p>
              <a:r>
                <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10 tokens</a:t>
              </a:r>
              <a:endPar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id="{ECC1AA7A-94AC-4593-DF85-BE99E153C782}"/>
                </a:ext>
              </a:extLst>
            </p:cNvPr>
            <p:cNvSpPr txBox="1"/>
            <p:nvPr/>
          </p:nvSpPr>
          <p:spPr>
            <a:xfrm>
              <a:off x="10676622" y="2626408"/>
              <a:ext cx="1191416" cy="307777"/>
            </a:xfrm>
            <a:prstGeom prst="rect">
              <a:avLst/>
            </a:prstGeom>
            <a:noFill/>
          </p:spPr>
          <p:txBody>
            <a:bodyPr wrap="none" lIns="0" tIns="0" rIns="0" bIns="0" rtlCol="0">
              <a:spAutoFit/>
            </a:bodyPr>
            <a:lstStyle/>
            <a:p>
              <a:r>
                <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 tokens</a:t>
              </a:r>
              <a:endPar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14" name="文本框 13">
            <a:extLst>
              <a:ext uri="{FF2B5EF4-FFF2-40B4-BE49-F238E27FC236}">
                <a16:creationId xmlns:a16="http://schemas.microsoft.com/office/drawing/2014/main" id="{F77468F3-844A-78BA-1F8B-9AE561A506C3}"/>
              </a:ext>
            </a:extLst>
          </p:cNvPr>
          <p:cNvSpPr txBox="1"/>
          <p:nvPr/>
        </p:nvSpPr>
        <p:spPr>
          <a:xfrm>
            <a:off x="491547" y="1007870"/>
            <a:ext cx="6922309" cy="523220"/>
          </a:xfrm>
          <a:prstGeom prst="rect">
            <a:avLst/>
          </a:prstGeom>
          <a:noFill/>
        </p:spPr>
        <p:txBody>
          <a:bodyPr wrap="square">
            <a:spAutoFit/>
          </a:bodyPr>
          <a:lstStyle/>
          <a:p>
            <a:r>
              <a:rPr lang="zh-CN" altLang="en-US" sz="28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如何在科学数据上实现预训练？</a:t>
            </a:r>
          </a:p>
        </p:txBody>
      </p:sp>
      <p:pic>
        <p:nvPicPr>
          <p:cNvPr id="15" name="图片 14">
            <a:extLst>
              <a:ext uri="{FF2B5EF4-FFF2-40B4-BE49-F238E27FC236}">
                <a16:creationId xmlns:a16="http://schemas.microsoft.com/office/drawing/2014/main" id="{0FB4D816-DAE1-5D2A-0A86-E1FEC23C7B49}"/>
              </a:ext>
            </a:extLst>
          </p:cNvPr>
          <p:cNvPicPr>
            <a:picLocks noChangeAspect="1"/>
          </p:cNvPicPr>
          <p:nvPr/>
        </p:nvPicPr>
        <p:blipFill>
          <a:blip r:embed="rId6"/>
          <a:stretch>
            <a:fillRect/>
          </a:stretch>
        </p:blipFill>
        <p:spPr>
          <a:xfrm>
            <a:off x="676427" y="4418963"/>
            <a:ext cx="4172592" cy="2246180"/>
          </a:xfrm>
          <a:prstGeom prst="rect">
            <a:avLst/>
          </a:prstGeom>
        </p:spPr>
      </p:pic>
      <p:sp>
        <p:nvSpPr>
          <p:cNvPr id="16" name="文本框 15">
            <a:extLst>
              <a:ext uri="{FF2B5EF4-FFF2-40B4-BE49-F238E27FC236}">
                <a16:creationId xmlns:a16="http://schemas.microsoft.com/office/drawing/2014/main" id="{748D35FD-82C1-3098-3BF0-366696354BAA}"/>
              </a:ext>
            </a:extLst>
          </p:cNvPr>
          <p:cNvSpPr txBox="1"/>
          <p:nvPr/>
        </p:nvSpPr>
        <p:spPr>
          <a:xfrm>
            <a:off x="193706" y="3755949"/>
            <a:ext cx="5607827" cy="461665"/>
          </a:xfrm>
          <a:prstGeom prst="rect">
            <a:avLst/>
          </a:prstGeom>
          <a:noFill/>
        </p:spPr>
        <p:txBody>
          <a:bodyPr wrap="square">
            <a:spAutoFit/>
          </a:bodyPr>
          <a:lstStyle/>
          <a:p>
            <a:pPr marL="342900" indent="-342900">
              <a:buFont typeface="Arial" panose="020B0604020202020204" pitchFamily="34" charset="0"/>
              <a:buChar char="•"/>
            </a:pPr>
            <a:r>
              <a:rPr lang="en-US" altLang="zh-CN" sz="24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MAE</a:t>
            </a:r>
            <a:r>
              <a:rPr lang="en-US" altLang="zh-CN"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(Mask Auto-Encoding)</a:t>
            </a:r>
            <a:endPar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18" name="文本框 17">
            <a:extLst>
              <a:ext uri="{FF2B5EF4-FFF2-40B4-BE49-F238E27FC236}">
                <a16:creationId xmlns:a16="http://schemas.microsoft.com/office/drawing/2014/main" id="{46CFE30F-46BD-3CE2-16FE-9E9A8D3FD8D7}"/>
              </a:ext>
            </a:extLst>
          </p:cNvPr>
          <p:cNvSpPr txBox="1"/>
          <p:nvPr/>
        </p:nvSpPr>
        <p:spPr>
          <a:xfrm>
            <a:off x="5208201" y="3619365"/>
            <a:ext cx="6790093" cy="830997"/>
          </a:xfrm>
          <a:prstGeom prst="rect">
            <a:avLst/>
          </a:prstGeom>
          <a:noFill/>
        </p:spPr>
        <p:txBody>
          <a:bodyPr wrap="square">
            <a:spAutoFit/>
          </a:bodyPr>
          <a:lstStyle/>
          <a:p>
            <a:pPr marL="342900" indent="-342900">
              <a:buFont typeface="Arial" panose="020B0604020202020204" pitchFamily="34" charset="0"/>
              <a:buChar char="•"/>
            </a:pPr>
            <a:r>
              <a:rPr lang="en-US" altLang="zh-CN" sz="24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VQ-VAE</a:t>
            </a:r>
            <a:r>
              <a:rPr lang="en-US" altLang="zh-CN"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 (Vector Quantized Variational Auto-Encoder)</a:t>
            </a:r>
            <a:endPar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22" name="文本框 21">
            <a:extLst>
              <a:ext uri="{FF2B5EF4-FFF2-40B4-BE49-F238E27FC236}">
                <a16:creationId xmlns:a16="http://schemas.microsoft.com/office/drawing/2014/main" id="{78E790B7-37FF-B8AA-57B5-12E2017A994A}"/>
              </a:ext>
            </a:extLst>
          </p:cNvPr>
          <p:cNvSpPr txBox="1"/>
          <p:nvPr/>
        </p:nvSpPr>
        <p:spPr>
          <a:xfrm>
            <a:off x="5477332" y="6352478"/>
            <a:ext cx="6790093" cy="461665"/>
          </a:xfrm>
          <a:prstGeom prst="rect">
            <a:avLst/>
          </a:prstGeom>
          <a:noFill/>
        </p:spPr>
        <p:txBody>
          <a:bodyPr wrap="square">
            <a:spAutoFit/>
          </a:bodyPr>
          <a:lstStyle/>
          <a:p>
            <a:pPr marL="342900" indent="-342900">
              <a:buFont typeface="Arial" panose="020B0604020202020204" pitchFamily="34" charset="0"/>
              <a:buChar char="•"/>
            </a:pPr>
            <a:r>
              <a:rPr lang="en-US" altLang="zh-CN" sz="24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Graph + Transformer </a:t>
            </a:r>
            <a:r>
              <a:rPr lang="en-US" altLang="zh-CN"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endPar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24" name="文本框 23">
            <a:extLst>
              <a:ext uri="{FF2B5EF4-FFF2-40B4-BE49-F238E27FC236}">
                <a16:creationId xmlns:a16="http://schemas.microsoft.com/office/drawing/2014/main" id="{59EEA682-B76C-2786-3886-AE0F9BE58BDC}"/>
              </a:ext>
            </a:extLst>
          </p:cNvPr>
          <p:cNvSpPr txBox="1"/>
          <p:nvPr/>
        </p:nvSpPr>
        <p:spPr>
          <a:xfrm>
            <a:off x="7259641" y="1036364"/>
            <a:ext cx="2936776" cy="461665"/>
          </a:xfrm>
          <a:prstGeom prst="rect">
            <a:avLst/>
          </a:prstGeom>
          <a:noFill/>
        </p:spPr>
        <p:txBody>
          <a:bodyPr wrap="square">
            <a:spAutoFit/>
          </a:bodyPr>
          <a:lstStyle/>
          <a:p>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科学数据</a:t>
            </a:r>
            <a:r>
              <a:rPr lang="en-US" altLang="zh-CN"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Tokenizer</a:t>
            </a:r>
            <a:endPar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25" name="文本框 24">
            <a:extLst>
              <a:ext uri="{FF2B5EF4-FFF2-40B4-BE49-F238E27FC236}">
                <a16:creationId xmlns:a16="http://schemas.microsoft.com/office/drawing/2014/main" id="{37C5901D-C691-FFED-BF8C-F003346D3C67}"/>
              </a:ext>
            </a:extLst>
          </p:cNvPr>
          <p:cNvSpPr txBox="1"/>
          <p:nvPr/>
        </p:nvSpPr>
        <p:spPr>
          <a:xfrm>
            <a:off x="6096000" y="1071906"/>
            <a:ext cx="717494" cy="461665"/>
          </a:xfrm>
          <a:prstGeom prst="rect">
            <a:avLst/>
          </a:prstGeom>
          <a:noFill/>
        </p:spPr>
        <p:txBody>
          <a:bodyPr wrap="square">
            <a:spAutoFit/>
          </a:bodyPr>
          <a:lstStyle/>
          <a:p>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p>
        </p:txBody>
      </p:sp>
    </p:spTree>
    <p:extLst>
      <p:ext uri="{BB962C8B-B14F-4D97-AF65-F5344CB8AC3E}">
        <p14:creationId xmlns:p14="http://schemas.microsoft.com/office/powerpoint/2010/main" val="2847958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A9A1DC-A32F-4619-A8C0-8D475BFF20AD}"/>
              </a:ext>
            </a:extLst>
          </p:cNvPr>
          <p:cNvSpPr>
            <a:spLocks noGrp="1"/>
          </p:cNvSpPr>
          <p:nvPr>
            <p:ph type="title"/>
          </p:nvPr>
        </p:nvSpPr>
        <p:spPr>
          <a:xfrm>
            <a:off x="1558637" y="442628"/>
            <a:ext cx="10515600" cy="663575"/>
          </a:xfrm>
        </p:spPr>
        <p:txBody>
          <a:bodyPr/>
          <a:lstStyle/>
          <a:p>
            <a:r>
              <a:rPr lang="zh-CN" altLang="en-US" dirty="0"/>
              <a:t>目录</a:t>
            </a:r>
          </a:p>
        </p:txBody>
      </p:sp>
      <p:sp>
        <p:nvSpPr>
          <p:cNvPr id="3" name="文本占位符 2">
            <a:extLst>
              <a:ext uri="{FF2B5EF4-FFF2-40B4-BE49-F238E27FC236}">
                <a16:creationId xmlns:a16="http://schemas.microsoft.com/office/drawing/2014/main" id="{2165B7CF-B693-4922-91B5-57BB38AB6B2A}"/>
              </a:ext>
            </a:extLst>
          </p:cNvPr>
          <p:cNvSpPr>
            <a:spLocks noGrp="1"/>
          </p:cNvSpPr>
          <p:nvPr>
            <p:ph type="body" sz="quarter" idx="10"/>
          </p:nvPr>
        </p:nvSpPr>
        <p:spPr/>
        <p:txBody>
          <a:bodyPr>
            <a:normAutofit/>
          </a:bodyPr>
          <a:lstStyle/>
          <a:p>
            <a:r>
              <a:rPr lang="en-US" altLang="zh-CN" dirty="0"/>
              <a:t>01</a:t>
            </a:r>
            <a:endParaRPr lang="zh-CN" altLang="en-US" dirty="0"/>
          </a:p>
        </p:txBody>
      </p:sp>
      <p:sp>
        <p:nvSpPr>
          <p:cNvPr id="4" name="文本占位符 3">
            <a:extLst>
              <a:ext uri="{FF2B5EF4-FFF2-40B4-BE49-F238E27FC236}">
                <a16:creationId xmlns:a16="http://schemas.microsoft.com/office/drawing/2014/main" id="{A1B533E6-C8B3-4811-B4BC-50776F7FFA75}"/>
              </a:ext>
            </a:extLst>
          </p:cNvPr>
          <p:cNvSpPr>
            <a:spLocks noGrp="1"/>
          </p:cNvSpPr>
          <p:nvPr>
            <p:ph type="body" sz="quarter" idx="11"/>
          </p:nvPr>
        </p:nvSpPr>
        <p:spPr>
          <a:xfrm>
            <a:off x="3270057" y="2046722"/>
            <a:ext cx="6660211" cy="561974"/>
          </a:xfrm>
        </p:spPr>
        <p:txBody>
          <a:bodyPr>
            <a:normAutofit/>
          </a:bodyPr>
          <a:lstStyle/>
          <a:p>
            <a:r>
              <a:rPr lang="zh-CN" altLang="en-US"/>
              <a:t>高能物理和大数据</a:t>
            </a:r>
            <a:endParaRPr lang="zh-CN" altLang="en-US" dirty="0"/>
          </a:p>
        </p:txBody>
      </p:sp>
      <p:sp>
        <p:nvSpPr>
          <p:cNvPr id="5" name="文本占位符 4">
            <a:extLst>
              <a:ext uri="{FF2B5EF4-FFF2-40B4-BE49-F238E27FC236}">
                <a16:creationId xmlns:a16="http://schemas.microsoft.com/office/drawing/2014/main" id="{CD2A7F3B-4E0A-44D9-91C6-6161FE10ADFD}"/>
              </a:ext>
            </a:extLst>
          </p:cNvPr>
          <p:cNvSpPr>
            <a:spLocks noGrp="1"/>
          </p:cNvSpPr>
          <p:nvPr>
            <p:ph type="body" sz="quarter" idx="12"/>
          </p:nvPr>
        </p:nvSpPr>
        <p:spPr/>
        <p:txBody>
          <a:bodyPr/>
          <a:lstStyle/>
          <a:p>
            <a:r>
              <a:rPr lang="en-US" altLang="zh-CN" dirty="0"/>
              <a:t>02</a:t>
            </a:r>
            <a:endParaRPr lang="zh-CN" altLang="en-US" dirty="0"/>
          </a:p>
        </p:txBody>
      </p:sp>
      <p:sp>
        <p:nvSpPr>
          <p:cNvPr id="6" name="文本占位符 5">
            <a:extLst>
              <a:ext uri="{FF2B5EF4-FFF2-40B4-BE49-F238E27FC236}">
                <a16:creationId xmlns:a16="http://schemas.microsoft.com/office/drawing/2014/main" id="{5E3FBC8D-D5C6-417C-BAFB-61B6C3F6ADD8}"/>
              </a:ext>
            </a:extLst>
          </p:cNvPr>
          <p:cNvSpPr>
            <a:spLocks noGrp="1"/>
          </p:cNvSpPr>
          <p:nvPr>
            <p:ph type="body" sz="quarter" idx="13"/>
          </p:nvPr>
        </p:nvSpPr>
        <p:spPr>
          <a:xfrm>
            <a:off x="3270057" y="2864140"/>
            <a:ext cx="6660211" cy="561974"/>
          </a:xfrm>
        </p:spPr>
        <p:txBody>
          <a:bodyPr/>
          <a:lstStyle/>
          <a:p>
            <a:r>
              <a:rPr lang="zh-CN" altLang="en-US"/>
              <a:t>通用大模型在高能物理领域的初步应用</a:t>
            </a:r>
            <a:endParaRPr lang="zh-CN" altLang="en-US" dirty="0"/>
          </a:p>
        </p:txBody>
      </p:sp>
      <p:sp>
        <p:nvSpPr>
          <p:cNvPr id="7" name="文本占位符 6">
            <a:extLst>
              <a:ext uri="{FF2B5EF4-FFF2-40B4-BE49-F238E27FC236}">
                <a16:creationId xmlns:a16="http://schemas.microsoft.com/office/drawing/2014/main" id="{D10AF7D9-2A98-4E3B-ADB6-6CB9DEDFD739}"/>
              </a:ext>
            </a:extLst>
          </p:cNvPr>
          <p:cNvSpPr>
            <a:spLocks noGrp="1"/>
          </p:cNvSpPr>
          <p:nvPr>
            <p:ph type="body" sz="quarter" idx="14"/>
          </p:nvPr>
        </p:nvSpPr>
        <p:spPr/>
        <p:txBody>
          <a:bodyPr/>
          <a:lstStyle/>
          <a:p>
            <a:r>
              <a:rPr lang="en-US" altLang="zh-CN" dirty="0"/>
              <a:t>03</a:t>
            </a:r>
            <a:endParaRPr lang="zh-CN" altLang="en-US" dirty="0"/>
          </a:p>
        </p:txBody>
      </p:sp>
      <p:sp>
        <p:nvSpPr>
          <p:cNvPr id="8" name="文本占位符 7">
            <a:extLst>
              <a:ext uri="{FF2B5EF4-FFF2-40B4-BE49-F238E27FC236}">
                <a16:creationId xmlns:a16="http://schemas.microsoft.com/office/drawing/2014/main" id="{D7E1CEF8-9BE6-4B2F-9775-6DB36F495C59}"/>
              </a:ext>
            </a:extLst>
          </p:cNvPr>
          <p:cNvSpPr>
            <a:spLocks noGrp="1"/>
          </p:cNvSpPr>
          <p:nvPr>
            <p:ph type="body" sz="quarter" idx="15"/>
          </p:nvPr>
        </p:nvSpPr>
        <p:spPr>
          <a:xfrm>
            <a:off x="3270057" y="3681556"/>
            <a:ext cx="6660211" cy="561976"/>
          </a:xfrm>
        </p:spPr>
        <p:txBody>
          <a:bodyPr/>
          <a:lstStyle/>
          <a:p>
            <a:r>
              <a:rPr lang="zh-CN" altLang="en-US"/>
              <a:t>科学数据大模型及其用于科学发现的思考</a:t>
            </a:r>
            <a:endParaRPr lang="zh-CN" altLang="en-US" dirty="0"/>
          </a:p>
        </p:txBody>
      </p:sp>
      <p:sp>
        <p:nvSpPr>
          <p:cNvPr id="9" name="文本占位符 8">
            <a:extLst>
              <a:ext uri="{FF2B5EF4-FFF2-40B4-BE49-F238E27FC236}">
                <a16:creationId xmlns:a16="http://schemas.microsoft.com/office/drawing/2014/main" id="{C1EF5965-8BD4-4F54-8DC2-099E301DB97F}"/>
              </a:ext>
            </a:extLst>
          </p:cNvPr>
          <p:cNvSpPr>
            <a:spLocks noGrp="1"/>
          </p:cNvSpPr>
          <p:nvPr>
            <p:ph type="body" sz="quarter" idx="16"/>
          </p:nvPr>
        </p:nvSpPr>
        <p:spPr/>
        <p:txBody>
          <a:bodyPr/>
          <a:lstStyle/>
          <a:p>
            <a:r>
              <a:rPr lang="en-US" altLang="zh-CN" dirty="0"/>
              <a:t>04</a:t>
            </a:r>
            <a:endParaRPr lang="zh-CN" altLang="en-US" dirty="0"/>
          </a:p>
        </p:txBody>
      </p:sp>
      <p:sp>
        <p:nvSpPr>
          <p:cNvPr id="10" name="文本占位符 9">
            <a:extLst>
              <a:ext uri="{FF2B5EF4-FFF2-40B4-BE49-F238E27FC236}">
                <a16:creationId xmlns:a16="http://schemas.microsoft.com/office/drawing/2014/main" id="{AF370DB0-A128-4917-A05F-4FEAA28790AB}"/>
              </a:ext>
            </a:extLst>
          </p:cNvPr>
          <p:cNvSpPr>
            <a:spLocks noGrp="1"/>
          </p:cNvSpPr>
          <p:nvPr>
            <p:ph type="body" sz="quarter" idx="17"/>
          </p:nvPr>
        </p:nvSpPr>
        <p:spPr>
          <a:xfrm>
            <a:off x="3270057" y="4498973"/>
            <a:ext cx="6660211" cy="561974"/>
          </a:xfrm>
        </p:spPr>
        <p:txBody>
          <a:bodyPr/>
          <a:lstStyle/>
          <a:p>
            <a:r>
              <a:rPr lang="zh-CN" altLang="en-US" dirty="0"/>
              <a:t>总结</a:t>
            </a:r>
          </a:p>
        </p:txBody>
      </p:sp>
    </p:spTree>
    <p:extLst>
      <p:ext uri="{BB962C8B-B14F-4D97-AF65-F5344CB8AC3E}">
        <p14:creationId xmlns:p14="http://schemas.microsoft.com/office/powerpoint/2010/main" val="1313802117"/>
      </p:ext>
    </p:extLst>
  </p:cSld>
  <p:clrMapOvr>
    <a:masterClrMapping/>
  </p:clrMapOvr>
  <mc:AlternateContent xmlns:mc="http://schemas.openxmlformats.org/markup-compatibility/2006" xmlns:p14="http://schemas.microsoft.com/office/powerpoint/2010/main">
    <mc:Choice Requires="p14">
      <p:transition spd="slow" p14:dur="2000" advTm="10528"/>
    </mc:Choice>
    <mc:Fallback xmlns="">
      <p:transition spd="slow" advTm="10528"/>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2C3AD2-E4C8-AA0D-2E12-B3855607808F}"/>
              </a:ext>
            </a:extLst>
          </p:cNvPr>
          <p:cNvSpPr>
            <a:spLocks noGrp="1"/>
          </p:cNvSpPr>
          <p:nvPr>
            <p:ph type="title"/>
          </p:nvPr>
        </p:nvSpPr>
        <p:spPr>
          <a:xfrm>
            <a:off x="491547" y="136525"/>
            <a:ext cx="11790556" cy="595630"/>
          </a:xfrm>
        </p:spPr>
        <p:txBody>
          <a:bodyPr/>
          <a:lstStyle/>
          <a:p>
            <a:r>
              <a:rPr lang="en-US" altLang="zh-CN"/>
              <a:t>AI</a:t>
            </a:r>
            <a:r>
              <a:rPr lang="zh-CN" altLang="en-US"/>
              <a:t>大模型用于高能物理科学发现的可行性研究</a:t>
            </a:r>
          </a:p>
        </p:txBody>
      </p:sp>
      <p:sp>
        <p:nvSpPr>
          <p:cNvPr id="14" name="文本框 13">
            <a:extLst>
              <a:ext uri="{FF2B5EF4-FFF2-40B4-BE49-F238E27FC236}">
                <a16:creationId xmlns:a16="http://schemas.microsoft.com/office/drawing/2014/main" id="{F77468F3-844A-78BA-1F8B-9AE561A506C3}"/>
              </a:ext>
            </a:extLst>
          </p:cNvPr>
          <p:cNvSpPr txBox="1"/>
          <p:nvPr/>
        </p:nvSpPr>
        <p:spPr>
          <a:xfrm>
            <a:off x="491547" y="1007870"/>
            <a:ext cx="6922309" cy="523220"/>
          </a:xfrm>
          <a:prstGeom prst="rect">
            <a:avLst/>
          </a:prstGeom>
          <a:noFill/>
        </p:spPr>
        <p:txBody>
          <a:bodyPr wrap="square">
            <a:spAutoFit/>
          </a:bodyPr>
          <a:lstStyle/>
          <a:p>
            <a:r>
              <a:rPr lang="en-US" altLang="zh-CN" sz="28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AI</a:t>
            </a:r>
            <a:r>
              <a:rPr lang="zh-CN" altLang="en-US" sz="28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大模型重新发现</a:t>
            </a:r>
            <a:r>
              <a:rPr lang="en-US" altLang="zh-CN" sz="28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Zc(3900)</a:t>
            </a:r>
            <a:endParaRPr lang="zh-CN" altLang="en-US" sz="28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pic>
        <p:nvPicPr>
          <p:cNvPr id="4" name="图片 3">
            <a:extLst>
              <a:ext uri="{FF2B5EF4-FFF2-40B4-BE49-F238E27FC236}">
                <a16:creationId xmlns:a16="http://schemas.microsoft.com/office/drawing/2014/main" id="{FC13C677-A968-B650-0B97-E5F3AE50FA66}"/>
              </a:ext>
            </a:extLst>
          </p:cNvPr>
          <p:cNvPicPr>
            <a:picLocks noChangeAspect="1"/>
          </p:cNvPicPr>
          <p:nvPr/>
        </p:nvPicPr>
        <p:blipFill>
          <a:blip r:embed="rId3"/>
          <a:stretch>
            <a:fillRect/>
          </a:stretch>
        </p:blipFill>
        <p:spPr>
          <a:xfrm>
            <a:off x="5777609" y="1088271"/>
            <a:ext cx="5808532" cy="2341170"/>
          </a:xfrm>
          <a:prstGeom prst="rect">
            <a:avLst/>
          </a:prstGeom>
        </p:spPr>
      </p:pic>
      <p:sp>
        <p:nvSpPr>
          <p:cNvPr id="6" name="文本框 5">
            <a:extLst>
              <a:ext uri="{FF2B5EF4-FFF2-40B4-BE49-F238E27FC236}">
                <a16:creationId xmlns:a16="http://schemas.microsoft.com/office/drawing/2014/main" id="{63751CCB-C0B5-DAB6-9C81-0584A5D99981}"/>
              </a:ext>
            </a:extLst>
          </p:cNvPr>
          <p:cNvSpPr txBox="1"/>
          <p:nvPr/>
        </p:nvSpPr>
        <p:spPr>
          <a:xfrm>
            <a:off x="559124" y="1639323"/>
            <a:ext cx="4688484" cy="1015663"/>
          </a:xfrm>
          <a:prstGeom prst="rect">
            <a:avLst/>
          </a:prstGeom>
          <a:noFill/>
        </p:spPr>
        <p:txBody>
          <a:bodyPr wrap="square">
            <a:spAutoFit/>
          </a:bodyPr>
          <a:lstStyle/>
          <a:p>
            <a:pPr marL="342900" indent="-342900">
              <a:buFont typeface="Arial" panose="020B0604020202020204" pitchFamily="34" charset="0"/>
              <a:buChar char="•"/>
            </a:pP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Zc(3900)</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是</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2013</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年在</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BESIII</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采集的数据中发现的一个新的共振结构，是科学家长期寻找的一种奇特态粒子。</a:t>
            </a:r>
            <a:endPar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8" name="文本框 7">
            <a:extLst>
              <a:ext uri="{FF2B5EF4-FFF2-40B4-BE49-F238E27FC236}">
                <a16:creationId xmlns:a16="http://schemas.microsoft.com/office/drawing/2014/main" id="{8A741CF2-6C13-7048-50D1-65FACD1495D6}"/>
              </a:ext>
            </a:extLst>
          </p:cNvPr>
          <p:cNvSpPr txBox="1"/>
          <p:nvPr/>
        </p:nvSpPr>
        <p:spPr>
          <a:xfrm>
            <a:off x="491547" y="3549147"/>
            <a:ext cx="11488840" cy="1015663"/>
          </a:xfrm>
          <a:prstGeom prst="rect">
            <a:avLst/>
          </a:prstGeom>
          <a:noFill/>
        </p:spPr>
        <p:txBody>
          <a:bodyPr wrap="square">
            <a:spAutoFit/>
          </a:bodyPr>
          <a:lstStyle/>
          <a:p>
            <a:pPr marL="342900" indent="-342900">
              <a:buFont typeface="Arial" panose="020B0604020202020204" pitchFamily="34" charset="0"/>
              <a:buChar char="•"/>
            </a:pP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在美国公布的</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2013</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年物理学领域</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11</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项重要成果中，“发现四夸克物质”位列榜首。</a:t>
            </a:r>
            <a:endPar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pPr marL="342900" indent="-342900">
              <a:buFont typeface="Arial" panose="020B0604020202020204" pitchFamily="34" charset="0"/>
              <a:buChar char="•"/>
            </a:pP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入选</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2013</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年度“中国科学十大进展”</a:t>
            </a:r>
            <a:endPar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pPr marL="342900" indent="-342900">
              <a:buFont typeface="Arial" panose="020B0604020202020204" pitchFamily="34" charset="0"/>
              <a:buChar char="•"/>
            </a:pP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入选中国科学院“十二五”</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25</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项重大科技成果及标志性进展。</a:t>
            </a:r>
          </a:p>
        </p:txBody>
      </p:sp>
      <p:sp>
        <p:nvSpPr>
          <p:cNvPr id="9" name="文本框 8">
            <a:extLst>
              <a:ext uri="{FF2B5EF4-FFF2-40B4-BE49-F238E27FC236}">
                <a16:creationId xmlns:a16="http://schemas.microsoft.com/office/drawing/2014/main" id="{A5CF31A9-40CC-C9A2-AF0F-153073D38C4A}"/>
              </a:ext>
            </a:extLst>
          </p:cNvPr>
          <p:cNvSpPr txBox="1"/>
          <p:nvPr/>
        </p:nvSpPr>
        <p:spPr>
          <a:xfrm>
            <a:off x="559124" y="5230770"/>
            <a:ext cx="10867964" cy="1015663"/>
          </a:xfrm>
          <a:prstGeom prst="rect">
            <a:avLst/>
          </a:prstGeom>
          <a:noFill/>
        </p:spPr>
        <p:txBody>
          <a:bodyPr wrap="square">
            <a:spAutoFit/>
          </a:bodyPr>
          <a:lstStyle/>
          <a:p>
            <a:pPr marL="342900" indent="-342900">
              <a:buFont typeface="Arial" panose="020B0604020202020204" pitchFamily="34" charset="0"/>
              <a:buChar char="•"/>
            </a:pPr>
            <a:r>
              <a:rPr lang="zh-CN" altLang="en-US" sz="20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基本思路：让大模型根据设定的科学目标（由物理学家提出，例如寻找</a:t>
            </a:r>
            <a:r>
              <a:rPr lang="en-US" altLang="zh-CN" sz="20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Zc(3900)</a:t>
            </a:r>
            <a:r>
              <a:rPr lang="zh-CN" altLang="en-US" sz="20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），通过编写</a:t>
            </a:r>
            <a:r>
              <a:rPr lang="en-US" altLang="zh-CN" sz="20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C++</a:t>
            </a:r>
            <a:r>
              <a:rPr lang="zh-CN" altLang="en-US" sz="20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代码，与</a:t>
            </a:r>
            <a:r>
              <a:rPr lang="en-US" altLang="zh-CN" sz="20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BOSS</a:t>
            </a:r>
            <a:r>
              <a:rPr lang="zh-CN" altLang="en-US" sz="20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等科学计算软件交互，借助蒙卡模拟估计探测效率，进行物理分析，不断迭代，看是否能重新发现</a:t>
            </a:r>
            <a:r>
              <a:rPr lang="en-US" altLang="zh-CN" sz="20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Zc(3900)</a:t>
            </a:r>
            <a:r>
              <a:rPr lang="zh-CN" altLang="en-US" sz="20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p>
        </p:txBody>
      </p:sp>
    </p:spTree>
    <p:extLst>
      <p:ext uri="{BB962C8B-B14F-4D97-AF65-F5344CB8AC3E}">
        <p14:creationId xmlns:p14="http://schemas.microsoft.com/office/powerpoint/2010/main" val="3689253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7A4B8993-B348-5CF1-5226-252C8B40DD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5608" y="1208218"/>
            <a:ext cx="1513697" cy="957731"/>
          </a:xfrm>
          <a:prstGeom prst="rect">
            <a:avLst/>
          </a:prstGeom>
        </p:spPr>
      </p:pic>
      <p:sp>
        <p:nvSpPr>
          <p:cNvPr id="2" name="标题 1">
            <a:extLst>
              <a:ext uri="{FF2B5EF4-FFF2-40B4-BE49-F238E27FC236}">
                <a16:creationId xmlns:a16="http://schemas.microsoft.com/office/drawing/2014/main" id="{3F313EF7-720F-0BEB-A3F0-58180F87F4C6}"/>
              </a:ext>
            </a:extLst>
          </p:cNvPr>
          <p:cNvSpPr>
            <a:spLocks noGrp="1"/>
          </p:cNvSpPr>
          <p:nvPr>
            <p:ph type="title"/>
          </p:nvPr>
        </p:nvSpPr>
        <p:spPr/>
        <p:txBody>
          <a:bodyPr/>
          <a:lstStyle/>
          <a:p>
            <a:r>
              <a:rPr lang="zh-CN" altLang="en-US"/>
              <a:t>推动</a:t>
            </a:r>
            <a:r>
              <a:rPr lang="en-US" altLang="zh-CN"/>
              <a:t>AI4HEP</a:t>
            </a:r>
            <a:r>
              <a:rPr lang="zh-CN" altLang="en-US"/>
              <a:t>的初步设想</a:t>
            </a:r>
          </a:p>
        </p:txBody>
      </p:sp>
      <p:grpSp>
        <p:nvGrpSpPr>
          <p:cNvPr id="27" name="组合 26">
            <a:extLst>
              <a:ext uri="{FF2B5EF4-FFF2-40B4-BE49-F238E27FC236}">
                <a16:creationId xmlns:a16="http://schemas.microsoft.com/office/drawing/2014/main" id="{95CF5908-11E7-222F-1728-EE6B07622FFE}"/>
              </a:ext>
            </a:extLst>
          </p:cNvPr>
          <p:cNvGrpSpPr/>
          <p:nvPr/>
        </p:nvGrpSpPr>
        <p:grpSpPr>
          <a:xfrm>
            <a:off x="3210393" y="1116766"/>
            <a:ext cx="5486400" cy="5486400"/>
            <a:chOff x="3210393" y="1116766"/>
            <a:chExt cx="5486400" cy="5486400"/>
          </a:xfrm>
          <a:effectLst>
            <a:glow rad="50800">
              <a:schemeClr val="accent1">
                <a:lumMod val="40000"/>
                <a:lumOff val="60000"/>
              </a:schemeClr>
            </a:glow>
          </a:effectLst>
        </p:grpSpPr>
        <p:sp>
          <p:nvSpPr>
            <p:cNvPr id="6" name="椭圆 5">
              <a:extLst>
                <a:ext uri="{FF2B5EF4-FFF2-40B4-BE49-F238E27FC236}">
                  <a16:creationId xmlns:a16="http://schemas.microsoft.com/office/drawing/2014/main" id="{666253D4-61C8-4621-1CF1-F129C47008BE}"/>
                </a:ext>
              </a:extLst>
            </p:cNvPr>
            <p:cNvSpPr/>
            <p:nvPr/>
          </p:nvSpPr>
          <p:spPr>
            <a:xfrm>
              <a:off x="3210393" y="1116766"/>
              <a:ext cx="5486400" cy="5486400"/>
            </a:xfrm>
            <a:prstGeom prst="ellipse">
              <a:avLst/>
            </a:prstGeom>
            <a:noFill/>
            <a:ln w="539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箭头连接符 11">
              <a:extLst>
                <a:ext uri="{FF2B5EF4-FFF2-40B4-BE49-F238E27FC236}">
                  <a16:creationId xmlns:a16="http://schemas.microsoft.com/office/drawing/2014/main" id="{26CBBD57-D0E8-E219-2D26-9094AB6F8D70}"/>
                </a:ext>
              </a:extLst>
            </p:cNvPr>
            <p:cNvCxnSpPr>
              <a:cxnSpLocks/>
            </p:cNvCxnSpPr>
            <p:nvPr/>
          </p:nvCxnSpPr>
          <p:spPr>
            <a:xfrm>
              <a:off x="8151019" y="2200275"/>
              <a:ext cx="114301" cy="178595"/>
            </a:xfrm>
            <a:prstGeom prst="straightConnector1">
              <a:avLst/>
            </a:prstGeom>
            <a:ln w="101600">
              <a:solidFill>
                <a:schemeClr val="tx1"/>
              </a:solidFill>
              <a:headEnd w="lg" len="lg"/>
              <a:tailEnd type="stealth"/>
            </a:ln>
          </p:spPr>
          <p:style>
            <a:lnRef idx="1">
              <a:schemeClr val="accent1"/>
            </a:lnRef>
            <a:fillRef idx="0">
              <a:schemeClr val="accent1"/>
            </a:fillRef>
            <a:effectRef idx="0">
              <a:schemeClr val="accent1"/>
            </a:effectRef>
            <a:fontRef idx="minor">
              <a:schemeClr val="tx1"/>
            </a:fontRef>
          </p:style>
        </p:cxnSp>
        <p:cxnSp>
          <p:nvCxnSpPr>
            <p:cNvPr id="17" name="直接箭头连接符 16">
              <a:extLst>
                <a:ext uri="{FF2B5EF4-FFF2-40B4-BE49-F238E27FC236}">
                  <a16:creationId xmlns:a16="http://schemas.microsoft.com/office/drawing/2014/main" id="{AF00581A-53D4-0C3C-6C85-4E58707C61F3}"/>
                </a:ext>
              </a:extLst>
            </p:cNvPr>
            <p:cNvCxnSpPr>
              <a:cxnSpLocks/>
            </p:cNvCxnSpPr>
            <p:nvPr/>
          </p:nvCxnSpPr>
          <p:spPr>
            <a:xfrm flipH="1">
              <a:off x="8689182" y="3859966"/>
              <a:ext cx="7611" cy="186953"/>
            </a:xfrm>
            <a:prstGeom prst="straightConnector1">
              <a:avLst/>
            </a:prstGeom>
            <a:ln w="101600">
              <a:solidFill>
                <a:schemeClr val="tx1"/>
              </a:solidFill>
              <a:headEnd w="lg" len="lg"/>
              <a:tailEnd type="stealth"/>
            </a:ln>
          </p:spPr>
          <p:style>
            <a:lnRef idx="1">
              <a:schemeClr val="accent1"/>
            </a:lnRef>
            <a:fillRef idx="0">
              <a:schemeClr val="accent1"/>
            </a:fillRef>
            <a:effectRef idx="0">
              <a:schemeClr val="accent1"/>
            </a:effectRef>
            <a:fontRef idx="minor">
              <a:schemeClr val="tx1"/>
            </a:fontRef>
          </p:style>
        </p:cxnSp>
        <p:cxnSp>
          <p:nvCxnSpPr>
            <p:cNvPr id="20" name="直接箭头连接符 19">
              <a:extLst>
                <a:ext uri="{FF2B5EF4-FFF2-40B4-BE49-F238E27FC236}">
                  <a16:creationId xmlns:a16="http://schemas.microsoft.com/office/drawing/2014/main" id="{D2CAA114-4E8E-BCA4-10F2-0967BBEEDF7B}"/>
                </a:ext>
              </a:extLst>
            </p:cNvPr>
            <p:cNvCxnSpPr>
              <a:cxnSpLocks/>
            </p:cNvCxnSpPr>
            <p:nvPr/>
          </p:nvCxnSpPr>
          <p:spPr>
            <a:xfrm flipH="1" flipV="1">
              <a:off x="3286125" y="4536281"/>
              <a:ext cx="78581" cy="200025"/>
            </a:xfrm>
            <a:prstGeom prst="straightConnector1">
              <a:avLst/>
            </a:prstGeom>
            <a:ln w="101600">
              <a:solidFill>
                <a:schemeClr val="tx1"/>
              </a:solidFill>
              <a:headEnd w="lg" len="lg"/>
              <a:tailEnd type="stealth"/>
            </a:ln>
          </p:spPr>
          <p:style>
            <a:lnRef idx="1">
              <a:schemeClr val="accent1"/>
            </a:lnRef>
            <a:fillRef idx="0">
              <a:schemeClr val="accent1"/>
            </a:fillRef>
            <a:effectRef idx="0">
              <a:schemeClr val="accent1"/>
            </a:effectRef>
            <a:fontRef idx="minor">
              <a:schemeClr val="tx1"/>
            </a:fontRef>
          </p:style>
        </p:cxnSp>
      </p:grpSp>
      <p:sp>
        <p:nvSpPr>
          <p:cNvPr id="32" name="文本框 31">
            <a:extLst>
              <a:ext uri="{FF2B5EF4-FFF2-40B4-BE49-F238E27FC236}">
                <a16:creationId xmlns:a16="http://schemas.microsoft.com/office/drawing/2014/main" id="{17A3CDEB-026F-C936-6722-EF7A99CF1A7A}"/>
              </a:ext>
            </a:extLst>
          </p:cNvPr>
          <p:cNvSpPr txBox="1"/>
          <p:nvPr/>
        </p:nvSpPr>
        <p:spPr>
          <a:xfrm>
            <a:off x="2312125" y="1574326"/>
            <a:ext cx="1767168" cy="461665"/>
          </a:xfrm>
          <a:prstGeom prst="rect">
            <a:avLst/>
          </a:prstGeom>
          <a:noFill/>
        </p:spPr>
        <p:txBody>
          <a:bodyPr wrap="square">
            <a:spAutoFit/>
          </a:bodyPr>
          <a:lstStyle/>
          <a:p>
            <a:r>
              <a:rPr lang="zh-CN" altLang="en-US" sz="2400" b="1">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交叉团队</a:t>
            </a:r>
            <a:endParaRPr lang="en-US" altLang="zh-CN" b="1">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33" name="文本框 32">
            <a:extLst>
              <a:ext uri="{FF2B5EF4-FFF2-40B4-BE49-F238E27FC236}">
                <a16:creationId xmlns:a16="http://schemas.microsoft.com/office/drawing/2014/main" id="{972FB740-0514-E02D-5C5C-6296233DF278}"/>
              </a:ext>
            </a:extLst>
          </p:cNvPr>
          <p:cNvSpPr txBox="1"/>
          <p:nvPr/>
        </p:nvSpPr>
        <p:spPr>
          <a:xfrm>
            <a:off x="7762644" y="5901706"/>
            <a:ext cx="1767168" cy="461665"/>
          </a:xfrm>
          <a:prstGeom prst="rect">
            <a:avLst/>
          </a:prstGeom>
          <a:noFill/>
        </p:spPr>
        <p:txBody>
          <a:bodyPr wrap="square">
            <a:spAutoFit/>
          </a:bodyPr>
          <a:lstStyle/>
          <a:p>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外部力量</a:t>
            </a:r>
            <a:endParaRPr lang="en-US" altLang="zh-CN">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34" name="文本框 33">
            <a:extLst>
              <a:ext uri="{FF2B5EF4-FFF2-40B4-BE49-F238E27FC236}">
                <a16:creationId xmlns:a16="http://schemas.microsoft.com/office/drawing/2014/main" id="{E7869666-C78D-CE6C-4BD7-87D66B8E978C}"/>
              </a:ext>
            </a:extLst>
          </p:cNvPr>
          <p:cNvSpPr txBox="1"/>
          <p:nvPr/>
        </p:nvSpPr>
        <p:spPr>
          <a:xfrm>
            <a:off x="2425972" y="5916903"/>
            <a:ext cx="1767168" cy="461665"/>
          </a:xfrm>
          <a:prstGeom prst="rect">
            <a:avLst/>
          </a:prstGeom>
          <a:noFill/>
        </p:spPr>
        <p:txBody>
          <a:bodyPr wrap="square">
            <a:spAutoFit/>
          </a:bodyPr>
          <a:lstStyle/>
          <a:p>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海量数据</a:t>
            </a:r>
            <a:endParaRPr lang="en-US" altLang="zh-CN"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pic>
        <p:nvPicPr>
          <p:cNvPr id="35" name="图片 34">
            <a:extLst>
              <a:ext uri="{FF2B5EF4-FFF2-40B4-BE49-F238E27FC236}">
                <a16:creationId xmlns:a16="http://schemas.microsoft.com/office/drawing/2014/main" id="{BF9657B4-EB07-30DD-43C1-6601F1B94C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1916" y="5215141"/>
            <a:ext cx="1069235" cy="621008"/>
          </a:xfrm>
          <a:prstGeom prst="rect">
            <a:avLst/>
          </a:prstGeom>
        </p:spPr>
      </p:pic>
      <p:pic>
        <p:nvPicPr>
          <p:cNvPr id="36" name="图片 35">
            <a:extLst>
              <a:ext uri="{FF2B5EF4-FFF2-40B4-BE49-F238E27FC236}">
                <a16:creationId xmlns:a16="http://schemas.microsoft.com/office/drawing/2014/main" id="{37A39BCF-C307-E745-EEA3-04BA7D7BF74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53579" y="5206154"/>
            <a:ext cx="1069235" cy="629995"/>
          </a:xfrm>
          <a:prstGeom prst="rect">
            <a:avLst/>
          </a:prstGeom>
        </p:spPr>
      </p:pic>
      <p:pic>
        <p:nvPicPr>
          <p:cNvPr id="37" name="图片 36">
            <a:extLst>
              <a:ext uri="{FF2B5EF4-FFF2-40B4-BE49-F238E27FC236}">
                <a16:creationId xmlns:a16="http://schemas.microsoft.com/office/drawing/2014/main" id="{D5CE389A-335A-F58C-092B-80AA5CB5C3B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49692" y="5940262"/>
            <a:ext cx="1069235" cy="629995"/>
          </a:xfrm>
          <a:prstGeom prst="rect">
            <a:avLst/>
          </a:prstGeom>
        </p:spPr>
      </p:pic>
      <p:pic>
        <p:nvPicPr>
          <p:cNvPr id="38" name="图片 37">
            <a:extLst>
              <a:ext uri="{FF2B5EF4-FFF2-40B4-BE49-F238E27FC236}">
                <a16:creationId xmlns:a16="http://schemas.microsoft.com/office/drawing/2014/main" id="{FFDB8B77-90D2-5BC7-D3C0-D9E3BE77315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1845" y="5946184"/>
            <a:ext cx="1069235" cy="624976"/>
          </a:xfrm>
          <a:prstGeom prst="rect">
            <a:avLst/>
          </a:prstGeom>
        </p:spPr>
      </p:pic>
      <p:sp>
        <p:nvSpPr>
          <p:cNvPr id="39" name="文本框 38">
            <a:extLst>
              <a:ext uri="{FF2B5EF4-FFF2-40B4-BE49-F238E27FC236}">
                <a16:creationId xmlns:a16="http://schemas.microsoft.com/office/drawing/2014/main" id="{EB0AF54E-6256-68A4-EE1E-84A21DC72B6E}"/>
              </a:ext>
            </a:extLst>
          </p:cNvPr>
          <p:cNvSpPr txBox="1"/>
          <p:nvPr/>
        </p:nvSpPr>
        <p:spPr>
          <a:xfrm>
            <a:off x="7962688" y="1066024"/>
            <a:ext cx="1767168" cy="461665"/>
          </a:xfrm>
          <a:prstGeom prst="rect">
            <a:avLst/>
          </a:prstGeom>
          <a:noFill/>
        </p:spPr>
        <p:txBody>
          <a:bodyPr wrap="square">
            <a:spAutoFit/>
          </a:bodyPr>
          <a:lstStyle/>
          <a:p>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基础设施</a:t>
            </a:r>
            <a:endParaRPr lang="en-US" altLang="zh-CN">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pic>
        <p:nvPicPr>
          <p:cNvPr id="43" name="图片 42">
            <a:extLst>
              <a:ext uri="{FF2B5EF4-FFF2-40B4-BE49-F238E27FC236}">
                <a16:creationId xmlns:a16="http://schemas.microsoft.com/office/drawing/2014/main" id="{61EAA6D3-5812-6F31-48A4-D562AEB2582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804527" y="6142025"/>
            <a:ext cx="1210851" cy="506868"/>
          </a:xfrm>
          <a:prstGeom prst="rect">
            <a:avLst/>
          </a:prstGeom>
        </p:spPr>
      </p:pic>
      <p:pic>
        <p:nvPicPr>
          <p:cNvPr id="45" name="图片 44">
            <a:extLst>
              <a:ext uri="{FF2B5EF4-FFF2-40B4-BE49-F238E27FC236}">
                <a16:creationId xmlns:a16="http://schemas.microsoft.com/office/drawing/2014/main" id="{A9FC5162-17C9-235B-D36C-AA049D06640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098154" y="6084977"/>
            <a:ext cx="631702" cy="560856"/>
          </a:xfrm>
          <a:prstGeom prst="rect">
            <a:avLst/>
          </a:prstGeom>
        </p:spPr>
      </p:pic>
      <p:pic>
        <p:nvPicPr>
          <p:cNvPr id="47" name="图片 46">
            <a:extLst>
              <a:ext uri="{FF2B5EF4-FFF2-40B4-BE49-F238E27FC236}">
                <a16:creationId xmlns:a16="http://schemas.microsoft.com/office/drawing/2014/main" id="{9D12D21E-E0CA-18B5-9A30-053465FB0FC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225584" y="1022061"/>
            <a:ext cx="828681" cy="647705"/>
          </a:xfrm>
          <a:prstGeom prst="rect">
            <a:avLst/>
          </a:prstGeom>
        </p:spPr>
      </p:pic>
      <p:pic>
        <p:nvPicPr>
          <p:cNvPr id="49" name="图片 48">
            <a:extLst>
              <a:ext uri="{FF2B5EF4-FFF2-40B4-BE49-F238E27FC236}">
                <a16:creationId xmlns:a16="http://schemas.microsoft.com/office/drawing/2014/main" id="{9AFC0B3A-A8BC-0F00-193F-0999534A4E0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404939" y="912523"/>
            <a:ext cx="862019" cy="757243"/>
          </a:xfrm>
          <a:prstGeom prst="rect">
            <a:avLst/>
          </a:prstGeom>
        </p:spPr>
      </p:pic>
      <p:pic>
        <p:nvPicPr>
          <p:cNvPr id="51" name="图片 50">
            <a:extLst>
              <a:ext uri="{FF2B5EF4-FFF2-40B4-BE49-F238E27FC236}">
                <a16:creationId xmlns:a16="http://schemas.microsoft.com/office/drawing/2014/main" id="{B62D1C38-21CE-D46E-FC93-034356C889C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975104" y="1014034"/>
            <a:ext cx="778382" cy="647705"/>
          </a:xfrm>
          <a:prstGeom prst="rect">
            <a:avLst/>
          </a:prstGeom>
        </p:spPr>
      </p:pic>
      <p:sp>
        <p:nvSpPr>
          <p:cNvPr id="3" name="文本框 2">
            <a:extLst>
              <a:ext uri="{FF2B5EF4-FFF2-40B4-BE49-F238E27FC236}">
                <a16:creationId xmlns:a16="http://schemas.microsoft.com/office/drawing/2014/main" id="{C7B1A0C6-34E0-44E4-D36A-99AC11E45274}"/>
              </a:ext>
            </a:extLst>
          </p:cNvPr>
          <p:cNvSpPr txBox="1"/>
          <p:nvPr/>
        </p:nvSpPr>
        <p:spPr>
          <a:xfrm>
            <a:off x="9776624" y="5484519"/>
            <a:ext cx="2249814" cy="461665"/>
          </a:xfrm>
          <a:prstGeom prst="rect">
            <a:avLst/>
          </a:prstGeom>
          <a:noFill/>
        </p:spPr>
        <p:txBody>
          <a:bodyPr wrap="square">
            <a:spAutoFit/>
          </a:bodyPr>
          <a:lstStyle/>
          <a:p>
            <a:r>
              <a:rPr lang="en-US" altLang="zh-CN"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Open Source</a:t>
            </a:r>
            <a:endParaRPr lang="en-US" altLang="zh-CN">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5" name="任意多边形: 形状 4">
            <a:extLst>
              <a:ext uri="{FF2B5EF4-FFF2-40B4-BE49-F238E27FC236}">
                <a16:creationId xmlns:a16="http://schemas.microsoft.com/office/drawing/2014/main" id="{5FB60147-4FB3-FC63-E387-5A434749D9D1}"/>
              </a:ext>
            </a:extLst>
          </p:cNvPr>
          <p:cNvSpPr/>
          <p:nvPr/>
        </p:nvSpPr>
        <p:spPr>
          <a:xfrm>
            <a:off x="9186143" y="5441568"/>
            <a:ext cx="499354" cy="489006"/>
          </a:xfrm>
          <a:custGeom>
            <a:avLst/>
            <a:gdLst>
              <a:gd name="T0" fmla="*/ 5118 w 10555"/>
              <a:gd name="T1" fmla="*/ 2 h 10336"/>
              <a:gd name="T2" fmla="*/ 0 w 10555"/>
              <a:gd name="T3" fmla="*/ 5279 h 10336"/>
              <a:gd name="T4" fmla="*/ 3688 w 10555"/>
              <a:gd name="T5" fmla="*/ 10287 h 10336"/>
              <a:gd name="T6" fmla="*/ 4088 w 10555"/>
              <a:gd name="T7" fmla="*/ 10033 h 10336"/>
              <a:gd name="T8" fmla="*/ 4101 w 10555"/>
              <a:gd name="T9" fmla="*/ 9050 h 10336"/>
              <a:gd name="T10" fmla="*/ 2334 w 10555"/>
              <a:gd name="T11" fmla="*/ 8427 h 10336"/>
              <a:gd name="T12" fmla="*/ 1752 w 10555"/>
              <a:gd name="T13" fmla="*/ 7655 h 10336"/>
              <a:gd name="T14" fmla="*/ 1792 w 10555"/>
              <a:gd name="T15" fmla="*/ 7335 h 10336"/>
              <a:gd name="T16" fmla="*/ 2601 w 10555"/>
              <a:gd name="T17" fmla="*/ 7878 h 10336"/>
              <a:gd name="T18" fmla="*/ 4138 w 10555"/>
              <a:gd name="T19" fmla="*/ 8316 h 10336"/>
              <a:gd name="T20" fmla="*/ 4473 w 10555"/>
              <a:gd name="T21" fmla="*/ 7611 h 10336"/>
              <a:gd name="T22" fmla="*/ 2069 w 10555"/>
              <a:gd name="T23" fmla="*/ 5003 h 10336"/>
              <a:gd name="T24" fmla="*/ 2612 w 10555"/>
              <a:gd name="T25" fmla="*/ 3586 h 10336"/>
              <a:gd name="T26" fmla="*/ 2663 w 10555"/>
              <a:gd name="T27" fmla="*/ 2189 h 10336"/>
              <a:gd name="T28" fmla="*/ 4115 w 10555"/>
              <a:gd name="T29" fmla="*/ 2731 h 10336"/>
              <a:gd name="T30" fmla="*/ 5436 w 10555"/>
              <a:gd name="T31" fmla="*/ 2553 h 10336"/>
              <a:gd name="T32" fmla="*/ 6758 w 10555"/>
              <a:gd name="T33" fmla="*/ 2731 h 10336"/>
              <a:gd name="T34" fmla="*/ 8208 w 10555"/>
              <a:gd name="T35" fmla="*/ 2189 h 10336"/>
              <a:gd name="T36" fmla="*/ 8260 w 10555"/>
              <a:gd name="T37" fmla="*/ 3586 h 10336"/>
              <a:gd name="T38" fmla="*/ 8803 w 10555"/>
              <a:gd name="T39" fmla="*/ 5003 h 10336"/>
              <a:gd name="T40" fmla="*/ 6393 w 10555"/>
              <a:gd name="T41" fmla="*/ 7606 h 10336"/>
              <a:gd name="T42" fmla="*/ 6751 w 10555"/>
              <a:gd name="T43" fmla="*/ 8583 h 10336"/>
              <a:gd name="T44" fmla="*/ 6746 w 10555"/>
              <a:gd name="T45" fmla="*/ 10031 h 10336"/>
              <a:gd name="T46" fmla="*/ 7108 w 10555"/>
              <a:gd name="T47" fmla="*/ 10285 h 10336"/>
              <a:gd name="T48" fmla="*/ 10555 w 10555"/>
              <a:gd name="T49" fmla="*/ 5278 h 10336"/>
              <a:gd name="T50" fmla="*/ 5118 w 10555"/>
              <a:gd name="T51" fmla="*/ 0 h 10336"/>
              <a:gd name="T52" fmla="*/ 5118 w 10555"/>
              <a:gd name="T53" fmla="*/ 2 h 10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555" h="10336">
                <a:moveTo>
                  <a:pt x="5118" y="2"/>
                </a:moveTo>
                <a:cubicBezTo>
                  <a:pt x="2470" y="2"/>
                  <a:pt x="0" y="2365"/>
                  <a:pt x="0" y="5279"/>
                </a:cubicBezTo>
                <a:cubicBezTo>
                  <a:pt x="0" y="7611"/>
                  <a:pt x="1591" y="9589"/>
                  <a:pt x="3688" y="10287"/>
                </a:cubicBezTo>
                <a:cubicBezTo>
                  <a:pt x="3952" y="10336"/>
                  <a:pt x="4088" y="10172"/>
                  <a:pt x="4088" y="10033"/>
                </a:cubicBezTo>
                <a:cubicBezTo>
                  <a:pt x="4088" y="9906"/>
                  <a:pt x="4103" y="9491"/>
                  <a:pt x="4101" y="9050"/>
                </a:cubicBezTo>
                <a:cubicBezTo>
                  <a:pt x="2633" y="9370"/>
                  <a:pt x="2334" y="8427"/>
                  <a:pt x="2334" y="8427"/>
                </a:cubicBezTo>
                <a:cubicBezTo>
                  <a:pt x="2093" y="7817"/>
                  <a:pt x="1752" y="7655"/>
                  <a:pt x="1752" y="7655"/>
                </a:cubicBezTo>
                <a:cubicBezTo>
                  <a:pt x="1274" y="7327"/>
                  <a:pt x="1792" y="7335"/>
                  <a:pt x="1792" y="7335"/>
                </a:cubicBezTo>
                <a:cubicBezTo>
                  <a:pt x="2321" y="7371"/>
                  <a:pt x="2601" y="7878"/>
                  <a:pt x="2601" y="7878"/>
                </a:cubicBezTo>
                <a:cubicBezTo>
                  <a:pt x="3072" y="8685"/>
                  <a:pt x="3837" y="8451"/>
                  <a:pt x="4138" y="8316"/>
                </a:cubicBezTo>
                <a:cubicBezTo>
                  <a:pt x="4186" y="7976"/>
                  <a:pt x="4322" y="7742"/>
                  <a:pt x="4473" y="7611"/>
                </a:cubicBezTo>
                <a:cubicBezTo>
                  <a:pt x="3301" y="7478"/>
                  <a:pt x="2069" y="7025"/>
                  <a:pt x="2069" y="5003"/>
                </a:cubicBezTo>
                <a:cubicBezTo>
                  <a:pt x="2069" y="4427"/>
                  <a:pt x="2275" y="3956"/>
                  <a:pt x="2612" y="3586"/>
                </a:cubicBezTo>
                <a:cubicBezTo>
                  <a:pt x="2557" y="3453"/>
                  <a:pt x="2377" y="2917"/>
                  <a:pt x="2663" y="2189"/>
                </a:cubicBezTo>
                <a:cubicBezTo>
                  <a:pt x="2663" y="2189"/>
                  <a:pt x="3106" y="2048"/>
                  <a:pt x="4115" y="2731"/>
                </a:cubicBezTo>
                <a:cubicBezTo>
                  <a:pt x="4536" y="2614"/>
                  <a:pt x="4988" y="2555"/>
                  <a:pt x="5436" y="2553"/>
                </a:cubicBezTo>
                <a:cubicBezTo>
                  <a:pt x="5884" y="2555"/>
                  <a:pt x="6337" y="2614"/>
                  <a:pt x="6758" y="2731"/>
                </a:cubicBezTo>
                <a:cubicBezTo>
                  <a:pt x="7765" y="2048"/>
                  <a:pt x="8208" y="2189"/>
                  <a:pt x="8208" y="2189"/>
                </a:cubicBezTo>
                <a:cubicBezTo>
                  <a:pt x="8495" y="2917"/>
                  <a:pt x="8315" y="3453"/>
                  <a:pt x="8260" y="3586"/>
                </a:cubicBezTo>
                <a:cubicBezTo>
                  <a:pt x="8598" y="3956"/>
                  <a:pt x="8803" y="4427"/>
                  <a:pt x="8803" y="5003"/>
                </a:cubicBezTo>
                <a:cubicBezTo>
                  <a:pt x="8803" y="7029"/>
                  <a:pt x="7568" y="7476"/>
                  <a:pt x="6393" y="7606"/>
                </a:cubicBezTo>
                <a:cubicBezTo>
                  <a:pt x="6583" y="7770"/>
                  <a:pt x="6751" y="8091"/>
                  <a:pt x="6751" y="8583"/>
                </a:cubicBezTo>
                <a:cubicBezTo>
                  <a:pt x="6751" y="9289"/>
                  <a:pt x="6746" y="9857"/>
                  <a:pt x="6746" y="10031"/>
                </a:cubicBezTo>
                <a:cubicBezTo>
                  <a:pt x="6746" y="10172"/>
                  <a:pt x="6840" y="10336"/>
                  <a:pt x="7108" y="10285"/>
                </a:cubicBezTo>
                <a:cubicBezTo>
                  <a:pt x="9204" y="9586"/>
                  <a:pt x="10555" y="7608"/>
                  <a:pt x="10555" y="5278"/>
                </a:cubicBezTo>
                <a:cubicBezTo>
                  <a:pt x="10555" y="2363"/>
                  <a:pt x="7753" y="0"/>
                  <a:pt x="5118" y="0"/>
                </a:cubicBezTo>
                <a:lnTo>
                  <a:pt x="5118" y="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7">
            <a:extLst>
              <a:ext uri="{FF2B5EF4-FFF2-40B4-BE49-F238E27FC236}">
                <a16:creationId xmlns:a16="http://schemas.microsoft.com/office/drawing/2014/main" id="{80FC1918-AAAB-41BA-5052-DF3124C0F372}"/>
              </a:ext>
            </a:extLst>
          </p:cNvPr>
          <p:cNvPicPr>
            <a:picLocks noChangeAspect="1"/>
          </p:cNvPicPr>
          <p:nvPr/>
        </p:nvPicPr>
        <p:blipFill>
          <a:blip r:embed="rId13"/>
          <a:stretch>
            <a:fillRect/>
          </a:stretch>
        </p:blipFill>
        <p:spPr>
          <a:xfrm>
            <a:off x="11090049" y="6142025"/>
            <a:ext cx="876306" cy="419103"/>
          </a:xfrm>
          <a:prstGeom prst="rect">
            <a:avLst/>
          </a:prstGeom>
        </p:spPr>
      </p:pic>
      <p:sp>
        <p:nvSpPr>
          <p:cNvPr id="7" name="文本框 6">
            <a:extLst>
              <a:ext uri="{FF2B5EF4-FFF2-40B4-BE49-F238E27FC236}">
                <a16:creationId xmlns:a16="http://schemas.microsoft.com/office/drawing/2014/main" id="{AAF3055A-26A4-4E8D-0722-B072A531EAC9}"/>
              </a:ext>
            </a:extLst>
          </p:cNvPr>
          <p:cNvSpPr txBox="1"/>
          <p:nvPr/>
        </p:nvSpPr>
        <p:spPr>
          <a:xfrm>
            <a:off x="646902" y="2223648"/>
            <a:ext cx="1922029" cy="1323439"/>
          </a:xfrm>
          <a:prstGeom prst="rect">
            <a:avLst/>
          </a:prstGeom>
          <a:noFill/>
        </p:spPr>
        <p:txBody>
          <a:bodyPr wrap="square">
            <a:spAutoFit/>
          </a:bodyPr>
          <a:lstStyle/>
          <a:p>
            <a:pPr marL="342900" indent="-342900">
              <a:buFont typeface="Arial" panose="020B0604020202020204" pitchFamily="34" charset="0"/>
              <a:buChar char="•"/>
            </a:pP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物理学家</a:t>
            </a:r>
            <a:endPar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算法专家</a:t>
            </a:r>
            <a:endPar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软件框架</a:t>
            </a:r>
            <a:endPar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r>
              <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endPar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2AC9ECC3-78A6-9F10-ED34-D62B6FC0A74A}"/>
              </a:ext>
            </a:extLst>
          </p:cNvPr>
          <p:cNvSpPr txBox="1"/>
          <p:nvPr/>
        </p:nvSpPr>
        <p:spPr>
          <a:xfrm>
            <a:off x="9591254" y="3683149"/>
            <a:ext cx="1922029" cy="1323439"/>
          </a:xfrm>
          <a:prstGeom prst="rect">
            <a:avLst/>
          </a:prstGeom>
          <a:noFill/>
        </p:spPr>
        <p:txBody>
          <a:bodyPr wrap="square">
            <a:spAutoFit/>
          </a:bodyPr>
          <a:lstStyle/>
          <a:p>
            <a:pPr marL="342900" indent="-342900">
              <a:buFont typeface="Arial" panose="020B0604020202020204" pitchFamily="34" charset="0"/>
              <a:buChar char="•"/>
            </a:pP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实时处理</a:t>
            </a:r>
            <a:endPar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模拟</a:t>
            </a:r>
            <a:endPar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分析</a:t>
            </a:r>
            <a:endPar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重建</a:t>
            </a:r>
          </a:p>
        </p:txBody>
      </p:sp>
      <p:sp>
        <p:nvSpPr>
          <p:cNvPr id="13" name="文本框 12">
            <a:extLst>
              <a:ext uri="{FF2B5EF4-FFF2-40B4-BE49-F238E27FC236}">
                <a16:creationId xmlns:a16="http://schemas.microsoft.com/office/drawing/2014/main" id="{FC694EB1-AAC2-1D03-7116-700CC488008F}"/>
              </a:ext>
            </a:extLst>
          </p:cNvPr>
          <p:cNvSpPr txBox="1"/>
          <p:nvPr/>
        </p:nvSpPr>
        <p:spPr>
          <a:xfrm>
            <a:off x="9567109" y="1916651"/>
            <a:ext cx="1922029" cy="1323439"/>
          </a:xfrm>
          <a:prstGeom prst="rect">
            <a:avLst/>
          </a:prstGeom>
          <a:noFill/>
        </p:spPr>
        <p:txBody>
          <a:bodyPr wrap="square">
            <a:spAutoFit/>
          </a:bodyPr>
          <a:lstStyle/>
          <a:p>
            <a:pPr marL="342900" indent="-342900">
              <a:buFont typeface="Arial" panose="020B0604020202020204" pitchFamily="34" charset="0"/>
              <a:buChar char="•"/>
            </a:pPr>
            <a:r>
              <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Mamba</a:t>
            </a:r>
          </a:p>
          <a:p>
            <a:pPr marL="342900" indent="-342900">
              <a:buFont typeface="Arial" panose="020B0604020202020204" pitchFamily="34" charset="0"/>
              <a:buChar char="•"/>
            </a:pPr>
            <a:r>
              <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Domas</a:t>
            </a:r>
          </a:p>
          <a:p>
            <a:pPr marL="342900" indent="-342900">
              <a:buFont typeface="Arial" panose="020B0604020202020204" pitchFamily="34" charset="0"/>
              <a:buChar char="•"/>
            </a:pPr>
            <a:r>
              <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Daisy</a:t>
            </a:r>
          </a:p>
          <a:p>
            <a:pPr marL="342900" indent="-342900">
              <a:buFont typeface="Arial" panose="020B0604020202020204" pitchFamily="34" charset="0"/>
              <a:buChar char="•"/>
            </a:pPr>
            <a:r>
              <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HepAI</a:t>
            </a: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等</a:t>
            </a:r>
          </a:p>
        </p:txBody>
      </p:sp>
      <p:sp>
        <p:nvSpPr>
          <p:cNvPr id="14" name="文本框 13">
            <a:extLst>
              <a:ext uri="{FF2B5EF4-FFF2-40B4-BE49-F238E27FC236}">
                <a16:creationId xmlns:a16="http://schemas.microsoft.com/office/drawing/2014/main" id="{DF91030C-9B35-F913-81FC-50E12CEBFB57}"/>
              </a:ext>
            </a:extLst>
          </p:cNvPr>
          <p:cNvSpPr txBox="1"/>
          <p:nvPr/>
        </p:nvSpPr>
        <p:spPr>
          <a:xfrm>
            <a:off x="348609" y="4020652"/>
            <a:ext cx="2786883" cy="584775"/>
          </a:xfrm>
          <a:prstGeom prst="rect">
            <a:avLst/>
          </a:prstGeom>
          <a:noFill/>
        </p:spPr>
        <p:txBody>
          <a:bodyPr wrap="square">
            <a:spAutoFit/>
          </a:bodyPr>
          <a:lstStyle/>
          <a:p>
            <a:pPr marL="342900" indent="-342900">
              <a:buFont typeface="Arial" panose="020B0604020202020204" pitchFamily="34" charset="0"/>
              <a:buChar char="•"/>
            </a:pPr>
            <a:r>
              <a:rPr lang="zh-CN" altLang="en-US" sz="16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文本</a:t>
            </a:r>
            <a:r>
              <a:rPr lang="en-US" altLang="zh-CN" sz="16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16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图像大模型</a:t>
            </a:r>
            <a:endParaRPr lang="en-US" altLang="zh-CN" sz="16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r>
              <a:rPr lang="zh-CN" altLang="en-US" sz="16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科学数据大模型</a:t>
            </a:r>
          </a:p>
        </p:txBody>
      </p:sp>
      <p:pic>
        <p:nvPicPr>
          <p:cNvPr id="18" name="图片 17">
            <a:extLst>
              <a:ext uri="{FF2B5EF4-FFF2-40B4-BE49-F238E27FC236}">
                <a16:creationId xmlns:a16="http://schemas.microsoft.com/office/drawing/2014/main" id="{57FAB675-1BC5-7A23-8948-E8DCFBB1D95A}"/>
              </a:ext>
            </a:extLst>
          </p:cNvPr>
          <p:cNvPicPr>
            <a:picLocks noChangeAspect="1"/>
          </p:cNvPicPr>
          <p:nvPr/>
        </p:nvPicPr>
        <p:blipFill>
          <a:blip r:embed="rId14"/>
          <a:stretch>
            <a:fillRect/>
          </a:stretch>
        </p:blipFill>
        <p:spPr>
          <a:xfrm>
            <a:off x="1884309" y="1733446"/>
            <a:ext cx="8280826" cy="4369025"/>
          </a:xfrm>
          <a:prstGeom prst="rect">
            <a:avLst/>
          </a:prstGeom>
        </p:spPr>
      </p:pic>
    </p:spTree>
    <p:extLst>
      <p:ext uri="{BB962C8B-B14F-4D97-AF65-F5344CB8AC3E}">
        <p14:creationId xmlns:p14="http://schemas.microsoft.com/office/powerpoint/2010/main" val="2231622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DDE777-3DE0-08F4-1536-017B1C2FA291}"/>
              </a:ext>
            </a:extLst>
          </p:cNvPr>
          <p:cNvSpPr>
            <a:spLocks noGrp="1"/>
          </p:cNvSpPr>
          <p:nvPr>
            <p:ph type="title"/>
          </p:nvPr>
        </p:nvSpPr>
        <p:spPr>
          <a:xfrm>
            <a:off x="646902" y="136525"/>
            <a:ext cx="9783732" cy="595630"/>
          </a:xfrm>
        </p:spPr>
        <p:txBody>
          <a:bodyPr/>
          <a:lstStyle/>
          <a:p>
            <a:r>
              <a:rPr lang="zh-CN" altLang="en-US"/>
              <a:t>高能物理通用大模型所需算力投入评估</a:t>
            </a:r>
          </a:p>
        </p:txBody>
      </p:sp>
      <p:graphicFrame>
        <p:nvGraphicFramePr>
          <p:cNvPr id="4" name="表格 4">
            <a:extLst>
              <a:ext uri="{FF2B5EF4-FFF2-40B4-BE49-F238E27FC236}">
                <a16:creationId xmlns:a16="http://schemas.microsoft.com/office/drawing/2014/main" id="{AEA2B367-A138-7DA0-BF2C-9B579D9721DA}"/>
              </a:ext>
            </a:extLst>
          </p:cNvPr>
          <p:cNvGraphicFramePr>
            <a:graphicFrameLocks noGrp="1"/>
          </p:cNvGraphicFramePr>
          <p:nvPr/>
        </p:nvGraphicFramePr>
        <p:xfrm>
          <a:off x="666768" y="1065077"/>
          <a:ext cx="10858463" cy="3484880"/>
        </p:xfrm>
        <a:graphic>
          <a:graphicData uri="http://schemas.openxmlformats.org/drawingml/2006/table">
            <a:tbl>
              <a:tblPr firstRow="1" bandRow="1">
                <a:tableStyleId>{8799B23B-EC83-4686-B30A-512413B5E67A}</a:tableStyleId>
              </a:tblPr>
              <a:tblGrid>
                <a:gridCol w="1370654">
                  <a:extLst>
                    <a:ext uri="{9D8B030D-6E8A-4147-A177-3AD203B41FA5}">
                      <a16:colId xmlns:a16="http://schemas.microsoft.com/office/drawing/2014/main" val="2259783072"/>
                    </a:ext>
                  </a:extLst>
                </a:gridCol>
                <a:gridCol w="1422798">
                  <a:extLst>
                    <a:ext uri="{9D8B030D-6E8A-4147-A177-3AD203B41FA5}">
                      <a16:colId xmlns:a16="http://schemas.microsoft.com/office/drawing/2014/main" val="977689166"/>
                    </a:ext>
                  </a:extLst>
                </a:gridCol>
                <a:gridCol w="1251467">
                  <a:extLst>
                    <a:ext uri="{9D8B030D-6E8A-4147-A177-3AD203B41FA5}">
                      <a16:colId xmlns:a16="http://schemas.microsoft.com/office/drawing/2014/main" val="2411646075"/>
                    </a:ext>
                  </a:extLst>
                </a:gridCol>
                <a:gridCol w="2353950">
                  <a:extLst>
                    <a:ext uri="{9D8B030D-6E8A-4147-A177-3AD203B41FA5}">
                      <a16:colId xmlns:a16="http://schemas.microsoft.com/office/drawing/2014/main" val="3436636068"/>
                    </a:ext>
                  </a:extLst>
                </a:gridCol>
                <a:gridCol w="2229797">
                  <a:extLst>
                    <a:ext uri="{9D8B030D-6E8A-4147-A177-3AD203B41FA5}">
                      <a16:colId xmlns:a16="http://schemas.microsoft.com/office/drawing/2014/main" val="51240771"/>
                    </a:ext>
                  </a:extLst>
                </a:gridCol>
                <a:gridCol w="2229797">
                  <a:extLst>
                    <a:ext uri="{9D8B030D-6E8A-4147-A177-3AD203B41FA5}">
                      <a16:colId xmlns:a16="http://schemas.microsoft.com/office/drawing/2014/main" val="3654846393"/>
                    </a:ext>
                  </a:extLst>
                </a:gridCol>
              </a:tblGrid>
              <a:tr h="370840">
                <a:tc>
                  <a:txBody>
                    <a:bodyPr/>
                    <a:lstStyle/>
                    <a:p>
                      <a:pPr algn="ctr"/>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zh-CN" altLang="en-US">
                          <a:latin typeface="Times New Roman" panose="02020603050405020304" pitchFamily="18" charset="0"/>
                          <a:ea typeface="微软雅黑" panose="020B0503020204020204" pitchFamily="34" charset="-122"/>
                          <a:cs typeface="Times New Roman" panose="02020603050405020304" pitchFamily="18" charset="0"/>
                        </a:rPr>
                        <a:t>参数量</a:t>
                      </a:r>
                    </a:p>
                  </a:txBody>
                  <a:tcPr anchor="ctr"/>
                </a:tc>
                <a:tc>
                  <a:txBody>
                    <a:bodyPr/>
                    <a:lstStyle/>
                    <a:p>
                      <a:pPr algn="ctr"/>
                      <a:r>
                        <a:rPr lang="zh-CN" altLang="en-US">
                          <a:latin typeface="Times New Roman" panose="02020603050405020304" pitchFamily="18" charset="0"/>
                          <a:ea typeface="微软雅黑" panose="020B0503020204020204" pitchFamily="34" charset="-122"/>
                          <a:cs typeface="Times New Roman" panose="02020603050405020304" pitchFamily="18" charset="0"/>
                        </a:rPr>
                        <a:t>所需显存</a:t>
                      </a:r>
                    </a:p>
                  </a:txBody>
                  <a:tcPr anchor="ctr"/>
                </a:tc>
                <a:tc>
                  <a:txBody>
                    <a:bodyPr/>
                    <a:lstStyle/>
                    <a:p>
                      <a:pPr algn="ctr"/>
                      <a:r>
                        <a:rPr lang="zh-CN" altLang="en-US">
                          <a:latin typeface="Times New Roman" panose="02020603050405020304" pitchFamily="18" charset="0"/>
                          <a:ea typeface="微软雅黑" panose="020B0503020204020204" pitchFamily="34" charset="-122"/>
                          <a:cs typeface="Times New Roman" panose="02020603050405020304" pitchFamily="18" charset="0"/>
                        </a:rPr>
                        <a:t>卡型</a:t>
                      </a:r>
                    </a:p>
                  </a:txBody>
                  <a:tcPr anchor="ctr"/>
                </a:tc>
                <a:tc>
                  <a:txBody>
                    <a:bodyPr/>
                    <a:lstStyle/>
                    <a:p>
                      <a:pPr algn="ctr"/>
                      <a:r>
                        <a:rPr lang="zh-CN" altLang="en-US">
                          <a:latin typeface="Times New Roman" panose="02020603050405020304" pitchFamily="18" charset="0"/>
                          <a:ea typeface="微软雅黑" panose="020B0503020204020204" pitchFamily="34" charset="-122"/>
                          <a:cs typeface="Times New Roman" panose="02020603050405020304" pitchFamily="18" charset="0"/>
                        </a:rPr>
                        <a:t>备注</a:t>
                      </a:r>
                    </a:p>
                  </a:txBody>
                  <a:tcPr anchor="ctr"/>
                </a:tc>
                <a:tc>
                  <a:txBody>
                    <a:bodyPr/>
                    <a:lstStyle/>
                    <a:p>
                      <a:pPr algn="ctr"/>
                      <a:r>
                        <a:rPr lang="zh-CN" altLang="en-US">
                          <a:latin typeface="Times New Roman" panose="02020603050405020304" pitchFamily="18" charset="0"/>
                          <a:ea typeface="微软雅黑" panose="020B0503020204020204" pitchFamily="34" charset="-122"/>
                          <a:cs typeface="Times New Roman" panose="02020603050405020304" pitchFamily="18" charset="0"/>
                        </a:rPr>
                        <a:t>信息来源</a:t>
                      </a:r>
                    </a:p>
                  </a:txBody>
                  <a:tcPr anchor="ctr"/>
                </a:tc>
                <a:extLst>
                  <a:ext uri="{0D108BD9-81ED-4DB2-BD59-A6C34878D82A}">
                    <a16:rowId xmlns:a16="http://schemas.microsoft.com/office/drawing/2014/main" val="3653140982"/>
                  </a:ext>
                </a:extLst>
              </a:tr>
              <a:tr h="370840">
                <a:tc>
                  <a:txBody>
                    <a:bodyPr/>
                    <a:lstStyle/>
                    <a:p>
                      <a:pPr algn="l"/>
                      <a:r>
                        <a:rPr lang="zh-CN" altLang="en-US">
                          <a:latin typeface="Times New Roman" panose="02020603050405020304" pitchFamily="18" charset="0"/>
                          <a:ea typeface="微软雅黑" panose="020B0503020204020204" pitchFamily="34" charset="-122"/>
                          <a:cs typeface="Times New Roman" panose="02020603050405020304" pitchFamily="18" charset="0"/>
                        </a:rPr>
                        <a:t>大模型</a:t>
                      </a:r>
                    </a:p>
                  </a:txBody>
                  <a:tcPr anchor="ctr"/>
                </a:tc>
                <a:tc>
                  <a:txBody>
                    <a:bodyPr/>
                    <a:lstStyle/>
                    <a:p>
                      <a:pPr algn="l"/>
                      <a:r>
                        <a:rPr lang="zh-CN" altLang="en-US">
                          <a:latin typeface="Times New Roman" panose="02020603050405020304" pitchFamily="18" charset="0"/>
                          <a:ea typeface="微软雅黑" panose="020B0503020204020204" pitchFamily="34" charset="-122"/>
                          <a:cs typeface="Times New Roman" panose="02020603050405020304" pitchFamily="18" charset="0"/>
                        </a:rPr>
                        <a:t>千亿</a:t>
                      </a:r>
                      <a:r>
                        <a:rPr lang="en-US" altLang="zh-CN">
                          <a:latin typeface="Times New Roman" panose="02020603050405020304" pitchFamily="18" charset="0"/>
                          <a:ea typeface="微软雅黑" panose="020B0503020204020204" pitchFamily="34" charset="-122"/>
                          <a:cs typeface="Times New Roman" panose="02020603050405020304" pitchFamily="18" charset="0"/>
                        </a:rPr>
                        <a:t>(1E11)</a:t>
                      </a:r>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l"/>
                      <a:r>
                        <a:rPr lang="en-US" altLang="zh-CN">
                          <a:latin typeface="Times New Roman" panose="02020603050405020304" pitchFamily="18" charset="0"/>
                          <a:ea typeface="微软雅黑" panose="020B0503020204020204" pitchFamily="34" charset="-122"/>
                          <a:cs typeface="Times New Roman" panose="02020603050405020304" pitchFamily="18" charset="0"/>
                        </a:rPr>
                        <a:t>30720G</a:t>
                      </a:r>
                    </a:p>
                    <a:p>
                      <a:pPr algn="l"/>
                      <a:r>
                        <a:rPr lang="en-US" altLang="zh-CN">
                          <a:latin typeface="Times New Roman" panose="02020603050405020304" pitchFamily="18" charset="0"/>
                          <a:ea typeface="微软雅黑" panose="020B0503020204020204" pitchFamily="34" charset="-122"/>
                          <a:cs typeface="Times New Roman" panose="02020603050405020304" pitchFamily="18" charset="0"/>
                        </a:rPr>
                        <a:t>32768G</a:t>
                      </a:r>
                    </a:p>
                    <a:p>
                      <a:pPr algn="l"/>
                      <a:r>
                        <a:rPr lang="en-US" altLang="zh-CN">
                          <a:latin typeface="Times New Roman" panose="02020603050405020304" pitchFamily="18" charset="0"/>
                          <a:ea typeface="微软雅黑" panose="020B0503020204020204" pitchFamily="34" charset="-122"/>
                          <a:cs typeface="Times New Roman" panose="02020603050405020304" pitchFamily="18" charset="0"/>
                        </a:rPr>
                        <a:t>3136G</a:t>
                      </a:r>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l"/>
                      <a:r>
                        <a:rPr lang="en-US" altLang="zh-CN">
                          <a:latin typeface="Times New Roman" panose="02020603050405020304" pitchFamily="18" charset="0"/>
                          <a:ea typeface="微软雅黑" panose="020B0503020204020204" pitchFamily="34" charset="-122"/>
                          <a:cs typeface="Times New Roman" panose="02020603050405020304" pitchFamily="18" charset="0"/>
                        </a:rPr>
                        <a:t>A100 * 768</a:t>
                      </a:r>
                      <a:r>
                        <a:rPr lang="zh-CN" altLang="en-US">
                          <a:latin typeface="Times New Roman" panose="02020603050405020304" pitchFamily="18" charset="0"/>
                          <a:ea typeface="微软雅黑" panose="020B0503020204020204" pitchFamily="34" charset="-122"/>
                          <a:cs typeface="Times New Roman" panose="02020603050405020304" pitchFamily="18" charset="0"/>
                        </a:rPr>
                        <a:t>卡 </a:t>
                      </a:r>
                      <a:r>
                        <a:rPr lang="en-US" altLang="zh-CN">
                          <a:latin typeface="Times New Roman" panose="02020603050405020304" pitchFamily="18" charset="0"/>
                          <a:ea typeface="微软雅黑" panose="020B0503020204020204" pitchFamily="34" charset="-122"/>
                          <a:cs typeface="Times New Roman" panose="02020603050405020304" pitchFamily="18" charset="0"/>
                        </a:rPr>
                        <a:t>(80G)</a:t>
                      </a:r>
                    </a:p>
                    <a:p>
                      <a:pPr algn="l"/>
                      <a:r>
                        <a:rPr lang="zh-CN" altLang="en-US">
                          <a:latin typeface="Times New Roman" panose="02020603050405020304" pitchFamily="18" charset="0"/>
                          <a:ea typeface="微软雅黑" panose="020B0503020204020204" pitchFamily="34" charset="-122"/>
                          <a:cs typeface="Times New Roman" panose="02020603050405020304" pitchFamily="18" charset="0"/>
                        </a:rPr>
                        <a:t>昇腾</a:t>
                      </a:r>
                      <a:r>
                        <a:rPr lang="en-US" altLang="zh-CN">
                          <a:latin typeface="Times New Roman" panose="02020603050405020304" pitchFamily="18" charset="0"/>
                          <a:ea typeface="微软雅黑" panose="020B0503020204020204" pitchFamily="34" charset="-122"/>
                          <a:cs typeface="Times New Roman" panose="02020603050405020304" pitchFamily="18" charset="0"/>
                        </a:rPr>
                        <a:t>910 * 1024</a:t>
                      </a:r>
                      <a:r>
                        <a:rPr lang="zh-CN" altLang="en-US">
                          <a:latin typeface="Times New Roman" panose="02020603050405020304" pitchFamily="18" charset="0"/>
                          <a:ea typeface="微软雅黑" panose="020B0503020204020204" pitchFamily="34" charset="-122"/>
                          <a:cs typeface="Times New Roman" panose="02020603050405020304" pitchFamily="18" charset="0"/>
                        </a:rPr>
                        <a:t>卡</a:t>
                      </a:r>
                      <a:endParaRPr lang="en-US" altLang="zh-CN">
                        <a:latin typeface="Times New Roman" panose="02020603050405020304" pitchFamily="18" charset="0"/>
                        <a:ea typeface="微软雅黑" panose="020B0503020204020204" pitchFamily="34" charset="-122"/>
                        <a:cs typeface="Times New Roman" panose="02020603050405020304" pitchFamily="18" charset="0"/>
                      </a:endParaRPr>
                    </a:p>
                    <a:p>
                      <a:pPr algn="l"/>
                      <a:r>
                        <a:rPr lang="en-US" altLang="zh-CN">
                          <a:latin typeface="Times New Roman" panose="02020603050405020304" pitchFamily="18" charset="0"/>
                          <a:ea typeface="微软雅黑" panose="020B0503020204020204" pitchFamily="34" charset="-122"/>
                          <a:cs typeface="Times New Roman" panose="02020603050405020304" pitchFamily="18" charset="0"/>
                        </a:rPr>
                        <a:t>Z100 DCU * 196</a:t>
                      </a:r>
                      <a:r>
                        <a:rPr lang="zh-CN" altLang="en-US">
                          <a:latin typeface="Times New Roman" panose="02020603050405020304" pitchFamily="18" charset="0"/>
                          <a:ea typeface="微软雅黑" panose="020B0503020204020204" pitchFamily="34" charset="-122"/>
                          <a:cs typeface="Times New Roman" panose="02020603050405020304" pitchFamily="18" charset="0"/>
                        </a:rPr>
                        <a:t>卡</a:t>
                      </a:r>
                      <a:endParaRPr lang="en-US" altLang="zh-CN">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l"/>
                      <a:r>
                        <a:rPr lang="en-US" altLang="zh-CN" err="1">
                          <a:latin typeface="Times New Roman" panose="02020603050405020304" pitchFamily="18" charset="0"/>
                          <a:ea typeface="微软雅黑" panose="020B0503020204020204" pitchFamily="34" charset="-122"/>
                          <a:cs typeface="Times New Roman" panose="02020603050405020304" pitchFamily="18" charset="0"/>
                        </a:rPr>
                        <a:t>ChatGLM</a:t>
                      </a:r>
                      <a:r>
                        <a:rPr lang="zh-CN" altLang="en-US">
                          <a:latin typeface="Times New Roman" panose="02020603050405020304" pitchFamily="18" charset="0"/>
                          <a:ea typeface="微软雅黑" panose="020B0503020204020204" pitchFamily="34" charset="-122"/>
                          <a:cs typeface="Times New Roman" panose="02020603050405020304" pitchFamily="18" charset="0"/>
                        </a:rPr>
                        <a:t>训练</a:t>
                      </a:r>
                      <a:r>
                        <a:rPr lang="en-US" altLang="zh-CN">
                          <a:latin typeface="Times New Roman" panose="02020603050405020304" pitchFamily="18" charset="0"/>
                          <a:ea typeface="微软雅黑" panose="020B0503020204020204" pitchFamily="34" charset="-122"/>
                          <a:cs typeface="Times New Roman" panose="02020603050405020304" pitchFamily="18" charset="0"/>
                        </a:rPr>
                        <a:t>60</a:t>
                      </a:r>
                      <a:r>
                        <a:rPr lang="zh-CN" altLang="en-US">
                          <a:latin typeface="Times New Roman" panose="02020603050405020304" pitchFamily="18" charset="0"/>
                          <a:ea typeface="微软雅黑" panose="020B0503020204020204" pitchFamily="34" charset="-122"/>
                          <a:cs typeface="Times New Roman" panose="02020603050405020304" pitchFamily="18" charset="0"/>
                        </a:rPr>
                        <a:t>天</a:t>
                      </a:r>
                      <a:endParaRPr lang="en-US" altLang="zh-CN">
                        <a:latin typeface="Times New Roman" panose="02020603050405020304" pitchFamily="18" charset="0"/>
                        <a:ea typeface="微软雅黑" panose="020B0503020204020204" pitchFamily="34" charset="-122"/>
                        <a:cs typeface="Times New Roman" panose="02020603050405020304" pitchFamily="18" charset="0"/>
                      </a:endParaRPr>
                    </a:p>
                    <a:p>
                      <a:pPr algn="l"/>
                      <a:r>
                        <a:rPr lang="zh-CN" altLang="en-US">
                          <a:latin typeface="Times New Roman" panose="02020603050405020304" pitchFamily="18" charset="0"/>
                          <a:ea typeface="微软雅黑" panose="020B0503020204020204" pitchFamily="34" charset="-122"/>
                          <a:cs typeface="Times New Roman" panose="02020603050405020304" pitchFamily="18" charset="0"/>
                        </a:rPr>
                        <a:t>紫东太初训练</a:t>
                      </a:r>
                      <a:r>
                        <a:rPr lang="en-US" altLang="zh-CN">
                          <a:latin typeface="Times New Roman" panose="02020603050405020304" pitchFamily="18" charset="0"/>
                          <a:ea typeface="微软雅黑" panose="020B0503020204020204" pitchFamily="34" charset="-122"/>
                          <a:cs typeface="Times New Roman" panose="02020603050405020304" pitchFamily="18" charset="0"/>
                        </a:rPr>
                        <a:t>128</a:t>
                      </a:r>
                      <a:r>
                        <a:rPr lang="zh-CN" altLang="en-US">
                          <a:latin typeface="Times New Roman" panose="02020603050405020304" pitchFamily="18" charset="0"/>
                          <a:ea typeface="微软雅黑" panose="020B0503020204020204" pitchFamily="34" charset="-122"/>
                          <a:cs typeface="Times New Roman" panose="02020603050405020304" pitchFamily="18" charset="0"/>
                        </a:rPr>
                        <a:t>天</a:t>
                      </a:r>
                      <a:endParaRPr lang="en-US" altLang="zh-CN">
                        <a:latin typeface="Times New Roman" panose="02020603050405020304" pitchFamily="18" charset="0"/>
                        <a:ea typeface="微软雅黑" panose="020B0503020204020204" pitchFamily="34" charset="-122"/>
                        <a:cs typeface="Times New Roman" panose="02020603050405020304" pitchFamily="18" charset="0"/>
                      </a:endParaRPr>
                    </a:p>
                    <a:p>
                      <a:pPr algn="l"/>
                      <a:r>
                        <a:rPr lang="zh-CN" altLang="en-US">
                          <a:latin typeface="Times New Roman" panose="02020603050405020304" pitchFamily="18" charset="0"/>
                          <a:ea typeface="微软雅黑" panose="020B0503020204020204" pitchFamily="34" charset="-122"/>
                          <a:cs typeface="Times New Roman" panose="02020603050405020304" pitchFamily="18" charset="0"/>
                        </a:rPr>
                        <a:t>最低需求</a:t>
                      </a:r>
                    </a:p>
                  </a:txBody>
                  <a:tcPr anchor="ctr"/>
                </a:tc>
                <a:tc>
                  <a:txBody>
                    <a:bodyPr/>
                    <a:lstStyle/>
                    <a:p>
                      <a:pPr algn="l"/>
                      <a:r>
                        <a:rPr lang="en-US" altLang="zh-CN" err="1">
                          <a:latin typeface="Times New Roman" panose="02020603050405020304" pitchFamily="18" charset="0"/>
                          <a:ea typeface="微软雅黑" panose="020B0503020204020204" pitchFamily="34" charset="-122"/>
                          <a:cs typeface="Times New Roman" panose="02020603050405020304" pitchFamily="18" charset="0"/>
                        </a:rPr>
                        <a:t>ChatGLM</a:t>
                      </a:r>
                      <a:r>
                        <a:rPr lang="zh-CN" altLang="en-US">
                          <a:latin typeface="Times New Roman" panose="02020603050405020304" pitchFamily="18" charset="0"/>
                          <a:ea typeface="微软雅黑" panose="020B0503020204020204" pitchFamily="34" charset="-122"/>
                          <a:cs typeface="Times New Roman" panose="02020603050405020304" pitchFamily="18" charset="0"/>
                        </a:rPr>
                        <a:t>论文</a:t>
                      </a:r>
                      <a:endParaRPr lang="en-US" altLang="zh-CN">
                        <a:latin typeface="Times New Roman" panose="02020603050405020304" pitchFamily="18" charset="0"/>
                        <a:ea typeface="微软雅黑" panose="020B0503020204020204" pitchFamily="34" charset="-122"/>
                        <a:cs typeface="Times New Roman" panose="02020603050405020304" pitchFamily="18" charset="0"/>
                      </a:endParaRPr>
                    </a:p>
                    <a:p>
                      <a:pPr algn="l"/>
                      <a:r>
                        <a:rPr lang="zh-CN" altLang="en-US">
                          <a:latin typeface="Times New Roman" panose="02020603050405020304" pitchFamily="18" charset="0"/>
                          <a:ea typeface="微软雅黑" panose="020B0503020204020204" pitchFamily="34" charset="-122"/>
                          <a:cs typeface="Times New Roman" panose="02020603050405020304" pitchFamily="18" charset="0"/>
                        </a:rPr>
                        <a:t>华为提供</a:t>
                      </a:r>
                      <a:endParaRPr lang="en-US" altLang="zh-CN">
                        <a:latin typeface="Times New Roman" panose="02020603050405020304" pitchFamily="18" charset="0"/>
                        <a:ea typeface="微软雅黑" panose="020B0503020204020204" pitchFamily="34" charset="-122"/>
                        <a:cs typeface="Times New Roman" panose="02020603050405020304" pitchFamily="18" charset="0"/>
                      </a:endParaRPr>
                    </a:p>
                    <a:p>
                      <a:pPr algn="l"/>
                      <a:r>
                        <a:rPr lang="zh-CN" altLang="en-US">
                          <a:latin typeface="Times New Roman" panose="02020603050405020304" pitchFamily="18" charset="0"/>
                          <a:ea typeface="微软雅黑" panose="020B0503020204020204" pitchFamily="34" charset="-122"/>
                          <a:cs typeface="Times New Roman" panose="02020603050405020304" pitchFamily="18" charset="0"/>
                        </a:rPr>
                        <a:t>曙光提供</a:t>
                      </a:r>
                    </a:p>
                  </a:txBody>
                  <a:tcPr anchor="ctr"/>
                </a:tc>
                <a:extLst>
                  <a:ext uri="{0D108BD9-81ED-4DB2-BD59-A6C34878D82A}">
                    <a16:rowId xmlns:a16="http://schemas.microsoft.com/office/drawing/2014/main" val="1587805362"/>
                  </a:ext>
                </a:extLst>
              </a:tr>
              <a:tr h="370840">
                <a:tc>
                  <a:txBody>
                    <a:bodyPr/>
                    <a:lstStyle/>
                    <a:p>
                      <a:pPr algn="l"/>
                      <a:r>
                        <a:rPr lang="zh-CN" altLang="en-US">
                          <a:latin typeface="Times New Roman" panose="02020603050405020304" pitchFamily="18" charset="0"/>
                          <a:ea typeface="微软雅黑" panose="020B0503020204020204" pitchFamily="34" charset="-122"/>
                          <a:cs typeface="Times New Roman" panose="02020603050405020304" pitchFamily="18" charset="0"/>
                        </a:rPr>
                        <a:t>大模型</a:t>
                      </a:r>
                    </a:p>
                  </a:txBody>
                  <a:tcPr anchor="ctr"/>
                </a:tc>
                <a:tc>
                  <a:txBody>
                    <a:bodyPr/>
                    <a:lstStyle/>
                    <a:p>
                      <a:pPr algn="l"/>
                      <a:r>
                        <a:rPr lang="en-US" altLang="zh-CN">
                          <a:latin typeface="Times New Roman" panose="02020603050405020304" pitchFamily="18" charset="0"/>
                          <a:ea typeface="微软雅黑" panose="020B0503020204020204" pitchFamily="34" charset="-122"/>
                          <a:cs typeface="Times New Roman" panose="02020603050405020304" pitchFamily="18" charset="0"/>
                        </a:rPr>
                        <a:t>130</a:t>
                      </a:r>
                      <a:r>
                        <a:rPr lang="zh-CN" altLang="en-US">
                          <a:latin typeface="Times New Roman" panose="02020603050405020304" pitchFamily="18" charset="0"/>
                          <a:ea typeface="微软雅黑" panose="020B0503020204020204" pitchFamily="34" charset="-122"/>
                          <a:cs typeface="Times New Roman" panose="02020603050405020304" pitchFamily="18" charset="0"/>
                        </a:rPr>
                        <a:t>亿</a:t>
                      </a:r>
                      <a:r>
                        <a:rPr lang="en-US" altLang="zh-CN">
                          <a:latin typeface="Times New Roman" panose="02020603050405020304" pitchFamily="18" charset="0"/>
                          <a:ea typeface="微软雅黑" panose="020B0503020204020204" pitchFamily="34" charset="-122"/>
                          <a:cs typeface="Times New Roman" panose="02020603050405020304" pitchFamily="18" charset="0"/>
                        </a:rPr>
                        <a:t>(1E10)</a:t>
                      </a:r>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l"/>
                      <a:r>
                        <a:rPr lang="en-US" altLang="zh-CN">
                          <a:latin typeface="Times New Roman" panose="02020603050405020304" pitchFamily="18" charset="0"/>
                          <a:ea typeface="微软雅黑" panose="020B0503020204020204" pitchFamily="34" charset="-122"/>
                          <a:cs typeface="Times New Roman" panose="02020603050405020304" pitchFamily="18" charset="0"/>
                        </a:rPr>
                        <a:t>320G</a:t>
                      </a:r>
                    </a:p>
                    <a:p>
                      <a:pPr algn="l"/>
                      <a:r>
                        <a:rPr lang="en-US" altLang="zh-CN">
                          <a:latin typeface="Times New Roman" panose="02020603050405020304" pitchFamily="18" charset="0"/>
                          <a:ea typeface="微软雅黑" panose="020B0503020204020204" pitchFamily="34" charset="-122"/>
                          <a:cs typeface="Times New Roman" panose="02020603050405020304" pitchFamily="18" charset="0"/>
                        </a:rPr>
                        <a:t>512G</a:t>
                      </a:r>
                    </a:p>
                    <a:p>
                      <a:pPr algn="l"/>
                      <a:r>
                        <a:rPr lang="en-US" altLang="zh-CN">
                          <a:latin typeface="Times New Roman" panose="02020603050405020304" pitchFamily="18" charset="0"/>
                          <a:ea typeface="微软雅黑" panose="020B0503020204020204" pitchFamily="34" charset="-122"/>
                          <a:cs typeface="Times New Roman" panose="02020603050405020304" pitchFamily="18" charset="0"/>
                        </a:rPr>
                        <a:t>512G</a:t>
                      </a:r>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l"/>
                      <a:r>
                        <a:rPr lang="en-US" altLang="zh-CN">
                          <a:latin typeface="Times New Roman" panose="02020603050405020304" pitchFamily="18" charset="0"/>
                          <a:ea typeface="微软雅黑" panose="020B0503020204020204" pitchFamily="34" charset="-122"/>
                          <a:cs typeface="Times New Roman" panose="02020603050405020304" pitchFamily="18" charset="0"/>
                        </a:rPr>
                        <a:t>A100 GPU * 8</a:t>
                      </a:r>
                      <a:r>
                        <a:rPr lang="zh-CN" altLang="en-US">
                          <a:latin typeface="Times New Roman" panose="02020603050405020304" pitchFamily="18" charset="0"/>
                          <a:ea typeface="微软雅黑" panose="020B0503020204020204" pitchFamily="34" charset="-122"/>
                          <a:cs typeface="Times New Roman" panose="02020603050405020304" pitchFamily="18" charset="0"/>
                        </a:rPr>
                        <a:t>卡 </a:t>
                      </a:r>
                      <a:r>
                        <a:rPr lang="en-US" altLang="zh-CN">
                          <a:latin typeface="Times New Roman" panose="02020603050405020304" pitchFamily="18" charset="0"/>
                          <a:ea typeface="微软雅黑" panose="020B0503020204020204" pitchFamily="34" charset="-122"/>
                          <a:cs typeface="Times New Roman" panose="02020603050405020304" pitchFamily="18" charset="0"/>
                        </a:rPr>
                        <a:t>(40G)</a:t>
                      </a:r>
                    </a:p>
                    <a:p>
                      <a:pPr algn="l"/>
                      <a:r>
                        <a:rPr lang="zh-CN" altLang="en-US">
                          <a:latin typeface="Times New Roman" panose="02020603050405020304" pitchFamily="18" charset="0"/>
                          <a:ea typeface="微软雅黑" panose="020B0503020204020204" pitchFamily="34" charset="-122"/>
                          <a:cs typeface="Times New Roman" panose="02020603050405020304" pitchFamily="18" charset="0"/>
                        </a:rPr>
                        <a:t>昇腾</a:t>
                      </a:r>
                      <a:r>
                        <a:rPr lang="en-US" altLang="zh-CN">
                          <a:latin typeface="Times New Roman" panose="02020603050405020304" pitchFamily="18" charset="0"/>
                          <a:ea typeface="微软雅黑" panose="020B0503020204020204" pitchFamily="34" charset="-122"/>
                          <a:cs typeface="Times New Roman" panose="02020603050405020304" pitchFamily="18" charset="0"/>
                        </a:rPr>
                        <a:t>910 NPU * 16</a:t>
                      </a:r>
                      <a:r>
                        <a:rPr lang="zh-CN" altLang="en-US">
                          <a:latin typeface="Times New Roman" panose="02020603050405020304" pitchFamily="18" charset="0"/>
                          <a:ea typeface="微软雅黑" panose="020B0503020204020204" pitchFamily="34" charset="-122"/>
                          <a:cs typeface="Times New Roman" panose="02020603050405020304" pitchFamily="18" charset="0"/>
                        </a:rPr>
                        <a:t>卡</a:t>
                      </a:r>
                      <a:endParaRPr lang="en-US" altLang="zh-CN">
                        <a:latin typeface="Times New Roman" panose="02020603050405020304" pitchFamily="18" charset="0"/>
                        <a:ea typeface="微软雅黑" panose="020B0503020204020204" pitchFamily="34" charset="-122"/>
                        <a:cs typeface="Times New Roman" panose="02020603050405020304" pitchFamily="18" charset="0"/>
                      </a:endParaRPr>
                    </a:p>
                    <a:p>
                      <a:pPr algn="l"/>
                      <a:r>
                        <a:rPr lang="en-US" altLang="zh-CN">
                          <a:latin typeface="Times New Roman" panose="02020603050405020304" pitchFamily="18" charset="0"/>
                          <a:ea typeface="微软雅黑" panose="020B0503020204020204" pitchFamily="34" charset="-122"/>
                          <a:cs typeface="Times New Roman" panose="02020603050405020304" pitchFamily="18" charset="0"/>
                        </a:rPr>
                        <a:t>Z100 DCU * 32</a:t>
                      </a:r>
                      <a:r>
                        <a:rPr lang="zh-CN" altLang="en-US">
                          <a:latin typeface="Times New Roman" panose="02020603050405020304" pitchFamily="18" charset="0"/>
                          <a:ea typeface="微软雅黑" panose="020B0503020204020204" pitchFamily="34" charset="-122"/>
                          <a:cs typeface="Times New Roman" panose="02020603050405020304" pitchFamily="18" charset="0"/>
                        </a:rPr>
                        <a:t>卡</a:t>
                      </a:r>
                    </a:p>
                  </a:txBody>
                  <a:tcPr anchor="ctr"/>
                </a:tc>
                <a:tc>
                  <a:txBody>
                    <a:bodyPr/>
                    <a:lstStyle/>
                    <a:p>
                      <a:pPr algn="l"/>
                      <a:r>
                        <a:rPr lang="zh-CN" altLang="en-US">
                          <a:latin typeface="Times New Roman" panose="02020603050405020304" pitchFamily="18" charset="0"/>
                          <a:ea typeface="微软雅黑" panose="020B0503020204020204" pitchFamily="34" charset="-122"/>
                          <a:cs typeface="Times New Roman" panose="02020603050405020304" pitchFamily="18" charset="0"/>
                        </a:rPr>
                        <a:t>最低需求</a:t>
                      </a:r>
                    </a:p>
                  </a:txBody>
                  <a:tcPr anchor="ctr"/>
                </a:tc>
                <a:tc>
                  <a:txBody>
                    <a:bodyPr/>
                    <a:lstStyle/>
                    <a:p>
                      <a:pPr algn="l"/>
                      <a:r>
                        <a:rPr lang="zh-CN" altLang="en-US">
                          <a:latin typeface="Times New Roman" panose="02020603050405020304" pitchFamily="18" charset="0"/>
                          <a:ea typeface="微软雅黑" panose="020B0503020204020204" pitchFamily="34" charset="-122"/>
                          <a:cs typeface="Times New Roman" panose="02020603050405020304" pitchFamily="18" charset="0"/>
                        </a:rPr>
                        <a:t>自测</a:t>
                      </a:r>
                      <a:endParaRPr lang="en-US" altLang="zh-CN">
                        <a:latin typeface="Times New Roman" panose="02020603050405020304" pitchFamily="18" charset="0"/>
                        <a:ea typeface="微软雅黑" panose="020B0503020204020204" pitchFamily="34" charset="-122"/>
                        <a:cs typeface="Times New Roman" panose="02020603050405020304" pitchFamily="18" charset="0"/>
                      </a:endParaRPr>
                    </a:p>
                    <a:p>
                      <a:pPr algn="l"/>
                      <a:r>
                        <a:rPr lang="zh-CN" altLang="en-US">
                          <a:latin typeface="Times New Roman" panose="02020603050405020304" pitchFamily="18" charset="0"/>
                          <a:ea typeface="微软雅黑" panose="020B0503020204020204" pitchFamily="34" charset="-122"/>
                          <a:cs typeface="Times New Roman" panose="02020603050405020304" pitchFamily="18" charset="0"/>
                        </a:rPr>
                        <a:t>华为提供</a:t>
                      </a:r>
                      <a:endParaRPr lang="en-US" altLang="zh-CN">
                        <a:latin typeface="Times New Roman" panose="02020603050405020304" pitchFamily="18" charset="0"/>
                        <a:ea typeface="微软雅黑" panose="020B0503020204020204" pitchFamily="34" charset="-122"/>
                        <a:cs typeface="Times New Roman" panose="02020603050405020304" pitchFamily="18" charset="0"/>
                      </a:endParaRPr>
                    </a:p>
                    <a:p>
                      <a:pPr algn="l"/>
                      <a:r>
                        <a:rPr lang="zh-CN" altLang="en-US">
                          <a:latin typeface="Times New Roman" panose="02020603050405020304" pitchFamily="18" charset="0"/>
                          <a:ea typeface="微软雅黑" panose="020B0503020204020204" pitchFamily="34" charset="-122"/>
                          <a:cs typeface="Times New Roman" panose="02020603050405020304" pitchFamily="18" charset="0"/>
                        </a:rPr>
                        <a:t>曙光提供</a:t>
                      </a:r>
                    </a:p>
                  </a:txBody>
                  <a:tcPr anchor="ctr"/>
                </a:tc>
                <a:extLst>
                  <a:ext uri="{0D108BD9-81ED-4DB2-BD59-A6C34878D82A}">
                    <a16:rowId xmlns:a16="http://schemas.microsoft.com/office/drawing/2014/main" val="4202502115"/>
                  </a:ext>
                </a:extLst>
              </a:tr>
              <a:tr h="370840">
                <a:tc>
                  <a:txBody>
                    <a:bodyPr/>
                    <a:lstStyle/>
                    <a:p>
                      <a:pPr algn="l"/>
                      <a:r>
                        <a:rPr lang="zh-CN" altLang="en-US">
                          <a:latin typeface="Times New Roman" panose="02020603050405020304" pitchFamily="18" charset="0"/>
                          <a:ea typeface="微软雅黑" panose="020B0503020204020204" pitchFamily="34" charset="-122"/>
                          <a:cs typeface="Times New Roman" panose="02020603050405020304" pitchFamily="18" charset="0"/>
                        </a:rPr>
                        <a:t>大模型</a:t>
                      </a:r>
                    </a:p>
                  </a:txBody>
                  <a:tcPr anchor="ctr"/>
                </a:tc>
                <a:tc>
                  <a:txBody>
                    <a:bodyPr/>
                    <a:lstStyle/>
                    <a:p>
                      <a:pPr algn="l"/>
                      <a:r>
                        <a:rPr lang="en-US" altLang="zh-CN">
                          <a:latin typeface="Times New Roman" panose="02020603050405020304" pitchFamily="18" charset="0"/>
                          <a:ea typeface="微软雅黑" panose="020B0503020204020204" pitchFamily="34" charset="-122"/>
                          <a:cs typeface="Times New Roman" panose="02020603050405020304" pitchFamily="18" charset="0"/>
                        </a:rPr>
                        <a:t>70</a:t>
                      </a:r>
                      <a:r>
                        <a:rPr lang="zh-CN" altLang="en-US">
                          <a:latin typeface="Times New Roman" panose="02020603050405020304" pitchFamily="18" charset="0"/>
                          <a:ea typeface="微软雅黑" panose="020B0503020204020204" pitchFamily="34" charset="-122"/>
                          <a:cs typeface="Times New Roman" panose="02020603050405020304" pitchFamily="18" charset="0"/>
                        </a:rPr>
                        <a:t>亿</a:t>
                      </a:r>
                      <a:r>
                        <a:rPr lang="en-US" altLang="zh-CN">
                          <a:latin typeface="Times New Roman" panose="02020603050405020304" pitchFamily="18" charset="0"/>
                          <a:ea typeface="微软雅黑" panose="020B0503020204020204" pitchFamily="34" charset="-122"/>
                          <a:cs typeface="Times New Roman" panose="02020603050405020304" pitchFamily="18" charset="0"/>
                        </a:rPr>
                        <a:t>(1E9)</a:t>
                      </a:r>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l"/>
                      <a:r>
                        <a:rPr lang="en-US" altLang="zh-CN">
                          <a:latin typeface="Times New Roman" panose="02020603050405020304" pitchFamily="18" charset="0"/>
                          <a:ea typeface="微软雅黑" panose="020B0503020204020204" pitchFamily="34" charset="-122"/>
                          <a:cs typeface="Times New Roman" panose="02020603050405020304" pitchFamily="18" charset="0"/>
                        </a:rPr>
                        <a:t>160G</a:t>
                      </a:r>
                    </a:p>
                    <a:p>
                      <a:pPr algn="l"/>
                      <a:r>
                        <a:rPr lang="en-US" altLang="zh-CN">
                          <a:latin typeface="Times New Roman" panose="02020603050405020304" pitchFamily="18" charset="0"/>
                          <a:ea typeface="微软雅黑" panose="020B0503020204020204" pitchFamily="34" charset="-122"/>
                          <a:cs typeface="Times New Roman" panose="02020603050405020304" pitchFamily="18" charset="0"/>
                        </a:rPr>
                        <a:t>256G</a:t>
                      </a:r>
                    </a:p>
                    <a:p>
                      <a:pPr algn="l"/>
                      <a:r>
                        <a:rPr lang="en-US" altLang="zh-CN">
                          <a:latin typeface="Times New Roman" panose="02020603050405020304" pitchFamily="18" charset="0"/>
                          <a:ea typeface="微软雅黑" panose="020B0503020204020204" pitchFamily="34" charset="-122"/>
                          <a:cs typeface="Times New Roman" panose="02020603050405020304" pitchFamily="18" charset="0"/>
                        </a:rPr>
                        <a:t>10240G</a:t>
                      </a:r>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l"/>
                      <a:r>
                        <a:rPr lang="en-US" altLang="zh-CN">
                          <a:latin typeface="Times New Roman" panose="02020603050405020304" pitchFamily="18" charset="0"/>
                          <a:ea typeface="微软雅黑" panose="020B0503020204020204" pitchFamily="34" charset="-122"/>
                          <a:cs typeface="Times New Roman" panose="02020603050405020304" pitchFamily="18" charset="0"/>
                        </a:rPr>
                        <a:t>A100 * 2</a:t>
                      </a:r>
                      <a:r>
                        <a:rPr lang="zh-CN" altLang="en-US">
                          <a:latin typeface="Times New Roman" panose="02020603050405020304" pitchFamily="18" charset="0"/>
                          <a:ea typeface="微软雅黑" panose="020B0503020204020204" pitchFamily="34" charset="-122"/>
                          <a:cs typeface="Times New Roman" panose="02020603050405020304" pitchFamily="18" charset="0"/>
                        </a:rPr>
                        <a:t>卡 </a:t>
                      </a:r>
                      <a:r>
                        <a:rPr lang="en-US" altLang="zh-CN">
                          <a:latin typeface="Times New Roman" panose="02020603050405020304" pitchFamily="18" charset="0"/>
                          <a:ea typeface="微软雅黑" panose="020B0503020204020204" pitchFamily="34" charset="-122"/>
                          <a:cs typeface="Times New Roman" panose="02020603050405020304" pitchFamily="18" charset="0"/>
                        </a:rPr>
                        <a:t>(80G)</a:t>
                      </a:r>
                    </a:p>
                    <a:p>
                      <a:pPr algn="l"/>
                      <a:r>
                        <a:rPr lang="zh-CN" altLang="en-US">
                          <a:latin typeface="Times New Roman" panose="02020603050405020304" pitchFamily="18" charset="0"/>
                          <a:ea typeface="微软雅黑" panose="020B0503020204020204" pitchFamily="34" charset="-122"/>
                          <a:cs typeface="Times New Roman" panose="02020603050405020304" pitchFamily="18" charset="0"/>
                        </a:rPr>
                        <a:t>昇腾</a:t>
                      </a:r>
                      <a:r>
                        <a:rPr lang="en-US" altLang="zh-CN">
                          <a:latin typeface="Times New Roman" panose="02020603050405020304" pitchFamily="18" charset="0"/>
                          <a:ea typeface="微软雅黑" panose="020B0503020204020204" pitchFamily="34" charset="-122"/>
                          <a:cs typeface="Times New Roman" panose="02020603050405020304" pitchFamily="18" charset="0"/>
                        </a:rPr>
                        <a:t>910 NPU * 8</a:t>
                      </a:r>
                      <a:r>
                        <a:rPr lang="zh-CN" altLang="en-US">
                          <a:latin typeface="Times New Roman" panose="02020603050405020304" pitchFamily="18" charset="0"/>
                          <a:ea typeface="微软雅黑" panose="020B0503020204020204" pitchFamily="34" charset="-122"/>
                          <a:cs typeface="Times New Roman" panose="02020603050405020304" pitchFamily="18" charset="0"/>
                        </a:rPr>
                        <a:t>卡</a:t>
                      </a:r>
                      <a:endParaRPr lang="en-US" altLang="zh-CN">
                        <a:latin typeface="Times New Roman" panose="02020603050405020304" pitchFamily="18" charset="0"/>
                        <a:ea typeface="微软雅黑" panose="020B0503020204020204" pitchFamily="34" charset="-122"/>
                        <a:cs typeface="Times New Roman" panose="02020603050405020304" pitchFamily="18" charset="0"/>
                      </a:endParaRPr>
                    </a:p>
                    <a:p>
                      <a:pPr algn="l"/>
                      <a:r>
                        <a:rPr lang="zh-CN" altLang="en-US">
                          <a:latin typeface="Times New Roman" panose="02020603050405020304" pitchFamily="18" charset="0"/>
                          <a:ea typeface="微软雅黑" panose="020B0503020204020204" pitchFamily="34" charset="-122"/>
                          <a:cs typeface="Times New Roman" panose="02020603050405020304" pitchFamily="18" charset="0"/>
                        </a:rPr>
                        <a:t>天垓</a:t>
                      </a:r>
                      <a:r>
                        <a:rPr lang="en-US" altLang="zh-CN">
                          <a:latin typeface="Times New Roman" panose="02020603050405020304" pitchFamily="18" charset="0"/>
                          <a:ea typeface="微软雅黑" panose="020B0503020204020204" pitchFamily="34" charset="-122"/>
                          <a:cs typeface="Times New Roman" panose="02020603050405020304" pitchFamily="18" charset="0"/>
                        </a:rPr>
                        <a:t>100 * 320</a:t>
                      </a:r>
                      <a:r>
                        <a:rPr lang="zh-CN" altLang="en-US">
                          <a:latin typeface="Times New Roman" panose="02020603050405020304" pitchFamily="18" charset="0"/>
                          <a:ea typeface="微软雅黑" panose="020B0503020204020204" pitchFamily="34" charset="-122"/>
                          <a:cs typeface="Times New Roman" panose="02020603050405020304" pitchFamily="18" charset="0"/>
                        </a:rPr>
                        <a:t>卡</a:t>
                      </a:r>
                    </a:p>
                  </a:txBody>
                  <a:tcPr anchor="ctr"/>
                </a:tc>
                <a:tc>
                  <a:txBody>
                    <a:bodyPr/>
                    <a:lstStyle/>
                    <a:p>
                      <a:pPr algn="l"/>
                      <a:r>
                        <a:rPr lang="zh-CN" altLang="en-US">
                          <a:latin typeface="Times New Roman" panose="02020603050405020304" pitchFamily="18" charset="0"/>
                          <a:ea typeface="微软雅黑" panose="020B0503020204020204" pitchFamily="34" charset="-122"/>
                          <a:cs typeface="Times New Roman" panose="02020603050405020304" pitchFamily="18" charset="0"/>
                        </a:rPr>
                        <a:t>最低需求</a:t>
                      </a:r>
                      <a:endParaRPr lang="en-US" altLang="zh-CN">
                        <a:latin typeface="Times New Roman" panose="02020603050405020304" pitchFamily="18" charset="0"/>
                        <a:ea typeface="微软雅黑" panose="020B0503020204020204" pitchFamily="34" charset="-122"/>
                        <a:cs typeface="Times New Roman" panose="02020603050405020304" pitchFamily="18" charset="0"/>
                      </a:endParaRPr>
                    </a:p>
                    <a:p>
                      <a:pPr algn="l"/>
                      <a:r>
                        <a:rPr lang="zh-CN" altLang="en-US">
                          <a:latin typeface="Times New Roman" panose="02020603050405020304" pitchFamily="18" charset="0"/>
                          <a:ea typeface="微软雅黑" panose="020B0503020204020204" pitchFamily="34" charset="-122"/>
                          <a:cs typeface="Times New Roman" panose="02020603050405020304" pitchFamily="18" charset="0"/>
                        </a:rPr>
                        <a:t>最低需求</a:t>
                      </a:r>
                      <a:endParaRPr lang="en-US" altLang="zh-CN">
                        <a:latin typeface="Times New Roman" panose="02020603050405020304" pitchFamily="18" charset="0"/>
                        <a:ea typeface="微软雅黑" panose="020B0503020204020204" pitchFamily="34" charset="-122"/>
                        <a:cs typeface="Times New Roman" panose="02020603050405020304" pitchFamily="18" charset="0"/>
                      </a:endParaRPr>
                    </a:p>
                    <a:p>
                      <a:pPr algn="l"/>
                      <a:r>
                        <a:rPr lang="zh-CN" altLang="en-US">
                          <a:latin typeface="Times New Roman" panose="02020603050405020304" pitchFamily="18" charset="0"/>
                          <a:ea typeface="微软雅黑" panose="020B0503020204020204" pitchFamily="34" charset="-122"/>
                          <a:cs typeface="Times New Roman" panose="02020603050405020304" pitchFamily="18" charset="0"/>
                        </a:rPr>
                        <a:t>非最低需求</a:t>
                      </a:r>
                    </a:p>
                  </a:txBody>
                  <a:tcPr anchor="ctr"/>
                </a:tc>
                <a:tc>
                  <a:txBody>
                    <a:bodyPr/>
                    <a:lstStyle/>
                    <a:p>
                      <a:pPr algn="l"/>
                      <a:r>
                        <a:rPr lang="zh-CN" altLang="en-US">
                          <a:latin typeface="Times New Roman" panose="02020603050405020304" pitchFamily="18" charset="0"/>
                          <a:ea typeface="微软雅黑" panose="020B0503020204020204" pitchFamily="34" charset="-122"/>
                          <a:cs typeface="Times New Roman" panose="02020603050405020304" pitchFamily="18" charset="0"/>
                        </a:rPr>
                        <a:t>自测</a:t>
                      </a:r>
                      <a:endParaRPr lang="en-US" altLang="zh-CN">
                        <a:latin typeface="Times New Roman" panose="02020603050405020304" pitchFamily="18" charset="0"/>
                        <a:ea typeface="微软雅黑" panose="020B0503020204020204" pitchFamily="34" charset="-122"/>
                        <a:cs typeface="Times New Roman" panose="02020603050405020304" pitchFamily="18" charset="0"/>
                      </a:endParaRPr>
                    </a:p>
                    <a:p>
                      <a:pPr algn="l"/>
                      <a:r>
                        <a:rPr lang="zh-CN" altLang="en-US">
                          <a:latin typeface="Times New Roman" panose="02020603050405020304" pitchFamily="18" charset="0"/>
                          <a:ea typeface="微软雅黑" panose="020B0503020204020204" pitchFamily="34" charset="-122"/>
                          <a:cs typeface="Times New Roman" panose="02020603050405020304" pitchFamily="18" charset="0"/>
                        </a:rPr>
                        <a:t>华为提供</a:t>
                      </a:r>
                      <a:endParaRPr lang="en-US" altLang="zh-CN">
                        <a:latin typeface="Times New Roman" panose="02020603050405020304" pitchFamily="18" charset="0"/>
                        <a:ea typeface="微软雅黑" panose="020B0503020204020204" pitchFamily="34" charset="-122"/>
                        <a:cs typeface="Times New Roman" panose="02020603050405020304" pitchFamily="18" charset="0"/>
                      </a:endParaRPr>
                    </a:p>
                    <a:p>
                      <a:pPr algn="l"/>
                      <a:r>
                        <a:rPr lang="zh-CN" altLang="en-US">
                          <a:latin typeface="Times New Roman" panose="02020603050405020304" pitchFamily="18" charset="0"/>
                          <a:ea typeface="微软雅黑" panose="020B0503020204020204" pitchFamily="34" charset="-122"/>
                          <a:cs typeface="Times New Roman" panose="02020603050405020304" pitchFamily="18" charset="0"/>
                        </a:rPr>
                        <a:t>天数智芯提供</a:t>
                      </a:r>
                    </a:p>
                  </a:txBody>
                  <a:tcPr anchor="ctr"/>
                </a:tc>
                <a:extLst>
                  <a:ext uri="{0D108BD9-81ED-4DB2-BD59-A6C34878D82A}">
                    <a16:rowId xmlns:a16="http://schemas.microsoft.com/office/drawing/2014/main" val="4247988740"/>
                  </a:ext>
                </a:extLst>
              </a:tr>
              <a:tr h="370840">
                <a:tc>
                  <a:txBody>
                    <a:bodyPr/>
                    <a:lstStyle/>
                    <a:p>
                      <a:pPr algn="l"/>
                      <a:r>
                        <a:rPr lang="zh-CN" altLang="en-US">
                          <a:latin typeface="Times New Roman" panose="02020603050405020304" pitchFamily="18" charset="0"/>
                          <a:ea typeface="微软雅黑" panose="020B0503020204020204" pitchFamily="34" charset="-122"/>
                          <a:cs typeface="Times New Roman" panose="02020603050405020304" pitchFamily="18" charset="0"/>
                        </a:rPr>
                        <a:t>小模型</a:t>
                      </a:r>
                    </a:p>
                  </a:txBody>
                  <a:tcPr anchor="ctr"/>
                </a:tc>
                <a:tc>
                  <a:txBody>
                    <a:bodyPr/>
                    <a:lstStyle/>
                    <a:p>
                      <a:pPr algn="l"/>
                      <a:r>
                        <a:rPr lang="en-US" altLang="zh-CN">
                          <a:latin typeface="Times New Roman" panose="02020603050405020304" pitchFamily="18" charset="0"/>
                          <a:ea typeface="微软雅黑" panose="020B0503020204020204" pitchFamily="34" charset="-122"/>
                          <a:cs typeface="Times New Roman" panose="02020603050405020304" pitchFamily="18" charset="0"/>
                        </a:rPr>
                        <a:t>2590</a:t>
                      </a:r>
                      <a:r>
                        <a:rPr lang="zh-CN" altLang="en-US">
                          <a:latin typeface="Times New Roman" panose="02020603050405020304" pitchFamily="18" charset="0"/>
                          <a:ea typeface="微软雅黑" panose="020B0503020204020204" pitchFamily="34" charset="-122"/>
                          <a:cs typeface="Times New Roman" panose="02020603050405020304" pitchFamily="18" charset="0"/>
                        </a:rPr>
                        <a:t>万</a:t>
                      </a:r>
                      <a:r>
                        <a:rPr lang="en-US" altLang="zh-CN">
                          <a:latin typeface="Times New Roman" panose="02020603050405020304" pitchFamily="18" charset="0"/>
                          <a:ea typeface="微软雅黑" panose="020B0503020204020204" pitchFamily="34" charset="-122"/>
                          <a:cs typeface="Times New Roman" panose="02020603050405020304" pitchFamily="18" charset="0"/>
                        </a:rPr>
                        <a:t>(1E7)</a:t>
                      </a:r>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l"/>
                      <a:r>
                        <a:rPr lang="en-US" altLang="zh-CN">
                          <a:latin typeface="Times New Roman" panose="02020603050405020304" pitchFamily="18" charset="0"/>
                          <a:ea typeface="微软雅黑" panose="020B0503020204020204" pitchFamily="34" charset="-122"/>
                          <a:cs typeface="Times New Roman" panose="02020603050405020304" pitchFamily="18" charset="0"/>
                        </a:rPr>
                        <a:t>10G</a:t>
                      </a:r>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l"/>
                      <a:r>
                        <a:rPr lang="en-US" altLang="zh-CN">
                          <a:latin typeface="Times New Roman" panose="02020603050405020304" pitchFamily="18" charset="0"/>
                          <a:ea typeface="微软雅黑" panose="020B0503020204020204" pitchFamily="34" charset="-122"/>
                          <a:cs typeface="Times New Roman" panose="02020603050405020304" pitchFamily="18" charset="0"/>
                        </a:rPr>
                        <a:t>GPU</a:t>
                      </a:r>
                      <a:r>
                        <a:rPr lang="zh-CN" altLang="en-US">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a:latin typeface="Times New Roman" panose="02020603050405020304" pitchFamily="18" charset="0"/>
                          <a:ea typeface="微软雅黑" panose="020B0503020204020204" pitchFamily="34" charset="-122"/>
                          <a:cs typeface="Times New Roman" panose="02020603050405020304" pitchFamily="18" charset="0"/>
                        </a:rPr>
                        <a:t>*</a:t>
                      </a:r>
                      <a:r>
                        <a:rPr lang="zh-CN" altLang="en-US">
                          <a:latin typeface="Times New Roman" panose="02020603050405020304" pitchFamily="18" charset="0"/>
                          <a:ea typeface="微软雅黑" panose="020B0503020204020204" pitchFamily="34" charset="-122"/>
                          <a:cs typeface="Times New Roman" panose="02020603050405020304" pitchFamily="18" charset="0"/>
                        </a:rPr>
                        <a:t> 单卡</a:t>
                      </a:r>
                    </a:p>
                  </a:txBody>
                  <a:tcPr anchor="ctr"/>
                </a:tc>
                <a:tc>
                  <a:txBody>
                    <a:bodyPr/>
                    <a:lstStyle/>
                    <a:p>
                      <a:pPr algn="l"/>
                      <a:r>
                        <a:rPr lang="en-US" altLang="zh-CN">
                          <a:latin typeface="Times New Roman" panose="02020603050405020304" pitchFamily="18" charset="0"/>
                          <a:ea typeface="微软雅黑" panose="020B0503020204020204" pitchFamily="34" charset="-122"/>
                          <a:cs typeface="Times New Roman" panose="02020603050405020304" pitchFamily="18" charset="0"/>
                        </a:rPr>
                        <a:t>YOLOv8</a:t>
                      </a:r>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l"/>
                      <a:r>
                        <a:rPr lang="zh-CN" altLang="en-US">
                          <a:latin typeface="Times New Roman" panose="02020603050405020304" pitchFamily="18" charset="0"/>
                          <a:ea typeface="微软雅黑" panose="020B0503020204020204" pitchFamily="34" charset="-122"/>
                          <a:cs typeface="Times New Roman" panose="02020603050405020304" pitchFamily="18" charset="0"/>
                        </a:rPr>
                        <a:t>自测</a:t>
                      </a:r>
                    </a:p>
                  </a:txBody>
                  <a:tcPr anchor="ctr"/>
                </a:tc>
                <a:extLst>
                  <a:ext uri="{0D108BD9-81ED-4DB2-BD59-A6C34878D82A}">
                    <a16:rowId xmlns:a16="http://schemas.microsoft.com/office/drawing/2014/main" val="3277458670"/>
                  </a:ext>
                </a:extLst>
              </a:tr>
            </a:tbl>
          </a:graphicData>
        </a:graphic>
      </p:graphicFrame>
      <p:sp>
        <p:nvSpPr>
          <p:cNvPr id="5" name="文本框 4">
            <a:extLst>
              <a:ext uri="{FF2B5EF4-FFF2-40B4-BE49-F238E27FC236}">
                <a16:creationId xmlns:a16="http://schemas.microsoft.com/office/drawing/2014/main" id="{7E7C0BDB-EC12-704B-627D-9E92689B9C88}"/>
              </a:ext>
            </a:extLst>
          </p:cNvPr>
          <p:cNvSpPr txBox="1"/>
          <p:nvPr/>
        </p:nvSpPr>
        <p:spPr>
          <a:xfrm>
            <a:off x="250086" y="4698539"/>
            <a:ext cx="11941914" cy="1323439"/>
          </a:xfrm>
          <a:prstGeom prst="rect">
            <a:avLst/>
          </a:prstGeom>
          <a:noFill/>
        </p:spPr>
        <p:txBody>
          <a:bodyPr wrap="square">
            <a:spAutoFit/>
          </a:bodyPr>
          <a:lstStyle/>
          <a:p>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按</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BESIII100</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亿数据，每条</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50~80</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特征估算，约</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300B Tokens</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1750</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亿参数大模型，</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30</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天训练，上万</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DCU</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endPar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按自建</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A100</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算力估算，</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768</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张</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A100</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卡，每台</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8</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卡</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90</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万，购买</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96</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台共需</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8640</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万人民币。</a:t>
            </a:r>
            <a:endPar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按租用</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A100</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算力估算，阿里云</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商业版</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768</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张</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A100</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卡租用</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2</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个月，需</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1219</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万人民币。</a:t>
            </a:r>
            <a:endPar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华为和曙光都表示有训练千亿级大模型的算力中心，并有意向支持高能物理大模型训练</a:t>
            </a:r>
            <a:endPar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6" name="文本框 5">
            <a:extLst>
              <a:ext uri="{FF2B5EF4-FFF2-40B4-BE49-F238E27FC236}">
                <a16:creationId xmlns:a16="http://schemas.microsoft.com/office/drawing/2014/main" id="{B76AA6B7-B307-EC6B-D570-C1AEE1A1D50D}"/>
              </a:ext>
            </a:extLst>
          </p:cNvPr>
          <p:cNvSpPr txBox="1"/>
          <p:nvPr/>
        </p:nvSpPr>
        <p:spPr>
          <a:xfrm>
            <a:off x="250086" y="6184734"/>
            <a:ext cx="11275145" cy="400110"/>
          </a:xfrm>
          <a:prstGeom prst="rect">
            <a:avLst/>
          </a:prstGeom>
          <a:noFill/>
        </p:spPr>
        <p:txBody>
          <a:bodyPr wrap="square">
            <a:spAutoFit/>
          </a:bodyPr>
          <a:lstStyle/>
          <a:p>
            <a:r>
              <a:rPr lang="zh-CN" altLang="en-US" sz="2000" b="1">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建议在</a:t>
            </a:r>
            <a:r>
              <a:rPr lang="en-US" altLang="zh-CN" sz="2000" b="1">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130</a:t>
            </a:r>
            <a:r>
              <a:rPr lang="zh-CN" altLang="en-US" sz="2000" b="1">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亿参数模型上进行技术路线验证，千亿以上大模型通过合作方式解决训练算力问题。</a:t>
            </a:r>
            <a:endParaRPr lang="en-US" altLang="zh-CN" sz="2000" b="1">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3452273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8685FF-7BE7-AC30-8073-868FAA5AB44E}"/>
              </a:ext>
            </a:extLst>
          </p:cNvPr>
          <p:cNvSpPr>
            <a:spLocks noGrp="1"/>
          </p:cNvSpPr>
          <p:nvPr>
            <p:ph type="title"/>
          </p:nvPr>
        </p:nvSpPr>
        <p:spPr/>
        <p:txBody>
          <a:bodyPr/>
          <a:lstStyle/>
          <a:p>
            <a:r>
              <a:rPr kumimoji="1" lang="en-US" altLang="zh-CN"/>
              <a:t>HepAI</a:t>
            </a:r>
            <a:r>
              <a:rPr kumimoji="1" lang="zh-CN" altLang="en-US"/>
              <a:t>人工智能平台</a:t>
            </a:r>
            <a:endParaRPr lang="zh-CN" altLang="en-US"/>
          </a:p>
        </p:txBody>
      </p:sp>
      <p:pic>
        <p:nvPicPr>
          <p:cNvPr id="8" name="图片 7">
            <a:extLst>
              <a:ext uri="{FF2B5EF4-FFF2-40B4-BE49-F238E27FC236}">
                <a16:creationId xmlns:a16="http://schemas.microsoft.com/office/drawing/2014/main" id="{7FC98757-29D4-4878-2DC7-CD264C208F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3382" y="1876788"/>
            <a:ext cx="7561460" cy="4591538"/>
          </a:xfrm>
          <a:prstGeom prst="rect">
            <a:avLst/>
          </a:prstGeom>
        </p:spPr>
      </p:pic>
      <p:sp>
        <p:nvSpPr>
          <p:cNvPr id="9" name="文本框 8">
            <a:extLst>
              <a:ext uri="{FF2B5EF4-FFF2-40B4-BE49-F238E27FC236}">
                <a16:creationId xmlns:a16="http://schemas.microsoft.com/office/drawing/2014/main" id="{BF794DD1-99DD-7AB4-2538-2F594E0C422B}"/>
              </a:ext>
            </a:extLst>
          </p:cNvPr>
          <p:cNvSpPr txBox="1"/>
          <p:nvPr/>
        </p:nvSpPr>
        <p:spPr>
          <a:xfrm>
            <a:off x="392325" y="5090219"/>
            <a:ext cx="4179673" cy="953466"/>
          </a:xfrm>
          <a:prstGeom prst="rect">
            <a:avLst/>
          </a:prstGeom>
          <a:noFill/>
        </p:spPr>
        <p:txBody>
          <a:bodyPr wrap="square">
            <a:spAutoFit/>
          </a:bodyPr>
          <a:lstStyle/>
          <a:p>
            <a:pPr>
              <a:lnSpc>
                <a:spcPct val="110000"/>
              </a:lnSpc>
              <a:spcBef>
                <a:spcPts val="0"/>
              </a:spcBef>
              <a:spcAft>
                <a:spcPts val="600"/>
              </a:spcAft>
              <a:buClr>
                <a:srgbClr val="ECAE14"/>
              </a:buClr>
              <a:buSzPct val="110000"/>
            </a:pPr>
            <a:r>
              <a:rPr kumimoji="1" lang="zh-CN" altLang="en-US" sz="2400">
                <a:effectLst>
                  <a:outerShdw blurRad="38100" dist="38100" dir="2700000" algn="tl">
                    <a:srgbClr val="C0C0C0"/>
                  </a:outerShdw>
                </a:effectLst>
                <a:latin typeface="微软雅黑" panose="020B0503020204020204" pitchFamily="34" charset="-122"/>
                <a:ea typeface="微软雅黑" panose="020B0503020204020204" pitchFamily="34" charset="-122"/>
              </a:rPr>
              <a:t>目标：让</a:t>
            </a:r>
            <a:r>
              <a:rPr kumimoji="1" lang="en-US" altLang="zh-CN" sz="2400">
                <a:effectLst>
                  <a:outerShdw blurRad="38100" dist="38100" dir="2700000" algn="tl">
                    <a:srgbClr val="C0C0C0"/>
                  </a:outerShdw>
                </a:effectLst>
                <a:latin typeface="微软雅黑" panose="020B0503020204020204" pitchFamily="34" charset="-122"/>
                <a:ea typeface="微软雅黑" panose="020B0503020204020204" pitchFamily="34" charset="-122"/>
              </a:rPr>
              <a:t>AI For HEP</a:t>
            </a:r>
          </a:p>
          <a:p>
            <a:pPr>
              <a:lnSpc>
                <a:spcPct val="110000"/>
              </a:lnSpc>
              <a:spcBef>
                <a:spcPts val="0"/>
              </a:spcBef>
              <a:spcAft>
                <a:spcPts val="600"/>
              </a:spcAft>
              <a:buClr>
                <a:srgbClr val="ECAE14"/>
              </a:buClr>
              <a:buSzPct val="110000"/>
            </a:pPr>
            <a:r>
              <a:rPr kumimoji="1" lang="zh-CN" altLang="en-US" sz="2400" b="1">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更加简单、水平更高</a:t>
            </a:r>
            <a:r>
              <a:rPr kumimoji="1" lang="zh-CN" altLang="en-US" sz="2400">
                <a:effectLst>
                  <a:outerShdw blurRad="38100" dist="38100" dir="2700000" algn="tl">
                    <a:srgbClr val="C0C0C0"/>
                  </a:outerShdw>
                </a:effectLst>
                <a:latin typeface="微软雅黑" panose="020B0503020204020204" pitchFamily="34" charset="-122"/>
                <a:ea typeface="微软雅黑" panose="020B0503020204020204" pitchFamily="34" charset="-122"/>
              </a:rPr>
              <a:t>！</a:t>
            </a:r>
            <a:endParaRPr kumimoji="1" lang="zh-CN" altLang="zh-CN" sz="2400">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E3C482C1-9791-0E6D-0520-568C7DE3E042}"/>
              </a:ext>
            </a:extLst>
          </p:cNvPr>
          <p:cNvSpPr txBox="1"/>
          <p:nvPr/>
        </p:nvSpPr>
        <p:spPr>
          <a:xfrm>
            <a:off x="392327" y="1021093"/>
            <a:ext cx="11482515" cy="870046"/>
          </a:xfrm>
          <a:prstGeom prst="rect">
            <a:avLst/>
          </a:prstGeom>
          <a:noFill/>
        </p:spPr>
        <p:txBody>
          <a:bodyPr wrap="square">
            <a:spAutoFit/>
          </a:bodyPr>
          <a:lstStyle/>
          <a:p>
            <a:pPr>
              <a:lnSpc>
                <a:spcPct val="110000"/>
              </a:lnSpc>
              <a:spcAft>
                <a:spcPts val="600"/>
              </a:spcAft>
              <a:buClr>
                <a:srgbClr val="ECAE14"/>
              </a:buClr>
              <a:buSzPct val="110000"/>
            </a:pPr>
            <a:r>
              <a:rPr kumimoji="1" lang="zh-CN" altLang="en-US" sz="2400">
                <a:effectLst>
                  <a:outerShdw blurRad="38100" dist="38100" dir="2700000" algn="tl">
                    <a:srgbClr val="C0C0C0"/>
                  </a:outerShdw>
                </a:effectLst>
                <a:latin typeface="微软雅黑" panose="020B0503020204020204" pitchFamily="34" charset="-122"/>
                <a:ea typeface="微软雅黑" panose="020B0503020204020204" pitchFamily="34" charset="-122"/>
              </a:rPr>
              <a:t>人工智能平台可以加速多学科场景下的科学研究、简化模型迭代和流动，是发展AI算法及应用的共性基础设施。</a:t>
            </a:r>
          </a:p>
        </p:txBody>
      </p:sp>
      <p:sp>
        <p:nvSpPr>
          <p:cNvPr id="11" name="文本框 10">
            <a:extLst>
              <a:ext uri="{FF2B5EF4-FFF2-40B4-BE49-F238E27FC236}">
                <a16:creationId xmlns:a16="http://schemas.microsoft.com/office/drawing/2014/main" id="{8A006017-CE77-F341-4DA6-F8ED3569E1C9}"/>
              </a:ext>
            </a:extLst>
          </p:cNvPr>
          <p:cNvSpPr txBox="1"/>
          <p:nvPr/>
        </p:nvSpPr>
        <p:spPr>
          <a:xfrm>
            <a:off x="7230397" y="6433681"/>
            <a:ext cx="2311789" cy="412485"/>
          </a:xfrm>
          <a:prstGeom prst="rect">
            <a:avLst/>
          </a:prstGeom>
          <a:noFill/>
        </p:spPr>
        <p:txBody>
          <a:bodyPr wrap="square">
            <a:spAutoFit/>
          </a:bodyPr>
          <a:lstStyle/>
          <a:p>
            <a:pPr>
              <a:lnSpc>
                <a:spcPct val="110000"/>
              </a:lnSpc>
              <a:spcAft>
                <a:spcPts val="600"/>
              </a:spcAft>
              <a:buClr>
                <a:srgbClr val="ECAE14"/>
              </a:buClr>
              <a:buSzPct val="110000"/>
            </a:pPr>
            <a:r>
              <a:rPr kumimoji="1" lang="en-US" altLang="zh-CN" sz="2000" err="1">
                <a:effectLst>
                  <a:outerShdw blurRad="38100" dist="38100" dir="2700000" algn="tl">
                    <a:srgbClr val="C0C0C0"/>
                  </a:outerShdw>
                </a:effectLst>
              </a:rPr>
              <a:t>HepAI</a:t>
            </a:r>
            <a:r>
              <a:rPr kumimoji="1" lang="zh-CN" altLang="en-US" sz="2000">
                <a:effectLst>
                  <a:outerShdw blurRad="38100" dist="38100" dir="2700000" algn="tl">
                    <a:srgbClr val="C0C0C0"/>
                  </a:outerShdw>
                </a:effectLst>
              </a:rPr>
              <a:t>平台架构</a:t>
            </a:r>
          </a:p>
        </p:txBody>
      </p:sp>
      <p:sp>
        <p:nvSpPr>
          <p:cNvPr id="4" name="文本框 3">
            <a:extLst>
              <a:ext uri="{FF2B5EF4-FFF2-40B4-BE49-F238E27FC236}">
                <a16:creationId xmlns:a16="http://schemas.microsoft.com/office/drawing/2014/main" id="{66AB8E21-8744-4B3F-EFDF-F208BE451297}"/>
              </a:ext>
            </a:extLst>
          </p:cNvPr>
          <p:cNvSpPr txBox="1"/>
          <p:nvPr/>
        </p:nvSpPr>
        <p:spPr>
          <a:xfrm>
            <a:off x="317158" y="6342215"/>
            <a:ext cx="4840846" cy="400110"/>
          </a:xfrm>
          <a:prstGeom prst="rect">
            <a:avLst/>
          </a:prstGeom>
          <a:noFill/>
        </p:spPr>
        <p:txBody>
          <a:bodyPr wrap="square">
            <a:spAutoFit/>
          </a:bodyPr>
          <a:lstStyle/>
          <a:p>
            <a:r>
              <a:rPr lang="zh-CN" altLang="en-US" sz="20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hlinkClick r:id="rId4"/>
              </a:rPr>
              <a:t>https://code.ihep.ac.cn/zdzhang/hai</a:t>
            </a:r>
            <a:endParaRPr lang="zh-CN" altLang="en-US" sz="20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内容占位符 2">
            <a:extLst>
              <a:ext uri="{FF2B5EF4-FFF2-40B4-BE49-F238E27FC236}">
                <a16:creationId xmlns:a16="http://schemas.microsoft.com/office/drawing/2014/main" id="{1E601D16-86A3-51CF-B1D4-35AEFD414998}"/>
              </a:ext>
            </a:extLst>
          </p:cNvPr>
          <p:cNvSpPr txBox="1">
            <a:spLocks/>
          </p:cNvSpPr>
          <p:nvPr/>
        </p:nvSpPr>
        <p:spPr bwMode="auto">
          <a:xfrm>
            <a:off x="720471" y="2089831"/>
            <a:ext cx="3523383" cy="265046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59990" indent="-359990" algn="l" rtl="0" fontAlgn="base">
              <a:lnSpc>
                <a:spcPct val="100000"/>
              </a:lnSpc>
              <a:spcBef>
                <a:spcPct val="10000"/>
              </a:spcBef>
              <a:spcAft>
                <a:spcPct val="30000"/>
              </a:spcAft>
              <a:buClr>
                <a:srgbClr val="FFC000"/>
              </a:buClr>
              <a:buSzPct val="80000"/>
              <a:buFont typeface="Wingdings" pitchFamily="2" charset="2"/>
              <a:buChar char="n"/>
              <a:defRPr lang="zh-CN" altLang="en-US" sz="2400" b="0" dirty="0">
                <a:solidFill>
                  <a:schemeClr val="tx1"/>
                </a:solidFill>
                <a:latin typeface="Kaiti SC Regular"/>
                <a:ea typeface="微软雅黑" pitchFamily="34" charset="-122"/>
                <a:cs typeface="Kaiti SC Regular"/>
              </a:defRPr>
            </a:lvl1pPr>
            <a:lvl2pPr marL="839979" indent="-359990" algn="l" rtl="0" fontAlgn="base">
              <a:lnSpc>
                <a:spcPct val="100000"/>
              </a:lnSpc>
              <a:spcBef>
                <a:spcPts val="630"/>
              </a:spcBef>
              <a:spcAft>
                <a:spcPct val="0"/>
              </a:spcAft>
              <a:buClr>
                <a:srgbClr val="00B050"/>
              </a:buClr>
              <a:buSzPct val="80000"/>
              <a:buFont typeface="Wingdings" panose="05000000000000000000" pitchFamily="2" charset="2"/>
              <a:buChar char="n"/>
              <a:defRPr lang="zh-CN" altLang="en-US" sz="1890" b="0">
                <a:solidFill>
                  <a:schemeClr val="tx1"/>
                </a:solidFill>
                <a:latin typeface="Kaiti SC Regular"/>
                <a:ea typeface="微软雅黑" pitchFamily="34" charset="-122"/>
                <a:cs typeface="Kaiti SC Regular"/>
              </a:defRPr>
            </a:lvl2pPr>
            <a:lvl3pPr marL="1199969" indent="-239994" algn="l" rtl="0" fontAlgn="base">
              <a:spcBef>
                <a:spcPct val="20000"/>
              </a:spcBef>
              <a:spcAft>
                <a:spcPct val="0"/>
              </a:spcAft>
              <a:buChar char="•"/>
              <a:defRPr sz="1890">
                <a:solidFill>
                  <a:schemeClr val="tx1"/>
                </a:solidFill>
                <a:latin typeface="Kaiti SC Regular"/>
                <a:ea typeface="宋体" pitchFamily="2" charset="-122"/>
                <a:cs typeface="Kaiti SC Regular"/>
              </a:defRPr>
            </a:lvl3pPr>
            <a:lvl4pPr marL="1679956" indent="-239994" algn="l" rtl="0" fontAlgn="base">
              <a:spcBef>
                <a:spcPct val="20000"/>
              </a:spcBef>
              <a:spcAft>
                <a:spcPct val="0"/>
              </a:spcAft>
              <a:buChar char="–"/>
              <a:defRPr sz="1680">
                <a:solidFill>
                  <a:schemeClr val="tx1"/>
                </a:solidFill>
                <a:latin typeface="Kaiti SC Regular"/>
                <a:ea typeface="宋体" pitchFamily="2" charset="-122"/>
                <a:cs typeface="Kaiti SC Regular"/>
              </a:defRPr>
            </a:lvl4pPr>
            <a:lvl5pPr marL="2159945" indent="-239994" algn="l" rtl="0" fontAlgn="base">
              <a:spcBef>
                <a:spcPct val="20000"/>
              </a:spcBef>
              <a:spcAft>
                <a:spcPct val="0"/>
              </a:spcAft>
              <a:buChar char="»"/>
              <a:defRPr sz="1680">
                <a:solidFill>
                  <a:schemeClr val="tx1"/>
                </a:solidFill>
                <a:latin typeface="Kaiti SC Regular"/>
                <a:ea typeface="宋体" pitchFamily="2" charset="-122"/>
                <a:cs typeface="Kaiti SC Regular"/>
              </a:defRPr>
            </a:lvl5pPr>
            <a:lvl6pPr marL="2639931" indent="-239994" algn="l" rtl="0" fontAlgn="base">
              <a:spcBef>
                <a:spcPct val="20000"/>
              </a:spcBef>
              <a:spcAft>
                <a:spcPct val="0"/>
              </a:spcAft>
              <a:buChar char="»"/>
              <a:defRPr sz="2100">
                <a:solidFill>
                  <a:schemeClr val="tx1"/>
                </a:solidFill>
                <a:latin typeface="+mn-lt"/>
                <a:ea typeface="宋体" pitchFamily="2" charset="-122"/>
              </a:defRPr>
            </a:lvl6pPr>
            <a:lvl7pPr marL="3119920" indent="-239994" algn="l" rtl="0" fontAlgn="base">
              <a:spcBef>
                <a:spcPct val="20000"/>
              </a:spcBef>
              <a:spcAft>
                <a:spcPct val="0"/>
              </a:spcAft>
              <a:buChar char="»"/>
              <a:defRPr sz="2100">
                <a:solidFill>
                  <a:schemeClr val="tx1"/>
                </a:solidFill>
                <a:latin typeface="+mn-lt"/>
                <a:ea typeface="宋体" pitchFamily="2" charset="-122"/>
              </a:defRPr>
            </a:lvl7pPr>
            <a:lvl8pPr marL="3599906" indent="-239994" algn="l" rtl="0" fontAlgn="base">
              <a:spcBef>
                <a:spcPct val="20000"/>
              </a:spcBef>
              <a:spcAft>
                <a:spcPct val="0"/>
              </a:spcAft>
              <a:buChar char="»"/>
              <a:defRPr sz="2100">
                <a:solidFill>
                  <a:schemeClr val="tx1"/>
                </a:solidFill>
                <a:latin typeface="+mn-lt"/>
                <a:ea typeface="宋体" pitchFamily="2" charset="-122"/>
              </a:defRPr>
            </a:lvl8pPr>
            <a:lvl9pPr marL="4079894" indent="-239994" algn="l" rtl="0" fontAlgn="base">
              <a:spcBef>
                <a:spcPct val="20000"/>
              </a:spcBef>
              <a:spcAft>
                <a:spcPct val="0"/>
              </a:spcAft>
              <a:buChar char="»"/>
              <a:defRPr sz="2100">
                <a:solidFill>
                  <a:schemeClr val="tx1"/>
                </a:solidFill>
                <a:latin typeface="+mn-lt"/>
                <a:ea typeface="宋体" pitchFamily="2" charset="-122"/>
              </a:defRPr>
            </a:lvl9pPr>
          </a:lstStyle>
          <a:p>
            <a:r>
              <a:rPr kumimoji="1" lang="en-US" altLang="zh-CN" sz="1800" kern="0">
                <a:effectLst>
                  <a:outerShdw blurRad="38100" dist="38100" dir="2700000" algn="tl">
                    <a:srgbClr val="000000">
                      <a:alpha val="43137"/>
                    </a:srgbClr>
                  </a:outerShdw>
                </a:effectLst>
                <a:latin typeface="微软雅黑" panose="020B0503020204020204" pitchFamily="34" charset="-122"/>
              </a:rPr>
              <a:t>HAI</a:t>
            </a:r>
            <a:r>
              <a:rPr kumimoji="1" lang="zh-CN" altLang="en-US" sz="1800" kern="0" dirty="0">
                <a:effectLst>
                  <a:outerShdw blurRad="38100" dist="38100" dir="2700000" algn="tl">
                    <a:srgbClr val="000000">
                      <a:alpha val="43137"/>
                    </a:srgbClr>
                  </a:outerShdw>
                </a:effectLst>
                <a:latin typeface="微软雅黑" panose="020B0503020204020204" pitchFamily="34" charset="-122"/>
              </a:rPr>
              <a:t>算法</a:t>
            </a:r>
            <a:r>
              <a:rPr kumimoji="1" lang="zh-CN" altLang="en-US" sz="1800" kern="0">
                <a:effectLst>
                  <a:outerShdw blurRad="38100" dist="38100" dir="2700000" algn="tl">
                    <a:srgbClr val="000000">
                      <a:alpha val="43137"/>
                    </a:srgbClr>
                  </a:outerShdw>
                </a:effectLst>
                <a:latin typeface="微软雅黑" panose="020B0503020204020204" pitchFamily="34" charset="-122"/>
              </a:rPr>
              <a:t>框架（</a:t>
            </a:r>
            <a:r>
              <a:rPr kumimoji="1" lang="en-US" altLang="zh-CN" sz="1800" kern="0" dirty="0">
                <a:effectLst>
                  <a:outerShdw blurRad="38100" dist="38100" dir="2700000" algn="tl">
                    <a:srgbClr val="000000">
                      <a:alpha val="43137"/>
                    </a:srgbClr>
                  </a:outerShdw>
                </a:effectLst>
                <a:latin typeface="微软雅黑" panose="020B0503020204020204" pitchFamily="34" charset="-122"/>
              </a:rPr>
              <a:t>3</a:t>
            </a:r>
            <a:r>
              <a:rPr kumimoji="1" lang="en-US" altLang="zh-CN" sz="1800" kern="0">
                <a:effectLst>
                  <a:outerShdw blurRad="38100" dist="38100" dir="2700000" algn="tl">
                    <a:srgbClr val="000000">
                      <a:alpha val="43137"/>
                    </a:srgbClr>
                  </a:outerShdw>
                </a:effectLst>
                <a:latin typeface="微软雅黑" panose="020B0503020204020204" pitchFamily="34" charset="-122"/>
              </a:rPr>
              <a:t>0%</a:t>
            </a:r>
            <a:r>
              <a:rPr kumimoji="1" lang="zh-CN" altLang="en-US" sz="1800" kern="0">
                <a:effectLst>
                  <a:outerShdw blurRad="38100" dist="38100" dir="2700000" algn="tl">
                    <a:srgbClr val="000000">
                      <a:alpha val="43137"/>
                    </a:srgbClr>
                  </a:outerShdw>
                </a:effectLst>
                <a:latin typeface="微软雅黑" panose="020B0503020204020204" pitchFamily="34" charset="-122"/>
              </a:rPr>
              <a:t>）</a:t>
            </a:r>
            <a:endParaRPr kumimoji="1" lang="en-US" altLang="zh-CN" sz="1800" kern="0">
              <a:effectLst>
                <a:outerShdw blurRad="38100" dist="38100" dir="2700000" algn="tl">
                  <a:srgbClr val="000000">
                    <a:alpha val="43137"/>
                  </a:srgbClr>
                </a:outerShdw>
              </a:effectLst>
              <a:latin typeface="微软雅黑" panose="020B0503020204020204" pitchFamily="34" charset="-122"/>
            </a:endParaRPr>
          </a:p>
          <a:p>
            <a:r>
              <a:rPr kumimoji="1" lang="en-US" altLang="zh-CN" sz="1800" kern="0">
                <a:effectLst>
                  <a:outerShdw blurRad="38100" dist="38100" dir="2700000" algn="tl">
                    <a:srgbClr val="000000">
                      <a:alpha val="43137"/>
                    </a:srgbClr>
                  </a:outerShdw>
                </a:effectLst>
                <a:latin typeface="微软雅黑" panose="020B0503020204020204" pitchFamily="34" charset="-122"/>
              </a:rPr>
              <a:t>AI</a:t>
            </a:r>
            <a:r>
              <a:rPr kumimoji="1" lang="zh-CN" altLang="en-US" sz="1800" kern="0">
                <a:effectLst>
                  <a:outerShdw blurRad="38100" dist="38100" dir="2700000" algn="tl">
                    <a:srgbClr val="000000">
                      <a:alpha val="43137"/>
                    </a:srgbClr>
                  </a:outerShdw>
                </a:effectLst>
                <a:latin typeface="微软雅黑" panose="020B0503020204020204" pitchFamily="34" charset="-122"/>
              </a:rPr>
              <a:t>算法库：</a:t>
            </a:r>
            <a:r>
              <a:rPr kumimoji="1" lang="en-US" altLang="zh-CN" sz="1800" kern="0">
                <a:effectLst>
                  <a:outerShdw blurRad="38100" dist="38100" dir="2700000" algn="tl">
                    <a:srgbClr val="000000">
                      <a:alpha val="43137"/>
                    </a:srgbClr>
                  </a:outerShdw>
                </a:effectLst>
                <a:latin typeface="微软雅黑" panose="020B0503020204020204" pitchFamily="34" charset="-122"/>
              </a:rPr>
              <a:t>4</a:t>
            </a:r>
            <a:r>
              <a:rPr kumimoji="1" lang="zh-CN" altLang="en-US" sz="1800" kern="0">
                <a:effectLst>
                  <a:outerShdw blurRad="38100" dist="38100" dir="2700000" algn="tl">
                    <a:srgbClr val="000000">
                      <a:alpha val="43137"/>
                    </a:srgbClr>
                  </a:outerShdw>
                </a:effectLst>
                <a:latin typeface="微软雅黑" panose="020B0503020204020204" pitchFamily="34" charset="-122"/>
              </a:rPr>
              <a:t>个</a:t>
            </a:r>
            <a:endParaRPr kumimoji="1" lang="en-US" altLang="zh-CN" sz="1800" kern="0" dirty="0">
              <a:effectLst>
                <a:outerShdw blurRad="38100" dist="38100" dir="2700000" algn="tl">
                  <a:srgbClr val="000000">
                    <a:alpha val="43137"/>
                  </a:srgbClr>
                </a:outerShdw>
              </a:effectLst>
              <a:latin typeface="微软雅黑" panose="020B0503020204020204" pitchFamily="34" charset="-122"/>
            </a:endParaRPr>
          </a:p>
          <a:p>
            <a:r>
              <a:rPr kumimoji="1" lang="en-US" altLang="zh-CN" sz="1800" kern="0">
                <a:effectLst>
                  <a:outerShdw blurRad="38100" dist="38100" dir="2700000" algn="tl">
                    <a:srgbClr val="000000">
                      <a:alpha val="43137"/>
                    </a:srgbClr>
                  </a:outerShdw>
                </a:effectLst>
                <a:latin typeface="微软雅黑" panose="020B0503020204020204" pitchFamily="34" charset="-122"/>
              </a:rPr>
              <a:t>AI</a:t>
            </a:r>
            <a:r>
              <a:rPr kumimoji="1" lang="zh-CN" altLang="en-US" sz="1800" kern="0">
                <a:effectLst>
                  <a:outerShdw blurRad="38100" dist="38100" dir="2700000" algn="tl">
                    <a:srgbClr val="000000">
                      <a:alpha val="43137"/>
                    </a:srgbClr>
                  </a:outerShdw>
                </a:effectLst>
                <a:latin typeface="微软雅黑" panose="020B0503020204020204" pitchFamily="34" charset="-122"/>
              </a:rPr>
              <a:t>数据集：</a:t>
            </a:r>
            <a:r>
              <a:rPr kumimoji="1" lang="en-US" altLang="zh-CN" sz="1800" kern="0">
                <a:effectLst>
                  <a:outerShdw blurRad="38100" dist="38100" dir="2700000" algn="tl">
                    <a:srgbClr val="000000">
                      <a:alpha val="43137"/>
                    </a:srgbClr>
                  </a:outerShdw>
                </a:effectLst>
                <a:latin typeface="微软雅黑" panose="020B0503020204020204" pitchFamily="34" charset="-122"/>
              </a:rPr>
              <a:t>3</a:t>
            </a:r>
            <a:r>
              <a:rPr kumimoji="1" lang="zh-CN" altLang="en-US" sz="1800" kern="0">
                <a:effectLst>
                  <a:outerShdw blurRad="38100" dist="38100" dir="2700000" algn="tl">
                    <a:srgbClr val="000000">
                      <a:alpha val="43137"/>
                    </a:srgbClr>
                  </a:outerShdw>
                </a:effectLst>
                <a:latin typeface="微软雅黑" panose="020B0503020204020204" pitchFamily="34" charset="-122"/>
              </a:rPr>
              <a:t>个</a:t>
            </a:r>
            <a:endParaRPr kumimoji="1" lang="en-US" altLang="zh-CN" sz="1800" kern="0" dirty="0">
              <a:effectLst>
                <a:outerShdw blurRad="38100" dist="38100" dir="2700000" algn="tl">
                  <a:srgbClr val="000000">
                    <a:alpha val="43137"/>
                  </a:srgbClr>
                </a:outerShdw>
              </a:effectLst>
              <a:latin typeface="微软雅黑" panose="020B0503020204020204" pitchFamily="34" charset="-122"/>
            </a:endParaRPr>
          </a:p>
          <a:p>
            <a:r>
              <a:rPr kumimoji="1" lang="zh-CN" altLang="en-US" sz="1800" kern="0">
                <a:effectLst>
                  <a:outerShdw blurRad="38100" dist="38100" dir="2700000" algn="tl">
                    <a:srgbClr val="000000">
                      <a:alpha val="43137"/>
                    </a:srgbClr>
                  </a:outerShdw>
                </a:effectLst>
                <a:latin typeface="微软雅黑" panose="020B0503020204020204" pitchFamily="34" charset="-122"/>
              </a:rPr>
              <a:t>算力资源</a:t>
            </a:r>
            <a:endParaRPr kumimoji="1" lang="en-US" altLang="zh-CN" sz="1800" kern="0" dirty="0">
              <a:effectLst>
                <a:outerShdw blurRad="38100" dist="38100" dir="2700000" algn="tl">
                  <a:srgbClr val="000000">
                    <a:alpha val="43137"/>
                  </a:srgbClr>
                </a:outerShdw>
              </a:effectLst>
              <a:latin typeface="微软雅黑" panose="020B0503020204020204" pitchFamily="34" charset="-122"/>
            </a:endParaRPr>
          </a:p>
          <a:p>
            <a:r>
              <a:rPr kumimoji="1" lang="zh-CN" altLang="en-US" sz="1800" kern="0">
                <a:effectLst>
                  <a:outerShdw blurRad="38100" dist="38100" dir="2700000" algn="tl">
                    <a:srgbClr val="000000">
                      <a:alpha val="43137"/>
                    </a:srgbClr>
                  </a:outerShdw>
                </a:effectLst>
                <a:latin typeface="微软雅黑" panose="020B0503020204020204" pitchFamily="34" charset="-122"/>
              </a:rPr>
              <a:t>工具链：</a:t>
            </a:r>
            <a:endParaRPr kumimoji="1" lang="en-US" altLang="zh-CN" sz="1800" kern="0">
              <a:effectLst>
                <a:outerShdw blurRad="38100" dist="38100" dir="2700000" algn="tl">
                  <a:srgbClr val="000000">
                    <a:alpha val="43137"/>
                  </a:srgbClr>
                </a:outerShdw>
              </a:effectLst>
              <a:latin typeface="微软雅黑" panose="020B0503020204020204" pitchFamily="34" charset="-122"/>
            </a:endParaRPr>
          </a:p>
          <a:p>
            <a:pPr lvl="1"/>
            <a:r>
              <a:rPr kumimoji="1" lang="zh-CN" altLang="en-US" sz="1290" kern="0">
                <a:effectLst>
                  <a:outerShdw blurRad="38100" dist="38100" dir="2700000" algn="tl">
                    <a:srgbClr val="000000">
                      <a:alpha val="43137"/>
                    </a:srgbClr>
                  </a:outerShdw>
                </a:effectLst>
                <a:latin typeface="微软雅黑" panose="020B0503020204020204" pitchFamily="34" charset="-122"/>
              </a:rPr>
              <a:t>标注工具</a:t>
            </a:r>
            <a:endParaRPr kumimoji="1" lang="en-US" altLang="zh-CN" sz="1290" kern="0">
              <a:effectLst>
                <a:outerShdw blurRad="38100" dist="38100" dir="2700000" algn="tl">
                  <a:srgbClr val="000000">
                    <a:alpha val="43137"/>
                  </a:srgbClr>
                </a:outerShdw>
              </a:effectLst>
              <a:latin typeface="微软雅黑" panose="020B0503020204020204" pitchFamily="34" charset="-122"/>
            </a:endParaRPr>
          </a:p>
          <a:p>
            <a:pPr lvl="1"/>
            <a:r>
              <a:rPr kumimoji="1" lang="zh-CN" altLang="en-US" sz="1290" kern="0">
                <a:effectLst>
                  <a:outerShdw blurRad="38100" dist="38100" dir="2700000" algn="tl">
                    <a:srgbClr val="000000">
                      <a:alpha val="43137"/>
                    </a:srgbClr>
                  </a:outerShdw>
                </a:effectLst>
                <a:latin typeface="微软雅黑" panose="020B0503020204020204" pitchFamily="34" charset="-122"/>
              </a:rPr>
              <a:t>开发</a:t>
            </a:r>
            <a:r>
              <a:rPr kumimoji="1" lang="en-US" altLang="zh-CN" sz="1290" kern="0">
                <a:effectLst>
                  <a:outerShdw blurRad="38100" dist="38100" dir="2700000" algn="tl">
                    <a:srgbClr val="000000">
                      <a:alpha val="43137"/>
                    </a:srgbClr>
                  </a:outerShdw>
                </a:effectLst>
                <a:latin typeface="微软雅黑" panose="020B0503020204020204" pitchFamily="34" charset="-122"/>
              </a:rPr>
              <a:t>GUI</a:t>
            </a:r>
            <a:r>
              <a:rPr kumimoji="1" lang="zh-CN" altLang="en-US" sz="1290" kern="0">
                <a:effectLst>
                  <a:outerShdw blurRad="38100" dist="38100" dir="2700000" algn="tl">
                    <a:srgbClr val="000000">
                      <a:alpha val="43137"/>
                    </a:srgbClr>
                  </a:outerShdw>
                </a:effectLst>
                <a:latin typeface="微软雅黑" panose="020B0503020204020204" pitchFamily="34" charset="-122"/>
              </a:rPr>
              <a:t>和</a:t>
            </a:r>
            <a:r>
              <a:rPr kumimoji="1" lang="en-US" altLang="zh-CN" sz="1290" kern="0">
                <a:effectLst>
                  <a:outerShdw blurRad="38100" dist="38100" dir="2700000" algn="tl">
                    <a:srgbClr val="000000">
                      <a:alpha val="43137"/>
                    </a:srgbClr>
                  </a:outerShdw>
                </a:effectLst>
                <a:latin typeface="微软雅黑" panose="020B0503020204020204" pitchFamily="34" charset="-122"/>
              </a:rPr>
              <a:t>WebUI</a:t>
            </a:r>
            <a:r>
              <a:rPr kumimoji="1" lang="zh-CN" altLang="en-US" sz="1290" kern="0">
                <a:effectLst>
                  <a:outerShdw blurRad="38100" dist="38100" dir="2700000" algn="tl">
                    <a:srgbClr val="000000">
                      <a:alpha val="43137"/>
                    </a:srgbClr>
                  </a:outerShdw>
                </a:effectLst>
                <a:latin typeface="微软雅黑" panose="020B0503020204020204" pitchFamily="34" charset="-122"/>
              </a:rPr>
              <a:t>框架</a:t>
            </a:r>
            <a:endParaRPr kumimoji="1" lang="en-US" altLang="zh-CN" sz="1290" kern="0" dirty="0">
              <a:effectLst>
                <a:outerShdw blurRad="38100" dist="38100" dir="2700000" algn="tl">
                  <a:srgbClr val="000000">
                    <a:alpha val="43137"/>
                  </a:srgbClr>
                </a:outerShdw>
              </a:effectLst>
              <a:latin typeface="微软雅黑" panose="020B0503020204020204" pitchFamily="34" charset="-122"/>
            </a:endParaRPr>
          </a:p>
        </p:txBody>
      </p:sp>
    </p:spTree>
    <p:extLst>
      <p:ext uri="{BB962C8B-B14F-4D97-AF65-F5344CB8AC3E}">
        <p14:creationId xmlns:p14="http://schemas.microsoft.com/office/powerpoint/2010/main" val="25741363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6FB6FB-AD59-E73E-FA71-273ED1C7ECC9}"/>
              </a:ext>
            </a:extLst>
          </p:cNvPr>
          <p:cNvSpPr>
            <a:spLocks noGrp="1"/>
          </p:cNvSpPr>
          <p:nvPr>
            <p:ph type="title"/>
          </p:nvPr>
        </p:nvSpPr>
        <p:spPr/>
        <p:txBody>
          <a:bodyPr/>
          <a:lstStyle/>
          <a:p>
            <a:r>
              <a:rPr lang="zh-CN" altLang="en-US"/>
              <a:t>总结：</a:t>
            </a:r>
            <a:r>
              <a:rPr lang="zh-CN" altLang="en-US">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rPr>
              <a:t>高能物理大模型考虑</a:t>
            </a:r>
            <a:endParaRPr lang="zh-CN" altLang="en-US"/>
          </a:p>
        </p:txBody>
      </p:sp>
      <p:sp>
        <p:nvSpPr>
          <p:cNvPr id="4" name="文本框 3">
            <a:extLst>
              <a:ext uri="{FF2B5EF4-FFF2-40B4-BE49-F238E27FC236}">
                <a16:creationId xmlns:a16="http://schemas.microsoft.com/office/drawing/2014/main" id="{E6714BA2-AAEC-0893-CAE5-CD3100E1E505}"/>
              </a:ext>
            </a:extLst>
          </p:cNvPr>
          <p:cNvSpPr txBox="1"/>
          <p:nvPr/>
        </p:nvSpPr>
        <p:spPr>
          <a:xfrm>
            <a:off x="203684" y="1052736"/>
            <a:ext cx="11784632" cy="5262979"/>
          </a:xfrm>
          <a:prstGeom prst="rect">
            <a:avLst/>
          </a:prstGeom>
          <a:noFill/>
        </p:spPr>
        <p:txBody>
          <a:bodyPr wrap="square">
            <a:spAutoFit/>
          </a:bodyPr>
          <a:lstStyle/>
          <a:p>
            <a:pPr marL="457200" indent="-457200">
              <a:buFont typeface="Arial" panose="020B0604020202020204" pitchFamily="34" charset="0"/>
              <a:buChar char="•"/>
            </a:pPr>
            <a:r>
              <a:rPr lang="zh-CN" altLang="en-US" sz="28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大模型和小模型应当协同发展。</a:t>
            </a:r>
            <a:endParaRPr lang="en-US" altLang="zh-CN" sz="28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a:p>
            <a:pPr marL="457200" indent="-457200">
              <a:buFont typeface="Arial" panose="020B0604020202020204" pitchFamily="34" charset="0"/>
              <a:buChar char="•"/>
            </a:pPr>
            <a:r>
              <a:rPr lang="zh-CN" altLang="en-US" sz="28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没有大数据怎么办？大模型的强大泛化能力能应对小数据问题。</a:t>
            </a:r>
            <a:endParaRPr lang="en-US" altLang="zh-CN" sz="28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a:p>
            <a:pPr marL="457200" indent="-457200">
              <a:buFont typeface="Arial" panose="020B0604020202020204" pitchFamily="34" charset="0"/>
              <a:buChar char="•"/>
            </a:pPr>
            <a:r>
              <a:rPr lang="zh-CN" altLang="en-US" sz="28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直接应用、文本</a:t>
            </a:r>
            <a:r>
              <a:rPr lang="en-US" altLang="zh-CN" sz="28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图像模型定制化、科学数据大模型，大模型重新发现</a:t>
            </a:r>
            <a:r>
              <a:rPr lang="en-US" altLang="zh-CN" sz="28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Zc(3900)</a:t>
            </a:r>
            <a:r>
              <a:rPr lang="zh-CN" altLang="en-US" sz="28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、高能物理人工智能平台</a:t>
            </a:r>
            <a:r>
              <a:rPr lang="en-US" altLang="zh-CN" sz="28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HepAI</a:t>
            </a:r>
            <a:r>
              <a:rPr lang="zh-CN" altLang="en-US" sz="28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28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a:p>
            <a:pPr marL="457200" indent="-457200">
              <a:buFont typeface="Arial" panose="020B0604020202020204" pitchFamily="34" charset="0"/>
              <a:buChar char="•"/>
            </a:pPr>
            <a:endParaRPr lang="en-US" altLang="zh-CN" sz="28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a:p>
            <a:pPr marL="457200" indent="-457200">
              <a:buFont typeface="Arial" panose="020B0604020202020204" pitchFamily="34" charset="0"/>
              <a:buChar char="•"/>
            </a:pPr>
            <a:r>
              <a:rPr lang="zh-CN" altLang="en-US" sz="28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划分科研范式主要依据之一是科研工具的使用，</a:t>
            </a:r>
            <a:r>
              <a:rPr lang="zh-CN" altLang="en-US" sz="2800" b="1">
                <a:solidFill>
                  <a:srgbClr val="C0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新工具的使用必然会提高科研效率，催生新成果</a:t>
            </a:r>
            <a:r>
              <a:rPr lang="zh-CN" altLang="en-US" sz="28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a:t>
            </a:r>
          </a:p>
          <a:p>
            <a:endParaRPr lang="en-US" altLang="zh-CN" sz="28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a:p>
            <a:pPr marL="457200" indent="-457200">
              <a:buFont typeface="Arial" panose="020B0604020202020204" pitchFamily="34" charset="0"/>
              <a:buChar char="•"/>
            </a:pPr>
            <a:r>
              <a:rPr lang="zh-CN" altLang="en-US" sz="28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谨而慎行</a:t>
            </a:r>
            <a:r>
              <a:rPr lang="en-US" altLang="zh-CN" sz="28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8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避免炒概念、表面繁荣、不落地。</a:t>
            </a:r>
            <a:endParaRPr lang="en-US" altLang="zh-CN" sz="28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a:p>
            <a:endParaRPr lang="en-US" altLang="zh-CN" sz="2800" dirty="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a:p>
            <a:pPr marL="457200" indent="-457200">
              <a:buFont typeface="Arial" panose="020B0604020202020204" pitchFamily="34" charset="0"/>
              <a:buChar char="•"/>
            </a:pPr>
            <a:r>
              <a:rPr lang="zh-CN" altLang="en-US" sz="2800" b="1">
                <a:solidFill>
                  <a:srgbClr val="C0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仰望星空，脚踏实地。</a:t>
            </a:r>
            <a:endParaRPr lang="en-US" altLang="zh-CN" sz="2800" b="1">
              <a:solidFill>
                <a:srgbClr val="C0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a:p>
            <a:pPr marL="457200" indent="-457200">
              <a:buFont typeface="Arial" panose="020B0604020202020204" pitchFamily="34" charset="0"/>
              <a:buChar char="•"/>
            </a:pPr>
            <a:r>
              <a:rPr lang="zh-CN" altLang="en-US" sz="28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利用先进技术去推动基础研究，加速科学进步，造福人类社会。</a:t>
            </a:r>
            <a:endParaRPr lang="zh-CN" altLang="en-US" sz="2800" dirty="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508827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2EEAE733-9DD5-B34F-AB91-9598F4C744A6}"/>
              </a:ext>
            </a:extLst>
          </p:cNvPr>
          <p:cNvSpPr>
            <a:spLocks noGrp="1"/>
          </p:cNvSpPr>
          <p:nvPr>
            <p:ph type="body" sz="quarter" idx="11"/>
          </p:nvPr>
        </p:nvSpPr>
        <p:spPr/>
        <p:txBody>
          <a:bodyPr/>
          <a:lstStyle/>
          <a:p>
            <a:r>
              <a:rPr lang="zh-CN" altLang="en-US"/>
              <a:t>请批评指正！</a:t>
            </a:r>
          </a:p>
        </p:txBody>
      </p:sp>
    </p:spTree>
    <p:extLst>
      <p:ext uri="{BB962C8B-B14F-4D97-AF65-F5344CB8AC3E}">
        <p14:creationId xmlns:p14="http://schemas.microsoft.com/office/powerpoint/2010/main" val="29976515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793AAF9-9F5F-16C8-231B-1848B3906ACA}"/>
              </a:ext>
            </a:extLst>
          </p:cNvPr>
          <p:cNvSpPr>
            <a:spLocks noGrp="1"/>
          </p:cNvSpPr>
          <p:nvPr>
            <p:ph type="body" sz="quarter" idx="14"/>
          </p:nvPr>
        </p:nvSpPr>
        <p:spPr/>
        <p:txBody>
          <a:bodyPr/>
          <a:lstStyle/>
          <a:p>
            <a:endParaRPr lang="zh-CN" altLang="en-US"/>
          </a:p>
        </p:txBody>
      </p:sp>
      <p:sp>
        <p:nvSpPr>
          <p:cNvPr id="3" name="文本框 2">
            <a:extLst>
              <a:ext uri="{FF2B5EF4-FFF2-40B4-BE49-F238E27FC236}">
                <a16:creationId xmlns:a16="http://schemas.microsoft.com/office/drawing/2014/main" id="{A3EB070A-FE77-B665-BEC1-6E140FEA3494}"/>
              </a:ext>
            </a:extLst>
          </p:cNvPr>
          <p:cNvSpPr txBox="1"/>
          <p:nvPr/>
        </p:nvSpPr>
        <p:spPr>
          <a:xfrm>
            <a:off x="4385218" y="2760955"/>
            <a:ext cx="5844724" cy="1107996"/>
          </a:xfrm>
          <a:prstGeom prst="rect">
            <a:avLst/>
          </a:prstGeom>
          <a:noFill/>
        </p:spPr>
        <p:txBody>
          <a:bodyPr wrap="square">
            <a:spAutoFit/>
          </a:bodyPr>
          <a:lstStyle/>
          <a:p>
            <a:r>
              <a:rPr lang="en-US" altLang="zh-CN" sz="66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Backup</a:t>
            </a:r>
            <a:endParaRPr lang="zh-CN" altLang="en-US" sz="66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6779806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2237E1-59F7-4BB0-6677-B68CB4835FAF}"/>
              </a:ext>
            </a:extLst>
          </p:cNvPr>
          <p:cNvSpPr>
            <a:spLocks noGrp="1"/>
          </p:cNvSpPr>
          <p:nvPr>
            <p:ph type="title"/>
          </p:nvPr>
        </p:nvSpPr>
        <p:spPr/>
        <p:txBody>
          <a:bodyPr/>
          <a:lstStyle/>
          <a:p>
            <a:r>
              <a:rPr lang="zh-CN" altLang="en-US"/>
              <a:t>大模型小结</a:t>
            </a:r>
          </a:p>
        </p:txBody>
      </p:sp>
      <p:sp>
        <p:nvSpPr>
          <p:cNvPr id="9" name="文本框 8">
            <a:extLst>
              <a:ext uri="{FF2B5EF4-FFF2-40B4-BE49-F238E27FC236}">
                <a16:creationId xmlns:a16="http://schemas.microsoft.com/office/drawing/2014/main" id="{B22A619D-60AF-5038-896C-17564AAEAF51}"/>
              </a:ext>
            </a:extLst>
          </p:cNvPr>
          <p:cNvSpPr txBox="1"/>
          <p:nvPr/>
        </p:nvSpPr>
        <p:spPr>
          <a:xfrm>
            <a:off x="7707896" y="1330097"/>
            <a:ext cx="1498163" cy="461665"/>
          </a:xfrm>
          <a:prstGeom prst="rect">
            <a:avLst/>
          </a:prstGeom>
          <a:noFill/>
        </p:spPr>
        <p:txBody>
          <a:bodyPr wrap="square">
            <a:spAutoFit/>
          </a:bodyPr>
          <a:lstStyle/>
          <a:p>
            <a:r>
              <a:rPr lang="zh-CN" altLang="en-US" sz="24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新的认知</a:t>
            </a:r>
          </a:p>
        </p:txBody>
      </p:sp>
      <p:sp>
        <p:nvSpPr>
          <p:cNvPr id="3" name="矩形: 圆角 2">
            <a:extLst>
              <a:ext uri="{FF2B5EF4-FFF2-40B4-BE49-F238E27FC236}">
                <a16:creationId xmlns:a16="http://schemas.microsoft.com/office/drawing/2014/main" id="{6A9F4AB0-8E9F-78FE-B1BB-090D8EB177BD}"/>
              </a:ext>
            </a:extLst>
          </p:cNvPr>
          <p:cNvSpPr/>
          <p:nvPr/>
        </p:nvSpPr>
        <p:spPr>
          <a:xfrm>
            <a:off x="2446402" y="5111233"/>
            <a:ext cx="2057400" cy="59563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zh-CN" altLang="en-US" sz="20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大数据</a:t>
            </a:r>
          </a:p>
        </p:txBody>
      </p:sp>
      <p:sp>
        <p:nvSpPr>
          <p:cNvPr id="4" name="矩形: 圆角 3">
            <a:extLst>
              <a:ext uri="{FF2B5EF4-FFF2-40B4-BE49-F238E27FC236}">
                <a16:creationId xmlns:a16="http://schemas.microsoft.com/office/drawing/2014/main" id="{F07D04B4-00F7-B1A7-B9F4-C2F35B1D4DA6}"/>
              </a:ext>
            </a:extLst>
          </p:cNvPr>
          <p:cNvSpPr/>
          <p:nvPr/>
        </p:nvSpPr>
        <p:spPr>
          <a:xfrm>
            <a:off x="3475102" y="3813611"/>
            <a:ext cx="4918364" cy="59563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zh-CN" sz="20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HEP</a:t>
            </a:r>
            <a:r>
              <a:rPr lang="zh-CN" altLang="en-US" sz="20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科学数据大模型</a:t>
            </a:r>
          </a:p>
        </p:txBody>
      </p:sp>
      <p:sp>
        <p:nvSpPr>
          <p:cNvPr id="5" name="矩形: 圆角 4">
            <a:extLst>
              <a:ext uri="{FF2B5EF4-FFF2-40B4-BE49-F238E27FC236}">
                <a16:creationId xmlns:a16="http://schemas.microsoft.com/office/drawing/2014/main" id="{6A9F4AB0-8E9F-78FE-B1BB-090D8EB177BD}"/>
              </a:ext>
            </a:extLst>
          </p:cNvPr>
          <p:cNvSpPr/>
          <p:nvPr/>
        </p:nvSpPr>
        <p:spPr>
          <a:xfrm>
            <a:off x="7364766" y="5111233"/>
            <a:ext cx="2057400" cy="59563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0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算力</a:t>
            </a:r>
          </a:p>
        </p:txBody>
      </p:sp>
      <p:sp>
        <p:nvSpPr>
          <p:cNvPr id="6" name="矩形: 圆角 5">
            <a:extLst>
              <a:ext uri="{FF2B5EF4-FFF2-40B4-BE49-F238E27FC236}">
                <a16:creationId xmlns:a16="http://schemas.microsoft.com/office/drawing/2014/main" id="{9A48FC24-F81D-77E9-6E9D-735E198FFDB4}"/>
              </a:ext>
            </a:extLst>
          </p:cNvPr>
          <p:cNvSpPr/>
          <p:nvPr/>
        </p:nvSpPr>
        <p:spPr>
          <a:xfrm>
            <a:off x="4905584" y="5111233"/>
            <a:ext cx="2057400" cy="59563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zh-CN" altLang="en-US" sz="20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大模型</a:t>
            </a:r>
          </a:p>
        </p:txBody>
      </p:sp>
      <p:sp>
        <p:nvSpPr>
          <p:cNvPr id="10" name="矩形: 圆角 9">
            <a:extLst>
              <a:ext uri="{FF2B5EF4-FFF2-40B4-BE49-F238E27FC236}">
                <a16:creationId xmlns:a16="http://schemas.microsoft.com/office/drawing/2014/main" id="{87E5B929-6B2A-4111-9487-19ACC40C4BAB}"/>
              </a:ext>
            </a:extLst>
          </p:cNvPr>
          <p:cNvSpPr/>
          <p:nvPr/>
        </p:nvSpPr>
        <p:spPr>
          <a:xfrm>
            <a:off x="6816149" y="2469401"/>
            <a:ext cx="2999506" cy="59563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zh-CN" sz="20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HEPAI</a:t>
            </a:r>
            <a:r>
              <a:rPr lang="zh-CN" altLang="en-US" sz="20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科学家</a:t>
            </a:r>
          </a:p>
        </p:txBody>
      </p:sp>
      <p:sp>
        <p:nvSpPr>
          <p:cNvPr id="11" name="箭头: 下 10">
            <a:extLst>
              <a:ext uri="{FF2B5EF4-FFF2-40B4-BE49-F238E27FC236}">
                <a16:creationId xmlns:a16="http://schemas.microsoft.com/office/drawing/2014/main" id="{656935CE-C12A-B3A5-EA15-7EA38E7AD675}"/>
              </a:ext>
            </a:extLst>
          </p:cNvPr>
          <p:cNvSpPr/>
          <p:nvPr/>
        </p:nvSpPr>
        <p:spPr>
          <a:xfrm rot="10800000">
            <a:off x="8147915" y="1867958"/>
            <a:ext cx="405246" cy="419651"/>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36819F28-5767-35C9-879B-E7CD8E283FD5}"/>
              </a:ext>
            </a:extLst>
          </p:cNvPr>
          <p:cNvSpPr txBox="1"/>
          <p:nvPr/>
        </p:nvSpPr>
        <p:spPr>
          <a:xfrm>
            <a:off x="1906075" y="5976664"/>
            <a:ext cx="3138054" cy="461665"/>
          </a:xfrm>
          <a:prstGeom prst="rect">
            <a:avLst/>
          </a:prstGeom>
          <a:noFill/>
        </p:spPr>
        <p:txBody>
          <a:bodyPr wrap="square">
            <a:spAutoFit/>
          </a:bodyPr>
          <a:lstStyle/>
          <a:p>
            <a:r>
              <a:rPr lang="zh-CN" altLang="en-US" sz="24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高能物理领域大数据</a:t>
            </a:r>
          </a:p>
        </p:txBody>
      </p:sp>
      <p:sp>
        <p:nvSpPr>
          <p:cNvPr id="13" name="文本框 12">
            <a:extLst>
              <a:ext uri="{FF2B5EF4-FFF2-40B4-BE49-F238E27FC236}">
                <a16:creationId xmlns:a16="http://schemas.microsoft.com/office/drawing/2014/main" id="{8E24DC3F-B544-BD1C-A5D6-CB44F26C66FE}"/>
              </a:ext>
            </a:extLst>
          </p:cNvPr>
          <p:cNvSpPr txBox="1"/>
          <p:nvPr/>
        </p:nvSpPr>
        <p:spPr>
          <a:xfrm>
            <a:off x="4992175" y="6004178"/>
            <a:ext cx="2362200" cy="461665"/>
          </a:xfrm>
          <a:prstGeom prst="rect">
            <a:avLst/>
          </a:prstGeom>
          <a:noFill/>
        </p:spPr>
        <p:txBody>
          <a:bodyPr wrap="square">
            <a:spAutoFit/>
          </a:bodyPr>
          <a:lstStyle/>
          <a:p>
            <a:r>
              <a:rPr lang="en-US" altLang="zh-CN" sz="24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Transformer</a:t>
            </a:r>
            <a:endParaRPr lang="zh-CN" altLang="en-US" sz="24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14" name="文本框 13">
            <a:extLst>
              <a:ext uri="{FF2B5EF4-FFF2-40B4-BE49-F238E27FC236}">
                <a16:creationId xmlns:a16="http://schemas.microsoft.com/office/drawing/2014/main" id="{DF4047B7-6D3B-26BF-9E9D-C8A738DD12FD}"/>
              </a:ext>
            </a:extLst>
          </p:cNvPr>
          <p:cNvSpPr txBox="1"/>
          <p:nvPr/>
        </p:nvSpPr>
        <p:spPr>
          <a:xfrm>
            <a:off x="7364766" y="5978507"/>
            <a:ext cx="2424545" cy="461665"/>
          </a:xfrm>
          <a:prstGeom prst="rect">
            <a:avLst/>
          </a:prstGeom>
          <a:noFill/>
        </p:spPr>
        <p:txBody>
          <a:bodyPr wrap="square">
            <a:spAutoFit/>
          </a:bodyPr>
          <a:lstStyle/>
          <a:p>
            <a:r>
              <a:rPr lang="zh-CN" altLang="en-US" sz="24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内部</a:t>
            </a:r>
            <a:r>
              <a:rPr lang="en-US" altLang="zh-CN" sz="24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r>
              <a:rPr lang="zh-CN" altLang="en-US" sz="24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外部资源</a:t>
            </a:r>
          </a:p>
        </p:txBody>
      </p:sp>
      <p:sp>
        <p:nvSpPr>
          <p:cNvPr id="15" name="箭头: 下 14">
            <a:extLst>
              <a:ext uri="{FF2B5EF4-FFF2-40B4-BE49-F238E27FC236}">
                <a16:creationId xmlns:a16="http://schemas.microsoft.com/office/drawing/2014/main" id="{D83E2166-2682-A88F-EDED-87854CDE29BD}"/>
              </a:ext>
            </a:extLst>
          </p:cNvPr>
          <p:cNvSpPr/>
          <p:nvPr/>
        </p:nvSpPr>
        <p:spPr>
          <a:xfrm rot="10800000">
            <a:off x="5731661" y="4498097"/>
            <a:ext cx="405246" cy="419651"/>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a:p>
        </p:txBody>
      </p:sp>
      <p:cxnSp>
        <p:nvCxnSpPr>
          <p:cNvPr id="18" name="直接箭头连接符 17">
            <a:extLst>
              <a:ext uri="{FF2B5EF4-FFF2-40B4-BE49-F238E27FC236}">
                <a16:creationId xmlns:a16="http://schemas.microsoft.com/office/drawing/2014/main" id="{57189D8A-59A9-E4E0-17A2-EE61F336AB6B}"/>
              </a:ext>
            </a:extLst>
          </p:cNvPr>
          <p:cNvCxnSpPr>
            <a:stCxn id="12" idx="0"/>
            <a:endCxn id="3" idx="2"/>
          </p:cNvCxnSpPr>
          <p:nvPr/>
        </p:nvCxnSpPr>
        <p:spPr>
          <a:xfrm flipV="1">
            <a:off x="3475102" y="5706863"/>
            <a:ext cx="0" cy="26980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9" name="直接箭头连接符 18">
            <a:extLst>
              <a:ext uri="{FF2B5EF4-FFF2-40B4-BE49-F238E27FC236}">
                <a16:creationId xmlns:a16="http://schemas.microsoft.com/office/drawing/2014/main" id="{59683054-94E3-B527-676A-43AC3C4C4EBF}"/>
              </a:ext>
            </a:extLst>
          </p:cNvPr>
          <p:cNvCxnSpPr/>
          <p:nvPr/>
        </p:nvCxnSpPr>
        <p:spPr>
          <a:xfrm flipV="1">
            <a:off x="5984506" y="5704317"/>
            <a:ext cx="0" cy="26980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20" name="直接箭头连接符 19">
            <a:extLst>
              <a:ext uri="{FF2B5EF4-FFF2-40B4-BE49-F238E27FC236}">
                <a16:creationId xmlns:a16="http://schemas.microsoft.com/office/drawing/2014/main" id="{98FE2014-56A6-4640-7084-85E3062316EC}"/>
              </a:ext>
            </a:extLst>
          </p:cNvPr>
          <p:cNvCxnSpPr/>
          <p:nvPr/>
        </p:nvCxnSpPr>
        <p:spPr>
          <a:xfrm flipV="1">
            <a:off x="8393466" y="5734377"/>
            <a:ext cx="0" cy="26980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26" name="箭头: 下 25">
            <a:extLst>
              <a:ext uri="{FF2B5EF4-FFF2-40B4-BE49-F238E27FC236}">
                <a16:creationId xmlns:a16="http://schemas.microsoft.com/office/drawing/2014/main" id="{C5751786-062E-1F6D-375F-6560ED180DE1}"/>
              </a:ext>
            </a:extLst>
          </p:cNvPr>
          <p:cNvSpPr/>
          <p:nvPr/>
        </p:nvSpPr>
        <p:spPr>
          <a:xfrm rot="10800000">
            <a:off x="7328994" y="3218728"/>
            <a:ext cx="405246" cy="419651"/>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a:p>
        </p:txBody>
      </p:sp>
      <p:sp>
        <p:nvSpPr>
          <p:cNvPr id="27" name="箭头: 下 26">
            <a:extLst>
              <a:ext uri="{FF2B5EF4-FFF2-40B4-BE49-F238E27FC236}">
                <a16:creationId xmlns:a16="http://schemas.microsoft.com/office/drawing/2014/main" id="{B3EA716A-2358-405A-8CD0-FB7C5E30091E}"/>
              </a:ext>
            </a:extLst>
          </p:cNvPr>
          <p:cNvSpPr/>
          <p:nvPr/>
        </p:nvSpPr>
        <p:spPr>
          <a:xfrm rot="10800000">
            <a:off x="9014059" y="3218728"/>
            <a:ext cx="405246" cy="419651"/>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a:p>
        </p:txBody>
      </p:sp>
      <p:sp>
        <p:nvSpPr>
          <p:cNvPr id="28" name="箭头: 下 27">
            <a:extLst>
              <a:ext uri="{FF2B5EF4-FFF2-40B4-BE49-F238E27FC236}">
                <a16:creationId xmlns:a16="http://schemas.microsoft.com/office/drawing/2014/main" id="{A387960B-694E-4FE0-2334-EE003EEFE51A}"/>
              </a:ext>
            </a:extLst>
          </p:cNvPr>
          <p:cNvSpPr/>
          <p:nvPr/>
        </p:nvSpPr>
        <p:spPr>
          <a:xfrm rot="10800000">
            <a:off x="7673131" y="4514101"/>
            <a:ext cx="405246" cy="419651"/>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a:p>
        </p:txBody>
      </p:sp>
      <p:sp>
        <p:nvSpPr>
          <p:cNvPr id="29" name="箭头: 下 28">
            <a:extLst>
              <a:ext uri="{FF2B5EF4-FFF2-40B4-BE49-F238E27FC236}">
                <a16:creationId xmlns:a16="http://schemas.microsoft.com/office/drawing/2014/main" id="{D83E2166-2682-A88F-EDED-87854CDE29BD}"/>
              </a:ext>
            </a:extLst>
          </p:cNvPr>
          <p:cNvSpPr/>
          <p:nvPr/>
        </p:nvSpPr>
        <p:spPr>
          <a:xfrm rot="10800000">
            <a:off x="3960010" y="4493924"/>
            <a:ext cx="405246" cy="419651"/>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0" name="文本框 29">
            <a:extLst>
              <a:ext uri="{FF2B5EF4-FFF2-40B4-BE49-F238E27FC236}">
                <a16:creationId xmlns:a16="http://schemas.microsoft.com/office/drawing/2014/main" id="{9781F0FF-0173-C78D-9241-0B81ACDB23C9}"/>
              </a:ext>
            </a:extLst>
          </p:cNvPr>
          <p:cNvSpPr txBox="1"/>
          <p:nvPr/>
        </p:nvSpPr>
        <p:spPr>
          <a:xfrm>
            <a:off x="254438" y="1214727"/>
            <a:ext cx="6708546" cy="1938992"/>
          </a:xfrm>
          <a:prstGeom prst="rect">
            <a:avLst/>
          </a:prstGeom>
          <a:noFill/>
        </p:spPr>
        <p:txBody>
          <a:bodyPr wrap="square">
            <a:spAutoFit/>
          </a:bodyPr>
          <a:lstStyle/>
          <a:p>
            <a:pPr marL="342900" indent="-342900">
              <a:buFont typeface="Arial" panose="020B0604020202020204" pitchFamily="34" charset="0"/>
              <a:buChar char="•"/>
            </a:pP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建议</a:t>
            </a:r>
            <a:r>
              <a:rPr lang="zh-CN" altLang="en-US" sz="2400" b="1">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开始布局</a:t>
            </a: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高能物理大模型的先期研究</a:t>
            </a:r>
            <a:endParaRPr lang="en-US" altLang="zh-CN"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pPr marL="800100" lvl="1" indent="-342900">
              <a:buFont typeface="Arial" panose="020B0604020202020204" pitchFamily="34" charset="0"/>
              <a:buChar char="•"/>
            </a:pP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需要对国际前沿有所跟踪</a:t>
            </a:r>
            <a:endParaRPr lang="en-US" altLang="zh-CN"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pPr marL="800100" lvl="1" indent="-342900">
              <a:buFont typeface="Arial" panose="020B0604020202020204" pitchFamily="34" charset="0"/>
              <a:buChar char="•"/>
            </a:pP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特别是应该开始着手做</a:t>
            </a:r>
            <a:r>
              <a:rPr lang="en-US" altLang="zh-CN"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AI-Ready</a:t>
            </a: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的数据集</a:t>
            </a:r>
            <a:endParaRPr lang="en-US" altLang="zh-CN"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pPr marL="800100" lvl="1" indent="-342900">
              <a:buFont typeface="Arial" panose="020B0604020202020204" pitchFamily="34" charset="0"/>
              <a:buChar char="•"/>
            </a:pP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预先研究一些技术等。</a:t>
            </a:r>
            <a:endParaRPr lang="en-US" altLang="zh-CN"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pPr marL="342900" indent="-342900">
              <a:buFont typeface="Arial" panose="020B0604020202020204" pitchFamily="34" charset="0"/>
              <a:buChar char="•"/>
            </a:pPr>
            <a:endPar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16" name="矩形: 圆角 15">
            <a:extLst>
              <a:ext uri="{FF2B5EF4-FFF2-40B4-BE49-F238E27FC236}">
                <a16:creationId xmlns:a16="http://schemas.microsoft.com/office/drawing/2014/main" id="{EB526F65-7FAE-316D-E201-2D428E479728}"/>
              </a:ext>
            </a:extLst>
          </p:cNvPr>
          <p:cNvSpPr/>
          <p:nvPr/>
        </p:nvSpPr>
        <p:spPr>
          <a:xfrm>
            <a:off x="9823949" y="5116185"/>
            <a:ext cx="2247978" cy="59563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zh-CN" sz="20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NLP/CV</a:t>
            </a:r>
            <a:r>
              <a:rPr lang="zh-CN" altLang="en-US" sz="20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大模型</a:t>
            </a:r>
          </a:p>
        </p:txBody>
      </p:sp>
      <p:sp>
        <p:nvSpPr>
          <p:cNvPr id="17" name="箭头: 下 16">
            <a:extLst>
              <a:ext uri="{FF2B5EF4-FFF2-40B4-BE49-F238E27FC236}">
                <a16:creationId xmlns:a16="http://schemas.microsoft.com/office/drawing/2014/main" id="{13B10AE0-31C6-7920-0A9B-61B35B3F92A7}"/>
              </a:ext>
            </a:extLst>
          </p:cNvPr>
          <p:cNvSpPr/>
          <p:nvPr/>
        </p:nvSpPr>
        <p:spPr>
          <a:xfrm rot="10800000">
            <a:off x="10572710" y="4514102"/>
            <a:ext cx="405246" cy="419651"/>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a:p>
        </p:txBody>
      </p:sp>
      <p:sp>
        <p:nvSpPr>
          <p:cNvPr id="21" name="矩形: 圆角 20">
            <a:extLst>
              <a:ext uri="{FF2B5EF4-FFF2-40B4-BE49-F238E27FC236}">
                <a16:creationId xmlns:a16="http://schemas.microsoft.com/office/drawing/2014/main" id="{32721899-4730-07F8-27BD-244700604E87}"/>
              </a:ext>
            </a:extLst>
          </p:cNvPr>
          <p:cNvSpPr/>
          <p:nvPr/>
        </p:nvSpPr>
        <p:spPr>
          <a:xfrm>
            <a:off x="8737599" y="3808494"/>
            <a:ext cx="3114543" cy="59563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zh-CN" sz="20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HEP</a:t>
            </a:r>
            <a:r>
              <a:rPr lang="zh-CN" altLang="en-US" sz="20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文本</a:t>
            </a:r>
            <a:r>
              <a:rPr lang="en-US" altLang="zh-CN" sz="20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0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图像大模型</a:t>
            </a:r>
          </a:p>
        </p:txBody>
      </p:sp>
    </p:spTree>
    <p:extLst>
      <p:ext uri="{BB962C8B-B14F-4D97-AF65-F5344CB8AC3E}">
        <p14:creationId xmlns:p14="http://schemas.microsoft.com/office/powerpoint/2010/main" val="1681973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7895BE-8034-52E2-9023-5D0E15679FCE}"/>
              </a:ext>
            </a:extLst>
          </p:cNvPr>
          <p:cNvSpPr>
            <a:spLocks noGrp="1"/>
          </p:cNvSpPr>
          <p:nvPr>
            <p:ph type="title"/>
          </p:nvPr>
        </p:nvSpPr>
        <p:spPr/>
        <p:txBody>
          <a:bodyPr>
            <a:normAutofit fontScale="90000"/>
          </a:bodyPr>
          <a:lstStyle/>
          <a:p>
            <a:r>
              <a:rPr lang="en-US" altLang="zh-CN" err="1"/>
              <a:t>ChatGPT</a:t>
            </a:r>
            <a:r>
              <a:rPr lang="zh-CN" altLang="en-US"/>
              <a:t>是如何炼成的</a:t>
            </a:r>
          </a:p>
        </p:txBody>
      </p:sp>
      <p:sp>
        <p:nvSpPr>
          <p:cNvPr id="6" name="文本框 5">
            <a:extLst>
              <a:ext uri="{FF2B5EF4-FFF2-40B4-BE49-F238E27FC236}">
                <a16:creationId xmlns:a16="http://schemas.microsoft.com/office/drawing/2014/main" id="{C0A7B0E6-DD09-6E56-949B-2388110EE720}"/>
              </a:ext>
            </a:extLst>
          </p:cNvPr>
          <p:cNvSpPr txBox="1"/>
          <p:nvPr/>
        </p:nvSpPr>
        <p:spPr>
          <a:xfrm>
            <a:off x="1173677" y="3038142"/>
            <a:ext cx="3017783" cy="369332"/>
          </a:xfrm>
          <a:prstGeom prst="rect">
            <a:avLst/>
          </a:prstGeom>
          <a:noFill/>
        </p:spPr>
        <p:txBody>
          <a:bodyPr wrap="square">
            <a:spAutoFit/>
          </a:bodyPr>
          <a:lstStyle/>
          <a:p>
            <a:r>
              <a:rPr lang="en-US" altLang="zh-CN">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Transformer</a:t>
            </a:r>
            <a:endParaRPr lang="zh-CN" altLang="en-US">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pic>
        <p:nvPicPr>
          <p:cNvPr id="7" name="图片 6">
            <a:extLst>
              <a:ext uri="{FF2B5EF4-FFF2-40B4-BE49-F238E27FC236}">
                <a16:creationId xmlns:a16="http://schemas.microsoft.com/office/drawing/2014/main" id="{A2EE6F39-03A1-5352-11FD-E7C3643058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6700" y="1267877"/>
            <a:ext cx="3017783" cy="1757484"/>
          </a:xfrm>
          <a:prstGeom prst="rect">
            <a:avLst/>
          </a:prstGeom>
        </p:spPr>
      </p:pic>
      <p:sp>
        <p:nvSpPr>
          <p:cNvPr id="8" name="矩形: 圓角 3">
            <a:extLst>
              <a:ext uri="{FF2B5EF4-FFF2-40B4-BE49-F238E27FC236}">
                <a16:creationId xmlns:a16="http://schemas.microsoft.com/office/drawing/2014/main" id="{FDFC158B-DF83-7038-7035-22008FB20F9E}"/>
              </a:ext>
            </a:extLst>
          </p:cNvPr>
          <p:cNvSpPr/>
          <p:nvPr/>
        </p:nvSpPr>
        <p:spPr>
          <a:xfrm>
            <a:off x="4191460" y="1662766"/>
            <a:ext cx="1133024" cy="994023"/>
          </a:xfrm>
          <a:prstGeom prst="roundRect">
            <a:avLst/>
          </a:prstGeom>
          <a:solidFill>
            <a:schemeClr val="accent1">
              <a:lumMod val="20000"/>
              <a:lumOff val="8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a:solidFill>
                  <a:schemeClr val="tx1"/>
                </a:solidFill>
                <a:latin typeface="微软雅黑" panose="020B0503020204020204" pitchFamily="34" charset="-122"/>
                <a:ea typeface="微软雅黑" panose="020B0503020204020204" pitchFamily="34" charset="-122"/>
              </a:rPr>
              <a:t>LLM</a:t>
            </a:r>
            <a:endParaRPr lang="zh-TW" altLang="en-US" sz="2400">
              <a:solidFill>
                <a:schemeClr val="tx1"/>
              </a:solidFill>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C3099338-CC81-3178-3EDA-6226C87E98E3}"/>
              </a:ext>
            </a:extLst>
          </p:cNvPr>
          <p:cNvSpPr txBox="1"/>
          <p:nvPr/>
        </p:nvSpPr>
        <p:spPr>
          <a:xfrm>
            <a:off x="3130114" y="2699588"/>
            <a:ext cx="3017783" cy="707886"/>
          </a:xfrm>
          <a:prstGeom prst="rect">
            <a:avLst/>
          </a:prstGeom>
          <a:noFill/>
        </p:spPr>
        <p:txBody>
          <a:bodyPr wrap="square">
            <a:spAutoFit/>
          </a:bodyPr>
          <a:lstStyle/>
          <a:p>
            <a:pPr algn="ct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Large Language Model</a:t>
            </a:r>
          </a:p>
          <a:p>
            <a:pPr algn="ctr"/>
            <a:r>
              <a:rPr lang="en-US" altLang="zh-CN" sz="20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1.</a:t>
            </a:r>
            <a:r>
              <a:rPr lang="zh-CN" altLang="en-US" sz="20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预训练</a:t>
            </a:r>
          </a:p>
        </p:txBody>
      </p:sp>
      <p:sp>
        <p:nvSpPr>
          <p:cNvPr id="12" name="文本框 11">
            <a:extLst>
              <a:ext uri="{FF2B5EF4-FFF2-40B4-BE49-F238E27FC236}">
                <a16:creationId xmlns:a16="http://schemas.microsoft.com/office/drawing/2014/main" id="{EA0019C8-01C3-B86B-E0D5-2509DAB94466}"/>
              </a:ext>
            </a:extLst>
          </p:cNvPr>
          <p:cNvSpPr txBox="1"/>
          <p:nvPr/>
        </p:nvSpPr>
        <p:spPr>
          <a:xfrm>
            <a:off x="232261" y="4016081"/>
            <a:ext cx="6922309" cy="400110"/>
          </a:xfrm>
          <a:prstGeom prst="rect">
            <a:avLst/>
          </a:prstGeom>
          <a:noFill/>
        </p:spPr>
        <p:txBody>
          <a:bodyPr wrap="square">
            <a:spAutoFit/>
          </a:bodyPr>
          <a:lstStyle/>
          <a:p>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本质上，</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LLM</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是能“</a:t>
            </a:r>
            <a:r>
              <a:rPr lang="zh-CN" altLang="en-US" sz="2000" b="1">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预测下一个词</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”的“词语接龙”模型</a:t>
            </a:r>
          </a:p>
        </p:txBody>
      </p:sp>
      <p:sp>
        <p:nvSpPr>
          <p:cNvPr id="23" name="文本框 22">
            <a:extLst>
              <a:ext uri="{FF2B5EF4-FFF2-40B4-BE49-F238E27FC236}">
                <a16:creationId xmlns:a16="http://schemas.microsoft.com/office/drawing/2014/main" id="{A10A1A7B-4110-D794-F67A-58E896969A95}"/>
              </a:ext>
            </a:extLst>
          </p:cNvPr>
          <p:cNvSpPr txBox="1"/>
          <p:nvPr/>
        </p:nvSpPr>
        <p:spPr>
          <a:xfrm>
            <a:off x="250806" y="4522026"/>
            <a:ext cx="1008143" cy="400110"/>
          </a:xfrm>
          <a:prstGeom prst="rect">
            <a:avLst/>
          </a:prstGeom>
          <a:noFill/>
        </p:spPr>
        <p:txBody>
          <a:bodyPr wrap="square">
            <a:spAutoFit/>
          </a:bodyPr>
          <a:lstStyle/>
          <a:p>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USER:</a:t>
            </a:r>
            <a:endPar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pic>
        <p:nvPicPr>
          <p:cNvPr id="29" name="图片 28">
            <a:extLst>
              <a:ext uri="{FF2B5EF4-FFF2-40B4-BE49-F238E27FC236}">
                <a16:creationId xmlns:a16="http://schemas.microsoft.com/office/drawing/2014/main" id="{24C5001A-B569-A7D0-DA30-A32B8A9B8EE6}"/>
              </a:ext>
            </a:extLst>
          </p:cNvPr>
          <p:cNvPicPr>
            <a:picLocks noChangeAspect="1"/>
          </p:cNvPicPr>
          <p:nvPr/>
        </p:nvPicPr>
        <p:blipFill>
          <a:blip r:embed="rId4"/>
          <a:stretch>
            <a:fillRect/>
          </a:stretch>
        </p:blipFill>
        <p:spPr>
          <a:xfrm>
            <a:off x="1118358" y="5140580"/>
            <a:ext cx="10872000" cy="746035"/>
          </a:xfrm>
          <a:prstGeom prst="rect">
            <a:avLst/>
          </a:prstGeom>
        </p:spPr>
      </p:pic>
      <p:sp>
        <p:nvSpPr>
          <p:cNvPr id="30" name="文本框 29">
            <a:extLst>
              <a:ext uri="{FF2B5EF4-FFF2-40B4-BE49-F238E27FC236}">
                <a16:creationId xmlns:a16="http://schemas.microsoft.com/office/drawing/2014/main" id="{5DB8426C-F13A-84E9-E1ED-8B82B4ED05DD}"/>
              </a:ext>
            </a:extLst>
          </p:cNvPr>
          <p:cNvSpPr txBox="1"/>
          <p:nvPr/>
        </p:nvSpPr>
        <p:spPr>
          <a:xfrm>
            <a:off x="250806" y="5103802"/>
            <a:ext cx="1008143" cy="400110"/>
          </a:xfrm>
          <a:prstGeom prst="rect">
            <a:avLst/>
          </a:prstGeom>
          <a:noFill/>
        </p:spPr>
        <p:txBody>
          <a:bodyPr wrap="square">
            <a:spAutoFit/>
          </a:bodyPr>
          <a:lstStyle/>
          <a:p>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LLM:</a:t>
            </a:r>
            <a:endPar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pic>
        <p:nvPicPr>
          <p:cNvPr id="32" name="图片 31">
            <a:extLst>
              <a:ext uri="{FF2B5EF4-FFF2-40B4-BE49-F238E27FC236}">
                <a16:creationId xmlns:a16="http://schemas.microsoft.com/office/drawing/2014/main" id="{110541FB-4B41-5184-E42B-243D2F40C019}"/>
              </a:ext>
            </a:extLst>
          </p:cNvPr>
          <p:cNvPicPr>
            <a:picLocks noChangeAspect="1"/>
          </p:cNvPicPr>
          <p:nvPr/>
        </p:nvPicPr>
        <p:blipFill>
          <a:blip r:embed="rId5"/>
          <a:stretch>
            <a:fillRect/>
          </a:stretch>
        </p:blipFill>
        <p:spPr>
          <a:xfrm>
            <a:off x="1202110" y="4548497"/>
            <a:ext cx="7524000" cy="353354"/>
          </a:xfrm>
          <a:prstGeom prst="rect">
            <a:avLst/>
          </a:prstGeom>
        </p:spPr>
      </p:pic>
      <p:sp>
        <p:nvSpPr>
          <p:cNvPr id="33" name="文本框 32">
            <a:extLst>
              <a:ext uri="{FF2B5EF4-FFF2-40B4-BE49-F238E27FC236}">
                <a16:creationId xmlns:a16="http://schemas.microsoft.com/office/drawing/2014/main" id="{56A82B32-94BF-1469-3380-456A8F5D3735}"/>
              </a:ext>
            </a:extLst>
          </p:cNvPr>
          <p:cNvSpPr txBox="1"/>
          <p:nvPr/>
        </p:nvSpPr>
        <p:spPr>
          <a:xfrm>
            <a:off x="9105773" y="4579775"/>
            <a:ext cx="1191416" cy="307777"/>
          </a:xfrm>
          <a:prstGeom prst="rect">
            <a:avLst/>
          </a:prstGeom>
          <a:noFill/>
        </p:spPr>
        <p:txBody>
          <a:bodyPr wrap="none" lIns="0" tIns="0" rIns="0" bIns="0" rtlCol="0">
            <a:spAutoFit/>
          </a:bodyPr>
          <a:lstStyle/>
          <a:p>
            <a:r>
              <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10 tokens</a:t>
            </a:r>
            <a:endPar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4" name="文本框 33">
            <a:extLst>
              <a:ext uri="{FF2B5EF4-FFF2-40B4-BE49-F238E27FC236}">
                <a16:creationId xmlns:a16="http://schemas.microsoft.com/office/drawing/2014/main" id="{3BA91FDA-69FC-4DE9-823F-A0F5AF68351E}"/>
              </a:ext>
            </a:extLst>
          </p:cNvPr>
          <p:cNvSpPr txBox="1"/>
          <p:nvPr/>
        </p:nvSpPr>
        <p:spPr>
          <a:xfrm>
            <a:off x="10910469" y="5568043"/>
            <a:ext cx="1191416" cy="307777"/>
          </a:xfrm>
          <a:prstGeom prst="rect">
            <a:avLst/>
          </a:prstGeom>
          <a:noFill/>
        </p:spPr>
        <p:txBody>
          <a:bodyPr wrap="none" lIns="0" tIns="0" rIns="0" bIns="0" rtlCol="0">
            <a:spAutoFit/>
          </a:bodyPr>
          <a:lstStyle/>
          <a:p>
            <a:r>
              <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32 tokens</a:t>
            </a:r>
            <a:endPar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5" name="文本框 34">
            <a:extLst>
              <a:ext uri="{FF2B5EF4-FFF2-40B4-BE49-F238E27FC236}">
                <a16:creationId xmlns:a16="http://schemas.microsoft.com/office/drawing/2014/main" id="{F1593AE5-C4F3-1287-4B1E-1450DFC8C05A}"/>
              </a:ext>
            </a:extLst>
          </p:cNvPr>
          <p:cNvSpPr txBox="1"/>
          <p:nvPr/>
        </p:nvSpPr>
        <p:spPr>
          <a:xfrm>
            <a:off x="6228591" y="2709797"/>
            <a:ext cx="1709171" cy="400110"/>
          </a:xfrm>
          <a:prstGeom prst="rect">
            <a:avLst/>
          </a:prstGeom>
          <a:noFill/>
        </p:spPr>
        <p:txBody>
          <a:bodyPr wrap="square">
            <a:spAutoFit/>
          </a:bodyPr>
          <a:lstStyle/>
          <a:p>
            <a:r>
              <a:rPr lang="en-US" altLang="zh-CN" sz="20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2.</a:t>
            </a:r>
            <a:r>
              <a:rPr lang="zh-CN" altLang="en-US" sz="20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监督微调</a:t>
            </a:r>
          </a:p>
        </p:txBody>
      </p:sp>
      <p:sp>
        <p:nvSpPr>
          <p:cNvPr id="36" name="文本框 35">
            <a:extLst>
              <a:ext uri="{FF2B5EF4-FFF2-40B4-BE49-F238E27FC236}">
                <a16:creationId xmlns:a16="http://schemas.microsoft.com/office/drawing/2014/main" id="{9C851DF3-1A58-D4DF-0496-8D874D53D7ED}"/>
              </a:ext>
            </a:extLst>
          </p:cNvPr>
          <p:cNvSpPr txBox="1"/>
          <p:nvPr/>
        </p:nvSpPr>
        <p:spPr>
          <a:xfrm>
            <a:off x="312955" y="6128659"/>
            <a:ext cx="10623934" cy="615553"/>
          </a:xfrm>
          <a:prstGeom prst="rect">
            <a:avLst/>
          </a:prstGeom>
          <a:noFill/>
        </p:spPr>
        <p:txBody>
          <a:bodyPr wrap="none" lIns="0" tIns="0" rIns="0" bIns="0" rtlCol="0">
            <a:spAutoFit/>
          </a:bodyPr>
          <a:lstStyle/>
          <a:p>
            <a:r>
              <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Token(</a:t>
            </a: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标记</a:t>
            </a:r>
            <a:r>
              <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单词或字母在词表中的索引</a:t>
            </a:r>
            <a:r>
              <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词表大小</a:t>
            </a:r>
            <a:r>
              <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50257)</a:t>
            </a: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Token</a:t>
            </a: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是模型能辨别的最小单元。</a:t>
            </a:r>
            <a:endPar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Tokenizer: </a:t>
            </a: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把句子转换为标记的工具。</a:t>
            </a:r>
            <a:endPar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7" name="箭头: 右 36">
            <a:extLst>
              <a:ext uri="{FF2B5EF4-FFF2-40B4-BE49-F238E27FC236}">
                <a16:creationId xmlns:a16="http://schemas.microsoft.com/office/drawing/2014/main" id="{7DD6F4B5-1F78-D9D3-D77C-D3BB962C39FE}"/>
              </a:ext>
            </a:extLst>
          </p:cNvPr>
          <p:cNvSpPr/>
          <p:nvPr/>
        </p:nvSpPr>
        <p:spPr>
          <a:xfrm>
            <a:off x="3605032" y="1996642"/>
            <a:ext cx="333955" cy="313493"/>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a:p>
        </p:txBody>
      </p:sp>
      <p:pic>
        <p:nvPicPr>
          <p:cNvPr id="40" name="图片 39">
            <a:extLst>
              <a:ext uri="{FF2B5EF4-FFF2-40B4-BE49-F238E27FC236}">
                <a16:creationId xmlns:a16="http://schemas.microsoft.com/office/drawing/2014/main" id="{5BC81328-2187-7DD5-364D-961509FF2F2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47897" y="1624711"/>
            <a:ext cx="1068144" cy="1057355"/>
          </a:xfrm>
          <a:prstGeom prst="rect">
            <a:avLst/>
          </a:prstGeom>
        </p:spPr>
      </p:pic>
      <p:pic>
        <p:nvPicPr>
          <p:cNvPr id="42" name="图片 41">
            <a:extLst>
              <a:ext uri="{FF2B5EF4-FFF2-40B4-BE49-F238E27FC236}">
                <a16:creationId xmlns:a16="http://schemas.microsoft.com/office/drawing/2014/main" id="{ADB01F43-EAB7-A790-1984-44B2A0FDDA9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42155" y="1257273"/>
            <a:ext cx="933457" cy="747718"/>
          </a:xfrm>
          <a:prstGeom prst="rect">
            <a:avLst/>
          </a:prstGeom>
        </p:spPr>
      </p:pic>
      <p:pic>
        <p:nvPicPr>
          <p:cNvPr id="46" name="图片 45">
            <a:extLst>
              <a:ext uri="{FF2B5EF4-FFF2-40B4-BE49-F238E27FC236}">
                <a16:creationId xmlns:a16="http://schemas.microsoft.com/office/drawing/2014/main" id="{6D197D11-BC87-8425-C4AF-5F3766D17391}"/>
              </a:ext>
            </a:extLst>
          </p:cNvPr>
          <p:cNvPicPr>
            <a:picLocks noChangeAspect="1"/>
          </p:cNvPicPr>
          <p:nvPr/>
        </p:nvPicPr>
        <p:blipFill>
          <a:blip r:embed="rId8"/>
          <a:stretch>
            <a:fillRect/>
          </a:stretch>
        </p:blipFill>
        <p:spPr>
          <a:xfrm>
            <a:off x="9144608" y="1606221"/>
            <a:ext cx="1043373" cy="1050568"/>
          </a:xfrm>
          <a:prstGeom prst="rect">
            <a:avLst/>
          </a:prstGeom>
        </p:spPr>
      </p:pic>
      <p:cxnSp>
        <p:nvCxnSpPr>
          <p:cNvPr id="48" name="直接箭头连接符 47">
            <a:extLst>
              <a:ext uri="{FF2B5EF4-FFF2-40B4-BE49-F238E27FC236}">
                <a16:creationId xmlns:a16="http://schemas.microsoft.com/office/drawing/2014/main" id="{DF1AD9CB-9747-8A9C-7D8D-5538C5336A3E}"/>
              </a:ext>
            </a:extLst>
          </p:cNvPr>
          <p:cNvCxnSpPr>
            <a:cxnSpLocks/>
            <a:stCxn id="40" idx="3"/>
            <a:endCxn id="46" idx="1"/>
          </p:cNvCxnSpPr>
          <p:nvPr/>
        </p:nvCxnSpPr>
        <p:spPr>
          <a:xfrm flipV="1">
            <a:off x="7216041" y="2131505"/>
            <a:ext cx="1928567" cy="21884"/>
          </a:xfrm>
          <a:prstGeom prst="straightConnector1">
            <a:avLst/>
          </a:prstGeom>
          <a:ln w="31750">
            <a:headEnd type="none"/>
            <a:tailEnd type="triangle"/>
          </a:ln>
        </p:spPr>
        <p:style>
          <a:lnRef idx="3">
            <a:schemeClr val="dk1"/>
          </a:lnRef>
          <a:fillRef idx="0">
            <a:schemeClr val="dk1"/>
          </a:fillRef>
          <a:effectRef idx="2">
            <a:schemeClr val="dk1"/>
          </a:effectRef>
          <a:fontRef idx="minor">
            <a:schemeClr val="tx1"/>
          </a:fontRef>
        </p:style>
      </p:cxnSp>
      <p:cxnSp>
        <p:nvCxnSpPr>
          <p:cNvPr id="54" name="连接符: 肘形 53">
            <a:extLst>
              <a:ext uri="{FF2B5EF4-FFF2-40B4-BE49-F238E27FC236}">
                <a16:creationId xmlns:a16="http://schemas.microsoft.com/office/drawing/2014/main" id="{59241585-0046-2A61-9283-5DCDC3D482E3}"/>
              </a:ext>
            </a:extLst>
          </p:cNvPr>
          <p:cNvCxnSpPr>
            <a:cxnSpLocks/>
            <a:stCxn id="42" idx="3"/>
          </p:cNvCxnSpPr>
          <p:nvPr/>
        </p:nvCxnSpPr>
        <p:spPr>
          <a:xfrm>
            <a:off x="8575612" y="1631132"/>
            <a:ext cx="504600" cy="317482"/>
          </a:xfrm>
          <a:prstGeom prst="bentConnector3">
            <a:avLst/>
          </a:prstGeom>
          <a:ln w="31750">
            <a:tailEnd type="triangle"/>
          </a:ln>
        </p:spPr>
        <p:style>
          <a:lnRef idx="3">
            <a:schemeClr val="dk1"/>
          </a:lnRef>
          <a:fillRef idx="0">
            <a:schemeClr val="dk1"/>
          </a:fillRef>
          <a:effectRef idx="2">
            <a:schemeClr val="dk1"/>
          </a:effectRef>
          <a:fontRef idx="minor">
            <a:schemeClr val="tx1"/>
          </a:fontRef>
        </p:style>
      </p:cxnSp>
      <p:sp>
        <p:nvSpPr>
          <p:cNvPr id="55" name="箭头: 右 54">
            <a:extLst>
              <a:ext uri="{FF2B5EF4-FFF2-40B4-BE49-F238E27FC236}">
                <a16:creationId xmlns:a16="http://schemas.microsoft.com/office/drawing/2014/main" id="{2C8BD608-7642-2B8E-B48C-FF52B1A58A48}"/>
              </a:ext>
            </a:extLst>
          </p:cNvPr>
          <p:cNvSpPr/>
          <p:nvPr/>
        </p:nvSpPr>
        <p:spPr>
          <a:xfrm>
            <a:off x="5585449" y="1974758"/>
            <a:ext cx="333955" cy="313493"/>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a:p>
        </p:txBody>
      </p:sp>
      <p:sp>
        <p:nvSpPr>
          <p:cNvPr id="56" name="文本框 55">
            <a:extLst>
              <a:ext uri="{FF2B5EF4-FFF2-40B4-BE49-F238E27FC236}">
                <a16:creationId xmlns:a16="http://schemas.microsoft.com/office/drawing/2014/main" id="{EBA2E185-6E63-D968-1B7E-6755E9944EAE}"/>
              </a:ext>
            </a:extLst>
          </p:cNvPr>
          <p:cNvSpPr txBox="1"/>
          <p:nvPr/>
        </p:nvSpPr>
        <p:spPr>
          <a:xfrm>
            <a:off x="8460684" y="3701715"/>
            <a:ext cx="3444609" cy="707886"/>
          </a:xfrm>
          <a:prstGeom prst="rect">
            <a:avLst/>
          </a:prstGeom>
          <a:noFill/>
        </p:spPr>
        <p:txBody>
          <a:bodyPr wrap="square">
            <a:spAutoFit/>
          </a:bodyPr>
          <a:lstStyle/>
          <a:p>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博览群书</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训练数据多</a:t>
            </a:r>
            <a:endPar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过目不忘</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模型能力强</a:t>
            </a:r>
          </a:p>
        </p:txBody>
      </p:sp>
      <p:sp>
        <p:nvSpPr>
          <p:cNvPr id="57" name="文本框 56">
            <a:extLst>
              <a:ext uri="{FF2B5EF4-FFF2-40B4-BE49-F238E27FC236}">
                <a16:creationId xmlns:a16="http://schemas.microsoft.com/office/drawing/2014/main" id="{85F6675A-BC57-1F53-EEB6-0C2282D79469}"/>
              </a:ext>
            </a:extLst>
          </p:cNvPr>
          <p:cNvSpPr txBox="1"/>
          <p:nvPr/>
        </p:nvSpPr>
        <p:spPr>
          <a:xfrm>
            <a:off x="7986720" y="2704180"/>
            <a:ext cx="3524756" cy="400110"/>
          </a:xfrm>
          <a:prstGeom prst="rect">
            <a:avLst/>
          </a:prstGeom>
          <a:noFill/>
        </p:spPr>
        <p:txBody>
          <a:bodyPr wrap="square">
            <a:spAutoFit/>
          </a:bodyPr>
          <a:lstStyle/>
          <a:p>
            <a:r>
              <a:rPr lang="en-US" altLang="zh-CN" sz="20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3.</a:t>
            </a:r>
            <a:r>
              <a:rPr lang="zh-CN" altLang="en-US" sz="20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人类反馈强化学习</a:t>
            </a:r>
            <a:r>
              <a:rPr lang="en-US" altLang="zh-CN" sz="20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RLHF</a:t>
            </a:r>
            <a:endParaRPr lang="zh-CN" altLang="en-US" sz="20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58" name="文本框 57">
            <a:extLst>
              <a:ext uri="{FF2B5EF4-FFF2-40B4-BE49-F238E27FC236}">
                <a16:creationId xmlns:a16="http://schemas.microsoft.com/office/drawing/2014/main" id="{531F7607-E1A8-9C90-71EB-DAD48853D79E}"/>
              </a:ext>
            </a:extLst>
          </p:cNvPr>
          <p:cNvSpPr txBox="1"/>
          <p:nvPr/>
        </p:nvSpPr>
        <p:spPr>
          <a:xfrm>
            <a:off x="8409422" y="1267877"/>
            <a:ext cx="1778559" cy="338554"/>
          </a:xfrm>
          <a:prstGeom prst="rect">
            <a:avLst/>
          </a:prstGeom>
          <a:noFill/>
        </p:spPr>
        <p:txBody>
          <a:bodyPr wrap="square">
            <a:spAutoFit/>
          </a:bodyPr>
          <a:lstStyle/>
          <a:p>
            <a:r>
              <a:rPr lang="en-US" altLang="zh-CN" sz="1600">
                <a:latin typeface="Microsoft YaHei" panose="020B0503020204020204" pitchFamily="34" charset="-122"/>
                <a:ea typeface="Microsoft YaHei" panose="020B0503020204020204" pitchFamily="34" charset="-122"/>
              </a:rPr>
              <a:t>Reward model</a:t>
            </a:r>
            <a:endParaRPr lang="zh-CN" altLang="en-US" sz="1600">
              <a:latin typeface="Microsoft YaHei" panose="020B0503020204020204" pitchFamily="34" charset="-122"/>
              <a:ea typeface="Microsoft YaHei" panose="020B0503020204020204" pitchFamily="34" charset="-122"/>
            </a:endParaRPr>
          </a:p>
        </p:txBody>
      </p:sp>
      <p:sp>
        <p:nvSpPr>
          <p:cNvPr id="59" name="箭头: 右 58">
            <a:extLst>
              <a:ext uri="{FF2B5EF4-FFF2-40B4-BE49-F238E27FC236}">
                <a16:creationId xmlns:a16="http://schemas.microsoft.com/office/drawing/2014/main" id="{D3117BDB-DC0D-554F-FE79-E283EDBFDD53}"/>
              </a:ext>
            </a:extLst>
          </p:cNvPr>
          <p:cNvSpPr/>
          <p:nvPr/>
        </p:nvSpPr>
        <p:spPr>
          <a:xfrm>
            <a:off x="10388561" y="2004991"/>
            <a:ext cx="333955" cy="313493"/>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a:p>
        </p:txBody>
      </p:sp>
      <p:sp>
        <p:nvSpPr>
          <p:cNvPr id="60" name="矩形: 圓角 3">
            <a:extLst>
              <a:ext uri="{FF2B5EF4-FFF2-40B4-BE49-F238E27FC236}">
                <a16:creationId xmlns:a16="http://schemas.microsoft.com/office/drawing/2014/main" id="{7183A3FA-DAE2-0AF5-B625-D566A2D00423}"/>
              </a:ext>
            </a:extLst>
          </p:cNvPr>
          <p:cNvSpPr/>
          <p:nvPr/>
        </p:nvSpPr>
        <p:spPr>
          <a:xfrm>
            <a:off x="10885113" y="1676426"/>
            <a:ext cx="1133024" cy="994023"/>
          </a:xfrm>
          <a:prstGeom prst="roundRect">
            <a:avLst/>
          </a:prstGeom>
          <a:solidFill>
            <a:schemeClr val="accent1">
              <a:lumMod val="20000"/>
              <a:lumOff val="8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err="1">
                <a:solidFill>
                  <a:schemeClr val="tx1"/>
                </a:solidFill>
                <a:latin typeface="微软雅黑" panose="020B0503020204020204" pitchFamily="34" charset="-122"/>
                <a:ea typeface="微软雅黑" panose="020B0503020204020204" pitchFamily="34" charset="-122"/>
              </a:rPr>
              <a:t>ChatGPT</a:t>
            </a:r>
            <a:endParaRPr lang="zh-TW" altLang="en-US" sz="2400">
              <a:solidFill>
                <a:schemeClr val="tx1"/>
              </a:solidFill>
              <a:latin typeface="微软雅黑" panose="020B0503020204020204" pitchFamily="34" charset="-122"/>
              <a:ea typeface="微软雅黑" panose="020B0503020204020204" pitchFamily="34" charset="-122"/>
            </a:endParaRPr>
          </a:p>
        </p:txBody>
      </p:sp>
      <p:cxnSp>
        <p:nvCxnSpPr>
          <p:cNvPr id="61" name="连接符: 肘形 60">
            <a:extLst>
              <a:ext uri="{FF2B5EF4-FFF2-40B4-BE49-F238E27FC236}">
                <a16:creationId xmlns:a16="http://schemas.microsoft.com/office/drawing/2014/main" id="{9E9A9CC7-015C-4EA0-3327-842437F5A697}"/>
              </a:ext>
            </a:extLst>
          </p:cNvPr>
          <p:cNvCxnSpPr>
            <a:cxnSpLocks/>
            <a:endCxn id="42" idx="1"/>
          </p:cNvCxnSpPr>
          <p:nvPr/>
        </p:nvCxnSpPr>
        <p:spPr>
          <a:xfrm flipV="1">
            <a:off x="7216041" y="1631132"/>
            <a:ext cx="426114" cy="365510"/>
          </a:xfrm>
          <a:prstGeom prst="bentConnector3">
            <a:avLst>
              <a:gd name="adj1" fmla="val 50000"/>
            </a:avLst>
          </a:prstGeom>
          <a:ln w="3175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282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2237E1-59F7-4BB0-6677-B68CB4835FAF}"/>
              </a:ext>
            </a:extLst>
          </p:cNvPr>
          <p:cNvSpPr>
            <a:spLocks noGrp="1"/>
          </p:cNvSpPr>
          <p:nvPr>
            <p:ph type="title"/>
          </p:nvPr>
        </p:nvSpPr>
        <p:spPr/>
        <p:txBody>
          <a:bodyPr/>
          <a:lstStyle/>
          <a:p>
            <a:r>
              <a:rPr lang="zh-CN" altLang="en-US"/>
              <a:t>大模型小结</a:t>
            </a:r>
          </a:p>
        </p:txBody>
      </p:sp>
      <p:sp>
        <p:nvSpPr>
          <p:cNvPr id="9" name="文本框 8">
            <a:extLst>
              <a:ext uri="{FF2B5EF4-FFF2-40B4-BE49-F238E27FC236}">
                <a16:creationId xmlns:a16="http://schemas.microsoft.com/office/drawing/2014/main" id="{B22A619D-60AF-5038-896C-17564AAEAF51}"/>
              </a:ext>
            </a:extLst>
          </p:cNvPr>
          <p:cNvSpPr txBox="1"/>
          <p:nvPr/>
        </p:nvSpPr>
        <p:spPr>
          <a:xfrm>
            <a:off x="7707896" y="1330097"/>
            <a:ext cx="1498163" cy="461665"/>
          </a:xfrm>
          <a:prstGeom prst="rect">
            <a:avLst/>
          </a:prstGeom>
          <a:noFill/>
        </p:spPr>
        <p:txBody>
          <a:bodyPr wrap="square">
            <a:spAutoFit/>
          </a:bodyPr>
          <a:lstStyle/>
          <a:p>
            <a:r>
              <a:rPr lang="zh-CN" altLang="en-US" sz="24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新的认知</a:t>
            </a:r>
          </a:p>
        </p:txBody>
      </p:sp>
      <p:sp>
        <p:nvSpPr>
          <p:cNvPr id="3" name="矩形: 圆角 2">
            <a:extLst>
              <a:ext uri="{FF2B5EF4-FFF2-40B4-BE49-F238E27FC236}">
                <a16:creationId xmlns:a16="http://schemas.microsoft.com/office/drawing/2014/main" id="{6A9F4AB0-8E9F-78FE-B1BB-090D8EB177BD}"/>
              </a:ext>
            </a:extLst>
          </p:cNvPr>
          <p:cNvSpPr/>
          <p:nvPr/>
        </p:nvSpPr>
        <p:spPr>
          <a:xfrm>
            <a:off x="2446402" y="5111233"/>
            <a:ext cx="2057400" cy="59563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zh-CN" altLang="en-US" sz="20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大数据</a:t>
            </a:r>
          </a:p>
        </p:txBody>
      </p:sp>
      <p:sp>
        <p:nvSpPr>
          <p:cNvPr id="4" name="矩形: 圆角 3">
            <a:extLst>
              <a:ext uri="{FF2B5EF4-FFF2-40B4-BE49-F238E27FC236}">
                <a16:creationId xmlns:a16="http://schemas.microsoft.com/office/drawing/2014/main" id="{F07D04B4-00F7-B1A7-B9F4-C2F35B1D4DA6}"/>
              </a:ext>
            </a:extLst>
          </p:cNvPr>
          <p:cNvSpPr/>
          <p:nvPr/>
        </p:nvSpPr>
        <p:spPr>
          <a:xfrm>
            <a:off x="3475102" y="3813611"/>
            <a:ext cx="4918364" cy="59563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zh-CN" sz="20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HEP</a:t>
            </a:r>
            <a:r>
              <a:rPr lang="zh-CN" altLang="en-US" sz="20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科学数据大模型</a:t>
            </a:r>
          </a:p>
        </p:txBody>
      </p:sp>
      <p:sp>
        <p:nvSpPr>
          <p:cNvPr id="5" name="矩形: 圆角 4">
            <a:extLst>
              <a:ext uri="{FF2B5EF4-FFF2-40B4-BE49-F238E27FC236}">
                <a16:creationId xmlns:a16="http://schemas.microsoft.com/office/drawing/2014/main" id="{6A9F4AB0-8E9F-78FE-B1BB-090D8EB177BD}"/>
              </a:ext>
            </a:extLst>
          </p:cNvPr>
          <p:cNvSpPr/>
          <p:nvPr/>
        </p:nvSpPr>
        <p:spPr>
          <a:xfrm>
            <a:off x="7364766" y="5111233"/>
            <a:ext cx="2057400" cy="59563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0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算力</a:t>
            </a:r>
          </a:p>
        </p:txBody>
      </p:sp>
      <p:sp>
        <p:nvSpPr>
          <p:cNvPr id="6" name="矩形: 圆角 5">
            <a:extLst>
              <a:ext uri="{FF2B5EF4-FFF2-40B4-BE49-F238E27FC236}">
                <a16:creationId xmlns:a16="http://schemas.microsoft.com/office/drawing/2014/main" id="{9A48FC24-F81D-77E9-6E9D-735E198FFDB4}"/>
              </a:ext>
            </a:extLst>
          </p:cNvPr>
          <p:cNvSpPr/>
          <p:nvPr/>
        </p:nvSpPr>
        <p:spPr>
          <a:xfrm>
            <a:off x="4905584" y="5111233"/>
            <a:ext cx="2057400" cy="59563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zh-CN" altLang="en-US" sz="20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大模型</a:t>
            </a:r>
          </a:p>
        </p:txBody>
      </p:sp>
      <p:sp>
        <p:nvSpPr>
          <p:cNvPr id="10" name="矩形: 圆角 9">
            <a:extLst>
              <a:ext uri="{FF2B5EF4-FFF2-40B4-BE49-F238E27FC236}">
                <a16:creationId xmlns:a16="http://schemas.microsoft.com/office/drawing/2014/main" id="{87E5B929-6B2A-4111-9487-19ACC40C4BAB}"/>
              </a:ext>
            </a:extLst>
          </p:cNvPr>
          <p:cNvSpPr/>
          <p:nvPr/>
        </p:nvSpPr>
        <p:spPr>
          <a:xfrm>
            <a:off x="6816149" y="2469401"/>
            <a:ext cx="2999506" cy="59563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zh-CN" sz="20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HEPAI</a:t>
            </a:r>
            <a:r>
              <a:rPr lang="zh-CN" altLang="en-US" sz="20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科学家</a:t>
            </a:r>
          </a:p>
        </p:txBody>
      </p:sp>
      <p:sp>
        <p:nvSpPr>
          <p:cNvPr id="11" name="箭头: 下 10">
            <a:extLst>
              <a:ext uri="{FF2B5EF4-FFF2-40B4-BE49-F238E27FC236}">
                <a16:creationId xmlns:a16="http://schemas.microsoft.com/office/drawing/2014/main" id="{656935CE-C12A-B3A5-EA15-7EA38E7AD675}"/>
              </a:ext>
            </a:extLst>
          </p:cNvPr>
          <p:cNvSpPr/>
          <p:nvPr/>
        </p:nvSpPr>
        <p:spPr>
          <a:xfrm rot="10800000">
            <a:off x="8147915" y="1867958"/>
            <a:ext cx="405246" cy="419651"/>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36819F28-5767-35C9-879B-E7CD8E283FD5}"/>
              </a:ext>
            </a:extLst>
          </p:cNvPr>
          <p:cNvSpPr txBox="1"/>
          <p:nvPr/>
        </p:nvSpPr>
        <p:spPr>
          <a:xfrm>
            <a:off x="1906075" y="5976664"/>
            <a:ext cx="3138054" cy="461665"/>
          </a:xfrm>
          <a:prstGeom prst="rect">
            <a:avLst/>
          </a:prstGeom>
          <a:noFill/>
        </p:spPr>
        <p:txBody>
          <a:bodyPr wrap="square">
            <a:spAutoFit/>
          </a:bodyPr>
          <a:lstStyle/>
          <a:p>
            <a:r>
              <a:rPr lang="zh-CN" altLang="en-US" sz="24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高能物理领域大数据</a:t>
            </a:r>
          </a:p>
        </p:txBody>
      </p:sp>
      <p:sp>
        <p:nvSpPr>
          <p:cNvPr id="13" name="文本框 12">
            <a:extLst>
              <a:ext uri="{FF2B5EF4-FFF2-40B4-BE49-F238E27FC236}">
                <a16:creationId xmlns:a16="http://schemas.microsoft.com/office/drawing/2014/main" id="{8E24DC3F-B544-BD1C-A5D6-CB44F26C66FE}"/>
              </a:ext>
            </a:extLst>
          </p:cNvPr>
          <p:cNvSpPr txBox="1"/>
          <p:nvPr/>
        </p:nvSpPr>
        <p:spPr>
          <a:xfrm>
            <a:off x="4992175" y="6004178"/>
            <a:ext cx="2362200" cy="461665"/>
          </a:xfrm>
          <a:prstGeom prst="rect">
            <a:avLst/>
          </a:prstGeom>
          <a:noFill/>
        </p:spPr>
        <p:txBody>
          <a:bodyPr wrap="square">
            <a:spAutoFit/>
          </a:bodyPr>
          <a:lstStyle/>
          <a:p>
            <a:r>
              <a:rPr lang="en-US" altLang="zh-CN" sz="24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Transformer</a:t>
            </a:r>
            <a:endParaRPr lang="zh-CN" altLang="en-US" sz="24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14" name="文本框 13">
            <a:extLst>
              <a:ext uri="{FF2B5EF4-FFF2-40B4-BE49-F238E27FC236}">
                <a16:creationId xmlns:a16="http://schemas.microsoft.com/office/drawing/2014/main" id="{DF4047B7-6D3B-26BF-9E9D-C8A738DD12FD}"/>
              </a:ext>
            </a:extLst>
          </p:cNvPr>
          <p:cNvSpPr txBox="1"/>
          <p:nvPr/>
        </p:nvSpPr>
        <p:spPr>
          <a:xfrm>
            <a:off x="7364766" y="5978507"/>
            <a:ext cx="2424545" cy="461665"/>
          </a:xfrm>
          <a:prstGeom prst="rect">
            <a:avLst/>
          </a:prstGeom>
          <a:noFill/>
        </p:spPr>
        <p:txBody>
          <a:bodyPr wrap="square">
            <a:spAutoFit/>
          </a:bodyPr>
          <a:lstStyle/>
          <a:p>
            <a:r>
              <a:rPr lang="zh-CN" altLang="en-US" sz="24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内部</a:t>
            </a:r>
            <a:r>
              <a:rPr lang="en-US" altLang="zh-CN" sz="24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r>
              <a:rPr lang="zh-CN" altLang="en-US" sz="24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外部资源</a:t>
            </a:r>
          </a:p>
        </p:txBody>
      </p:sp>
      <p:sp>
        <p:nvSpPr>
          <p:cNvPr id="15" name="箭头: 下 14">
            <a:extLst>
              <a:ext uri="{FF2B5EF4-FFF2-40B4-BE49-F238E27FC236}">
                <a16:creationId xmlns:a16="http://schemas.microsoft.com/office/drawing/2014/main" id="{D83E2166-2682-A88F-EDED-87854CDE29BD}"/>
              </a:ext>
            </a:extLst>
          </p:cNvPr>
          <p:cNvSpPr/>
          <p:nvPr/>
        </p:nvSpPr>
        <p:spPr>
          <a:xfrm rot="10800000">
            <a:off x="5731661" y="4498097"/>
            <a:ext cx="405246" cy="419651"/>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a:p>
        </p:txBody>
      </p:sp>
      <p:cxnSp>
        <p:nvCxnSpPr>
          <p:cNvPr id="18" name="直接箭头连接符 17">
            <a:extLst>
              <a:ext uri="{FF2B5EF4-FFF2-40B4-BE49-F238E27FC236}">
                <a16:creationId xmlns:a16="http://schemas.microsoft.com/office/drawing/2014/main" id="{57189D8A-59A9-E4E0-17A2-EE61F336AB6B}"/>
              </a:ext>
            </a:extLst>
          </p:cNvPr>
          <p:cNvCxnSpPr>
            <a:stCxn id="12" idx="0"/>
            <a:endCxn id="3" idx="2"/>
          </p:cNvCxnSpPr>
          <p:nvPr/>
        </p:nvCxnSpPr>
        <p:spPr>
          <a:xfrm flipV="1">
            <a:off x="3475102" y="5706863"/>
            <a:ext cx="0" cy="26980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9" name="直接箭头连接符 18">
            <a:extLst>
              <a:ext uri="{FF2B5EF4-FFF2-40B4-BE49-F238E27FC236}">
                <a16:creationId xmlns:a16="http://schemas.microsoft.com/office/drawing/2014/main" id="{59683054-94E3-B527-676A-43AC3C4C4EBF}"/>
              </a:ext>
            </a:extLst>
          </p:cNvPr>
          <p:cNvCxnSpPr/>
          <p:nvPr/>
        </p:nvCxnSpPr>
        <p:spPr>
          <a:xfrm flipV="1">
            <a:off x="5984506" y="5704317"/>
            <a:ext cx="0" cy="26980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20" name="直接箭头连接符 19">
            <a:extLst>
              <a:ext uri="{FF2B5EF4-FFF2-40B4-BE49-F238E27FC236}">
                <a16:creationId xmlns:a16="http://schemas.microsoft.com/office/drawing/2014/main" id="{98FE2014-56A6-4640-7084-85E3062316EC}"/>
              </a:ext>
            </a:extLst>
          </p:cNvPr>
          <p:cNvCxnSpPr/>
          <p:nvPr/>
        </p:nvCxnSpPr>
        <p:spPr>
          <a:xfrm flipV="1">
            <a:off x="8393466" y="5734377"/>
            <a:ext cx="0" cy="26980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26" name="箭头: 下 25">
            <a:extLst>
              <a:ext uri="{FF2B5EF4-FFF2-40B4-BE49-F238E27FC236}">
                <a16:creationId xmlns:a16="http://schemas.microsoft.com/office/drawing/2014/main" id="{C5751786-062E-1F6D-375F-6560ED180DE1}"/>
              </a:ext>
            </a:extLst>
          </p:cNvPr>
          <p:cNvSpPr/>
          <p:nvPr/>
        </p:nvSpPr>
        <p:spPr>
          <a:xfrm rot="10800000">
            <a:off x="7328994" y="3218728"/>
            <a:ext cx="405246" cy="419651"/>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a:p>
        </p:txBody>
      </p:sp>
      <p:sp>
        <p:nvSpPr>
          <p:cNvPr id="27" name="箭头: 下 26">
            <a:extLst>
              <a:ext uri="{FF2B5EF4-FFF2-40B4-BE49-F238E27FC236}">
                <a16:creationId xmlns:a16="http://schemas.microsoft.com/office/drawing/2014/main" id="{B3EA716A-2358-405A-8CD0-FB7C5E30091E}"/>
              </a:ext>
            </a:extLst>
          </p:cNvPr>
          <p:cNvSpPr/>
          <p:nvPr/>
        </p:nvSpPr>
        <p:spPr>
          <a:xfrm rot="10800000">
            <a:off x="9014059" y="3218728"/>
            <a:ext cx="405246" cy="419651"/>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a:p>
        </p:txBody>
      </p:sp>
      <p:sp>
        <p:nvSpPr>
          <p:cNvPr id="28" name="箭头: 下 27">
            <a:extLst>
              <a:ext uri="{FF2B5EF4-FFF2-40B4-BE49-F238E27FC236}">
                <a16:creationId xmlns:a16="http://schemas.microsoft.com/office/drawing/2014/main" id="{A387960B-694E-4FE0-2334-EE003EEFE51A}"/>
              </a:ext>
            </a:extLst>
          </p:cNvPr>
          <p:cNvSpPr/>
          <p:nvPr/>
        </p:nvSpPr>
        <p:spPr>
          <a:xfrm rot="10800000">
            <a:off x="7673131" y="4514101"/>
            <a:ext cx="405246" cy="419651"/>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a:p>
        </p:txBody>
      </p:sp>
      <p:sp>
        <p:nvSpPr>
          <p:cNvPr id="29" name="箭头: 下 28">
            <a:extLst>
              <a:ext uri="{FF2B5EF4-FFF2-40B4-BE49-F238E27FC236}">
                <a16:creationId xmlns:a16="http://schemas.microsoft.com/office/drawing/2014/main" id="{D83E2166-2682-A88F-EDED-87854CDE29BD}"/>
              </a:ext>
            </a:extLst>
          </p:cNvPr>
          <p:cNvSpPr/>
          <p:nvPr/>
        </p:nvSpPr>
        <p:spPr>
          <a:xfrm rot="10800000">
            <a:off x="3960010" y="4493924"/>
            <a:ext cx="405246" cy="419651"/>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0" name="文本框 29">
            <a:extLst>
              <a:ext uri="{FF2B5EF4-FFF2-40B4-BE49-F238E27FC236}">
                <a16:creationId xmlns:a16="http://schemas.microsoft.com/office/drawing/2014/main" id="{9781F0FF-0173-C78D-9241-0B81ACDB23C9}"/>
              </a:ext>
            </a:extLst>
          </p:cNvPr>
          <p:cNvSpPr txBox="1"/>
          <p:nvPr/>
        </p:nvSpPr>
        <p:spPr>
          <a:xfrm>
            <a:off x="254438" y="1214727"/>
            <a:ext cx="6708546" cy="1938992"/>
          </a:xfrm>
          <a:prstGeom prst="rect">
            <a:avLst/>
          </a:prstGeom>
          <a:noFill/>
        </p:spPr>
        <p:txBody>
          <a:bodyPr wrap="square">
            <a:spAutoFit/>
          </a:bodyPr>
          <a:lstStyle/>
          <a:p>
            <a:pPr marL="342900" indent="-342900">
              <a:buFont typeface="Arial" panose="020B0604020202020204" pitchFamily="34" charset="0"/>
              <a:buChar char="•"/>
            </a:pP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建议</a:t>
            </a:r>
            <a:r>
              <a:rPr lang="zh-CN" altLang="en-US" sz="2400" b="1">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开始布局</a:t>
            </a: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高能物理大模型的先期研究</a:t>
            </a:r>
            <a:endParaRPr lang="en-US" altLang="zh-CN"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pPr marL="800100" lvl="1" indent="-342900">
              <a:buFont typeface="Arial" panose="020B0604020202020204" pitchFamily="34" charset="0"/>
              <a:buChar char="•"/>
            </a:pP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需要对国际前沿有所跟踪</a:t>
            </a:r>
            <a:endParaRPr lang="en-US" altLang="zh-CN"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pPr marL="800100" lvl="1" indent="-342900">
              <a:buFont typeface="Arial" panose="020B0604020202020204" pitchFamily="34" charset="0"/>
              <a:buChar char="•"/>
            </a:pP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特别是应该开始着手做</a:t>
            </a:r>
            <a:r>
              <a:rPr lang="en-US" altLang="zh-CN"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AI-Ready</a:t>
            </a: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的数据集</a:t>
            </a:r>
            <a:endParaRPr lang="en-US" altLang="zh-CN"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pPr marL="800100" lvl="1" indent="-342900">
              <a:buFont typeface="Arial" panose="020B0604020202020204" pitchFamily="34" charset="0"/>
              <a:buChar char="•"/>
            </a:pP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预先研究一些技术等。</a:t>
            </a:r>
            <a:endParaRPr lang="en-US" altLang="zh-CN"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pPr marL="342900" indent="-342900">
              <a:buFont typeface="Arial" panose="020B0604020202020204" pitchFamily="34" charset="0"/>
              <a:buChar char="•"/>
            </a:pPr>
            <a:endPar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16" name="矩形: 圆角 15">
            <a:extLst>
              <a:ext uri="{FF2B5EF4-FFF2-40B4-BE49-F238E27FC236}">
                <a16:creationId xmlns:a16="http://schemas.microsoft.com/office/drawing/2014/main" id="{EB526F65-7FAE-316D-E201-2D428E479728}"/>
              </a:ext>
            </a:extLst>
          </p:cNvPr>
          <p:cNvSpPr/>
          <p:nvPr/>
        </p:nvSpPr>
        <p:spPr>
          <a:xfrm>
            <a:off x="9823949" y="5116185"/>
            <a:ext cx="2247978" cy="59563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zh-CN" sz="20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NLP/CV</a:t>
            </a:r>
            <a:r>
              <a:rPr lang="zh-CN" altLang="en-US" sz="20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大模型</a:t>
            </a:r>
          </a:p>
        </p:txBody>
      </p:sp>
      <p:sp>
        <p:nvSpPr>
          <p:cNvPr id="17" name="箭头: 下 16">
            <a:extLst>
              <a:ext uri="{FF2B5EF4-FFF2-40B4-BE49-F238E27FC236}">
                <a16:creationId xmlns:a16="http://schemas.microsoft.com/office/drawing/2014/main" id="{13B10AE0-31C6-7920-0A9B-61B35B3F92A7}"/>
              </a:ext>
            </a:extLst>
          </p:cNvPr>
          <p:cNvSpPr/>
          <p:nvPr/>
        </p:nvSpPr>
        <p:spPr>
          <a:xfrm rot="10800000">
            <a:off x="10572710" y="4514102"/>
            <a:ext cx="405246" cy="419651"/>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a:p>
        </p:txBody>
      </p:sp>
      <p:sp>
        <p:nvSpPr>
          <p:cNvPr id="21" name="矩形: 圆角 20">
            <a:extLst>
              <a:ext uri="{FF2B5EF4-FFF2-40B4-BE49-F238E27FC236}">
                <a16:creationId xmlns:a16="http://schemas.microsoft.com/office/drawing/2014/main" id="{32721899-4730-07F8-27BD-244700604E87}"/>
              </a:ext>
            </a:extLst>
          </p:cNvPr>
          <p:cNvSpPr/>
          <p:nvPr/>
        </p:nvSpPr>
        <p:spPr>
          <a:xfrm>
            <a:off x="8737599" y="3808494"/>
            <a:ext cx="3114543" cy="59563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zh-CN" sz="20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HEP</a:t>
            </a:r>
            <a:r>
              <a:rPr lang="zh-CN" altLang="en-US" sz="20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文本</a:t>
            </a:r>
            <a:r>
              <a:rPr lang="en-US" altLang="zh-CN" sz="20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0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图像大模型</a:t>
            </a:r>
          </a:p>
        </p:txBody>
      </p:sp>
    </p:spTree>
    <p:extLst>
      <p:ext uri="{BB962C8B-B14F-4D97-AF65-F5344CB8AC3E}">
        <p14:creationId xmlns:p14="http://schemas.microsoft.com/office/powerpoint/2010/main" val="971853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C15602-9585-531B-13CD-FD43DE02F35C}"/>
              </a:ext>
            </a:extLst>
          </p:cNvPr>
          <p:cNvSpPr>
            <a:spLocks noGrp="1"/>
          </p:cNvSpPr>
          <p:nvPr>
            <p:ph type="title"/>
          </p:nvPr>
        </p:nvSpPr>
        <p:spPr/>
        <p:txBody>
          <a:bodyPr/>
          <a:lstStyle/>
          <a:p>
            <a:r>
              <a:rPr kumimoji="1" lang="zh-CN" altLang="en-US"/>
              <a:t>高能物理和大数据</a:t>
            </a:r>
            <a:endParaRPr lang="zh-CN" altLang="en-US"/>
          </a:p>
        </p:txBody>
      </p:sp>
      <p:sp>
        <p:nvSpPr>
          <p:cNvPr id="23" name="文本框 22">
            <a:extLst>
              <a:ext uri="{FF2B5EF4-FFF2-40B4-BE49-F238E27FC236}">
                <a16:creationId xmlns:a16="http://schemas.microsoft.com/office/drawing/2014/main" id="{EF21D4B0-7A36-9301-094D-F6F34DE48247}"/>
              </a:ext>
            </a:extLst>
          </p:cNvPr>
          <p:cNvSpPr txBox="1"/>
          <p:nvPr/>
        </p:nvSpPr>
        <p:spPr>
          <a:xfrm>
            <a:off x="390736" y="1793325"/>
            <a:ext cx="5458449" cy="432234"/>
          </a:xfrm>
          <a:prstGeom prst="rect">
            <a:avLst/>
          </a:prstGeom>
          <a:noFill/>
        </p:spPr>
        <p:txBody>
          <a:bodyPr wrap="square" rtlCol="0">
            <a:spAutoFit/>
          </a:bodyPr>
          <a:lstStyle/>
          <a:p>
            <a:pPr>
              <a:lnSpc>
                <a:spcPts val="2880"/>
              </a:lnSpc>
            </a:pPr>
            <a:r>
              <a:rPr kumimoji="1" lang="zh-CN" altLang="en-US" sz="2000" dirty="0">
                <a:latin typeface="Microsoft YaHei" panose="020B0503020204020204" pitchFamily="34" charset="-122"/>
                <a:ea typeface="Microsoft YaHei" panose="020B0503020204020204" pitchFamily="34" charset="-122"/>
              </a:rPr>
              <a:t>目前已有</a:t>
            </a:r>
            <a:r>
              <a:rPr kumimoji="1" lang="en-US" altLang="zh-CN" sz="2000" b="1" dirty="0">
                <a:solidFill>
                  <a:srgbClr val="0070C0"/>
                </a:solidFill>
                <a:latin typeface="Microsoft YaHei" panose="020B0503020204020204" pitchFamily="34" charset="-122"/>
                <a:ea typeface="Microsoft YaHei" panose="020B0503020204020204" pitchFamily="34" charset="-122"/>
              </a:rPr>
              <a:t>37PB</a:t>
            </a:r>
            <a:r>
              <a:rPr kumimoji="1" lang="zh-CN" altLang="en-US" sz="2000" dirty="0">
                <a:latin typeface="Microsoft YaHei" panose="020B0503020204020204" pitchFamily="34" charset="-122"/>
                <a:ea typeface="Microsoft YaHei" panose="020B0503020204020204" pitchFamily="34" charset="-122"/>
              </a:rPr>
              <a:t>科学数据，主要包含</a:t>
            </a:r>
            <a:r>
              <a:rPr kumimoji="1" lang="en-US" altLang="zh-CN" sz="2000" dirty="0">
                <a:latin typeface="Microsoft YaHei" panose="020B0503020204020204" pitchFamily="34" charset="-122"/>
                <a:ea typeface="Microsoft YaHei" panose="020B0503020204020204" pitchFamily="34" charset="-122"/>
              </a:rPr>
              <a:t>5</a:t>
            </a:r>
            <a:r>
              <a:rPr kumimoji="1" lang="zh-CN" altLang="en-US" sz="2000" dirty="0">
                <a:latin typeface="Microsoft YaHei" panose="020B0503020204020204" pitchFamily="34" charset="-122"/>
                <a:ea typeface="Microsoft YaHei" panose="020B0503020204020204" pitchFamily="34" charset="-122"/>
              </a:rPr>
              <a:t>个领域：</a:t>
            </a:r>
            <a:endParaRPr kumimoji="1" lang="en-US" altLang="zh-CN" sz="2000" dirty="0">
              <a:latin typeface="Microsoft YaHei" panose="020B0503020204020204" pitchFamily="34" charset="-122"/>
              <a:ea typeface="Microsoft YaHei" panose="020B0503020204020204" pitchFamily="34" charset="-122"/>
            </a:endParaRPr>
          </a:p>
        </p:txBody>
      </p:sp>
      <p:sp>
        <p:nvSpPr>
          <p:cNvPr id="24" name="文本框 23">
            <a:extLst>
              <a:ext uri="{FF2B5EF4-FFF2-40B4-BE49-F238E27FC236}">
                <a16:creationId xmlns:a16="http://schemas.microsoft.com/office/drawing/2014/main" id="{F3B74111-017E-75DD-CB29-B2B07DBFEBDE}"/>
              </a:ext>
            </a:extLst>
          </p:cNvPr>
          <p:cNvSpPr txBox="1"/>
          <p:nvPr/>
        </p:nvSpPr>
        <p:spPr>
          <a:xfrm>
            <a:off x="390736" y="3935427"/>
            <a:ext cx="2495209" cy="229171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ts val="2880"/>
              </a:lnSpc>
            </a:pPr>
            <a:r>
              <a:rPr kumimoji="1" lang="en-US" altLang="zh-CN" dirty="0">
                <a:latin typeface="Microsoft YaHei" panose="020B0503020204020204" pitchFamily="34" charset="-122"/>
                <a:ea typeface="Microsoft YaHei" panose="020B0503020204020204" pitchFamily="34" charset="-122"/>
              </a:rPr>
              <a:t>DYB</a:t>
            </a:r>
            <a:r>
              <a:rPr kumimoji="1" lang="zh-CN" altLang="en-US" dirty="0">
                <a:latin typeface="Microsoft YaHei" panose="020B0503020204020204" pitchFamily="34" charset="-122"/>
                <a:ea typeface="Microsoft YaHei" panose="020B0503020204020204" pitchFamily="34" charset="-122"/>
              </a:rPr>
              <a:t> 大亚湾</a:t>
            </a:r>
            <a:endParaRPr kumimoji="1" lang="en-US" altLang="zh-CN" dirty="0">
              <a:latin typeface="Microsoft YaHei" panose="020B0503020204020204" pitchFamily="34" charset="-122"/>
              <a:ea typeface="Microsoft YaHei" panose="020B0503020204020204" pitchFamily="34" charset="-122"/>
            </a:endParaRPr>
          </a:p>
          <a:p>
            <a:pPr>
              <a:lnSpc>
                <a:spcPts val="2880"/>
              </a:lnSpc>
            </a:pPr>
            <a:r>
              <a:rPr kumimoji="1" lang="en-US" altLang="zh-CN" dirty="0">
                <a:latin typeface="Microsoft YaHei" panose="020B0503020204020204" pitchFamily="34" charset="-122"/>
                <a:ea typeface="Microsoft YaHei" panose="020B0503020204020204" pitchFamily="34" charset="-122"/>
              </a:rPr>
              <a:t>BESIII</a:t>
            </a:r>
            <a:r>
              <a:rPr kumimoji="1" lang="zh-CN" altLang="en-US" dirty="0">
                <a:latin typeface="Microsoft YaHei" panose="020B0503020204020204" pitchFamily="34" charset="-122"/>
                <a:ea typeface="Microsoft YaHei" panose="020B0503020204020204" pitchFamily="34" charset="-122"/>
              </a:rPr>
              <a:t> 北京谱仪</a:t>
            </a:r>
            <a:endParaRPr kumimoji="1" lang="en-US" altLang="zh-CN" dirty="0">
              <a:latin typeface="Microsoft YaHei" panose="020B0503020204020204" pitchFamily="34" charset="-122"/>
              <a:ea typeface="Microsoft YaHei" panose="020B0503020204020204" pitchFamily="34" charset="-122"/>
            </a:endParaRPr>
          </a:p>
          <a:p>
            <a:pPr>
              <a:lnSpc>
                <a:spcPts val="2880"/>
              </a:lnSpc>
            </a:pPr>
            <a:r>
              <a:rPr kumimoji="1" lang="en-US" altLang="zh-CN" dirty="0">
                <a:latin typeface="Microsoft YaHei" panose="020B0503020204020204" pitchFamily="34" charset="-122"/>
                <a:ea typeface="Microsoft YaHei" panose="020B0503020204020204" pitchFamily="34" charset="-122"/>
              </a:rPr>
              <a:t>JUNO</a:t>
            </a:r>
            <a:r>
              <a:rPr kumimoji="1" lang="zh-CN" altLang="en-US" dirty="0">
                <a:latin typeface="Microsoft YaHei" panose="020B0503020204020204" pitchFamily="34" charset="-122"/>
                <a:ea typeface="Microsoft YaHei" panose="020B0503020204020204" pitchFamily="34" charset="-122"/>
              </a:rPr>
              <a:t> 江门</a:t>
            </a:r>
            <a:endParaRPr kumimoji="1" lang="en-US" altLang="zh-CN" dirty="0">
              <a:latin typeface="Microsoft YaHei" panose="020B0503020204020204" pitchFamily="34" charset="-122"/>
              <a:ea typeface="Microsoft YaHei" panose="020B0503020204020204" pitchFamily="34" charset="-122"/>
            </a:endParaRPr>
          </a:p>
          <a:p>
            <a:pPr>
              <a:lnSpc>
                <a:spcPts val="2880"/>
              </a:lnSpc>
            </a:pPr>
            <a:r>
              <a:rPr kumimoji="1" lang="en-US" altLang="zh-CN" dirty="0">
                <a:latin typeface="Microsoft YaHei" panose="020B0503020204020204" pitchFamily="34" charset="-122"/>
                <a:ea typeface="Microsoft YaHei" panose="020B0503020204020204" pitchFamily="34" charset="-122"/>
              </a:rPr>
              <a:t>CMS</a:t>
            </a:r>
            <a:r>
              <a:rPr kumimoji="1" lang="zh-CN" altLang="en-US" dirty="0">
                <a:latin typeface="Microsoft YaHei" panose="020B0503020204020204" pitchFamily="34" charset="-122"/>
                <a:ea typeface="Microsoft YaHei" panose="020B0503020204020204" pitchFamily="34" charset="-122"/>
              </a:rPr>
              <a:t> </a:t>
            </a:r>
            <a:r>
              <a:rPr kumimoji="1" lang="en-US" altLang="zh-CN" dirty="0">
                <a:latin typeface="Microsoft YaHei" panose="020B0503020204020204" pitchFamily="34" charset="-122"/>
                <a:ea typeface="Microsoft YaHei" panose="020B0503020204020204" pitchFamily="34" charset="-122"/>
              </a:rPr>
              <a:t>ATLAS</a:t>
            </a:r>
            <a:r>
              <a:rPr kumimoji="1" lang="zh-CN" altLang="en-US" dirty="0">
                <a:latin typeface="Microsoft YaHei" panose="020B0503020204020204" pitchFamily="34" charset="-122"/>
                <a:ea typeface="Microsoft YaHei" panose="020B0503020204020204" pitchFamily="34" charset="-122"/>
              </a:rPr>
              <a:t> </a:t>
            </a:r>
            <a:r>
              <a:rPr kumimoji="1" lang="en-US" altLang="zh-CN" dirty="0" err="1">
                <a:latin typeface="Microsoft YaHei" panose="020B0503020204020204" pitchFamily="34" charset="-122"/>
                <a:ea typeface="Microsoft YaHei" panose="020B0503020204020204" pitchFamily="34" charset="-122"/>
              </a:rPr>
              <a:t>LHCb</a:t>
            </a:r>
            <a:r>
              <a:rPr kumimoji="1" lang="zh-CN" altLang="en-US" dirty="0">
                <a:latin typeface="Microsoft YaHei" panose="020B0503020204020204" pitchFamily="34" charset="-122"/>
                <a:ea typeface="Microsoft YaHei" panose="020B0503020204020204" pitchFamily="34" charset="-122"/>
              </a:rPr>
              <a:t> </a:t>
            </a:r>
            <a:endParaRPr kumimoji="1" lang="en-US" altLang="zh-CN" dirty="0">
              <a:latin typeface="Microsoft YaHei" panose="020B0503020204020204" pitchFamily="34" charset="-122"/>
              <a:ea typeface="Microsoft YaHei" panose="020B0503020204020204" pitchFamily="34" charset="-122"/>
            </a:endParaRPr>
          </a:p>
          <a:p>
            <a:pPr>
              <a:lnSpc>
                <a:spcPts val="2880"/>
              </a:lnSpc>
            </a:pPr>
            <a:r>
              <a:rPr kumimoji="1" lang="zh-CN" altLang="en-US" dirty="0">
                <a:latin typeface="Microsoft YaHei" panose="020B0503020204020204" pitchFamily="34" charset="-122"/>
                <a:ea typeface="Microsoft YaHei" panose="020B0503020204020204" pitchFamily="34" charset="-122"/>
              </a:rPr>
              <a:t>强子对撞</a:t>
            </a:r>
            <a:endParaRPr kumimoji="1" lang="en-US" altLang="zh-CN" dirty="0">
              <a:latin typeface="Microsoft YaHei" panose="020B0503020204020204" pitchFamily="34" charset="-122"/>
              <a:ea typeface="Microsoft YaHei" panose="020B0503020204020204" pitchFamily="34" charset="-122"/>
            </a:endParaRPr>
          </a:p>
          <a:p>
            <a:pPr>
              <a:lnSpc>
                <a:spcPts val="2880"/>
              </a:lnSpc>
            </a:pPr>
            <a:r>
              <a:rPr kumimoji="1" lang="en-US" altLang="zh-CN" dirty="0">
                <a:latin typeface="Microsoft YaHei" panose="020B0503020204020204" pitchFamily="34" charset="-122"/>
                <a:ea typeface="Microsoft YaHei" panose="020B0503020204020204" pitchFamily="34" charset="-122"/>
              </a:rPr>
              <a:t>L3c</a:t>
            </a:r>
            <a:r>
              <a:rPr kumimoji="1" lang="zh-CN" altLang="en-US" dirty="0">
                <a:latin typeface="Microsoft YaHei" panose="020B0503020204020204" pitchFamily="34" charset="-122"/>
                <a:ea typeface="Microsoft YaHei" panose="020B0503020204020204" pitchFamily="34" charset="-122"/>
              </a:rPr>
              <a:t> </a:t>
            </a:r>
            <a:r>
              <a:rPr kumimoji="1" lang="en-US" altLang="zh-CN" dirty="0">
                <a:latin typeface="Microsoft YaHei" panose="020B0503020204020204" pitchFamily="34" charset="-122"/>
                <a:ea typeface="Microsoft YaHei" panose="020B0503020204020204" pitchFamily="34" charset="-122"/>
              </a:rPr>
              <a:t>L3</a:t>
            </a:r>
            <a:r>
              <a:rPr kumimoji="1" lang="zh-CN" altLang="en-US" dirty="0">
                <a:latin typeface="Microsoft YaHei" panose="020B0503020204020204" pitchFamily="34" charset="-122"/>
                <a:ea typeface="Microsoft YaHei" panose="020B0503020204020204" pitchFamily="34" charset="-122"/>
              </a:rPr>
              <a:t>宇宙线</a:t>
            </a:r>
            <a:endParaRPr kumimoji="1" lang="en-US" altLang="zh-CN" dirty="0">
              <a:latin typeface="Microsoft YaHei" panose="020B0503020204020204" pitchFamily="34" charset="-122"/>
              <a:ea typeface="Microsoft YaHei" panose="020B0503020204020204" pitchFamily="34" charset="-122"/>
            </a:endParaRPr>
          </a:p>
        </p:txBody>
      </p:sp>
      <p:sp>
        <p:nvSpPr>
          <p:cNvPr id="25" name="文本框 24">
            <a:extLst>
              <a:ext uri="{FF2B5EF4-FFF2-40B4-BE49-F238E27FC236}">
                <a16:creationId xmlns:a16="http://schemas.microsoft.com/office/drawing/2014/main" id="{9F50B37C-989A-8430-6356-5BE7DC3C22BE}"/>
              </a:ext>
            </a:extLst>
          </p:cNvPr>
          <p:cNvSpPr txBox="1"/>
          <p:nvPr/>
        </p:nvSpPr>
        <p:spPr>
          <a:xfrm>
            <a:off x="2795089" y="3935427"/>
            <a:ext cx="2235345" cy="804131"/>
          </a:xfrm>
          <a:prstGeom prst="rect">
            <a:avLst/>
          </a:prstGeom>
          <a:noFill/>
        </p:spPr>
        <p:txBody>
          <a:bodyPr wrap="square" rtlCol="0">
            <a:spAutoFit/>
          </a:bodyPr>
          <a:lstStyle/>
          <a:p>
            <a:pPr>
              <a:lnSpc>
                <a:spcPts val="2880"/>
              </a:lnSpc>
            </a:pPr>
            <a:r>
              <a:rPr kumimoji="1" lang="en-US" altLang="zh-CN" dirty="0">
                <a:latin typeface="Microsoft YaHei" panose="020B0503020204020204" pitchFamily="34" charset="-122"/>
                <a:ea typeface="Microsoft YaHei" panose="020B0503020204020204" pitchFamily="34" charset="-122"/>
              </a:rPr>
              <a:t>CSNS</a:t>
            </a:r>
            <a:r>
              <a:rPr kumimoji="1" lang="zh-CN" altLang="en-US" dirty="0">
                <a:latin typeface="Microsoft YaHei" panose="020B0503020204020204" pitchFamily="34" charset="-122"/>
                <a:ea typeface="Microsoft YaHei" panose="020B0503020204020204" pitchFamily="34" charset="-122"/>
              </a:rPr>
              <a:t> </a:t>
            </a:r>
            <a:endParaRPr kumimoji="1" lang="en-US" altLang="zh-CN" dirty="0">
              <a:latin typeface="Microsoft YaHei" panose="020B0503020204020204" pitchFamily="34" charset="-122"/>
              <a:ea typeface="Microsoft YaHei" panose="020B0503020204020204" pitchFamily="34" charset="-122"/>
            </a:endParaRPr>
          </a:p>
          <a:p>
            <a:pPr>
              <a:lnSpc>
                <a:spcPts val="2880"/>
              </a:lnSpc>
            </a:pPr>
            <a:r>
              <a:rPr kumimoji="1" lang="zh-CN" altLang="en-US" dirty="0">
                <a:latin typeface="Microsoft YaHei" panose="020B0503020204020204" pitchFamily="34" charset="-122"/>
                <a:ea typeface="Microsoft YaHei" panose="020B0503020204020204" pitchFamily="34" charset="-122"/>
              </a:rPr>
              <a:t>散裂中子源 </a:t>
            </a:r>
            <a:endParaRPr kumimoji="1" lang="en-US" altLang="zh-CN" dirty="0">
              <a:latin typeface="Microsoft YaHei" panose="020B0503020204020204" pitchFamily="34" charset="-122"/>
              <a:ea typeface="Microsoft YaHei" panose="020B0503020204020204" pitchFamily="34" charset="-122"/>
            </a:endParaRPr>
          </a:p>
        </p:txBody>
      </p:sp>
      <p:sp>
        <p:nvSpPr>
          <p:cNvPr id="26" name="文本框 25">
            <a:extLst>
              <a:ext uri="{FF2B5EF4-FFF2-40B4-BE49-F238E27FC236}">
                <a16:creationId xmlns:a16="http://schemas.microsoft.com/office/drawing/2014/main" id="{D08FFD33-CDCA-1BD6-A42B-4E76C50FEB0D}"/>
              </a:ext>
            </a:extLst>
          </p:cNvPr>
          <p:cNvSpPr txBox="1"/>
          <p:nvPr/>
        </p:nvSpPr>
        <p:spPr>
          <a:xfrm>
            <a:off x="7383740" y="3925880"/>
            <a:ext cx="3019290" cy="798104"/>
          </a:xfrm>
          <a:prstGeom prst="rect">
            <a:avLst/>
          </a:prstGeom>
          <a:noFill/>
        </p:spPr>
        <p:txBody>
          <a:bodyPr wrap="square" rtlCol="0">
            <a:spAutoFit/>
          </a:bodyPr>
          <a:lstStyle/>
          <a:p>
            <a:pPr>
              <a:lnSpc>
                <a:spcPts val="2880"/>
              </a:lnSpc>
            </a:pPr>
            <a:r>
              <a:rPr kumimoji="1" lang="en-US" altLang="zh-CN" dirty="0">
                <a:latin typeface="Microsoft YaHei" panose="020B0503020204020204" pitchFamily="34" charset="-122"/>
                <a:ea typeface="Microsoft YaHei" panose="020B0503020204020204" pitchFamily="34" charset="-122"/>
              </a:rPr>
              <a:t>BSRF</a:t>
            </a:r>
            <a:r>
              <a:rPr kumimoji="1" lang="zh-CN" altLang="en-US" dirty="0">
                <a:latin typeface="Microsoft YaHei" panose="020B0503020204020204" pitchFamily="34" charset="-122"/>
                <a:ea typeface="Microsoft YaHei" panose="020B0503020204020204" pitchFamily="34" charset="-122"/>
              </a:rPr>
              <a:t> 北京同步辐射光源</a:t>
            </a:r>
            <a:endParaRPr kumimoji="1" lang="en-US" altLang="zh-CN" dirty="0">
              <a:latin typeface="Microsoft YaHei" panose="020B0503020204020204" pitchFamily="34" charset="-122"/>
              <a:ea typeface="Microsoft YaHei" panose="020B0503020204020204" pitchFamily="34" charset="-122"/>
            </a:endParaRPr>
          </a:p>
          <a:p>
            <a:pPr>
              <a:lnSpc>
                <a:spcPts val="2880"/>
              </a:lnSpc>
            </a:pPr>
            <a:r>
              <a:rPr kumimoji="1" lang="en-US" altLang="zh-CN" dirty="0">
                <a:latin typeface="Microsoft YaHei" panose="020B0503020204020204" pitchFamily="34" charset="-122"/>
                <a:ea typeface="Microsoft YaHei" panose="020B0503020204020204" pitchFamily="34" charset="-122"/>
              </a:rPr>
              <a:t>HEPS</a:t>
            </a:r>
            <a:r>
              <a:rPr kumimoji="1" lang="zh-CN" altLang="en-US" dirty="0">
                <a:latin typeface="Microsoft YaHei" panose="020B0503020204020204" pitchFamily="34" charset="-122"/>
                <a:ea typeface="Microsoft YaHei" panose="020B0503020204020204" pitchFamily="34" charset="-122"/>
              </a:rPr>
              <a:t> 高能同步辐射光源</a:t>
            </a:r>
            <a:endParaRPr kumimoji="1" lang="en-US" altLang="zh-CN" dirty="0">
              <a:latin typeface="Microsoft YaHei" panose="020B0503020204020204" pitchFamily="34" charset="-122"/>
              <a:ea typeface="Microsoft YaHei" panose="020B0503020204020204" pitchFamily="34" charset="-122"/>
            </a:endParaRPr>
          </a:p>
        </p:txBody>
      </p:sp>
      <p:sp>
        <p:nvSpPr>
          <p:cNvPr id="27" name="文本框 26">
            <a:extLst>
              <a:ext uri="{FF2B5EF4-FFF2-40B4-BE49-F238E27FC236}">
                <a16:creationId xmlns:a16="http://schemas.microsoft.com/office/drawing/2014/main" id="{9EAF48AD-11A3-7E8A-BD00-0F239C159C49}"/>
              </a:ext>
            </a:extLst>
          </p:cNvPr>
          <p:cNvSpPr txBox="1"/>
          <p:nvPr/>
        </p:nvSpPr>
        <p:spPr>
          <a:xfrm>
            <a:off x="5021534" y="3921026"/>
            <a:ext cx="2150000" cy="2291718"/>
          </a:xfrm>
          <a:prstGeom prst="rect">
            <a:avLst/>
          </a:prstGeom>
          <a:noFill/>
        </p:spPr>
        <p:txBody>
          <a:bodyPr wrap="square" rtlCol="0">
            <a:spAutoFit/>
          </a:bodyPr>
          <a:lstStyle/>
          <a:p>
            <a:pPr>
              <a:lnSpc>
                <a:spcPts val="2880"/>
              </a:lnSpc>
            </a:pPr>
            <a:r>
              <a:rPr kumimoji="1" lang="en-US" altLang="zh-CN" dirty="0">
                <a:latin typeface="Microsoft YaHei" panose="020B0503020204020204" pitchFamily="34" charset="-122"/>
                <a:ea typeface="Microsoft YaHei" panose="020B0503020204020204" pitchFamily="34" charset="-122"/>
              </a:rPr>
              <a:t>LHAASO</a:t>
            </a:r>
            <a:r>
              <a:rPr kumimoji="1" lang="zh-CN" altLang="en-US" dirty="0">
                <a:latin typeface="Microsoft YaHei" panose="020B0503020204020204" pitchFamily="34" charset="-122"/>
                <a:ea typeface="Microsoft YaHei" panose="020B0503020204020204" pitchFamily="34" charset="-122"/>
              </a:rPr>
              <a:t> 高海拔宇宙线 </a:t>
            </a:r>
            <a:endParaRPr kumimoji="1" lang="en-US" altLang="zh-CN" dirty="0">
              <a:latin typeface="Microsoft YaHei" panose="020B0503020204020204" pitchFamily="34" charset="-122"/>
              <a:ea typeface="Microsoft YaHei" panose="020B0503020204020204" pitchFamily="34" charset="-122"/>
            </a:endParaRPr>
          </a:p>
          <a:p>
            <a:pPr>
              <a:lnSpc>
                <a:spcPts val="2880"/>
              </a:lnSpc>
            </a:pPr>
            <a:r>
              <a:rPr kumimoji="1" lang="en-US" altLang="zh-CN" dirty="0">
                <a:latin typeface="Microsoft YaHei" panose="020B0503020204020204" pitchFamily="34" charset="-122"/>
                <a:ea typeface="Microsoft YaHei" panose="020B0503020204020204" pitchFamily="34" charset="-122"/>
              </a:rPr>
              <a:t>YBJ-</a:t>
            </a:r>
            <a:r>
              <a:rPr kumimoji="1" lang="en-US" altLang="zh-CN" dirty="0" err="1">
                <a:latin typeface="Microsoft YaHei" panose="020B0503020204020204" pitchFamily="34" charset="-122"/>
                <a:ea typeface="Microsoft YaHei" panose="020B0503020204020204" pitchFamily="34" charset="-122"/>
              </a:rPr>
              <a:t>Asγ</a:t>
            </a:r>
            <a:r>
              <a:rPr kumimoji="1" lang="zh-CN" altLang="en-US" dirty="0">
                <a:latin typeface="Microsoft YaHei" panose="020B0503020204020204" pitchFamily="34" charset="-122"/>
                <a:ea typeface="Microsoft YaHei" panose="020B0503020204020204" pitchFamily="34" charset="-122"/>
              </a:rPr>
              <a:t> 羊八井</a:t>
            </a:r>
            <a:endParaRPr kumimoji="1" lang="en-US" altLang="zh-CN" dirty="0">
              <a:latin typeface="Microsoft YaHei" panose="020B0503020204020204" pitchFamily="34" charset="-122"/>
              <a:ea typeface="Microsoft YaHei" panose="020B0503020204020204" pitchFamily="34" charset="-122"/>
            </a:endParaRPr>
          </a:p>
          <a:p>
            <a:pPr>
              <a:lnSpc>
                <a:spcPts val="2880"/>
              </a:lnSpc>
            </a:pPr>
            <a:r>
              <a:rPr kumimoji="1" lang="en-US" altLang="zh-CN" dirty="0">
                <a:latin typeface="Microsoft YaHei" panose="020B0503020204020204" pitchFamily="34" charset="-122"/>
                <a:ea typeface="Microsoft YaHei" panose="020B0503020204020204" pitchFamily="34" charset="-122"/>
              </a:rPr>
              <a:t>ARGO-YBJ</a:t>
            </a:r>
            <a:r>
              <a:rPr kumimoji="1" lang="zh-CN" altLang="en-US" dirty="0">
                <a:latin typeface="Microsoft YaHei" panose="020B0503020204020204" pitchFamily="34" charset="-122"/>
                <a:ea typeface="Microsoft YaHei" panose="020B0503020204020204" pitchFamily="34" charset="-122"/>
              </a:rPr>
              <a:t>  羊八井</a:t>
            </a:r>
            <a:endParaRPr kumimoji="1" lang="en-US" altLang="zh-CN" dirty="0">
              <a:latin typeface="Microsoft YaHei" panose="020B0503020204020204" pitchFamily="34" charset="-122"/>
              <a:ea typeface="Microsoft YaHei" panose="020B0503020204020204" pitchFamily="34" charset="-122"/>
            </a:endParaRPr>
          </a:p>
          <a:p>
            <a:pPr>
              <a:lnSpc>
                <a:spcPts val="2880"/>
              </a:lnSpc>
            </a:pPr>
            <a:r>
              <a:rPr kumimoji="1" lang="en-US" altLang="zh-CN" dirty="0">
                <a:latin typeface="Microsoft YaHei" panose="020B0503020204020204" pitchFamily="34" charset="-122"/>
                <a:ea typeface="Microsoft YaHei" panose="020B0503020204020204" pitchFamily="34" charset="-122"/>
              </a:rPr>
              <a:t>HXMT</a:t>
            </a:r>
            <a:r>
              <a:rPr kumimoji="1" lang="zh-CN" altLang="en-US" dirty="0">
                <a:latin typeface="Microsoft YaHei" panose="020B0503020204020204" pitchFamily="34" charset="-122"/>
                <a:ea typeface="Microsoft YaHei" panose="020B0503020204020204" pitchFamily="34" charset="-122"/>
              </a:rPr>
              <a:t> 硬</a:t>
            </a:r>
            <a:r>
              <a:rPr kumimoji="1" lang="en-US" altLang="zh-CN" dirty="0">
                <a:latin typeface="Microsoft YaHei" panose="020B0503020204020204" pitchFamily="34" charset="-122"/>
                <a:ea typeface="Microsoft YaHei" panose="020B0503020204020204" pitchFamily="34" charset="-122"/>
              </a:rPr>
              <a:t>X</a:t>
            </a:r>
            <a:r>
              <a:rPr kumimoji="1" lang="zh-CN" altLang="en-US" dirty="0">
                <a:latin typeface="Microsoft YaHei" panose="020B0503020204020204" pitchFamily="34" charset="-122"/>
                <a:ea typeface="Microsoft YaHei" panose="020B0503020204020204" pitchFamily="34" charset="-122"/>
              </a:rPr>
              <a:t>射线调制望远镜</a:t>
            </a:r>
            <a:endParaRPr kumimoji="1" lang="en-US" altLang="zh-CN" dirty="0">
              <a:latin typeface="Microsoft YaHei" panose="020B0503020204020204" pitchFamily="34" charset="-122"/>
              <a:ea typeface="Microsoft YaHei" panose="020B0503020204020204" pitchFamily="34" charset="-122"/>
            </a:endParaRPr>
          </a:p>
        </p:txBody>
      </p:sp>
      <p:pic>
        <p:nvPicPr>
          <p:cNvPr id="28" name="图片 27">
            <a:extLst>
              <a:ext uri="{FF2B5EF4-FFF2-40B4-BE49-F238E27FC236}">
                <a16:creationId xmlns:a16="http://schemas.microsoft.com/office/drawing/2014/main" id="{949DDF59-A862-855D-7908-A7CEEA953D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1323" y="2785202"/>
            <a:ext cx="1800000" cy="1045433"/>
          </a:xfrm>
          <a:prstGeom prst="rect">
            <a:avLst/>
          </a:prstGeom>
        </p:spPr>
      </p:pic>
      <p:sp>
        <p:nvSpPr>
          <p:cNvPr id="29" name="文本框 28">
            <a:extLst>
              <a:ext uri="{FF2B5EF4-FFF2-40B4-BE49-F238E27FC236}">
                <a16:creationId xmlns:a16="http://schemas.microsoft.com/office/drawing/2014/main" id="{C486CB3D-0021-D4FC-96BE-597FE3113E6B}"/>
              </a:ext>
            </a:extLst>
          </p:cNvPr>
          <p:cNvSpPr txBox="1"/>
          <p:nvPr/>
        </p:nvSpPr>
        <p:spPr>
          <a:xfrm>
            <a:off x="390736" y="2318769"/>
            <a:ext cx="2597268" cy="432234"/>
          </a:xfrm>
          <a:prstGeom prst="rect">
            <a:avLst/>
          </a:prstGeom>
          <a:noFill/>
        </p:spPr>
        <p:txBody>
          <a:bodyPr wrap="square" rtlCol="0">
            <a:spAutoFit/>
          </a:bodyPr>
          <a:lstStyle/>
          <a:p>
            <a:pPr>
              <a:lnSpc>
                <a:spcPts val="2880"/>
              </a:lnSpc>
            </a:pPr>
            <a:r>
              <a:rPr kumimoji="1" lang="zh-CN" altLang="en-US" sz="2000" b="1">
                <a:latin typeface="Microsoft YaHei" panose="020B0503020204020204" pitchFamily="34" charset="-122"/>
                <a:ea typeface="Microsoft YaHei" panose="020B0503020204020204" pitchFamily="34" charset="-122"/>
              </a:rPr>
              <a:t>粒子物理</a:t>
            </a:r>
            <a:r>
              <a:rPr kumimoji="1" lang="zh-CN" altLang="en-US" sz="2000" b="1" dirty="0">
                <a:latin typeface="Microsoft YaHei" panose="020B0503020204020204" pitchFamily="34" charset="-122"/>
                <a:ea typeface="Microsoft YaHei" panose="020B0503020204020204" pitchFamily="34" charset="-122"/>
              </a:rPr>
              <a:t>数据</a:t>
            </a:r>
            <a:endParaRPr kumimoji="1" lang="en-US" altLang="zh-CN" sz="2000" b="1" dirty="0">
              <a:latin typeface="Microsoft YaHei" panose="020B0503020204020204" pitchFamily="34" charset="-122"/>
              <a:ea typeface="Microsoft YaHei" panose="020B0503020204020204" pitchFamily="34" charset="-122"/>
            </a:endParaRPr>
          </a:p>
        </p:txBody>
      </p:sp>
      <p:pic>
        <p:nvPicPr>
          <p:cNvPr id="30" name="图片 29">
            <a:extLst>
              <a:ext uri="{FF2B5EF4-FFF2-40B4-BE49-F238E27FC236}">
                <a16:creationId xmlns:a16="http://schemas.microsoft.com/office/drawing/2014/main" id="{2DD98E75-7612-5681-0BD8-6E71700FAD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35235" y="2786485"/>
            <a:ext cx="1800000" cy="1060563"/>
          </a:xfrm>
          <a:prstGeom prst="rect">
            <a:avLst/>
          </a:prstGeom>
        </p:spPr>
      </p:pic>
      <p:sp>
        <p:nvSpPr>
          <p:cNvPr id="31" name="文本框 30">
            <a:extLst>
              <a:ext uri="{FF2B5EF4-FFF2-40B4-BE49-F238E27FC236}">
                <a16:creationId xmlns:a16="http://schemas.microsoft.com/office/drawing/2014/main" id="{99731BA2-18C1-3901-5772-B8499A6A71F9}"/>
              </a:ext>
            </a:extLst>
          </p:cNvPr>
          <p:cNvSpPr txBox="1"/>
          <p:nvPr/>
        </p:nvSpPr>
        <p:spPr>
          <a:xfrm>
            <a:off x="2795089" y="2318769"/>
            <a:ext cx="2597268" cy="432234"/>
          </a:xfrm>
          <a:prstGeom prst="rect">
            <a:avLst/>
          </a:prstGeom>
          <a:noFill/>
        </p:spPr>
        <p:txBody>
          <a:bodyPr wrap="square" rtlCol="0">
            <a:spAutoFit/>
          </a:bodyPr>
          <a:lstStyle/>
          <a:p>
            <a:pPr>
              <a:lnSpc>
                <a:spcPts val="2880"/>
              </a:lnSpc>
            </a:pPr>
            <a:r>
              <a:rPr kumimoji="1" lang="zh-CN" altLang="en-US" sz="2000" b="1" dirty="0">
                <a:latin typeface="Microsoft YaHei" panose="020B0503020204020204" pitchFamily="34" charset="-122"/>
                <a:ea typeface="Microsoft YaHei" panose="020B0503020204020204" pitchFamily="34" charset="-122"/>
              </a:rPr>
              <a:t>中子科学数据</a:t>
            </a:r>
            <a:endParaRPr kumimoji="1" lang="en-US" altLang="zh-CN" sz="2000" b="1" dirty="0">
              <a:latin typeface="Microsoft YaHei" panose="020B0503020204020204" pitchFamily="34" charset="-122"/>
              <a:ea typeface="Microsoft YaHei" panose="020B0503020204020204" pitchFamily="34" charset="-122"/>
            </a:endParaRPr>
          </a:p>
        </p:txBody>
      </p:sp>
      <p:pic>
        <p:nvPicPr>
          <p:cNvPr id="32" name="图片 31">
            <a:extLst>
              <a:ext uri="{FF2B5EF4-FFF2-40B4-BE49-F238E27FC236}">
                <a16:creationId xmlns:a16="http://schemas.microsoft.com/office/drawing/2014/main" id="{37F235AD-7993-9DD1-82A7-B80E34DEE1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22351" y="2786485"/>
            <a:ext cx="1800000" cy="1060563"/>
          </a:xfrm>
          <a:prstGeom prst="rect">
            <a:avLst/>
          </a:prstGeom>
        </p:spPr>
      </p:pic>
      <p:pic>
        <p:nvPicPr>
          <p:cNvPr id="33" name="图片 32">
            <a:extLst>
              <a:ext uri="{FF2B5EF4-FFF2-40B4-BE49-F238E27FC236}">
                <a16:creationId xmlns:a16="http://schemas.microsoft.com/office/drawing/2014/main" id="{B3AE2611-7E7B-36C0-99E7-3B24CE77969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46102" y="2781861"/>
            <a:ext cx="1800000" cy="1052113"/>
          </a:xfrm>
          <a:prstGeom prst="rect">
            <a:avLst/>
          </a:prstGeom>
        </p:spPr>
      </p:pic>
      <p:sp>
        <p:nvSpPr>
          <p:cNvPr id="35" name="文本框 34">
            <a:extLst>
              <a:ext uri="{FF2B5EF4-FFF2-40B4-BE49-F238E27FC236}">
                <a16:creationId xmlns:a16="http://schemas.microsoft.com/office/drawing/2014/main" id="{9F589A51-1C32-ABD1-F935-8127990EC44E}"/>
              </a:ext>
            </a:extLst>
          </p:cNvPr>
          <p:cNvSpPr txBox="1"/>
          <p:nvPr/>
        </p:nvSpPr>
        <p:spPr>
          <a:xfrm>
            <a:off x="5164999" y="2313938"/>
            <a:ext cx="1905115" cy="432234"/>
          </a:xfrm>
          <a:prstGeom prst="rect">
            <a:avLst/>
          </a:prstGeom>
          <a:noFill/>
        </p:spPr>
        <p:txBody>
          <a:bodyPr wrap="square" rtlCol="0">
            <a:spAutoFit/>
          </a:bodyPr>
          <a:lstStyle/>
          <a:p>
            <a:pPr>
              <a:lnSpc>
                <a:spcPts val="2880"/>
              </a:lnSpc>
            </a:pPr>
            <a:r>
              <a:rPr kumimoji="1" lang="zh-CN" altLang="en-US" sz="2000" b="1" dirty="0">
                <a:latin typeface="Microsoft YaHei" panose="020B0503020204020204" pitchFamily="34" charset="-122"/>
                <a:ea typeface="Microsoft YaHei" panose="020B0503020204020204" pitchFamily="34" charset="-122"/>
              </a:rPr>
              <a:t>天体物理数据</a:t>
            </a:r>
            <a:endParaRPr kumimoji="1" lang="en-US" altLang="zh-CN" sz="2000" b="1" dirty="0">
              <a:latin typeface="Microsoft YaHei" panose="020B0503020204020204" pitchFamily="34" charset="-122"/>
              <a:ea typeface="Microsoft YaHei" panose="020B0503020204020204" pitchFamily="34" charset="-122"/>
            </a:endParaRPr>
          </a:p>
        </p:txBody>
      </p:sp>
      <p:sp>
        <p:nvSpPr>
          <p:cNvPr id="36" name="文本框 35">
            <a:extLst>
              <a:ext uri="{FF2B5EF4-FFF2-40B4-BE49-F238E27FC236}">
                <a16:creationId xmlns:a16="http://schemas.microsoft.com/office/drawing/2014/main" id="{90E325A0-AE6B-374B-2AB6-00C1B9C4D70C}"/>
              </a:ext>
            </a:extLst>
          </p:cNvPr>
          <p:cNvSpPr txBox="1"/>
          <p:nvPr/>
        </p:nvSpPr>
        <p:spPr>
          <a:xfrm>
            <a:off x="7466865" y="2318769"/>
            <a:ext cx="1905115" cy="432234"/>
          </a:xfrm>
          <a:prstGeom prst="rect">
            <a:avLst/>
          </a:prstGeom>
          <a:noFill/>
        </p:spPr>
        <p:txBody>
          <a:bodyPr wrap="square" rtlCol="0">
            <a:spAutoFit/>
          </a:bodyPr>
          <a:lstStyle/>
          <a:p>
            <a:pPr>
              <a:lnSpc>
                <a:spcPts val="2880"/>
              </a:lnSpc>
            </a:pPr>
            <a:r>
              <a:rPr kumimoji="1" lang="zh-CN" altLang="en-US" sz="2000" b="1" dirty="0">
                <a:latin typeface="Microsoft YaHei" panose="020B0503020204020204" pitchFamily="34" charset="-122"/>
                <a:ea typeface="Microsoft YaHei" panose="020B0503020204020204" pitchFamily="34" charset="-122"/>
              </a:rPr>
              <a:t>光子科学数据</a:t>
            </a:r>
            <a:endParaRPr kumimoji="1" lang="en-US" altLang="zh-CN" sz="2000" b="1" dirty="0">
              <a:latin typeface="Microsoft YaHei" panose="020B0503020204020204" pitchFamily="34" charset="-122"/>
              <a:ea typeface="Microsoft YaHei" panose="020B0503020204020204" pitchFamily="34" charset="-122"/>
            </a:endParaRPr>
          </a:p>
        </p:txBody>
      </p:sp>
      <p:sp>
        <p:nvSpPr>
          <p:cNvPr id="37" name="文本框 36">
            <a:extLst>
              <a:ext uri="{FF2B5EF4-FFF2-40B4-BE49-F238E27FC236}">
                <a16:creationId xmlns:a16="http://schemas.microsoft.com/office/drawing/2014/main" id="{C2BE4511-0F62-D45E-1388-5F35A293FEE5}"/>
              </a:ext>
            </a:extLst>
          </p:cNvPr>
          <p:cNvSpPr txBox="1"/>
          <p:nvPr/>
        </p:nvSpPr>
        <p:spPr>
          <a:xfrm>
            <a:off x="9890329" y="2318769"/>
            <a:ext cx="2274488" cy="432298"/>
          </a:xfrm>
          <a:prstGeom prst="rect">
            <a:avLst/>
          </a:prstGeom>
          <a:noFill/>
        </p:spPr>
        <p:txBody>
          <a:bodyPr wrap="square" rtlCol="0">
            <a:spAutoFit/>
          </a:bodyPr>
          <a:lstStyle/>
          <a:p>
            <a:pPr>
              <a:lnSpc>
                <a:spcPts val="2880"/>
              </a:lnSpc>
            </a:pPr>
            <a:r>
              <a:rPr kumimoji="1" lang="zh-CN" altLang="en-US" sz="2000" b="1">
                <a:latin typeface="Microsoft YaHei" panose="020B0503020204020204" pitchFamily="34" charset="-122"/>
                <a:ea typeface="Microsoft YaHei" panose="020B0503020204020204" pitchFamily="34" charset="-122"/>
              </a:rPr>
              <a:t>其他相关学科数据</a:t>
            </a:r>
            <a:endParaRPr kumimoji="1" lang="en-US" altLang="zh-CN" sz="2000" b="1" dirty="0">
              <a:latin typeface="Microsoft YaHei" panose="020B0503020204020204" pitchFamily="34" charset="-122"/>
              <a:ea typeface="Microsoft YaHei" panose="020B0503020204020204" pitchFamily="34" charset="-122"/>
            </a:endParaRPr>
          </a:p>
        </p:txBody>
      </p:sp>
      <p:sp>
        <p:nvSpPr>
          <p:cNvPr id="38" name="文本框 37">
            <a:extLst>
              <a:ext uri="{FF2B5EF4-FFF2-40B4-BE49-F238E27FC236}">
                <a16:creationId xmlns:a16="http://schemas.microsoft.com/office/drawing/2014/main" id="{E510521B-C0EB-B692-A4EB-676761F2DFF8}"/>
              </a:ext>
            </a:extLst>
          </p:cNvPr>
          <p:cNvSpPr txBox="1"/>
          <p:nvPr/>
        </p:nvSpPr>
        <p:spPr>
          <a:xfrm>
            <a:off x="390736" y="934677"/>
            <a:ext cx="11492962" cy="798104"/>
          </a:xfrm>
          <a:prstGeom prst="rect">
            <a:avLst/>
          </a:prstGeom>
          <a:noFill/>
        </p:spPr>
        <p:txBody>
          <a:bodyPr wrap="square" rtlCol="0">
            <a:spAutoFit/>
          </a:bodyPr>
          <a:lstStyle/>
          <a:p>
            <a:pPr>
              <a:lnSpc>
                <a:spcPts val="2880"/>
              </a:lnSpc>
            </a:pPr>
            <a:r>
              <a:rPr kumimoji="1" lang="zh-CN" altLang="en-US" sz="2000" dirty="0">
                <a:latin typeface="Microsoft YaHei" panose="020B0503020204020204" pitchFamily="34" charset="-122"/>
                <a:ea typeface="Microsoft YaHei" panose="020B0503020204020204" pitchFamily="34" charset="-122"/>
              </a:rPr>
              <a:t>高能物理大数据是在探索物质结构、宇宙起源及演化、生命起源等基础科学前沿问题的过程中，通过实现数据资源、软件工具、数据分析等资源能力的汇交和共享逐步积累起来的。</a:t>
            </a:r>
          </a:p>
        </p:txBody>
      </p:sp>
      <p:sp>
        <p:nvSpPr>
          <p:cNvPr id="39" name="文本框 38">
            <a:extLst>
              <a:ext uri="{FF2B5EF4-FFF2-40B4-BE49-F238E27FC236}">
                <a16:creationId xmlns:a16="http://schemas.microsoft.com/office/drawing/2014/main" id="{0A788681-DACC-40A1-3A3E-9E0CC6B290EC}"/>
              </a:ext>
            </a:extLst>
          </p:cNvPr>
          <p:cNvSpPr txBox="1"/>
          <p:nvPr/>
        </p:nvSpPr>
        <p:spPr>
          <a:xfrm>
            <a:off x="8495581" y="5155693"/>
            <a:ext cx="3368455" cy="804131"/>
          </a:xfrm>
          <a:prstGeom prst="rect">
            <a:avLst/>
          </a:prstGeom>
          <a:noFill/>
        </p:spPr>
        <p:txBody>
          <a:bodyPr wrap="square" rtlCol="0">
            <a:spAutoFit/>
          </a:bodyPr>
          <a:lstStyle/>
          <a:p>
            <a:pPr>
              <a:lnSpc>
                <a:spcPts val="2880"/>
              </a:lnSpc>
            </a:pPr>
            <a:r>
              <a:rPr kumimoji="1" lang="en-US" altLang="zh-CN" sz="2000" dirty="0">
                <a:latin typeface="Microsoft YaHei" panose="020B0503020204020204" pitchFamily="34" charset="-122"/>
                <a:ea typeface="Microsoft YaHei" panose="020B0503020204020204" pitchFamily="34" charset="-122"/>
              </a:rPr>
              <a:t>HEPS</a:t>
            </a:r>
            <a:r>
              <a:rPr kumimoji="1" lang="zh-CN" altLang="en-US" sz="2000" dirty="0">
                <a:latin typeface="Microsoft YaHei" panose="020B0503020204020204" pitchFamily="34" charset="-122"/>
                <a:ea typeface="Microsoft YaHei" panose="020B0503020204020204" pitchFamily="34" charset="-122"/>
              </a:rPr>
              <a:t>建成预计后每天产生</a:t>
            </a:r>
            <a:r>
              <a:rPr kumimoji="1" lang="en-US" altLang="zh-CN" sz="2000" b="1" dirty="0">
                <a:latin typeface="Microsoft YaHei" panose="020B0503020204020204" pitchFamily="34" charset="-122"/>
                <a:ea typeface="Microsoft YaHei" panose="020B0503020204020204" pitchFamily="34" charset="-122"/>
              </a:rPr>
              <a:t>800TB</a:t>
            </a:r>
            <a:r>
              <a:rPr kumimoji="1" lang="zh-CN" altLang="en-US" sz="2000" dirty="0">
                <a:latin typeface="Microsoft YaHei" panose="020B0503020204020204" pitchFamily="34" charset="-122"/>
                <a:ea typeface="Microsoft YaHei" panose="020B0503020204020204" pitchFamily="34" charset="-122"/>
              </a:rPr>
              <a:t>原始数据</a:t>
            </a:r>
            <a:endParaRPr kumimoji="1" lang="en-US" altLang="zh-CN" sz="2000" dirty="0">
              <a:latin typeface="Microsoft YaHei" panose="020B0503020204020204" pitchFamily="34" charset="-122"/>
              <a:ea typeface="Microsoft YaHei" panose="020B0503020204020204" pitchFamily="34" charset="-122"/>
            </a:endParaRPr>
          </a:p>
        </p:txBody>
      </p:sp>
      <p:sp>
        <p:nvSpPr>
          <p:cNvPr id="40" name="下箭头 1">
            <a:extLst>
              <a:ext uri="{FF2B5EF4-FFF2-40B4-BE49-F238E27FC236}">
                <a16:creationId xmlns:a16="http://schemas.microsoft.com/office/drawing/2014/main" id="{53873B14-2A02-C8DC-878D-63CAC76EB6E3}"/>
              </a:ext>
            </a:extLst>
          </p:cNvPr>
          <p:cNvSpPr/>
          <p:nvPr/>
        </p:nvSpPr>
        <p:spPr>
          <a:xfrm>
            <a:off x="8803886" y="4797541"/>
            <a:ext cx="451933" cy="378375"/>
          </a:xfrm>
          <a:prstGeom prst="downArrow">
            <a:avLst>
              <a:gd name="adj1" fmla="val 43366"/>
              <a:gd name="adj2"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zh-CN" altLang="en-US"/>
          </a:p>
        </p:txBody>
      </p:sp>
      <p:pic>
        <p:nvPicPr>
          <p:cNvPr id="42" name="图片 41">
            <a:extLst>
              <a:ext uri="{FF2B5EF4-FFF2-40B4-BE49-F238E27FC236}">
                <a16:creationId xmlns:a16="http://schemas.microsoft.com/office/drawing/2014/main" id="{0AA67330-DA0F-F27F-1F1D-87469034EEA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78581" y="136525"/>
            <a:ext cx="3288365" cy="653671"/>
          </a:xfrm>
          <a:prstGeom prst="rect">
            <a:avLst/>
          </a:prstGeom>
        </p:spPr>
      </p:pic>
      <p:pic>
        <p:nvPicPr>
          <p:cNvPr id="44" name="图片 43">
            <a:extLst>
              <a:ext uri="{FF2B5EF4-FFF2-40B4-BE49-F238E27FC236}">
                <a16:creationId xmlns:a16="http://schemas.microsoft.com/office/drawing/2014/main" id="{3483EC7A-2A74-A075-AD4C-1EB830192F6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60704" y="2787490"/>
            <a:ext cx="1909098" cy="1043145"/>
          </a:xfrm>
          <a:prstGeom prst="rect">
            <a:avLst/>
          </a:prstGeom>
        </p:spPr>
      </p:pic>
      <p:pic>
        <p:nvPicPr>
          <p:cNvPr id="3" name="图片 2">
            <a:extLst>
              <a:ext uri="{FF2B5EF4-FFF2-40B4-BE49-F238E27FC236}">
                <a16:creationId xmlns:a16="http://schemas.microsoft.com/office/drawing/2014/main" id="{E39E653B-A615-EB4B-EF3B-B5BF90372BA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658028" y="1357379"/>
            <a:ext cx="1435035" cy="1036785"/>
          </a:xfrm>
          <a:prstGeom prst="rect">
            <a:avLst/>
          </a:prstGeom>
          <a:noFill/>
          <a:ln>
            <a:solidFill>
              <a:schemeClr val="bg1">
                <a:lumMod val="75000"/>
              </a:schemeClr>
            </a:solidFill>
          </a:ln>
        </p:spPr>
      </p:pic>
      <p:sp>
        <p:nvSpPr>
          <p:cNvPr id="4" name="文本框 3">
            <a:extLst>
              <a:ext uri="{FF2B5EF4-FFF2-40B4-BE49-F238E27FC236}">
                <a16:creationId xmlns:a16="http://schemas.microsoft.com/office/drawing/2014/main" id="{18A885D6-6005-58C3-0AA2-293D619551C3}"/>
              </a:ext>
            </a:extLst>
          </p:cNvPr>
          <p:cNvSpPr txBox="1"/>
          <p:nvPr/>
        </p:nvSpPr>
        <p:spPr>
          <a:xfrm>
            <a:off x="993950" y="6308399"/>
            <a:ext cx="11492962" cy="444481"/>
          </a:xfrm>
          <a:prstGeom prst="rect">
            <a:avLst/>
          </a:prstGeom>
          <a:noFill/>
        </p:spPr>
        <p:txBody>
          <a:bodyPr wrap="square" rtlCol="0">
            <a:spAutoFit/>
          </a:bodyPr>
          <a:lstStyle/>
          <a:p>
            <a:pPr>
              <a:lnSpc>
                <a:spcPts val="2880"/>
              </a:lnSpc>
            </a:pPr>
            <a:r>
              <a:rPr kumimoji="1" lang="zh-CN" altLang="en-US" sz="2400" b="1">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人工智能为海量科学数据处理提供有前景的解决方案。</a:t>
            </a:r>
            <a:endParaRPr kumimoji="1" lang="en-US" altLang="zh-CN" sz="2400" b="1" dirty="0">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pic>
        <p:nvPicPr>
          <p:cNvPr id="6" name="图片 5">
            <a:extLst>
              <a:ext uri="{FF2B5EF4-FFF2-40B4-BE49-F238E27FC236}">
                <a16:creationId xmlns:a16="http://schemas.microsoft.com/office/drawing/2014/main" id="{9B090BD8-6985-7788-FDF3-CC47DA945FE2}"/>
              </a:ext>
            </a:extLst>
          </p:cNvPr>
          <p:cNvPicPr>
            <a:picLocks noChangeAspect="1"/>
          </p:cNvPicPr>
          <p:nvPr/>
        </p:nvPicPr>
        <p:blipFill>
          <a:blip r:embed="rId10"/>
          <a:stretch>
            <a:fillRect/>
          </a:stretch>
        </p:blipFill>
        <p:spPr>
          <a:xfrm>
            <a:off x="484141" y="6298493"/>
            <a:ext cx="509809" cy="450690"/>
          </a:xfrm>
          <a:prstGeom prst="rect">
            <a:avLst/>
          </a:prstGeom>
        </p:spPr>
      </p:pic>
    </p:spTree>
    <p:extLst>
      <p:ext uri="{BB962C8B-B14F-4D97-AF65-F5344CB8AC3E}">
        <p14:creationId xmlns:p14="http://schemas.microsoft.com/office/powerpoint/2010/main" val="1519515723"/>
      </p:ext>
    </p:extLst>
  </p:cSld>
  <p:clrMapOvr>
    <a:masterClrMapping/>
  </p:clrMapOvr>
  <mc:AlternateContent xmlns:mc="http://schemas.openxmlformats.org/markup-compatibility/2006" xmlns:p14="http://schemas.microsoft.com/office/powerpoint/2010/main">
    <mc:Choice Requires="p14">
      <p:transition spd="slow" p14:dur="2000" advTm="63444"/>
    </mc:Choice>
    <mc:Fallback xmlns="">
      <p:transition spd="slow" advTm="63444"/>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26D639-B580-6BB9-B7B3-676044494986}"/>
              </a:ext>
            </a:extLst>
          </p:cNvPr>
          <p:cNvSpPr>
            <a:spLocks noGrp="1"/>
          </p:cNvSpPr>
          <p:nvPr>
            <p:ph type="title"/>
          </p:nvPr>
        </p:nvSpPr>
        <p:spPr/>
        <p:txBody>
          <a:bodyPr/>
          <a:lstStyle/>
          <a:p>
            <a:r>
              <a:rPr kumimoji="1" lang="zh-CN" altLang="en-US"/>
              <a:t>人工智能界面框架</a:t>
            </a:r>
            <a:r>
              <a:rPr kumimoji="1" lang="en-US" altLang="zh-CN"/>
              <a:t>HaiGF</a:t>
            </a:r>
            <a:endParaRPr lang="zh-CN" altLang="en-US"/>
          </a:p>
        </p:txBody>
      </p:sp>
      <p:pic>
        <p:nvPicPr>
          <p:cNvPr id="4" name="图片 3">
            <a:extLst>
              <a:ext uri="{FF2B5EF4-FFF2-40B4-BE49-F238E27FC236}">
                <a16:creationId xmlns:a16="http://schemas.microsoft.com/office/drawing/2014/main" id="{004D311C-B033-19FC-833C-7620C67855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9867" y="1951144"/>
            <a:ext cx="7206294" cy="4428449"/>
          </a:xfrm>
          <a:prstGeom prst="rect">
            <a:avLst/>
          </a:prstGeom>
        </p:spPr>
      </p:pic>
      <p:pic>
        <p:nvPicPr>
          <p:cNvPr id="5" name="hai_gui_framework" descr="hai_gui_framework">
            <a:hlinkClick r:id="" action="ppaction://media"/>
            <a:extLst>
              <a:ext uri="{FF2B5EF4-FFF2-40B4-BE49-F238E27FC236}">
                <a16:creationId xmlns:a16="http://schemas.microsoft.com/office/drawing/2014/main" id="{BA644BFE-2849-EB28-E9C8-9E3DF0D142F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5361" y="1958963"/>
            <a:ext cx="7344816" cy="4426563"/>
          </a:xfrm>
          <a:prstGeom prst="rect">
            <a:avLst/>
          </a:prstGeom>
        </p:spPr>
      </p:pic>
      <p:sp>
        <p:nvSpPr>
          <p:cNvPr id="6" name="文本框 5">
            <a:extLst>
              <a:ext uri="{FF2B5EF4-FFF2-40B4-BE49-F238E27FC236}">
                <a16:creationId xmlns:a16="http://schemas.microsoft.com/office/drawing/2014/main" id="{4BE57275-5107-F0E0-B0C5-FEC474D8FB85}"/>
              </a:ext>
            </a:extLst>
          </p:cNvPr>
          <p:cNvSpPr txBox="1"/>
          <p:nvPr/>
        </p:nvSpPr>
        <p:spPr>
          <a:xfrm>
            <a:off x="317892" y="971429"/>
            <a:ext cx="11874108" cy="830997"/>
          </a:xfrm>
          <a:prstGeom prst="rect">
            <a:avLst/>
          </a:prstGeom>
          <a:noFill/>
        </p:spPr>
        <p:txBody>
          <a:bodyPr wrap="square">
            <a:spAutoFit/>
          </a:bodyPr>
          <a:lstStyle/>
          <a:p>
            <a:r>
              <a:rPr lang="zh-CN" altLang="en-US" sz="24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全新自研</a:t>
            </a:r>
            <a:r>
              <a:rPr lang="zh-CN" altLang="en-US"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可扩展、轻量化</a:t>
            </a:r>
            <a:r>
              <a:rPr lang="zh-CN" altLang="en-US" sz="24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的</a:t>
            </a:r>
            <a:r>
              <a:rPr lang="en-US" altLang="zh-CN" sz="24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QT GUI</a:t>
            </a:r>
            <a:r>
              <a:rPr lang="zh-CN" altLang="en-US" sz="24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界面框架</a:t>
            </a:r>
            <a:r>
              <a:rPr lang="en-US" altLang="zh-CN" sz="24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HAI</a:t>
            </a:r>
            <a:r>
              <a:rPr lang="zh-CN" altLang="en-US" sz="24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en-US" altLang="zh-CN" sz="24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GUI</a:t>
            </a:r>
            <a:r>
              <a:rPr lang="zh-CN" altLang="en-US" sz="24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en-US" altLang="zh-CN" sz="24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Framework</a:t>
            </a:r>
          </a:p>
          <a:p>
            <a:pPr marL="800100" lvl="1" indent="-342900">
              <a:buFont typeface="Arial" panose="020B0604020202020204" pitchFamily="34" charset="0"/>
              <a:buChar char="•"/>
            </a:pPr>
            <a:r>
              <a:rPr lang="en-US" altLang="zh-CN" sz="2400">
                <a:latin typeface="微软雅黑" panose="020B0503020204020204" pitchFamily="34" charset="-122"/>
                <a:ea typeface="微软雅黑" panose="020B0503020204020204" pitchFamily="34" charset="-122"/>
              </a:rPr>
              <a:t>AI</a:t>
            </a:r>
            <a:r>
              <a:rPr lang="zh-CN" altLang="en-US" sz="2400">
                <a:latin typeface="微软雅黑" panose="020B0503020204020204" pitchFamily="34" charset="-122"/>
                <a:ea typeface="微软雅黑" panose="020B0503020204020204" pitchFamily="34" charset="-122"/>
              </a:rPr>
              <a:t>数据标注、训练、测试、产品开发</a:t>
            </a:r>
          </a:p>
        </p:txBody>
      </p:sp>
      <p:sp>
        <p:nvSpPr>
          <p:cNvPr id="7" name="文本框 6">
            <a:extLst>
              <a:ext uri="{FF2B5EF4-FFF2-40B4-BE49-F238E27FC236}">
                <a16:creationId xmlns:a16="http://schemas.microsoft.com/office/drawing/2014/main" id="{7D57415A-23B1-965C-6FAF-D81932D08315}"/>
              </a:ext>
            </a:extLst>
          </p:cNvPr>
          <p:cNvSpPr txBox="1"/>
          <p:nvPr/>
        </p:nvSpPr>
        <p:spPr>
          <a:xfrm>
            <a:off x="8384010" y="1451566"/>
            <a:ext cx="3632050" cy="4801314"/>
          </a:xfrm>
          <a:prstGeom prst="rect">
            <a:avLst/>
          </a:prstGeom>
          <a:noFill/>
        </p:spPr>
        <p:txBody>
          <a:bodyPr wrap="square">
            <a:spAutoFit/>
          </a:bodyPr>
          <a:lstStyle/>
          <a:p>
            <a:r>
              <a:rPr lang="zh-CN" altLang="en-US">
                <a:latin typeface="Times New Roman" panose="02020603050405020304" pitchFamily="18" charset="0"/>
                <a:ea typeface="SimHei" panose="02010609060101010101" pitchFamily="49" charset="-122"/>
                <a:cs typeface="Times New Roman" panose="02020603050405020304" pitchFamily="18" charset="0"/>
              </a:rPr>
              <a:t>全新的可扩展设计</a:t>
            </a:r>
            <a:endParaRPr lang="en-US" altLang="zh-CN">
              <a:latin typeface="Times New Roman" panose="02020603050405020304" pitchFamily="18" charset="0"/>
              <a:ea typeface="SimHei" panose="02010609060101010101" pitchFamily="49" charset="-122"/>
              <a:cs typeface="Times New Roman" panose="02020603050405020304" pitchFamily="18" charset="0"/>
            </a:endParaRPr>
          </a:p>
          <a:p>
            <a:r>
              <a:rPr lang="en-US" altLang="zh-CN">
                <a:latin typeface="Times New Roman" panose="02020603050405020304" pitchFamily="18" charset="0"/>
                <a:ea typeface="SimHei" panose="02010609060101010101" pitchFamily="49" charset="-122"/>
                <a:cs typeface="Times New Roman" panose="02020603050405020304" pitchFamily="18" charset="0"/>
              </a:rPr>
              <a:t>①</a:t>
            </a:r>
            <a:r>
              <a:rPr lang="zh-CN" altLang="en-US">
                <a:latin typeface="Times New Roman" panose="02020603050405020304" pitchFamily="18" charset="0"/>
                <a:ea typeface="SimHei" panose="02010609060101010101" pitchFamily="49" charset="-122"/>
                <a:cs typeface="Times New Roman" panose="02020603050405020304" pitchFamily="18" charset="0"/>
              </a:rPr>
              <a:t>核心功能栏</a:t>
            </a:r>
            <a:endParaRPr lang="en-US" altLang="zh-CN">
              <a:latin typeface="Times New Roman" panose="02020603050405020304" pitchFamily="18" charset="0"/>
              <a:ea typeface="SimHei" panose="02010609060101010101" pitchFamily="49" charset="-122"/>
              <a:cs typeface="Times New Roman" panose="02020603050405020304" pitchFamily="18" charset="0"/>
            </a:endParaRPr>
          </a:p>
          <a:p>
            <a:pPr marL="742950" lvl="1" indent="-285750">
              <a:buFont typeface="Arial" panose="020B0604020202020204" pitchFamily="34" charset="0"/>
              <a:buChar char="•"/>
            </a:pPr>
            <a:r>
              <a:rPr lang="zh-CN" altLang="en-US">
                <a:latin typeface="Times New Roman" panose="02020603050405020304" pitchFamily="18" charset="0"/>
                <a:ea typeface="SimHei" panose="02010609060101010101" pitchFamily="49" charset="-122"/>
                <a:cs typeface="Times New Roman" panose="02020603050405020304" pitchFamily="18" charset="0"/>
              </a:rPr>
              <a:t>资源浏览器</a:t>
            </a:r>
            <a:endParaRPr lang="en-US" altLang="zh-CN">
              <a:latin typeface="Times New Roman" panose="02020603050405020304" pitchFamily="18" charset="0"/>
              <a:ea typeface="SimHei" panose="02010609060101010101" pitchFamily="49" charset="-122"/>
              <a:cs typeface="Times New Roman" panose="02020603050405020304" pitchFamily="18" charset="0"/>
            </a:endParaRPr>
          </a:p>
          <a:p>
            <a:pPr marL="742950" lvl="1" indent="-285750">
              <a:buFont typeface="Arial" panose="020B0604020202020204" pitchFamily="34" charset="0"/>
              <a:buChar char="•"/>
            </a:pPr>
            <a:r>
              <a:rPr lang="zh-CN" altLang="en-US">
                <a:latin typeface="Times New Roman" panose="02020603050405020304" pitchFamily="18" charset="0"/>
                <a:ea typeface="SimHei" panose="02010609060101010101" pitchFamily="49" charset="-122"/>
                <a:cs typeface="Times New Roman" panose="02020603050405020304" pitchFamily="18" charset="0"/>
              </a:rPr>
              <a:t>标注工具</a:t>
            </a:r>
            <a:endParaRPr lang="en-US" altLang="zh-CN">
              <a:latin typeface="Times New Roman" panose="02020603050405020304" pitchFamily="18" charset="0"/>
              <a:ea typeface="SimHei" panose="02010609060101010101" pitchFamily="49" charset="-122"/>
              <a:cs typeface="Times New Roman" panose="02020603050405020304" pitchFamily="18" charset="0"/>
            </a:endParaRPr>
          </a:p>
          <a:p>
            <a:pPr marL="742950" lvl="1" indent="-285750">
              <a:buFont typeface="Arial" panose="020B0604020202020204" pitchFamily="34" charset="0"/>
              <a:buChar char="•"/>
            </a:pPr>
            <a:r>
              <a:rPr lang="en-US" altLang="zh-CN">
                <a:latin typeface="Times New Roman" panose="02020603050405020304" pitchFamily="18" charset="0"/>
                <a:ea typeface="SimHei" panose="02010609060101010101" pitchFamily="49" charset="-122"/>
                <a:cs typeface="Times New Roman" panose="02020603050405020304" pitchFamily="18" charset="0"/>
              </a:rPr>
              <a:t>AI</a:t>
            </a:r>
            <a:r>
              <a:rPr lang="zh-CN" altLang="en-US">
                <a:latin typeface="Times New Roman" panose="02020603050405020304" pitchFamily="18" charset="0"/>
                <a:ea typeface="SimHei" panose="02010609060101010101" pitchFamily="49" charset="-122"/>
                <a:cs typeface="Times New Roman" panose="02020603050405020304" pitchFamily="18" charset="0"/>
              </a:rPr>
              <a:t>工具</a:t>
            </a:r>
            <a:r>
              <a:rPr lang="en-US" altLang="zh-CN">
                <a:latin typeface="Times New Roman" panose="02020603050405020304" pitchFamily="18" charset="0"/>
                <a:ea typeface="SimHei" panose="02010609060101010101" pitchFamily="49" charset="-122"/>
                <a:cs typeface="Times New Roman" panose="02020603050405020304" pitchFamily="18" charset="0"/>
              </a:rPr>
              <a:t>(</a:t>
            </a:r>
            <a:r>
              <a:rPr lang="zh-CN" altLang="en-US">
                <a:latin typeface="Times New Roman" panose="02020603050405020304" pitchFamily="18" charset="0"/>
                <a:ea typeface="SimHei" panose="02010609060101010101" pitchFamily="49" charset="-122"/>
                <a:cs typeface="Times New Roman" panose="02020603050405020304" pitchFamily="18" charset="0"/>
              </a:rPr>
              <a:t>远程</a:t>
            </a:r>
            <a:r>
              <a:rPr lang="en-US" altLang="zh-CN">
                <a:latin typeface="Times New Roman" panose="02020603050405020304" pitchFamily="18" charset="0"/>
                <a:ea typeface="SimHei" panose="02010609060101010101" pitchFamily="49" charset="-122"/>
                <a:cs typeface="Times New Roman" panose="02020603050405020304" pitchFamily="18" charset="0"/>
              </a:rPr>
              <a:t>)</a:t>
            </a:r>
          </a:p>
          <a:p>
            <a:pPr marL="742950" lvl="1" indent="-285750">
              <a:buFont typeface="Arial" panose="020B0604020202020204" pitchFamily="34" charset="0"/>
              <a:buChar char="•"/>
            </a:pPr>
            <a:r>
              <a:rPr lang="zh-CN" altLang="en-US">
                <a:latin typeface="Times New Roman" panose="02020603050405020304" pitchFamily="18" charset="0"/>
                <a:ea typeface="SimHei" panose="02010609060101010101" pitchFamily="49" charset="-122"/>
                <a:cs typeface="Times New Roman" panose="02020603050405020304" pitchFamily="18" charset="0"/>
              </a:rPr>
              <a:t>更多功能</a:t>
            </a:r>
            <a:endParaRPr lang="en-US" altLang="zh-CN">
              <a:latin typeface="Times New Roman" panose="02020603050405020304" pitchFamily="18" charset="0"/>
              <a:ea typeface="SimHei" panose="02010609060101010101" pitchFamily="49" charset="-122"/>
              <a:cs typeface="Times New Roman" panose="02020603050405020304" pitchFamily="18" charset="0"/>
            </a:endParaRPr>
          </a:p>
          <a:p>
            <a:r>
              <a:rPr lang="en-US" altLang="zh-CN">
                <a:latin typeface="Times New Roman" panose="02020603050405020304" pitchFamily="18" charset="0"/>
                <a:ea typeface="SimHei" panose="02010609060101010101" pitchFamily="49" charset="-122"/>
                <a:cs typeface="Times New Roman" panose="02020603050405020304" pitchFamily="18" charset="0"/>
              </a:rPr>
              <a:t>②</a:t>
            </a:r>
            <a:r>
              <a:rPr lang="zh-CN" altLang="en-US">
                <a:latin typeface="Times New Roman" panose="02020603050405020304" pitchFamily="18" charset="0"/>
                <a:ea typeface="SimHei" panose="02010609060101010101" pitchFamily="49" charset="-122"/>
                <a:cs typeface="Times New Roman" panose="02020603050405020304" pitchFamily="18" charset="0"/>
              </a:rPr>
              <a:t>主侧栏</a:t>
            </a:r>
            <a:endParaRPr lang="en-US" altLang="zh-CN">
              <a:latin typeface="Times New Roman" panose="02020603050405020304" pitchFamily="18" charset="0"/>
              <a:ea typeface="SimHei" panose="02010609060101010101" pitchFamily="49" charset="-122"/>
              <a:cs typeface="Times New Roman" panose="02020603050405020304" pitchFamily="18" charset="0"/>
            </a:endParaRPr>
          </a:p>
          <a:p>
            <a:pPr marL="742950" lvl="1" indent="-285750">
              <a:buFont typeface="Arial" panose="020B0604020202020204" pitchFamily="34" charset="0"/>
              <a:buChar char="•"/>
            </a:pPr>
            <a:r>
              <a:rPr lang="zh-CN" altLang="en-US">
                <a:latin typeface="Times New Roman" panose="02020603050405020304" pitchFamily="18" charset="0"/>
                <a:ea typeface="SimHei" panose="02010609060101010101" pitchFamily="49" charset="-122"/>
                <a:cs typeface="Times New Roman" panose="02020603050405020304" pitchFamily="18" charset="0"/>
              </a:rPr>
              <a:t>核心功能的具体展开</a:t>
            </a:r>
            <a:endParaRPr lang="en-US" altLang="zh-CN">
              <a:latin typeface="Times New Roman" panose="02020603050405020304" pitchFamily="18" charset="0"/>
              <a:ea typeface="SimHei" panose="02010609060101010101" pitchFamily="49" charset="-122"/>
              <a:cs typeface="Times New Roman" panose="02020603050405020304" pitchFamily="18" charset="0"/>
            </a:endParaRPr>
          </a:p>
          <a:p>
            <a:r>
              <a:rPr lang="en-US" altLang="zh-CN">
                <a:latin typeface="Times New Roman" panose="02020603050405020304" pitchFamily="18" charset="0"/>
                <a:ea typeface="SimHei" panose="02010609060101010101" pitchFamily="49" charset="-122"/>
                <a:cs typeface="Times New Roman" panose="02020603050405020304" pitchFamily="18" charset="0"/>
              </a:rPr>
              <a:t>③</a:t>
            </a:r>
            <a:r>
              <a:rPr lang="zh-CN" altLang="en-US">
                <a:latin typeface="Times New Roman" panose="02020603050405020304" pitchFamily="18" charset="0"/>
                <a:ea typeface="SimHei" panose="02010609060101010101" pitchFamily="49" charset="-122"/>
                <a:cs typeface="Times New Roman" panose="02020603050405020304" pitchFamily="18" charset="0"/>
              </a:rPr>
              <a:t>中央控件</a:t>
            </a:r>
            <a:endParaRPr lang="en-US" altLang="zh-CN">
              <a:latin typeface="Times New Roman" panose="02020603050405020304" pitchFamily="18" charset="0"/>
              <a:ea typeface="SimHei" panose="02010609060101010101" pitchFamily="49" charset="-122"/>
              <a:cs typeface="Times New Roman" panose="02020603050405020304" pitchFamily="18" charset="0"/>
            </a:endParaRPr>
          </a:p>
          <a:p>
            <a:pPr marL="742950" lvl="1" indent="-285750">
              <a:buFont typeface="Arial" panose="020B0604020202020204" pitchFamily="34" charset="0"/>
              <a:buChar char="•"/>
            </a:pPr>
            <a:r>
              <a:rPr lang="zh-CN" altLang="en-US">
                <a:latin typeface="Times New Roman" panose="02020603050405020304" pitchFamily="18" charset="0"/>
                <a:ea typeface="SimHei" panose="02010609060101010101" pitchFamily="49" charset="-122"/>
                <a:cs typeface="Times New Roman" panose="02020603050405020304" pitchFamily="18" charset="0"/>
              </a:rPr>
              <a:t>可视化数据、交互</a:t>
            </a:r>
            <a:endParaRPr lang="en-US" altLang="zh-CN">
              <a:latin typeface="Times New Roman" panose="02020603050405020304" pitchFamily="18" charset="0"/>
              <a:ea typeface="SimHei" panose="02010609060101010101" pitchFamily="49" charset="-122"/>
              <a:cs typeface="Times New Roman" panose="02020603050405020304" pitchFamily="18" charset="0"/>
            </a:endParaRPr>
          </a:p>
          <a:p>
            <a:pPr marL="742950" lvl="1" indent="-285750">
              <a:buFont typeface="Arial" panose="020B0604020202020204" pitchFamily="34" charset="0"/>
              <a:buChar char="•"/>
            </a:pPr>
            <a:r>
              <a:rPr lang="zh-CN" altLang="en-US">
                <a:latin typeface="Times New Roman" panose="02020603050405020304" pitchFamily="18" charset="0"/>
                <a:ea typeface="SimHei" panose="02010609060101010101" pitchFamily="49" charset="-122"/>
                <a:cs typeface="Times New Roman" panose="02020603050405020304" pitchFamily="18" charset="0"/>
              </a:rPr>
              <a:t>基于选项卡</a:t>
            </a:r>
            <a:r>
              <a:rPr lang="en-US" altLang="zh-CN">
                <a:latin typeface="Times New Roman" panose="02020603050405020304" pitchFamily="18" charset="0"/>
                <a:ea typeface="SimHei" panose="02010609060101010101" pitchFamily="49" charset="-122"/>
                <a:cs typeface="Times New Roman" panose="02020603050405020304" pitchFamily="18" charset="0"/>
              </a:rPr>
              <a:t>+</a:t>
            </a:r>
            <a:r>
              <a:rPr lang="zh-CN" altLang="en-US">
                <a:latin typeface="Times New Roman" panose="02020603050405020304" pitchFamily="18" charset="0"/>
                <a:ea typeface="SimHei" panose="02010609060101010101" pitchFamily="49" charset="-122"/>
                <a:cs typeface="Times New Roman" panose="02020603050405020304" pitchFamily="18" charset="0"/>
              </a:rPr>
              <a:t>页面的可扩展设计</a:t>
            </a:r>
            <a:endParaRPr lang="en-US" altLang="zh-CN">
              <a:latin typeface="Times New Roman" panose="02020603050405020304" pitchFamily="18" charset="0"/>
              <a:ea typeface="SimHei" panose="02010609060101010101" pitchFamily="49" charset="-122"/>
              <a:cs typeface="Times New Roman" panose="02020603050405020304" pitchFamily="18" charset="0"/>
            </a:endParaRPr>
          </a:p>
          <a:p>
            <a:pPr marL="742950" lvl="1" indent="-285750">
              <a:buFont typeface="Arial" panose="020B0604020202020204" pitchFamily="34" charset="0"/>
              <a:buChar char="•"/>
            </a:pPr>
            <a:r>
              <a:rPr lang="zh-CN" altLang="en-US">
                <a:latin typeface="Times New Roman" panose="02020603050405020304" pitchFamily="18" charset="0"/>
                <a:ea typeface="SimHei" panose="02010609060101010101" pitchFamily="49" charset="-122"/>
                <a:cs typeface="Times New Roman" panose="02020603050405020304" pitchFamily="18" charset="0"/>
              </a:rPr>
              <a:t>基于分屏器的自动分屏</a:t>
            </a:r>
            <a:endParaRPr lang="en-US" altLang="zh-CN">
              <a:latin typeface="Times New Roman" panose="02020603050405020304" pitchFamily="18" charset="0"/>
              <a:ea typeface="SimHei" panose="02010609060101010101" pitchFamily="49" charset="-122"/>
              <a:cs typeface="Times New Roman" panose="02020603050405020304" pitchFamily="18" charset="0"/>
            </a:endParaRPr>
          </a:p>
          <a:p>
            <a:r>
              <a:rPr lang="en-US" altLang="zh-CN">
                <a:latin typeface="Times New Roman" panose="02020603050405020304" pitchFamily="18" charset="0"/>
                <a:ea typeface="SimHei" panose="02010609060101010101" pitchFamily="49" charset="-122"/>
                <a:cs typeface="Times New Roman" panose="02020603050405020304" pitchFamily="18" charset="0"/>
              </a:rPr>
              <a:t>④</a:t>
            </a:r>
            <a:r>
              <a:rPr lang="zh-CN" altLang="en-US">
                <a:latin typeface="Times New Roman" panose="02020603050405020304" pitchFamily="18" charset="0"/>
                <a:ea typeface="SimHei" panose="02010609060101010101" pitchFamily="49" charset="-122"/>
                <a:cs typeface="Times New Roman" panose="02020603050405020304" pitchFamily="18" charset="0"/>
              </a:rPr>
              <a:t>辅助侧栏</a:t>
            </a:r>
            <a:endParaRPr lang="en-US" altLang="zh-CN">
              <a:latin typeface="Times New Roman" panose="02020603050405020304" pitchFamily="18" charset="0"/>
              <a:ea typeface="SimHei" panose="02010609060101010101" pitchFamily="49" charset="-122"/>
              <a:cs typeface="Times New Roman" panose="02020603050405020304" pitchFamily="18" charset="0"/>
            </a:endParaRPr>
          </a:p>
          <a:p>
            <a:pPr marL="742950" lvl="1" indent="-285750">
              <a:buFont typeface="Arial" panose="020B0604020202020204" pitchFamily="34" charset="0"/>
              <a:buChar char="•"/>
            </a:pPr>
            <a:r>
              <a:rPr lang="zh-CN" altLang="en-US">
                <a:latin typeface="Times New Roman" panose="02020603050405020304" pitchFamily="18" charset="0"/>
                <a:ea typeface="SimHei" panose="02010609060101010101" pitchFamily="49" charset="-122"/>
                <a:cs typeface="Times New Roman" panose="02020603050405020304" pitchFamily="18" charset="0"/>
              </a:rPr>
              <a:t>详细属性、信息等</a:t>
            </a:r>
            <a:endParaRPr lang="en-US" altLang="zh-CN">
              <a:latin typeface="Times New Roman" panose="02020603050405020304" pitchFamily="18" charset="0"/>
              <a:ea typeface="SimHei" panose="02010609060101010101" pitchFamily="49" charset="-122"/>
              <a:cs typeface="Times New Roman" panose="02020603050405020304" pitchFamily="18" charset="0"/>
            </a:endParaRPr>
          </a:p>
          <a:p>
            <a:r>
              <a:rPr lang="en-US" altLang="zh-CN">
                <a:latin typeface="Times New Roman" panose="02020603050405020304" pitchFamily="18" charset="0"/>
                <a:ea typeface="SimHei" panose="02010609060101010101" pitchFamily="49" charset="-122"/>
                <a:cs typeface="Times New Roman" panose="02020603050405020304" pitchFamily="18" charset="0"/>
              </a:rPr>
              <a:t>⑤</a:t>
            </a:r>
            <a:r>
              <a:rPr lang="zh-CN" altLang="en-US">
                <a:latin typeface="Times New Roman" panose="02020603050405020304" pitchFamily="18" charset="0"/>
                <a:ea typeface="SimHei" panose="02010609060101010101" pitchFamily="49" charset="-122"/>
                <a:cs typeface="Times New Roman" panose="02020603050405020304" pitchFamily="18" charset="0"/>
              </a:rPr>
              <a:t>面板栏</a:t>
            </a:r>
            <a:endParaRPr lang="en-US" altLang="zh-CN">
              <a:latin typeface="Times New Roman" panose="02020603050405020304" pitchFamily="18" charset="0"/>
              <a:ea typeface="SimHei" panose="02010609060101010101" pitchFamily="49" charset="-122"/>
              <a:cs typeface="Times New Roman" panose="02020603050405020304" pitchFamily="18" charset="0"/>
            </a:endParaRPr>
          </a:p>
          <a:p>
            <a:pPr marL="742950" lvl="1" indent="-285750">
              <a:buFont typeface="Arial" panose="020B0604020202020204" pitchFamily="34" charset="0"/>
              <a:buChar char="•"/>
            </a:pPr>
            <a:r>
              <a:rPr lang="zh-CN" altLang="en-US">
                <a:latin typeface="Times New Roman" panose="02020603050405020304" pitchFamily="18" charset="0"/>
                <a:ea typeface="SimHei" panose="02010609060101010101" pitchFamily="49" charset="-122"/>
                <a:cs typeface="Times New Roman" panose="02020603050405020304" pitchFamily="18" charset="0"/>
              </a:rPr>
              <a:t>多选项卡输出面板</a:t>
            </a:r>
            <a:endParaRPr lang="en-US" altLang="zh-CN">
              <a:latin typeface="Times New Roman" panose="02020603050405020304" pitchFamily="18" charset="0"/>
              <a:ea typeface="SimHei" panose="02010609060101010101" pitchFamily="49" charset="-122"/>
              <a:cs typeface="Times New Roman" panose="02020603050405020304" pitchFamily="18" charset="0"/>
            </a:endParaRPr>
          </a:p>
        </p:txBody>
      </p:sp>
      <p:sp>
        <p:nvSpPr>
          <p:cNvPr id="8" name="文本框 7">
            <a:extLst>
              <a:ext uri="{FF2B5EF4-FFF2-40B4-BE49-F238E27FC236}">
                <a16:creationId xmlns:a16="http://schemas.microsoft.com/office/drawing/2014/main" id="{2652DAD8-33BC-037A-FB5A-BD94447EA4CF}"/>
              </a:ext>
            </a:extLst>
          </p:cNvPr>
          <p:cNvSpPr txBox="1"/>
          <p:nvPr/>
        </p:nvSpPr>
        <p:spPr>
          <a:xfrm>
            <a:off x="317892" y="3600323"/>
            <a:ext cx="399818" cy="369332"/>
          </a:xfrm>
          <a:prstGeom prst="rect">
            <a:avLst/>
          </a:prstGeom>
          <a:noFill/>
        </p:spPr>
        <p:txBody>
          <a:bodyPr wrap="square">
            <a:spAutoFit/>
          </a:bodyPr>
          <a:lstStyle/>
          <a:p>
            <a:r>
              <a:rPr lang="en-US" altLang="zh-CN">
                <a:solidFill>
                  <a:schemeClr val="bg1"/>
                </a:solidFill>
                <a:latin typeface="SimHei" panose="02010609060101010101" pitchFamily="49" charset="-122"/>
                <a:ea typeface="SimHei" panose="02010609060101010101" pitchFamily="49" charset="-122"/>
              </a:rPr>
              <a:t>①</a:t>
            </a:r>
            <a:endParaRPr lang="zh-CN" altLang="en-US">
              <a:solidFill>
                <a:schemeClr val="bg1"/>
              </a:solidFill>
              <a:latin typeface="SimHei" panose="02010609060101010101" pitchFamily="49" charset="-122"/>
              <a:ea typeface="SimHei" panose="02010609060101010101" pitchFamily="49" charset="-122"/>
            </a:endParaRPr>
          </a:p>
        </p:txBody>
      </p:sp>
      <p:sp>
        <p:nvSpPr>
          <p:cNvPr id="9" name="文本框 8">
            <a:extLst>
              <a:ext uri="{FF2B5EF4-FFF2-40B4-BE49-F238E27FC236}">
                <a16:creationId xmlns:a16="http://schemas.microsoft.com/office/drawing/2014/main" id="{0BA1A9A1-0B3C-31D6-B285-CDF27543B8B0}"/>
              </a:ext>
            </a:extLst>
          </p:cNvPr>
          <p:cNvSpPr txBox="1"/>
          <p:nvPr/>
        </p:nvSpPr>
        <p:spPr>
          <a:xfrm>
            <a:off x="1019825" y="3600323"/>
            <a:ext cx="399818" cy="369332"/>
          </a:xfrm>
          <a:prstGeom prst="rect">
            <a:avLst/>
          </a:prstGeom>
          <a:noFill/>
        </p:spPr>
        <p:txBody>
          <a:bodyPr wrap="square">
            <a:spAutoFit/>
          </a:bodyPr>
          <a:lstStyle/>
          <a:p>
            <a:r>
              <a:rPr lang="en-US" altLang="zh-CN">
                <a:latin typeface="SimHei" panose="02010609060101010101" pitchFamily="49" charset="-122"/>
                <a:ea typeface="SimHei" panose="02010609060101010101" pitchFamily="49" charset="-122"/>
              </a:rPr>
              <a:t>②</a:t>
            </a:r>
            <a:endParaRPr lang="zh-CN" altLang="en-US">
              <a:latin typeface="SimHei" panose="02010609060101010101" pitchFamily="49" charset="-122"/>
              <a:ea typeface="SimHei" panose="02010609060101010101" pitchFamily="49" charset="-122"/>
            </a:endParaRPr>
          </a:p>
        </p:txBody>
      </p:sp>
      <p:sp>
        <p:nvSpPr>
          <p:cNvPr id="10" name="文本框 9">
            <a:extLst>
              <a:ext uri="{FF2B5EF4-FFF2-40B4-BE49-F238E27FC236}">
                <a16:creationId xmlns:a16="http://schemas.microsoft.com/office/drawing/2014/main" id="{C09350D9-507A-AA57-B2C9-CBA4865ACA78}"/>
              </a:ext>
            </a:extLst>
          </p:cNvPr>
          <p:cNvSpPr txBox="1"/>
          <p:nvPr/>
        </p:nvSpPr>
        <p:spPr>
          <a:xfrm>
            <a:off x="3846834" y="3225119"/>
            <a:ext cx="399818" cy="369332"/>
          </a:xfrm>
          <a:prstGeom prst="rect">
            <a:avLst/>
          </a:prstGeom>
          <a:noFill/>
        </p:spPr>
        <p:txBody>
          <a:bodyPr wrap="square">
            <a:spAutoFit/>
          </a:bodyPr>
          <a:lstStyle/>
          <a:p>
            <a:r>
              <a:rPr lang="en-US" altLang="zh-CN">
                <a:latin typeface="SimHei" panose="02010609060101010101" pitchFamily="49" charset="-122"/>
                <a:ea typeface="SimHei" panose="02010609060101010101" pitchFamily="49" charset="-122"/>
              </a:rPr>
              <a:t>③</a:t>
            </a:r>
            <a:endParaRPr lang="zh-CN" altLang="en-US">
              <a:latin typeface="SimHei" panose="02010609060101010101" pitchFamily="49" charset="-122"/>
              <a:ea typeface="SimHei" panose="02010609060101010101" pitchFamily="49" charset="-122"/>
            </a:endParaRPr>
          </a:p>
        </p:txBody>
      </p:sp>
      <p:sp>
        <p:nvSpPr>
          <p:cNvPr id="11" name="文本框 10">
            <a:extLst>
              <a:ext uri="{FF2B5EF4-FFF2-40B4-BE49-F238E27FC236}">
                <a16:creationId xmlns:a16="http://schemas.microsoft.com/office/drawing/2014/main" id="{18C5F84A-85BD-23ED-8E8F-33137BB1CE47}"/>
              </a:ext>
            </a:extLst>
          </p:cNvPr>
          <p:cNvSpPr txBox="1"/>
          <p:nvPr/>
        </p:nvSpPr>
        <p:spPr>
          <a:xfrm>
            <a:off x="6969132" y="2850693"/>
            <a:ext cx="399818" cy="369332"/>
          </a:xfrm>
          <a:prstGeom prst="rect">
            <a:avLst/>
          </a:prstGeom>
          <a:noFill/>
        </p:spPr>
        <p:txBody>
          <a:bodyPr wrap="square">
            <a:spAutoFit/>
          </a:bodyPr>
          <a:lstStyle/>
          <a:p>
            <a:r>
              <a:rPr lang="en-US" altLang="zh-CN">
                <a:latin typeface="SimHei" panose="02010609060101010101" pitchFamily="49" charset="-122"/>
                <a:ea typeface="SimHei" panose="02010609060101010101" pitchFamily="49" charset="-122"/>
              </a:rPr>
              <a:t>④</a:t>
            </a:r>
            <a:endParaRPr lang="zh-CN" altLang="en-US">
              <a:latin typeface="SimHei" panose="02010609060101010101" pitchFamily="49" charset="-122"/>
              <a:ea typeface="SimHei" panose="02010609060101010101" pitchFamily="49" charset="-122"/>
            </a:endParaRPr>
          </a:p>
        </p:txBody>
      </p:sp>
      <p:sp>
        <p:nvSpPr>
          <p:cNvPr id="12" name="文本框 11">
            <a:extLst>
              <a:ext uri="{FF2B5EF4-FFF2-40B4-BE49-F238E27FC236}">
                <a16:creationId xmlns:a16="http://schemas.microsoft.com/office/drawing/2014/main" id="{04D65895-6023-8195-E8AF-2A702E3400FD}"/>
              </a:ext>
            </a:extLst>
          </p:cNvPr>
          <p:cNvSpPr txBox="1"/>
          <p:nvPr/>
        </p:nvSpPr>
        <p:spPr>
          <a:xfrm>
            <a:off x="4636883" y="5428254"/>
            <a:ext cx="399818" cy="369332"/>
          </a:xfrm>
          <a:prstGeom prst="rect">
            <a:avLst/>
          </a:prstGeom>
          <a:noFill/>
        </p:spPr>
        <p:txBody>
          <a:bodyPr wrap="square">
            <a:spAutoFit/>
          </a:bodyPr>
          <a:lstStyle/>
          <a:p>
            <a:r>
              <a:rPr lang="en-US" altLang="zh-CN">
                <a:latin typeface="SimHei" panose="02010609060101010101" pitchFamily="49" charset="-122"/>
                <a:ea typeface="SimHei" panose="02010609060101010101" pitchFamily="49" charset="-122"/>
              </a:rPr>
              <a:t>⑤</a:t>
            </a:r>
            <a:endParaRPr lang="zh-CN" altLang="en-US">
              <a:latin typeface="SimHei" panose="02010609060101010101" pitchFamily="49" charset="-122"/>
              <a:ea typeface="SimHei" panose="02010609060101010101" pitchFamily="49" charset="-122"/>
            </a:endParaRPr>
          </a:p>
        </p:txBody>
      </p:sp>
      <p:sp>
        <p:nvSpPr>
          <p:cNvPr id="13" name="文本框 12">
            <a:extLst>
              <a:ext uri="{FF2B5EF4-FFF2-40B4-BE49-F238E27FC236}">
                <a16:creationId xmlns:a16="http://schemas.microsoft.com/office/drawing/2014/main" id="{A5933957-3FB8-05B7-D725-2BB50EEDEB25}"/>
              </a:ext>
            </a:extLst>
          </p:cNvPr>
          <p:cNvSpPr txBox="1"/>
          <p:nvPr/>
        </p:nvSpPr>
        <p:spPr>
          <a:xfrm>
            <a:off x="1176873" y="6010262"/>
            <a:ext cx="399818" cy="369332"/>
          </a:xfrm>
          <a:prstGeom prst="rect">
            <a:avLst/>
          </a:prstGeom>
          <a:noFill/>
        </p:spPr>
        <p:txBody>
          <a:bodyPr wrap="square">
            <a:spAutoFit/>
          </a:bodyPr>
          <a:lstStyle/>
          <a:p>
            <a:r>
              <a:rPr lang="en-US" altLang="zh-CN">
                <a:solidFill>
                  <a:srgbClr val="FF0000"/>
                </a:solidFill>
                <a:latin typeface="SimHei" panose="02010609060101010101" pitchFamily="49" charset="-122"/>
                <a:ea typeface="SimHei" panose="02010609060101010101" pitchFamily="49" charset="-122"/>
              </a:rPr>
              <a:t>⑥</a:t>
            </a:r>
            <a:endParaRPr lang="zh-CN" altLang="en-US">
              <a:solidFill>
                <a:srgbClr val="FF0000"/>
              </a:solidFill>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320767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50" fill="hold"/>
                                        <p:tgtEl>
                                          <p:spTgt spid="5"/>
                                        </p:tgtEl>
                                      </p:cBhvr>
                                    </p:cmd>
                                  </p:childTnLst>
                                </p:cTn>
                              </p:par>
                              <p:par>
                                <p:cTn id="7" presetID="3" presetClass="exit" presetSubtype="10" fill="hold" grpId="0" nodeType="withEffect">
                                  <p:stCondLst>
                                    <p:cond delay="0"/>
                                  </p:stCondLst>
                                  <p:childTnLst>
                                    <p:animEffect transition="out" filter="blinds(horizontal)">
                                      <p:cBhvr>
                                        <p:cTn id="8" dur="10"/>
                                        <p:tgtEl>
                                          <p:spTgt spid="10"/>
                                        </p:tgtEl>
                                      </p:cBhvr>
                                    </p:animEffect>
                                    <p:set>
                                      <p:cBhvr>
                                        <p:cTn id="9" dur="1" fill="hold">
                                          <p:stCondLst>
                                            <p:cond delay="9"/>
                                          </p:stCondLst>
                                        </p:cTn>
                                        <p:tgtEl>
                                          <p:spTgt spid="10"/>
                                        </p:tgtEl>
                                        <p:attrNameLst>
                                          <p:attrName>style.visibility</p:attrName>
                                        </p:attrNameLst>
                                      </p:cBhvr>
                                      <p:to>
                                        <p:strVal val="hidden"/>
                                      </p:to>
                                    </p:set>
                                  </p:childTnLst>
                                </p:cTn>
                              </p:par>
                              <p:par>
                                <p:cTn id="10" presetID="1" presetClass="exit"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hidden"/>
                                      </p:to>
                                    </p:set>
                                  </p:childTnLst>
                                </p:cTn>
                              </p:par>
                              <p:par>
                                <p:cTn id="12" presetID="1" presetClass="exit"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hidden"/>
                                      </p:to>
                                    </p:set>
                                  </p:childTnLst>
                                </p:cTn>
                              </p:par>
                              <p:par>
                                <p:cTn id="14" presetID="1" presetClass="exit"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hidden"/>
                                      </p:to>
                                    </p:set>
                                  </p:childTnLst>
                                </p:cTn>
                              </p:par>
                              <p:par>
                                <p:cTn id="16" presetID="1" presetClass="exit"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hidden"/>
                                      </p:to>
                                    </p:set>
                                  </p:childTnLst>
                                </p:cTn>
                              </p:par>
                              <p:par>
                                <p:cTn id="18" presetID="1" presetClass="exit"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hidden"/>
                                      </p:to>
                                    </p:set>
                                  </p:childTnLst>
                                </p:cTn>
                              </p:par>
                              <p:par>
                                <p:cTn id="20" presetID="2" presetClass="mediacall" presetSubtype="0" fill="hold" nodeType="withEffect">
                                  <p:stCondLst>
                                    <p:cond delay="0"/>
                                  </p:stCondLst>
                                  <p:childTnLst>
                                    <p:cmd type="call" cmd="togglePause">
                                      <p:cBhvr>
                                        <p:cTn id="21"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5"/>
                </p:tgtEl>
              </p:cMediaNode>
            </p:video>
          </p:childTnLst>
        </p:cTn>
      </p:par>
    </p:tnLst>
    <p:bldLst>
      <p:bldP spid="8" grpId="0"/>
      <p:bldP spid="9" grpId="0"/>
      <p:bldP spid="10" grpId="0"/>
      <p:bldP spid="11" grpId="0"/>
      <p:bldP spid="12"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37177F-BB8D-697C-CD42-C8F840F8FB6D}"/>
              </a:ext>
            </a:extLst>
          </p:cNvPr>
          <p:cNvSpPr>
            <a:spLocks noGrp="1"/>
          </p:cNvSpPr>
          <p:nvPr>
            <p:ph type="title"/>
          </p:nvPr>
        </p:nvSpPr>
        <p:spPr/>
        <p:txBody>
          <a:bodyPr/>
          <a:lstStyle/>
          <a:p>
            <a:r>
              <a:rPr kumimoji="1" lang="en-US" altLang="zh-CN"/>
              <a:t>HepAI</a:t>
            </a:r>
            <a:r>
              <a:rPr kumimoji="1" lang="zh-CN" altLang="en-US"/>
              <a:t>分布式数据标注</a:t>
            </a:r>
            <a:r>
              <a:rPr kumimoji="1" lang="en-US" altLang="zh-CN"/>
              <a:t>/</a:t>
            </a:r>
            <a:r>
              <a:rPr kumimoji="1" lang="zh-CN" altLang="en-US"/>
              <a:t>模型部署模块</a:t>
            </a:r>
            <a:endParaRPr lang="zh-CN" altLang="en-US"/>
          </a:p>
        </p:txBody>
      </p:sp>
      <p:sp>
        <p:nvSpPr>
          <p:cNvPr id="36" name="圆角矩形 4">
            <a:extLst>
              <a:ext uri="{FF2B5EF4-FFF2-40B4-BE49-F238E27FC236}">
                <a16:creationId xmlns:a16="http://schemas.microsoft.com/office/drawing/2014/main" id="{DC65DEDD-F3B1-6A6E-52FF-2B2AB315674E}"/>
              </a:ext>
            </a:extLst>
          </p:cNvPr>
          <p:cNvSpPr/>
          <p:nvPr/>
        </p:nvSpPr>
        <p:spPr>
          <a:xfrm>
            <a:off x="2641089" y="2397561"/>
            <a:ext cx="1728192" cy="508630"/>
          </a:xfrm>
          <a:prstGeom prst="roundRect">
            <a:avLst/>
          </a:prstGeom>
          <a:solidFill>
            <a:srgbClr val="00B0F0">
              <a:alpha val="23000"/>
            </a:srgbClr>
          </a:solidFill>
          <a:ln w="12700">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zh-CN" altLang="en-US"/>
              <a:t>云端</a:t>
            </a:r>
            <a:r>
              <a:rPr kumimoji="1" lang="en-US" altLang="zh-CN"/>
              <a:t>Controller</a:t>
            </a:r>
            <a:endParaRPr kumimoji="1" lang="zh-CN" altLang="en-US"/>
          </a:p>
        </p:txBody>
      </p:sp>
      <p:pic>
        <p:nvPicPr>
          <p:cNvPr id="37" name="图片 36">
            <a:extLst>
              <a:ext uri="{FF2B5EF4-FFF2-40B4-BE49-F238E27FC236}">
                <a16:creationId xmlns:a16="http://schemas.microsoft.com/office/drawing/2014/main" id="{09616B66-B98C-2BE8-9C7A-21054E63B6A1}"/>
              </a:ext>
            </a:extLst>
          </p:cNvPr>
          <p:cNvPicPr>
            <a:picLocks noChangeAspect="1"/>
          </p:cNvPicPr>
          <p:nvPr/>
        </p:nvPicPr>
        <p:blipFill>
          <a:blip r:embed="rId3"/>
          <a:stretch>
            <a:fillRect/>
          </a:stretch>
        </p:blipFill>
        <p:spPr>
          <a:xfrm>
            <a:off x="2082917" y="2477946"/>
            <a:ext cx="495300" cy="406400"/>
          </a:xfrm>
          <a:prstGeom prst="rect">
            <a:avLst/>
          </a:prstGeom>
        </p:spPr>
      </p:pic>
      <p:sp>
        <p:nvSpPr>
          <p:cNvPr id="38" name="圆角矩形 6">
            <a:extLst>
              <a:ext uri="{FF2B5EF4-FFF2-40B4-BE49-F238E27FC236}">
                <a16:creationId xmlns:a16="http://schemas.microsoft.com/office/drawing/2014/main" id="{CDDAFB99-51F6-D544-8E81-98062E5616AA}"/>
              </a:ext>
            </a:extLst>
          </p:cNvPr>
          <p:cNvSpPr/>
          <p:nvPr/>
        </p:nvSpPr>
        <p:spPr>
          <a:xfrm>
            <a:off x="886157" y="5543674"/>
            <a:ext cx="1224137" cy="508630"/>
          </a:xfrm>
          <a:prstGeom prst="roundRect">
            <a:avLst/>
          </a:prstGeom>
          <a:solidFill>
            <a:srgbClr val="00B0F0">
              <a:alpha val="23000"/>
            </a:srgbClr>
          </a:solidFill>
          <a:ln w="12700">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zh-CN" altLang="en-US"/>
              <a:t>客户端</a:t>
            </a:r>
          </a:p>
        </p:txBody>
      </p:sp>
      <p:sp>
        <p:nvSpPr>
          <p:cNvPr id="39" name="文本框 38">
            <a:extLst>
              <a:ext uri="{FF2B5EF4-FFF2-40B4-BE49-F238E27FC236}">
                <a16:creationId xmlns:a16="http://schemas.microsoft.com/office/drawing/2014/main" id="{6DF47EF4-725D-22C6-036C-7D564FA9A009}"/>
              </a:ext>
            </a:extLst>
          </p:cNvPr>
          <p:cNvSpPr txBox="1"/>
          <p:nvPr/>
        </p:nvSpPr>
        <p:spPr>
          <a:xfrm>
            <a:off x="1102156" y="6140579"/>
            <a:ext cx="3024361" cy="369332"/>
          </a:xfrm>
          <a:prstGeom prst="rect">
            <a:avLst/>
          </a:prstGeom>
          <a:noFill/>
        </p:spPr>
        <p:txBody>
          <a:bodyPr wrap="square">
            <a:spAutoFit/>
          </a:bodyPr>
          <a:lstStyle/>
          <a:p>
            <a:r>
              <a:rPr lang="zh-CN" altLang="en-US">
                <a:latin typeface="Times New Roman" panose="02020603050405020304" pitchFamily="18" charset="0"/>
                <a:ea typeface="SimHei" panose="02010609060101010101" pitchFamily="49" charset="-122"/>
                <a:cs typeface="Times New Roman" panose="02020603050405020304" pitchFamily="18" charset="0"/>
              </a:rPr>
              <a:t>基于</a:t>
            </a:r>
            <a:r>
              <a:rPr lang="en-US" altLang="zh-CN" err="1">
                <a:latin typeface="Times New Roman" panose="02020603050405020304" pitchFamily="18" charset="0"/>
                <a:ea typeface="SimHei" panose="02010609060101010101" pitchFamily="49" charset="-122"/>
                <a:cs typeface="Times New Roman" panose="02020603050405020304" pitchFamily="18" charset="0"/>
              </a:rPr>
              <a:t>HaiGF</a:t>
            </a:r>
            <a:r>
              <a:rPr lang="zh-CN" altLang="en-US">
                <a:latin typeface="Times New Roman" panose="02020603050405020304" pitchFamily="18" charset="0"/>
                <a:ea typeface="SimHei" panose="02010609060101010101" pitchFamily="49" charset="-122"/>
                <a:cs typeface="Times New Roman" panose="02020603050405020304" pitchFamily="18" charset="0"/>
              </a:rPr>
              <a:t>的文本标注软件</a:t>
            </a:r>
            <a:endParaRPr lang="en-US" altLang="zh-CN">
              <a:latin typeface="Times New Roman" panose="02020603050405020304" pitchFamily="18" charset="0"/>
              <a:ea typeface="SimHei" panose="02010609060101010101" pitchFamily="49" charset="-122"/>
              <a:cs typeface="Times New Roman" panose="02020603050405020304" pitchFamily="18" charset="0"/>
            </a:endParaRPr>
          </a:p>
        </p:txBody>
      </p:sp>
      <p:sp>
        <p:nvSpPr>
          <p:cNvPr id="40" name="圆角矩形 8">
            <a:extLst>
              <a:ext uri="{FF2B5EF4-FFF2-40B4-BE49-F238E27FC236}">
                <a16:creationId xmlns:a16="http://schemas.microsoft.com/office/drawing/2014/main" id="{4B801943-E3FB-7F74-EDBB-8F7C82641581}"/>
              </a:ext>
            </a:extLst>
          </p:cNvPr>
          <p:cNvSpPr/>
          <p:nvPr/>
        </p:nvSpPr>
        <p:spPr>
          <a:xfrm>
            <a:off x="2904476" y="5543674"/>
            <a:ext cx="1224137" cy="508630"/>
          </a:xfrm>
          <a:prstGeom prst="roundRect">
            <a:avLst/>
          </a:prstGeom>
          <a:solidFill>
            <a:srgbClr val="00B0F0">
              <a:alpha val="23000"/>
            </a:srgbClr>
          </a:solidFill>
          <a:ln w="12700">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zh-CN" altLang="en-US"/>
              <a:t>客户端</a:t>
            </a:r>
          </a:p>
        </p:txBody>
      </p:sp>
      <p:sp>
        <p:nvSpPr>
          <p:cNvPr id="41" name="圆角矩形 9">
            <a:extLst>
              <a:ext uri="{FF2B5EF4-FFF2-40B4-BE49-F238E27FC236}">
                <a16:creationId xmlns:a16="http://schemas.microsoft.com/office/drawing/2014/main" id="{53BA3F04-D821-5AD9-6B75-F9FD18182A14}"/>
              </a:ext>
            </a:extLst>
          </p:cNvPr>
          <p:cNvSpPr/>
          <p:nvPr/>
        </p:nvSpPr>
        <p:spPr>
          <a:xfrm>
            <a:off x="5026615" y="5543674"/>
            <a:ext cx="1224137" cy="508630"/>
          </a:xfrm>
          <a:prstGeom prst="roundRect">
            <a:avLst/>
          </a:prstGeom>
          <a:solidFill>
            <a:srgbClr val="00B0F0">
              <a:alpha val="23000"/>
            </a:srgbClr>
          </a:solidFill>
          <a:ln w="12700">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zh-CN" altLang="en-US"/>
              <a:t>客户端</a:t>
            </a:r>
          </a:p>
        </p:txBody>
      </p:sp>
      <p:sp>
        <p:nvSpPr>
          <p:cNvPr id="42" name="文本框 41">
            <a:extLst>
              <a:ext uri="{FF2B5EF4-FFF2-40B4-BE49-F238E27FC236}">
                <a16:creationId xmlns:a16="http://schemas.microsoft.com/office/drawing/2014/main" id="{181133C5-1BB9-8045-95D3-E08C99A8ABEF}"/>
              </a:ext>
            </a:extLst>
          </p:cNvPr>
          <p:cNvSpPr txBox="1"/>
          <p:nvPr/>
        </p:nvSpPr>
        <p:spPr>
          <a:xfrm>
            <a:off x="5638685" y="3901766"/>
            <a:ext cx="2497482" cy="646331"/>
          </a:xfrm>
          <a:prstGeom prst="rect">
            <a:avLst/>
          </a:prstGeom>
          <a:noFill/>
        </p:spPr>
        <p:txBody>
          <a:bodyPr wrap="square">
            <a:spAutoFit/>
          </a:bodyPr>
          <a:lstStyle/>
          <a:p>
            <a:r>
              <a:rPr lang="zh-CN" altLang="en-US">
                <a:latin typeface="Times New Roman" panose="02020603050405020304" pitchFamily="18" charset="0"/>
                <a:ea typeface="SimHei" panose="02010609060101010101" pitchFamily="49" charset="-122"/>
                <a:cs typeface="Times New Roman" panose="02020603050405020304" pitchFamily="18" charset="0"/>
              </a:rPr>
              <a:t>基于</a:t>
            </a:r>
            <a:r>
              <a:rPr lang="en-US" altLang="zh-CN" err="1">
                <a:latin typeface="Times New Roman" panose="02020603050405020304" pitchFamily="18" charset="0"/>
                <a:ea typeface="SimHei" panose="02010609060101010101" pitchFamily="49" charset="-122"/>
                <a:cs typeface="Times New Roman" panose="02020603050405020304" pitchFamily="18" charset="0"/>
              </a:rPr>
              <a:t>hepai</a:t>
            </a:r>
            <a:r>
              <a:rPr lang="zh-CN" altLang="en-US">
                <a:latin typeface="Times New Roman" panose="02020603050405020304" pitchFamily="18" charset="0"/>
                <a:ea typeface="SimHei" panose="02010609060101010101" pitchFamily="49" charset="-122"/>
                <a:cs typeface="Times New Roman" panose="02020603050405020304" pitchFamily="18" charset="0"/>
              </a:rPr>
              <a:t>库把数据集、算法模型部署成</a:t>
            </a:r>
            <a:r>
              <a:rPr lang="en-US" altLang="zh-CN">
                <a:latin typeface="Times New Roman" panose="02020603050405020304" pitchFamily="18" charset="0"/>
                <a:ea typeface="SimHei" panose="02010609060101010101" pitchFamily="49" charset="-122"/>
                <a:cs typeface="Times New Roman" panose="02020603050405020304" pitchFamily="18" charset="0"/>
              </a:rPr>
              <a:t>worker</a:t>
            </a:r>
          </a:p>
        </p:txBody>
      </p:sp>
      <p:sp>
        <p:nvSpPr>
          <p:cNvPr id="43" name="圆角矩形 11">
            <a:extLst>
              <a:ext uri="{FF2B5EF4-FFF2-40B4-BE49-F238E27FC236}">
                <a16:creationId xmlns:a16="http://schemas.microsoft.com/office/drawing/2014/main" id="{492ABB99-41AB-F3D7-6414-CB022F065E51}"/>
              </a:ext>
            </a:extLst>
          </p:cNvPr>
          <p:cNvSpPr/>
          <p:nvPr/>
        </p:nvSpPr>
        <p:spPr>
          <a:xfrm>
            <a:off x="6335965" y="2411405"/>
            <a:ext cx="2344376" cy="508630"/>
          </a:xfrm>
          <a:prstGeom prst="roundRect">
            <a:avLst/>
          </a:prstGeom>
          <a:solidFill>
            <a:srgbClr val="00B0F0">
              <a:alpha val="23000"/>
            </a:srgbClr>
          </a:solidFill>
          <a:ln w="12700">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zh-CN" altLang="en-US"/>
              <a:t>服务器</a:t>
            </a:r>
            <a:r>
              <a:rPr kumimoji="1" lang="en-US" altLang="zh-CN" err="1"/>
              <a:t>Worker+GPU</a:t>
            </a:r>
            <a:endParaRPr kumimoji="1" lang="zh-CN" altLang="en-US"/>
          </a:p>
        </p:txBody>
      </p:sp>
      <p:sp>
        <p:nvSpPr>
          <p:cNvPr id="44" name="文本框 43">
            <a:extLst>
              <a:ext uri="{FF2B5EF4-FFF2-40B4-BE49-F238E27FC236}">
                <a16:creationId xmlns:a16="http://schemas.microsoft.com/office/drawing/2014/main" id="{A5A30662-3B7B-C45C-1586-6FE1FF09FF73}"/>
              </a:ext>
            </a:extLst>
          </p:cNvPr>
          <p:cNvSpPr txBox="1"/>
          <p:nvPr/>
        </p:nvSpPr>
        <p:spPr>
          <a:xfrm>
            <a:off x="3675392" y="4258118"/>
            <a:ext cx="3024361" cy="646331"/>
          </a:xfrm>
          <a:prstGeom prst="rect">
            <a:avLst/>
          </a:prstGeom>
          <a:noFill/>
        </p:spPr>
        <p:txBody>
          <a:bodyPr wrap="square">
            <a:spAutoFit/>
          </a:bodyPr>
          <a:lstStyle/>
          <a:p>
            <a:r>
              <a:rPr lang="en-US" altLang="zh-CN">
                <a:latin typeface="Times New Roman" panose="02020603050405020304" pitchFamily="18" charset="0"/>
                <a:ea typeface="SimHei" panose="02010609060101010101" pitchFamily="49" charset="-122"/>
                <a:cs typeface="Times New Roman" panose="02020603050405020304" pitchFamily="18" charset="0"/>
              </a:rPr>
              <a:t>TCP</a:t>
            </a:r>
          </a:p>
          <a:p>
            <a:r>
              <a:rPr lang="en-US" altLang="zh-CN">
                <a:latin typeface="Times New Roman" panose="02020603050405020304" pitchFamily="18" charset="0"/>
                <a:ea typeface="SimHei" panose="02010609060101010101" pitchFamily="49" charset="-122"/>
                <a:cs typeface="Times New Roman" panose="02020603050405020304" pitchFamily="18" charset="0"/>
              </a:rPr>
              <a:t>GRPC</a:t>
            </a:r>
          </a:p>
        </p:txBody>
      </p:sp>
      <p:sp>
        <p:nvSpPr>
          <p:cNvPr id="45" name="文本框 44">
            <a:extLst>
              <a:ext uri="{FF2B5EF4-FFF2-40B4-BE49-F238E27FC236}">
                <a16:creationId xmlns:a16="http://schemas.microsoft.com/office/drawing/2014/main" id="{26E87250-1A80-198B-0450-FC3980C38042}"/>
              </a:ext>
            </a:extLst>
          </p:cNvPr>
          <p:cNvSpPr txBox="1"/>
          <p:nvPr/>
        </p:nvSpPr>
        <p:spPr>
          <a:xfrm>
            <a:off x="340247" y="3107148"/>
            <a:ext cx="3024361" cy="369332"/>
          </a:xfrm>
          <a:prstGeom prst="rect">
            <a:avLst/>
          </a:prstGeom>
          <a:noFill/>
        </p:spPr>
        <p:txBody>
          <a:bodyPr wrap="square">
            <a:spAutoFit/>
          </a:bodyPr>
          <a:lstStyle/>
          <a:p>
            <a:r>
              <a:rPr lang="en-US" altLang="zh-CN" err="1">
                <a:latin typeface="Times New Roman" panose="02020603050405020304" pitchFamily="18" charset="0"/>
                <a:ea typeface="SimHei" panose="02010609060101010101" pitchFamily="49" charset="-122"/>
                <a:cs typeface="Times New Roman" panose="02020603050405020304" pitchFamily="18" charset="0"/>
              </a:rPr>
              <a:t>hepai</a:t>
            </a:r>
            <a:r>
              <a:rPr lang="en-US" altLang="zh-CN">
                <a:latin typeface="Times New Roman" panose="02020603050405020304" pitchFamily="18" charset="0"/>
                <a:ea typeface="SimHei" panose="02010609060101010101" pitchFamily="49" charset="-122"/>
                <a:cs typeface="Times New Roman" panose="02020603050405020304" pitchFamily="18" charset="0"/>
              </a:rPr>
              <a:t>-server</a:t>
            </a:r>
            <a:r>
              <a:rPr lang="zh-CN" altLang="en-US">
                <a:latin typeface="Times New Roman" panose="02020603050405020304" pitchFamily="18" charset="0"/>
                <a:ea typeface="SimHei" panose="02010609060101010101" pitchFamily="49" charset="-122"/>
                <a:cs typeface="Times New Roman" panose="02020603050405020304" pitchFamily="18" charset="0"/>
              </a:rPr>
              <a:t>统一入口服务</a:t>
            </a:r>
            <a:endParaRPr lang="en-US" altLang="zh-CN">
              <a:latin typeface="Times New Roman" panose="02020603050405020304" pitchFamily="18" charset="0"/>
              <a:ea typeface="SimHei" panose="02010609060101010101" pitchFamily="49" charset="-122"/>
              <a:cs typeface="Times New Roman" panose="02020603050405020304" pitchFamily="18" charset="0"/>
            </a:endParaRPr>
          </a:p>
        </p:txBody>
      </p:sp>
      <p:sp>
        <p:nvSpPr>
          <p:cNvPr id="46" name="圆角矩形 14">
            <a:extLst>
              <a:ext uri="{FF2B5EF4-FFF2-40B4-BE49-F238E27FC236}">
                <a16:creationId xmlns:a16="http://schemas.microsoft.com/office/drawing/2014/main" id="{76697879-E30A-0F19-5B73-CF2653A7EA6D}"/>
              </a:ext>
            </a:extLst>
          </p:cNvPr>
          <p:cNvSpPr/>
          <p:nvPr/>
        </p:nvSpPr>
        <p:spPr>
          <a:xfrm>
            <a:off x="6335967" y="1539422"/>
            <a:ext cx="2328694" cy="508630"/>
          </a:xfrm>
          <a:prstGeom prst="roundRect">
            <a:avLst/>
          </a:prstGeom>
          <a:solidFill>
            <a:srgbClr val="00B0F0">
              <a:alpha val="23000"/>
            </a:srgbClr>
          </a:solidFill>
          <a:ln w="12700">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zh-CN" altLang="en-US"/>
              <a:t>服务器</a:t>
            </a:r>
            <a:r>
              <a:rPr kumimoji="1" lang="en-US" altLang="zh-CN"/>
              <a:t>Worker</a:t>
            </a:r>
            <a:endParaRPr kumimoji="1" lang="zh-CN" altLang="en-US"/>
          </a:p>
        </p:txBody>
      </p:sp>
      <p:cxnSp>
        <p:nvCxnSpPr>
          <p:cNvPr id="47" name="直线箭头连接符 16">
            <a:extLst>
              <a:ext uri="{FF2B5EF4-FFF2-40B4-BE49-F238E27FC236}">
                <a16:creationId xmlns:a16="http://schemas.microsoft.com/office/drawing/2014/main" id="{6EF6ED72-62A3-CCCA-2D63-0E91B8FFB514}"/>
              </a:ext>
            </a:extLst>
          </p:cNvPr>
          <p:cNvCxnSpPr>
            <a:cxnSpLocks/>
            <a:stCxn id="36" idx="2"/>
            <a:endCxn id="38" idx="0"/>
          </p:cNvCxnSpPr>
          <p:nvPr/>
        </p:nvCxnSpPr>
        <p:spPr>
          <a:xfrm flipH="1">
            <a:off x="1498226" y="2906191"/>
            <a:ext cx="2006959" cy="2637483"/>
          </a:xfrm>
          <a:prstGeom prst="straightConnector1">
            <a:avLst/>
          </a:prstGeom>
          <a:ln w="28575">
            <a:headEnd type="triangle" w="lg" len="lg"/>
            <a:tailEnd type="triangle" w="lg" len="lg"/>
          </a:ln>
        </p:spPr>
        <p:style>
          <a:lnRef idx="3">
            <a:schemeClr val="dk1"/>
          </a:lnRef>
          <a:fillRef idx="0">
            <a:schemeClr val="dk1"/>
          </a:fillRef>
          <a:effectRef idx="2">
            <a:schemeClr val="dk1"/>
          </a:effectRef>
          <a:fontRef idx="minor">
            <a:schemeClr val="tx1"/>
          </a:fontRef>
        </p:style>
      </p:cxnSp>
      <p:cxnSp>
        <p:nvCxnSpPr>
          <p:cNvPr id="48" name="直线箭头连接符 21">
            <a:extLst>
              <a:ext uri="{FF2B5EF4-FFF2-40B4-BE49-F238E27FC236}">
                <a16:creationId xmlns:a16="http://schemas.microsoft.com/office/drawing/2014/main" id="{4352CEC0-9CDD-B2B7-7F8B-30A95AA09A9A}"/>
              </a:ext>
            </a:extLst>
          </p:cNvPr>
          <p:cNvCxnSpPr>
            <a:cxnSpLocks/>
            <a:stCxn id="36" idx="2"/>
            <a:endCxn id="41" idx="0"/>
          </p:cNvCxnSpPr>
          <p:nvPr/>
        </p:nvCxnSpPr>
        <p:spPr>
          <a:xfrm>
            <a:off x="3505185" y="2906191"/>
            <a:ext cx="2133499" cy="2637483"/>
          </a:xfrm>
          <a:prstGeom prst="straightConnector1">
            <a:avLst/>
          </a:prstGeom>
          <a:ln w="28575">
            <a:headEnd type="triangle" w="lg" len="lg"/>
            <a:tailEnd type="triangle" w="lg" len="lg"/>
          </a:ln>
        </p:spPr>
        <p:style>
          <a:lnRef idx="3">
            <a:schemeClr val="dk1"/>
          </a:lnRef>
          <a:fillRef idx="0">
            <a:schemeClr val="dk1"/>
          </a:fillRef>
          <a:effectRef idx="2">
            <a:schemeClr val="dk1"/>
          </a:effectRef>
          <a:fontRef idx="minor">
            <a:schemeClr val="tx1"/>
          </a:fontRef>
        </p:style>
      </p:cxnSp>
      <p:cxnSp>
        <p:nvCxnSpPr>
          <p:cNvPr id="49" name="直线箭头连接符 24">
            <a:extLst>
              <a:ext uri="{FF2B5EF4-FFF2-40B4-BE49-F238E27FC236}">
                <a16:creationId xmlns:a16="http://schemas.microsoft.com/office/drawing/2014/main" id="{277B4A6C-2DFE-F221-654C-8822B5530269}"/>
              </a:ext>
            </a:extLst>
          </p:cNvPr>
          <p:cNvCxnSpPr>
            <a:cxnSpLocks/>
            <a:stCxn id="36" idx="2"/>
            <a:endCxn id="40" idx="0"/>
          </p:cNvCxnSpPr>
          <p:nvPr/>
        </p:nvCxnSpPr>
        <p:spPr>
          <a:xfrm>
            <a:off x="3505185" y="2906191"/>
            <a:ext cx="11360" cy="2637483"/>
          </a:xfrm>
          <a:prstGeom prst="straightConnector1">
            <a:avLst/>
          </a:prstGeom>
          <a:ln w="28575">
            <a:headEnd type="triangle" w="lg" len="lg"/>
            <a:tailEnd type="triangle" w="lg" len="lg"/>
          </a:ln>
        </p:spPr>
        <p:style>
          <a:lnRef idx="3">
            <a:schemeClr val="dk1"/>
          </a:lnRef>
          <a:fillRef idx="0">
            <a:schemeClr val="dk1"/>
          </a:fillRef>
          <a:effectRef idx="2">
            <a:schemeClr val="dk1"/>
          </a:effectRef>
          <a:fontRef idx="minor">
            <a:schemeClr val="tx1"/>
          </a:fontRef>
        </p:style>
      </p:cxnSp>
      <p:sp>
        <p:nvSpPr>
          <p:cNvPr id="50" name="圆角矩形 27">
            <a:extLst>
              <a:ext uri="{FF2B5EF4-FFF2-40B4-BE49-F238E27FC236}">
                <a16:creationId xmlns:a16="http://schemas.microsoft.com/office/drawing/2014/main" id="{9D37E39C-30C4-FDC8-A2B1-4C077098B4F2}"/>
              </a:ext>
            </a:extLst>
          </p:cNvPr>
          <p:cNvSpPr/>
          <p:nvPr/>
        </p:nvSpPr>
        <p:spPr>
          <a:xfrm>
            <a:off x="6320285" y="3259607"/>
            <a:ext cx="2344376" cy="508630"/>
          </a:xfrm>
          <a:prstGeom prst="roundRect">
            <a:avLst/>
          </a:prstGeom>
          <a:solidFill>
            <a:srgbClr val="00B0F0">
              <a:alpha val="23000"/>
            </a:srgbClr>
          </a:solidFill>
          <a:ln w="12700">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zh-CN" altLang="en-US"/>
              <a:t>服务器</a:t>
            </a:r>
            <a:r>
              <a:rPr kumimoji="1" lang="en-US" altLang="zh-CN" err="1"/>
              <a:t>Worker+GPU</a:t>
            </a:r>
            <a:endParaRPr kumimoji="1" lang="zh-CN" altLang="en-US"/>
          </a:p>
        </p:txBody>
      </p:sp>
      <p:cxnSp>
        <p:nvCxnSpPr>
          <p:cNvPr id="51" name="直线箭头连接符 28">
            <a:extLst>
              <a:ext uri="{FF2B5EF4-FFF2-40B4-BE49-F238E27FC236}">
                <a16:creationId xmlns:a16="http://schemas.microsoft.com/office/drawing/2014/main" id="{786E12F4-B45B-2DF2-0061-220567E96842}"/>
              </a:ext>
            </a:extLst>
          </p:cNvPr>
          <p:cNvCxnSpPr>
            <a:cxnSpLocks/>
            <a:stCxn id="36" idx="3"/>
            <a:endCxn id="55" idx="1"/>
          </p:cNvCxnSpPr>
          <p:nvPr/>
        </p:nvCxnSpPr>
        <p:spPr>
          <a:xfrm flipV="1">
            <a:off x="4369281" y="1758856"/>
            <a:ext cx="1503242" cy="893020"/>
          </a:xfrm>
          <a:prstGeom prst="straightConnector1">
            <a:avLst/>
          </a:prstGeom>
          <a:ln w="28575">
            <a:headEnd type="triangle" w="lg" len="lg"/>
            <a:tailEnd type="triangle" w="lg" len="lg"/>
          </a:ln>
        </p:spPr>
        <p:style>
          <a:lnRef idx="3">
            <a:schemeClr val="dk1"/>
          </a:lnRef>
          <a:fillRef idx="0">
            <a:schemeClr val="dk1"/>
          </a:fillRef>
          <a:effectRef idx="2">
            <a:schemeClr val="dk1"/>
          </a:effectRef>
          <a:fontRef idx="minor">
            <a:schemeClr val="tx1"/>
          </a:fontRef>
        </p:style>
      </p:cxnSp>
      <p:cxnSp>
        <p:nvCxnSpPr>
          <p:cNvPr id="52" name="直线箭头连接符 31">
            <a:extLst>
              <a:ext uri="{FF2B5EF4-FFF2-40B4-BE49-F238E27FC236}">
                <a16:creationId xmlns:a16="http://schemas.microsoft.com/office/drawing/2014/main" id="{B5F07454-3C15-D76A-55DD-97A97ADB96DC}"/>
              </a:ext>
            </a:extLst>
          </p:cNvPr>
          <p:cNvCxnSpPr>
            <a:cxnSpLocks/>
            <a:stCxn id="36" idx="3"/>
            <a:endCxn id="56" idx="1"/>
          </p:cNvCxnSpPr>
          <p:nvPr/>
        </p:nvCxnSpPr>
        <p:spPr>
          <a:xfrm flipV="1">
            <a:off x="4369281" y="2645106"/>
            <a:ext cx="1503242" cy="6770"/>
          </a:xfrm>
          <a:prstGeom prst="straightConnector1">
            <a:avLst/>
          </a:prstGeom>
          <a:ln w="28575">
            <a:headEnd type="triangle" w="lg" len="lg"/>
            <a:tailEnd type="triangle" w="lg" len="lg"/>
          </a:ln>
        </p:spPr>
        <p:style>
          <a:lnRef idx="3">
            <a:schemeClr val="dk1"/>
          </a:lnRef>
          <a:fillRef idx="0">
            <a:schemeClr val="dk1"/>
          </a:fillRef>
          <a:effectRef idx="2">
            <a:schemeClr val="dk1"/>
          </a:effectRef>
          <a:fontRef idx="minor">
            <a:schemeClr val="tx1"/>
          </a:fontRef>
        </p:style>
      </p:cxnSp>
      <p:cxnSp>
        <p:nvCxnSpPr>
          <p:cNvPr id="53" name="直线箭头连接符 34">
            <a:extLst>
              <a:ext uri="{FF2B5EF4-FFF2-40B4-BE49-F238E27FC236}">
                <a16:creationId xmlns:a16="http://schemas.microsoft.com/office/drawing/2014/main" id="{BF097548-DC1C-8BC1-E7C7-580C29D27E44}"/>
              </a:ext>
            </a:extLst>
          </p:cNvPr>
          <p:cNvCxnSpPr>
            <a:cxnSpLocks/>
            <a:stCxn id="36" idx="3"/>
            <a:endCxn id="57" idx="1"/>
          </p:cNvCxnSpPr>
          <p:nvPr/>
        </p:nvCxnSpPr>
        <p:spPr>
          <a:xfrm>
            <a:off x="4369281" y="2651876"/>
            <a:ext cx="1519204" cy="843796"/>
          </a:xfrm>
          <a:prstGeom prst="straightConnector1">
            <a:avLst/>
          </a:prstGeom>
          <a:ln w="28575">
            <a:headEnd type="triangle" w="lg" len="lg"/>
            <a:tailEnd type="triangle" w="lg" len="lg"/>
          </a:ln>
        </p:spPr>
        <p:style>
          <a:lnRef idx="3">
            <a:schemeClr val="dk1"/>
          </a:lnRef>
          <a:fillRef idx="0">
            <a:schemeClr val="dk1"/>
          </a:fillRef>
          <a:effectRef idx="2">
            <a:schemeClr val="dk1"/>
          </a:effectRef>
          <a:fontRef idx="minor">
            <a:schemeClr val="tx1"/>
          </a:fontRef>
        </p:style>
      </p:cxnSp>
      <p:sp>
        <p:nvSpPr>
          <p:cNvPr id="54" name="文本框 53">
            <a:extLst>
              <a:ext uri="{FF2B5EF4-FFF2-40B4-BE49-F238E27FC236}">
                <a16:creationId xmlns:a16="http://schemas.microsoft.com/office/drawing/2014/main" id="{41A622FC-6719-4E2A-35DC-EB02C3F1E8D9}"/>
              </a:ext>
            </a:extLst>
          </p:cNvPr>
          <p:cNvSpPr txBox="1"/>
          <p:nvPr/>
        </p:nvSpPr>
        <p:spPr>
          <a:xfrm>
            <a:off x="4908909" y="2335480"/>
            <a:ext cx="995256" cy="646331"/>
          </a:xfrm>
          <a:prstGeom prst="rect">
            <a:avLst/>
          </a:prstGeom>
          <a:noFill/>
        </p:spPr>
        <p:txBody>
          <a:bodyPr wrap="square">
            <a:spAutoFit/>
          </a:bodyPr>
          <a:lstStyle/>
          <a:p>
            <a:r>
              <a:rPr lang="en-US" altLang="zh-CN">
                <a:latin typeface="Times New Roman" panose="02020603050405020304" pitchFamily="18" charset="0"/>
                <a:ea typeface="SimHei" panose="02010609060101010101" pitchFamily="49" charset="-122"/>
                <a:cs typeface="Times New Roman" panose="02020603050405020304" pitchFamily="18" charset="0"/>
              </a:rPr>
              <a:t>TCP</a:t>
            </a:r>
          </a:p>
          <a:p>
            <a:r>
              <a:rPr lang="en-US" altLang="zh-CN">
                <a:latin typeface="Times New Roman" panose="02020603050405020304" pitchFamily="18" charset="0"/>
                <a:ea typeface="SimHei" panose="02010609060101010101" pitchFamily="49" charset="-122"/>
                <a:cs typeface="Times New Roman" panose="02020603050405020304" pitchFamily="18" charset="0"/>
              </a:rPr>
              <a:t>GRPC</a:t>
            </a:r>
          </a:p>
        </p:txBody>
      </p:sp>
      <p:pic>
        <p:nvPicPr>
          <p:cNvPr id="55" name="图片 54">
            <a:extLst>
              <a:ext uri="{FF2B5EF4-FFF2-40B4-BE49-F238E27FC236}">
                <a16:creationId xmlns:a16="http://schemas.microsoft.com/office/drawing/2014/main" id="{C08F1E11-F537-A456-06AF-540DDF625CAE}"/>
              </a:ext>
            </a:extLst>
          </p:cNvPr>
          <p:cNvPicPr>
            <a:picLocks noChangeAspect="1"/>
          </p:cNvPicPr>
          <p:nvPr/>
        </p:nvPicPr>
        <p:blipFill>
          <a:blip r:embed="rId4"/>
          <a:stretch>
            <a:fillRect/>
          </a:stretch>
        </p:blipFill>
        <p:spPr>
          <a:xfrm>
            <a:off x="5872523" y="1555656"/>
            <a:ext cx="431800" cy="406400"/>
          </a:xfrm>
          <a:prstGeom prst="rect">
            <a:avLst/>
          </a:prstGeom>
        </p:spPr>
      </p:pic>
      <p:pic>
        <p:nvPicPr>
          <p:cNvPr id="56" name="图片 55">
            <a:extLst>
              <a:ext uri="{FF2B5EF4-FFF2-40B4-BE49-F238E27FC236}">
                <a16:creationId xmlns:a16="http://schemas.microsoft.com/office/drawing/2014/main" id="{D11695AD-F8F5-2F6B-47C3-238A9562680D}"/>
              </a:ext>
            </a:extLst>
          </p:cNvPr>
          <p:cNvPicPr>
            <a:picLocks noChangeAspect="1"/>
          </p:cNvPicPr>
          <p:nvPr/>
        </p:nvPicPr>
        <p:blipFill>
          <a:blip r:embed="rId4"/>
          <a:stretch>
            <a:fillRect/>
          </a:stretch>
        </p:blipFill>
        <p:spPr>
          <a:xfrm>
            <a:off x="5872523" y="2441906"/>
            <a:ext cx="431800" cy="406400"/>
          </a:xfrm>
          <a:prstGeom prst="rect">
            <a:avLst/>
          </a:prstGeom>
        </p:spPr>
      </p:pic>
      <p:pic>
        <p:nvPicPr>
          <p:cNvPr id="57" name="图片 56">
            <a:extLst>
              <a:ext uri="{FF2B5EF4-FFF2-40B4-BE49-F238E27FC236}">
                <a16:creationId xmlns:a16="http://schemas.microsoft.com/office/drawing/2014/main" id="{6C333F13-3492-A289-EF11-3318BCE1421C}"/>
              </a:ext>
            </a:extLst>
          </p:cNvPr>
          <p:cNvPicPr>
            <a:picLocks noChangeAspect="1"/>
          </p:cNvPicPr>
          <p:nvPr/>
        </p:nvPicPr>
        <p:blipFill>
          <a:blip r:embed="rId4"/>
          <a:stretch>
            <a:fillRect/>
          </a:stretch>
        </p:blipFill>
        <p:spPr>
          <a:xfrm>
            <a:off x="5888485" y="3292472"/>
            <a:ext cx="431800" cy="406400"/>
          </a:xfrm>
          <a:prstGeom prst="rect">
            <a:avLst/>
          </a:prstGeom>
        </p:spPr>
      </p:pic>
      <p:pic>
        <p:nvPicPr>
          <p:cNvPr id="58" name="图片 57">
            <a:extLst>
              <a:ext uri="{FF2B5EF4-FFF2-40B4-BE49-F238E27FC236}">
                <a16:creationId xmlns:a16="http://schemas.microsoft.com/office/drawing/2014/main" id="{862633C3-9350-24D9-5E67-437046D4DC95}"/>
              </a:ext>
            </a:extLst>
          </p:cNvPr>
          <p:cNvPicPr>
            <a:picLocks noChangeAspect="1"/>
          </p:cNvPicPr>
          <p:nvPr/>
        </p:nvPicPr>
        <p:blipFill>
          <a:blip r:embed="rId5"/>
          <a:stretch>
            <a:fillRect/>
          </a:stretch>
        </p:blipFill>
        <p:spPr>
          <a:xfrm>
            <a:off x="347831" y="5569827"/>
            <a:ext cx="520700" cy="482600"/>
          </a:xfrm>
          <a:prstGeom prst="rect">
            <a:avLst/>
          </a:prstGeom>
        </p:spPr>
      </p:pic>
      <p:pic>
        <p:nvPicPr>
          <p:cNvPr id="59" name="图片 58">
            <a:extLst>
              <a:ext uri="{FF2B5EF4-FFF2-40B4-BE49-F238E27FC236}">
                <a16:creationId xmlns:a16="http://schemas.microsoft.com/office/drawing/2014/main" id="{C7767B63-F3D1-580E-7BAF-0AF97FC0CE26}"/>
              </a:ext>
            </a:extLst>
          </p:cNvPr>
          <p:cNvPicPr>
            <a:picLocks noChangeAspect="1"/>
          </p:cNvPicPr>
          <p:nvPr/>
        </p:nvPicPr>
        <p:blipFill>
          <a:blip r:embed="rId5"/>
          <a:stretch>
            <a:fillRect/>
          </a:stretch>
        </p:blipFill>
        <p:spPr>
          <a:xfrm>
            <a:off x="2260994" y="5569827"/>
            <a:ext cx="520700" cy="482600"/>
          </a:xfrm>
          <a:prstGeom prst="rect">
            <a:avLst/>
          </a:prstGeom>
        </p:spPr>
      </p:pic>
      <p:pic>
        <p:nvPicPr>
          <p:cNvPr id="60" name="图片 59">
            <a:extLst>
              <a:ext uri="{FF2B5EF4-FFF2-40B4-BE49-F238E27FC236}">
                <a16:creationId xmlns:a16="http://schemas.microsoft.com/office/drawing/2014/main" id="{35A654F9-E608-A0E7-061F-B19C6E734149}"/>
              </a:ext>
            </a:extLst>
          </p:cNvPr>
          <p:cNvPicPr>
            <a:picLocks noChangeAspect="1"/>
          </p:cNvPicPr>
          <p:nvPr/>
        </p:nvPicPr>
        <p:blipFill>
          <a:blip r:embed="rId5"/>
          <a:stretch>
            <a:fillRect/>
          </a:stretch>
        </p:blipFill>
        <p:spPr>
          <a:xfrm>
            <a:off x="4427428" y="5587773"/>
            <a:ext cx="520700" cy="482600"/>
          </a:xfrm>
          <a:prstGeom prst="rect">
            <a:avLst/>
          </a:prstGeom>
        </p:spPr>
      </p:pic>
      <p:sp>
        <p:nvSpPr>
          <p:cNvPr id="61" name="文本框 60">
            <a:extLst>
              <a:ext uri="{FF2B5EF4-FFF2-40B4-BE49-F238E27FC236}">
                <a16:creationId xmlns:a16="http://schemas.microsoft.com/office/drawing/2014/main" id="{A70831A0-10AE-93BF-0130-FDE3EC2E0717}"/>
              </a:ext>
            </a:extLst>
          </p:cNvPr>
          <p:cNvSpPr txBox="1"/>
          <p:nvPr/>
        </p:nvSpPr>
        <p:spPr>
          <a:xfrm>
            <a:off x="8901023" y="1592724"/>
            <a:ext cx="3384376" cy="369332"/>
          </a:xfrm>
          <a:prstGeom prst="rect">
            <a:avLst/>
          </a:prstGeom>
          <a:noFill/>
        </p:spPr>
        <p:txBody>
          <a:bodyPr wrap="square">
            <a:spAutoFit/>
          </a:bodyPr>
          <a:lstStyle/>
          <a:p>
            <a:r>
              <a:rPr lang="en-US" altLang="zh-CN" err="1">
                <a:latin typeface="Times New Roman" panose="02020603050405020304" pitchFamily="18" charset="0"/>
                <a:ea typeface="SimHei" panose="02010609060101010101" pitchFamily="49" charset="-122"/>
                <a:cs typeface="Times New Roman" panose="02020603050405020304" pitchFamily="18" charset="0"/>
              </a:rPr>
              <a:t>hepai</a:t>
            </a:r>
            <a:r>
              <a:rPr lang="zh-CN" altLang="en-US">
                <a:latin typeface="Times New Roman" panose="02020603050405020304" pitchFamily="18" charset="0"/>
                <a:ea typeface="SimHei" panose="02010609060101010101" pitchFamily="49" charset="-122"/>
                <a:cs typeface="Times New Roman" panose="02020603050405020304" pitchFamily="18" charset="0"/>
              </a:rPr>
              <a:t>文本数据标注管理器</a:t>
            </a:r>
            <a:endParaRPr lang="en-US" altLang="zh-CN">
              <a:latin typeface="Times New Roman" panose="02020603050405020304" pitchFamily="18" charset="0"/>
              <a:ea typeface="SimHei" panose="02010609060101010101" pitchFamily="49" charset="-122"/>
              <a:cs typeface="Times New Roman" panose="02020603050405020304" pitchFamily="18" charset="0"/>
            </a:endParaRPr>
          </a:p>
        </p:txBody>
      </p:sp>
      <p:sp>
        <p:nvSpPr>
          <p:cNvPr id="62" name="文本框 61">
            <a:extLst>
              <a:ext uri="{FF2B5EF4-FFF2-40B4-BE49-F238E27FC236}">
                <a16:creationId xmlns:a16="http://schemas.microsoft.com/office/drawing/2014/main" id="{AE0FA235-8356-E2C0-E089-362F4777D018}"/>
              </a:ext>
            </a:extLst>
          </p:cNvPr>
          <p:cNvSpPr txBox="1"/>
          <p:nvPr/>
        </p:nvSpPr>
        <p:spPr>
          <a:xfrm>
            <a:off x="8869128" y="2505766"/>
            <a:ext cx="3384376" cy="369332"/>
          </a:xfrm>
          <a:prstGeom prst="rect">
            <a:avLst/>
          </a:prstGeom>
          <a:noFill/>
        </p:spPr>
        <p:txBody>
          <a:bodyPr wrap="square">
            <a:spAutoFit/>
          </a:bodyPr>
          <a:lstStyle/>
          <a:p>
            <a:r>
              <a:rPr lang="en-US" altLang="zh-CN" err="1">
                <a:latin typeface="Times New Roman" panose="02020603050405020304" pitchFamily="18" charset="0"/>
                <a:ea typeface="SimHei" panose="02010609060101010101" pitchFamily="49" charset="-122"/>
                <a:cs typeface="Times New Roman" panose="02020603050405020304" pitchFamily="18" charset="0"/>
              </a:rPr>
              <a:t>hepai</a:t>
            </a:r>
            <a:r>
              <a:rPr lang="zh-CN" altLang="en-US">
                <a:latin typeface="Times New Roman" panose="02020603050405020304" pitchFamily="18" charset="0"/>
                <a:ea typeface="SimHei" panose="02010609060101010101" pitchFamily="49" charset="-122"/>
                <a:cs typeface="Times New Roman" panose="02020603050405020304" pitchFamily="18" charset="0"/>
              </a:rPr>
              <a:t> </a:t>
            </a:r>
            <a:r>
              <a:rPr lang="en-US" altLang="zh-CN">
                <a:latin typeface="Times New Roman" panose="02020603050405020304" pitchFamily="18" charset="0"/>
                <a:ea typeface="SimHei" panose="02010609060101010101" pitchFamily="49" charset="-122"/>
                <a:cs typeface="Times New Roman" panose="02020603050405020304" pitchFamily="18" charset="0"/>
              </a:rPr>
              <a:t>LLM</a:t>
            </a:r>
            <a:r>
              <a:rPr lang="zh-CN" altLang="en-US">
                <a:latin typeface="Times New Roman" panose="02020603050405020304" pitchFamily="18" charset="0"/>
                <a:ea typeface="SimHei" panose="02010609060101010101" pitchFamily="49" charset="-122"/>
                <a:cs typeface="Times New Roman" panose="02020603050405020304" pitchFamily="18" charset="0"/>
              </a:rPr>
              <a:t>模型训练器</a:t>
            </a:r>
            <a:endParaRPr lang="en-US" altLang="zh-CN">
              <a:latin typeface="Times New Roman" panose="02020603050405020304" pitchFamily="18" charset="0"/>
              <a:ea typeface="SimHei" panose="02010609060101010101" pitchFamily="49" charset="-122"/>
              <a:cs typeface="Times New Roman" panose="02020603050405020304" pitchFamily="18" charset="0"/>
            </a:endParaRPr>
          </a:p>
        </p:txBody>
      </p:sp>
      <p:sp>
        <p:nvSpPr>
          <p:cNvPr id="63" name="文本框 62">
            <a:extLst>
              <a:ext uri="{FF2B5EF4-FFF2-40B4-BE49-F238E27FC236}">
                <a16:creationId xmlns:a16="http://schemas.microsoft.com/office/drawing/2014/main" id="{9D8CDE17-E05A-0BE6-243D-B070F7A41CFA}"/>
              </a:ext>
            </a:extLst>
          </p:cNvPr>
          <p:cNvSpPr txBox="1"/>
          <p:nvPr/>
        </p:nvSpPr>
        <p:spPr>
          <a:xfrm>
            <a:off x="8869128" y="3302480"/>
            <a:ext cx="3384376" cy="369332"/>
          </a:xfrm>
          <a:prstGeom prst="rect">
            <a:avLst/>
          </a:prstGeom>
          <a:noFill/>
        </p:spPr>
        <p:txBody>
          <a:bodyPr wrap="square">
            <a:spAutoFit/>
          </a:bodyPr>
          <a:lstStyle/>
          <a:p>
            <a:r>
              <a:rPr lang="en-US" altLang="zh-CN" err="1">
                <a:latin typeface="Times New Roman" panose="02020603050405020304" pitchFamily="18" charset="0"/>
                <a:ea typeface="SimHei" panose="02010609060101010101" pitchFamily="49" charset="-122"/>
                <a:cs typeface="Times New Roman" panose="02020603050405020304" pitchFamily="18" charset="0"/>
              </a:rPr>
              <a:t>hepai</a:t>
            </a:r>
            <a:r>
              <a:rPr lang="zh-CN" altLang="en-US">
                <a:latin typeface="Times New Roman" panose="02020603050405020304" pitchFamily="18" charset="0"/>
                <a:ea typeface="SimHei" panose="02010609060101010101" pitchFamily="49" charset="-122"/>
                <a:cs typeface="Times New Roman" panose="02020603050405020304" pitchFamily="18" charset="0"/>
              </a:rPr>
              <a:t> </a:t>
            </a:r>
            <a:r>
              <a:rPr lang="en-US" altLang="zh-CN">
                <a:latin typeface="Times New Roman" panose="02020603050405020304" pitchFamily="18" charset="0"/>
                <a:ea typeface="SimHei" panose="02010609060101010101" pitchFamily="49" charset="-122"/>
                <a:cs typeface="Times New Roman" panose="02020603050405020304" pitchFamily="18" charset="0"/>
              </a:rPr>
              <a:t>LLM</a:t>
            </a:r>
            <a:r>
              <a:rPr lang="zh-CN" altLang="en-US">
                <a:latin typeface="Times New Roman" panose="02020603050405020304" pitchFamily="18" charset="0"/>
                <a:ea typeface="SimHei" panose="02010609060101010101" pitchFamily="49" charset="-122"/>
                <a:cs typeface="Times New Roman" panose="02020603050405020304" pitchFamily="18" charset="0"/>
              </a:rPr>
              <a:t>模型推理器 </a:t>
            </a:r>
            <a:r>
              <a:rPr lang="en-US" altLang="zh-CN">
                <a:latin typeface="Times New Roman" panose="02020603050405020304" pitchFamily="18" charset="0"/>
                <a:ea typeface="SimHei" panose="02010609060101010101" pitchFamily="49" charset="-122"/>
                <a:cs typeface="Times New Roman" panose="02020603050405020304" pitchFamily="18" charset="0"/>
              </a:rPr>
              <a:t>ChatHEP</a:t>
            </a:r>
          </a:p>
        </p:txBody>
      </p:sp>
      <p:sp>
        <p:nvSpPr>
          <p:cNvPr id="64" name="文本框 63">
            <a:extLst>
              <a:ext uri="{FF2B5EF4-FFF2-40B4-BE49-F238E27FC236}">
                <a16:creationId xmlns:a16="http://schemas.microsoft.com/office/drawing/2014/main" id="{46AAC5C6-E6E9-B1A3-08F0-EAD3976F3D8F}"/>
              </a:ext>
            </a:extLst>
          </p:cNvPr>
          <p:cNvSpPr txBox="1"/>
          <p:nvPr/>
        </p:nvSpPr>
        <p:spPr>
          <a:xfrm>
            <a:off x="6408271" y="4684009"/>
            <a:ext cx="4248175" cy="1754326"/>
          </a:xfrm>
          <a:prstGeom prst="rect">
            <a:avLst/>
          </a:prstGeom>
          <a:noFill/>
        </p:spPr>
        <p:txBody>
          <a:bodyPr wrap="square">
            <a:spAutoFit/>
          </a:bodyPr>
          <a:lstStyle/>
          <a:p>
            <a:pPr marL="285750" indent="-285750">
              <a:buFont typeface="Arial" panose="020B0604020202020204" pitchFamily="34" charset="0"/>
              <a:buChar char="•"/>
            </a:pPr>
            <a:r>
              <a:rPr lang="zh-CN" altLang="en-US">
                <a:latin typeface="Times New Roman" panose="02020603050405020304" pitchFamily="18" charset="0"/>
                <a:ea typeface="SimHei" panose="02010609060101010101" pitchFamily="49" charset="-122"/>
                <a:cs typeface="Times New Roman" panose="02020603050405020304" pitchFamily="18" charset="0"/>
              </a:rPr>
              <a:t>用户角色和权限体系</a:t>
            </a:r>
            <a:endParaRPr lang="en-US" altLang="zh-CN">
              <a:latin typeface="Times New Roman" panose="02020603050405020304" pitchFamily="18" charset="0"/>
              <a:ea typeface="SimHei" panose="02010609060101010101" pitchFamily="49" charset="-122"/>
              <a:cs typeface="Times New Roman" panose="02020603050405020304" pitchFamily="18" charset="0"/>
            </a:endParaRPr>
          </a:p>
          <a:p>
            <a:pPr marL="285750" indent="-285750">
              <a:buFont typeface="Arial" panose="020B0604020202020204" pitchFamily="34" charset="0"/>
              <a:buChar char="•"/>
            </a:pPr>
            <a:r>
              <a:rPr lang="zh-CN" altLang="en-US">
                <a:latin typeface="Times New Roman" panose="02020603050405020304" pitchFamily="18" charset="0"/>
                <a:ea typeface="SimHei" panose="02010609060101010101" pitchFamily="49" charset="-122"/>
                <a:cs typeface="Times New Roman" panose="02020603050405020304" pitchFamily="18" charset="0"/>
              </a:rPr>
              <a:t>分组和任务分配策略</a:t>
            </a:r>
            <a:endParaRPr lang="en-US" altLang="zh-CN">
              <a:latin typeface="Times New Roman" panose="02020603050405020304" pitchFamily="18" charset="0"/>
              <a:ea typeface="SimHei" panose="02010609060101010101" pitchFamily="49" charset="-122"/>
              <a:cs typeface="Times New Roman" panose="02020603050405020304" pitchFamily="18" charset="0"/>
            </a:endParaRPr>
          </a:p>
          <a:p>
            <a:pPr marL="285750" indent="-285750">
              <a:buFont typeface="Arial" panose="020B0604020202020204" pitchFamily="34" charset="0"/>
              <a:buChar char="•"/>
            </a:pPr>
            <a:r>
              <a:rPr lang="zh-CN" altLang="en-US">
                <a:latin typeface="Times New Roman" panose="02020603050405020304" pitchFamily="18" charset="0"/>
                <a:ea typeface="SimHei" panose="02010609060101010101" pitchFamily="49" charset="-122"/>
                <a:cs typeface="Times New Roman" panose="02020603050405020304" pitchFamily="18" charset="0"/>
              </a:rPr>
              <a:t>自动分发任务</a:t>
            </a:r>
            <a:endParaRPr lang="en-US" altLang="zh-CN">
              <a:latin typeface="Times New Roman" panose="02020603050405020304" pitchFamily="18" charset="0"/>
              <a:ea typeface="SimHei" panose="02010609060101010101" pitchFamily="49" charset="-122"/>
              <a:cs typeface="Times New Roman" panose="02020603050405020304" pitchFamily="18" charset="0"/>
            </a:endParaRPr>
          </a:p>
          <a:p>
            <a:pPr marL="285750" indent="-285750">
              <a:buFont typeface="Arial" panose="020B0604020202020204" pitchFamily="34" charset="0"/>
              <a:buChar char="•"/>
            </a:pPr>
            <a:r>
              <a:rPr lang="zh-CN" altLang="en-US">
                <a:latin typeface="Times New Roman" panose="02020603050405020304" pitchFamily="18" charset="0"/>
                <a:ea typeface="SimHei" panose="02010609060101010101" pitchFamily="49" charset="-122"/>
                <a:cs typeface="Times New Roman" panose="02020603050405020304" pitchFamily="18" charset="0"/>
              </a:rPr>
              <a:t>数据锁定和解锁</a:t>
            </a:r>
            <a:endParaRPr lang="en-US" altLang="zh-CN">
              <a:latin typeface="Times New Roman" panose="02020603050405020304" pitchFamily="18" charset="0"/>
              <a:ea typeface="SimHei" panose="02010609060101010101" pitchFamily="49" charset="-122"/>
              <a:cs typeface="Times New Roman" panose="02020603050405020304" pitchFamily="18" charset="0"/>
            </a:endParaRPr>
          </a:p>
          <a:p>
            <a:pPr marL="285750" indent="-285750">
              <a:buFont typeface="Arial" panose="020B0604020202020204" pitchFamily="34" charset="0"/>
              <a:buChar char="•"/>
            </a:pPr>
            <a:r>
              <a:rPr lang="zh-CN" altLang="en-US">
                <a:latin typeface="Times New Roman" panose="02020603050405020304" pitchFamily="18" charset="0"/>
                <a:ea typeface="SimHei" panose="02010609060101010101" pitchFamily="49" charset="-122"/>
                <a:cs typeface="Times New Roman" panose="02020603050405020304" pitchFamily="18" charset="0"/>
              </a:rPr>
              <a:t>数据版本控制</a:t>
            </a:r>
            <a:endParaRPr lang="en-US" altLang="zh-CN">
              <a:latin typeface="Times New Roman" panose="02020603050405020304" pitchFamily="18" charset="0"/>
              <a:ea typeface="SimHei" panose="02010609060101010101" pitchFamily="49" charset="-122"/>
              <a:cs typeface="Times New Roman" panose="02020603050405020304" pitchFamily="18" charset="0"/>
            </a:endParaRPr>
          </a:p>
          <a:p>
            <a:pPr marL="285750" indent="-285750">
              <a:buFont typeface="Arial" panose="020B0604020202020204" pitchFamily="34" charset="0"/>
              <a:buChar char="•"/>
            </a:pPr>
            <a:r>
              <a:rPr lang="zh-CN" altLang="en-US">
                <a:latin typeface="Times New Roman" panose="02020603050405020304" pitchFamily="18" charset="0"/>
                <a:ea typeface="SimHei" panose="02010609060101010101" pitchFamily="49" charset="-122"/>
                <a:cs typeface="Times New Roman" panose="02020603050405020304" pitchFamily="18" charset="0"/>
              </a:rPr>
              <a:t>审核和反馈机制</a:t>
            </a:r>
            <a:endParaRPr lang="en-US" altLang="zh-CN">
              <a:latin typeface="Times New Roman" panose="02020603050405020304" pitchFamily="18" charset="0"/>
              <a:ea typeface="SimHei" panose="02010609060101010101" pitchFamily="49" charset="-122"/>
              <a:cs typeface="Times New Roman" panose="02020603050405020304" pitchFamily="18" charset="0"/>
            </a:endParaRPr>
          </a:p>
        </p:txBody>
      </p:sp>
      <p:cxnSp>
        <p:nvCxnSpPr>
          <p:cNvPr id="65" name="直线箭头连接符 32">
            <a:extLst>
              <a:ext uri="{FF2B5EF4-FFF2-40B4-BE49-F238E27FC236}">
                <a16:creationId xmlns:a16="http://schemas.microsoft.com/office/drawing/2014/main" id="{F96C6120-22BD-3C0F-B5E5-C010BAA5D275}"/>
              </a:ext>
            </a:extLst>
          </p:cNvPr>
          <p:cNvCxnSpPr>
            <a:cxnSpLocks/>
            <a:stCxn id="43" idx="0"/>
            <a:endCxn id="46" idx="2"/>
          </p:cNvCxnSpPr>
          <p:nvPr/>
        </p:nvCxnSpPr>
        <p:spPr>
          <a:xfrm flipH="1" flipV="1">
            <a:off x="7500314" y="2048052"/>
            <a:ext cx="7839" cy="363353"/>
          </a:xfrm>
          <a:prstGeom prst="straightConnector1">
            <a:avLst/>
          </a:prstGeom>
          <a:ln w="28575">
            <a:headEnd type="triangle" w="lg" len="lg"/>
            <a:tailEnd type="triangle" w="lg" len="lg"/>
          </a:ln>
        </p:spPr>
        <p:style>
          <a:lnRef idx="3">
            <a:schemeClr val="dk1"/>
          </a:lnRef>
          <a:fillRef idx="0">
            <a:schemeClr val="dk1"/>
          </a:fillRef>
          <a:effectRef idx="2">
            <a:schemeClr val="dk1"/>
          </a:effectRef>
          <a:fontRef idx="minor">
            <a:schemeClr val="tx1"/>
          </a:fontRef>
        </p:style>
      </p:cxnSp>
      <p:cxnSp>
        <p:nvCxnSpPr>
          <p:cNvPr id="66" name="直线箭头连接符 36">
            <a:extLst>
              <a:ext uri="{FF2B5EF4-FFF2-40B4-BE49-F238E27FC236}">
                <a16:creationId xmlns:a16="http://schemas.microsoft.com/office/drawing/2014/main" id="{E9219AF5-4CA6-2B90-B2DA-B8EB80C58638}"/>
              </a:ext>
            </a:extLst>
          </p:cNvPr>
          <p:cNvCxnSpPr>
            <a:cxnSpLocks/>
          </p:cNvCxnSpPr>
          <p:nvPr/>
        </p:nvCxnSpPr>
        <p:spPr>
          <a:xfrm flipH="1" flipV="1">
            <a:off x="7529642" y="2903255"/>
            <a:ext cx="7839" cy="363353"/>
          </a:xfrm>
          <a:prstGeom prst="straightConnector1">
            <a:avLst/>
          </a:prstGeom>
          <a:ln w="28575">
            <a:headEnd type="triangle" w="lg" len="lg"/>
            <a:tailEnd type="triangle" w="lg" len="lg"/>
          </a:ln>
        </p:spPr>
        <p:style>
          <a:lnRef idx="3">
            <a:schemeClr val="dk1"/>
          </a:lnRef>
          <a:fillRef idx="0">
            <a:schemeClr val="dk1"/>
          </a:fillRef>
          <a:effectRef idx="2">
            <a:schemeClr val="dk1"/>
          </a:effectRef>
          <a:fontRef idx="minor">
            <a:schemeClr val="tx1"/>
          </a:fontRef>
        </p:style>
      </p:cxnSp>
      <p:sp>
        <p:nvSpPr>
          <p:cNvPr id="67" name="文本框 66">
            <a:extLst>
              <a:ext uri="{FF2B5EF4-FFF2-40B4-BE49-F238E27FC236}">
                <a16:creationId xmlns:a16="http://schemas.microsoft.com/office/drawing/2014/main" id="{E21BBE7D-310C-A2A2-81FB-85286F89A2A2}"/>
              </a:ext>
            </a:extLst>
          </p:cNvPr>
          <p:cNvSpPr txBox="1"/>
          <p:nvPr/>
        </p:nvSpPr>
        <p:spPr>
          <a:xfrm>
            <a:off x="1162655" y="4321294"/>
            <a:ext cx="1008151" cy="369332"/>
          </a:xfrm>
          <a:prstGeom prst="rect">
            <a:avLst/>
          </a:prstGeom>
          <a:noFill/>
        </p:spPr>
        <p:txBody>
          <a:bodyPr wrap="square">
            <a:spAutoFit/>
          </a:bodyPr>
          <a:lstStyle/>
          <a:p>
            <a:r>
              <a:rPr lang="en-US" altLang="zh-CN" err="1">
                <a:latin typeface="Times New Roman" panose="02020603050405020304" pitchFamily="18" charset="0"/>
                <a:ea typeface="SimHei" panose="02010609060101010101" pitchFamily="49" charset="-122"/>
                <a:cs typeface="Times New Roman" panose="02020603050405020304" pitchFamily="18" charset="0"/>
              </a:rPr>
              <a:t>hepai</a:t>
            </a:r>
            <a:endParaRPr lang="en-US" altLang="zh-CN">
              <a:latin typeface="Times New Roman" panose="02020603050405020304" pitchFamily="18" charset="0"/>
              <a:ea typeface="SimHei" panose="02010609060101010101" pitchFamily="49" charset="-122"/>
              <a:cs typeface="Times New Roman" panose="02020603050405020304" pitchFamily="18" charset="0"/>
            </a:endParaRPr>
          </a:p>
        </p:txBody>
      </p:sp>
      <p:sp>
        <p:nvSpPr>
          <p:cNvPr id="3" name="文本框 2">
            <a:extLst>
              <a:ext uri="{FF2B5EF4-FFF2-40B4-BE49-F238E27FC236}">
                <a16:creationId xmlns:a16="http://schemas.microsoft.com/office/drawing/2014/main" id="{C5357E45-61E1-AFD9-FDC5-E59944FB9276}"/>
              </a:ext>
            </a:extLst>
          </p:cNvPr>
          <p:cNvSpPr txBox="1"/>
          <p:nvPr/>
        </p:nvSpPr>
        <p:spPr>
          <a:xfrm>
            <a:off x="317892" y="971429"/>
            <a:ext cx="11874108" cy="461665"/>
          </a:xfrm>
          <a:prstGeom prst="rect">
            <a:avLst/>
          </a:prstGeom>
          <a:noFill/>
        </p:spPr>
        <p:txBody>
          <a:bodyPr wrap="square">
            <a:spAutoFit/>
          </a:bodyPr>
          <a:lstStyle/>
          <a:p>
            <a:r>
              <a:rPr lang="zh-CN" altLang="en-US" sz="24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全新自研</a:t>
            </a:r>
            <a:r>
              <a:rPr lang="zh-CN" altLang="en-US"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跨系统、高并发</a:t>
            </a:r>
            <a:r>
              <a:rPr lang="zh-CN" altLang="en-US" sz="24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的分布式部署模块</a:t>
            </a:r>
          </a:p>
        </p:txBody>
      </p:sp>
    </p:spTree>
    <p:extLst>
      <p:ext uri="{BB962C8B-B14F-4D97-AF65-F5344CB8AC3E}">
        <p14:creationId xmlns:p14="http://schemas.microsoft.com/office/powerpoint/2010/main" val="36051806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0BDF56-8D84-702F-97EB-9F19884F616B}"/>
              </a:ext>
            </a:extLst>
          </p:cNvPr>
          <p:cNvSpPr>
            <a:spLocks noGrp="1"/>
          </p:cNvSpPr>
          <p:nvPr>
            <p:ph type="title"/>
          </p:nvPr>
        </p:nvSpPr>
        <p:spPr/>
        <p:txBody>
          <a:bodyPr/>
          <a:lstStyle/>
          <a:p>
            <a:r>
              <a:rPr lang="zh-CN" altLang="en-US"/>
              <a:t>跨领域合作</a:t>
            </a:r>
          </a:p>
        </p:txBody>
      </p:sp>
      <p:sp>
        <p:nvSpPr>
          <p:cNvPr id="3" name="内容占位符 2">
            <a:extLst>
              <a:ext uri="{FF2B5EF4-FFF2-40B4-BE49-F238E27FC236}">
                <a16:creationId xmlns:a16="http://schemas.microsoft.com/office/drawing/2014/main" id="{6301731C-1718-DA80-8BC2-84A2C19681DD}"/>
              </a:ext>
            </a:extLst>
          </p:cNvPr>
          <p:cNvSpPr>
            <a:spLocks noGrp="1"/>
          </p:cNvSpPr>
          <p:nvPr>
            <p:ph idx="1"/>
          </p:nvPr>
        </p:nvSpPr>
        <p:spPr>
          <a:xfrm>
            <a:off x="1041756" y="1580282"/>
            <a:ext cx="9757862" cy="5277718"/>
          </a:xfrm>
        </p:spPr>
        <p:txBody>
          <a:bodyPr/>
          <a:lstStyle/>
          <a:p>
            <a:r>
              <a:rPr lang="zh-CN" altLang="en-US"/>
              <a:t>机器学习创新组：</a:t>
            </a:r>
            <a:endParaRPr lang="en-US" altLang="zh-CN"/>
          </a:p>
          <a:p>
            <a:pPr lvl="1"/>
            <a:r>
              <a:rPr lang="zh-CN" altLang="en-US">
                <a:effectLst/>
              </a:rPr>
              <a:t>方亚泉、赵丽娜、李刚、刘北江、袁野、罗武鸣、焦毅、孙胜森、方文兴等等</a:t>
            </a:r>
            <a:endParaRPr lang="en-US" altLang="zh-CN">
              <a:effectLst/>
            </a:endParaRPr>
          </a:p>
          <a:p>
            <a:r>
              <a:rPr lang="en-US" altLang="zh-CN"/>
              <a:t>0</a:t>
            </a:r>
            <a:r>
              <a:rPr lang="zh-CN" altLang="en-US"/>
              <a:t>到</a:t>
            </a:r>
            <a:r>
              <a:rPr lang="en-US" altLang="zh-CN"/>
              <a:t>1</a:t>
            </a:r>
            <a:r>
              <a:rPr lang="zh-CN" altLang="en-US"/>
              <a:t>创新项目：</a:t>
            </a:r>
            <a:endParaRPr lang="en-US" altLang="zh-CN"/>
          </a:p>
          <a:p>
            <a:pPr lvl="1"/>
            <a:r>
              <a:rPr lang="zh-CN" altLang="en-US">
                <a:effectLst/>
              </a:rPr>
              <a:t>高能物理基础大模型（张正德、苑长征、</a:t>
            </a:r>
            <a:r>
              <a:rPr lang="en-US" altLang="zh-CN">
                <a:effectLst/>
              </a:rPr>
              <a:t>0</a:t>
            </a:r>
            <a:r>
              <a:rPr lang="zh-CN" altLang="en-US">
                <a:effectLst/>
              </a:rPr>
              <a:t>到</a:t>
            </a:r>
            <a:r>
              <a:rPr lang="en-US" altLang="zh-CN">
                <a:effectLst/>
              </a:rPr>
              <a:t>1</a:t>
            </a:r>
            <a:r>
              <a:rPr lang="zh-CN" altLang="en-US">
                <a:effectLst/>
              </a:rPr>
              <a:t>指导小组等等）</a:t>
            </a:r>
            <a:endParaRPr lang="en-US" altLang="zh-CN">
              <a:effectLst/>
            </a:endParaRPr>
          </a:p>
          <a:p>
            <a:r>
              <a:rPr lang="zh-CN" altLang="en-US" sz="2400"/>
              <a:t>所创新项目：</a:t>
            </a:r>
            <a:endParaRPr lang="en-US" altLang="zh-CN" sz="2400"/>
          </a:p>
          <a:p>
            <a:pPr lvl="1"/>
            <a:r>
              <a:rPr lang="zh-CN" altLang="en-US">
                <a:effectLst/>
              </a:rPr>
              <a:t>物理知识嵌入（赵丽娜）</a:t>
            </a:r>
            <a:endParaRPr lang="en-US" altLang="zh-CN">
              <a:effectLst/>
            </a:endParaRPr>
          </a:p>
          <a:p>
            <a:pPr lvl="1"/>
            <a:r>
              <a:rPr lang="zh-CN" altLang="en-US">
                <a:effectLst/>
              </a:rPr>
              <a:t>机器学习在实验高能物理的应用（方亚泉）</a:t>
            </a:r>
            <a:endParaRPr lang="en-US" altLang="zh-CN">
              <a:effectLst/>
            </a:endParaRPr>
          </a:p>
          <a:p>
            <a:pPr lvl="1"/>
            <a:r>
              <a:rPr lang="zh-CN" altLang="en-US">
                <a:effectLst/>
              </a:rPr>
              <a:t>数据处理软件框架</a:t>
            </a:r>
            <a:r>
              <a:rPr lang="en-US" altLang="zh-CN">
                <a:effectLst/>
              </a:rPr>
              <a:t>Daisy</a:t>
            </a:r>
            <a:r>
              <a:rPr lang="zh-CN" altLang="en-US">
                <a:effectLst/>
              </a:rPr>
              <a:t>（胡誉）</a:t>
            </a:r>
            <a:endParaRPr lang="en-US" altLang="zh-CN">
              <a:effectLst/>
            </a:endParaRPr>
          </a:p>
          <a:p>
            <a:r>
              <a:rPr lang="zh-CN" altLang="en-US" sz="2400"/>
              <a:t>企业：</a:t>
            </a:r>
            <a:endParaRPr lang="en-US" altLang="zh-CN" sz="2400"/>
          </a:p>
          <a:p>
            <a:pPr lvl="1"/>
            <a:r>
              <a:rPr lang="zh-CN" altLang="en-US">
                <a:effectLst/>
              </a:rPr>
              <a:t>华为、曙光、百度等</a:t>
            </a:r>
            <a:endParaRPr lang="en-US" altLang="zh-CN">
              <a:effectLst/>
            </a:endParaRPr>
          </a:p>
        </p:txBody>
      </p:sp>
    </p:spTree>
    <p:extLst>
      <p:ext uri="{BB962C8B-B14F-4D97-AF65-F5344CB8AC3E}">
        <p14:creationId xmlns:p14="http://schemas.microsoft.com/office/powerpoint/2010/main" val="8688442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6FB6FB-AD59-E73E-FA71-273ED1C7ECC9}"/>
              </a:ext>
            </a:extLst>
          </p:cNvPr>
          <p:cNvSpPr>
            <a:spLocks noGrp="1"/>
          </p:cNvSpPr>
          <p:nvPr>
            <p:ph type="title"/>
          </p:nvPr>
        </p:nvSpPr>
        <p:spPr/>
        <p:txBody>
          <a:bodyPr/>
          <a:lstStyle/>
          <a:p>
            <a:r>
              <a:rPr lang="zh-CN" altLang="en-US"/>
              <a:t>总结</a:t>
            </a:r>
          </a:p>
        </p:txBody>
      </p:sp>
      <p:sp>
        <p:nvSpPr>
          <p:cNvPr id="4" name="文本框 3">
            <a:extLst>
              <a:ext uri="{FF2B5EF4-FFF2-40B4-BE49-F238E27FC236}">
                <a16:creationId xmlns:a16="http://schemas.microsoft.com/office/drawing/2014/main" id="{E6714BA2-AAEC-0893-CAE5-CD3100E1E505}"/>
              </a:ext>
            </a:extLst>
          </p:cNvPr>
          <p:cNvSpPr txBox="1"/>
          <p:nvPr/>
        </p:nvSpPr>
        <p:spPr>
          <a:xfrm>
            <a:off x="203684" y="1052736"/>
            <a:ext cx="11784632" cy="5693866"/>
          </a:xfrm>
          <a:prstGeom prst="rect">
            <a:avLst/>
          </a:prstGeom>
          <a:noFill/>
        </p:spPr>
        <p:txBody>
          <a:bodyPr wrap="square">
            <a:spAutoFit/>
          </a:bodyPr>
          <a:lstStyle/>
          <a:p>
            <a:pPr marL="457200" indent="-457200">
              <a:buFont typeface="Arial" panose="020B0604020202020204" pitchFamily="34" charset="0"/>
              <a:buChar char="•"/>
            </a:pPr>
            <a:r>
              <a:rPr lang="zh-CN" altLang="en-US" sz="28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划分科研范式主要依据之一是科研工具的使用，</a:t>
            </a:r>
            <a:r>
              <a:rPr lang="zh-CN" altLang="en-US" sz="2800" b="1">
                <a:solidFill>
                  <a:srgbClr val="C0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新工具的使用必然会提高科研效率，催生新成果</a:t>
            </a:r>
            <a:r>
              <a:rPr lang="zh-CN" altLang="en-US" sz="28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800" dirty="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a:p>
            <a:endParaRPr lang="en-US" altLang="zh-CN" sz="28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a:p>
            <a:pPr marL="457200" indent="-457200">
              <a:buFont typeface="Arial" panose="020B0604020202020204" pitchFamily="34" charset="0"/>
              <a:buChar char="•"/>
            </a:pPr>
            <a:r>
              <a:rPr lang="en-US" altLang="zh-CN" sz="28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“AI for Science</a:t>
            </a:r>
            <a:r>
              <a:rPr lang="zh-CN" altLang="en-US" sz="28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是整个中国科技创新历史上最好的机会</a:t>
            </a:r>
            <a:r>
              <a:rPr lang="en-US" altLang="zh-CN" sz="28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之一。</a:t>
            </a:r>
            <a:endParaRPr lang="en-US" altLang="zh-CN" sz="28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a:p>
            <a:pPr marL="457200" indent="-457200">
              <a:buFont typeface="Arial" panose="020B0604020202020204" pitchFamily="34" charset="0"/>
              <a:buChar char="•"/>
            </a:pPr>
            <a:r>
              <a:rPr lang="zh-CN" altLang="en-US" sz="28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避免炒概念、表面繁荣、不落地。</a:t>
            </a:r>
            <a:endParaRPr lang="en-US" altLang="zh-CN" sz="28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a:p>
            <a:pPr marL="457200" indent="-457200">
              <a:buFont typeface="Arial" panose="020B0604020202020204" pitchFamily="34" charset="0"/>
              <a:buChar char="•"/>
            </a:pPr>
            <a:endParaRPr lang="en-US" altLang="zh-CN" sz="28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a:p>
            <a:pPr marL="457200" indent="-457200">
              <a:buFont typeface="Arial" panose="020B0604020202020204" pitchFamily="34" charset="0"/>
              <a:buChar char="•"/>
            </a:pPr>
            <a:r>
              <a:rPr lang="zh-CN" altLang="en-US" sz="28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院里：发挥高能物理学科基础和优势，打造高水平的数据和AI驱动平台。</a:t>
            </a:r>
          </a:p>
          <a:p>
            <a:pPr marL="457200" indent="-457200">
              <a:buFont typeface="Arial" panose="020B0604020202020204" pitchFamily="34" charset="0"/>
              <a:buChar char="•"/>
            </a:pPr>
            <a:r>
              <a:rPr lang="zh-CN" altLang="en-US" sz="28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所十四五规划：先进计算技术使更强大的建模与模拟成为可能，是高能物理取得重大突破不可或缺的手段。需加强机器学习在实时处理、模拟、重建、分析等方面的应用，提升高能物理探索和新发现的能力。</a:t>
            </a:r>
            <a:endParaRPr lang="en-US" altLang="zh-CN" sz="28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a:p>
            <a:pPr marL="457200" indent="-457200">
              <a:buFont typeface="Arial" panose="020B0604020202020204" pitchFamily="34" charset="0"/>
              <a:buChar char="•"/>
            </a:pPr>
            <a:endParaRPr lang="en-US" altLang="zh-CN" sz="2800" dirty="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a:p>
            <a:pPr marL="457200" indent="-457200">
              <a:buFont typeface="Arial" panose="020B0604020202020204" pitchFamily="34" charset="0"/>
              <a:buChar char="•"/>
            </a:pPr>
            <a:r>
              <a:rPr lang="zh-CN" altLang="en-US" sz="2800" b="1">
                <a:solidFill>
                  <a:srgbClr val="C0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仰望星空，脚踏实地</a:t>
            </a:r>
            <a:r>
              <a:rPr lang="zh-CN" altLang="en-US" sz="28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，利用</a:t>
            </a:r>
            <a:r>
              <a:rPr lang="zh-CN" altLang="en-US" sz="2800" dirty="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先进技术去推动基础研究，加速科学进步，造福人</a:t>
            </a:r>
            <a:r>
              <a:rPr lang="zh-CN" altLang="en-US" sz="280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类社会。</a:t>
            </a:r>
            <a:endParaRPr lang="zh-CN" altLang="en-US" sz="2800" dirty="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0985371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F9A4FA-3CBA-3C06-DB7A-FCFD03E0EED6}"/>
              </a:ext>
            </a:extLst>
          </p:cNvPr>
          <p:cNvSpPr>
            <a:spLocks noGrp="1"/>
          </p:cNvSpPr>
          <p:nvPr>
            <p:ph type="title"/>
          </p:nvPr>
        </p:nvSpPr>
        <p:spPr>
          <a:xfrm>
            <a:off x="646901" y="136525"/>
            <a:ext cx="9765667" cy="595630"/>
          </a:xfrm>
        </p:spPr>
        <p:txBody>
          <a:bodyPr>
            <a:normAutofit fontScale="90000"/>
          </a:bodyPr>
          <a:lstStyle/>
          <a:p>
            <a:r>
              <a:rPr lang="en-US" altLang="zh-CN"/>
              <a:t>CERN</a:t>
            </a:r>
            <a:r>
              <a:rPr lang="zh-CN" altLang="en-US"/>
              <a:t>的计划</a:t>
            </a:r>
            <a:endParaRPr lang="zh-CN" altLang="en-US">
              <a:solidFill>
                <a:srgbClr val="FF0000"/>
              </a:solidFill>
            </a:endParaRPr>
          </a:p>
        </p:txBody>
      </p:sp>
      <p:pic>
        <p:nvPicPr>
          <p:cNvPr id="5" name="图片 4">
            <a:extLst>
              <a:ext uri="{FF2B5EF4-FFF2-40B4-BE49-F238E27FC236}">
                <a16:creationId xmlns:a16="http://schemas.microsoft.com/office/drawing/2014/main" id="{4A8A6CFC-A396-577B-5D9E-ADED90640BB6}"/>
              </a:ext>
            </a:extLst>
          </p:cNvPr>
          <p:cNvPicPr>
            <a:picLocks noChangeAspect="1"/>
          </p:cNvPicPr>
          <p:nvPr/>
        </p:nvPicPr>
        <p:blipFill>
          <a:blip r:embed="rId3"/>
          <a:stretch>
            <a:fillRect/>
          </a:stretch>
        </p:blipFill>
        <p:spPr>
          <a:xfrm>
            <a:off x="6684390" y="4223379"/>
            <a:ext cx="4696963" cy="967365"/>
          </a:xfrm>
          <a:prstGeom prst="rect">
            <a:avLst/>
          </a:prstGeom>
        </p:spPr>
      </p:pic>
      <p:sp>
        <p:nvSpPr>
          <p:cNvPr id="6" name="文本框 5">
            <a:extLst>
              <a:ext uri="{FF2B5EF4-FFF2-40B4-BE49-F238E27FC236}">
                <a16:creationId xmlns:a16="http://schemas.microsoft.com/office/drawing/2014/main" id="{FFB811C1-3EA2-022A-DDD4-937719FC4FDF}"/>
              </a:ext>
            </a:extLst>
          </p:cNvPr>
          <p:cNvSpPr txBox="1"/>
          <p:nvPr/>
        </p:nvSpPr>
        <p:spPr>
          <a:xfrm>
            <a:off x="6576905" y="5185360"/>
            <a:ext cx="6101542" cy="369332"/>
          </a:xfrm>
          <a:prstGeom prst="rect">
            <a:avLst/>
          </a:prstGeom>
          <a:noFill/>
        </p:spPr>
        <p:txBody>
          <a:bodyPr wrap="square">
            <a:spAutoFit/>
          </a:bodyPr>
          <a:lstStyle/>
          <a:p>
            <a:r>
              <a:rPr lang="en-US" altLang="zh-CN">
                <a:latin typeface="Times New Roman" panose="02020603050405020304" pitchFamily="18" charset="0"/>
                <a:ea typeface="Microsoft YaHei" panose="020B0503020204020204" pitchFamily="34" charset="-122"/>
                <a:cs typeface="Times New Roman" panose="02020603050405020304" pitchFamily="18" charset="0"/>
              </a:rPr>
              <a:t>From</a:t>
            </a:r>
            <a:r>
              <a:rPr lang="zh-CN" altLang="en-US">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a:latin typeface="Times New Roman" panose="02020603050405020304" pitchFamily="18" charset="0"/>
                <a:ea typeface="Microsoft YaHei" panose="020B0503020204020204" pitchFamily="34" charset="-122"/>
                <a:cs typeface="Times New Roman" panose="02020603050405020304" pitchFamily="18" charset="0"/>
              </a:rPr>
              <a:t>CERN. </a:t>
            </a:r>
            <a:r>
              <a:rPr lang="zh-CN" altLang="en-US">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a:latin typeface="Times New Roman" panose="02020603050405020304" pitchFamily="18" charset="0"/>
                <a:ea typeface="Microsoft YaHei" panose="020B0503020204020204" pitchFamily="34" charset="-122"/>
                <a:cs typeface="Times New Roman" panose="02020603050405020304" pitchFamily="18" charset="0"/>
              </a:rPr>
              <a:t>Dalila </a:t>
            </a:r>
            <a:r>
              <a:rPr lang="en-US" altLang="zh-CN" err="1">
                <a:latin typeface="Times New Roman" panose="02020603050405020304" pitchFamily="18" charset="0"/>
                <a:ea typeface="Microsoft YaHei" panose="020B0503020204020204" pitchFamily="34" charset="-122"/>
                <a:cs typeface="Times New Roman" panose="02020603050405020304" pitchFamily="18" charset="0"/>
              </a:rPr>
              <a:t>Salamani</a:t>
            </a:r>
            <a:r>
              <a:rPr lang="en-US" altLang="zh-CN">
                <a:latin typeface="Times New Roman" panose="02020603050405020304" pitchFamily="18" charset="0"/>
                <a:ea typeface="Microsoft YaHei" panose="020B0503020204020204" pitchFamily="34" charset="-122"/>
                <a:cs typeface="Times New Roman" panose="02020603050405020304" pitchFamily="18" charset="0"/>
              </a:rPr>
              <a:t>.</a:t>
            </a:r>
            <a:r>
              <a:rPr lang="zh-CN" altLang="en-US">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a:latin typeface="Times New Roman" panose="02020603050405020304" pitchFamily="18" charset="0"/>
                <a:ea typeface="Microsoft YaHei" panose="020B0503020204020204" pitchFamily="34" charset="-122"/>
                <a:cs typeface="Times New Roman" panose="02020603050405020304" pitchFamily="18" charset="0"/>
              </a:rPr>
              <a:t>2023.04</a:t>
            </a:r>
            <a:endParaRPr lang="zh-CN" altLang="en-US">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9" name="文本框 8">
            <a:extLst>
              <a:ext uri="{FF2B5EF4-FFF2-40B4-BE49-F238E27FC236}">
                <a16:creationId xmlns:a16="http://schemas.microsoft.com/office/drawing/2014/main" id="{381199DB-0CAF-17A8-762C-0B1BAFFC1224}"/>
              </a:ext>
            </a:extLst>
          </p:cNvPr>
          <p:cNvSpPr txBox="1"/>
          <p:nvPr/>
        </p:nvSpPr>
        <p:spPr>
          <a:xfrm>
            <a:off x="582848" y="5191184"/>
            <a:ext cx="6101542" cy="369332"/>
          </a:xfrm>
          <a:prstGeom prst="rect">
            <a:avLst/>
          </a:prstGeom>
          <a:noFill/>
        </p:spPr>
        <p:txBody>
          <a:bodyPr wrap="square">
            <a:spAutoFit/>
          </a:bodyPr>
          <a:lstStyle/>
          <a:p>
            <a:r>
              <a:rPr lang="en-US" altLang="zh-CN">
                <a:latin typeface="Times New Roman" panose="02020603050405020304" pitchFamily="18" charset="0"/>
                <a:ea typeface="Microsoft YaHei" panose="020B0503020204020204" pitchFamily="34" charset="-122"/>
                <a:cs typeface="Times New Roman" panose="02020603050405020304" pitchFamily="18" charset="0"/>
              </a:rPr>
              <a:t>From</a:t>
            </a:r>
            <a:r>
              <a:rPr lang="zh-CN" altLang="en-US">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a:latin typeface="Times New Roman" panose="02020603050405020304" pitchFamily="18" charset="0"/>
                <a:ea typeface="Microsoft YaHei" panose="020B0503020204020204" pitchFamily="34" charset="-122"/>
                <a:cs typeface="Times New Roman" panose="02020603050405020304" pitchFamily="18" charset="0"/>
              </a:rPr>
              <a:t>CERN. David</a:t>
            </a:r>
            <a:r>
              <a:rPr lang="zh-CN" altLang="en-US">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a:latin typeface="Times New Roman" panose="02020603050405020304" pitchFamily="18" charset="0"/>
                <a:ea typeface="Microsoft YaHei" panose="020B0503020204020204" pitchFamily="34" charset="-122"/>
                <a:cs typeface="Times New Roman" panose="02020603050405020304" pitchFamily="18" charset="0"/>
              </a:rPr>
              <a:t>Rousseau.</a:t>
            </a:r>
            <a:r>
              <a:rPr lang="zh-CN" altLang="en-US">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a:latin typeface="Times New Roman" panose="02020603050405020304" pitchFamily="18" charset="0"/>
                <a:ea typeface="Microsoft YaHei" panose="020B0503020204020204" pitchFamily="34" charset="-122"/>
                <a:cs typeface="Times New Roman" panose="02020603050405020304" pitchFamily="18" charset="0"/>
              </a:rPr>
              <a:t>2023.04</a:t>
            </a:r>
            <a:endParaRPr lang="zh-CN" altLang="en-US">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15" name="图片 14">
            <a:extLst>
              <a:ext uri="{FF2B5EF4-FFF2-40B4-BE49-F238E27FC236}">
                <a16:creationId xmlns:a16="http://schemas.microsoft.com/office/drawing/2014/main" id="{9B386C20-49AB-7D16-910B-0A066129D80E}"/>
              </a:ext>
            </a:extLst>
          </p:cNvPr>
          <p:cNvPicPr>
            <a:picLocks noChangeAspect="1"/>
          </p:cNvPicPr>
          <p:nvPr/>
        </p:nvPicPr>
        <p:blipFill>
          <a:blip r:embed="rId4"/>
          <a:stretch>
            <a:fillRect/>
          </a:stretch>
        </p:blipFill>
        <p:spPr>
          <a:xfrm>
            <a:off x="77920" y="1642899"/>
            <a:ext cx="5988358" cy="3403775"/>
          </a:xfrm>
          <a:prstGeom prst="rect">
            <a:avLst/>
          </a:prstGeom>
        </p:spPr>
      </p:pic>
      <p:pic>
        <p:nvPicPr>
          <p:cNvPr id="3" name="Picture 1">
            <a:extLst>
              <a:ext uri="{FF2B5EF4-FFF2-40B4-BE49-F238E27FC236}">
                <a16:creationId xmlns:a16="http://schemas.microsoft.com/office/drawing/2014/main" id="{E998C8C5-92C8-6566-517A-A7DF43D6800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77955" y="1551668"/>
            <a:ext cx="5217652" cy="2733497"/>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a:extLst>
              <a:ext uri="{FF2B5EF4-FFF2-40B4-BE49-F238E27FC236}">
                <a16:creationId xmlns:a16="http://schemas.microsoft.com/office/drawing/2014/main" id="{BC3E6CB1-B322-77F4-02A9-166381CB9F3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86729" y="2861704"/>
            <a:ext cx="1180596" cy="1841432"/>
          </a:xfrm>
          <a:prstGeom prst="rect">
            <a:avLst/>
          </a:prstGeom>
        </p:spPr>
      </p:pic>
      <p:sp>
        <p:nvSpPr>
          <p:cNvPr id="10" name="文本框 9">
            <a:extLst>
              <a:ext uri="{FF2B5EF4-FFF2-40B4-BE49-F238E27FC236}">
                <a16:creationId xmlns:a16="http://schemas.microsoft.com/office/drawing/2014/main" id="{3DD5B5C3-830C-A131-DB9C-F0DA221FF9AA}"/>
              </a:ext>
            </a:extLst>
          </p:cNvPr>
          <p:cNvSpPr txBox="1"/>
          <p:nvPr/>
        </p:nvSpPr>
        <p:spPr>
          <a:xfrm>
            <a:off x="6066278" y="5726585"/>
            <a:ext cx="5922854" cy="461665"/>
          </a:xfrm>
          <a:prstGeom prst="rect">
            <a:avLst/>
          </a:prstGeom>
          <a:noFill/>
        </p:spPr>
        <p:txBody>
          <a:bodyPr wrap="square">
            <a:spAutoFit/>
          </a:bodyPr>
          <a:lstStyle/>
          <a:p>
            <a:r>
              <a:rPr lang="zh-CN" altLang="en-US" sz="24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用于</a:t>
            </a:r>
            <a:r>
              <a:rPr lang="en-US" altLang="zh-CN" sz="24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Shower Simulation</a:t>
            </a:r>
            <a:r>
              <a:rPr lang="zh-CN" altLang="en-US" sz="24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的</a:t>
            </a:r>
            <a:r>
              <a:rPr lang="zh-CN" altLang="en-US"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基础大模型</a:t>
            </a:r>
          </a:p>
        </p:txBody>
      </p:sp>
      <p:sp>
        <p:nvSpPr>
          <p:cNvPr id="11" name="文本框 10">
            <a:extLst>
              <a:ext uri="{FF2B5EF4-FFF2-40B4-BE49-F238E27FC236}">
                <a16:creationId xmlns:a16="http://schemas.microsoft.com/office/drawing/2014/main" id="{9E469339-ED38-F17A-DDCA-250F364DABE8}"/>
              </a:ext>
            </a:extLst>
          </p:cNvPr>
          <p:cNvSpPr txBox="1"/>
          <p:nvPr/>
        </p:nvSpPr>
        <p:spPr>
          <a:xfrm>
            <a:off x="1542920" y="5726584"/>
            <a:ext cx="3077899" cy="461665"/>
          </a:xfrm>
          <a:prstGeom prst="rect">
            <a:avLst/>
          </a:prstGeom>
          <a:noFill/>
        </p:spPr>
        <p:txBody>
          <a:bodyPr wrap="square">
            <a:spAutoFit/>
          </a:bodyPr>
          <a:lstStyle/>
          <a:p>
            <a:r>
              <a:rPr lang="en-US" altLang="zh-CN" sz="24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ATLAS</a:t>
            </a:r>
            <a:r>
              <a:rPr lang="zh-CN" altLang="en-US"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en-US" altLang="zh-CN"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ChatGPT</a:t>
            </a:r>
            <a:endParaRPr lang="zh-CN" altLang="en-US"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065288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DDE777-3DE0-08F4-1536-017B1C2FA291}"/>
              </a:ext>
            </a:extLst>
          </p:cNvPr>
          <p:cNvSpPr>
            <a:spLocks noGrp="1"/>
          </p:cNvSpPr>
          <p:nvPr>
            <p:ph type="title"/>
          </p:nvPr>
        </p:nvSpPr>
        <p:spPr/>
        <p:txBody>
          <a:bodyPr/>
          <a:lstStyle/>
          <a:p>
            <a:r>
              <a:rPr lang="zh-CN" altLang="en-US"/>
              <a:t>创新点</a:t>
            </a:r>
          </a:p>
        </p:txBody>
      </p:sp>
      <p:sp>
        <p:nvSpPr>
          <p:cNvPr id="6" name="文本框 5">
            <a:extLst>
              <a:ext uri="{FF2B5EF4-FFF2-40B4-BE49-F238E27FC236}">
                <a16:creationId xmlns:a16="http://schemas.microsoft.com/office/drawing/2014/main" id="{B76AA6B7-B307-EC6B-D570-C1AEE1A1D50D}"/>
              </a:ext>
            </a:extLst>
          </p:cNvPr>
          <p:cNvSpPr txBox="1"/>
          <p:nvPr/>
        </p:nvSpPr>
        <p:spPr>
          <a:xfrm>
            <a:off x="340238" y="967632"/>
            <a:ext cx="11991283" cy="1138773"/>
          </a:xfrm>
          <a:prstGeom prst="rect">
            <a:avLst/>
          </a:prstGeom>
          <a:noFill/>
        </p:spPr>
        <p:txBody>
          <a:bodyPr wrap="square">
            <a:spAutoFit/>
          </a:bodyPr>
          <a:lstStyle/>
          <a:p>
            <a:pPr marL="342900" indent="-342900">
              <a:buFont typeface="Arial" panose="020B0604020202020204" pitchFamily="34" charset="0"/>
              <a:buChar char="•"/>
            </a:pPr>
            <a:r>
              <a:rPr lang="zh-CN" altLang="en-US" sz="28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国际上首个能用于科学数据的</a:t>
            </a:r>
            <a:r>
              <a:rPr lang="zh-CN" altLang="en-US" sz="2800" b="1">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高能物理基础大模型</a:t>
            </a:r>
            <a:endParaRPr lang="en-US" altLang="zh-CN" sz="2800" b="1">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pPr marL="800100" lvl="1" indent="-342900">
              <a:buFont typeface="Arial" panose="020B0604020202020204" pitchFamily="34" charset="0"/>
              <a:buChar char="•"/>
            </a:pP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在粒子鉴别、事例分类、异常检测、径迹重建、能量重建等多个机器学习下游任务上实现</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SOTA</a:t>
            </a:r>
          </a:p>
          <a:p>
            <a:pPr marL="800100" lvl="1" indent="-342900">
              <a:buFont typeface="Arial" panose="020B0604020202020204" pitchFamily="34" charset="0"/>
              <a:buChar char="•"/>
            </a:pP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使高能所在</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AI4HEP</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领域国际领先。</a:t>
            </a:r>
            <a:endPar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grpSp>
        <p:nvGrpSpPr>
          <p:cNvPr id="3" name="组合 2">
            <a:extLst>
              <a:ext uri="{FF2B5EF4-FFF2-40B4-BE49-F238E27FC236}">
                <a16:creationId xmlns:a16="http://schemas.microsoft.com/office/drawing/2014/main" id="{5105080D-3095-5AC4-B9AB-445504FADE9C}"/>
              </a:ext>
            </a:extLst>
          </p:cNvPr>
          <p:cNvGrpSpPr/>
          <p:nvPr/>
        </p:nvGrpSpPr>
        <p:grpSpPr>
          <a:xfrm>
            <a:off x="173990" y="2242713"/>
            <a:ext cx="1794638" cy="1288395"/>
            <a:chOff x="717973" y="1947696"/>
            <a:chExt cx="3263659" cy="2918990"/>
          </a:xfrm>
        </p:grpSpPr>
        <p:grpSp>
          <p:nvGrpSpPr>
            <p:cNvPr id="7" name="组合 6">
              <a:extLst>
                <a:ext uri="{FF2B5EF4-FFF2-40B4-BE49-F238E27FC236}">
                  <a16:creationId xmlns:a16="http://schemas.microsoft.com/office/drawing/2014/main" id="{C771A2F9-7DB2-0A60-5DD1-FFB5216933EE}"/>
                </a:ext>
              </a:extLst>
            </p:cNvPr>
            <p:cNvGrpSpPr/>
            <p:nvPr/>
          </p:nvGrpSpPr>
          <p:grpSpPr>
            <a:xfrm>
              <a:off x="717973" y="1947696"/>
              <a:ext cx="3263659" cy="2918990"/>
              <a:chOff x="717973" y="1947696"/>
              <a:chExt cx="3263659" cy="2918990"/>
            </a:xfrm>
          </p:grpSpPr>
          <p:pic>
            <p:nvPicPr>
              <p:cNvPr id="9" name="图片 8" descr="图示&#10;&#10;描述已自动生成">
                <a:extLst>
                  <a:ext uri="{FF2B5EF4-FFF2-40B4-BE49-F238E27FC236}">
                    <a16:creationId xmlns:a16="http://schemas.microsoft.com/office/drawing/2014/main" id="{462F4F47-065E-8A98-E4AE-D4933A80C1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7973" y="1947696"/>
                <a:ext cx="3263659" cy="2918990"/>
              </a:xfrm>
              <a:prstGeom prst="rect">
                <a:avLst/>
              </a:prstGeom>
            </p:spPr>
          </p:pic>
          <p:sp>
            <p:nvSpPr>
              <p:cNvPr id="10" name="矩形 9">
                <a:extLst>
                  <a:ext uri="{FF2B5EF4-FFF2-40B4-BE49-F238E27FC236}">
                    <a16:creationId xmlns:a16="http://schemas.microsoft.com/office/drawing/2014/main" id="{42DF78F1-D411-BC18-BC62-79586437966F}"/>
                  </a:ext>
                </a:extLst>
              </p:cNvPr>
              <p:cNvSpPr/>
              <p:nvPr/>
            </p:nvSpPr>
            <p:spPr>
              <a:xfrm>
                <a:off x="2878667" y="4572000"/>
                <a:ext cx="1102965" cy="294686"/>
              </a:xfrm>
              <a:prstGeom prst="rect">
                <a:avLst/>
              </a:prstGeom>
              <a:solidFill>
                <a:schemeClr val="accent4"/>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grpSp>
        <p:sp>
          <p:nvSpPr>
            <p:cNvPr id="8" name="矩形 7">
              <a:extLst>
                <a:ext uri="{FF2B5EF4-FFF2-40B4-BE49-F238E27FC236}">
                  <a16:creationId xmlns:a16="http://schemas.microsoft.com/office/drawing/2014/main" id="{30E22002-054E-7724-D68D-22E60A29324C}"/>
                </a:ext>
              </a:extLst>
            </p:cNvPr>
            <p:cNvSpPr/>
            <p:nvPr/>
          </p:nvSpPr>
          <p:spPr>
            <a:xfrm>
              <a:off x="3356187" y="3331735"/>
              <a:ext cx="625445" cy="458735"/>
            </a:xfrm>
            <a:prstGeom prst="rect">
              <a:avLst/>
            </a:prstGeom>
            <a:solidFill>
              <a:schemeClr val="accent4"/>
            </a:solidFill>
            <a:ln>
              <a:solidFill>
                <a:schemeClr val="accent4"/>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grpSp>
      <p:pic>
        <p:nvPicPr>
          <p:cNvPr id="11" name="图片 10">
            <a:extLst>
              <a:ext uri="{FF2B5EF4-FFF2-40B4-BE49-F238E27FC236}">
                <a16:creationId xmlns:a16="http://schemas.microsoft.com/office/drawing/2014/main" id="{EBB7A32B-C422-5BA0-3B7A-AA789B3F30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28090" y="1983295"/>
            <a:ext cx="2704456" cy="2739055"/>
          </a:xfrm>
          <a:prstGeom prst="rect">
            <a:avLst/>
          </a:prstGeom>
        </p:spPr>
      </p:pic>
      <p:pic>
        <p:nvPicPr>
          <p:cNvPr id="12" name="图片 11" descr="picture-BESIII-768x417">
            <a:extLst>
              <a:ext uri="{FF2B5EF4-FFF2-40B4-BE49-F238E27FC236}">
                <a16:creationId xmlns:a16="http://schemas.microsoft.com/office/drawing/2014/main" id="{CA1FA21A-9DC5-E12A-D442-EC56FE4B992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28090" y="4976698"/>
            <a:ext cx="2804162" cy="1522630"/>
          </a:xfrm>
          <a:prstGeom prst="rect">
            <a:avLst/>
          </a:prstGeom>
        </p:spPr>
      </p:pic>
      <p:pic>
        <p:nvPicPr>
          <p:cNvPr id="13" name="图片 12" descr="图片包含 图示&#10;&#10;描述已自动生成">
            <a:extLst>
              <a:ext uri="{FF2B5EF4-FFF2-40B4-BE49-F238E27FC236}">
                <a16:creationId xmlns:a16="http://schemas.microsoft.com/office/drawing/2014/main" id="{B5C1B1EA-1994-EB02-3DA3-C5A968B6E04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58680" y="2605318"/>
            <a:ext cx="1963305" cy="978100"/>
          </a:xfrm>
          <a:prstGeom prst="rect">
            <a:avLst/>
          </a:prstGeom>
        </p:spPr>
      </p:pic>
      <p:pic>
        <p:nvPicPr>
          <p:cNvPr id="15" name="图片 14" descr="图表, 图示&#10;&#10;描述已自动生成">
            <a:extLst>
              <a:ext uri="{FF2B5EF4-FFF2-40B4-BE49-F238E27FC236}">
                <a16:creationId xmlns:a16="http://schemas.microsoft.com/office/drawing/2014/main" id="{4A98878F-4074-99ED-0646-8B1970702C2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02198" y="2122376"/>
            <a:ext cx="1255500" cy="1873430"/>
          </a:xfrm>
          <a:prstGeom prst="rect">
            <a:avLst/>
          </a:prstGeom>
        </p:spPr>
      </p:pic>
      <p:pic>
        <p:nvPicPr>
          <p:cNvPr id="16" name="图片 15" descr="图形用户界面, 图示&#10;&#10;描述已自动生成">
            <a:extLst>
              <a:ext uri="{FF2B5EF4-FFF2-40B4-BE49-F238E27FC236}">
                <a16:creationId xmlns:a16="http://schemas.microsoft.com/office/drawing/2014/main" id="{1FCE8F84-8E80-DF39-0103-8158CD471AC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47938" y="2318901"/>
            <a:ext cx="2000921" cy="1474363"/>
          </a:xfrm>
          <a:prstGeom prst="rect">
            <a:avLst/>
          </a:prstGeom>
        </p:spPr>
      </p:pic>
      <p:sp>
        <p:nvSpPr>
          <p:cNvPr id="17" name="文本框 16">
            <a:extLst>
              <a:ext uri="{FF2B5EF4-FFF2-40B4-BE49-F238E27FC236}">
                <a16:creationId xmlns:a16="http://schemas.microsoft.com/office/drawing/2014/main" id="{3119806A-0248-DCAD-9482-F578C038ED17}"/>
              </a:ext>
            </a:extLst>
          </p:cNvPr>
          <p:cNvSpPr txBox="1"/>
          <p:nvPr/>
        </p:nvSpPr>
        <p:spPr>
          <a:xfrm>
            <a:off x="249869" y="4080918"/>
            <a:ext cx="9137969" cy="1446550"/>
          </a:xfrm>
          <a:prstGeom prst="rect">
            <a:avLst/>
          </a:prstGeom>
          <a:noFill/>
        </p:spPr>
        <p:txBody>
          <a:bodyPr wrap="square">
            <a:spAutoFit/>
          </a:bodyPr>
          <a:lstStyle/>
          <a:p>
            <a:pPr marL="342900" indent="-342900">
              <a:buFont typeface="Arial" panose="020B0604020202020204" pitchFamily="34" charset="0"/>
              <a:buChar char="•"/>
            </a:pPr>
            <a:r>
              <a:rPr lang="zh-CN" altLang="en-US" sz="28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有可能发展首个高能物理领域高水平的</a:t>
            </a:r>
            <a:r>
              <a:rPr lang="zh-CN" altLang="en-US" sz="2800" b="1">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虚拟</a:t>
            </a:r>
            <a:r>
              <a:rPr lang="en-US" altLang="zh-CN" sz="2800" b="1">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AI</a:t>
            </a:r>
            <a:r>
              <a:rPr lang="zh-CN" altLang="en-US" sz="2800" b="1">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科学家</a:t>
            </a:r>
            <a:endParaRPr lang="en-US" altLang="zh-CN" sz="2000" b="1">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pPr marL="800100" lvl="1" indent="-342900">
              <a:buFont typeface="Arial" panose="020B0604020202020204" pitchFamily="34" charset="0"/>
              <a:buChar char="•"/>
            </a:pP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基于高能物理基础大模型和自然语言大模型</a:t>
            </a:r>
            <a:endPar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pPr marL="800100" lvl="1" indent="-342900">
              <a:buFont typeface="Arial" panose="020B0604020202020204" pitchFamily="34" charset="0"/>
              <a:buChar char="•"/>
            </a:pP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AI</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科学家能在本领域的自由探索，产生出新观点或可验证的假设，一旦被证实，将成为“</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AI</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帮助人类突破认知边界”</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的颠覆性技术。</a:t>
            </a:r>
          </a:p>
        </p:txBody>
      </p:sp>
      <p:pic>
        <p:nvPicPr>
          <p:cNvPr id="19" name="图片 18">
            <a:extLst>
              <a:ext uri="{FF2B5EF4-FFF2-40B4-BE49-F238E27FC236}">
                <a16:creationId xmlns:a16="http://schemas.microsoft.com/office/drawing/2014/main" id="{4DAE5178-260D-5432-1D9F-5297B0116C2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3836" y="5518694"/>
            <a:ext cx="3420896" cy="1202781"/>
          </a:xfrm>
          <a:prstGeom prst="rect">
            <a:avLst/>
          </a:prstGeom>
        </p:spPr>
      </p:pic>
    </p:spTree>
    <p:extLst>
      <p:ext uri="{BB962C8B-B14F-4D97-AF65-F5344CB8AC3E}">
        <p14:creationId xmlns:p14="http://schemas.microsoft.com/office/powerpoint/2010/main" val="10739803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02C479-9B80-01D9-006C-8B76DCF4085E}"/>
              </a:ext>
            </a:extLst>
          </p:cNvPr>
          <p:cNvSpPr>
            <a:spLocks noGrp="1"/>
          </p:cNvSpPr>
          <p:nvPr>
            <p:ph type="title"/>
          </p:nvPr>
        </p:nvSpPr>
        <p:spPr>
          <a:xfrm>
            <a:off x="646902" y="136525"/>
            <a:ext cx="10649148" cy="595630"/>
          </a:xfrm>
        </p:spPr>
        <p:txBody>
          <a:bodyPr>
            <a:normAutofit fontScale="90000"/>
          </a:bodyPr>
          <a:lstStyle/>
          <a:p>
            <a:r>
              <a:rPr lang="zh-CN" altLang="en-US"/>
              <a:t>中科大 江俊团队：软硬结合机器化学家</a:t>
            </a:r>
          </a:p>
        </p:txBody>
      </p:sp>
      <p:pic>
        <p:nvPicPr>
          <p:cNvPr id="3" name="图片 2">
            <a:extLst>
              <a:ext uri="{FF2B5EF4-FFF2-40B4-BE49-F238E27FC236}">
                <a16:creationId xmlns:a16="http://schemas.microsoft.com/office/drawing/2014/main" id="{B7427942-738E-CD56-B109-C8436E5634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0548" y="1051892"/>
            <a:ext cx="5370603" cy="3429000"/>
          </a:xfrm>
          <a:prstGeom prst="rect">
            <a:avLst/>
          </a:prstGeom>
        </p:spPr>
      </p:pic>
      <p:pic>
        <p:nvPicPr>
          <p:cNvPr id="4" name="图片 3">
            <a:extLst>
              <a:ext uri="{FF2B5EF4-FFF2-40B4-BE49-F238E27FC236}">
                <a16:creationId xmlns:a16="http://schemas.microsoft.com/office/drawing/2014/main" id="{3FFB4EC1-EC5E-0EB8-61D8-92A76A29F3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38304" y="1051892"/>
            <a:ext cx="5499652" cy="3429000"/>
          </a:xfrm>
          <a:prstGeom prst="rect">
            <a:avLst/>
          </a:prstGeom>
        </p:spPr>
      </p:pic>
      <p:sp>
        <p:nvSpPr>
          <p:cNvPr id="5" name="文本框 4">
            <a:extLst>
              <a:ext uri="{FF2B5EF4-FFF2-40B4-BE49-F238E27FC236}">
                <a16:creationId xmlns:a16="http://schemas.microsoft.com/office/drawing/2014/main" id="{D6A0BB90-C0C9-BB8A-C586-A46FC170C303}"/>
              </a:ext>
            </a:extLst>
          </p:cNvPr>
          <p:cNvSpPr txBox="1"/>
          <p:nvPr/>
        </p:nvSpPr>
        <p:spPr>
          <a:xfrm>
            <a:off x="2407626" y="4686960"/>
            <a:ext cx="1422252" cy="369332"/>
          </a:xfrm>
          <a:prstGeom prst="rect">
            <a:avLst/>
          </a:prstGeom>
          <a:noFill/>
        </p:spPr>
        <p:txBody>
          <a:bodyPr wrap="square" rtlCol="0">
            <a:spAutoFit/>
          </a:bodyPr>
          <a:lstStyle/>
          <a:p>
            <a:r>
              <a:rPr kumimoji="1" lang="zh-CN" altLang="en-US">
                <a:latin typeface="Microsoft YaHei" panose="020B0503020204020204" pitchFamily="34" charset="-122"/>
                <a:ea typeface="Microsoft YaHei" panose="020B0503020204020204" pitchFamily="34" charset="-122"/>
              </a:rPr>
              <a:t>机器化学家</a:t>
            </a:r>
          </a:p>
        </p:txBody>
      </p:sp>
      <p:sp>
        <p:nvSpPr>
          <p:cNvPr id="6" name="文本框 5">
            <a:extLst>
              <a:ext uri="{FF2B5EF4-FFF2-40B4-BE49-F238E27FC236}">
                <a16:creationId xmlns:a16="http://schemas.microsoft.com/office/drawing/2014/main" id="{ECF41E56-3BF2-595A-505C-2D5B355028F9}"/>
              </a:ext>
            </a:extLst>
          </p:cNvPr>
          <p:cNvSpPr txBox="1"/>
          <p:nvPr/>
        </p:nvSpPr>
        <p:spPr>
          <a:xfrm>
            <a:off x="8523504" y="4686960"/>
            <a:ext cx="1422252" cy="369332"/>
          </a:xfrm>
          <a:prstGeom prst="rect">
            <a:avLst/>
          </a:prstGeom>
          <a:noFill/>
        </p:spPr>
        <p:txBody>
          <a:bodyPr wrap="square" rtlCol="0">
            <a:spAutoFit/>
          </a:bodyPr>
          <a:lstStyle/>
          <a:p>
            <a:r>
              <a:rPr kumimoji="1" lang="en-US" altLang="zh-CN" err="1">
                <a:latin typeface="Microsoft YaHei" panose="020B0503020204020204" pitchFamily="34" charset="-122"/>
                <a:ea typeface="Microsoft YaHei" panose="020B0503020204020204" pitchFamily="34" charset="-122"/>
              </a:rPr>
              <a:t>ChemGPT</a:t>
            </a:r>
            <a:endParaRPr kumimoji="1" lang="zh-CN" altLang="en-US">
              <a:latin typeface="Microsoft YaHei" panose="020B0503020204020204" pitchFamily="34" charset="-122"/>
              <a:ea typeface="Microsoft YaHei" panose="020B0503020204020204" pitchFamily="34" charset="-122"/>
            </a:endParaRPr>
          </a:p>
        </p:txBody>
      </p:sp>
      <p:sp>
        <p:nvSpPr>
          <p:cNvPr id="7" name="文本框 6">
            <a:extLst>
              <a:ext uri="{FF2B5EF4-FFF2-40B4-BE49-F238E27FC236}">
                <a16:creationId xmlns:a16="http://schemas.microsoft.com/office/drawing/2014/main" id="{17AAD14C-E01B-8761-DB6B-CD95D830D063}"/>
              </a:ext>
            </a:extLst>
          </p:cNvPr>
          <p:cNvSpPr txBox="1"/>
          <p:nvPr/>
        </p:nvSpPr>
        <p:spPr>
          <a:xfrm>
            <a:off x="480548" y="5514369"/>
            <a:ext cx="8733183" cy="923330"/>
          </a:xfrm>
          <a:prstGeom prst="rect">
            <a:avLst/>
          </a:prstGeom>
          <a:noFill/>
        </p:spPr>
        <p:txBody>
          <a:bodyPr wrap="square">
            <a:spAutoFit/>
          </a:bodyPr>
          <a:lstStyle/>
          <a:p>
            <a:r>
              <a:rPr lang="zh-CN" altLang="en-US">
                <a:latin typeface="Times New Roman" panose="02020603050405020304" pitchFamily="18" charset="0"/>
                <a:ea typeface="Microsoft YaHei" panose="020B0503020204020204" pitchFamily="34" charset="-122"/>
                <a:cs typeface="Times New Roman" panose="02020603050405020304" pitchFamily="18" charset="0"/>
              </a:rPr>
              <a:t>科研示例 </a:t>
            </a:r>
            <a:r>
              <a:rPr lang="zh-CN" altLang="en-US">
                <a:latin typeface="Times New Roman" panose="02020603050405020304" pitchFamily="18" charset="0"/>
                <a:ea typeface="Microsoft YaHei" panose="020B0503020204020204" pitchFamily="34" charset="-122"/>
                <a:cs typeface="Times New Roman" panose="02020603050405020304" pitchFamily="18" charset="0"/>
                <a:hlinkClick r:id="rId5"/>
              </a:rPr>
              <a:t>http://staff.ustc.edu.cn/~jiangj1/AIChem.mp4</a:t>
            </a:r>
            <a:endParaRPr lang="zh-CN" altLang="en-US">
              <a:latin typeface="Times New Roman" panose="02020603050405020304" pitchFamily="18" charset="0"/>
              <a:ea typeface="Microsoft YaHei" panose="020B0503020204020204" pitchFamily="34" charset="-122"/>
              <a:cs typeface="Times New Roman" panose="02020603050405020304" pitchFamily="18" charset="0"/>
            </a:endParaRPr>
          </a:p>
          <a:p>
            <a:r>
              <a:rPr lang="zh-CN" altLang="en-US">
                <a:latin typeface="Times New Roman" panose="02020603050405020304" pitchFamily="18" charset="0"/>
                <a:ea typeface="Microsoft YaHei" panose="020B0503020204020204" pitchFamily="34" charset="-122"/>
                <a:cs typeface="Times New Roman" panose="02020603050405020304" pitchFamily="18" charset="0"/>
              </a:rPr>
              <a:t>操作示例 </a:t>
            </a:r>
            <a:r>
              <a:rPr lang="zh-CN" altLang="en-US">
                <a:latin typeface="Times New Roman" panose="02020603050405020304" pitchFamily="18" charset="0"/>
                <a:ea typeface="Microsoft YaHei" panose="020B0503020204020204" pitchFamily="34" charset="-122"/>
                <a:cs typeface="Times New Roman" panose="02020603050405020304" pitchFamily="18" charset="0"/>
                <a:hlinkClick r:id="rId6"/>
              </a:rPr>
              <a:t>http://staff.ustc.edu.cn/~jiangj1/AIChem-ROBOT.mp4</a:t>
            </a:r>
            <a:endParaRPr lang="zh-CN" altLang="en-US">
              <a:latin typeface="Times New Roman" panose="02020603050405020304" pitchFamily="18" charset="0"/>
              <a:ea typeface="Microsoft YaHei" panose="020B0503020204020204" pitchFamily="34" charset="-122"/>
              <a:cs typeface="Times New Roman" panose="02020603050405020304" pitchFamily="18" charset="0"/>
            </a:endParaRPr>
          </a:p>
          <a:p>
            <a:r>
              <a:rPr lang="zh-CN" altLang="en-US">
                <a:latin typeface="Times New Roman" panose="02020603050405020304" pitchFamily="18" charset="0"/>
                <a:ea typeface="Microsoft YaHei" panose="020B0503020204020204" pitchFamily="34" charset="-122"/>
                <a:cs typeface="Times New Roman" panose="02020603050405020304" pitchFamily="18" charset="0"/>
              </a:rPr>
              <a:t>人机接口示例 </a:t>
            </a:r>
            <a:r>
              <a:rPr lang="zh-CN" altLang="en-US">
                <a:latin typeface="Times New Roman" panose="02020603050405020304" pitchFamily="18" charset="0"/>
                <a:ea typeface="Microsoft YaHei" panose="020B0503020204020204" pitchFamily="34" charset="-122"/>
                <a:cs typeface="Times New Roman" panose="02020603050405020304" pitchFamily="18" charset="0"/>
                <a:hlinkClick r:id="rId7"/>
              </a:rPr>
              <a:t>http://staff.ustc.edu.cn/~jiangj1/ChemGPT-Leo.mp4</a:t>
            </a:r>
            <a:endParaRPr lang="zh-CN" altLang="en-US">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8" name="文本框 7">
            <a:extLst>
              <a:ext uri="{FF2B5EF4-FFF2-40B4-BE49-F238E27FC236}">
                <a16:creationId xmlns:a16="http://schemas.microsoft.com/office/drawing/2014/main" id="{33761CF4-11E1-6C4A-0E8D-D2DE85FF1222}"/>
              </a:ext>
            </a:extLst>
          </p:cNvPr>
          <p:cNvSpPr txBox="1"/>
          <p:nvPr/>
        </p:nvSpPr>
        <p:spPr>
          <a:xfrm>
            <a:off x="1273594" y="5056292"/>
            <a:ext cx="3714042" cy="369332"/>
          </a:xfrm>
          <a:prstGeom prst="rect">
            <a:avLst/>
          </a:prstGeom>
          <a:noFill/>
        </p:spPr>
        <p:txBody>
          <a:bodyPr wrap="square">
            <a:spAutoFit/>
          </a:bodyPr>
          <a:lstStyle/>
          <a:p>
            <a:pPr marL="285750" indent="-285750">
              <a:buFont typeface="Arial" panose="020B0604020202020204" pitchFamily="34" charset="0"/>
              <a:buChar char="•"/>
            </a:pPr>
            <a:r>
              <a:rPr lang="zh-CN" altLang="en-US">
                <a:latin typeface="Microsoft YaHei" panose="020B0503020204020204" pitchFamily="34" charset="-122"/>
                <a:ea typeface="Microsoft YaHei" panose="020B0503020204020204" pitchFamily="34" charset="-122"/>
              </a:rPr>
              <a:t>软件</a:t>
            </a:r>
            <a:r>
              <a:rPr lang="en-US" altLang="zh-CN">
                <a:latin typeface="Microsoft YaHei" panose="020B0503020204020204" pitchFamily="34" charset="-122"/>
                <a:ea typeface="Microsoft YaHei" panose="020B0503020204020204" pitchFamily="34" charset="-122"/>
              </a:rPr>
              <a:t>+</a:t>
            </a:r>
            <a:r>
              <a:rPr lang="zh-CN" altLang="en-US">
                <a:latin typeface="Microsoft YaHei" panose="020B0503020204020204" pitchFamily="34" charset="-122"/>
                <a:ea typeface="Microsoft YaHei" panose="020B0503020204020204" pitchFamily="34" charset="-122"/>
              </a:rPr>
              <a:t>硬件实现全自动化学实验</a:t>
            </a:r>
          </a:p>
        </p:txBody>
      </p:sp>
      <p:sp>
        <p:nvSpPr>
          <p:cNvPr id="9" name="文本框 8">
            <a:extLst>
              <a:ext uri="{FF2B5EF4-FFF2-40B4-BE49-F238E27FC236}">
                <a16:creationId xmlns:a16="http://schemas.microsoft.com/office/drawing/2014/main" id="{DBF04AF2-091E-8260-CF8A-5735ADC135F9}"/>
              </a:ext>
            </a:extLst>
          </p:cNvPr>
          <p:cNvSpPr txBox="1"/>
          <p:nvPr/>
        </p:nvSpPr>
        <p:spPr>
          <a:xfrm>
            <a:off x="7479626" y="5056292"/>
            <a:ext cx="3816424" cy="923330"/>
          </a:xfrm>
          <a:prstGeom prst="rect">
            <a:avLst/>
          </a:prstGeom>
          <a:noFill/>
        </p:spPr>
        <p:txBody>
          <a:bodyPr wrap="square">
            <a:spAutoFit/>
          </a:bodyPr>
          <a:lstStyle/>
          <a:p>
            <a:pPr marL="285750" indent="-285750">
              <a:buFont typeface="Arial" panose="020B0604020202020204" pitchFamily="34" charset="0"/>
              <a:buChar char="•"/>
            </a:pPr>
            <a:r>
              <a:rPr lang="zh-CN" altLang="en-US">
                <a:latin typeface="Microsoft YaHei" panose="020B0503020204020204" pitchFamily="34" charset="-122"/>
                <a:ea typeface="Microsoft YaHei" panose="020B0503020204020204" pitchFamily="34" charset="-122"/>
              </a:rPr>
              <a:t>基于开源</a:t>
            </a:r>
            <a:r>
              <a:rPr lang="en-US" altLang="zh-CN">
                <a:latin typeface="Microsoft YaHei" panose="020B0503020204020204" pitchFamily="34" charset="-122"/>
                <a:ea typeface="Microsoft YaHei" panose="020B0503020204020204" pitchFamily="34" charset="-122"/>
              </a:rPr>
              <a:t>BLOOM-7B</a:t>
            </a:r>
            <a:r>
              <a:rPr lang="zh-CN" altLang="en-US">
                <a:latin typeface="Microsoft YaHei" panose="020B0503020204020204" pitchFamily="34" charset="-122"/>
                <a:ea typeface="Microsoft YaHei" panose="020B0503020204020204" pitchFamily="34" charset="-122"/>
              </a:rPr>
              <a:t>模型</a:t>
            </a:r>
            <a:endParaRPr lang="en-US" altLang="zh-CN">
              <a:latin typeface="Microsoft YaHei" panose="020B0503020204020204" pitchFamily="34" charset="-122"/>
              <a:ea typeface="Microsoft YaHei" panose="020B0503020204020204" pitchFamily="34" charset="-122"/>
            </a:endParaRPr>
          </a:p>
          <a:p>
            <a:pPr marL="285750" indent="-285750">
              <a:buFont typeface="Arial" panose="020B0604020202020204" pitchFamily="34" charset="0"/>
              <a:buChar char="•"/>
            </a:pPr>
            <a:r>
              <a:rPr lang="zh-CN" altLang="en-US">
                <a:latin typeface="Microsoft YaHei" panose="020B0503020204020204" pitchFamily="34" charset="-122"/>
                <a:ea typeface="Microsoft YaHei" panose="020B0503020204020204" pitchFamily="34" charset="-122"/>
              </a:rPr>
              <a:t>用</a:t>
            </a:r>
            <a:r>
              <a:rPr lang="en-US" altLang="zh-CN">
                <a:latin typeface="Microsoft YaHei" panose="020B0503020204020204" pitchFamily="34" charset="-122"/>
                <a:ea typeface="Microsoft YaHei" panose="020B0503020204020204" pitchFamily="34" charset="-122"/>
              </a:rPr>
              <a:t>50</a:t>
            </a:r>
            <a:r>
              <a:rPr lang="zh-CN" altLang="en-US">
                <a:latin typeface="Microsoft YaHei" panose="020B0503020204020204" pitchFamily="34" charset="-122"/>
                <a:ea typeface="Microsoft YaHei" panose="020B0503020204020204" pitchFamily="34" charset="-122"/>
              </a:rPr>
              <a:t>万篇化学文献训练</a:t>
            </a:r>
            <a:endParaRPr lang="en-US" altLang="zh-CN">
              <a:latin typeface="Microsoft YaHei" panose="020B0503020204020204" pitchFamily="34" charset="-122"/>
              <a:ea typeface="Microsoft YaHei" panose="020B0503020204020204" pitchFamily="34" charset="-122"/>
            </a:endParaRPr>
          </a:p>
          <a:p>
            <a:pPr marL="285750" indent="-285750">
              <a:buFont typeface="Arial" panose="020B0604020202020204" pitchFamily="34" charset="0"/>
              <a:buChar char="•"/>
            </a:pPr>
            <a:r>
              <a:rPr lang="zh-CN" altLang="en-US">
                <a:latin typeface="Microsoft YaHei" panose="020B0503020204020204" pitchFamily="34" charset="-122"/>
                <a:ea typeface="Microsoft YaHei" panose="020B0503020204020204" pitchFamily="34" charset="-122"/>
              </a:rPr>
              <a:t>可处理化学实体命名等下游任务</a:t>
            </a:r>
          </a:p>
        </p:txBody>
      </p:sp>
      <p:sp>
        <p:nvSpPr>
          <p:cNvPr id="10" name="文本框 9">
            <a:extLst>
              <a:ext uri="{FF2B5EF4-FFF2-40B4-BE49-F238E27FC236}">
                <a16:creationId xmlns:a16="http://schemas.microsoft.com/office/drawing/2014/main" id="{897EB8C0-71DF-2D1F-B0EB-0532F1B649ED}"/>
              </a:ext>
            </a:extLst>
          </p:cNvPr>
          <p:cNvSpPr txBox="1"/>
          <p:nvPr/>
        </p:nvSpPr>
        <p:spPr>
          <a:xfrm>
            <a:off x="7278676" y="6121310"/>
            <a:ext cx="4601993" cy="461665"/>
          </a:xfrm>
          <a:prstGeom prst="rect">
            <a:avLst/>
          </a:prstGeom>
          <a:noFill/>
        </p:spPr>
        <p:txBody>
          <a:bodyPr wrap="square">
            <a:spAutoFit/>
          </a:bodyPr>
          <a:lstStyle/>
          <a:p>
            <a:pPr marL="342900" indent="-342900">
              <a:buFont typeface="Arial" panose="020B0604020202020204" pitchFamily="34" charset="0"/>
              <a:buChar char="•"/>
            </a:pPr>
            <a:r>
              <a:rPr lang="zh-CN" altLang="en-US" sz="2400" b="1">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能超越当前的</a:t>
            </a:r>
            <a:r>
              <a:rPr lang="en-US" altLang="zh-CN" sz="2400" b="1" err="1">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ChemGPT</a:t>
            </a:r>
            <a:endParaRPr lang="zh-CN" altLang="en-US" sz="2400" b="1">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8855939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F1391A-CAEC-57EF-164A-A10956E17B9A}"/>
              </a:ext>
            </a:extLst>
          </p:cNvPr>
          <p:cNvSpPr>
            <a:spLocks noGrp="1"/>
          </p:cNvSpPr>
          <p:nvPr>
            <p:ph type="title"/>
          </p:nvPr>
        </p:nvSpPr>
        <p:spPr/>
        <p:txBody>
          <a:bodyPr/>
          <a:lstStyle/>
          <a:p>
            <a:r>
              <a:rPr lang="zh-CN" altLang="en-US"/>
              <a:t>需要发展的技术</a:t>
            </a:r>
          </a:p>
        </p:txBody>
      </p:sp>
      <p:sp>
        <p:nvSpPr>
          <p:cNvPr id="5" name="文本框 4">
            <a:extLst>
              <a:ext uri="{FF2B5EF4-FFF2-40B4-BE49-F238E27FC236}">
                <a16:creationId xmlns:a16="http://schemas.microsoft.com/office/drawing/2014/main" id="{1E208EDE-A2E6-DD11-85E5-67215E3E710C}"/>
              </a:ext>
            </a:extLst>
          </p:cNvPr>
          <p:cNvSpPr txBox="1"/>
          <p:nvPr/>
        </p:nvSpPr>
        <p:spPr>
          <a:xfrm>
            <a:off x="412948" y="1405913"/>
            <a:ext cx="11139913" cy="1938992"/>
          </a:xfrm>
          <a:prstGeom prst="rect">
            <a:avLst/>
          </a:prstGeom>
          <a:noFill/>
        </p:spPr>
        <p:txBody>
          <a:bodyPr wrap="square">
            <a:spAutoFit/>
          </a:bodyPr>
          <a:lstStyle/>
          <a:p>
            <a:pPr marL="285750" indent="-285750">
              <a:buFont typeface="Arial" panose="020B0604020202020204" pitchFamily="34" charset="0"/>
              <a:buChar char="•"/>
            </a:pP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基于</a:t>
            </a:r>
            <a:r>
              <a:rPr lang="en-US" altLang="zh-CN"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Transformer</a:t>
            </a: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的大模型构建技术</a:t>
            </a:r>
            <a:endParaRPr lang="en-US" altLang="zh-CN"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pPr marL="285750" indent="-285750">
              <a:buFont typeface="Arial" panose="020B0604020202020204" pitchFamily="34" charset="0"/>
              <a:buChar char="•"/>
            </a:pP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大模型训练技术，如量化加速技术、</a:t>
            </a:r>
            <a:r>
              <a:rPr lang="en-US" altLang="zh-CN" sz="2400" err="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bitandbyte</a:t>
            </a: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r>
              <a:rPr lang="en-US" altLang="zh-CN" sz="2400" err="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FlashAtttension</a:t>
            </a: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等提升</a:t>
            </a:r>
            <a:r>
              <a:rPr lang="en-US" altLang="zh-CN"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Flops</a:t>
            </a: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技术、</a:t>
            </a:r>
            <a:r>
              <a:rPr lang="en-US" altLang="zh-CN"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FSDP</a:t>
            </a: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全分片数据并行、</a:t>
            </a:r>
            <a:r>
              <a:rPr lang="en-US" altLang="zh-CN" sz="2400" err="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LoRA</a:t>
            </a: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r>
              <a:rPr lang="en-US" altLang="zh-CN" sz="2400" err="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ZeRO</a:t>
            </a: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等技术</a:t>
            </a:r>
            <a:endParaRPr lang="en-US" altLang="zh-CN"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pPr marL="285750" indent="-285750">
              <a:buFont typeface="Arial" panose="020B0604020202020204" pitchFamily="34" charset="0"/>
              <a:buChar char="•"/>
            </a:pP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异构</a:t>
            </a:r>
            <a:r>
              <a:rPr lang="en-US" altLang="zh-CN"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(CPU</a:t>
            </a: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r>
              <a:rPr lang="en-US" altLang="zh-CN"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GPU</a:t>
            </a: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r>
              <a:rPr lang="en-US" altLang="zh-CN"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NPU</a:t>
            </a: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和</a:t>
            </a:r>
            <a:r>
              <a:rPr lang="en-US" altLang="zh-CN"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DCU)</a:t>
            </a: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计算技术</a:t>
            </a:r>
            <a:endParaRPr lang="en-US" altLang="zh-CN"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pPr marL="285750" indent="-285750">
              <a:buFont typeface="Arial" panose="020B0604020202020204" pitchFamily="34" charset="0"/>
              <a:buChar char="•"/>
            </a:pP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文本和图像等多模态融合技术</a:t>
            </a:r>
          </a:p>
        </p:txBody>
      </p:sp>
      <p:sp>
        <p:nvSpPr>
          <p:cNvPr id="6" name="文本框 5">
            <a:extLst>
              <a:ext uri="{FF2B5EF4-FFF2-40B4-BE49-F238E27FC236}">
                <a16:creationId xmlns:a16="http://schemas.microsoft.com/office/drawing/2014/main" id="{CA0AF29C-6AB1-EFCD-44FB-CC161F8D0906}"/>
              </a:ext>
            </a:extLst>
          </p:cNvPr>
          <p:cNvSpPr txBox="1"/>
          <p:nvPr/>
        </p:nvSpPr>
        <p:spPr>
          <a:xfrm>
            <a:off x="412948" y="4130408"/>
            <a:ext cx="8060680" cy="1938992"/>
          </a:xfrm>
          <a:prstGeom prst="rect">
            <a:avLst/>
          </a:prstGeom>
          <a:noFill/>
        </p:spPr>
        <p:txBody>
          <a:bodyPr wrap="square">
            <a:spAutoFit/>
          </a:bodyPr>
          <a:lstStyle/>
          <a:p>
            <a:pPr marL="285750" indent="-285750">
              <a:buFont typeface="Arial" panose="020B0604020202020204" pitchFamily="34" charset="0"/>
              <a:buChar char="•"/>
            </a:pP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科学数据用于大模型相关技术</a:t>
            </a:r>
            <a:endParaRPr lang="en-US" altLang="zh-CN"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pPr marL="742950" lvl="1" indent="-285750">
              <a:buFont typeface="Arial" panose="020B0604020202020204" pitchFamily="34" charset="0"/>
              <a:buChar char="•"/>
            </a:pP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用于大模型预训练的</a:t>
            </a:r>
            <a:r>
              <a:rPr lang="zh-CN" altLang="en-US" sz="2400" b="1">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科学数据专用</a:t>
            </a:r>
            <a:r>
              <a:rPr lang="en-US" altLang="zh-CN" sz="2400" b="1">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Tokenizer</a:t>
            </a:r>
            <a:endParaRPr lang="en-US" altLang="zh-CN"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pPr marL="742950" lvl="1" indent="-285750">
              <a:buFont typeface="Arial" panose="020B0604020202020204" pitchFamily="34" charset="0"/>
              <a:buChar char="•"/>
            </a:pP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用于大模型准确性的</a:t>
            </a:r>
            <a:r>
              <a:rPr lang="zh-CN" altLang="en-US" sz="2400" b="1">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置信度刻度对齐</a:t>
            </a: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技术</a:t>
            </a:r>
            <a:endParaRPr lang="en-US" altLang="zh-CN"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pPr marL="742950" lvl="1" indent="-285750">
              <a:buFont typeface="Arial" panose="020B0604020202020204" pitchFamily="34" charset="0"/>
              <a:buChar char="•"/>
            </a:pP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用于使模型符合物理规律的</a:t>
            </a:r>
            <a:r>
              <a:rPr lang="zh-CN" altLang="en-US" sz="2400" b="1">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物理反馈强化学习</a:t>
            </a: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技术</a:t>
            </a:r>
            <a:endParaRPr lang="en-US" altLang="zh-CN"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pPr marL="742950" lvl="1" indent="-285750">
              <a:buFont typeface="Arial" panose="020B0604020202020204" pitchFamily="34" charset="0"/>
              <a:buChar char="•"/>
            </a:pP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用于获取</a:t>
            </a:r>
            <a:r>
              <a:rPr lang="en-US" altLang="zh-CN"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AI-Ready</a:t>
            </a: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数据的</a:t>
            </a:r>
            <a:r>
              <a:rPr lang="zh-CN" altLang="en-US" sz="2400" b="1">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科学数据清洗、增强</a:t>
            </a: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技术</a:t>
            </a:r>
            <a:endParaRPr lang="en-US" altLang="zh-CN"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pic>
        <p:nvPicPr>
          <p:cNvPr id="4" name="图片 3">
            <a:extLst>
              <a:ext uri="{FF2B5EF4-FFF2-40B4-BE49-F238E27FC236}">
                <a16:creationId xmlns:a16="http://schemas.microsoft.com/office/drawing/2014/main" id="{C170719D-1515-11CA-3C91-95C33FE599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48757" y="3767611"/>
            <a:ext cx="1800000" cy="1045433"/>
          </a:xfrm>
          <a:prstGeom prst="rect">
            <a:avLst/>
          </a:prstGeom>
        </p:spPr>
      </p:pic>
      <p:pic>
        <p:nvPicPr>
          <p:cNvPr id="7" name="图片 6">
            <a:extLst>
              <a:ext uri="{FF2B5EF4-FFF2-40B4-BE49-F238E27FC236}">
                <a16:creationId xmlns:a16="http://schemas.microsoft.com/office/drawing/2014/main" id="{35CB9836-895A-86B3-5F6F-0B20D99D0A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92342" y="3767611"/>
            <a:ext cx="1800000" cy="1060563"/>
          </a:xfrm>
          <a:prstGeom prst="rect">
            <a:avLst/>
          </a:prstGeom>
        </p:spPr>
      </p:pic>
      <p:pic>
        <p:nvPicPr>
          <p:cNvPr id="8" name="图片 7">
            <a:extLst>
              <a:ext uri="{FF2B5EF4-FFF2-40B4-BE49-F238E27FC236}">
                <a16:creationId xmlns:a16="http://schemas.microsoft.com/office/drawing/2014/main" id="{A83BAEB2-A457-A83C-56AD-B9754465708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92342" y="4906715"/>
            <a:ext cx="1800000" cy="1060563"/>
          </a:xfrm>
          <a:prstGeom prst="rect">
            <a:avLst/>
          </a:prstGeom>
        </p:spPr>
      </p:pic>
      <p:pic>
        <p:nvPicPr>
          <p:cNvPr id="9" name="图片 8">
            <a:extLst>
              <a:ext uri="{FF2B5EF4-FFF2-40B4-BE49-F238E27FC236}">
                <a16:creationId xmlns:a16="http://schemas.microsoft.com/office/drawing/2014/main" id="{0CB6537F-304E-0AA5-4906-75A43FC644A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48757" y="4915165"/>
            <a:ext cx="1800000" cy="1052113"/>
          </a:xfrm>
          <a:prstGeom prst="rect">
            <a:avLst/>
          </a:prstGeom>
        </p:spPr>
      </p:pic>
    </p:spTree>
    <p:extLst>
      <p:ext uri="{BB962C8B-B14F-4D97-AF65-F5344CB8AC3E}">
        <p14:creationId xmlns:p14="http://schemas.microsoft.com/office/powerpoint/2010/main" val="1656587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2237E1-59F7-4BB0-6677-B68CB4835FAF}"/>
              </a:ext>
            </a:extLst>
          </p:cNvPr>
          <p:cNvSpPr>
            <a:spLocks noGrp="1"/>
          </p:cNvSpPr>
          <p:nvPr>
            <p:ph type="title"/>
          </p:nvPr>
        </p:nvSpPr>
        <p:spPr/>
        <p:txBody>
          <a:bodyPr/>
          <a:lstStyle/>
          <a:p>
            <a:r>
              <a:rPr lang="zh-CN" altLang="en-US"/>
              <a:t>下一步计划：科学数据基础大模型</a:t>
            </a:r>
          </a:p>
        </p:txBody>
      </p:sp>
      <p:pic>
        <p:nvPicPr>
          <p:cNvPr id="6" name="图片 5">
            <a:extLst>
              <a:ext uri="{FF2B5EF4-FFF2-40B4-BE49-F238E27FC236}">
                <a16:creationId xmlns:a16="http://schemas.microsoft.com/office/drawing/2014/main" id="{BF96003F-8E51-5FB0-D6A7-05E4068627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9516" y="1977536"/>
            <a:ext cx="5602501" cy="2028248"/>
          </a:xfrm>
          <a:prstGeom prst="rect">
            <a:avLst/>
          </a:prstGeom>
        </p:spPr>
      </p:pic>
      <p:pic>
        <p:nvPicPr>
          <p:cNvPr id="7" name="图片 6">
            <a:extLst>
              <a:ext uri="{FF2B5EF4-FFF2-40B4-BE49-F238E27FC236}">
                <a16:creationId xmlns:a16="http://schemas.microsoft.com/office/drawing/2014/main" id="{07E3284D-84BC-0DB7-15BC-493711D19E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6902" y="4099533"/>
            <a:ext cx="4787467" cy="1748387"/>
          </a:xfrm>
          <a:prstGeom prst="rect">
            <a:avLst/>
          </a:prstGeom>
        </p:spPr>
      </p:pic>
      <p:sp>
        <p:nvSpPr>
          <p:cNvPr id="10" name="文本框 9">
            <a:extLst>
              <a:ext uri="{FF2B5EF4-FFF2-40B4-BE49-F238E27FC236}">
                <a16:creationId xmlns:a16="http://schemas.microsoft.com/office/drawing/2014/main" id="{6ECB64B5-9D8A-A246-4436-6D78EF7BBB13}"/>
              </a:ext>
            </a:extLst>
          </p:cNvPr>
          <p:cNvSpPr txBox="1"/>
          <p:nvPr/>
        </p:nvSpPr>
        <p:spPr>
          <a:xfrm>
            <a:off x="739516" y="1522209"/>
            <a:ext cx="9276106" cy="461665"/>
          </a:xfrm>
          <a:prstGeom prst="rect">
            <a:avLst/>
          </a:prstGeom>
          <a:noFill/>
        </p:spPr>
        <p:txBody>
          <a:bodyPr wrap="square">
            <a:spAutoFit/>
          </a:bodyPr>
          <a:lstStyle/>
          <a:p>
            <a:r>
              <a:rPr lang="en-US" altLang="zh-CN"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cs typeface="Times New Roman" panose="02020603050405020304" pitchFamily="18" charset="0"/>
              </a:rPr>
              <a:t>2 </a:t>
            </a: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cs typeface="Times New Roman" panose="02020603050405020304" pitchFamily="18" charset="0"/>
              </a:rPr>
              <a:t>大模型在</a:t>
            </a:r>
            <a:r>
              <a:rPr lang="en-US" altLang="zh-CN"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cs typeface="Times New Roman" panose="02020603050405020304" pitchFamily="18" charset="0"/>
              </a:rPr>
              <a:t>AI4HEP</a:t>
            </a: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cs typeface="Times New Roman" panose="02020603050405020304" pitchFamily="18" charset="0"/>
              </a:rPr>
              <a:t>的</a:t>
            </a:r>
            <a:r>
              <a:rPr lang="en-US" altLang="zh-CN"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cs typeface="Times New Roman" panose="02020603050405020304" pitchFamily="18" charset="0"/>
              </a:rPr>
              <a:t>20</a:t>
            </a: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cs typeface="Times New Roman" panose="02020603050405020304" pitchFamily="18" charset="0"/>
              </a:rPr>
              <a:t>个开源数据集和</a:t>
            </a:r>
            <a:r>
              <a:rPr lang="en-US" altLang="zh-CN"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cs typeface="Times New Roman" panose="02020603050405020304" pitchFamily="18" charset="0"/>
              </a:rPr>
              <a:t>15</a:t>
            </a: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cs typeface="Times New Roman" panose="02020603050405020304" pitchFamily="18" charset="0"/>
              </a:rPr>
              <a:t>个下游任务上微调</a:t>
            </a:r>
            <a:endParaRPr lang="en-US" altLang="zh-CN"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12" name="图片 11">
            <a:extLst>
              <a:ext uri="{FF2B5EF4-FFF2-40B4-BE49-F238E27FC236}">
                <a16:creationId xmlns:a16="http://schemas.microsoft.com/office/drawing/2014/main" id="{FFA56A81-2134-BBB9-FD1A-87D59BCD59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62157" y="2061148"/>
            <a:ext cx="2897629" cy="3523223"/>
          </a:xfrm>
          <a:prstGeom prst="rect">
            <a:avLst/>
          </a:prstGeom>
        </p:spPr>
      </p:pic>
      <p:sp>
        <p:nvSpPr>
          <p:cNvPr id="14" name="文本框 13">
            <a:extLst>
              <a:ext uri="{FF2B5EF4-FFF2-40B4-BE49-F238E27FC236}">
                <a16:creationId xmlns:a16="http://schemas.microsoft.com/office/drawing/2014/main" id="{1207358E-1176-CD0C-A50B-F424606C2B12}"/>
              </a:ext>
            </a:extLst>
          </p:cNvPr>
          <p:cNvSpPr txBox="1"/>
          <p:nvPr/>
        </p:nvSpPr>
        <p:spPr>
          <a:xfrm>
            <a:off x="6223977" y="5711385"/>
            <a:ext cx="6327722" cy="307777"/>
          </a:xfrm>
          <a:prstGeom prst="rect">
            <a:avLst/>
          </a:prstGeom>
          <a:noFill/>
        </p:spPr>
        <p:txBody>
          <a:bodyPr wrap="square">
            <a:spAutoFit/>
          </a:bodyPr>
          <a:lstStyle/>
          <a:p>
            <a:r>
              <a:rPr lang="zh-CN" altLang="en-US" sz="1400">
                <a:latin typeface="微软雅黑" panose="020B0503020204020204" pitchFamily="34" charset="-122"/>
                <a:ea typeface="微软雅黑" panose="020B0503020204020204" pitchFamily="34" charset="-122"/>
                <a:cs typeface="Times New Roman" panose="02020603050405020304" pitchFamily="18" charset="0"/>
                <a:hlinkClick r:id="rId5"/>
              </a:rPr>
              <a:t>https://github.com/zhangzhengde0225/AI_for_Particle_Physics</a:t>
            </a:r>
            <a:endParaRPr lang="zh-CN" altLang="en-US" sz="140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5" name="文本框 14">
            <a:extLst>
              <a:ext uri="{FF2B5EF4-FFF2-40B4-BE49-F238E27FC236}">
                <a16:creationId xmlns:a16="http://schemas.microsoft.com/office/drawing/2014/main" id="{A8C90B6A-6340-7F84-4981-2B8C460354AD}"/>
              </a:ext>
            </a:extLst>
          </p:cNvPr>
          <p:cNvSpPr txBox="1"/>
          <p:nvPr/>
        </p:nvSpPr>
        <p:spPr>
          <a:xfrm>
            <a:off x="646902" y="5694031"/>
            <a:ext cx="5810853" cy="307777"/>
          </a:xfrm>
          <a:prstGeom prst="rect">
            <a:avLst/>
          </a:prstGeom>
          <a:noFill/>
        </p:spPr>
        <p:txBody>
          <a:bodyPr wrap="square">
            <a:spAutoFit/>
          </a:bodyPr>
          <a:lstStyle/>
          <a:p>
            <a:r>
              <a:rPr lang="zh-CN" altLang="en-US" sz="1400">
                <a:latin typeface="Microsoft YaHei" panose="020B0503020204020204" pitchFamily="34" charset="-122"/>
                <a:ea typeface="Microsoft YaHei" panose="020B0503020204020204" pitchFamily="34" charset="-122"/>
                <a:hlinkClick r:id="rId6"/>
              </a:rPr>
              <a:t>https://zhangzhengde0225.github.io/files/AI4HEP_datasets</a:t>
            </a:r>
            <a:r>
              <a:rPr lang="en-US" altLang="zh-CN" sz="1400">
                <a:latin typeface="Microsoft YaHei" panose="020B0503020204020204" pitchFamily="34" charset="-122"/>
                <a:ea typeface="Microsoft YaHei" panose="020B0503020204020204" pitchFamily="34" charset="-122"/>
                <a:hlinkClick r:id="rId6"/>
              </a:rPr>
              <a:t>.pdf</a:t>
            </a:r>
            <a:endParaRPr lang="zh-CN" altLang="en-US" sz="1400">
              <a:latin typeface="Microsoft YaHei" panose="020B0503020204020204" pitchFamily="34" charset="-122"/>
              <a:ea typeface="Microsoft YaHei" panose="020B0503020204020204" pitchFamily="34" charset="-122"/>
            </a:endParaRPr>
          </a:p>
        </p:txBody>
      </p:sp>
      <p:sp>
        <p:nvSpPr>
          <p:cNvPr id="16" name="文本框 15">
            <a:extLst>
              <a:ext uri="{FF2B5EF4-FFF2-40B4-BE49-F238E27FC236}">
                <a16:creationId xmlns:a16="http://schemas.microsoft.com/office/drawing/2014/main" id="{3C492265-3269-FC75-0657-FB4982B7921E}"/>
              </a:ext>
            </a:extLst>
          </p:cNvPr>
          <p:cNvSpPr txBox="1"/>
          <p:nvPr/>
        </p:nvSpPr>
        <p:spPr>
          <a:xfrm>
            <a:off x="739516" y="1053781"/>
            <a:ext cx="10220270" cy="461665"/>
          </a:xfrm>
          <a:prstGeom prst="rect">
            <a:avLst/>
          </a:prstGeom>
          <a:noFill/>
        </p:spPr>
        <p:txBody>
          <a:bodyPr wrap="square">
            <a:spAutoFit/>
          </a:bodyPr>
          <a:lstStyle/>
          <a:p>
            <a:r>
              <a:rPr lang="en-US" altLang="zh-CN"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cs typeface="Times New Roman" panose="02020603050405020304" pitchFamily="18" charset="0"/>
              </a:rPr>
              <a:t>1 </a:t>
            </a: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cs typeface="Times New Roman" panose="02020603050405020304" pitchFamily="18" charset="0"/>
              </a:rPr>
              <a:t>探索大模型在</a:t>
            </a:r>
            <a:r>
              <a:rPr lang="en-US" altLang="zh-CN"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cs typeface="Times New Roman" panose="02020603050405020304" pitchFamily="18" charset="0"/>
              </a:rPr>
              <a:t>BESIII</a:t>
            </a: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cs typeface="Times New Roman" panose="02020603050405020304" pitchFamily="18" charset="0"/>
              </a:rPr>
              <a:t>的</a:t>
            </a:r>
            <a:r>
              <a:rPr lang="en-US" altLang="zh-CN"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cs typeface="Times New Roman" panose="02020603050405020304" pitchFamily="18" charset="0"/>
              </a:rPr>
              <a:t>100</a:t>
            </a: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cs typeface="Times New Roman" panose="02020603050405020304" pitchFamily="18" charset="0"/>
              </a:rPr>
              <a:t>亿条物理数据上如何做预训练和定义任务</a:t>
            </a:r>
            <a:endParaRPr lang="en-US" altLang="zh-CN"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6498380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2237E1-59F7-4BB0-6677-B68CB4835FAF}"/>
              </a:ext>
            </a:extLst>
          </p:cNvPr>
          <p:cNvSpPr>
            <a:spLocks noGrp="1"/>
          </p:cNvSpPr>
          <p:nvPr>
            <p:ph type="title"/>
          </p:nvPr>
        </p:nvSpPr>
        <p:spPr>
          <a:xfrm>
            <a:off x="646902" y="136525"/>
            <a:ext cx="9419590" cy="595630"/>
          </a:xfrm>
        </p:spPr>
        <p:txBody>
          <a:bodyPr/>
          <a:lstStyle/>
          <a:p>
            <a:r>
              <a:rPr lang="zh-CN" altLang="en-US"/>
              <a:t>最近的探索：领域文本数据微调大模型</a:t>
            </a:r>
          </a:p>
        </p:txBody>
      </p:sp>
      <p:sp>
        <p:nvSpPr>
          <p:cNvPr id="4" name="矩形 3">
            <a:extLst>
              <a:ext uri="{FF2B5EF4-FFF2-40B4-BE49-F238E27FC236}">
                <a16:creationId xmlns:a16="http://schemas.microsoft.com/office/drawing/2014/main" id="{849F60B3-0746-409F-87EF-DF74B441050F}"/>
              </a:ext>
            </a:extLst>
          </p:cNvPr>
          <p:cNvSpPr/>
          <p:nvPr/>
        </p:nvSpPr>
        <p:spPr>
          <a:xfrm>
            <a:off x="262614" y="1794401"/>
            <a:ext cx="5989497" cy="4662039"/>
          </a:xfrm>
          <a:prstGeom prst="rect">
            <a:avLst/>
          </a:prstGeom>
          <a:noFill/>
          <a:ln>
            <a:solidFill>
              <a:srgbClr val="367ECE"/>
            </a:solidFill>
            <a:prstDash val="dash"/>
          </a:ln>
          <a:effectLst/>
          <a:extLst>
            <a:ext uri="{909E8E84-426E-40DD-AFC4-6F175D3DCCD1}">
              <a14:hiddenFill xmlns:a14="http://schemas.microsoft.com/office/drawing/2010/main">
                <a:solidFill>
                  <a:schemeClr val="bg1"/>
                </a:solidFill>
              </a14:hiddenFill>
            </a:ext>
          </a:extLst>
        </p:spPr>
        <p:txBody>
          <a:bodyPr wrap="square" lIns="91370" tIns="45685" rIns="91370" bIns="45685">
            <a:spAutoFit/>
          </a:bodyPr>
          <a:lstStyle/>
          <a:p>
            <a:pPr marL="74295" algn="just">
              <a:lnSpc>
                <a:spcPct val="120000"/>
              </a:lnSpc>
              <a:spcBef>
                <a:spcPts val="600"/>
              </a:spcBef>
            </a:pP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模型：基于</a:t>
            </a:r>
            <a:r>
              <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Vicuna</a:t>
            </a: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的</a:t>
            </a:r>
            <a:r>
              <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70</a:t>
            </a: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亿和</a:t>
            </a:r>
            <a:r>
              <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130</a:t>
            </a: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亿参数大模型</a:t>
            </a:r>
            <a:endPar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endParaRPr>
          </a:p>
          <a:p>
            <a:pPr marL="74295" algn="just">
              <a:lnSpc>
                <a:spcPct val="120000"/>
              </a:lnSpc>
              <a:spcBef>
                <a:spcPts val="600"/>
              </a:spcBef>
            </a:pP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算力：</a:t>
            </a:r>
            <a:r>
              <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8*A100</a:t>
            </a: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a:t>
            </a:r>
            <a:r>
              <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40G</a:t>
            </a: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a:t>
            </a:r>
            <a:endPar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endParaRPr>
          </a:p>
          <a:p>
            <a:pPr marL="74295" algn="just">
              <a:lnSpc>
                <a:spcPct val="120000"/>
              </a:lnSpc>
              <a:spcBef>
                <a:spcPts val="600"/>
              </a:spcBef>
            </a:pP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数据：</a:t>
            </a:r>
            <a:endPar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endParaRPr>
          </a:p>
          <a:p>
            <a:pPr marL="360045" indent="-285750" algn="just">
              <a:lnSpc>
                <a:spcPct val="120000"/>
              </a:lnSpc>
              <a:spcBef>
                <a:spcPts val="600"/>
              </a:spcBef>
              <a:buFont typeface="Wingdings" panose="05000000000000000000" pitchFamily="2" charset="2"/>
              <a:buChar char="l"/>
            </a:pPr>
            <a:r>
              <a:rPr kumimoji="1" lang="en-US" altLang="zh-CN" sz="2000" err="1">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HaiChatGPT</a:t>
            </a: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收集并筛选的问答数据</a:t>
            </a:r>
            <a:r>
              <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1200</a:t>
            </a: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条；</a:t>
            </a:r>
            <a:endPar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endParaRPr>
          </a:p>
          <a:p>
            <a:pPr marL="360045" indent="-285750" algn="just">
              <a:lnSpc>
                <a:spcPct val="120000"/>
              </a:lnSpc>
              <a:spcBef>
                <a:spcPts val="600"/>
              </a:spcBef>
              <a:buFont typeface="Wingdings" panose="05000000000000000000" pitchFamily="2" charset="2"/>
              <a:buChar char="l"/>
            </a:pP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种子裂变技术引导</a:t>
            </a:r>
            <a:r>
              <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GPT-3.5</a:t>
            </a: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形成的高能物理、粒子物理、天体物理、同步辐射、中子科学问答数据</a:t>
            </a:r>
            <a:r>
              <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2500</a:t>
            </a: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条；</a:t>
            </a:r>
            <a:endPar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endParaRPr>
          </a:p>
          <a:p>
            <a:pPr marL="360045" indent="-285750" algn="just">
              <a:lnSpc>
                <a:spcPct val="120000"/>
              </a:lnSpc>
              <a:spcBef>
                <a:spcPts val="600"/>
              </a:spcBef>
              <a:buFont typeface="Wingdings" panose="05000000000000000000" pitchFamily="2" charset="2"/>
              <a:buChar char="l"/>
            </a:pPr>
            <a:r>
              <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GPT-3.5+</a:t>
            </a: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人工从各中心文献的摘要和正文中提取的信息生成的问答数据</a:t>
            </a:r>
            <a:r>
              <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1126</a:t>
            </a: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条；</a:t>
            </a:r>
            <a:endPar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endParaRPr>
          </a:p>
          <a:p>
            <a:pPr marL="360045" indent="-285750" algn="just">
              <a:lnSpc>
                <a:spcPct val="120000"/>
              </a:lnSpc>
              <a:spcBef>
                <a:spcPts val="600"/>
              </a:spcBef>
              <a:buFont typeface="Wingdings" panose="05000000000000000000" pitchFamily="2" charset="2"/>
              <a:buChar char="l"/>
            </a:pPr>
            <a:r>
              <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IHEP</a:t>
            </a: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官网公开信息提取的数据；</a:t>
            </a:r>
            <a:endPar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endParaRPr>
          </a:p>
          <a:p>
            <a:pPr marL="360045" indent="-285750" algn="just">
              <a:lnSpc>
                <a:spcPct val="120000"/>
              </a:lnSpc>
              <a:spcBef>
                <a:spcPts val="600"/>
              </a:spcBef>
              <a:buFont typeface="Wingdings" panose="05000000000000000000" pitchFamily="2" charset="2"/>
              <a:buChar char="l"/>
            </a:pPr>
            <a:r>
              <a:rPr kumimoji="1" lang="en-US" altLang="zh-CN" sz="2000" err="1">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arXiv</a:t>
            </a: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上高能物理文献：引用大于</a:t>
            </a:r>
            <a:r>
              <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10</a:t>
            </a: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的</a:t>
            </a:r>
            <a:r>
              <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1</a:t>
            </a: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万</a:t>
            </a:r>
            <a:r>
              <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a:t>
            </a:r>
            <a:r>
              <a:rPr kumimoji="1" lang="zh-CN" altLang="en-US"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rPr>
              <a:t>篇。</a:t>
            </a:r>
            <a:endParaRPr kumimoji="1" lang="en-US" altLang="zh-CN" sz="2000">
              <a:effectLst>
                <a:outerShdw blurRad="38100" dist="38100" dir="2700000" algn="tl">
                  <a:srgbClr val="C0C0C0"/>
                </a:outerShdw>
              </a:effectLst>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5" name="矩形 4">
            <a:extLst>
              <a:ext uri="{FF2B5EF4-FFF2-40B4-BE49-F238E27FC236}">
                <a16:creationId xmlns:a16="http://schemas.microsoft.com/office/drawing/2014/main" id="{E8E43BA5-C3C4-BCD6-119F-53B9C0B924D3}"/>
              </a:ext>
            </a:extLst>
          </p:cNvPr>
          <p:cNvSpPr/>
          <p:nvPr/>
        </p:nvSpPr>
        <p:spPr>
          <a:xfrm>
            <a:off x="6398110" y="1094406"/>
            <a:ext cx="5609867" cy="3031015"/>
          </a:xfrm>
          <a:prstGeom prst="rect">
            <a:avLst/>
          </a:prstGeom>
          <a:noFill/>
          <a:ln>
            <a:solidFill>
              <a:srgbClr val="367ECE"/>
            </a:solidFill>
            <a:prstDash val="dash"/>
          </a:ln>
          <a:effectLst/>
          <a:extLst>
            <a:ext uri="{909E8E84-426E-40DD-AFC4-6F175D3DCCD1}">
              <a14:hiddenFill xmlns:a14="http://schemas.microsoft.com/office/drawing/2010/main">
                <a:solidFill>
                  <a:schemeClr val="bg1"/>
                </a:solidFill>
              </a14:hiddenFill>
            </a:ext>
          </a:extLst>
        </p:spPr>
        <p:txBody>
          <a:bodyPr wrap="square" lIns="91370" tIns="45685" rIns="91370" bIns="45685">
            <a:spAutoFit/>
          </a:bodyPr>
          <a:lstStyle/>
          <a:p>
            <a:pPr marL="74295" algn="just">
              <a:lnSpc>
                <a:spcPct val="120000"/>
              </a:lnSpc>
              <a:spcBef>
                <a:spcPts val="600"/>
              </a:spcBef>
            </a:pPr>
            <a:r>
              <a:rPr kumimoji="1" lang="zh-CN" altLang="en-US" sz="2000">
                <a:effectLst>
                  <a:outerShdw blurRad="38100" dist="38100" dir="2700000" algn="tl">
                    <a:srgbClr val="C0C0C0"/>
                  </a:outerShdw>
                </a:effectLst>
                <a:latin typeface="微软雅黑" panose="020B0503020204020204" charset="-122"/>
                <a:ea typeface="微软雅黑" panose="020B0503020204020204" charset="-122"/>
                <a:sym typeface="+mn-ea"/>
              </a:rPr>
              <a:t>技术：</a:t>
            </a:r>
            <a:endParaRPr kumimoji="1" lang="en-US" altLang="zh-CN" sz="2000">
              <a:effectLst>
                <a:outerShdw blurRad="38100" dist="38100" dir="2700000" algn="tl">
                  <a:srgbClr val="C0C0C0"/>
                </a:outerShdw>
              </a:effectLst>
              <a:latin typeface="微软雅黑" panose="020B0503020204020204" charset="-122"/>
              <a:ea typeface="微软雅黑" panose="020B0503020204020204" charset="-122"/>
              <a:sym typeface="+mn-ea"/>
            </a:endParaRPr>
          </a:p>
          <a:p>
            <a:pPr marL="417195" indent="-342900" algn="just">
              <a:lnSpc>
                <a:spcPct val="120000"/>
              </a:lnSpc>
              <a:spcBef>
                <a:spcPts val="600"/>
              </a:spcBef>
              <a:buFont typeface="Arial" panose="020B0604020202020204" pitchFamily="34" charset="0"/>
              <a:buChar char="•"/>
            </a:pPr>
            <a:r>
              <a:rPr kumimoji="1" lang="zh-CN" altLang="en-US" sz="2000">
                <a:effectLst>
                  <a:outerShdw blurRad="38100" dist="38100" dir="2700000" algn="tl">
                    <a:srgbClr val="C0C0C0"/>
                  </a:outerShdw>
                </a:effectLst>
                <a:latin typeface="微软雅黑" panose="020B0503020204020204" charset="-122"/>
                <a:ea typeface="微软雅黑" panose="020B0503020204020204" charset="-122"/>
                <a:sym typeface="+mn-ea"/>
              </a:rPr>
              <a:t>采用</a:t>
            </a:r>
            <a:r>
              <a:rPr kumimoji="1" lang="en-US" altLang="zh-CN" sz="2000">
                <a:effectLst>
                  <a:outerShdw blurRad="38100" dist="38100" dir="2700000" algn="tl">
                    <a:srgbClr val="C0C0C0"/>
                  </a:outerShdw>
                </a:effectLst>
                <a:latin typeface="微软雅黑" panose="020B0503020204020204" charset="-122"/>
                <a:ea typeface="微软雅黑" panose="020B0503020204020204" charset="-122"/>
                <a:sym typeface="+mn-ea"/>
              </a:rPr>
              <a:t>Float16</a:t>
            </a:r>
            <a:r>
              <a:rPr kumimoji="1" lang="zh-CN" altLang="en-US" sz="2000">
                <a:effectLst>
                  <a:outerShdw blurRad="38100" dist="38100" dir="2700000" algn="tl">
                    <a:srgbClr val="C0C0C0"/>
                  </a:outerShdw>
                </a:effectLst>
                <a:latin typeface="微软雅黑" panose="020B0503020204020204" charset="-122"/>
                <a:ea typeface="微软雅黑" panose="020B0503020204020204" charset="-122"/>
                <a:sym typeface="+mn-ea"/>
              </a:rPr>
              <a:t>和量化技术减少显存占用</a:t>
            </a:r>
            <a:endParaRPr kumimoji="1" lang="en-US" altLang="zh-CN" sz="2000">
              <a:effectLst>
                <a:outerShdw blurRad="38100" dist="38100" dir="2700000" algn="tl">
                  <a:srgbClr val="C0C0C0"/>
                </a:outerShdw>
              </a:effectLst>
              <a:latin typeface="微软雅黑" panose="020B0503020204020204" charset="-122"/>
              <a:ea typeface="微软雅黑" panose="020B0503020204020204" charset="-122"/>
              <a:sym typeface="+mn-ea"/>
            </a:endParaRPr>
          </a:p>
          <a:p>
            <a:pPr marL="417195" indent="-342900" algn="just">
              <a:lnSpc>
                <a:spcPct val="120000"/>
              </a:lnSpc>
              <a:spcBef>
                <a:spcPts val="600"/>
              </a:spcBef>
              <a:buFont typeface="Arial" panose="020B0604020202020204" pitchFamily="34" charset="0"/>
              <a:buChar char="•"/>
            </a:pPr>
            <a:r>
              <a:rPr kumimoji="1" lang="zh-CN" altLang="en-US" sz="2000">
                <a:effectLst>
                  <a:outerShdw blurRad="38100" dist="38100" dir="2700000" algn="tl">
                    <a:srgbClr val="C0C0C0"/>
                  </a:outerShdw>
                </a:effectLst>
                <a:latin typeface="微软雅黑" panose="020B0503020204020204" charset="-122"/>
                <a:ea typeface="微软雅黑" panose="020B0503020204020204" charset="-122"/>
                <a:sym typeface="+mn-ea"/>
              </a:rPr>
              <a:t>采用</a:t>
            </a:r>
            <a:r>
              <a:rPr kumimoji="1" lang="en-US" altLang="zh-CN" sz="2000" err="1">
                <a:effectLst>
                  <a:outerShdw blurRad="38100" dist="38100" dir="2700000" algn="tl">
                    <a:srgbClr val="C0C0C0"/>
                  </a:outerShdw>
                </a:effectLst>
                <a:latin typeface="微软雅黑" panose="020B0503020204020204" charset="-122"/>
                <a:ea typeface="微软雅黑" panose="020B0503020204020204" charset="-122"/>
                <a:sym typeface="+mn-ea"/>
              </a:rPr>
              <a:t>FlashAttention</a:t>
            </a:r>
            <a:r>
              <a:rPr kumimoji="1" lang="zh-CN" altLang="en-US" sz="2000">
                <a:effectLst>
                  <a:outerShdw blurRad="38100" dist="38100" dir="2700000" algn="tl">
                    <a:srgbClr val="C0C0C0"/>
                  </a:outerShdw>
                </a:effectLst>
                <a:latin typeface="微软雅黑" panose="020B0503020204020204" charset="-122"/>
                <a:ea typeface="微软雅黑" panose="020B0503020204020204" charset="-122"/>
                <a:sym typeface="+mn-ea"/>
              </a:rPr>
              <a:t>提升显卡</a:t>
            </a:r>
            <a:r>
              <a:rPr kumimoji="1" lang="en-US" altLang="zh-CN" sz="2000">
                <a:effectLst>
                  <a:outerShdw blurRad="38100" dist="38100" dir="2700000" algn="tl">
                    <a:srgbClr val="C0C0C0"/>
                  </a:outerShdw>
                </a:effectLst>
                <a:latin typeface="微软雅黑" panose="020B0503020204020204" charset="-122"/>
                <a:ea typeface="微软雅黑" panose="020B0503020204020204" charset="-122"/>
                <a:sym typeface="+mn-ea"/>
              </a:rPr>
              <a:t>FLOPs</a:t>
            </a:r>
            <a:r>
              <a:rPr kumimoji="1" lang="zh-CN" altLang="en-US" sz="2000">
                <a:effectLst>
                  <a:outerShdw blurRad="38100" dist="38100" dir="2700000" algn="tl">
                    <a:srgbClr val="C0C0C0"/>
                  </a:outerShdw>
                </a:effectLst>
                <a:latin typeface="微软雅黑" panose="020B0503020204020204" charset="-122"/>
                <a:ea typeface="微软雅黑" panose="020B0503020204020204" charset="-122"/>
                <a:sym typeface="+mn-ea"/>
              </a:rPr>
              <a:t>的利用率</a:t>
            </a:r>
            <a:endParaRPr kumimoji="1" lang="en-US" altLang="zh-CN" sz="2000">
              <a:effectLst>
                <a:outerShdw blurRad="38100" dist="38100" dir="2700000" algn="tl">
                  <a:srgbClr val="C0C0C0"/>
                </a:outerShdw>
              </a:effectLst>
              <a:latin typeface="微软雅黑" panose="020B0503020204020204" charset="-122"/>
              <a:ea typeface="微软雅黑" panose="020B0503020204020204" charset="-122"/>
              <a:sym typeface="+mn-ea"/>
            </a:endParaRPr>
          </a:p>
          <a:p>
            <a:pPr marL="417195" indent="-342900" algn="just">
              <a:lnSpc>
                <a:spcPct val="120000"/>
              </a:lnSpc>
              <a:spcBef>
                <a:spcPts val="600"/>
              </a:spcBef>
              <a:buFont typeface="Arial" panose="020B0604020202020204" pitchFamily="34" charset="0"/>
              <a:buChar char="•"/>
            </a:pPr>
            <a:r>
              <a:rPr kumimoji="1" lang="zh-CN" altLang="en-US" sz="2000">
                <a:effectLst>
                  <a:outerShdw blurRad="38100" dist="38100" dir="2700000" algn="tl">
                    <a:srgbClr val="C0C0C0"/>
                  </a:outerShdw>
                </a:effectLst>
                <a:latin typeface="微软雅黑" panose="020B0503020204020204" charset="-122"/>
                <a:ea typeface="微软雅黑" panose="020B0503020204020204" charset="-122"/>
                <a:sym typeface="+mn-ea"/>
              </a:rPr>
              <a:t>采用</a:t>
            </a:r>
            <a:r>
              <a:rPr kumimoji="1" lang="en-US" altLang="zh-CN" sz="2000">
                <a:effectLst>
                  <a:outerShdw blurRad="38100" dist="38100" dir="2700000" algn="tl">
                    <a:srgbClr val="C0C0C0"/>
                  </a:outerShdw>
                </a:effectLst>
                <a:latin typeface="微软雅黑" panose="020B0503020204020204" charset="-122"/>
                <a:ea typeface="微软雅黑" panose="020B0503020204020204" charset="-122"/>
                <a:sym typeface="+mn-ea"/>
              </a:rPr>
              <a:t>FSDP</a:t>
            </a:r>
            <a:r>
              <a:rPr kumimoji="1" lang="zh-CN" altLang="en-US" sz="2000">
                <a:effectLst>
                  <a:outerShdw blurRad="38100" dist="38100" dir="2700000" algn="tl">
                    <a:srgbClr val="C0C0C0"/>
                  </a:outerShdw>
                </a:effectLst>
                <a:latin typeface="微软雅黑" panose="020B0503020204020204" charset="-122"/>
                <a:ea typeface="微软雅黑" panose="020B0503020204020204" charset="-122"/>
                <a:sym typeface="+mn-ea"/>
              </a:rPr>
              <a:t>全分片数据并行实现全模型训练</a:t>
            </a:r>
            <a:endParaRPr kumimoji="1" lang="en-US" altLang="zh-CN" sz="2000">
              <a:effectLst>
                <a:outerShdw blurRad="38100" dist="38100" dir="2700000" algn="tl">
                  <a:srgbClr val="C0C0C0"/>
                </a:outerShdw>
              </a:effectLst>
              <a:latin typeface="微软雅黑" panose="020B0503020204020204" charset="-122"/>
              <a:ea typeface="微软雅黑" panose="020B0503020204020204" charset="-122"/>
              <a:sym typeface="+mn-ea"/>
            </a:endParaRPr>
          </a:p>
          <a:p>
            <a:pPr marL="417195" indent="-342900" algn="just">
              <a:lnSpc>
                <a:spcPct val="120000"/>
              </a:lnSpc>
              <a:spcBef>
                <a:spcPts val="600"/>
              </a:spcBef>
              <a:buFont typeface="Arial" panose="020B0604020202020204" pitchFamily="34" charset="0"/>
              <a:buChar char="•"/>
            </a:pPr>
            <a:r>
              <a:rPr kumimoji="1" lang="zh-CN" altLang="en-US" sz="2000">
                <a:effectLst>
                  <a:outerShdw blurRad="38100" dist="38100" dir="2700000" algn="tl">
                    <a:srgbClr val="C0C0C0"/>
                  </a:outerShdw>
                </a:effectLst>
                <a:latin typeface="微软雅黑" panose="020B0503020204020204" charset="-122"/>
                <a:ea typeface="微软雅黑" panose="020B0503020204020204" charset="-122"/>
                <a:sym typeface="+mn-ea"/>
              </a:rPr>
              <a:t>采用</a:t>
            </a:r>
            <a:r>
              <a:rPr kumimoji="1" lang="en-US" altLang="zh-CN" sz="2000" err="1">
                <a:effectLst>
                  <a:outerShdw blurRad="38100" dist="38100" dir="2700000" algn="tl">
                    <a:srgbClr val="C0C0C0"/>
                  </a:outerShdw>
                </a:effectLst>
                <a:latin typeface="微软雅黑" panose="020B0503020204020204" charset="-122"/>
                <a:ea typeface="微软雅黑" panose="020B0503020204020204" charset="-122"/>
                <a:sym typeface="+mn-ea"/>
              </a:rPr>
              <a:t>LoRA</a:t>
            </a:r>
            <a:r>
              <a:rPr kumimoji="1" lang="zh-CN" altLang="en-US" sz="2000">
                <a:effectLst>
                  <a:outerShdw blurRad="38100" dist="38100" dir="2700000" algn="tl">
                    <a:srgbClr val="C0C0C0"/>
                  </a:outerShdw>
                </a:effectLst>
                <a:latin typeface="微软雅黑" panose="020B0503020204020204" charset="-122"/>
                <a:ea typeface="微软雅黑" panose="020B0503020204020204" charset="-122"/>
                <a:sym typeface="+mn-ea"/>
              </a:rPr>
              <a:t>低秩自适应技术显著降低微调需求</a:t>
            </a:r>
            <a:endParaRPr kumimoji="1" lang="en-US" altLang="zh-CN" sz="2000">
              <a:effectLst>
                <a:outerShdw blurRad="38100" dist="38100" dir="2700000" algn="tl">
                  <a:srgbClr val="C0C0C0"/>
                </a:outerShdw>
              </a:effectLst>
              <a:latin typeface="微软雅黑" panose="020B0503020204020204" charset="-122"/>
              <a:ea typeface="微软雅黑" panose="020B0503020204020204" charset="-122"/>
              <a:sym typeface="+mn-ea"/>
            </a:endParaRPr>
          </a:p>
          <a:p>
            <a:pPr marL="417195" indent="-342900" algn="just">
              <a:lnSpc>
                <a:spcPct val="120000"/>
              </a:lnSpc>
              <a:spcBef>
                <a:spcPts val="600"/>
              </a:spcBef>
              <a:buFont typeface="Arial" panose="020B0604020202020204" pitchFamily="34" charset="0"/>
              <a:buChar char="•"/>
            </a:pPr>
            <a:r>
              <a:rPr kumimoji="1" lang="zh-CN" altLang="en-US" sz="2000">
                <a:effectLst>
                  <a:outerShdw blurRad="38100" dist="38100" dir="2700000" algn="tl">
                    <a:srgbClr val="C0C0C0"/>
                  </a:outerShdw>
                </a:effectLst>
                <a:latin typeface="微软雅黑" panose="020B0503020204020204" charset="-122"/>
                <a:ea typeface="微软雅黑" panose="020B0503020204020204" charset="-122"/>
                <a:sym typeface="+mn-ea"/>
              </a:rPr>
              <a:t>采用</a:t>
            </a:r>
            <a:r>
              <a:rPr kumimoji="1" lang="en-US" altLang="zh-CN" sz="2000">
                <a:effectLst>
                  <a:outerShdw blurRad="38100" dist="38100" dir="2700000" algn="tl">
                    <a:srgbClr val="C0C0C0"/>
                  </a:outerShdw>
                </a:effectLst>
                <a:latin typeface="微软雅黑" panose="020B0503020204020204" charset="-122"/>
                <a:ea typeface="微软雅黑" panose="020B0503020204020204" charset="-122"/>
                <a:sym typeface="+mn-ea"/>
              </a:rPr>
              <a:t>Zero</a:t>
            </a:r>
            <a:r>
              <a:rPr kumimoji="1" lang="zh-CN" altLang="en-US" sz="2000">
                <a:effectLst>
                  <a:outerShdw blurRad="38100" dist="38100" dir="2700000" algn="tl">
                    <a:srgbClr val="C0C0C0"/>
                  </a:outerShdw>
                </a:effectLst>
                <a:latin typeface="微软雅黑" panose="020B0503020204020204" charset="-122"/>
                <a:ea typeface="微软雅黑" panose="020B0503020204020204" charset="-122"/>
                <a:sym typeface="+mn-ea"/>
              </a:rPr>
              <a:t>系列技术降低显存需求</a:t>
            </a:r>
            <a:endParaRPr kumimoji="1" lang="en-US" altLang="zh-CN" sz="2000">
              <a:effectLst>
                <a:outerShdw blurRad="38100" dist="38100" dir="2700000" algn="tl">
                  <a:srgbClr val="C0C0C0"/>
                </a:outerShdw>
              </a:effectLst>
              <a:latin typeface="微软雅黑" panose="020B0503020204020204" charset="-122"/>
              <a:ea typeface="微软雅黑" panose="020B0503020204020204" charset="-122"/>
              <a:sym typeface="+mn-ea"/>
            </a:endParaRPr>
          </a:p>
        </p:txBody>
      </p:sp>
      <p:sp>
        <p:nvSpPr>
          <p:cNvPr id="6" name="矩形 5">
            <a:extLst>
              <a:ext uri="{FF2B5EF4-FFF2-40B4-BE49-F238E27FC236}">
                <a16:creationId xmlns:a16="http://schemas.microsoft.com/office/drawing/2014/main" id="{1840FA87-187C-616B-B6F6-63743286C978}"/>
              </a:ext>
            </a:extLst>
          </p:cNvPr>
          <p:cNvSpPr/>
          <p:nvPr/>
        </p:nvSpPr>
        <p:spPr>
          <a:xfrm>
            <a:off x="6398110" y="4236516"/>
            <a:ext cx="5609867" cy="1624541"/>
          </a:xfrm>
          <a:prstGeom prst="rect">
            <a:avLst/>
          </a:prstGeom>
          <a:noFill/>
          <a:ln>
            <a:solidFill>
              <a:srgbClr val="367ECE"/>
            </a:solidFill>
            <a:prstDash val="dash"/>
          </a:ln>
          <a:effectLst/>
          <a:extLst>
            <a:ext uri="{909E8E84-426E-40DD-AFC4-6F175D3DCCD1}">
              <a14:hiddenFill xmlns:a14="http://schemas.microsoft.com/office/drawing/2010/main">
                <a:solidFill>
                  <a:schemeClr val="bg1"/>
                </a:solidFill>
              </a14:hiddenFill>
            </a:ext>
          </a:extLst>
        </p:spPr>
        <p:txBody>
          <a:bodyPr wrap="square" lIns="91370" tIns="45685" rIns="91370" bIns="45685">
            <a:spAutoFit/>
          </a:bodyPr>
          <a:lstStyle/>
          <a:p>
            <a:pPr marL="74295" algn="just">
              <a:lnSpc>
                <a:spcPct val="120000"/>
              </a:lnSpc>
              <a:spcBef>
                <a:spcPts val="600"/>
              </a:spcBef>
            </a:pPr>
            <a:r>
              <a:rPr kumimoji="1" lang="zh-CN" altLang="en-US">
                <a:effectLst>
                  <a:outerShdw blurRad="38100" dist="38100" dir="2700000" algn="tl">
                    <a:srgbClr val="C0C0C0"/>
                  </a:outerShdw>
                </a:effectLst>
                <a:latin typeface="微软雅黑" panose="020B0503020204020204" charset="-122"/>
                <a:ea typeface="微软雅黑" panose="020B0503020204020204" charset="-122"/>
                <a:sym typeface="+mn-ea"/>
              </a:rPr>
              <a:t>发展方向：</a:t>
            </a:r>
            <a:endParaRPr kumimoji="1" lang="en-US" altLang="zh-CN">
              <a:effectLst>
                <a:outerShdw blurRad="38100" dist="38100" dir="2700000" algn="tl">
                  <a:srgbClr val="C0C0C0"/>
                </a:outerShdw>
              </a:effectLst>
              <a:latin typeface="微软雅黑" panose="020B0503020204020204" charset="-122"/>
              <a:ea typeface="微软雅黑" panose="020B0503020204020204" charset="-122"/>
              <a:sym typeface="+mn-ea"/>
            </a:endParaRPr>
          </a:p>
          <a:p>
            <a:pPr marL="817245" lvl="1" indent="-285750" algn="just">
              <a:lnSpc>
                <a:spcPct val="120000"/>
              </a:lnSpc>
              <a:spcBef>
                <a:spcPts val="600"/>
              </a:spcBef>
              <a:buFont typeface="Wingdings" panose="05000000000000000000" pitchFamily="2" charset="2"/>
              <a:buChar char="l"/>
            </a:pPr>
            <a:r>
              <a:rPr kumimoji="1" lang="zh-CN" altLang="en-US">
                <a:effectLst>
                  <a:outerShdw blurRad="38100" dist="38100" dir="2700000" algn="tl">
                    <a:srgbClr val="C0C0C0"/>
                  </a:outerShdw>
                </a:effectLst>
                <a:latin typeface="微软雅黑" panose="020B0503020204020204" charset="-122"/>
                <a:ea typeface="微软雅黑" panose="020B0503020204020204" charset="-122"/>
                <a:sym typeface="+mn-ea"/>
              </a:rPr>
              <a:t>能处理文本数据  √</a:t>
            </a:r>
            <a:endParaRPr kumimoji="1" lang="en-US" altLang="zh-CN">
              <a:effectLst>
                <a:outerShdw blurRad="38100" dist="38100" dir="2700000" algn="tl">
                  <a:srgbClr val="C0C0C0"/>
                </a:outerShdw>
              </a:effectLst>
              <a:latin typeface="微软雅黑" panose="020B0503020204020204" charset="-122"/>
              <a:ea typeface="微软雅黑" panose="020B0503020204020204" charset="-122"/>
              <a:sym typeface="+mn-ea"/>
            </a:endParaRPr>
          </a:p>
          <a:p>
            <a:pPr marL="817245" lvl="1" indent="-285750" algn="just">
              <a:lnSpc>
                <a:spcPct val="120000"/>
              </a:lnSpc>
              <a:spcBef>
                <a:spcPts val="600"/>
              </a:spcBef>
              <a:buFont typeface="Wingdings" panose="05000000000000000000" pitchFamily="2" charset="2"/>
              <a:buChar char="l"/>
            </a:pPr>
            <a:r>
              <a:rPr kumimoji="1" lang="zh-CN" altLang="en-US">
                <a:effectLst>
                  <a:outerShdw blurRad="38100" dist="38100" dir="2700000" algn="tl">
                    <a:srgbClr val="C0C0C0"/>
                  </a:outerShdw>
                </a:effectLst>
                <a:latin typeface="微软雅黑" panose="020B0503020204020204" charset="-122"/>
                <a:ea typeface="微软雅黑" panose="020B0503020204020204" charset="-122"/>
                <a:sym typeface="+mn-ea"/>
              </a:rPr>
              <a:t>能处理图像模态</a:t>
            </a:r>
            <a:endParaRPr kumimoji="1" lang="en-US" altLang="zh-CN">
              <a:effectLst>
                <a:outerShdw blurRad="38100" dist="38100" dir="2700000" algn="tl">
                  <a:srgbClr val="C0C0C0"/>
                </a:outerShdw>
              </a:effectLst>
              <a:latin typeface="微软雅黑" panose="020B0503020204020204" charset="-122"/>
              <a:ea typeface="微软雅黑" panose="020B0503020204020204" charset="-122"/>
              <a:sym typeface="+mn-ea"/>
            </a:endParaRPr>
          </a:p>
          <a:p>
            <a:pPr marL="817245" lvl="1" indent="-285750" algn="just">
              <a:lnSpc>
                <a:spcPct val="120000"/>
              </a:lnSpc>
              <a:spcBef>
                <a:spcPts val="600"/>
              </a:spcBef>
              <a:buFont typeface="Wingdings" panose="05000000000000000000" pitchFamily="2" charset="2"/>
              <a:buChar char="l"/>
            </a:pPr>
            <a:r>
              <a:rPr kumimoji="1" lang="zh-CN" altLang="en-US">
                <a:effectLst>
                  <a:outerShdw blurRad="38100" dist="38100" dir="2700000" algn="tl">
                    <a:srgbClr val="C0C0C0"/>
                  </a:outerShdw>
                </a:effectLst>
                <a:latin typeface="微软雅黑" panose="020B0503020204020204" charset="-122"/>
                <a:ea typeface="微软雅黑" panose="020B0503020204020204" charset="-122"/>
                <a:sym typeface="+mn-ea"/>
              </a:rPr>
              <a:t>能处理科学数据</a:t>
            </a:r>
            <a:endParaRPr kumimoji="1" lang="en-US" altLang="zh-CN">
              <a:effectLst>
                <a:outerShdw blurRad="38100" dist="38100" dir="2700000" algn="tl">
                  <a:srgbClr val="C0C0C0"/>
                </a:outerShdw>
              </a:effectLst>
              <a:latin typeface="微软雅黑" panose="020B0503020204020204" charset="-122"/>
              <a:ea typeface="微软雅黑" panose="020B0503020204020204" charset="-122"/>
              <a:sym typeface="+mn-ea"/>
            </a:endParaRPr>
          </a:p>
        </p:txBody>
      </p:sp>
      <p:sp>
        <p:nvSpPr>
          <p:cNvPr id="9" name="文本框 8">
            <a:extLst>
              <a:ext uri="{FF2B5EF4-FFF2-40B4-BE49-F238E27FC236}">
                <a16:creationId xmlns:a16="http://schemas.microsoft.com/office/drawing/2014/main" id="{B22A619D-60AF-5038-896C-17564AAEAF51}"/>
              </a:ext>
            </a:extLst>
          </p:cNvPr>
          <p:cNvSpPr txBox="1"/>
          <p:nvPr/>
        </p:nvSpPr>
        <p:spPr>
          <a:xfrm>
            <a:off x="337564" y="989746"/>
            <a:ext cx="5456327" cy="461665"/>
          </a:xfrm>
          <a:prstGeom prst="rect">
            <a:avLst/>
          </a:prstGeom>
          <a:noFill/>
        </p:spPr>
        <p:txBody>
          <a:bodyPr wrap="square">
            <a:spAutoFit/>
          </a:bodyPr>
          <a:lstStyle/>
          <a:p>
            <a:r>
              <a:rPr lang="zh-CN" altLang="en-US" sz="24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高能物理定制文本大模型</a:t>
            </a:r>
            <a:r>
              <a:rPr lang="en-US" altLang="zh-CN" sz="2400" b="1" err="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ChatHEP</a:t>
            </a:r>
            <a:endParaRPr lang="zh-CN" altLang="en-US" sz="24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3" name="文本框 2">
            <a:extLst>
              <a:ext uri="{FF2B5EF4-FFF2-40B4-BE49-F238E27FC236}">
                <a16:creationId xmlns:a16="http://schemas.microsoft.com/office/drawing/2014/main" id="{025498C7-8AA9-3E4E-59C0-BF5B6FC3A00C}"/>
              </a:ext>
            </a:extLst>
          </p:cNvPr>
          <p:cNvSpPr txBox="1"/>
          <p:nvPr/>
        </p:nvSpPr>
        <p:spPr>
          <a:xfrm>
            <a:off x="6398110" y="5972153"/>
            <a:ext cx="5456327" cy="461665"/>
          </a:xfrm>
          <a:prstGeom prst="rect">
            <a:avLst/>
          </a:prstGeom>
          <a:noFill/>
        </p:spPr>
        <p:txBody>
          <a:bodyPr wrap="square">
            <a:spAutoFit/>
          </a:bodyPr>
          <a:lstStyle/>
          <a:p>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正在测试中</a:t>
            </a:r>
          </a:p>
        </p:txBody>
      </p:sp>
    </p:spTree>
    <p:extLst>
      <p:ext uri="{BB962C8B-B14F-4D97-AF65-F5344CB8AC3E}">
        <p14:creationId xmlns:p14="http://schemas.microsoft.com/office/powerpoint/2010/main" val="4080746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0CCA4C-6EFE-EA03-2E9D-80B13ABB840B}"/>
              </a:ext>
            </a:extLst>
          </p:cNvPr>
          <p:cNvSpPr>
            <a:spLocks noGrp="1"/>
          </p:cNvSpPr>
          <p:nvPr>
            <p:ph type="title"/>
          </p:nvPr>
        </p:nvSpPr>
        <p:spPr/>
        <p:txBody>
          <a:bodyPr/>
          <a:lstStyle/>
          <a:p>
            <a:r>
              <a:rPr lang="zh-CN" altLang="en-US"/>
              <a:t>发展面向高能物理的</a:t>
            </a:r>
            <a:r>
              <a:rPr lang="en-US" altLang="zh-CN"/>
              <a:t>AI</a:t>
            </a:r>
            <a:r>
              <a:rPr lang="zh-CN" altLang="en-US"/>
              <a:t>总体战略</a:t>
            </a:r>
          </a:p>
        </p:txBody>
      </p:sp>
      <p:sp>
        <p:nvSpPr>
          <p:cNvPr id="4" name="文本框 3">
            <a:extLst>
              <a:ext uri="{FF2B5EF4-FFF2-40B4-BE49-F238E27FC236}">
                <a16:creationId xmlns:a16="http://schemas.microsoft.com/office/drawing/2014/main" id="{A137E039-1772-B464-CF72-311B1D4F0A66}"/>
              </a:ext>
            </a:extLst>
          </p:cNvPr>
          <p:cNvSpPr txBox="1"/>
          <p:nvPr/>
        </p:nvSpPr>
        <p:spPr>
          <a:xfrm>
            <a:off x="344873" y="1676669"/>
            <a:ext cx="11420732" cy="1833835"/>
          </a:xfrm>
          <a:prstGeom prst="rect">
            <a:avLst/>
          </a:prstGeom>
          <a:noFill/>
        </p:spPr>
        <p:txBody>
          <a:bodyPr wrap="square">
            <a:spAutoFit/>
          </a:bodyPr>
          <a:lstStyle/>
          <a:p>
            <a:pPr marL="417195" indent="-342900" algn="just" fontAlgn="auto">
              <a:lnSpc>
                <a:spcPct val="120000"/>
              </a:lnSpc>
              <a:buFont typeface="Arial" panose="020B0604020202020204" pitchFamily="34" charset="0"/>
              <a:buChar char="•"/>
            </a:pPr>
            <a:r>
              <a:rPr kumimoji="1" lang="zh-CN" altLang="en-US" sz="2400" dirty="0">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rPr>
              <a:t>人工智能等先进计算技术使更强大</a:t>
            </a:r>
            <a:r>
              <a:rPr kumimoji="1" lang="zh-CN" altLang="en-US" sz="2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的建模与模拟</a:t>
            </a:r>
            <a:r>
              <a:rPr kumimoji="1" lang="zh-CN" altLang="en-US" sz="2400" dirty="0">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rPr>
              <a:t>成为可能，是高能物理取得重大突破不可或缺的手段</a:t>
            </a:r>
            <a:r>
              <a:rPr kumimoji="1" lang="zh-CN" altLang="en-US" sz="2400" b="1" dirty="0">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rPr>
              <a:t>。</a:t>
            </a:r>
            <a:endParaRPr kumimoji="1" lang="en-US" altLang="zh-CN" sz="2400" b="1" dirty="0">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endParaRPr>
          </a:p>
          <a:p>
            <a:pPr marL="417195" indent="-342900" algn="just">
              <a:lnSpc>
                <a:spcPct val="120000"/>
              </a:lnSpc>
              <a:buFont typeface="Arial" panose="020B0604020202020204" pitchFamily="34" charset="0"/>
              <a:buChar char="•"/>
            </a:pPr>
            <a:r>
              <a:rPr kumimoji="1" lang="zh-CN" altLang="en-US" sz="2400" dirty="0">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rPr>
              <a:t>需加强机器学习在</a:t>
            </a:r>
            <a:r>
              <a:rPr kumimoji="1" lang="zh-CN" altLang="en-US" sz="2400" b="1" dirty="0">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rPr>
              <a:t>实时处理、模拟、重建、分析</a:t>
            </a:r>
            <a:r>
              <a:rPr kumimoji="1" lang="zh-CN" altLang="en-US" sz="2400" dirty="0">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rPr>
              <a:t>等方面的应用，提升高能物理探索和新发现的能力。</a:t>
            </a:r>
            <a:endParaRPr kumimoji="1" lang="en-US" altLang="zh-CN" sz="2400" dirty="0">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endParaRPr>
          </a:p>
        </p:txBody>
      </p:sp>
      <p:sp>
        <p:nvSpPr>
          <p:cNvPr id="5" name="文本框 4">
            <a:extLst>
              <a:ext uri="{FF2B5EF4-FFF2-40B4-BE49-F238E27FC236}">
                <a16:creationId xmlns:a16="http://schemas.microsoft.com/office/drawing/2014/main" id="{1C96657D-CECF-487C-0374-AFB2C6753925}"/>
              </a:ext>
            </a:extLst>
          </p:cNvPr>
          <p:cNvSpPr txBox="1"/>
          <p:nvPr/>
        </p:nvSpPr>
        <p:spPr>
          <a:xfrm>
            <a:off x="414491" y="1038411"/>
            <a:ext cx="11420732" cy="565539"/>
          </a:xfrm>
          <a:prstGeom prst="rect">
            <a:avLst/>
          </a:prstGeom>
          <a:noFill/>
        </p:spPr>
        <p:txBody>
          <a:bodyPr wrap="square">
            <a:spAutoFit/>
          </a:bodyPr>
          <a:lstStyle/>
          <a:p>
            <a:pPr marL="74295" algn="just" fontAlgn="auto">
              <a:lnSpc>
                <a:spcPct val="120000"/>
              </a:lnSpc>
            </a:pPr>
            <a:r>
              <a:rPr lang="zh-CN" altLang="en-US" sz="2800" b="1" dirty="0">
                <a:latin typeface="微软雅黑" panose="020B0503020204020204" charset="-122"/>
                <a:ea typeface="微软雅黑" panose="020B0503020204020204" charset="-122"/>
                <a:sym typeface="+mn-ea"/>
              </a:rPr>
              <a:t>高能所十四五规划：</a:t>
            </a:r>
            <a:endParaRPr lang="en-US" altLang="zh-CN" sz="2800" b="1" dirty="0">
              <a:latin typeface="微软雅黑" panose="020B0503020204020204" charset="-122"/>
              <a:ea typeface="微软雅黑" panose="020B0503020204020204" charset="-122"/>
              <a:sym typeface="+mn-ea"/>
            </a:endParaRPr>
          </a:p>
        </p:txBody>
      </p:sp>
      <p:sp>
        <p:nvSpPr>
          <p:cNvPr id="6" name="文本框 5">
            <a:extLst>
              <a:ext uri="{FF2B5EF4-FFF2-40B4-BE49-F238E27FC236}">
                <a16:creationId xmlns:a16="http://schemas.microsoft.com/office/drawing/2014/main" id="{2AAFE798-6E5D-21EE-5AF7-C1B8A5C34E72}"/>
              </a:ext>
            </a:extLst>
          </p:cNvPr>
          <p:cNvSpPr txBox="1"/>
          <p:nvPr/>
        </p:nvSpPr>
        <p:spPr>
          <a:xfrm>
            <a:off x="385634" y="3510690"/>
            <a:ext cx="11420732" cy="565539"/>
          </a:xfrm>
          <a:prstGeom prst="rect">
            <a:avLst/>
          </a:prstGeom>
          <a:noFill/>
        </p:spPr>
        <p:txBody>
          <a:bodyPr wrap="square">
            <a:spAutoFit/>
          </a:bodyPr>
          <a:lstStyle/>
          <a:p>
            <a:pPr marL="74295" algn="just" fontAlgn="auto">
              <a:lnSpc>
                <a:spcPct val="120000"/>
              </a:lnSpc>
            </a:pPr>
            <a:r>
              <a:rPr lang="zh-CN" altLang="en-US" sz="2800" b="1" dirty="0">
                <a:latin typeface="微软雅黑" panose="020B0503020204020204" charset="-122"/>
                <a:ea typeface="微软雅黑" panose="020B0503020204020204" charset="-122"/>
                <a:sym typeface="+mn-ea"/>
              </a:rPr>
              <a:t>科学院：</a:t>
            </a:r>
            <a:endParaRPr lang="en-US" altLang="zh-CN" sz="2800" b="1" dirty="0">
              <a:latin typeface="微软雅黑" panose="020B0503020204020204" charset="-122"/>
              <a:ea typeface="微软雅黑" panose="020B0503020204020204" charset="-122"/>
              <a:sym typeface="+mn-ea"/>
            </a:endParaRPr>
          </a:p>
        </p:txBody>
      </p:sp>
      <p:sp>
        <p:nvSpPr>
          <p:cNvPr id="7" name="文本框 6">
            <a:extLst>
              <a:ext uri="{FF2B5EF4-FFF2-40B4-BE49-F238E27FC236}">
                <a16:creationId xmlns:a16="http://schemas.microsoft.com/office/drawing/2014/main" id="{017DFE23-648F-A2EF-63DC-94A12327A4CD}"/>
              </a:ext>
            </a:extLst>
          </p:cNvPr>
          <p:cNvSpPr txBox="1"/>
          <p:nvPr/>
        </p:nvSpPr>
        <p:spPr>
          <a:xfrm>
            <a:off x="414491" y="4215450"/>
            <a:ext cx="11420732" cy="504241"/>
          </a:xfrm>
          <a:prstGeom prst="rect">
            <a:avLst/>
          </a:prstGeom>
          <a:noFill/>
        </p:spPr>
        <p:txBody>
          <a:bodyPr wrap="square">
            <a:spAutoFit/>
          </a:bodyPr>
          <a:lstStyle/>
          <a:p>
            <a:pPr marL="417195" indent="-342900" algn="just" fontAlgn="auto">
              <a:lnSpc>
                <a:spcPct val="120000"/>
              </a:lnSpc>
              <a:buFont typeface="Arial" panose="020B0604020202020204" pitchFamily="34" charset="0"/>
              <a:buChar char="•"/>
            </a:pPr>
            <a:r>
              <a:rPr kumimoji="1" lang="zh-CN" altLang="en-US" sz="2400">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rPr>
              <a:t>发挥</a:t>
            </a:r>
            <a:r>
              <a:rPr kumimoji="1" lang="zh-CN" altLang="en-US" sz="2400" dirty="0">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rPr>
              <a:t>高能物理学科基础和优势，打造高水平的数据和</a:t>
            </a:r>
            <a:r>
              <a:rPr kumimoji="1" lang="en-US" altLang="zh-CN" sz="2400" dirty="0">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rPr>
              <a:t>AI</a:t>
            </a:r>
            <a:r>
              <a:rPr kumimoji="1" lang="zh-CN" altLang="en-US" sz="2400" dirty="0">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rPr>
              <a:t>驱动平台。</a:t>
            </a:r>
            <a:endParaRPr kumimoji="1" lang="en-US" altLang="zh-CN" sz="2400" dirty="0">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endParaRPr>
          </a:p>
        </p:txBody>
      </p:sp>
      <p:sp>
        <p:nvSpPr>
          <p:cNvPr id="8" name="文本框 7">
            <a:extLst>
              <a:ext uri="{FF2B5EF4-FFF2-40B4-BE49-F238E27FC236}">
                <a16:creationId xmlns:a16="http://schemas.microsoft.com/office/drawing/2014/main" id="{4E8C92B4-B3E5-5794-2474-66652401AD96}"/>
              </a:ext>
            </a:extLst>
          </p:cNvPr>
          <p:cNvSpPr txBox="1"/>
          <p:nvPr/>
        </p:nvSpPr>
        <p:spPr>
          <a:xfrm>
            <a:off x="385634" y="4819446"/>
            <a:ext cx="11420732" cy="565539"/>
          </a:xfrm>
          <a:prstGeom prst="rect">
            <a:avLst/>
          </a:prstGeom>
          <a:noFill/>
        </p:spPr>
        <p:txBody>
          <a:bodyPr wrap="square">
            <a:spAutoFit/>
          </a:bodyPr>
          <a:lstStyle/>
          <a:p>
            <a:pPr marL="74295" algn="just" fontAlgn="auto">
              <a:lnSpc>
                <a:spcPct val="120000"/>
              </a:lnSpc>
            </a:pPr>
            <a:r>
              <a:rPr lang="zh-CN" altLang="en-US" sz="2800" b="1" dirty="0">
                <a:latin typeface="微软雅黑" panose="020B0503020204020204" charset="-122"/>
                <a:ea typeface="微软雅黑" panose="020B0503020204020204" charset="-122"/>
                <a:sym typeface="+mn-ea"/>
              </a:rPr>
              <a:t>探索经验：</a:t>
            </a:r>
            <a:endParaRPr lang="en-US" altLang="zh-CN" sz="2800" b="1" dirty="0">
              <a:latin typeface="微软雅黑" panose="020B0503020204020204" charset="-122"/>
              <a:ea typeface="微软雅黑" panose="020B0503020204020204" charset="-122"/>
              <a:sym typeface="+mn-ea"/>
            </a:endParaRPr>
          </a:p>
        </p:txBody>
      </p:sp>
      <p:sp>
        <p:nvSpPr>
          <p:cNvPr id="9" name="文本框 8">
            <a:extLst>
              <a:ext uri="{FF2B5EF4-FFF2-40B4-BE49-F238E27FC236}">
                <a16:creationId xmlns:a16="http://schemas.microsoft.com/office/drawing/2014/main" id="{5453C1CE-9EF7-29C6-8589-3E56C3B55CD7}"/>
              </a:ext>
            </a:extLst>
          </p:cNvPr>
          <p:cNvSpPr txBox="1"/>
          <p:nvPr/>
        </p:nvSpPr>
        <p:spPr>
          <a:xfrm>
            <a:off x="344873" y="5354150"/>
            <a:ext cx="11420732" cy="1384353"/>
          </a:xfrm>
          <a:prstGeom prst="rect">
            <a:avLst/>
          </a:prstGeom>
          <a:noFill/>
        </p:spPr>
        <p:txBody>
          <a:bodyPr wrap="square">
            <a:spAutoFit/>
          </a:bodyPr>
          <a:lstStyle/>
          <a:p>
            <a:pPr marL="417195" indent="-342900" algn="just">
              <a:lnSpc>
                <a:spcPct val="120000"/>
              </a:lnSpc>
              <a:buFont typeface="Arial" panose="020B0604020202020204" pitchFamily="34" charset="0"/>
              <a:buChar char="•"/>
            </a:pPr>
            <a:r>
              <a:rPr kumimoji="1" lang="zh-CN" altLang="en-US" sz="2400">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rPr>
              <a:t>优先发展</a:t>
            </a:r>
            <a:r>
              <a:rPr kumimoji="1" lang="en-US" altLang="zh-CN" sz="2400" b="1">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rPr>
              <a:t>AI-Ready</a:t>
            </a:r>
            <a:r>
              <a:rPr kumimoji="1" lang="zh-CN" altLang="en-US" sz="2400" b="1">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rPr>
              <a:t>的科学数据集</a:t>
            </a:r>
            <a:r>
              <a:rPr kumimoji="1" lang="zh-CN" altLang="en-US" sz="2400">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rPr>
              <a:t>。</a:t>
            </a:r>
            <a:endParaRPr kumimoji="1" lang="en-US" altLang="zh-CN" sz="2400">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endParaRPr>
          </a:p>
          <a:p>
            <a:pPr marL="417195" indent="-342900" algn="just">
              <a:lnSpc>
                <a:spcPct val="120000"/>
              </a:lnSpc>
              <a:buFont typeface="Arial" panose="020B0604020202020204" pitchFamily="34" charset="0"/>
              <a:buChar char="•"/>
            </a:pPr>
            <a:r>
              <a:rPr kumimoji="1" lang="zh-CN" altLang="en-US" sz="2400">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rPr>
              <a:t>必须坚持</a:t>
            </a:r>
            <a:r>
              <a:rPr kumimoji="1" lang="zh-CN" altLang="en-US" sz="2400" b="1">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rPr>
              <a:t>软件框架研制</a:t>
            </a:r>
            <a:r>
              <a:rPr kumimoji="1" lang="zh-CN" altLang="en-US" sz="2400">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rPr>
              <a:t>和</a:t>
            </a:r>
            <a:r>
              <a:rPr kumimoji="1" lang="zh-CN" altLang="en-US" sz="2400" b="1">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rPr>
              <a:t>具体</a:t>
            </a:r>
            <a:r>
              <a:rPr kumimoji="1" lang="en-US" altLang="zh-CN" sz="2400" b="1">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rPr>
              <a:t>AI</a:t>
            </a:r>
            <a:r>
              <a:rPr kumimoji="1" lang="zh-CN" altLang="en-US" sz="2400" b="1">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rPr>
              <a:t>应用研发</a:t>
            </a:r>
            <a:r>
              <a:rPr kumimoji="1" lang="zh-CN" altLang="en-US" sz="2400">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rPr>
              <a:t>并进的路线</a:t>
            </a:r>
            <a:endParaRPr kumimoji="1" lang="en-US" altLang="zh-CN" sz="2400">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endParaRPr>
          </a:p>
          <a:p>
            <a:pPr marL="417195" indent="-342900" algn="just" fontAlgn="auto">
              <a:lnSpc>
                <a:spcPct val="120000"/>
              </a:lnSpc>
              <a:buFont typeface="Arial" panose="020B0604020202020204" pitchFamily="34" charset="0"/>
              <a:buChar char="•"/>
            </a:pPr>
            <a:r>
              <a:rPr kumimoji="1" lang="zh-CN" altLang="en-US" sz="2400">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rPr>
              <a:t>开始进行</a:t>
            </a:r>
            <a:r>
              <a:rPr kumimoji="1" lang="en-US" altLang="zh-CN" sz="2400" b="1">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rPr>
              <a:t>AI</a:t>
            </a:r>
            <a:r>
              <a:rPr kumimoji="1" lang="zh-CN" altLang="en-US" sz="2400" b="1">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rPr>
              <a:t>大模型驱动高能物理科学发现</a:t>
            </a:r>
            <a:r>
              <a:rPr kumimoji="1" lang="zh-CN" altLang="en-US" sz="2400">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rPr>
              <a:t>的可行性研究</a:t>
            </a:r>
            <a:endParaRPr kumimoji="1" lang="en-US" altLang="zh-CN" sz="2400" dirty="0">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endParaRPr>
          </a:p>
        </p:txBody>
      </p:sp>
      <p:grpSp>
        <p:nvGrpSpPr>
          <p:cNvPr id="10" name="组合 9">
            <a:extLst>
              <a:ext uri="{FF2B5EF4-FFF2-40B4-BE49-F238E27FC236}">
                <a16:creationId xmlns:a16="http://schemas.microsoft.com/office/drawing/2014/main" id="{140DC341-628F-E6BD-28BA-AEFBEFAA746D}"/>
              </a:ext>
            </a:extLst>
          </p:cNvPr>
          <p:cNvGrpSpPr/>
          <p:nvPr/>
        </p:nvGrpSpPr>
        <p:grpSpPr>
          <a:xfrm>
            <a:off x="3950241" y="1056301"/>
            <a:ext cx="758898" cy="503546"/>
            <a:chOff x="717973" y="1947696"/>
            <a:chExt cx="3263659" cy="2918990"/>
          </a:xfrm>
        </p:grpSpPr>
        <p:grpSp>
          <p:nvGrpSpPr>
            <p:cNvPr id="11" name="组合 10">
              <a:extLst>
                <a:ext uri="{FF2B5EF4-FFF2-40B4-BE49-F238E27FC236}">
                  <a16:creationId xmlns:a16="http://schemas.microsoft.com/office/drawing/2014/main" id="{D042EC87-C88B-E176-5026-DEF4B54EA0C2}"/>
                </a:ext>
              </a:extLst>
            </p:cNvPr>
            <p:cNvGrpSpPr/>
            <p:nvPr/>
          </p:nvGrpSpPr>
          <p:grpSpPr>
            <a:xfrm>
              <a:off x="717973" y="1947696"/>
              <a:ext cx="3263659" cy="2918990"/>
              <a:chOff x="717973" y="1947696"/>
              <a:chExt cx="3263659" cy="2918990"/>
            </a:xfrm>
          </p:grpSpPr>
          <p:pic>
            <p:nvPicPr>
              <p:cNvPr id="13" name="图片 12" descr="图示&#10;&#10;描述已自动生成">
                <a:extLst>
                  <a:ext uri="{FF2B5EF4-FFF2-40B4-BE49-F238E27FC236}">
                    <a16:creationId xmlns:a16="http://schemas.microsoft.com/office/drawing/2014/main" id="{F027716E-944D-EEA7-A148-B2C3F7EC45F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7973" y="1947696"/>
                <a:ext cx="3263659" cy="2918990"/>
              </a:xfrm>
              <a:prstGeom prst="rect">
                <a:avLst/>
              </a:prstGeom>
            </p:spPr>
          </p:pic>
          <p:sp>
            <p:nvSpPr>
              <p:cNvPr id="14" name="矩形 13">
                <a:extLst>
                  <a:ext uri="{FF2B5EF4-FFF2-40B4-BE49-F238E27FC236}">
                    <a16:creationId xmlns:a16="http://schemas.microsoft.com/office/drawing/2014/main" id="{9E7EC04A-33EE-4683-2ED0-95B2F60A3144}"/>
                  </a:ext>
                </a:extLst>
              </p:cNvPr>
              <p:cNvSpPr/>
              <p:nvPr/>
            </p:nvSpPr>
            <p:spPr>
              <a:xfrm>
                <a:off x="2878667" y="4572000"/>
                <a:ext cx="1102965" cy="294686"/>
              </a:xfrm>
              <a:prstGeom prst="rect">
                <a:avLst/>
              </a:prstGeom>
              <a:solidFill>
                <a:schemeClr val="accent4"/>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grpSp>
        <p:sp>
          <p:nvSpPr>
            <p:cNvPr id="12" name="矩形 11">
              <a:extLst>
                <a:ext uri="{FF2B5EF4-FFF2-40B4-BE49-F238E27FC236}">
                  <a16:creationId xmlns:a16="http://schemas.microsoft.com/office/drawing/2014/main" id="{FEED1051-EBFC-41BF-749C-26EF1304F769}"/>
                </a:ext>
              </a:extLst>
            </p:cNvPr>
            <p:cNvSpPr/>
            <p:nvPr/>
          </p:nvSpPr>
          <p:spPr>
            <a:xfrm>
              <a:off x="3356187" y="3331735"/>
              <a:ext cx="625445" cy="458735"/>
            </a:xfrm>
            <a:prstGeom prst="rect">
              <a:avLst/>
            </a:prstGeom>
            <a:solidFill>
              <a:schemeClr val="accent4"/>
            </a:solidFill>
            <a:ln>
              <a:solidFill>
                <a:schemeClr val="accent4"/>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grpSp>
      <p:pic>
        <p:nvPicPr>
          <p:cNvPr id="15" name="图片 14">
            <a:extLst>
              <a:ext uri="{FF2B5EF4-FFF2-40B4-BE49-F238E27FC236}">
                <a16:creationId xmlns:a16="http://schemas.microsoft.com/office/drawing/2014/main" id="{0B8535B5-513B-F381-9E95-63AB494B96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24017" y="934436"/>
            <a:ext cx="758898" cy="768607"/>
          </a:xfrm>
          <a:prstGeom prst="rect">
            <a:avLst/>
          </a:prstGeom>
        </p:spPr>
      </p:pic>
      <p:pic>
        <p:nvPicPr>
          <p:cNvPr id="16" name="图片 15" descr="图形用户界面, 图示&#10;&#10;描述已自动生成">
            <a:extLst>
              <a:ext uri="{FF2B5EF4-FFF2-40B4-BE49-F238E27FC236}">
                <a16:creationId xmlns:a16="http://schemas.microsoft.com/office/drawing/2014/main" id="{4BD8B74A-5240-C30E-E88B-F4727B6B76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33507" y="962723"/>
            <a:ext cx="987654" cy="727745"/>
          </a:xfrm>
          <a:prstGeom prst="rect">
            <a:avLst/>
          </a:prstGeom>
        </p:spPr>
      </p:pic>
      <p:pic>
        <p:nvPicPr>
          <p:cNvPr id="17" name="图片 1">
            <a:extLst>
              <a:ext uri="{FF2B5EF4-FFF2-40B4-BE49-F238E27FC236}">
                <a16:creationId xmlns:a16="http://schemas.microsoft.com/office/drawing/2014/main" id="{B69E23CF-A6A7-57D7-A02B-1AF848CA38C9}"/>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192272" y="999418"/>
            <a:ext cx="1287756" cy="688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a:extLst>
              <a:ext uri="{FF2B5EF4-FFF2-40B4-BE49-F238E27FC236}">
                <a16:creationId xmlns:a16="http://schemas.microsoft.com/office/drawing/2014/main" id="{3C9DCE98-8962-30D9-8BED-D1FE7C4CC6B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87317" y="3263100"/>
            <a:ext cx="1186368" cy="981752"/>
          </a:xfrm>
          <a:prstGeom prst="rect">
            <a:avLst/>
          </a:prstGeom>
        </p:spPr>
      </p:pic>
      <p:pic>
        <p:nvPicPr>
          <p:cNvPr id="19" name="图片 18">
            <a:extLst>
              <a:ext uri="{FF2B5EF4-FFF2-40B4-BE49-F238E27FC236}">
                <a16:creationId xmlns:a16="http://schemas.microsoft.com/office/drawing/2014/main" id="{1C494BF5-3367-6F9E-EA5A-5376EEEDBF9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25441" y="3205001"/>
            <a:ext cx="886442" cy="904964"/>
          </a:xfrm>
          <a:prstGeom prst="rect">
            <a:avLst/>
          </a:prstGeom>
        </p:spPr>
      </p:pic>
      <p:pic>
        <p:nvPicPr>
          <p:cNvPr id="20" name="图片 19">
            <a:extLst>
              <a:ext uri="{FF2B5EF4-FFF2-40B4-BE49-F238E27FC236}">
                <a16:creationId xmlns:a16="http://schemas.microsoft.com/office/drawing/2014/main" id="{96F23001-6C78-1F8B-C1FC-C910E5F1DB4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48394" y="3189628"/>
            <a:ext cx="1287756" cy="952618"/>
          </a:xfrm>
          <a:prstGeom prst="rect">
            <a:avLst/>
          </a:prstGeom>
        </p:spPr>
      </p:pic>
      <p:pic>
        <p:nvPicPr>
          <p:cNvPr id="21" name="图片 20">
            <a:extLst>
              <a:ext uri="{FF2B5EF4-FFF2-40B4-BE49-F238E27FC236}">
                <a16:creationId xmlns:a16="http://schemas.microsoft.com/office/drawing/2014/main" id="{5ED3C59C-0B69-5E4B-59FB-FB3B14FDE38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50948" y="3118232"/>
            <a:ext cx="2176533" cy="475347"/>
          </a:xfrm>
          <a:prstGeom prst="rect">
            <a:avLst/>
          </a:prstGeom>
        </p:spPr>
      </p:pic>
      <p:pic>
        <p:nvPicPr>
          <p:cNvPr id="22" name="图片 18">
            <a:extLst>
              <a:ext uri="{FF2B5EF4-FFF2-40B4-BE49-F238E27FC236}">
                <a16:creationId xmlns:a16="http://schemas.microsoft.com/office/drawing/2014/main" id="{B10125EB-6925-731D-34FC-7DD2264E45E9}"/>
              </a:ext>
            </a:extLst>
          </p:cNvPr>
          <p:cNvPicPr>
            <a:picLocks noChangeAspect="1" noChangeArrowheads="1"/>
          </p:cNvPicPr>
          <p:nvPr/>
        </p:nvPicPr>
        <p:blipFill>
          <a:blip r:embed="rId11" r:link="rId12" cstate="screen">
            <a:extLst>
              <a:ext uri="{28A0092B-C50C-407E-A947-70E740481C1C}">
                <a14:useLocalDpi xmlns:a14="http://schemas.microsoft.com/office/drawing/2010/main"/>
              </a:ext>
            </a:extLst>
          </a:blip>
          <a:srcRect/>
          <a:stretch>
            <a:fillRect/>
          </a:stretch>
        </p:blipFill>
        <p:spPr bwMode="auto">
          <a:xfrm>
            <a:off x="8102126" y="3753976"/>
            <a:ext cx="2732414" cy="447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174617"/>
      </p:ext>
    </p:extLst>
  </p:cSld>
  <p:clrMapOvr>
    <a:masterClrMapping/>
  </p:clrMapOvr>
  <mc:AlternateContent xmlns:mc="http://schemas.openxmlformats.org/markup-compatibility/2006" xmlns:p14="http://schemas.microsoft.com/office/powerpoint/2010/main">
    <mc:Choice Requires="p14">
      <p:transition spd="slow" p14:dur="2000" advTm="42660"/>
    </mc:Choice>
    <mc:Fallback xmlns="">
      <p:transition spd="slow" advTm="4266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174D82F-DFC3-AFA0-137D-ADAC1BF034EA}"/>
              </a:ext>
            </a:extLst>
          </p:cNvPr>
          <p:cNvPicPr>
            <a:picLocks noChangeAspect="1"/>
          </p:cNvPicPr>
          <p:nvPr/>
        </p:nvPicPr>
        <p:blipFill>
          <a:blip r:embed="rId3"/>
          <a:stretch>
            <a:fillRect/>
          </a:stretch>
        </p:blipFill>
        <p:spPr>
          <a:xfrm>
            <a:off x="1" y="-35593"/>
            <a:ext cx="12191999" cy="6858000"/>
          </a:xfrm>
          <a:prstGeom prst="rect">
            <a:avLst/>
          </a:prstGeom>
        </p:spPr>
      </p:pic>
    </p:spTree>
    <p:extLst>
      <p:ext uri="{BB962C8B-B14F-4D97-AF65-F5344CB8AC3E}">
        <p14:creationId xmlns:p14="http://schemas.microsoft.com/office/powerpoint/2010/main" val="2255527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DC95D25-2982-9049-97DA-8E6802BA2856}"/>
              </a:ext>
            </a:extLst>
          </p:cNvPr>
          <p:cNvSpPr>
            <a:spLocks noGrp="1"/>
          </p:cNvSpPr>
          <p:nvPr>
            <p:ph type="title"/>
          </p:nvPr>
        </p:nvSpPr>
        <p:spPr>
          <a:xfrm>
            <a:off x="596148" y="-23916"/>
            <a:ext cx="10515600" cy="1325563"/>
          </a:xfrm>
        </p:spPr>
        <p:txBody>
          <a:bodyPr/>
          <a:lstStyle/>
          <a:p>
            <a:r>
              <a:rPr kumimoji="1" lang="zh-CN" altLang="en-US"/>
              <a:t>如何解释大模型能力涌现？</a:t>
            </a:r>
          </a:p>
        </p:txBody>
      </p:sp>
      <p:pic>
        <p:nvPicPr>
          <p:cNvPr id="4" name="图片 3">
            <a:extLst>
              <a:ext uri="{FF2B5EF4-FFF2-40B4-BE49-F238E27FC236}">
                <a16:creationId xmlns:a16="http://schemas.microsoft.com/office/drawing/2014/main" id="{219E618C-BADA-734A-A4B9-B8B4B872E463}"/>
              </a:ext>
            </a:extLst>
          </p:cNvPr>
          <p:cNvPicPr>
            <a:picLocks noChangeAspect="1"/>
          </p:cNvPicPr>
          <p:nvPr/>
        </p:nvPicPr>
        <p:blipFill>
          <a:blip r:embed="rId3"/>
          <a:stretch>
            <a:fillRect/>
          </a:stretch>
        </p:blipFill>
        <p:spPr>
          <a:xfrm>
            <a:off x="1469619" y="1483204"/>
            <a:ext cx="4664886" cy="3324972"/>
          </a:xfrm>
          <a:prstGeom prst="rect">
            <a:avLst/>
          </a:prstGeom>
        </p:spPr>
      </p:pic>
      <p:sp>
        <p:nvSpPr>
          <p:cNvPr id="5" name="文本框 4">
            <a:extLst>
              <a:ext uri="{FF2B5EF4-FFF2-40B4-BE49-F238E27FC236}">
                <a16:creationId xmlns:a16="http://schemas.microsoft.com/office/drawing/2014/main" id="{A7D14A4E-5EBF-6740-A2C6-BB09F21AB8BE}"/>
              </a:ext>
            </a:extLst>
          </p:cNvPr>
          <p:cNvSpPr txBox="1"/>
          <p:nvPr/>
        </p:nvSpPr>
        <p:spPr>
          <a:xfrm>
            <a:off x="410510" y="981080"/>
            <a:ext cx="3669266" cy="435568"/>
          </a:xfrm>
          <a:prstGeom prst="rect">
            <a:avLst/>
          </a:prstGeom>
          <a:noFill/>
        </p:spPr>
        <p:txBody>
          <a:bodyPr wrap="square">
            <a:spAutoFit/>
          </a:bodyPr>
          <a:lstStyle/>
          <a:p>
            <a:pPr marL="74295">
              <a:lnSpc>
                <a:spcPct val="120000"/>
              </a:lnSpc>
              <a:spcBef>
                <a:spcPts val="600"/>
              </a:spcBef>
            </a:pPr>
            <a:r>
              <a:rPr kumimoji="1" lang="zh-CN" altLang="en-US" sz="2000">
                <a:effectLst>
                  <a:outerShdw blurRad="38100" dist="38100" dir="2700000" algn="tl">
                    <a:srgbClr val="C0C0C0"/>
                  </a:outerShdw>
                </a:effectLst>
              </a:rPr>
              <a:t>解释</a:t>
            </a:r>
            <a:r>
              <a:rPr kumimoji="1" lang="en-US" altLang="zh-CN" sz="2000">
                <a:effectLst>
                  <a:outerShdw blurRad="38100" dist="38100" dir="2700000" algn="tl">
                    <a:srgbClr val="C0C0C0"/>
                  </a:outerShdw>
                </a:effectLst>
              </a:rPr>
              <a:t>1</a:t>
            </a:r>
            <a:r>
              <a:rPr kumimoji="1" lang="zh-CN" altLang="en-US" sz="2000">
                <a:effectLst>
                  <a:outerShdw blurRad="38100" dist="38100" dir="2700000" algn="tl">
                    <a:srgbClr val="C0C0C0"/>
                  </a:outerShdw>
                </a:effectLst>
              </a:rPr>
              <a:t>：顿悟：</a:t>
            </a:r>
            <a:r>
              <a:rPr kumimoji="1" lang="en-US" altLang="zh-CN" sz="2000">
                <a:effectLst>
                  <a:outerShdw blurRad="38100" dist="38100" dir="2700000" algn="tl">
                    <a:srgbClr val="C0C0C0"/>
                  </a:outerShdw>
                </a:effectLst>
              </a:rPr>
              <a:t>Grokking</a:t>
            </a:r>
            <a:endParaRPr kumimoji="1" lang="zh-CN" altLang="en-US" sz="2000">
              <a:effectLst>
                <a:outerShdw blurRad="38100" dist="38100" dir="2700000" algn="tl">
                  <a:srgbClr val="C0C0C0"/>
                </a:outerShdw>
              </a:effectLst>
            </a:endParaRPr>
          </a:p>
        </p:txBody>
      </p:sp>
      <p:sp>
        <p:nvSpPr>
          <p:cNvPr id="6" name="文本框 5">
            <a:extLst>
              <a:ext uri="{FF2B5EF4-FFF2-40B4-BE49-F238E27FC236}">
                <a16:creationId xmlns:a16="http://schemas.microsoft.com/office/drawing/2014/main" id="{9F91807B-B02A-7248-9F82-556DA80F26B8}"/>
              </a:ext>
            </a:extLst>
          </p:cNvPr>
          <p:cNvSpPr txBox="1"/>
          <p:nvPr/>
        </p:nvSpPr>
        <p:spPr>
          <a:xfrm>
            <a:off x="120993" y="2643068"/>
            <a:ext cx="1478839" cy="733662"/>
          </a:xfrm>
          <a:prstGeom prst="rect">
            <a:avLst/>
          </a:prstGeom>
          <a:noFill/>
        </p:spPr>
        <p:txBody>
          <a:bodyPr wrap="square">
            <a:spAutoFit/>
          </a:bodyPr>
          <a:lstStyle/>
          <a:p>
            <a:pPr marL="74295">
              <a:lnSpc>
                <a:spcPct val="120000"/>
              </a:lnSpc>
              <a:spcBef>
                <a:spcPts val="600"/>
              </a:spcBef>
            </a:pPr>
            <a:r>
              <a:rPr kumimoji="1" lang="zh-CN" altLang="en-US">
                <a:effectLst>
                  <a:outerShdw blurRad="38100" dist="38100" dir="2700000" algn="tl">
                    <a:srgbClr val="C0C0C0"/>
                  </a:outerShdw>
                </a:effectLst>
              </a:rPr>
              <a:t>训练过程中的顿悟现象</a:t>
            </a:r>
          </a:p>
        </p:txBody>
      </p:sp>
      <p:sp>
        <p:nvSpPr>
          <p:cNvPr id="8" name="文本框 7">
            <a:extLst>
              <a:ext uri="{FF2B5EF4-FFF2-40B4-BE49-F238E27FC236}">
                <a16:creationId xmlns:a16="http://schemas.microsoft.com/office/drawing/2014/main" id="{43AD7338-DE63-CE4D-AF92-CF6E279C605E}"/>
              </a:ext>
            </a:extLst>
          </p:cNvPr>
          <p:cNvSpPr txBox="1"/>
          <p:nvPr/>
        </p:nvSpPr>
        <p:spPr>
          <a:xfrm>
            <a:off x="6296390" y="1011852"/>
            <a:ext cx="5035197" cy="1631216"/>
          </a:xfrm>
          <a:prstGeom prst="rect">
            <a:avLst/>
          </a:prstGeom>
          <a:noFill/>
        </p:spPr>
        <p:txBody>
          <a:bodyPr wrap="square">
            <a:spAutoFit/>
          </a:bodyPr>
          <a:lstStyle/>
          <a:p>
            <a:r>
              <a:rPr lang="zh-CN" altLang="en-US" sz="2000" b="0" i="0">
                <a:effectLst/>
                <a:latin typeface="-apple-system-font"/>
              </a:rPr>
              <a:t>学习</a:t>
            </a:r>
            <a:r>
              <a:rPr lang="zh-CN" altLang="en-US" sz="2000" b="0" i="0">
                <a:solidFill>
                  <a:srgbClr val="FF2600"/>
                </a:solidFill>
                <a:effectLst/>
                <a:latin typeface="-apple-system-font"/>
              </a:rPr>
              <a:t>数字求和取余</a:t>
            </a:r>
            <a:r>
              <a:rPr lang="zh-CN" altLang="en-US" sz="2000" b="0" i="0">
                <a:effectLst/>
                <a:latin typeface="-apple-system-font"/>
              </a:rPr>
              <a:t>任务</a:t>
            </a:r>
            <a:endParaRPr lang="en-US" altLang="zh-CN" sz="2000" b="0" i="0">
              <a:effectLst/>
              <a:latin typeface="-apple-system-font"/>
            </a:endParaRPr>
          </a:p>
          <a:p>
            <a:r>
              <a:rPr lang="zh-CN" altLang="en-US" sz="2000" b="0" i="0">
                <a:effectLst/>
                <a:latin typeface="-apple-system-font"/>
              </a:rPr>
              <a:t>将数据集切成两块，</a:t>
            </a:r>
            <a:r>
              <a:rPr lang="en-US" altLang="zh-CN" sz="2000" b="0" i="0">
                <a:effectLst/>
                <a:latin typeface="-apple-system-font"/>
              </a:rPr>
              <a:t>50% </a:t>
            </a:r>
            <a:r>
              <a:rPr lang="zh-CN" altLang="en-US" sz="2000" b="0" i="0">
                <a:effectLst/>
                <a:latin typeface="-apple-system-font"/>
              </a:rPr>
              <a:t>数据作为训练集（图中红线展示了随着训练过程往后走，任务指标的变化情况），</a:t>
            </a:r>
            <a:r>
              <a:rPr lang="en-US" altLang="zh-CN" sz="2000" b="0" i="0">
                <a:effectLst/>
                <a:latin typeface="-apple-system-font"/>
              </a:rPr>
              <a:t>50% </a:t>
            </a:r>
            <a:r>
              <a:rPr lang="zh-CN" altLang="en-US" sz="2000" b="0" i="0">
                <a:effectLst/>
                <a:latin typeface="-apple-system-font"/>
              </a:rPr>
              <a:t>的数据作为验证集（图中绿线的走势展示了训练动态）。</a:t>
            </a:r>
            <a:endParaRPr lang="zh-CN" altLang="en-US" sz="2000"/>
          </a:p>
        </p:txBody>
      </p:sp>
      <p:pic>
        <p:nvPicPr>
          <p:cNvPr id="9" name="图片 8">
            <a:extLst>
              <a:ext uri="{FF2B5EF4-FFF2-40B4-BE49-F238E27FC236}">
                <a16:creationId xmlns:a16="http://schemas.microsoft.com/office/drawing/2014/main" id="{F812A69F-465C-D14B-AEC4-6B6E2BBF02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50819" y="3111892"/>
            <a:ext cx="5180768" cy="1696284"/>
          </a:xfrm>
          <a:prstGeom prst="rect">
            <a:avLst/>
          </a:prstGeom>
        </p:spPr>
      </p:pic>
      <p:sp>
        <p:nvSpPr>
          <p:cNvPr id="11" name="文本框 10">
            <a:extLst>
              <a:ext uri="{FF2B5EF4-FFF2-40B4-BE49-F238E27FC236}">
                <a16:creationId xmlns:a16="http://schemas.microsoft.com/office/drawing/2014/main" id="{2DB30867-6145-614B-AF27-2DD452774F2A}"/>
              </a:ext>
            </a:extLst>
          </p:cNvPr>
          <p:cNvSpPr txBox="1"/>
          <p:nvPr/>
        </p:nvSpPr>
        <p:spPr>
          <a:xfrm>
            <a:off x="6147845" y="4968492"/>
            <a:ext cx="5256527" cy="1200329"/>
          </a:xfrm>
          <a:prstGeom prst="rect">
            <a:avLst/>
          </a:prstGeom>
          <a:noFill/>
        </p:spPr>
        <p:txBody>
          <a:bodyPr wrap="square">
            <a:spAutoFit/>
          </a:bodyPr>
          <a:lstStyle/>
          <a:p>
            <a:r>
              <a:rPr lang="zh-CN" altLang="en-US"/>
              <a:t>Grokking 本质上是在学习输入数字的一个好的表征。如图所示，可以看到由初始化向记忆期再到顿悟现象出现的过程，数字的表征逐步开始体现当前学习任务的任务结构。</a:t>
            </a:r>
          </a:p>
        </p:txBody>
      </p:sp>
      <p:pic>
        <p:nvPicPr>
          <p:cNvPr id="12" name="图片 11">
            <a:extLst>
              <a:ext uri="{FF2B5EF4-FFF2-40B4-BE49-F238E27FC236}">
                <a16:creationId xmlns:a16="http://schemas.microsoft.com/office/drawing/2014/main" id="{4CA38D37-0BD8-884F-86C6-EA87B023E87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4029" y="4709038"/>
            <a:ext cx="2927156" cy="1835067"/>
          </a:xfrm>
          <a:prstGeom prst="rect">
            <a:avLst/>
          </a:prstGeom>
        </p:spPr>
      </p:pic>
      <p:sp>
        <p:nvSpPr>
          <p:cNvPr id="13" name="文本框 12">
            <a:extLst>
              <a:ext uri="{FF2B5EF4-FFF2-40B4-BE49-F238E27FC236}">
                <a16:creationId xmlns:a16="http://schemas.microsoft.com/office/drawing/2014/main" id="{D7FBEE99-B647-924A-86F3-94359A21F662}"/>
              </a:ext>
            </a:extLst>
          </p:cNvPr>
          <p:cNvSpPr txBox="1"/>
          <p:nvPr/>
        </p:nvSpPr>
        <p:spPr>
          <a:xfrm>
            <a:off x="1478839" y="6444190"/>
            <a:ext cx="3669266" cy="401264"/>
          </a:xfrm>
          <a:prstGeom prst="rect">
            <a:avLst/>
          </a:prstGeom>
          <a:noFill/>
        </p:spPr>
        <p:txBody>
          <a:bodyPr wrap="square">
            <a:spAutoFit/>
          </a:bodyPr>
          <a:lstStyle/>
          <a:p>
            <a:pPr marL="74295">
              <a:lnSpc>
                <a:spcPct val="120000"/>
              </a:lnSpc>
              <a:spcBef>
                <a:spcPts val="600"/>
              </a:spcBef>
            </a:pPr>
            <a:r>
              <a:rPr kumimoji="1" lang="zh-CN" altLang="en-US">
                <a:solidFill>
                  <a:schemeClr val="bg1"/>
                </a:solidFill>
                <a:effectLst>
                  <a:outerShdw blurRad="38100" dist="38100" dir="2700000" algn="tl">
                    <a:srgbClr val="C0C0C0"/>
                  </a:outerShdw>
                </a:effectLst>
              </a:rPr>
              <a:t>训练集比例对</a:t>
            </a:r>
            <a:r>
              <a:rPr kumimoji="1" lang="en-US" altLang="zh-CN">
                <a:solidFill>
                  <a:schemeClr val="bg1"/>
                </a:solidFill>
                <a:effectLst>
                  <a:outerShdw blurRad="38100" dist="38100" dir="2700000" algn="tl">
                    <a:srgbClr val="C0C0C0"/>
                  </a:outerShdw>
                </a:effectLst>
              </a:rPr>
              <a:t>Grokking</a:t>
            </a:r>
            <a:r>
              <a:rPr kumimoji="1" lang="zh-CN" altLang="en-US">
                <a:solidFill>
                  <a:schemeClr val="bg1"/>
                </a:solidFill>
                <a:effectLst>
                  <a:outerShdw blurRad="38100" dist="38100" dir="2700000" algn="tl">
                    <a:srgbClr val="C0C0C0"/>
                  </a:outerShdw>
                </a:effectLst>
              </a:rPr>
              <a:t>的影响</a:t>
            </a:r>
          </a:p>
        </p:txBody>
      </p:sp>
    </p:spTree>
    <p:extLst>
      <p:ext uri="{BB962C8B-B14F-4D97-AF65-F5344CB8AC3E}">
        <p14:creationId xmlns:p14="http://schemas.microsoft.com/office/powerpoint/2010/main" val="28994888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9BF18628-A41C-CE40-B29A-B82CA6D51C1C}"/>
              </a:ext>
            </a:extLst>
          </p:cNvPr>
          <p:cNvSpPr>
            <a:spLocks noGrp="1"/>
          </p:cNvSpPr>
          <p:nvPr>
            <p:ph type="title"/>
          </p:nvPr>
        </p:nvSpPr>
        <p:spPr>
          <a:xfrm>
            <a:off x="522194" y="15502"/>
            <a:ext cx="10515600" cy="1325563"/>
          </a:xfrm>
        </p:spPr>
        <p:txBody>
          <a:bodyPr/>
          <a:lstStyle/>
          <a:p>
            <a:r>
              <a:rPr kumimoji="1" lang="zh-CN" altLang="en-US"/>
              <a:t>如何解释大模型能力涌现？</a:t>
            </a:r>
          </a:p>
        </p:txBody>
      </p:sp>
      <p:pic>
        <p:nvPicPr>
          <p:cNvPr id="4" name="图片 3">
            <a:extLst>
              <a:ext uri="{FF2B5EF4-FFF2-40B4-BE49-F238E27FC236}">
                <a16:creationId xmlns:a16="http://schemas.microsoft.com/office/drawing/2014/main" id="{26E0A7FF-8310-6A45-85E8-04A0170A46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0510" y="1829277"/>
            <a:ext cx="4618838" cy="1997336"/>
          </a:xfrm>
          <a:prstGeom prst="rect">
            <a:avLst/>
          </a:prstGeom>
        </p:spPr>
      </p:pic>
      <p:sp>
        <p:nvSpPr>
          <p:cNvPr id="5" name="文本框 4">
            <a:extLst>
              <a:ext uri="{FF2B5EF4-FFF2-40B4-BE49-F238E27FC236}">
                <a16:creationId xmlns:a16="http://schemas.microsoft.com/office/drawing/2014/main" id="{34CCD41B-0D98-0F4A-A00B-448C05A77083}"/>
              </a:ext>
            </a:extLst>
          </p:cNvPr>
          <p:cNvSpPr txBox="1"/>
          <p:nvPr/>
        </p:nvSpPr>
        <p:spPr>
          <a:xfrm>
            <a:off x="410510" y="981080"/>
            <a:ext cx="5685490" cy="435568"/>
          </a:xfrm>
          <a:prstGeom prst="rect">
            <a:avLst/>
          </a:prstGeom>
          <a:noFill/>
        </p:spPr>
        <p:txBody>
          <a:bodyPr wrap="square">
            <a:spAutoFit/>
          </a:bodyPr>
          <a:lstStyle/>
          <a:p>
            <a:pPr marL="74295">
              <a:lnSpc>
                <a:spcPct val="120000"/>
              </a:lnSpc>
              <a:spcBef>
                <a:spcPts val="600"/>
              </a:spcBef>
            </a:pPr>
            <a:r>
              <a:rPr kumimoji="1" lang="zh-CN" altLang="en-US" sz="2000">
                <a:effectLst>
                  <a:outerShdw blurRad="38100" dist="38100" dir="2700000" algn="tl">
                    <a:srgbClr val="C0C0C0"/>
                  </a:outerShdw>
                </a:effectLst>
              </a:rPr>
              <a:t>解释</a:t>
            </a:r>
            <a:r>
              <a:rPr kumimoji="1" lang="en-US" altLang="zh-CN" sz="2000">
                <a:effectLst>
                  <a:outerShdw blurRad="38100" dist="38100" dir="2700000" algn="tl">
                    <a:srgbClr val="C0C0C0"/>
                  </a:outerShdw>
                </a:effectLst>
              </a:rPr>
              <a:t>2</a:t>
            </a:r>
            <a:r>
              <a:rPr kumimoji="1" lang="zh-CN" altLang="en-US" sz="2000">
                <a:effectLst>
                  <a:outerShdw blurRad="38100" dist="38100" dir="2700000" algn="tl">
                    <a:srgbClr val="C0C0C0"/>
                  </a:outerShdw>
                </a:effectLst>
              </a:rPr>
              <a:t>：任务的评价指标不够平滑</a:t>
            </a:r>
          </a:p>
        </p:txBody>
      </p:sp>
      <p:pic>
        <p:nvPicPr>
          <p:cNvPr id="6" name="图片 5">
            <a:extLst>
              <a:ext uri="{FF2B5EF4-FFF2-40B4-BE49-F238E27FC236}">
                <a16:creationId xmlns:a16="http://schemas.microsoft.com/office/drawing/2014/main" id="{9785C7AF-7FD0-5746-AE9B-81D210FC42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87888" y="1648312"/>
            <a:ext cx="6477725" cy="2103468"/>
          </a:xfrm>
          <a:prstGeom prst="rect">
            <a:avLst/>
          </a:prstGeom>
        </p:spPr>
      </p:pic>
      <p:sp>
        <p:nvSpPr>
          <p:cNvPr id="8" name="文本框 7">
            <a:extLst>
              <a:ext uri="{FF2B5EF4-FFF2-40B4-BE49-F238E27FC236}">
                <a16:creationId xmlns:a16="http://schemas.microsoft.com/office/drawing/2014/main" id="{A904B4DB-1011-BA4E-AC32-BA7531A78C01}"/>
              </a:ext>
            </a:extLst>
          </p:cNvPr>
          <p:cNvSpPr txBox="1"/>
          <p:nvPr/>
        </p:nvSpPr>
        <p:spPr>
          <a:xfrm>
            <a:off x="767408" y="4239242"/>
            <a:ext cx="3960440" cy="1200329"/>
          </a:xfrm>
          <a:prstGeom prst="rect">
            <a:avLst/>
          </a:prstGeom>
          <a:noFill/>
        </p:spPr>
        <p:txBody>
          <a:bodyPr wrap="square">
            <a:spAutoFit/>
          </a:bodyPr>
          <a:lstStyle/>
          <a:p>
            <a:r>
              <a:rPr lang="en-US" altLang="zh-CN" b="0" i="0" err="1">
                <a:effectLst/>
                <a:latin typeface="-apple-system-font"/>
              </a:rPr>
              <a:t>Emoji_movie</a:t>
            </a:r>
            <a:r>
              <a:rPr lang="en-US" altLang="zh-CN" b="0" i="0">
                <a:effectLst/>
                <a:latin typeface="-apple-system-font"/>
              </a:rPr>
              <a:t> </a:t>
            </a:r>
            <a:r>
              <a:rPr lang="zh-CN" altLang="en-US" b="0" i="0">
                <a:effectLst/>
                <a:latin typeface="-apple-system-font"/>
              </a:rPr>
              <a:t>任务：输入 </a:t>
            </a:r>
            <a:r>
              <a:rPr lang="en-US" altLang="zh-CN" b="0" i="0">
                <a:effectLst/>
                <a:latin typeface="-apple-system-font"/>
              </a:rPr>
              <a:t>Emoji </a:t>
            </a:r>
            <a:r>
              <a:rPr lang="zh-CN" altLang="en-US" b="0" i="0">
                <a:effectLst/>
                <a:latin typeface="-apple-system-font"/>
              </a:rPr>
              <a:t>图像，要求 </a:t>
            </a:r>
            <a:r>
              <a:rPr lang="en-US" altLang="zh-CN" b="0" i="0">
                <a:effectLst/>
                <a:latin typeface="-apple-system-font"/>
              </a:rPr>
              <a:t>LLM </a:t>
            </a:r>
            <a:r>
              <a:rPr lang="zh-CN" altLang="en-US" b="0" i="0">
                <a:effectLst/>
                <a:latin typeface="-apple-system-font"/>
              </a:rPr>
              <a:t>给出完全正确的电影名称，只有一字不错才算正确，错一个单词都算错。</a:t>
            </a:r>
            <a:endParaRPr lang="zh-CN" altLang="en-US"/>
          </a:p>
        </p:txBody>
      </p:sp>
      <p:sp>
        <p:nvSpPr>
          <p:cNvPr id="9" name="文本框 8">
            <a:extLst>
              <a:ext uri="{FF2B5EF4-FFF2-40B4-BE49-F238E27FC236}">
                <a16:creationId xmlns:a16="http://schemas.microsoft.com/office/drawing/2014/main" id="{71C0F736-DBB3-474C-A4E9-07BF9224787F}"/>
              </a:ext>
            </a:extLst>
          </p:cNvPr>
          <p:cNvSpPr txBox="1"/>
          <p:nvPr/>
        </p:nvSpPr>
        <p:spPr>
          <a:xfrm>
            <a:off x="5951984" y="4054576"/>
            <a:ext cx="2124234" cy="369332"/>
          </a:xfrm>
          <a:prstGeom prst="rect">
            <a:avLst/>
          </a:prstGeom>
          <a:noFill/>
        </p:spPr>
        <p:txBody>
          <a:bodyPr wrap="square">
            <a:spAutoFit/>
          </a:bodyPr>
          <a:lstStyle/>
          <a:p>
            <a:r>
              <a:rPr lang="zh-CN" altLang="en-US"/>
              <a:t>指标是精准匹配</a:t>
            </a:r>
          </a:p>
        </p:txBody>
      </p:sp>
      <p:sp>
        <p:nvSpPr>
          <p:cNvPr id="10" name="文本框 9">
            <a:extLst>
              <a:ext uri="{FF2B5EF4-FFF2-40B4-BE49-F238E27FC236}">
                <a16:creationId xmlns:a16="http://schemas.microsoft.com/office/drawing/2014/main" id="{07397BEF-FA90-A844-BAEA-94EAF816C774}"/>
              </a:ext>
            </a:extLst>
          </p:cNvPr>
          <p:cNvSpPr txBox="1"/>
          <p:nvPr/>
        </p:nvSpPr>
        <p:spPr>
          <a:xfrm>
            <a:off x="9048328" y="4054576"/>
            <a:ext cx="2124234" cy="369332"/>
          </a:xfrm>
          <a:prstGeom prst="rect">
            <a:avLst/>
          </a:prstGeom>
          <a:noFill/>
        </p:spPr>
        <p:txBody>
          <a:bodyPr wrap="square">
            <a:spAutoFit/>
          </a:bodyPr>
          <a:lstStyle/>
          <a:p>
            <a:r>
              <a:rPr lang="zh-CN" altLang="en-US"/>
              <a:t>指标是多项选择</a:t>
            </a:r>
          </a:p>
        </p:txBody>
      </p:sp>
    </p:spTree>
    <p:extLst>
      <p:ext uri="{BB962C8B-B14F-4D97-AF65-F5344CB8AC3E}">
        <p14:creationId xmlns:p14="http://schemas.microsoft.com/office/powerpoint/2010/main" val="21087805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9BF18628-A41C-CE40-B29A-B82CA6D51C1C}"/>
              </a:ext>
            </a:extLst>
          </p:cNvPr>
          <p:cNvSpPr>
            <a:spLocks noGrp="1"/>
          </p:cNvSpPr>
          <p:nvPr>
            <p:ph type="title"/>
          </p:nvPr>
        </p:nvSpPr>
        <p:spPr>
          <a:xfrm>
            <a:off x="596153" y="60632"/>
            <a:ext cx="10515600" cy="1325563"/>
          </a:xfrm>
        </p:spPr>
        <p:txBody>
          <a:bodyPr/>
          <a:lstStyle/>
          <a:p>
            <a:r>
              <a:rPr kumimoji="1" lang="zh-CN" altLang="en-US"/>
              <a:t>如何解释大模型能力涌现？</a:t>
            </a:r>
          </a:p>
        </p:txBody>
      </p:sp>
      <p:sp>
        <p:nvSpPr>
          <p:cNvPr id="5" name="文本框 4">
            <a:extLst>
              <a:ext uri="{FF2B5EF4-FFF2-40B4-BE49-F238E27FC236}">
                <a16:creationId xmlns:a16="http://schemas.microsoft.com/office/drawing/2014/main" id="{34CCD41B-0D98-0F4A-A00B-448C05A77083}"/>
              </a:ext>
            </a:extLst>
          </p:cNvPr>
          <p:cNvSpPr txBox="1"/>
          <p:nvPr/>
        </p:nvSpPr>
        <p:spPr>
          <a:xfrm>
            <a:off x="410510" y="981080"/>
            <a:ext cx="5685490" cy="435568"/>
          </a:xfrm>
          <a:prstGeom prst="rect">
            <a:avLst/>
          </a:prstGeom>
          <a:noFill/>
        </p:spPr>
        <p:txBody>
          <a:bodyPr wrap="square">
            <a:spAutoFit/>
          </a:bodyPr>
          <a:lstStyle/>
          <a:p>
            <a:pPr marL="74295">
              <a:lnSpc>
                <a:spcPct val="120000"/>
              </a:lnSpc>
              <a:spcBef>
                <a:spcPts val="600"/>
              </a:spcBef>
            </a:pPr>
            <a:r>
              <a:rPr kumimoji="1" lang="zh-CN" altLang="en-US" sz="2000">
                <a:effectLst>
                  <a:outerShdw blurRad="38100" dist="38100" dir="2700000" algn="tl">
                    <a:srgbClr val="C0C0C0"/>
                  </a:outerShdw>
                </a:effectLst>
              </a:rPr>
              <a:t>解释</a:t>
            </a:r>
            <a:r>
              <a:rPr kumimoji="1" lang="en-US" altLang="zh-CN" sz="2000">
                <a:effectLst>
                  <a:outerShdw blurRad="38100" dist="38100" dir="2700000" algn="tl">
                    <a:srgbClr val="C0C0C0"/>
                  </a:outerShdw>
                </a:effectLst>
              </a:rPr>
              <a:t>3</a:t>
            </a:r>
            <a:r>
              <a:rPr kumimoji="1" lang="zh-CN" altLang="en-US" sz="2000">
                <a:effectLst>
                  <a:outerShdw blurRad="38100" dist="38100" dir="2700000" algn="tl">
                    <a:srgbClr val="C0C0C0"/>
                  </a:outerShdw>
                </a:effectLst>
              </a:rPr>
              <a:t>：复杂任务的指标无法平滑</a:t>
            </a:r>
          </a:p>
        </p:txBody>
      </p:sp>
      <p:pic>
        <p:nvPicPr>
          <p:cNvPr id="2" name="图片 1">
            <a:extLst>
              <a:ext uri="{FF2B5EF4-FFF2-40B4-BE49-F238E27FC236}">
                <a16:creationId xmlns:a16="http://schemas.microsoft.com/office/drawing/2014/main" id="{C81BC394-BECF-074D-9FCE-E02A74BA3EC2}"/>
              </a:ext>
            </a:extLst>
          </p:cNvPr>
          <p:cNvPicPr>
            <a:picLocks noChangeAspect="1"/>
          </p:cNvPicPr>
          <p:nvPr/>
        </p:nvPicPr>
        <p:blipFill>
          <a:blip r:embed="rId3"/>
          <a:stretch>
            <a:fillRect/>
          </a:stretch>
        </p:blipFill>
        <p:spPr>
          <a:xfrm>
            <a:off x="822626" y="2760340"/>
            <a:ext cx="6324549" cy="2468860"/>
          </a:xfrm>
          <a:prstGeom prst="rect">
            <a:avLst/>
          </a:prstGeom>
        </p:spPr>
      </p:pic>
      <p:sp>
        <p:nvSpPr>
          <p:cNvPr id="12" name="文本框 11">
            <a:extLst>
              <a:ext uri="{FF2B5EF4-FFF2-40B4-BE49-F238E27FC236}">
                <a16:creationId xmlns:a16="http://schemas.microsoft.com/office/drawing/2014/main" id="{BC4A9782-4A51-C14D-8610-D2D3059BC82D}"/>
              </a:ext>
            </a:extLst>
          </p:cNvPr>
          <p:cNvSpPr txBox="1"/>
          <p:nvPr/>
        </p:nvSpPr>
        <p:spPr>
          <a:xfrm>
            <a:off x="418934" y="1628800"/>
            <a:ext cx="9396494" cy="646331"/>
          </a:xfrm>
          <a:prstGeom prst="rect">
            <a:avLst/>
          </a:prstGeom>
          <a:noFill/>
        </p:spPr>
        <p:txBody>
          <a:bodyPr wrap="square">
            <a:spAutoFit/>
          </a:bodyPr>
          <a:lstStyle/>
          <a:p>
            <a:r>
              <a:rPr lang="zh-CN" altLang="en-US" b="0" i="0">
                <a:effectLst/>
                <a:latin typeface="-apple-system-font"/>
              </a:rPr>
              <a:t>展现出涌现现象的任务有一个共性，就是任务往往是由多个子任务构成的复杂任务。</a:t>
            </a:r>
            <a:endParaRPr lang="en-US" altLang="zh-CN" b="0" i="0">
              <a:effectLst/>
              <a:latin typeface="-apple-system-font"/>
            </a:endParaRPr>
          </a:p>
          <a:p>
            <a:r>
              <a:rPr lang="zh-CN" altLang="en-US"/>
              <a:t>只有各子任务都完成地很好，复杂任务才能完成。 </a:t>
            </a:r>
          </a:p>
        </p:txBody>
      </p:sp>
      <p:sp>
        <p:nvSpPr>
          <p:cNvPr id="14" name="文本框 13">
            <a:extLst>
              <a:ext uri="{FF2B5EF4-FFF2-40B4-BE49-F238E27FC236}">
                <a16:creationId xmlns:a16="http://schemas.microsoft.com/office/drawing/2014/main" id="{4E2B755D-6D99-6D4B-B8E3-800045755FA0}"/>
              </a:ext>
            </a:extLst>
          </p:cNvPr>
          <p:cNvSpPr txBox="1"/>
          <p:nvPr/>
        </p:nvSpPr>
        <p:spPr>
          <a:xfrm>
            <a:off x="7176120" y="3090224"/>
            <a:ext cx="4536504" cy="1200329"/>
          </a:xfrm>
          <a:prstGeom prst="rect">
            <a:avLst/>
          </a:prstGeom>
          <a:noFill/>
        </p:spPr>
        <p:txBody>
          <a:bodyPr wrap="square">
            <a:spAutoFit/>
          </a:bodyPr>
          <a:lstStyle/>
          <a:p>
            <a:r>
              <a:rPr lang="zh-CN" altLang="en-US" b="0" i="0">
                <a:effectLst/>
                <a:latin typeface="-apple-system-font"/>
              </a:rPr>
              <a:t> </a:t>
            </a:r>
            <a:r>
              <a:rPr lang="en-US" altLang="zh-CN" b="0" i="0" err="1">
                <a:effectLst/>
                <a:latin typeface="-apple-system-font"/>
              </a:rPr>
              <a:t>CoT</a:t>
            </a:r>
            <a:r>
              <a:rPr lang="en-US" altLang="zh-CN" b="0" i="0">
                <a:effectLst/>
                <a:latin typeface="-apple-system-font"/>
              </a:rPr>
              <a:t> </a:t>
            </a:r>
            <a:r>
              <a:rPr lang="zh-CN" altLang="en-US" b="0" i="0">
                <a:effectLst/>
                <a:latin typeface="-apple-system-font"/>
              </a:rPr>
              <a:t>任务，谷歌用 </a:t>
            </a:r>
            <a:r>
              <a:rPr lang="en-US" altLang="zh-CN" b="0" i="0">
                <a:effectLst/>
                <a:latin typeface="-apple-system-font"/>
              </a:rPr>
              <a:t>62B </a:t>
            </a:r>
            <a:r>
              <a:rPr lang="zh-CN" altLang="en-US" b="0" i="0">
                <a:effectLst/>
                <a:latin typeface="-apple-system-font"/>
              </a:rPr>
              <a:t>和 </a:t>
            </a:r>
            <a:r>
              <a:rPr lang="en-US" altLang="zh-CN" b="0" i="0">
                <a:effectLst/>
                <a:latin typeface="-apple-system-font"/>
              </a:rPr>
              <a:t>540B </a:t>
            </a:r>
            <a:r>
              <a:rPr lang="zh-CN" altLang="en-US" b="0" i="0">
                <a:effectLst/>
                <a:latin typeface="-apple-system-font"/>
              </a:rPr>
              <a:t>模型对 </a:t>
            </a:r>
            <a:r>
              <a:rPr lang="en-US" altLang="zh-CN" b="0" i="0">
                <a:effectLst/>
                <a:latin typeface="-apple-system-font"/>
              </a:rPr>
              <a:t>LLM </a:t>
            </a:r>
            <a:r>
              <a:rPr lang="zh-CN" altLang="en-US" b="0" i="0">
                <a:effectLst/>
                <a:latin typeface="-apple-system-font"/>
              </a:rPr>
              <a:t>做错的例子进行了错误分析。对于 </a:t>
            </a:r>
            <a:r>
              <a:rPr lang="en-US" altLang="zh-CN" b="0" i="0">
                <a:effectLst/>
                <a:latin typeface="-apple-system-font"/>
              </a:rPr>
              <a:t>62B </a:t>
            </a:r>
            <a:r>
              <a:rPr lang="zh-CN" altLang="en-US" b="0" i="0">
                <a:effectLst/>
                <a:latin typeface="-apple-system-font"/>
              </a:rPr>
              <a:t>做错、而 </a:t>
            </a:r>
            <a:r>
              <a:rPr lang="en-US" altLang="zh-CN" b="0" i="0">
                <a:effectLst/>
                <a:latin typeface="-apple-system-font"/>
              </a:rPr>
              <a:t>540B </a:t>
            </a:r>
            <a:r>
              <a:rPr lang="zh-CN" altLang="en-US" b="0" i="0">
                <a:effectLst/>
                <a:latin typeface="-apple-system-font"/>
              </a:rPr>
              <a:t>做对的例子分析，可以看出，最多的一类错误来自于</a:t>
            </a:r>
            <a:r>
              <a:rPr lang="zh-CN" altLang="en-US" b="1" i="0">
                <a:solidFill>
                  <a:srgbClr val="FF0000"/>
                </a:solidFill>
                <a:effectLst/>
                <a:latin typeface="-apple-system-font"/>
              </a:rPr>
              <a:t>单步推理错误</a:t>
            </a:r>
            <a:r>
              <a:rPr lang="zh-CN" altLang="en-US" b="0" i="0">
                <a:effectLst/>
                <a:latin typeface="-apple-system-font"/>
              </a:rPr>
              <a:t>。</a:t>
            </a:r>
            <a:endParaRPr kumimoji="1" lang="zh-CN" altLang="en-US"/>
          </a:p>
        </p:txBody>
      </p:sp>
      <p:sp>
        <p:nvSpPr>
          <p:cNvPr id="15" name="文本框 14">
            <a:extLst>
              <a:ext uri="{FF2B5EF4-FFF2-40B4-BE49-F238E27FC236}">
                <a16:creationId xmlns:a16="http://schemas.microsoft.com/office/drawing/2014/main" id="{7C35642C-7748-1246-8D00-A4ACB01336BC}"/>
              </a:ext>
            </a:extLst>
          </p:cNvPr>
          <p:cNvSpPr txBox="1"/>
          <p:nvPr/>
        </p:nvSpPr>
        <p:spPr>
          <a:xfrm>
            <a:off x="1032572" y="5391243"/>
            <a:ext cx="5904656" cy="646331"/>
          </a:xfrm>
          <a:prstGeom prst="rect">
            <a:avLst/>
          </a:prstGeom>
          <a:noFill/>
        </p:spPr>
        <p:txBody>
          <a:bodyPr wrap="square">
            <a:spAutoFit/>
          </a:bodyPr>
          <a:lstStyle/>
          <a:p>
            <a:r>
              <a:rPr kumimoji="1" lang="en-US" altLang="zh-CN"/>
              <a:t>540B</a:t>
            </a:r>
            <a:r>
              <a:rPr kumimoji="1" lang="zh-CN" altLang="en-US"/>
              <a:t> </a:t>
            </a:r>
            <a:r>
              <a:rPr kumimoji="1" lang="en-US" altLang="zh-CN" err="1"/>
              <a:t>PaLM</a:t>
            </a:r>
            <a:r>
              <a:rPr kumimoji="1" lang="zh-CN" altLang="en-US"/>
              <a:t>修正了</a:t>
            </a:r>
            <a:r>
              <a:rPr kumimoji="1" lang="en-US" altLang="zh-CN"/>
              <a:t>62B</a:t>
            </a:r>
            <a:r>
              <a:rPr kumimoji="1" lang="zh-CN" altLang="en-US"/>
              <a:t>模型的</a:t>
            </a:r>
            <a:r>
              <a:rPr kumimoji="1" lang="zh-CN" altLang="en-US">
                <a:solidFill>
                  <a:srgbClr val="FF2600"/>
                </a:solidFill>
              </a:rPr>
              <a:t>单步推理错误</a:t>
            </a:r>
            <a:r>
              <a:rPr kumimoji="1" lang="zh-CN" altLang="en-US"/>
              <a:t>的</a:t>
            </a:r>
            <a:r>
              <a:rPr kumimoji="1" lang="en-US" altLang="zh-CN"/>
              <a:t>12/18(</a:t>
            </a:r>
            <a:r>
              <a:rPr kumimoji="1" lang="en-US" altLang="zh-CN">
                <a:solidFill>
                  <a:srgbClr val="FF2600"/>
                </a:solidFill>
              </a:rPr>
              <a:t>66%</a:t>
            </a:r>
            <a:r>
              <a:rPr kumimoji="1" lang="en-US" altLang="zh-CN"/>
              <a:t>)</a:t>
            </a:r>
            <a:r>
              <a:rPr kumimoji="1" lang="zh-CN" altLang="en-US"/>
              <a:t>。</a:t>
            </a:r>
            <a:endParaRPr kumimoji="1" lang="en-US" altLang="zh-CN"/>
          </a:p>
          <a:p>
            <a:r>
              <a:rPr kumimoji="1" lang="en-US" altLang="zh-CN"/>
              <a:t>540B</a:t>
            </a:r>
            <a:r>
              <a:rPr kumimoji="1" lang="zh-CN" altLang="en-US"/>
              <a:t> </a:t>
            </a:r>
            <a:r>
              <a:rPr kumimoji="1" lang="en-US" altLang="zh-CN" err="1"/>
              <a:t>PaLM</a:t>
            </a:r>
            <a:r>
              <a:rPr kumimoji="1" lang="zh-CN" altLang="en-US"/>
              <a:t>修正了</a:t>
            </a:r>
            <a:r>
              <a:rPr kumimoji="1" lang="en-US" altLang="zh-CN"/>
              <a:t>62B</a:t>
            </a:r>
            <a:r>
              <a:rPr kumimoji="1" lang="zh-CN" altLang="en-US"/>
              <a:t>模型的</a:t>
            </a:r>
            <a:r>
              <a:rPr kumimoji="1" lang="zh-CN" altLang="en-US">
                <a:solidFill>
                  <a:srgbClr val="FF2600"/>
                </a:solidFill>
              </a:rPr>
              <a:t>语义理解错误</a:t>
            </a:r>
            <a:r>
              <a:rPr kumimoji="1" lang="zh-CN" altLang="en-US"/>
              <a:t>的</a:t>
            </a:r>
            <a:r>
              <a:rPr kumimoji="1" lang="en-US" altLang="zh-CN"/>
              <a:t>6/20(</a:t>
            </a:r>
            <a:r>
              <a:rPr kumimoji="1" lang="en-US" altLang="zh-CN">
                <a:solidFill>
                  <a:srgbClr val="FF2600"/>
                </a:solidFill>
              </a:rPr>
              <a:t>30%</a:t>
            </a:r>
            <a:r>
              <a:rPr kumimoji="1" lang="en-US" altLang="zh-CN"/>
              <a:t>)</a:t>
            </a:r>
            <a:r>
              <a:rPr kumimoji="1" lang="zh-CN" altLang="en-US"/>
              <a:t>。</a:t>
            </a:r>
            <a:endParaRPr kumimoji="1" lang="en-US" altLang="zh-CN"/>
          </a:p>
        </p:txBody>
      </p:sp>
    </p:spTree>
    <p:extLst>
      <p:ext uri="{BB962C8B-B14F-4D97-AF65-F5344CB8AC3E}">
        <p14:creationId xmlns:p14="http://schemas.microsoft.com/office/powerpoint/2010/main" val="23521896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069228-47FF-FFB0-4144-D867518AD01C}"/>
              </a:ext>
            </a:extLst>
          </p:cNvPr>
          <p:cNvSpPr>
            <a:spLocks noGrp="1"/>
          </p:cNvSpPr>
          <p:nvPr>
            <p:ph type="title"/>
          </p:nvPr>
        </p:nvSpPr>
        <p:spPr>
          <a:xfrm>
            <a:off x="646901" y="136525"/>
            <a:ext cx="11636809" cy="595630"/>
          </a:xfrm>
        </p:spPr>
        <p:txBody>
          <a:bodyPr/>
          <a:lstStyle/>
          <a:p>
            <a:r>
              <a:rPr lang="zh-CN" altLang="en-US"/>
              <a:t>面向高能物理科学发现的人工智能</a:t>
            </a:r>
            <a:r>
              <a:rPr lang="en-US" altLang="zh-CN"/>
              <a:t>(AI4HEP)</a:t>
            </a:r>
            <a:endParaRPr lang="zh-CN" altLang="en-US"/>
          </a:p>
        </p:txBody>
      </p:sp>
      <p:sp>
        <p:nvSpPr>
          <p:cNvPr id="4" name="文本框 3">
            <a:extLst>
              <a:ext uri="{FF2B5EF4-FFF2-40B4-BE49-F238E27FC236}">
                <a16:creationId xmlns:a16="http://schemas.microsoft.com/office/drawing/2014/main" id="{B5A6F995-BFBA-6C36-4BB9-07C82E687757}"/>
              </a:ext>
            </a:extLst>
          </p:cNvPr>
          <p:cNvSpPr txBox="1"/>
          <p:nvPr/>
        </p:nvSpPr>
        <p:spPr>
          <a:xfrm>
            <a:off x="127075" y="1603976"/>
            <a:ext cx="11681547" cy="430374"/>
          </a:xfrm>
          <a:prstGeom prst="rect">
            <a:avLst/>
          </a:prstGeom>
          <a:noFill/>
        </p:spPr>
        <p:txBody>
          <a:bodyPr wrap="square">
            <a:spAutoFit/>
          </a:bodyPr>
          <a:lstStyle/>
          <a:p>
            <a:pPr marL="417195" indent="-342900" algn="just">
              <a:lnSpc>
                <a:spcPct val="120000"/>
              </a:lnSpc>
              <a:buFont typeface="Arial" panose="020B0604020202020204" pitchFamily="34" charset="0"/>
              <a:buChar char="•"/>
            </a:pPr>
            <a:r>
              <a:rPr kumimoji="1" lang="zh-CN" altLang="en-US" sz="2000">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rPr>
              <a:t>需加强机器学习在实时处理、模拟、重建、分析等方面的应用，提升高能物理探索和新发现的能力。</a:t>
            </a:r>
            <a:endParaRPr kumimoji="1" lang="en-US" altLang="zh-CN" sz="2000">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endParaRPr>
          </a:p>
        </p:txBody>
      </p:sp>
      <p:grpSp>
        <p:nvGrpSpPr>
          <p:cNvPr id="6" name="组合 5">
            <a:extLst>
              <a:ext uri="{FF2B5EF4-FFF2-40B4-BE49-F238E27FC236}">
                <a16:creationId xmlns:a16="http://schemas.microsoft.com/office/drawing/2014/main" id="{3627688F-A180-4CEC-7ED6-74005A20358F}"/>
              </a:ext>
            </a:extLst>
          </p:cNvPr>
          <p:cNvGrpSpPr/>
          <p:nvPr/>
        </p:nvGrpSpPr>
        <p:grpSpPr>
          <a:xfrm>
            <a:off x="454907" y="2341756"/>
            <a:ext cx="1794638" cy="1288395"/>
            <a:chOff x="717973" y="1947696"/>
            <a:chExt cx="3263659" cy="2918990"/>
          </a:xfrm>
        </p:grpSpPr>
        <p:grpSp>
          <p:nvGrpSpPr>
            <p:cNvPr id="7" name="组合 6">
              <a:extLst>
                <a:ext uri="{FF2B5EF4-FFF2-40B4-BE49-F238E27FC236}">
                  <a16:creationId xmlns:a16="http://schemas.microsoft.com/office/drawing/2014/main" id="{A3EFE578-422B-5C6D-1BA6-7B16026F1285}"/>
                </a:ext>
              </a:extLst>
            </p:cNvPr>
            <p:cNvGrpSpPr/>
            <p:nvPr/>
          </p:nvGrpSpPr>
          <p:grpSpPr>
            <a:xfrm>
              <a:off x="717973" y="1947696"/>
              <a:ext cx="3263659" cy="2918990"/>
              <a:chOff x="717973" y="1947696"/>
              <a:chExt cx="3263659" cy="2918990"/>
            </a:xfrm>
          </p:grpSpPr>
          <p:pic>
            <p:nvPicPr>
              <p:cNvPr id="9" name="图片 8" descr="图示&#10;&#10;描述已自动生成">
                <a:extLst>
                  <a:ext uri="{FF2B5EF4-FFF2-40B4-BE49-F238E27FC236}">
                    <a16:creationId xmlns:a16="http://schemas.microsoft.com/office/drawing/2014/main" id="{D1BA3CE5-527C-4380-F2A9-AF0E0405BD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7973" y="1947696"/>
                <a:ext cx="3263659" cy="2918990"/>
              </a:xfrm>
              <a:prstGeom prst="rect">
                <a:avLst/>
              </a:prstGeom>
            </p:spPr>
          </p:pic>
          <p:sp>
            <p:nvSpPr>
              <p:cNvPr id="10" name="矩形 9">
                <a:extLst>
                  <a:ext uri="{FF2B5EF4-FFF2-40B4-BE49-F238E27FC236}">
                    <a16:creationId xmlns:a16="http://schemas.microsoft.com/office/drawing/2014/main" id="{36BC11B1-1062-4FCF-4659-FCDE7668F14E}"/>
                  </a:ext>
                </a:extLst>
              </p:cNvPr>
              <p:cNvSpPr/>
              <p:nvPr/>
            </p:nvSpPr>
            <p:spPr>
              <a:xfrm>
                <a:off x="2878667" y="4572000"/>
                <a:ext cx="1102965" cy="294686"/>
              </a:xfrm>
              <a:prstGeom prst="rect">
                <a:avLst/>
              </a:prstGeom>
              <a:solidFill>
                <a:schemeClr val="accent4"/>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grpSp>
        <p:sp>
          <p:nvSpPr>
            <p:cNvPr id="8" name="矩形 7">
              <a:extLst>
                <a:ext uri="{FF2B5EF4-FFF2-40B4-BE49-F238E27FC236}">
                  <a16:creationId xmlns:a16="http://schemas.microsoft.com/office/drawing/2014/main" id="{167CBFAA-6F03-7E31-5E27-22CD9657B7A2}"/>
                </a:ext>
              </a:extLst>
            </p:cNvPr>
            <p:cNvSpPr/>
            <p:nvPr/>
          </p:nvSpPr>
          <p:spPr>
            <a:xfrm>
              <a:off x="3356187" y="3331735"/>
              <a:ext cx="625445" cy="458735"/>
            </a:xfrm>
            <a:prstGeom prst="rect">
              <a:avLst/>
            </a:prstGeom>
            <a:solidFill>
              <a:schemeClr val="accent4"/>
            </a:solidFill>
            <a:ln>
              <a:solidFill>
                <a:schemeClr val="accent4"/>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grpSp>
      <p:pic>
        <p:nvPicPr>
          <p:cNvPr id="14" name="图片 13" descr="图表, 图示&#10;&#10;描述已自动生成">
            <a:extLst>
              <a:ext uri="{FF2B5EF4-FFF2-40B4-BE49-F238E27FC236}">
                <a16:creationId xmlns:a16="http://schemas.microsoft.com/office/drawing/2014/main" id="{D0FC6C7E-A6D5-5AB8-27A0-47A26C0B592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10781" y="2124282"/>
            <a:ext cx="1237474" cy="1846532"/>
          </a:xfrm>
          <a:prstGeom prst="rect">
            <a:avLst/>
          </a:prstGeom>
        </p:spPr>
      </p:pic>
      <p:pic>
        <p:nvPicPr>
          <p:cNvPr id="15" name="图片 14" descr="图形用户界面, 图示&#10;&#10;描述已自动生成">
            <a:extLst>
              <a:ext uri="{FF2B5EF4-FFF2-40B4-BE49-F238E27FC236}">
                <a16:creationId xmlns:a16="http://schemas.microsoft.com/office/drawing/2014/main" id="{D70AC15C-6292-761E-5279-BC45F347B20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74054" y="2442374"/>
            <a:ext cx="2000921" cy="1474363"/>
          </a:xfrm>
          <a:prstGeom prst="rect">
            <a:avLst/>
          </a:prstGeom>
        </p:spPr>
      </p:pic>
      <p:pic>
        <p:nvPicPr>
          <p:cNvPr id="17" name="图片 16">
            <a:extLst>
              <a:ext uri="{FF2B5EF4-FFF2-40B4-BE49-F238E27FC236}">
                <a16:creationId xmlns:a16="http://schemas.microsoft.com/office/drawing/2014/main" id="{5AE64043-78E9-22C4-B94A-5F9DD8060B2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23408" y="2391909"/>
            <a:ext cx="1681570" cy="1703083"/>
          </a:xfrm>
          <a:prstGeom prst="rect">
            <a:avLst/>
          </a:prstGeom>
        </p:spPr>
      </p:pic>
      <p:pic>
        <p:nvPicPr>
          <p:cNvPr id="18" name="图片 1">
            <a:extLst>
              <a:ext uri="{FF2B5EF4-FFF2-40B4-BE49-F238E27FC236}">
                <a16:creationId xmlns:a16="http://schemas.microsoft.com/office/drawing/2014/main" id="{DDF9FA29-D699-CEEF-0CB0-FEEF98BED564}"/>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142878" y="2419026"/>
            <a:ext cx="2586512" cy="138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18">
            <a:extLst>
              <a:ext uri="{FF2B5EF4-FFF2-40B4-BE49-F238E27FC236}">
                <a16:creationId xmlns:a16="http://schemas.microsoft.com/office/drawing/2014/main" id="{57A1DFCB-0309-2B1D-71F5-314A791B8B9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6795" y="4422641"/>
            <a:ext cx="2232665" cy="1847591"/>
          </a:xfrm>
          <a:prstGeom prst="rect">
            <a:avLst/>
          </a:prstGeom>
        </p:spPr>
      </p:pic>
      <p:pic>
        <p:nvPicPr>
          <p:cNvPr id="20" name="图片 19">
            <a:extLst>
              <a:ext uri="{FF2B5EF4-FFF2-40B4-BE49-F238E27FC236}">
                <a16:creationId xmlns:a16="http://schemas.microsoft.com/office/drawing/2014/main" id="{64EF9B41-9F2C-FC4D-4702-3CA87CCD2A8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568380" y="4478902"/>
            <a:ext cx="1668225" cy="1703083"/>
          </a:xfrm>
          <a:prstGeom prst="rect">
            <a:avLst/>
          </a:prstGeom>
        </p:spPr>
      </p:pic>
      <p:pic>
        <p:nvPicPr>
          <p:cNvPr id="21" name="图片 20">
            <a:extLst>
              <a:ext uri="{FF2B5EF4-FFF2-40B4-BE49-F238E27FC236}">
                <a16:creationId xmlns:a16="http://schemas.microsoft.com/office/drawing/2014/main" id="{B9882483-7C80-8280-157A-7CE30CABED2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913292" y="4315355"/>
            <a:ext cx="5022406" cy="1096875"/>
          </a:xfrm>
          <a:prstGeom prst="rect">
            <a:avLst/>
          </a:prstGeom>
        </p:spPr>
      </p:pic>
      <p:pic>
        <p:nvPicPr>
          <p:cNvPr id="22" name="图片 18">
            <a:extLst>
              <a:ext uri="{FF2B5EF4-FFF2-40B4-BE49-F238E27FC236}">
                <a16:creationId xmlns:a16="http://schemas.microsoft.com/office/drawing/2014/main" id="{E5C1D840-CB54-048C-7233-C555D720BEE9}"/>
              </a:ext>
            </a:extLst>
          </p:cNvPr>
          <p:cNvPicPr>
            <a:picLocks noChangeAspect="1" noChangeArrowheads="1"/>
          </p:cNvPicPr>
          <p:nvPr/>
        </p:nvPicPr>
        <p:blipFill>
          <a:blip r:embed="rId11" r:link="rId12" cstate="screen">
            <a:extLst>
              <a:ext uri="{28A0092B-C50C-407E-A947-70E740481C1C}">
                <a14:useLocalDpi xmlns:a14="http://schemas.microsoft.com/office/drawing/2010/main"/>
              </a:ext>
            </a:extLst>
          </a:blip>
          <a:srcRect/>
          <a:stretch>
            <a:fillRect/>
          </a:stretch>
        </p:blipFill>
        <p:spPr bwMode="auto">
          <a:xfrm>
            <a:off x="6944144" y="5547326"/>
            <a:ext cx="4960702" cy="812838"/>
          </a:xfrm>
          <a:prstGeom prst="rect">
            <a:avLst/>
          </a:prstGeom>
          <a:noFill/>
          <a:extLst>
            <a:ext uri="{909E8E84-426E-40DD-AFC4-6F175D3DCCD1}">
              <a14:hiddenFill xmlns:a14="http://schemas.microsoft.com/office/drawing/2010/main">
                <a:solidFill>
                  <a:srgbClr val="FFFFFF"/>
                </a:solidFill>
              </a14:hiddenFill>
            </a:ext>
          </a:extLst>
        </p:spPr>
      </p:pic>
      <p:pic>
        <p:nvPicPr>
          <p:cNvPr id="23" name="图片 22">
            <a:extLst>
              <a:ext uri="{FF2B5EF4-FFF2-40B4-BE49-F238E27FC236}">
                <a16:creationId xmlns:a16="http://schemas.microsoft.com/office/drawing/2014/main" id="{92D673A2-6C26-8619-DC9B-BE28929C7C3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320310" y="4495184"/>
            <a:ext cx="2423470" cy="1792763"/>
          </a:xfrm>
          <a:prstGeom prst="rect">
            <a:avLst/>
          </a:prstGeom>
        </p:spPr>
      </p:pic>
      <p:sp>
        <p:nvSpPr>
          <p:cNvPr id="25" name="文本框 24">
            <a:extLst>
              <a:ext uri="{FF2B5EF4-FFF2-40B4-BE49-F238E27FC236}">
                <a16:creationId xmlns:a16="http://schemas.microsoft.com/office/drawing/2014/main" id="{1E2CB445-4801-B591-6684-7357500E7F8A}"/>
              </a:ext>
            </a:extLst>
          </p:cNvPr>
          <p:cNvSpPr txBox="1"/>
          <p:nvPr/>
        </p:nvSpPr>
        <p:spPr>
          <a:xfrm>
            <a:off x="128151" y="1081383"/>
            <a:ext cx="11935698" cy="430374"/>
          </a:xfrm>
          <a:prstGeom prst="rect">
            <a:avLst/>
          </a:prstGeom>
          <a:noFill/>
        </p:spPr>
        <p:txBody>
          <a:bodyPr wrap="square">
            <a:spAutoFit/>
          </a:bodyPr>
          <a:lstStyle/>
          <a:p>
            <a:pPr marL="417195" indent="-342900" algn="just">
              <a:lnSpc>
                <a:spcPct val="120000"/>
              </a:lnSpc>
              <a:buFont typeface="Arial" panose="020B0604020202020204" pitchFamily="34" charset="0"/>
              <a:buChar char="•"/>
            </a:pPr>
            <a:r>
              <a:rPr kumimoji="1" lang="zh-CN" altLang="zh-CN" sz="2000">
                <a:effectLst>
                  <a:outerShdw blurRad="38100" dist="38100" dir="2700000" algn="tl">
                    <a:srgbClr val="C0C0C0"/>
                  </a:outerShdw>
                </a:effectLst>
                <a:latin typeface="微软雅黑" panose="020B0503020204020204" pitchFamily="34" charset="-122"/>
                <a:ea typeface="微软雅黑" panose="020B0503020204020204" pitchFamily="34" charset="-122"/>
              </a:rPr>
              <a:t>科学发现是人类知识的主要来源，</a:t>
            </a:r>
            <a:r>
              <a:rPr kumimoji="1" lang="zh-CN" altLang="zh-CN" sz="2000" b="1">
                <a:solidFill>
                  <a:srgbClr val="C0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大数据技术</a:t>
            </a:r>
            <a:r>
              <a:rPr kumimoji="1" lang="zh-CN" altLang="zh-CN" sz="2000">
                <a:effectLst>
                  <a:outerShdw blurRad="38100" dist="38100" dir="2700000" algn="tl">
                    <a:srgbClr val="C0C0C0"/>
                  </a:outerShdw>
                </a:effectLst>
                <a:latin typeface="微软雅黑" panose="020B0503020204020204" pitchFamily="34" charset="-122"/>
                <a:ea typeface="微软雅黑" panose="020B0503020204020204" pitchFamily="34" charset="-122"/>
              </a:rPr>
              <a:t>和</a:t>
            </a:r>
            <a:r>
              <a:rPr kumimoji="1" lang="zh-CN" altLang="zh-CN" sz="2000" b="1">
                <a:solidFill>
                  <a:srgbClr val="C0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人工智能</a:t>
            </a:r>
            <a:r>
              <a:rPr kumimoji="1" lang="zh-CN" altLang="zh-CN" sz="2000">
                <a:effectLst>
                  <a:outerShdw blurRad="38100" dist="38100" dir="2700000" algn="tl">
                    <a:srgbClr val="C0C0C0"/>
                  </a:outerShdw>
                </a:effectLst>
                <a:latin typeface="微软雅黑" panose="020B0503020204020204" pitchFamily="34" charset="-122"/>
                <a:ea typeface="微软雅黑" panose="020B0503020204020204" pitchFamily="34" charset="-122"/>
              </a:rPr>
              <a:t>被认为是当今科学发现的新范式。</a:t>
            </a:r>
            <a:endParaRPr kumimoji="1" lang="zh-CN" altLang="en-US" sz="2000">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26" name="文本框 25">
            <a:extLst>
              <a:ext uri="{FF2B5EF4-FFF2-40B4-BE49-F238E27FC236}">
                <a16:creationId xmlns:a16="http://schemas.microsoft.com/office/drawing/2014/main" id="{7FDED5B0-7ABC-6C18-6546-4DD3C0F3A716}"/>
              </a:ext>
            </a:extLst>
          </p:cNvPr>
          <p:cNvSpPr txBox="1"/>
          <p:nvPr/>
        </p:nvSpPr>
        <p:spPr>
          <a:xfrm>
            <a:off x="127074" y="6408653"/>
            <a:ext cx="11681547" cy="430374"/>
          </a:xfrm>
          <a:prstGeom prst="rect">
            <a:avLst/>
          </a:prstGeom>
          <a:noFill/>
        </p:spPr>
        <p:txBody>
          <a:bodyPr wrap="square">
            <a:spAutoFit/>
          </a:bodyPr>
          <a:lstStyle/>
          <a:p>
            <a:pPr marL="74295" algn="just">
              <a:lnSpc>
                <a:spcPct val="120000"/>
              </a:lnSpc>
            </a:pPr>
            <a:r>
              <a:rPr kumimoji="1" lang="zh-CN" altLang="en-US" sz="2000">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rPr>
              <a:t>针对具体的科学问题探索和设计专门的</a:t>
            </a:r>
            <a:r>
              <a:rPr kumimoji="1" lang="en-US" altLang="zh-CN" sz="2000">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rPr>
              <a:t>AI</a:t>
            </a:r>
            <a:r>
              <a:rPr kumimoji="1" lang="zh-CN" altLang="en-US" sz="2000">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rPr>
              <a:t>算法是主流的应用方向。</a:t>
            </a:r>
            <a:endParaRPr kumimoji="1" lang="en-US" altLang="zh-CN" sz="2000">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endParaRPr>
          </a:p>
        </p:txBody>
      </p:sp>
    </p:spTree>
    <p:extLst>
      <p:ext uri="{BB962C8B-B14F-4D97-AF65-F5344CB8AC3E}">
        <p14:creationId xmlns:p14="http://schemas.microsoft.com/office/powerpoint/2010/main" val="1117905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85727D0-F0A4-A26A-B58C-E4D841A0F9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79" y="1045616"/>
            <a:ext cx="12168668" cy="5795682"/>
          </a:xfrm>
          <a:prstGeom prst="rect">
            <a:avLst/>
          </a:prstGeom>
        </p:spPr>
      </p:pic>
      <p:sp>
        <p:nvSpPr>
          <p:cNvPr id="3" name="标题 1">
            <a:extLst>
              <a:ext uri="{FF2B5EF4-FFF2-40B4-BE49-F238E27FC236}">
                <a16:creationId xmlns:a16="http://schemas.microsoft.com/office/drawing/2014/main" id="{9C98F8B2-6946-208A-DD6C-C7F1C29B731D}"/>
              </a:ext>
            </a:extLst>
          </p:cNvPr>
          <p:cNvSpPr txBox="1">
            <a:spLocks/>
          </p:cNvSpPr>
          <p:nvPr/>
        </p:nvSpPr>
        <p:spPr>
          <a:xfrm>
            <a:off x="97982" y="139234"/>
            <a:ext cx="5219364" cy="663575"/>
          </a:xfrm>
          <a:prstGeom prst="rect">
            <a:avLst/>
          </a:prstGeom>
        </p:spPr>
        <p:txBody>
          <a:bodyPr>
            <a:noAutofit/>
          </a:bodyPr>
          <a:lstStyle>
            <a:lvl1pPr algn="l" defTabSz="914400" rtl="0" eaLnBrk="1" latinLnBrk="0" hangingPunct="1">
              <a:lnSpc>
                <a:spcPct val="90000"/>
              </a:lnSpc>
              <a:spcBef>
                <a:spcPct val="0"/>
              </a:spcBef>
              <a:buNone/>
              <a:defRPr sz="4000" b="1"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1pPr>
          </a:lstStyle>
          <a:p>
            <a:pPr algn="ctr"/>
            <a:r>
              <a:rPr lang="zh-CN" altLang="en-US" sz="5400">
                <a:solidFill>
                  <a:srgbClr val="C00000"/>
                </a:solidFill>
              </a:rPr>
              <a:t>具体</a:t>
            </a:r>
            <a:r>
              <a:rPr lang="en-US" altLang="zh-CN" sz="5400">
                <a:solidFill>
                  <a:srgbClr val="C00000"/>
                </a:solidFill>
              </a:rPr>
              <a:t>AI</a:t>
            </a:r>
            <a:r>
              <a:rPr lang="zh-CN" altLang="en-US" sz="5400">
                <a:solidFill>
                  <a:srgbClr val="C00000"/>
                </a:solidFill>
              </a:rPr>
              <a:t>应用研发</a:t>
            </a:r>
            <a:endParaRPr lang="zh-CN" altLang="en-US" sz="5400" dirty="0">
              <a:solidFill>
                <a:srgbClr val="C00000"/>
              </a:solidFill>
            </a:endParaRPr>
          </a:p>
        </p:txBody>
      </p:sp>
      <p:sp>
        <p:nvSpPr>
          <p:cNvPr id="4" name="标题 2">
            <a:extLst>
              <a:ext uri="{FF2B5EF4-FFF2-40B4-BE49-F238E27FC236}">
                <a16:creationId xmlns:a16="http://schemas.microsoft.com/office/drawing/2014/main" id="{8EC25C6A-ECF1-5BD7-CC82-E7F00D0AAA33}"/>
              </a:ext>
            </a:extLst>
          </p:cNvPr>
          <p:cNvSpPr txBox="1">
            <a:spLocks/>
          </p:cNvSpPr>
          <p:nvPr/>
        </p:nvSpPr>
        <p:spPr>
          <a:xfrm>
            <a:off x="4963393" y="6055191"/>
            <a:ext cx="7134478" cy="663575"/>
          </a:xfrm>
          <a:prstGeom prst="rect">
            <a:avLst/>
          </a:prstGeom>
        </p:spPr>
        <p:txBody>
          <a:bodyPr anchor="ctr"/>
          <a:lstStyle>
            <a:lvl1pPr algn="l" defTabSz="914400" rtl="0" eaLnBrk="1" latinLnBrk="0" hangingPunct="1">
              <a:lnSpc>
                <a:spcPct val="90000"/>
              </a:lnSpc>
              <a:spcBef>
                <a:spcPct val="0"/>
              </a:spcBef>
              <a:buNone/>
              <a:defRPr sz="4000" b="1" kern="1200" spc="-60" baseline="0">
                <a:solidFill>
                  <a:srgbClr val="C00000"/>
                </a:solidFill>
                <a:latin typeface="+mj-lt"/>
                <a:ea typeface="+mj-ea"/>
                <a:cs typeface="+mj-cs"/>
              </a:defRPr>
            </a:lvl1pPr>
          </a:lstStyle>
          <a:p>
            <a:r>
              <a:rPr lang="zh-CN" altLang="en-US" sz="3200">
                <a:latin typeface="微软雅黑" panose="020B0503020204020204" pitchFamily="34" charset="-122"/>
                <a:ea typeface="微软雅黑" panose="020B0503020204020204" pitchFamily="34" charset="-122"/>
              </a:rPr>
              <a:t>针对具体的科学问题设计专门的</a:t>
            </a:r>
            <a:r>
              <a:rPr lang="en-US" altLang="zh-CN" sz="3200">
                <a:latin typeface="微软雅黑" panose="020B0503020204020204" pitchFamily="34" charset="-122"/>
                <a:ea typeface="微软雅黑" panose="020B0503020204020204" pitchFamily="34" charset="-122"/>
              </a:rPr>
              <a:t>AI</a:t>
            </a:r>
            <a:r>
              <a:rPr lang="zh-CN" altLang="en-US" sz="3200">
                <a:latin typeface="微软雅黑" panose="020B0503020204020204" pitchFamily="34" charset="-122"/>
                <a:ea typeface="微软雅黑" panose="020B0503020204020204" pitchFamily="34" charset="-122"/>
              </a:rPr>
              <a:t>算法</a:t>
            </a:r>
            <a:endParaRPr lang="zh-CN" altLang="en-US" sz="32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596907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7895BE-8034-52E2-9023-5D0E15679FCE}"/>
              </a:ext>
            </a:extLst>
          </p:cNvPr>
          <p:cNvSpPr>
            <a:spLocks noGrp="1"/>
          </p:cNvSpPr>
          <p:nvPr>
            <p:ph type="title"/>
          </p:nvPr>
        </p:nvSpPr>
        <p:spPr>
          <a:xfrm>
            <a:off x="646901" y="136525"/>
            <a:ext cx="10790593" cy="595630"/>
          </a:xfrm>
        </p:spPr>
        <p:txBody>
          <a:bodyPr>
            <a:noAutofit/>
          </a:bodyPr>
          <a:lstStyle/>
          <a:p>
            <a:r>
              <a:rPr lang="zh-CN" altLang="en-US"/>
              <a:t>基于</a:t>
            </a:r>
            <a:r>
              <a:rPr lang="en-US" altLang="zh-CN"/>
              <a:t>ChatHEP</a:t>
            </a:r>
            <a:r>
              <a:rPr lang="zh-CN" altLang="en-US"/>
              <a:t>的应用开发</a:t>
            </a:r>
            <a:endParaRPr lang="zh-CN" altLang="en-US">
              <a:solidFill>
                <a:srgbClr val="FF0000"/>
              </a:solidFill>
            </a:endParaRPr>
          </a:p>
        </p:txBody>
      </p:sp>
      <p:sp>
        <p:nvSpPr>
          <p:cNvPr id="4" name="矩形 3">
            <a:extLst>
              <a:ext uri="{FF2B5EF4-FFF2-40B4-BE49-F238E27FC236}">
                <a16:creationId xmlns:a16="http://schemas.microsoft.com/office/drawing/2014/main" id="{00662B0A-9238-BC79-7703-2F37DC77A629}"/>
              </a:ext>
            </a:extLst>
          </p:cNvPr>
          <p:cNvSpPr/>
          <p:nvPr/>
        </p:nvSpPr>
        <p:spPr>
          <a:xfrm>
            <a:off x="335360" y="973244"/>
            <a:ext cx="6096000" cy="497886"/>
          </a:xfrm>
          <a:prstGeom prst="rect">
            <a:avLst/>
          </a:prstGeom>
          <a:noFill/>
          <a:ln>
            <a:solidFill>
              <a:srgbClr val="367ECE"/>
            </a:solidFill>
            <a:prstDash val="dash"/>
          </a:ln>
          <a:effectLst/>
          <a:extLst>
            <a:ext uri="{909E8E84-426E-40DD-AFC4-6F175D3DCCD1}">
              <a14:hiddenFill xmlns:a14="http://schemas.microsoft.com/office/drawing/2010/main">
                <a:solidFill>
                  <a:schemeClr val="bg1"/>
                </a:solidFill>
              </a14:hiddenFill>
            </a:ext>
          </a:extLst>
        </p:spPr>
        <p:txBody>
          <a:bodyPr wrap="square" lIns="91370" tIns="45685" rIns="91370" bIns="45685">
            <a:spAutoFit/>
          </a:bodyPr>
          <a:lstStyle/>
          <a:p>
            <a:pPr marL="74295" algn="just">
              <a:lnSpc>
                <a:spcPct val="120000"/>
              </a:lnSpc>
              <a:spcBef>
                <a:spcPts val="600"/>
              </a:spcBef>
            </a:pPr>
            <a:r>
              <a:rPr kumimoji="1" lang="zh-CN" altLang="en-US" sz="2400" b="1">
                <a:effectLst>
                  <a:outerShdw blurRad="38100" dist="38100" dir="2700000" algn="tl">
                    <a:srgbClr val="C0C0C0"/>
                  </a:outerShdw>
                </a:effectLst>
                <a:latin typeface="微软雅黑" panose="020B0503020204020204" charset="-122"/>
                <a:ea typeface="微软雅黑" panose="020B0503020204020204" charset="-122"/>
                <a:sym typeface="+mn-ea"/>
              </a:rPr>
              <a:t>天体物理文本处理：准确的信息提取</a:t>
            </a:r>
            <a:endParaRPr kumimoji="1" lang="en-US" altLang="zh-CN" sz="2400" b="1">
              <a:effectLst>
                <a:outerShdw blurRad="38100" dist="38100" dir="2700000" algn="tl">
                  <a:srgbClr val="C0C0C0"/>
                </a:outerShdw>
              </a:effectLst>
              <a:latin typeface="微软雅黑" panose="020B0503020204020204" charset="-122"/>
              <a:ea typeface="微软雅黑" panose="020B0503020204020204" charset="-122"/>
              <a:sym typeface="+mn-ea"/>
            </a:endParaRPr>
          </a:p>
        </p:txBody>
      </p:sp>
      <p:sp>
        <p:nvSpPr>
          <p:cNvPr id="5" name="文本框 4">
            <a:extLst>
              <a:ext uri="{FF2B5EF4-FFF2-40B4-BE49-F238E27FC236}">
                <a16:creationId xmlns:a16="http://schemas.microsoft.com/office/drawing/2014/main" id="{90619108-E0A3-C833-08DE-0BAD58406581}"/>
              </a:ext>
            </a:extLst>
          </p:cNvPr>
          <p:cNvSpPr txBox="1"/>
          <p:nvPr/>
        </p:nvSpPr>
        <p:spPr>
          <a:xfrm>
            <a:off x="335360" y="1504306"/>
            <a:ext cx="6096000" cy="5001369"/>
          </a:xfrm>
          <a:prstGeom prst="rect">
            <a:avLst/>
          </a:prstGeom>
          <a:noFill/>
        </p:spPr>
        <p:txBody>
          <a:bodyPr wrap="square">
            <a:spAutoFit/>
          </a:bodyPr>
          <a:lstStyle/>
          <a:p>
            <a:r>
              <a:rPr lang="en-US" altLang="zh-CN" sz="1100" b="0">
                <a:effectLst/>
                <a:latin typeface="+mj-lt"/>
              </a:rPr>
              <a:t>"""</a:t>
            </a:r>
          </a:p>
          <a:p>
            <a:r>
              <a:rPr lang="en-US" altLang="zh-CN" sz="1100" b="0">
                <a:effectLst/>
                <a:latin typeface="+mj-lt"/>
              </a:rPr>
              <a:t>TITLE: GCN CIRCULAR</a:t>
            </a:r>
          </a:p>
          <a:p>
            <a:r>
              <a:rPr lang="en-US" altLang="zh-CN" sz="1100" b="0">
                <a:effectLst/>
                <a:latin typeface="+mj-lt"/>
              </a:rPr>
              <a:t>NUMBER: 33397</a:t>
            </a:r>
          </a:p>
          <a:p>
            <a:r>
              <a:rPr lang="en-US" altLang="zh-CN" sz="1100" b="0">
                <a:effectLst/>
                <a:latin typeface="+mj-lt"/>
              </a:rPr>
              <a:t>SUBJECT: GRB 230304C: Fermi GBM Final Real-time Localization</a:t>
            </a:r>
          </a:p>
          <a:p>
            <a:r>
              <a:rPr lang="en-US" altLang="zh-CN" sz="1100" b="0">
                <a:effectLst/>
                <a:latin typeface="+mj-lt"/>
              </a:rPr>
              <a:t>DATE: 23/03/04 22:10:27 GMT</a:t>
            </a:r>
          </a:p>
          <a:p>
            <a:r>
              <a:rPr lang="en-US" altLang="zh-CN" sz="1100" b="0">
                <a:effectLst/>
                <a:latin typeface="+mj-lt"/>
              </a:rPr>
              <a:t>FROM: Fermi GBM Team at MSFC/Fermi-GBM do_not_reply@GIOC.nsstc.nasa.gov</a:t>
            </a:r>
          </a:p>
          <a:p>
            <a:br>
              <a:rPr lang="en-US" altLang="zh-CN" sz="1100" b="0">
                <a:effectLst/>
                <a:latin typeface="+mj-lt"/>
              </a:rPr>
            </a:br>
            <a:r>
              <a:rPr lang="en-US" altLang="zh-CN" sz="1100" b="0">
                <a:effectLst/>
                <a:latin typeface="+mj-lt"/>
              </a:rPr>
              <a:t>The Fermi GBM team reports the detection of a likely LONG GRB</a:t>
            </a:r>
          </a:p>
          <a:p>
            <a:br>
              <a:rPr lang="en-US" altLang="zh-CN" sz="1100" b="0">
                <a:effectLst/>
                <a:latin typeface="+mj-lt"/>
              </a:rPr>
            </a:br>
            <a:r>
              <a:rPr lang="en-US" altLang="zh-CN" sz="1100" b="0">
                <a:effectLst/>
                <a:latin typeface="+mj-lt"/>
              </a:rPr>
              <a:t>At 22:01:39 UT on 4 Mar 2023, the Fermi Gamma-ray Burst Monitor (GBM) triggered and located GRB 230304C (trigger 699660104.796088 / 230304918).</a:t>
            </a:r>
          </a:p>
          <a:p>
            <a:br>
              <a:rPr lang="en-US" altLang="zh-CN" sz="1100" b="0">
                <a:effectLst/>
                <a:latin typeface="+mj-lt"/>
              </a:rPr>
            </a:br>
            <a:r>
              <a:rPr lang="en-US" altLang="zh-CN" sz="1100" b="0">
                <a:effectLst/>
                <a:latin typeface="+mj-lt"/>
              </a:rPr>
              <a:t>The on-ground calculated location, using the Fermi GBM trigger data, is RA = 280.7, Dec = -10.8 (J2000 degrees, equivalent to J2000 18h 42m, -10d 48'), with a statistical uncertainty of 5.2 degrees.</a:t>
            </a:r>
          </a:p>
          <a:p>
            <a:br>
              <a:rPr lang="en-US" altLang="zh-CN" sz="1100" b="0">
                <a:effectLst/>
                <a:latin typeface="+mj-lt"/>
              </a:rPr>
            </a:br>
            <a:r>
              <a:rPr lang="en-US" altLang="zh-CN" sz="1100" b="0">
                <a:effectLst/>
                <a:latin typeface="+mj-lt"/>
              </a:rPr>
              <a:t>The angle from the Fermi LAT boresight is 63.0 degrees.</a:t>
            </a:r>
          </a:p>
          <a:p>
            <a:br>
              <a:rPr lang="en-US" altLang="zh-CN" sz="1100" b="0">
                <a:effectLst/>
                <a:latin typeface="+mj-lt"/>
              </a:rPr>
            </a:br>
            <a:r>
              <a:rPr lang="en-US" altLang="zh-CN" sz="1100" b="0">
                <a:effectLst/>
                <a:latin typeface="+mj-lt"/>
              </a:rPr>
              <a:t>The </a:t>
            </a:r>
            <a:r>
              <a:rPr lang="en-US" altLang="zh-CN" sz="1100" b="0" err="1">
                <a:effectLst/>
                <a:latin typeface="+mj-lt"/>
              </a:rPr>
              <a:t>skymap</a:t>
            </a:r>
            <a:r>
              <a:rPr lang="en-US" altLang="zh-CN" sz="1100" b="0">
                <a:effectLst/>
                <a:latin typeface="+mj-lt"/>
              </a:rPr>
              <a:t> can be found here:</a:t>
            </a:r>
          </a:p>
          <a:p>
            <a:r>
              <a:rPr lang="en-US" altLang="zh-CN" sz="1100" b="0">
                <a:effectLst/>
                <a:latin typeface="+mj-lt"/>
              </a:rPr>
              <a:t>https://heasarc.gsfc.nasa.gov/FTP/fermi/data/gbm/triggers/2023/bn230304918/quicklook/glg_skymap_all_bn230304918.png</a:t>
            </a:r>
          </a:p>
          <a:p>
            <a:br>
              <a:rPr lang="en-US" altLang="zh-CN" sz="1100" b="0">
                <a:effectLst/>
                <a:latin typeface="+mj-lt"/>
              </a:rPr>
            </a:br>
            <a:r>
              <a:rPr lang="en-US" altLang="zh-CN" sz="1100" b="0">
                <a:effectLst/>
                <a:latin typeface="+mj-lt"/>
              </a:rPr>
              <a:t>The HEALPix FITS file, including the estimated localization systematic, can be found here:</a:t>
            </a:r>
          </a:p>
          <a:p>
            <a:r>
              <a:rPr lang="en-US" altLang="zh-CN" sz="1100" b="0">
                <a:effectLst/>
                <a:latin typeface="+mj-lt"/>
              </a:rPr>
              <a:t>https://heasarc.gsfc.nasa.gov/FTP/fermi/data/gbm/triggers/2023/bn230304918/quicklook/glg_healpix_all_bn230304918.fit</a:t>
            </a:r>
          </a:p>
          <a:p>
            <a:br>
              <a:rPr lang="en-US" altLang="zh-CN" sz="1100" b="0">
                <a:effectLst/>
                <a:latin typeface="+mj-lt"/>
              </a:rPr>
            </a:br>
            <a:r>
              <a:rPr lang="en-US" altLang="zh-CN" sz="1100" b="0">
                <a:effectLst/>
                <a:latin typeface="+mj-lt"/>
              </a:rPr>
              <a:t>The GBM light curve can be found here:</a:t>
            </a:r>
          </a:p>
          <a:p>
            <a:r>
              <a:rPr lang="en-US" altLang="zh-CN" sz="1100" b="0">
                <a:effectLst/>
                <a:latin typeface="+mj-lt"/>
              </a:rPr>
              <a:t>https://heasarc.gsfc.nasa.gov/FTP/fermi/data/gbm/triggers/2023/bn230304918/quicklook/glg_lc_medres34_bn230304918.gif</a:t>
            </a:r>
          </a:p>
          <a:p>
            <a:r>
              <a:rPr lang="en-US" altLang="zh-CN" sz="1100" b="0">
                <a:effectLst/>
                <a:latin typeface="+mj-lt"/>
              </a:rPr>
              <a:t> """</a:t>
            </a:r>
          </a:p>
        </p:txBody>
      </p:sp>
      <p:sp>
        <p:nvSpPr>
          <p:cNvPr id="6" name="文本框 5">
            <a:extLst>
              <a:ext uri="{FF2B5EF4-FFF2-40B4-BE49-F238E27FC236}">
                <a16:creationId xmlns:a16="http://schemas.microsoft.com/office/drawing/2014/main" id="{E9ECC1DD-2EAC-E9B6-10FA-E6D9858D495F}"/>
              </a:ext>
            </a:extLst>
          </p:cNvPr>
          <p:cNvSpPr txBox="1"/>
          <p:nvPr/>
        </p:nvSpPr>
        <p:spPr>
          <a:xfrm>
            <a:off x="6642844" y="1437953"/>
            <a:ext cx="5459040" cy="3477875"/>
          </a:xfrm>
          <a:prstGeom prst="rect">
            <a:avLst/>
          </a:prstGeom>
          <a:noFill/>
        </p:spPr>
        <p:txBody>
          <a:bodyPr wrap="square">
            <a:spAutoFit/>
          </a:bodyPr>
          <a:lstStyle/>
          <a:p>
            <a:r>
              <a:rPr lang="en-US" altLang="zh-CN" sz="2000" b="0">
                <a:effectLst/>
                <a:latin typeface="Times New Roman" panose="02020603050405020304" pitchFamily="18" charset="0"/>
                <a:cs typeface="Times New Roman" panose="02020603050405020304" pitchFamily="18" charset="0"/>
              </a:rPr>
              <a:t>f"""</a:t>
            </a:r>
          </a:p>
          <a:p>
            <a:r>
              <a:rPr lang="en-US" altLang="zh-CN" sz="2000" b="0">
                <a:effectLst/>
                <a:latin typeface="Times New Roman" panose="02020603050405020304" pitchFamily="18" charset="0"/>
                <a:cs typeface="Times New Roman" panose="02020603050405020304" pitchFamily="18" charset="0"/>
              </a:rPr>
              <a:t>Please extract the following information from the text delimited by triple backticks:</a:t>
            </a:r>
          </a:p>
          <a:p>
            <a:r>
              <a:rPr lang="en-US" altLang="zh-CN" sz="2000" b="1">
                <a:effectLst/>
                <a:latin typeface="Times New Roman" panose="02020603050405020304" pitchFamily="18" charset="0"/>
                <a:cs typeface="Times New Roman" panose="02020603050405020304" pitchFamily="18" charset="0"/>
              </a:rPr>
              <a:t>Source name, Source type, RA, Dec, Error R, Observation time and Instrument name</a:t>
            </a:r>
            <a:r>
              <a:rPr lang="en-US" altLang="zh-CN" sz="2000" b="0">
                <a:effectLst/>
                <a:latin typeface="Times New Roman" panose="02020603050405020304" pitchFamily="18" charset="0"/>
                <a:cs typeface="Times New Roman" panose="02020603050405020304" pitchFamily="18" charset="0"/>
              </a:rPr>
              <a:t>.</a:t>
            </a:r>
          </a:p>
          <a:p>
            <a:r>
              <a:rPr lang="en-US" altLang="zh-CN" sz="2000" b="0">
                <a:effectLst/>
                <a:latin typeface="Times New Roman" panose="02020603050405020304" pitchFamily="18" charset="0"/>
                <a:cs typeface="Times New Roman" panose="02020603050405020304" pitchFamily="18" charset="0"/>
              </a:rPr>
              <a:t>Provide them in JSON format, for example {example}. Only output one JSON object.</a:t>
            </a:r>
            <a:br>
              <a:rPr lang="en-US" altLang="zh-CN" sz="2000" b="0">
                <a:effectLst/>
                <a:latin typeface="Times New Roman" panose="02020603050405020304" pitchFamily="18" charset="0"/>
                <a:cs typeface="Times New Roman" panose="02020603050405020304" pitchFamily="18" charset="0"/>
              </a:rPr>
            </a:br>
            <a:r>
              <a:rPr lang="en-US" altLang="zh-CN" sz="2000" b="0">
                <a:effectLst/>
                <a:latin typeface="Times New Roman" panose="02020603050405020304" pitchFamily="18" charset="0"/>
                <a:cs typeface="Times New Roman" panose="02020603050405020304" pitchFamily="18" charset="0"/>
              </a:rPr>
              <a:t>TEXT:</a:t>
            </a:r>
          </a:p>
          <a:p>
            <a:r>
              <a:rPr lang="en-US" altLang="zh-CN" sz="2000" b="0">
                <a:effectLst/>
                <a:latin typeface="Times New Roman" panose="02020603050405020304" pitchFamily="18" charset="0"/>
                <a:cs typeface="Times New Roman" panose="02020603050405020304" pitchFamily="18" charset="0"/>
              </a:rPr>
              <a:t>```{input}```</a:t>
            </a:r>
          </a:p>
          <a:p>
            <a:r>
              <a:rPr lang="en-US" altLang="zh-CN" sz="2000" b="0">
                <a:effectLst/>
                <a:latin typeface="Times New Roman" panose="02020603050405020304" pitchFamily="18" charset="0"/>
                <a:cs typeface="Times New Roman" panose="02020603050405020304" pitchFamily="18" charset="0"/>
              </a:rPr>
              <a:t>"""</a:t>
            </a:r>
          </a:p>
          <a:p>
            <a:endParaRPr kumimoji="1" lang="zh-CN" altLang="en-US" sz="2000">
              <a:latin typeface="+mj-lt"/>
            </a:endParaRPr>
          </a:p>
        </p:txBody>
      </p:sp>
      <p:sp>
        <p:nvSpPr>
          <p:cNvPr id="7" name="文本框 6">
            <a:extLst>
              <a:ext uri="{FF2B5EF4-FFF2-40B4-BE49-F238E27FC236}">
                <a16:creationId xmlns:a16="http://schemas.microsoft.com/office/drawing/2014/main" id="{F3181C87-D747-9D73-5E4D-F8F2510E94E1}"/>
              </a:ext>
            </a:extLst>
          </p:cNvPr>
          <p:cNvSpPr txBox="1"/>
          <p:nvPr/>
        </p:nvSpPr>
        <p:spPr>
          <a:xfrm>
            <a:off x="6732960" y="1079574"/>
            <a:ext cx="4236527" cy="424732"/>
          </a:xfrm>
          <a:prstGeom prst="rect">
            <a:avLst/>
          </a:prstGeom>
          <a:noFill/>
        </p:spPr>
        <p:txBody>
          <a:bodyPr wrap="square">
            <a:spAutoFit/>
          </a:bodyPr>
          <a:lstStyle/>
          <a:p>
            <a:pPr marL="0" lvl="1">
              <a:lnSpc>
                <a:spcPct val="90000"/>
              </a:lnSpc>
              <a:defRPr/>
            </a:pPr>
            <a:r>
              <a:rPr lang="en-US" altLang="zh-CN" sz="2400" b="1"/>
              <a:t>Prompt</a:t>
            </a:r>
            <a:r>
              <a:rPr lang="zh-CN" altLang="en-US" sz="2400" b="1"/>
              <a:t>工程</a:t>
            </a:r>
            <a:endParaRPr lang="zh-CN" altLang="en-US" sz="2400" b="1">
              <a:solidFill>
                <a:srgbClr val="7030A0"/>
              </a:solidFill>
              <a:effectLst>
                <a:outerShdw blurRad="38100" dist="38100" dir="2700000" algn="tl">
                  <a:srgbClr val="000000">
                    <a:alpha val="43137"/>
                  </a:srgbClr>
                </a:outerShdw>
              </a:effectLst>
              <a:latin typeface="等线" panose="02010600030101010101" charset="-122"/>
              <a:ea typeface="等线" panose="02010600030101010101" charset="-122"/>
              <a:cs typeface="+mj-cs"/>
            </a:endParaRPr>
          </a:p>
        </p:txBody>
      </p:sp>
      <p:pic>
        <p:nvPicPr>
          <p:cNvPr id="8" name="图片 7">
            <a:extLst>
              <a:ext uri="{FF2B5EF4-FFF2-40B4-BE49-F238E27FC236}">
                <a16:creationId xmlns:a16="http://schemas.microsoft.com/office/drawing/2014/main" id="{E8148732-3AD4-D026-613F-814569256A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42844" y="4725144"/>
            <a:ext cx="5459040" cy="1585379"/>
          </a:xfrm>
          <a:prstGeom prst="rect">
            <a:avLst/>
          </a:prstGeom>
        </p:spPr>
      </p:pic>
      <p:sp>
        <p:nvSpPr>
          <p:cNvPr id="9" name="箭头: 下 8">
            <a:extLst>
              <a:ext uri="{FF2B5EF4-FFF2-40B4-BE49-F238E27FC236}">
                <a16:creationId xmlns:a16="http://schemas.microsoft.com/office/drawing/2014/main" id="{0D0BA238-FBE3-815A-75B5-F4929E727A39}"/>
              </a:ext>
            </a:extLst>
          </p:cNvPr>
          <p:cNvSpPr/>
          <p:nvPr/>
        </p:nvSpPr>
        <p:spPr>
          <a:xfrm>
            <a:off x="9192344" y="4123835"/>
            <a:ext cx="360040" cy="424732"/>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2CDBD805-0B4E-C86D-0933-874473DE9C9E}"/>
              </a:ext>
            </a:extLst>
          </p:cNvPr>
          <p:cNvSpPr txBox="1"/>
          <p:nvPr/>
        </p:nvSpPr>
        <p:spPr>
          <a:xfrm>
            <a:off x="9795178" y="4123835"/>
            <a:ext cx="2154028" cy="424732"/>
          </a:xfrm>
          <a:prstGeom prst="rect">
            <a:avLst/>
          </a:prstGeom>
          <a:noFill/>
        </p:spPr>
        <p:txBody>
          <a:bodyPr wrap="square">
            <a:spAutoFit/>
          </a:bodyPr>
          <a:lstStyle/>
          <a:p>
            <a:pPr marL="0" lvl="1">
              <a:lnSpc>
                <a:spcPct val="90000"/>
              </a:lnSpc>
              <a:defRPr/>
            </a:pPr>
            <a:r>
              <a:rPr lang="en-US" altLang="zh-CN" sz="2400" b="1" err="1"/>
              <a:t>ChatGPT</a:t>
            </a:r>
            <a:r>
              <a:rPr lang="en-US" altLang="zh-CN" sz="2400" b="1"/>
              <a:t> API</a:t>
            </a:r>
            <a:endParaRPr lang="zh-CN" altLang="en-US" sz="2400" b="1">
              <a:solidFill>
                <a:srgbClr val="7030A0"/>
              </a:solidFill>
              <a:effectLst>
                <a:outerShdw blurRad="38100" dist="38100" dir="2700000" algn="tl">
                  <a:srgbClr val="000000">
                    <a:alpha val="43137"/>
                  </a:srgbClr>
                </a:outerShdw>
              </a:effectLst>
              <a:latin typeface="等线" panose="02010600030101010101" charset="-122"/>
              <a:ea typeface="等线" panose="02010600030101010101" charset="-122"/>
              <a:cs typeface="+mj-cs"/>
            </a:endParaRPr>
          </a:p>
        </p:txBody>
      </p:sp>
      <p:sp>
        <p:nvSpPr>
          <p:cNvPr id="11" name="箭头: 下 10">
            <a:extLst>
              <a:ext uri="{FF2B5EF4-FFF2-40B4-BE49-F238E27FC236}">
                <a16:creationId xmlns:a16="http://schemas.microsoft.com/office/drawing/2014/main" id="{02D951E2-E3CE-164A-B6B4-B4E617C71B1F}"/>
              </a:ext>
            </a:extLst>
          </p:cNvPr>
          <p:cNvSpPr/>
          <p:nvPr/>
        </p:nvSpPr>
        <p:spPr>
          <a:xfrm rot="16200000">
            <a:off x="6338661" y="2665225"/>
            <a:ext cx="357178" cy="300553"/>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F1A57E4F-8D30-1E53-E840-0A319DCAFAEE}"/>
              </a:ext>
            </a:extLst>
          </p:cNvPr>
          <p:cNvSpPr txBox="1"/>
          <p:nvPr/>
        </p:nvSpPr>
        <p:spPr>
          <a:xfrm>
            <a:off x="4342523" y="2602304"/>
            <a:ext cx="2088837" cy="424732"/>
          </a:xfrm>
          <a:prstGeom prst="rect">
            <a:avLst/>
          </a:prstGeom>
          <a:noFill/>
        </p:spPr>
        <p:txBody>
          <a:bodyPr wrap="square">
            <a:spAutoFit/>
          </a:bodyPr>
          <a:lstStyle/>
          <a:p>
            <a:pPr marL="0" lvl="1">
              <a:lnSpc>
                <a:spcPct val="90000"/>
              </a:lnSpc>
              <a:defRPr/>
            </a:pPr>
            <a:r>
              <a:rPr lang="zh-CN" altLang="en-US" sz="2400" b="1">
                <a:effectLst>
                  <a:outerShdw blurRad="38100" dist="38100" dir="2700000" algn="tl">
                    <a:srgbClr val="000000">
                      <a:alpha val="43137"/>
                    </a:srgbClr>
                  </a:outerShdw>
                </a:effectLst>
                <a:latin typeface="等线" panose="02010600030101010101" charset="-122"/>
                <a:ea typeface="等线" panose="02010600030101010101" charset="-122"/>
                <a:cs typeface="+mj-cs"/>
              </a:rPr>
              <a:t>原始观测数据</a:t>
            </a:r>
          </a:p>
        </p:txBody>
      </p:sp>
    </p:spTree>
    <p:extLst>
      <p:ext uri="{BB962C8B-B14F-4D97-AF65-F5344CB8AC3E}">
        <p14:creationId xmlns:p14="http://schemas.microsoft.com/office/powerpoint/2010/main" val="13047380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F654F7-3EA6-8D98-1CEA-8AF8339826E1}"/>
              </a:ext>
            </a:extLst>
          </p:cNvPr>
          <p:cNvSpPr>
            <a:spLocks noGrp="1"/>
          </p:cNvSpPr>
          <p:nvPr>
            <p:ph type="title"/>
          </p:nvPr>
        </p:nvSpPr>
        <p:spPr>
          <a:xfrm>
            <a:off x="646901" y="136525"/>
            <a:ext cx="9891183" cy="595630"/>
          </a:xfrm>
        </p:spPr>
        <p:txBody>
          <a:bodyPr>
            <a:noAutofit/>
          </a:bodyPr>
          <a:lstStyle/>
          <a:p>
            <a:r>
              <a:rPr lang="zh-CN" altLang="en-US"/>
              <a:t>大模型应用案例</a:t>
            </a:r>
            <a:r>
              <a:rPr lang="en-US" altLang="zh-CN"/>
              <a:t>2</a:t>
            </a:r>
            <a:endParaRPr lang="zh-CN" altLang="en-US" dirty="0">
              <a:solidFill>
                <a:srgbClr val="FF0000"/>
              </a:solidFill>
            </a:endParaRPr>
          </a:p>
        </p:txBody>
      </p:sp>
      <p:sp>
        <p:nvSpPr>
          <p:cNvPr id="12" name="矩形 11">
            <a:extLst>
              <a:ext uri="{FF2B5EF4-FFF2-40B4-BE49-F238E27FC236}">
                <a16:creationId xmlns:a16="http://schemas.microsoft.com/office/drawing/2014/main" id="{56652C8C-C798-10BF-B9D8-AA90020C28C1}"/>
              </a:ext>
            </a:extLst>
          </p:cNvPr>
          <p:cNvSpPr/>
          <p:nvPr/>
        </p:nvSpPr>
        <p:spPr>
          <a:xfrm>
            <a:off x="119336" y="1037860"/>
            <a:ext cx="5830988" cy="497886"/>
          </a:xfrm>
          <a:prstGeom prst="rect">
            <a:avLst/>
          </a:prstGeom>
          <a:noFill/>
          <a:ln>
            <a:solidFill>
              <a:srgbClr val="367ECE"/>
            </a:solidFill>
            <a:prstDash val="dash"/>
          </a:ln>
          <a:effectLst/>
          <a:extLst>
            <a:ext uri="{909E8E84-426E-40DD-AFC4-6F175D3DCCD1}">
              <a14:hiddenFill xmlns:a14="http://schemas.microsoft.com/office/drawing/2010/main">
                <a:solidFill>
                  <a:schemeClr val="bg1"/>
                </a:solidFill>
              </a14:hiddenFill>
            </a:ext>
          </a:extLst>
        </p:spPr>
        <p:txBody>
          <a:bodyPr wrap="square" lIns="91370" tIns="45685" rIns="91370" bIns="45685">
            <a:spAutoFit/>
          </a:bodyPr>
          <a:lstStyle/>
          <a:p>
            <a:pPr marL="74295" algn="just">
              <a:lnSpc>
                <a:spcPct val="120000"/>
              </a:lnSpc>
              <a:spcBef>
                <a:spcPts val="600"/>
              </a:spcBef>
            </a:pPr>
            <a:r>
              <a:rPr kumimoji="1" lang="zh-CN" altLang="en-US" sz="2400" b="1" dirty="0">
                <a:effectLst>
                  <a:outerShdw blurRad="38100" dist="38100" dir="2700000" algn="tl">
                    <a:srgbClr val="C0C0C0"/>
                  </a:outerShdw>
                </a:effectLst>
                <a:latin typeface="微软雅黑" panose="020B0503020204020204" charset="-122"/>
                <a:ea typeface="微软雅黑" panose="020B0503020204020204" charset="-122"/>
                <a:sym typeface="+mn-ea"/>
              </a:rPr>
              <a:t>增材制造缺陷分析：零样本和少样本泛化</a:t>
            </a:r>
            <a:endParaRPr kumimoji="1" lang="en-US" altLang="zh-CN" sz="2400" b="1" dirty="0">
              <a:effectLst>
                <a:outerShdw blurRad="38100" dist="38100" dir="2700000" algn="tl">
                  <a:srgbClr val="C0C0C0"/>
                </a:outerShdw>
              </a:effectLst>
              <a:latin typeface="微软雅黑" panose="020B0503020204020204" charset="-122"/>
              <a:ea typeface="微软雅黑" panose="020B0503020204020204" charset="-122"/>
              <a:sym typeface="+mn-ea"/>
            </a:endParaRPr>
          </a:p>
        </p:txBody>
      </p:sp>
      <p:sp>
        <p:nvSpPr>
          <p:cNvPr id="15" name="箭头: 下 14">
            <a:extLst>
              <a:ext uri="{FF2B5EF4-FFF2-40B4-BE49-F238E27FC236}">
                <a16:creationId xmlns:a16="http://schemas.microsoft.com/office/drawing/2014/main" id="{45C94152-B2EC-4343-12FC-9A3F8644E694}"/>
              </a:ext>
            </a:extLst>
          </p:cNvPr>
          <p:cNvSpPr/>
          <p:nvPr/>
        </p:nvSpPr>
        <p:spPr>
          <a:xfrm>
            <a:off x="7104112" y="4300857"/>
            <a:ext cx="350744" cy="258199"/>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9F73CA54-33AE-FF10-7CC1-D307F2CBE8BB}"/>
              </a:ext>
            </a:extLst>
          </p:cNvPr>
          <p:cNvSpPr txBox="1"/>
          <p:nvPr/>
        </p:nvSpPr>
        <p:spPr>
          <a:xfrm>
            <a:off x="6178924" y="1026032"/>
            <a:ext cx="5893740" cy="1200329"/>
          </a:xfrm>
          <a:prstGeom prst="rect">
            <a:avLst/>
          </a:prstGeom>
          <a:noFill/>
        </p:spPr>
        <p:txBody>
          <a:bodyPr wrap="square">
            <a:spAutoFit/>
          </a:bodyPr>
          <a:lstStyle/>
          <a:p>
            <a:pPr marL="0" lvl="1">
              <a:lnSpc>
                <a:spcPct val="90000"/>
              </a:lnSpc>
              <a:defRPr/>
            </a:pPr>
            <a:r>
              <a:rPr lang="en-US" altLang="zh-CN" sz="2000" dirty="0">
                <a:latin typeface="微软雅黑" panose="020B0503020204020204" pitchFamily="34" charset="-122"/>
                <a:ea typeface="微软雅黑" panose="020B0503020204020204" pitchFamily="34" charset="-122"/>
                <a:cs typeface="+mj-cs"/>
              </a:rPr>
              <a:t>Segment Anything Model (SAM) </a:t>
            </a:r>
            <a:r>
              <a:rPr lang="zh-CN" altLang="en-US" sz="2000" dirty="0">
                <a:latin typeface="微软雅黑" panose="020B0503020204020204" pitchFamily="34" charset="-122"/>
                <a:ea typeface="微软雅黑" panose="020B0503020204020204" pitchFamily="34" charset="-122"/>
                <a:cs typeface="+mj-cs"/>
              </a:rPr>
              <a:t>是</a:t>
            </a:r>
            <a:r>
              <a:rPr lang="en-US" altLang="zh-CN" sz="2000" dirty="0">
                <a:latin typeface="微软雅黑" panose="020B0503020204020204" pitchFamily="34" charset="-122"/>
                <a:ea typeface="微软雅黑" panose="020B0503020204020204" pitchFamily="34" charset="-122"/>
                <a:cs typeface="+mj-cs"/>
              </a:rPr>
              <a:t>Meta</a:t>
            </a:r>
            <a:r>
              <a:rPr lang="zh-CN" altLang="en-US" sz="2000" dirty="0">
                <a:latin typeface="微软雅黑" panose="020B0503020204020204" pitchFamily="34" charset="-122"/>
                <a:ea typeface="微软雅黑" panose="020B0503020204020204" pitchFamily="34" charset="-122"/>
                <a:cs typeface="+mj-cs"/>
              </a:rPr>
              <a:t>于</a:t>
            </a:r>
            <a:r>
              <a:rPr lang="en-US" altLang="zh-CN" sz="2000" dirty="0">
                <a:latin typeface="微软雅黑" panose="020B0503020204020204" pitchFamily="34" charset="-122"/>
                <a:ea typeface="微软雅黑" panose="020B0503020204020204" pitchFamily="34" charset="-122"/>
                <a:cs typeface="+mj-cs"/>
              </a:rPr>
              <a:t>2023</a:t>
            </a:r>
            <a:r>
              <a:rPr lang="zh-CN" altLang="en-US" sz="2000" dirty="0">
                <a:latin typeface="微软雅黑" panose="020B0503020204020204" pitchFamily="34" charset="-122"/>
                <a:ea typeface="微软雅黑" panose="020B0503020204020204" pitchFamily="34" charset="-122"/>
                <a:cs typeface="+mj-cs"/>
              </a:rPr>
              <a:t>年</a:t>
            </a:r>
            <a:r>
              <a:rPr lang="en-US" altLang="zh-CN" sz="2000" dirty="0">
                <a:latin typeface="微软雅黑" panose="020B0503020204020204" pitchFamily="34" charset="-122"/>
                <a:ea typeface="微软雅黑" panose="020B0503020204020204" pitchFamily="34" charset="-122"/>
                <a:cs typeface="+mj-cs"/>
              </a:rPr>
              <a:t>4</a:t>
            </a:r>
            <a:r>
              <a:rPr lang="zh-CN" altLang="en-US" sz="2000" dirty="0">
                <a:latin typeface="微软雅黑" panose="020B0503020204020204" pitchFamily="34" charset="-122"/>
                <a:ea typeface="微软雅黑" panose="020B0503020204020204" pitchFamily="34" charset="-122"/>
                <a:cs typeface="+mj-cs"/>
              </a:rPr>
              <a:t>月发布的计算机视觉</a:t>
            </a:r>
            <a:r>
              <a:rPr lang="en-US" altLang="zh-CN" sz="2000" dirty="0">
                <a:latin typeface="微软雅黑" panose="020B0503020204020204" pitchFamily="34" charset="-122"/>
                <a:ea typeface="微软雅黑" panose="020B0503020204020204" pitchFamily="34" charset="-122"/>
                <a:cs typeface="+mj-cs"/>
              </a:rPr>
              <a:t>(CV)</a:t>
            </a:r>
            <a:r>
              <a:rPr lang="zh-CN" altLang="en-US" sz="2000" dirty="0">
                <a:latin typeface="微软雅黑" panose="020B0503020204020204" pitchFamily="34" charset="-122"/>
                <a:ea typeface="微软雅黑" panose="020B0503020204020204" pitchFamily="34" charset="-122"/>
                <a:cs typeface="+mj-cs"/>
              </a:rPr>
              <a:t>领域的大模型，号称能“分割一切”。</a:t>
            </a:r>
            <a:endParaRPr lang="en-US" altLang="zh-CN" sz="2000" dirty="0">
              <a:latin typeface="微软雅黑" panose="020B0503020204020204" pitchFamily="34" charset="-122"/>
              <a:ea typeface="微软雅黑" panose="020B0503020204020204" pitchFamily="34" charset="-122"/>
              <a:cs typeface="+mj-cs"/>
            </a:endParaRPr>
          </a:p>
          <a:p>
            <a:pPr marL="0" lvl="1">
              <a:lnSpc>
                <a:spcPct val="90000"/>
              </a:lnSpc>
              <a:defRPr/>
            </a:pPr>
            <a:r>
              <a:rPr lang="zh-CN" altLang="en-US" sz="2000" dirty="0">
                <a:latin typeface="微软雅黑" panose="020B0503020204020204" pitchFamily="34" charset="-122"/>
                <a:ea typeface="微软雅黑" panose="020B0503020204020204" pitchFamily="34" charset="-122"/>
                <a:cs typeface="+mj-cs"/>
              </a:rPr>
              <a:t>模型大小：</a:t>
            </a:r>
            <a:r>
              <a:rPr lang="en-US" altLang="zh-CN" sz="2000" dirty="0">
                <a:latin typeface="微软雅黑" panose="020B0503020204020204" pitchFamily="34" charset="-122"/>
                <a:ea typeface="微软雅黑" panose="020B0503020204020204" pitchFamily="34" charset="-122"/>
                <a:cs typeface="+mj-cs"/>
              </a:rPr>
              <a:t>375M</a:t>
            </a:r>
            <a:r>
              <a:rPr lang="zh-CN" altLang="en-US" sz="2000" dirty="0">
                <a:latin typeface="微软雅黑" panose="020B0503020204020204" pitchFamily="34" charset="-122"/>
                <a:ea typeface="微软雅黑" panose="020B0503020204020204" pitchFamily="34" charset="-122"/>
                <a:cs typeface="+mj-cs"/>
              </a:rPr>
              <a:t>、</a:t>
            </a:r>
            <a:r>
              <a:rPr lang="en-US" altLang="zh-CN" sz="2000" dirty="0">
                <a:latin typeface="微软雅黑" panose="020B0503020204020204" pitchFamily="34" charset="-122"/>
                <a:ea typeface="微软雅黑" panose="020B0503020204020204" pitchFamily="34" charset="-122"/>
                <a:cs typeface="+mj-cs"/>
              </a:rPr>
              <a:t>1.25G</a:t>
            </a:r>
            <a:r>
              <a:rPr lang="zh-CN" altLang="en-US" sz="2000" dirty="0">
                <a:latin typeface="微软雅黑" panose="020B0503020204020204" pitchFamily="34" charset="-122"/>
                <a:ea typeface="微软雅黑" panose="020B0503020204020204" pitchFamily="34" charset="-122"/>
                <a:cs typeface="+mj-cs"/>
              </a:rPr>
              <a:t>、</a:t>
            </a:r>
            <a:r>
              <a:rPr lang="en-US" altLang="zh-CN" sz="2000" dirty="0">
                <a:latin typeface="微软雅黑" panose="020B0503020204020204" pitchFamily="34" charset="-122"/>
                <a:ea typeface="微软雅黑" panose="020B0503020204020204" pitchFamily="34" charset="-122"/>
                <a:cs typeface="+mj-cs"/>
              </a:rPr>
              <a:t>2.56G (</a:t>
            </a:r>
            <a:r>
              <a:rPr lang="zh-CN" altLang="en-US" sz="2000" dirty="0">
                <a:latin typeface="微软雅黑" panose="020B0503020204020204" pitchFamily="34" charset="-122"/>
                <a:ea typeface="微软雅黑" panose="020B0503020204020204" pitchFamily="34" charset="-122"/>
                <a:cs typeface="+mj-cs"/>
              </a:rPr>
              <a:t>约</a:t>
            </a:r>
            <a:r>
              <a:rPr lang="en-US" altLang="zh-CN" sz="2000" dirty="0">
                <a:latin typeface="微软雅黑" panose="020B0503020204020204" pitchFamily="34" charset="-122"/>
                <a:ea typeface="微软雅黑" panose="020B0503020204020204" pitchFamily="34" charset="-122"/>
                <a:cs typeface="+mj-cs"/>
              </a:rPr>
              <a:t>26</a:t>
            </a:r>
            <a:r>
              <a:rPr lang="zh-CN" altLang="en-US" sz="2000" dirty="0">
                <a:latin typeface="微软雅黑" panose="020B0503020204020204" pitchFamily="34" charset="-122"/>
                <a:ea typeface="微软雅黑" panose="020B0503020204020204" pitchFamily="34" charset="-122"/>
                <a:cs typeface="+mj-cs"/>
              </a:rPr>
              <a:t>亿参数</a:t>
            </a:r>
            <a:r>
              <a:rPr lang="en-US" altLang="zh-CN" sz="2000" dirty="0">
                <a:latin typeface="微软雅黑" panose="020B0503020204020204" pitchFamily="34" charset="-122"/>
                <a:ea typeface="微软雅黑" panose="020B0503020204020204" pitchFamily="34" charset="-122"/>
                <a:cs typeface="+mj-cs"/>
              </a:rPr>
              <a:t>)</a:t>
            </a:r>
            <a:r>
              <a:rPr lang="zh-CN" altLang="en-US" sz="2000" dirty="0">
                <a:latin typeface="微软雅黑" panose="020B0503020204020204" pitchFamily="34" charset="-122"/>
                <a:ea typeface="微软雅黑" panose="020B0503020204020204" pitchFamily="34" charset="-122"/>
                <a:cs typeface="+mj-cs"/>
              </a:rPr>
              <a:t>。</a:t>
            </a:r>
            <a:endParaRPr lang="en-US" altLang="zh-CN" sz="2000" dirty="0">
              <a:latin typeface="微软雅黑" panose="020B0503020204020204" pitchFamily="34" charset="-122"/>
              <a:ea typeface="微软雅黑" panose="020B0503020204020204" pitchFamily="34" charset="-122"/>
              <a:cs typeface="+mj-cs"/>
            </a:endParaRPr>
          </a:p>
        </p:txBody>
      </p:sp>
      <p:pic>
        <p:nvPicPr>
          <p:cNvPr id="17" name="图片 16">
            <a:extLst>
              <a:ext uri="{FF2B5EF4-FFF2-40B4-BE49-F238E27FC236}">
                <a16:creationId xmlns:a16="http://schemas.microsoft.com/office/drawing/2014/main" id="{F6A08FAE-F997-6149-F32D-C47F1697C9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1777" y="1626197"/>
            <a:ext cx="4196940" cy="4961159"/>
          </a:xfrm>
          <a:prstGeom prst="rect">
            <a:avLst/>
          </a:prstGeom>
        </p:spPr>
      </p:pic>
      <p:sp>
        <p:nvSpPr>
          <p:cNvPr id="18" name="文本框 17">
            <a:extLst>
              <a:ext uri="{FF2B5EF4-FFF2-40B4-BE49-F238E27FC236}">
                <a16:creationId xmlns:a16="http://schemas.microsoft.com/office/drawing/2014/main" id="{9A146528-43CC-102C-4AB5-6DA1DB31B1A4}"/>
              </a:ext>
            </a:extLst>
          </p:cNvPr>
          <p:cNvSpPr txBox="1"/>
          <p:nvPr/>
        </p:nvSpPr>
        <p:spPr>
          <a:xfrm>
            <a:off x="7517753" y="4192293"/>
            <a:ext cx="720080" cy="369332"/>
          </a:xfrm>
          <a:prstGeom prst="rect">
            <a:avLst/>
          </a:prstGeom>
          <a:noFill/>
        </p:spPr>
        <p:txBody>
          <a:bodyPr wrap="square">
            <a:spAutoFit/>
          </a:bodyPr>
          <a:lstStyle/>
          <a:p>
            <a:pPr marL="0" lvl="1">
              <a:lnSpc>
                <a:spcPct val="90000"/>
              </a:lnSpc>
              <a:defRPr/>
            </a:pPr>
            <a:r>
              <a:rPr lang="en-US" altLang="zh-CN" sz="2000" dirty="0">
                <a:effectLst>
                  <a:outerShdw blurRad="38100" dist="38100" dir="2700000" algn="tl">
                    <a:srgbClr val="000000">
                      <a:alpha val="43137"/>
                    </a:srgbClr>
                  </a:outerShdw>
                </a:effectLst>
                <a:latin typeface="等线" panose="02010600030101010101" charset="-122"/>
                <a:ea typeface="等线" panose="02010600030101010101" charset="-122"/>
                <a:cs typeface="+mj-cs"/>
              </a:rPr>
              <a:t>SAM</a:t>
            </a:r>
            <a:endParaRPr lang="zh-CN" altLang="en-US" sz="2000" dirty="0">
              <a:effectLst>
                <a:outerShdw blurRad="38100" dist="38100" dir="2700000" algn="tl">
                  <a:srgbClr val="000000">
                    <a:alpha val="43137"/>
                  </a:srgbClr>
                </a:outerShdw>
              </a:effectLst>
              <a:latin typeface="等线" panose="02010600030101010101" charset="-122"/>
              <a:ea typeface="等线" panose="02010600030101010101" charset="-122"/>
              <a:cs typeface="+mj-cs"/>
            </a:endParaRPr>
          </a:p>
        </p:txBody>
      </p:sp>
      <p:sp>
        <p:nvSpPr>
          <p:cNvPr id="19" name="文本框 18">
            <a:extLst>
              <a:ext uri="{FF2B5EF4-FFF2-40B4-BE49-F238E27FC236}">
                <a16:creationId xmlns:a16="http://schemas.microsoft.com/office/drawing/2014/main" id="{E80C64F6-4E06-BC06-3BD2-48595DCA15B2}"/>
              </a:ext>
            </a:extLst>
          </p:cNvPr>
          <p:cNvSpPr txBox="1"/>
          <p:nvPr/>
        </p:nvSpPr>
        <p:spPr>
          <a:xfrm>
            <a:off x="9388919" y="3433688"/>
            <a:ext cx="2492549" cy="2308324"/>
          </a:xfrm>
          <a:prstGeom prst="rect">
            <a:avLst/>
          </a:prstGeom>
          <a:noFill/>
        </p:spPr>
        <p:txBody>
          <a:bodyPr wrap="square">
            <a:spAutoFit/>
          </a:bodyPr>
          <a:lstStyle/>
          <a:p>
            <a:pPr marL="0" lvl="1">
              <a:lnSpc>
                <a:spcPct val="90000"/>
              </a:lnSpc>
              <a:defRPr/>
            </a:pPr>
            <a:r>
              <a:rPr lang="zh-CN" altLang="en-US" sz="2000" dirty="0">
                <a:latin typeface="微软雅黑" panose="020B0503020204020204" pitchFamily="34" charset="-122"/>
                <a:ea typeface="微软雅黑" panose="020B0503020204020204" pitchFamily="34" charset="-122"/>
                <a:cs typeface="+mj-cs"/>
              </a:rPr>
              <a:t>未经额外训练对增材制造气泡分割有不错的分割效果。</a:t>
            </a:r>
            <a:endParaRPr lang="en-US" altLang="zh-CN" sz="2000" dirty="0">
              <a:latin typeface="微软雅黑" panose="020B0503020204020204" pitchFamily="34" charset="-122"/>
              <a:ea typeface="微软雅黑" panose="020B0503020204020204" pitchFamily="34" charset="-122"/>
              <a:cs typeface="+mj-cs"/>
            </a:endParaRPr>
          </a:p>
          <a:p>
            <a:pPr marL="342900" lvl="1" indent="-342900">
              <a:lnSpc>
                <a:spcPct val="9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cs typeface="+mj-cs"/>
              </a:rPr>
              <a:t>强大的</a:t>
            </a:r>
            <a:r>
              <a:rPr lang="en-US" altLang="zh-CN" sz="2000" dirty="0">
                <a:latin typeface="微软雅黑" panose="020B0503020204020204" pitchFamily="34" charset="-122"/>
                <a:ea typeface="微软雅黑" panose="020B0503020204020204" pitchFamily="34" charset="-122"/>
                <a:cs typeface="+mj-cs"/>
              </a:rPr>
              <a:t>Zero-shot</a:t>
            </a:r>
            <a:r>
              <a:rPr lang="zh-CN" altLang="en-US" sz="2000" dirty="0">
                <a:latin typeface="微软雅黑" panose="020B0503020204020204" pitchFamily="34" charset="-122"/>
                <a:ea typeface="微软雅黑" panose="020B0503020204020204" pitchFamily="34" charset="-122"/>
                <a:cs typeface="+mj-cs"/>
              </a:rPr>
              <a:t>能力</a:t>
            </a:r>
            <a:endParaRPr lang="en-US" altLang="zh-CN" sz="2000" dirty="0">
              <a:latin typeface="微软雅黑" panose="020B0503020204020204" pitchFamily="34" charset="-122"/>
              <a:ea typeface="微软雅黑" panose="020B0503020204020204" pitchFamily="34" charset="-122"/>
              <a:cs typeface="+mj-cs"/>
            </a:endParaRPr>
          </a:p>
          <a:p>
            <a:pPr marL="342900" lvl="1" indent="-342900">
              <a:lnSpc>
                <a:spcPct val="90000"/>
              </a:lnSpc>
              <a:buFont typeface="Arial" panose="020B0604020202020204" pitchFamily="34" charset="0"/>
              <a:buChar char="•"/>
              <a:defRPr/>
            </a:pPr>
            <a:r>
              <a:rPr lang="zh-CN" altLang="en-US" sz="2000" dirty="0">
                <a:latin typeface="微软雅黑" panose="020B0503020204020204" pitchFamily="34" charset="-122"/>
                <a:ea typeface="微软雅黑" panose="020B0503020204020204" pitchFamily="34" charset="-122"/>
                <a:cs typeface="+mj-cs"/>
              </a:rPr>
              <a:t>少量样本训练快速提高精度</a:t>
            </a:r>
            <a:endParaRPr lang="en-US" altLang="zh-CN" sz="2000" dirty="0">
              <a:latin typeface="微软雅黑" panose="020B0503020204020204" pitchFamily="34" charset="-122"/>
              <a:ea typeface="微软雅黑" panose="020B0503020204020204" pitchFamily="34" charset="-122"/>
              <a:cs typeface="+mj-cs"/>
            </a:endParaRPr>
          </a:p>
          <a:p>
            <a:pPr marL="0" lvl="1">
              <a:lnSpc>
                <a:spcPct val="90000"/>
              </a:lnSpc>
              <a:defRPr/>
            </a:pPr>
            <a:endParaRPr lang="zh-CN" altLang="en-US" sz="2000" dirty="0">
              <a:latin typeface="微软雅黑" panose="020B0503020204020204" pitchFamily="34" charset="-122"/>
              <a:ea typeface="微软雅黑" panose="020B0503020204020204" pitchFamily="34" charset="-122"/>
              <a:cs typeface="+mj-cs"/>
            </a:endParaRPr>
          </a:p>
        </p:txBody>
      </p:sp>
      <p:grpSp>
        <p:nvGrpSpPr>
          <p:cNvPr id="27" name="组合 26">
            <a:extLst>
              <a:ext uri="{FF2B5EF4-FFF2-40B4-BE49-F238E27FC236}">
                <a16:creationId xmlns:a16="http://schemas.microsoft.com/office/drawing/2014/main" id="{AA5E18F2-AB62-3DA2-EE68-F4AEFD6CC571}"/>
              </a:ext>
            </a:extLst>
          </p:cNvPr>
          <p:cNvGrpSpPr/>
          <p:nvPr/>
        </p:nvGrpSpPr>
        <p:grpSpPr>
          <a:xfrm>
            <a:off x="169539" y="1841451"/>
            <a:ext cx="1105078" cy="4659792"/>
            <a:chOff x="369691" y="1845970"/>
            <a:chExt cx="1105078" cy="4659792"/>
          </a:xfrm>
        </p:grpSpPr>
        <p:sp>
          <p:nvSpPr>
            <p:cNvPr id="20" name="文本框 19">
              <a:extLst>
                <a:ext uri="{FF2B5EF4-FFF2-40B4-BE49-F238E27FC236}">
                  <a16:creationId xmlns:a16="http://schemas.microsoft.com/office/drawing/2014/main" id="{A816DEDA-27D1-1C2E-6D35-793A83DC9943}"/>
                </a:ext>
              </a:extLst>
            </p:cNvPr>
            <p:cNvSpPr txBox="1"/>
            <p:nvPr/>
          </p:nvSpPr>
          <p:spPr>
            <a:xfrm>
              <a:off x="536713" y="1845970"/>
              <a:ext cx="776826" cy="369332"/>
            </a:xfrm>
            <a:prstGeom prst="rect">
              <a:avLst/>
            </a:prstGeom>
            <a:noFill/>
          </p:spPr>
          <p:txBody>
            <a:bodyPr wrap="square">
              <a:spAutoFit/>
            </a:bodyPr>
            <a:lstStyle/>
            <a:p>
              <a:pPr marL="0" lvl="1">
                <a:lnSpc>
                  <a:spcPct val="90000"/>
                </a:lnSpc>
                <a:defRPr/>
              </a:pPr>
              <a:r>
                <a:rPr lang="zh-CN" altLang="en-US" sz="2000" dirty="0">
                  <a:latin typeface="微软雅黑" panose="020B0503020204020204" pitchFamily="34" charset="-122"/>
                  <a:ea typeface="微软雅黑" panose="020B0503020204020204" pitchFamily="34" charset="-122"/>
                  <a:cs typeface="+mj-cs"/>
                </a:rPr>
                <a:t>＜</a:t>
              </a:r>
              <a:r>
                <a:rPr lang="en-US" altLang="zh-CN" sz="2000" dirty="0">
                  <a:latin typeface="微软雅黑" panose="020B0503020204020204" pitchFamily="34" charset="-122"/>
                  <a:ea typeface="微软雅黑" panose="020B0503020204020204" pitchFamily="34" charset="-122"/>
                  <a:cs typeface="+mj-cs"/>
                </a:rPr>
                <a:t>50</a:t>
              </a:r>
              <a:endParaRPr lang="zh-CN" altLang="en-US" sz="2000" dirty="0">
                <a:latin typeface="微软雅黑" panose="020B0503020204020204" pitchFamily="34" charset="-122"/>
                <a:ea typeface="微软雅黑" panose="020B0503020204020204" pitchFamily="34" charset="-122"/>
                <a:cs typeface="+mj-cs"/>
              </a:endParaRPr>
            </a:p>
          </p:txBody>
        </p:sp>
        <p:sp>
          <p:nvSpPr>
            <p:cNvPr id="21" name="文本框 20">
              <a:extLst>
                <a:ext uri="{FF2B5EF4-FFF2-40B4-BE49-F238E27FC236}">
                  <a16:creationId xmlns:a16="http://schemas.microsoft.com/office/drawing/2014/main" id="{2B353BF3-F29C-DD4A-9B23-012E3E1B2F08}"/>
                </a:ext>
              </a:extLst>
            </p:cNvPr>
            <p:cNvSpPr txBox="1"/>
            <p:nvPr/>
          </p:nvSpPr>
          <p:spPr>
            <a:xfrm>
              <a:off x="542112" y="2481241"/>
              <a:ext cx="812554" cy="646331"/>
            </a:xfrm>
            <a:prstGeom prst="rect">
              <a:avLst/>
            </a:prstGeom>
            <a:noFill/>
          </p:spPr>
          <p:txBody>
            <a:bodyPr wrap="square">
              <a:spAutoFit/>
            </a:bodyPr>
            <a:lstStyle/>
            <a:p>
              <a:pPr marL="0" lvl="1">
                <a:lnSpc>
                  <a:spcPct val="90000"/>
                </a:lnSpc>
                <a:defRPr/>
              </a:pPr>
              <a:r>
                <a:rPr lang="en-US" altLang="zh-CN" sz="2000" dirty="0">
                  <a:latin typeface="微软雅黑" panose="020B0503020204020204" pitchFamily="34" charset="-122"/>
                  <a:ea typeface="微软雅黑" panose="020B0503020204020204" pitchFamily="34" charset="-122"/>
                  <a:cs typeface="+mj-cs"/>
                </a:rPr>
                <a:t>50~100</a:t>
              </a:r>
              <a:endParaRPr lang="zh-CN" altLang="en-US" sz="2000" dirty="0">
                <a:latin typeface="微软雅黑" panose="020B0503020204020204" pitchFamily="34" charset="-122"/>
                <a:ea typeface="微软雅黑" panose="020B0503020204020204" pitchFamily="34" charset="-122"/>
                <a:cs typeface="+mj-cs"/>
              </a:endParaRPr>
            </a:p>
          </p:txBody>
        </p:sp>
        <p:sp>
          <p:nvSpPr>
            <p:cNvPr id="22" name="文本框 21">
              <a:extLst>
                <a:ext uri="{FF2B5EF4-FFF2-40B4-BE49-F238E27FC236}">
                  <a16:creationId xmlns:a16="http://schemas.microsoft.com/office/drawing/2014/main" id="{8072C1E2-C9AA-0FB2-A82E-1B7146D86F21}"/>
                </a:ext>
              </a:extLst>
            </p:cNvPr>
            <p:cNvSpPr txBox="1"/>
            <p:nvPr/>
          </p:nvSpPr>
          <p:spPr>
            <a:xfrm>
              <a:off x="536713" y="3158838"/>
              <a:ext cx="938056" cy="646331"/>
            </a:xfrm>
            <a:prstGeom prst="rect">
              <a:avLst/>
            </a:prstGeom>
            <a:noFill/>
          </p:spPr>
          <p:txBody>
            <a:bodyPr wrap="square">
              <a:spAutoFit/>
            </a:bodyPr>
            <a:lstStyle/>
            <a:p>
              <a:pPr marL="0" lvl="1">
                <a:lnSpc>
                  <a:spcPct val="90000"/>
                </a:lnSpc>
                <a:defRPr/>
              </a:pPr>
              <a:r>
                <a:rPr lang="en-US" altLang="zh-CN" sz="2000" dirty="0">
                  <a:latin typeface="微软雅黑" panose="020B0503020204020204" pitchFamily="34" charset="-122"/>
                  <a:ea typeface="微软雅黑" panose="020B0503020204020204" pitchFamily="34" charset="-122"/>
                  <a:cs typeface="+mj-cs"/>
                </a:rPr>
                <a:t>100~200</a:t>
              </a:r>
              <a:endParaRPr lang="zh-CN" altLang="en-US" sz="2000" dirty="0">
                <a:latin typeface="微软雅黑" panose="020B0503020204020204" pitchFamily="34" charset="-122"/>
                <a:ea typeface="微软雅黑" panose="020B0503020204020204" pitchFamily="34" charset="-122"/>
                <a:cs typeface="+mj-cs"/>
              </a:endParaRPr>
            </a:p>
          </p:txBody>
        </p:sp>
        <p:sp>
          <p:nvSpPr>
            <p:cNvPr id="23" name="文本框 22">
              <a:extLst>
                <a:ext uri="{FF2B5EF4-FFF2-40B4-BE49-F238E27FC236}">
                  <a16:creationId xmlns:a16="http://schemas.microsoft.com/office/drawing/2014/main" id="{3F88E1D8-C204-D52A-163E-6092D133090F}"/>
                </a:ext>
              </a:extLst>
            </p:cNvPr>
            <p:cNvSpPr txBox="1"/>
            <p:nvPr/>
          </p:nvSpPr>
          <p:spPr>
            <a:xfrm>
              <a:off x="479361" y="4544604"/>
              <a:ext cx="938056" cy="646331"/>
            </a:xfrm>
            <a:prstGeom prst="rect">
              <a:avLst/>
            </a:prstGeom>
            <a:noFill/>
          </p:spPr>
          <p:txBody>
            <a:bodyPr wrap="square">
              <a:spAutoFit/>
            </a:bodyPr>
            <a:lstStyle/>
            <a:p>
              <a:pPr marL="0" lvl="1">
                <a:lnSpc>
                  <a:spcPct val="90000"/>
                </a:lnSpc>
                <a:defRPr/>
              </a:pPr>
              <a:r>
                <a:rPr lang="en-US" altLang="zh-CN" sz="2000" dirty="0">
                  <a:latin typeface="微软雅黑" panose="020B0503020204020204" pitchFamily="34" charset="-122"/>
                  <a:ea typeface="微软雅黑" panose="020B0503020204020204" pitchFamily="34" charset="-122"/>
                  <a:cs typeface="+mj-cs"/>
                </a:rPr>
                <a:t>300~400</a:t>
              </a:r>
              <a:endParaRPr lang="zh-CN" altLang="en-US" sz="2000" dirty="0">
                <a:latin typeface="微软雅黑" panose="020B0503020204020204" pitchFamily="34" charset="-122"/>
                <a:ea typeface="微软雅黑" panose="020B0503020204020204" pitchFamily="34" charset="-122"/>
                <a:cs typeface="+mj-cs"/>
              </a:endParaRPr>
            </a:p>
          </p:txBody>
        </p:sp>
        <p:sp>
          <p:nvSpPr>
            <p:cNvPr id="24" name="文本框 23">
              <a:extLst>
                <a:ext uri="{FF2B5EF4-FFF2-40B4-BE49-F238E27FC236}">
                  <a16:creationId xmlns:a16="http://schemas.microsoft.com/office/drawing/2014/main" id="{7ACCEC93-EF2B-ED5E-7E9F-4D4340D1AF0C}"/>
                </a:ext>
              </a:extLst>
            </p:cNvPr>
            <p:cNvSpPr txBox="1"/>
            <p:nvPr/>
          </p:nvSpPr>
          <p:spPr>
            <a:xfrm>
              <a:off x="369691" y="6136430"/>
              <a:ext cx="938056" cy="369332"/>
            </a:xfrm>
            <a:prstGeom prst="rect">
              <a:avLst/>
            </a:prstGeom>
            <a:noFill/>
          </p:spPr>
          <p:txBody>
            <a:bodyPr wrap="square">
              <a:spAutoFit/>
            </a:bodyPr>
            <a:lstStyle/>
            <a:p>
              <a:pPr marL="0" lvl="1">
                <a:lnSpc>
                  <a:spcPct val="90000"/>
                </a:lnSpc>
                <a:defRPr/>
              </a:pPr>
              <a:r>
                <a:rPr lang="zh-CN" altLang="en-US" sz="2000" dirty="0">
                  <a:latin typeface="微软雅黑" panose="020B0503020204020204" pitchFamily="34" charset="-122"/>
                  <a:ea typeface="微软雅黑" panose="020B0503020204020204" pitchFamily="34" charset="-122"/>
                  <a:cs typeface="+mj-cs"/>
                </a:rPr>
                <a:t>＞</a:t>
              </a:r>
              <a:r>
                <a:rPr lang="en-US" altLang="zh-CN" sz="2000" dirty="0">
                  <a:latin typeface="微软雅黑" panose="020B0503020204020204" pitchFamily="34" charset="-122"/>
                  <a:ea typeface="微软雅黑" panose="020B0503020204020204" pitchFamily="34" charset="-122"/>
                  <a:cs typeface="+mj-cs"/>
                </a:rPr>
                <a:t>500</a:t>
              </a:r>
              <a:endParaRPr lang="zh-CN" altLang="en-US" sz="2000" dirty="0">
                <a:latin typeface="微软雅黑" panose="020B0503020204020204" pitchFamily="34" charset="-122"/>
                <a:ea typeface="微软雅黑" panose="020B0503020204020204" pitchFamily="34" charset="-122"/>
                <a:cs typeface="+mj-cs"/>
              </a:endParaRPr>
            </a:p>
          </p:txBody>
        </p:sp>
        <p:sp>
          <p:nvSpPr>
            <p:cNvPr id="25" name="文本框 24">
              <a:extLst>
                <a:ext uri="{FF2B5EF4-FFF2-40B4-BE49-F238E27FC236}">
                  <a16:creationId xmlns:a16="http://schemas.microsoft.com/office/drawing/2014/main" id="{FEA1DBF5-EC85-B256-C09C-070FD9F98D20}"/>
                </a:ext>
              </a:extLst>
            </p:cNvPr>
            <p:cNvSpPr txBox="1"/>
            <p:nvPr/>
          </p:nvSpPr>
          <p:spPr>
            <a:xfrm>
              <a:off x="470280" y="5260354"/>
              <a:ext cx="938056" cy="646331"/>
            </a:xfrm>
            <a:prstGeom prst="rect">
              <a:avLst/>
            </a:prstGeom>
            <a:noFill/>
          </p:spPr>
          <p:txBody>
            <a:bodyPr wrap="square">
              <a:spAutoFit/>
            </a:bodyPr>
            <a:lstStyle/>
            <a:p>
              <a:pPr marL="0" lvl="1">
                <a:lnSpc>
                  <a:spcPct val="90000"/>
                </a:lnSpc>
                <a:defRPr/>
              </a:pPr>
              <a:r>
                <a:rPr lang="en-US" altLang="zh-CN" sz="2000" dirty="0">
                  <a:latin typeface="微软雅黑" panose="020B0503020204020204" pitchFamily="34" charset="-122"/>
                  <a:ea typeface="微软雅黑" panose="020B0503020204020204" pitchFamily="34" charset="-122"/>
                  <a:cs typeface="+mj-cs"/>
                </a:rPr>
                <a:t>400~500</a:t>
              </a:r>
              <a:endParaRPr lang="zh-CN" altLang="en-US" sz="2000" dirty="0">
                <a:latin typeface="微软雅黑" panose="020B0503020204020204" pitchFamily="34" charset="-122"/>
                <a:ea typeface="微软雅黑" panose="020B0503020204020204" pitchFamily="34" charset="-122"/>
                <a:cs typeface="+mj-cs"/>
              </a:endParaRPr>
            </a:p>
          </p:txBody>
        </p:sp>
        <p:sp>
          <p:nvSpPr>
            <p:cNvPr id="26" name="文本框 25">
              <a:extLst>
                <a:ext uri="{FF2B5EF4-FFF2-40B4-BE49-F238E27FC236}">
                  <a16:creationId xmlns:a16="http://schemas.microsoft.com/office/drawing/2014/main" id="{0F10F69A-F0F1-AFFE-AC97-162BE7A08C7D}"/>
                </a:ext>
              </a:extLst>
            </p:cNvPr>
            <p:cNvSpPr txBox="1"/>
            <p:nvPr/>
          </p:nvSpPr>
          <p:spPr>
            <a:xfrm>
              <a:off x="485672" y="3882707"/>
              <a:ext cx="938056" cy="646331"/>
            </a:xfrm>
            <a:prstGeom prst="rect">
              <a:avLst/>
            </a:prstGeom>
            <a:noFill/>
          </p:spPr>
          <p:txBody>
            <a:bodyPr wrap="square">
              <a:spAutoFit/>
            </a:bodyPr>
            <a:lstStyle/>
            <a:p>
              <a:pPr marL="0" lvl="1">
                <a:lnSpc>
                  <a:spcPct val="90000"/>
                </a:lnSpc>
                <a:defRPr/>
              </a:pPr>
              <a:r>
                <a:rPr lang="en-US" altLang="zh-CN" sz="2000" dirty="0">
                  <a:latin typeface="微软雅黑" panose="020B0503020204020204" pitchFamily="34" charset="-122"/>
                  <a:ea typeface="微软雅黑" panose="020B0503020204020204" pitchFamily="34" charset="-122"/>
                  <a:cs typeface="+mj-cs"/>
                </a:rPr>
                <a:t>200~300</a:t>
              </a:r>
              <a:endParaRPr lang="zh-CN" altLang="en-US" sz="2000" dirty="0">
                <a:latin typeface="微软雅黑" panose="020B0503020204020204" pitchFamily="34" charset="-122"/>
                <a:ea typeface="微软雅黑" panose="020B0503020204020204" pitchFamily="34" charset="-122"/>
                <a:cs typeface="+mj-cs"/>
              </a:endParaRPr>
            </a:p>
          </p:txBody>
        </p:sp>
      </p:grpSp>
      <p:sp>
        <p:nvSpPr>
          <p:cNvPr id="28" name="文本框 27">
            <a:extLst>
              <a:ext uri="{FF2B5EF4-FFF2-40B4-BE49-F238E27FC236}">
                <a16:creationId xmlns:a16="http://schemas.microsoft.com/office/drawing/2014/main" id="{9778FC6C-36F0-2DDB-223C-C5EE97AD44EB}"/>
              </a:ext>
            </a:extLst>
          </p:cNvPr>
          <p:cNvSpPr txBox="1"/>
          <p:nvPr/>
        </p:nvSpPr>
        <p:spPr>
          <a:xfrm>
            <a:off x="169540" y="6488668"/>
            <a:ext cx="1105078" cy="369332"/>
          </a:xfrm>
          <a:prstGeom prst="rect">
            <a:avLst/>
          </a:prstGeom>
          <a:noFill/>
        </p:spPr>
        <p:txBody>
          <a:bodyPr wrap="square">
            <a:spAutoFit/>
          </a:bodyPr>
          <a:lstStyle/>
          <a:p>
            <a:pPr marL="0" lvl="1">
              <a:lnSpc>
                <a:spcPct val="90000"/>
              </a:lnSpc>
              <a:defRPr/>
            </a:pPr>
            <a:r>
              <a:rPr lang="zh-CN" altLang="en-US" sz="2000" dirty="0">
                <a:latin typeface="微软雅黑" panose="020B0503020204020204" pitchFamily="34" charset="-122"/>
                <a:ea typeface="微软雅黑" panose="020B0503020204020204" pitchFamily="34" charset="-122"/>
                <a:cs typeface="+mj-cs"/>
              </a:rPr>
              <a:t>实例数</a:t>
            </a:r>
          </a:p>
        </p:txBody>
      </p:sp>
      <p:sp>
        <p:nvSpPr>
          <p:cNvPr id="29" name="文本框 28">
            <a:extLst>
              <a:ext uri="{FF2B5EF4-FFF2-40B4-BE49-F238E27FC236}">
                <a16:creationId xmlns:a16="http://schemas.microsoft.com/office/drawing/2014/main" id="{AEEA26D3-A0B2-89B6-B444-48C5A7C5659A}"/>
              </a:ext>
            </a:extLst>
          </p:cNvPr>
          <p:cNvSpPr txBox="1"/>
          <p:nvPr/>
        </p:nvSpPr>
        <p:spPr>
          <a:xfrm>
            <a:off x="2539854" y="6510275"/>
            <a:ext cx="1455675" cy="369332"/>
          </a:xfrm>
          <a:prstGeom prst="rect">
            <a:avLst/>
          </a:prstGeom>
          <a:noFill/>
        </p:spPr>
        <p:txBody>
          <a:bodyPr wrap="square">
            <a:spAutoFit/>
          </a:bodyPr>
          <a:lstStyle/>
          <a:p>
            <a:pPr marL="0" lvl="1">
              <a:lnSpc>
                <a:spcPct val="90000"/>
              </a:lnSpc>
              <a:defRPr/>
            </a:pPr>
            <a:r>
              <a:rPr lang="zh-CN" altLang="en-US" sz="2000" dirty="0">
                <a:latin typeface="微软雅黑" panose="020B0503020204020204" pitchFamily="34" charset="-122"/>
                <a:ea typeface="微软雅黑" panose="020B0503020204020204" pitchFamily="34" charset="-122"/>
                <a:cs typeface="+mj-cs"/>
              </a:rPr>
              <a:t>样例图像</a:t>
            </a:r>
          </a:p>
        </p:txBody>
      </p:sp>
      <p:pic>
        <p:nvPicPr>
          <p:cNvPr id="4" name="图片 3">
            <a:extLst>
              <a:ext uri="{FF2B5EF4-FFF2-40B4-BE49-F238E27FC236}">
                <a16:creationId xmlns:a16="http://schemas.microsoft.com/office/drawing/2014/main" id="{18844E20-D27F-4ACB-8375-BF7E998AA2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59293" y="2277460"/>
            <a:ext cx="3771752" cy="1887855"/>
          </a:xfrm>
          <a:prstGeom prst="rect">
            <a:avLst/>
          </a:prstGeom>
        </p:spPr>
      </p:pic>
      <p:pic>
        <p:nvPicPr>
          <p:cNvPr id="6" name="图片 5">
            <a:extLst>
              <a:ext uri="{FF2B5EF4-FFF2-40B4-BE49-F238E27FC236}">
                <a16:creationId xmlns:a16="http://schemas.microsoft.com/office/drawing/2014/main" id="{62437EFE-8180-183C-BC08-C361AB299C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59292" y="4618268"/>
            <a:ext cx="3771751" cy="1882975"/>
          </a:xfrm>
          <a:prstGeom prst="rect">
            <a:avLst/>
          </a:prstGeom>
        </p:spPr>
      </p:pic>
    </p:spTree>
    <p:extLst>
      <p:ext uri="{BB962C8B-B14F-4D97-AF65-F5344CB8AC3E}">
        <p14:creationId xmlns:p14="http://schemas.microsoft.com/office/powerpoint/2010/main" val="10633738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14B9E24-A39E-A3CA-3109-C462ACE74C18}"/>
              </a:ext>
            </a:extLst>
          </p:cNvPr>
          <p:cNvPicPr>
            <a:picLocks noChangeAspect="1"/>
          </p:cNvPicPr>
          <p:nvPr/>
        </p:nvPicPr>
        <p:blipFill>
          <a:blip r:embed="rId3"/>
          <a:stretch>
            <a:fillRect/>
          </a:stretch>
        </p:blipFill>
        <p:spPr>
          <a:xfrm>
            <a:off x="0" y="652862"/>
            <a:ext cx="12192000" cy="5552275"/>
          </a:xfrm>
          <a:prstGeom prst="rect">
            <a:avLst/>
          </a:prstGeom>
        </p:spPr>
      </p:pic>
      <p:sp>
        <p:nvSpPr>
          <p:cNvPr id="2" name="文本框 1">
            <a:extLst>
              <a:ext uri="{FF2B5EF4-FFF2-40B4-BE49-F238E27FC236}">
                <a16:creationId xmlns:a16="http://schemas.microsoft.com/office/drawing/2014/main" id="{40C5F729-83D1-C1A1-71FF-6EEA14F89991}"/>
              </a:ext>
            </a:extLst>
          </p:cNvPr>
          <p:cNvSpPr txBox="1"/>
          <p:nvPr/>
        </p:nvSpPr>
        <p:spPr>
          <a:xfrm>
            <a:off x="460178" y="327636"/>
            <a:ext cx="6277979" cy="461665"/>
          </a:xfrm>
          <a:prstGeom prst="rect">
            <a:avLst/>
          </a:prstGeom>
          <a:noFill/>
        </p:spPr>
        <p:txBody>
          <a:bodyPr wrap="square">
            <a:spAutoFit/>
          </a:bodyPr>
          <a:lstStyle/>
          <a:p>
            <a:r>
              <a:rPr lang="zh-CN" altLang="en-US" sz="24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发展愿景</a:t>
            </a:r>
          </a:p>
        </p:txBody>
      </p:sp>
    </p:spTree>
    <p:extLst>
      <p:ext uri="{BB962C8B-B14F-4D97-AF65-F5344CB8AC3E}">
        <p14:creationId xmlns:p14="http://schemas.microsoft.com/office/powerpoint/2010/main" val="35288793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01598E-A34E-3C5A-4E59-D958F88A208A}"/>
              </a:ext>
            </a:extLst>
          </p:cNvPr>
          <p:cNvSpPr>
            <a:spLocks noGrp="1"/>
          </p:cNvSpPr>
          <p:nvPr>
            <p:ph type="title"/>
          </p:nvPr>
        </p:nvSpPr>
        <p:spPr/>
        <p:txBody>
          <a:bodyPr/>
          <a:lstStyle/>
          <a:p>
            <a:r>
              <a:rPr lang="zh-CN" altLang="en-US"/>
              <a:t>自监督预训练方法</a:t>
            </a:r>
          </a:p>
        </p:txBody>
      </p:sp>
      <p:pic>
        <p:nvPicPr>
          <p:cNvPr id="5" name="图片 4">
            <a:extLst>
              <a:ext uri="{FF2B5EF4-FFF2-40B4-BE49-F238E27FC236}">
                <a16:creationId xmlns:a16="http://schemas.microsoft.com/office/drawing/2014/main" id="{C944C057-802D-FB6E-37E8-809428031CCA}"/>
              </a:ext>
            </a:extLst>
          </p:cNvPr>
          <p:cNvPicPr>
            <a:picLocks noChangeAspect="1"/>
          </p:cNvPicPr>
          <p:nvPr/>
        </p:nvPicPr>
        <p:blipFill>
          <a:blip r:embed="rId2"/>
          <a:stretch>
            <a:fillRect/>
          </a:stretch>
        </p:blipFill>
        <p:spPr>
          <a:xfrm>
            <a:off x="476969" y="1304487"/>
            <a:ext cx="5297369" cy="2851668"/>
          </a:xfrm>
          <a:prstGeom prst="rect">
            <a:avLst/>
          </a:prstGeom>
        </p:spPr>
      </p:pic>
      <p:pic>
        <p:nvPicPr>
          <p:cNvPr id="7" name="图片 6">
            <a:extLst>
              <a:ext uri="{FF2B5EF4-FFF2-40B4-BE49-F238E27FC236}">
                <a16:creationId xmlns:a16="http://schemas.microsoft.com/office/drawing/2014/main" id="{3176C769-F835-5007-E52F-6C2314FDD099}"/>
              </a:ext>
            </a:extLst>
          </p:cNvPr>
          <p:cNvPicPr>
            <a:picLocks noChangeAspect="1"/>
          </p:cNvPicPr>
          <p:nvPr/>
        </p:nvPicPr>
        <p:blipFill>
          <a:blip r:embed="rId3"/>
          <a:stretch>
            <a:fillRect/>
          </a:stretch>
        </p:blipFill>
        <p:spPr>
          <a:xfrm>
            <a:off x="6860148" y="1070565"/>
            <a:ext cx="3835756" cy="2465843"/>
          </a:xfrm>
          <a:prstGeom prst="rect">
            <a:avLst/>
          </a:prstGeom>
        </p:spPr>
      </p:pic>
      <p:grpSp>
        <p:nvGrpSpPr>
          <p:cNvPr id="11" name="组合 10">
            <a:extLst>
              <a:ext uri="{FF2B5EF4-FFF2-40B4-BE49-F238E27FC236}">
                <a16:creationId xmlns:a16="http://schemas.microsoft.com/office/drawing/2014/main" id="{80319D14-9D3D-38E8-FCFB-F5E8C6833265}"/>
              </a:ext>
            </a:extLst>
          </p:cNvPr>
          <p:cNvGrpSpPr/>
          <p:nvPr/>
        </p:nvGrpSpPr>
        <p:grpSpPr>
          <a:xfrm>
            <a:off x="5119352" y="3974706"/>
            <a:ext cx="6691376" cy="2746769"/>
            <a:chOff x="5119352" y="3974706"/>
            <a:chExt cx="6691376" cy="2746769"/>
          </a:xfrm>
        </p:grpSpPr>
        <p:pic>
          <p:nvPicPr>
            <p:cNvPr id="9" name="图片 8">
              <a:extLst>
                <a:ext uri="{FF2B5EF4-FFF2-40B4-BE49-F238E27FC236}">
                  <a16:creationId xmlns:a16="http://schemas.microsoft.com/office/drawing/2014/main" id="{14A8530A-8B09-FC7A-8422-2B92DC968E8E}"/>
                </a:ext>
              </a:extLst>
            </p:cNvPr>
            <p:cNvPicPr>
              <a:picLocks noChangeAspect="1"/>
            </p:cNvPicPr>
            <p:nvPr/>
          </p:nvPicPr>
          <p:blipFill>
            <a:blip r:embed="rId4"/>
            <a:stretch>
              <a:fillRect/>
            </a:stretch>
          </p:blipFill>
          <p:spPr>
            <a:xfrm>
              <a:off x="5119352" y="3974706"/>
              <a:ext cx="6691376" cy="2746769"/>
            </a:xfrm>
            <a:prstGeom prst="rect">
              <a:avLst/>
            </a:prstGeom>
          </p:spPr>
        </p:pic>
        <p:sp>
          <p:nvSpPr>
            <p:cNvPr id="10" name="矩形 9">
              <a:extLst>
                <a:ext uri="{FF2B5EF4-FFF2-40B4-BE49-F238E27FC236}">
                  <a16:creationId xmlns:a16="http://schemas.microsoft.com/office/drawing/2014/main" id="{8F45F568-A49F-406C-555C-2137D6D3B1DF}"/>
                </a:ext>
              </a:extLst>
            </p:cNvPr>
            <p:cNvSpPr/>
            <p:nvPr/>
          </p:nvSpPr>
          <p:spPr>
            <a:xfrm>
              <a:off x="5119352" y="4127679"/>
              <a:ext cx="1635617" cy="57311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grpSp>
    </p:spTree>
    <p:extLst>
      <p:ext uri="{BB962C8B-B14F-4D97-AF65-F5344CB8AC3E}">
        <p14:creationId xmlns:p14="http://schemas.microsoft.com/office/powerpoint/2010/main" val="1205465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8BA1ED-02D4-5D54-0BA6-51F036037BB8}"/>
              </a:ext>
            </a:extLst>
          </p:cNvPr>
          <p:cNvSpPr>
            <a:spLocks noGrp="1"/>
          </p:cNvSpPr>
          <p:nvPr>
            <p:ph type="title"/>
          </p:nvPr>
        </p:nvSpPr>
        <p:spPr>
          <a:xfrm>
            <a:off x="646901" y="136525"/>
            <a:ext cx="9691277" cy="595630"/>
          </a:xfrm>
        </p:spPr>
        <p:txBody>
          <a:bodyPr>
            <a:normAutofit fontScale="90000"/>
          </a:bodyPr>
          <a:lstStyle/>
          <a:p>
            <a:r>
              <a:rPr lang="en-US" altLang="zh-CN"/>
              <a:t>GPT-4</a:t>
            </a:r>
            <a:r>
              <a:rPr lang="zh-CN" altLang="en-US"/>
              <a:t> </a:t>
            </a:r>
            <a:r>
              <a:rPr lang="en-US" altLang="zh-CN"/>
              <a:t>&amp;</a:t>
            </a:r>
            <a:r>
              <a:rPr lang="zh-CN" altLang="en-US"/>
              <a:t> 大模型</a:t>
            </a:r>
            <a:endParaRPr lang="zh-CN" altLang="en-US" dirty="0"/>
          </a:p>
        </p:txBody>
      </p:sp>
      <p:sp>
        <p:nvSpPr>
          <p:cNvPr id="3" name="文本框 2">
            <a:extLst>
              <a:ext uri="{FF2B5EF4-FFF2-40B4-BE49-F238E27FC236}">
                <a16:creationId xmlns:a16="http://schemas.microsoft.com/office/drawing/2014/main" id="{F6320208-8727-8EC0-41CA-142F017C271F}"/>
              </a:ext>
            </a:extLst>
          </p:cNvPr>
          <p:cNvSpPr txBox="1"/>
          <p:nvPr/>
        </p:nvSpPr>
        <p:spPr>
          <a:xfrm>
            <a:off x="1075698" y="1063076"/>
            <a:ext cx="11116302" cy="400110"/>
          </a:xfrm>
          <a:prstGeom prst="rect">
            <a:avLst/>
          </a:prstGeom>
          <a:noFill/>
        </p:spPr>
        <p:txBody>
          <a:bodyPr wrap="square">
            <a:spAutoFit/>
          </a:bodyPr>
          <a:lstStyle/>
          <a:p>
            <a:r>
              <a:rPr lang="zh-CN" altLang="en-US"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GPT</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-4在</a:t>
            </a:r>
            <a:r>
              <a:rPr lang="zh-CN" altLang="en-US"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所有自然语言处理下游任务上超过了专用</a:t>
            </a:r>
            <a:r>
              <a:rPr lang="en-US" altLang="zh-CN"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AI</a:t>
            </a:r>
            <a:r>
              <a:rPr lang="zh-CN" altLang="en-US"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模型，是通向通用人工智能的可能</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路径。</a:t>
            </a:r>
            <a:r>
              <a:rPr lang="en-US" altLang="zh-CN" sz="2000" baseline="30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1</a:t>
            </a:r>
            <a:endParaRPr lang="zh-CN" altLang="en-US" sz="2000" baseline="30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pic>
        <p:nvPicPr>
          <p:cNvPr id="4" name="图片 3">
            <a:extLst>
              <a:ext uri="{FF2B5EF4-FFF2-40B4-BE49-F238E27FC236}">
                <a16:creationId xmlns:a16="http://schemas.microsoft.com/office/drawing/2014/main" id="{E1A18DFB-A74F-978A-8760-C6EB603B5A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6346" y="1119399"/>
            <a:ext cx="683461" cy="613021"/>
          </a:xfrm>
          <a:prstGeom prst="rect">
            <a:avLst/>
          </a:prstGeom>
        </p:spPr>
      </p:pic>
      <p:graphicFrame>
        <p:nvGraphicFramePr>
          <p:cNvPr id="6" name="图示 5">
            <a:extLst>
              <a:ext uri="{FF2B5EF4-FFF2-40B4-BE49-F238E27FC236}">
                <a16:creationId xmlns:a16="http://schemas.microsoft.com/office/drawing/2014/main" id="{AFE60F8B-76B4-1F3F-551B-FEE2FF4F76B3}"/>
              </a:ext>
            </a:extLst>
          </p:cNvPr>
          <p:cNvGraphicFramePr/>
          <p:nvPr>
            <p:extLst>
              <p:ext uri="{D42A27DB-BD31-4B8C-83A1-F6EECF244321}">
                <p14:modId xmlns:p14="http://schemas.microsoft.com/office/powerpoint/2010/main" val="3702354484"/>
              </p:ext>
            </p:extLst>
          </p:nvPr>
        </p:nvGraphicFramePr>
        <p:xfrm>
          <a:off x="5175272" y="5353932"/>
          <a:ext cx="6810375" cy="11875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文本框 6">
            <a:extLst>
              <a:ext uri="{FF2B5EF4-FFF2-40B4-BE49-F238E27FC236}">
                <a16:creationId xmlns:a16="http://schemas.microsoft.com/office/drawing/2014/main" id="{78D23AEF-24E3-75C2-AD8E-4DF110BE39DD}"/>
              </a:ext>
            </a:extLst>
          </p:cNvPr>
          <p:cNvSpPr txBox="1"/>
          <p:nvPr/>
        </p:nvSpPr>
        <p:spPr>
          <a:xfrm>
            <a:off x="3836442" y="5721542"/>
            <a:ext cx="1423604" cy="400110"/>
          </a:xfrm>
          <a:prstGeom prst="rect">
            <a:avLst/>
          </a:prstGeom>
          <a:noFill/>
        </p:spPr>
        <p:txBody>
          <a:bodyPr wrap="square" rtlCol="0">
            <a:spAutoFit/>
          </a:bodyPr>
          <a:lstStyle/>
          <a:p>
            <a:r>
              <a:rPr kumimoji="1" lang="zh-CN" altLang="en-US" sz="2000" b="1" dirty="0">
                <a:latin typeface="Microsoft YaHei" panose="020B0503020204020204" pitchFamily="34" charset="-122"/>
                <a:ea typeface="Microsoft YaHei" panose="020B0503020204020204" pitchFamily="34" charset="-122"/>
              </a:rPr>
              <a:t>可行路径：</a:t>
            </a:r>
          </a:p>
        </p:txBody>
      </p:sp>
      <p:pic>
        <p:nvPicPr>
          <p:cNvPr id="8" name="图片 7">
            <a:extLst>
              <a:ext uri="{FF2B5EF4-FFF2-40B4-BE49-F238E27FC236}">
                <a16:creationId xmlns:a16="http://schemas.microsoft.com/office/drawing/2014/main" id="{D5128DD3-5467-3C97-8ACD-908EA14C80A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01247" y="2578150"/>
            <a:ext cx="3670171" cy="1919194"/>
          </a:xfrm>
          <a:prstGeom prst="rect">
            <a:avLst/>
          </a:prstGeom>
        </p:spPr>
      </p:pic>
      <p:pic>
        <p:nvPicPr>
          <p:cNvPr id="11" name="图片 10">
            <a:extLst>
              <a:ext uri="{FF2B5EF4-FFF2-40B4-BE49-F238E27FC236}">
                <a16:creationId xmlns:a16="http://schemas.microsoft.com/office/drawing/2014/main" id="{4C6A2F59-8756-D794-CF10-0BF0E107BCA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93674" y="2453859"/>
            <a:ext cx="4191973" cy="2043486"/>
          </a:xfrm>
          <a:prstGeom prst="rect">
            <a:avLst/>
          </a:prstGeom>
        </p:spPr>
      </p:pic>
      <p:sp>
        <p:nvSpPr>
          <p:cNvPr id="12" name="文本框 11">
            <a:extLst>
              <a:ext uri="{FF2B5EF4-FFF2-40B4-BE49-F238E27FC236}">
                <a16:creationId xmlns:a16="http://schemas.microsoft.com/office/drawing/2014/main" id="{123C05A9-110B-C8AC-93BB-5343AD7C00AC}"/>
              </a:ext>
            </a:extLst>
          </p:cNvPr>
          <p:cNvSpPr txBox="1"/>
          <p:nvPr/>
        </p:nvSpPr>
        <p:spPr>
          <a:xfrm>
            <a:off x="6360521" y="4576237"/>
            <a:ext cx="3187339" cy="430374"/>
          </a:xfrm>
          <a:prstGeom prst="rect">
            <a:avLst/>
          </a:prstGeom>
          <a:noFill/>
        </p:spPr>
        <p:txBody>
          <a:bodyPr wrap="square">
            <a:spAutoFit/>
          </a:bodyPr>
          <a:lstStyle/>
          <a:p>
            <a:pPr marL="74295">
              <a:lnSpc>
                <a:spcPct val="120000"/>
              </a:lnSpc>
              <a:spcBef>
                <a:spcPts val="600"/>
              </a:spcBef>
            </a:pPr>
            <a:r>
              <a:rPr kumimoji="1" lang="zh-CN" altLang="en-US" sz="2000">
                <a:latin typeface="微软雅黑" panose="020B0503020204020204" pitchFamily="34" charset="-122"/>
                <a:ea typeface="微软雅黑" panose="020B0503020204020204" pitchFamily="34" charset="-122"/>
              </a:rPr>
              <a:t>大模型涌现的特殊能力</a:t>
            </a:r>
            <a:endParaRPr kumimoji="1" lang="zh-CN" altLang="en-US" sz="2000" dirty="0">
              <a:solidFill>
                <a:srgbClr val="FF2600"/>
              </a:solidFill>
              <a:latin typeface="微软雅黑" panose="020B0503020204020204" pitchFamily="34" charset="-122"/>
              <a:ea typeface="微软雅黑" panose="020B0503020204020204" pitchFamily="34" charset="-122"/>
            </a:endParaRPr>
          </a:p>
        </p:txBody>
      </p:sp>
      <p:sp>
        <p:nvSpPr>
          <p:cNvPr id="18" name="矩形 17">
            <a:extLst>
              <a:ext uri="{FF2B5EF4-FFF2-40B4-BE49-F238E27FC236}">
                <a16:creationId xmlns:a16="http://schemas.microsoft.com/office/drawing/2014/main" id="{8D47EAA6-133C-E725-B1B7-926BE8EEFE67}"/>
              </a:ext>
            </a:extLst>
          </p:cNvPr>
          <p:cNvSpPr/>
          <p:nvPr/>
        </p:nvSpPr>
        <p:spPr>
          <a:xfrm>
            <a:off x="4101247" y="2453859"/>
            <a:ext cx="3692427" cy="2043486"/>
          </a:xfrm>
          <a:prstGeom prst="rect">
            <a:avLst/>
          </a:prstGeom>
          <a:solidFill>
            <a:schemeClr val="accent1">
              <a:alpha val="50000"/>
            </a:schemeClr>
          </a:soli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EAA46B9A-E378-DD20-D91F-E170DAAB1F2E}"/>
              </a:ext>
            </a:extLst>
          </p:cNvPr>
          <p:cNvSpPr txBox="1"/>
          <p:nvPr/>
        </p:nvSpPr>
        <p:spPr>
          <a:xfrm>
            <a:off x="3992285" y="2986760"/>
            <a:ext cx="3888093" cy="1018099"/>
          </a:xfrm>
          <a:prstGeom prst="rect">
            <a:avLst/>
          </a:prstGeom>
          <a:noFill/>
        </p:spPr>
        <p:txBody>
          <a:bodyPr wrap="square">
            <a:spAutoFit/>
          </a:bodyPr>
          <a:lstStyle/>
          <a:p>
            <a:pPr marL="74295" algn="ctr">
              <a:lnSpc>
                <a:spcPct val="120000"/>
              </a:lnSpc>
              <a:spcBef>
                <a:spcPts val="600"/>
              </a:spcBef>
            </a:pPr>
            <a:r>
              <a:rPr kumimoji="1" lang="en-US" altLang="zh-CN" sz="2400" b="1">
                <a:solidFill>
                  <a:schemeClr val="bg1"/>
                </a:solidFill>
                <a:effectLst>
                  <a:glow rad="63500">
                    <a:schemeClr val="accent6">
                      <a:satMod val="175000"/>
                      <a:alpha val="40000"/>
                    </a:schemeClr>
                  </a:glow>
                  <a:outerShdw blurRad="38100" dist="38100" dir="2700000" algn="tl">
                    <a:srgbClr val="C0C0C0"/>
                  </a:outerShdw>
                </a:effectLst>
                <a:latin typeface="微软雅黑" panose="020B0503020204020204" pitchFamily="34" charset="-122"/>
                <a:ea typeface="微软雅黑" panose="020B0503020204020204" pitchFamily="34" charset="-122"/>
              </a:rPr>
              <a:t>In-Context</a:t>
            </a:r>
            <a:r>
              <a:rPr kumimoji="1" lang="zh-CN" altLang="en-US" sz="2400" b="1">
                <a:solidFill>
                  <a:schemeClr val="bg1"/>
                </a:solidFill>
                <a:effectLst>
                  <a:glow rad="63500">
                    <a:schemeClr val="accent6">
                      <a:satMod val="175000"/>
                      <a:alpha val="40000"/>
                    </a:schemeClr>
                  </a:glow>
                  <a:outerShdw blurRad="38100" dist="38100" dir="2700000" algn="tl">
                    <a:srgbClr val="C0C0C0"/>
                  </a:outerShdw>
                </a:effectLst>
                <a:latin typeface="微软雅黑" panose="020B0503020204020204" pitchFamily="34" charset="-122"/>
                <a:ea typeface="微软雅黑" panose="020B0503020204020204" pitchFamily="34" charset="-122"/>
              </a:rPr>
              <a:t> </a:t>
            </a:r>
            <a:r>
              <a:rPr kumimoji="1" lang="en-US" altLang="zh-CN" sz="2400" b="1">
                <a:solidFill>
                  <a:schemeClr val="bg1"/>
                </a:solidFill>
                <a:effectLst>
                  <a:glow rad="63500">
                    <a:schemeClr val="accent6">
                      <a:satMod val="175000"/>
                      <a:alpha val="40000"/>
                    </a:schemeClr>
                  </a:glow>
                  <a:outerShdw blurRad="38100" dist="38100" dir="2700000" algn="tl">
                    <a:srgbClr val="C0C0C0"/>
                  </a:outerShdw>
                </a:effectLst>
                <a:latin typeface="微软雅黑" panose="020B0503020204020204" pitchFamily="34" charset="-122"/>
                <a:ea typeface="微软雅黑" panose="020B0503020204020204" pitchFamily="34" charset="-122"/>
              </a:rPr>
              <a:t>Learning</a:t>
            </a:r>
          </a:p>
          <a:p>
            <a:pPr marL="74295" algn="ctr">
              <a:lnSpc>
                <a:spcPct val="120000"/>
              </a:lnSpc>
              <a:spcBef>
                <a:spcPts val="600"/>
              </a:spcBef>
            </a:pPr>
            <a:r>
              <a:rPr kumimoji="1" lang="en-US" altLang="zh-CN" sz="2400" b="1">
                <a:solidFill>
                  <a:schemeClr val="bg1"/>
                </a:solidFill>
                <a:effectLst>
                  <a:glow rad="63500">
                    <a:schemeClr val="accent6">
                      <a:satMod val="175000"/>
                      <a:alpha val="40000"/>
                    </a:schemeClr>
                  </a:glow>
                  <a:outerShdw blurRad="38100" dist="38100" dir="2700000" algn="tl">
                    <a:srgbClr val="C0C0C0"/>
                  </a:outerShdw>
                </a:effectLst>
                <a:latin typeface="微软雅黑" panose="020B0503020204020204" pitchFamily="34" charset="-122"/>
                <a:ea typeface="微软雅黑" panose="020B0503020204020204" pitchFamily="34" charset="-122"/>
              </a:rPr>
              <a:t>(</a:t>
            </a:r>
            <a:r>
              <a:rPr kumimoji="1" lang="zh-CN" altLang="en-US" sz="2400" b="1" dirty="0">
                <a:solidFill>
                  <a:schemeClr val="bg1"/>
                </a:solidFill>
                <a:effectLst>
                  <a:glow rad="63500">
                    <a:schemeClr val="accent6">
                      <a:satMod val="175000"/>
                      <a:alpha val="40000"/>
                    </a:schemeClr>
                  </a:glow>
                  <a:outerShdw blurRad="38100" dist="38100" dir="2700000" algn="tl">
                    <a:srgbClr val="C0C0C0"/>
                  </a:outerShdw>
                </a:effectLst>
                <a:latin typeface="微软雅黑" panose="020B0503020204020204" pitchFamily="34" charset="-122"/>
                <a:ea typeface="微软雅黑" panose="020B0503020204020204" pitchFamily="34" charset="-122"/>
              </a:rPr>
              <a:t>文本内学习</a:t>
            </a:r>
            <a:r>
              <a:rPr kumimoji="1" lang="en-US" altLang="zh-CN" sz="2400" b="1" dirty="0">
                <a:solidFill>
                  <a:schemeClr val="bg1"/>
                </a:solidFill>
                <a:effectLst>
                  <a:glow rad="63500">
                    <a:schemeClr val="accent6">
                      <a:satMod val="175000"/>
                      <a:alpha val="40000"/>
                    </a:schemeClr>
                  </a:glow>
                  <a:outerShdw blurRad="38100" dist="38100" dir="2700000" algn="tl">
                    <a:srgbClr val="C0C0C0"/>
                  </a:outerShdw>
                </a:effectLst>
                <a:latin typeface="微软雅黑" panose="020B0503020204020204" pitchFamily="34" charset="-122"/>
                <a:ea typeface="微软雅黑" panose="020B0503020204020204" pitchFamily="34" charset="-122"/>
              </a:rPr>
              <a:t>)</a:t>
            </a:r>
            <a:endParaRPr kumimoji="1" lang="zh-CN" altLang="en-US" sz="2400" b="1" dirty="0">
              <a:solidFill>
                <a:schemeClr val="bg1"/>
              </a:solidFill>
              <a:effectLst>
                <a:glow rad="63500">
                  <a:schemeClr val="accent6">
                    <a:satMod val="175000"/>
                    <a:alpha val="40000"/>
                  </a:schemeClr>
                </a:glow>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19" name="矩形 18">
            <a:extLst>
              <a:ext uri="{FF2B5EF4-FFF2-40B4-BE49-F238E27FC236}">
                <a16:creationId xmlns:a16="http://schemas.microsoft.com/office/drawing/2014/main" id="{47A98DDA-8535-CA38-1424-D2A6003BE161}"/>
              </a:ext>
            </a:extLst>
          </p:cNvPr>
          <p:cNvSpPr/>
          <p:nvPr/>
        </p:nvSpPr>
        <p:spPr>
          <a:xfrm>
            <a:off x="7880378" y="2462514"/>
            <a:ext cx="4021814" cy="2043486"/>
          </a:xfrm>
          <a:prstGeom prst="rect">
            <a:avLst/>
          </a:prstGeom>
          <a:solidFill>
            <a:schemeClr val="accent1">
              <a:alpha val="50000"/>
            </a:schemeClr>
          </a:soli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5D2BE591-58B0-7D5A-2C1C-11E1E2248940}"/>
              </a:ext>
            </a:extLst>
          </p:cNvPr>
          <p:cNvSpPr txBox="1"/>
          <p:nvPr/>
        </p:nvSpPr>
        <p:spPr>
          <a:xfrm>
            <a:off x="8124244" y="3011191"/>
            <a:ext cx="3486320" cy="1018099"/>
          </a:xfrm>
          <a:prstGeom prst="rect">
            <a:avLst/>
          </a:prstGeom>
          <a:noFill/>
        </p:spPr>
        <p:txBody>
          <a:bodyPr wrap="square">
            <a:spAutoFit/>
          </a:bodyPr>
          <a:lstStyle/>
          <a:p>
            <a:pPr marL="74295" algn="ctr">
              <a:lnSpc>
                <a:spcPct val="120000"/>
              </a:lnSpc>
              <a:spcBef>
                <a:spcPts val="600"/>
              </a:spcBef>
            </a:pPr>
            <a:r>
              <a:rPr kumimoji="1" lang="en-US" altLang="zh-CN" sz="2400" b="1">
                <a:solidFill>
                  <a:schemeClr val="bg1"/>
                </a:solidFill>
                <a:effectLst>
                  <a:glow rad="63500">
                    <a:schemeClr val="accent6">
                      <a:satMod val="175000"/>
                      <a:alpha val="40000"/>
                    </a:schemeClr>
                  </a:glow>
                  <a:outerShdw blurRad="38100" dist="38100" dir="2700000" algn="tl">
                    <a:srgbClr val="C0C0C0"/>
                  </a:outerShdw>
                </a:effectLst>
                <a:latin typeface="微软雅黑" panose="020B0503020204020204" pitchFamily="34" charset="-122"/>
                <a:ea typeface="微软雅黑" panose="020B0503020204020204" pitchFamily="34" charset="-122"/>
              </a:rPr>
              <a:t>Chain-of-Thought</a:t>
            </a:r>
          </a:p>
          <a:p>
            <a:pPr marL="74295" algn="ctr">
              <a:lnSpc>
                <a:spcPct val="120000"/>
              </a:lnSpc>
              <a:spcBef>
                <a:spcPts val="600"/>
              </a:spcBef>
            </a:pPr>
            <a:r>
              <a:rPr kumimoji="1" lang="en-US" altLang="zh-CN" sz="2400" b="1">
                <a:solidFill>
                  <a:schemeClr val="bg1"/>
                </a:solidFill>
                <a:effectLst>
                  <a:glow rad="63500">
                    <a:schemeClr val="accent6">
                      <a:satMod val="175000"/>
                      <a:alpha val="40000"/>
                    </a:schemeClr>
                  </a:glow>
                  <a:outerShdw blurRad="38100" dist="38100" dir="2700000" algn="tl">
                    <a:srgbClr val="C0C0C0"/>
                  </a:outerShdw>
                </a:effectLst>
                <a:latin typeface="微软雅黑" panose="020B0503020204020204" pitchFamily="34" charset="-122"/>
                <a:ea typeface="微软雅黑" panose="020B0503020204020204" pitchFamily="34" charset="-122"/>
              </a:rPr>
              <a:t>(</a:t>
            </a:r>
            <a:r>
              <a:rPr kumimoji="1" lang="zh-CN" altLang="en-US" sz="2400" b="1">
                <a:solidFill>
                  <a:schemeClr val="bg1"/>
                </a:solidFill>
                <a:effectLst>
                  <a:glow rad="63500">
                    <a:schemeClr val="accent6">
                      <a:satMod val="175000"/>
                      <a:alpha val="40000"/>
                    </a:schemeClr>
                  </a:glow>
                  <a:outerShdw blurRad="38100" dist="38100" dir="2700000" algn="tl">
                    <a:srgbClr val="C0C0C0"/>
                  </a:outerShdw>
                </a:effectLst>
                <a:latin typeface="微软雅黑" panose="020B0503020204020204" pitchFamily="34" charset="-122"/>
                <a:ea typeface="微软雅黑" panose="020B0503020204020204" pitchFamily="34" charset="-122"/>
              </a:rPr>
              <a:t>思维链</a:t>
            </a:r>
            <a:r>
              <a:rPr kumimoji="1" lang="en-US" altLang="zh-CN" sz="2400" b="1" dirty="0">
                <a:solidFill>
                  <a:schemeClr val="bg1"/>
                </a:solidFill>
                <a:effectLst>
                  <a:glow rad="63500">
                    <a:schemeClr val="accent6">
                      <a:satMod val="175000"/>
                      <a:alpha val="40000"/>
                    </a:schemeClr>
                  </a:glow>
                  <a:outerShdw blurRad="38100" dist="38100" dir="2700000" algn="tl">
                    <a:srgbClr val="C0C0C0"/>
                  </a:outerShdw>
                </a:effectLst>
                <a:latin typeface="微软雅黑" panose="020B0503020204020204" pitchFamily="34" charset="-122"/>
                <a:ea typeface="微软雅黑" panose="020B0503020204020204" pitchFamily="34" charset="-122"/>
              </a:rPr>
              <a:t>)</a:t>
            </a:r>
            <a:endParaRPr kumimoji="1" lang="zh-CN" altLang="en-US" sz="2400" b="1" dirty="0">
              <a:solidFill>
                <a:schemeClr val="bg1"/>
              </a:solidFill>
              <a:effectLst>
                <a:glow rad="63500">
                  <a:schemeClr val="accent6">
                    <a:satMod val="175000"/>
                    <a:alpha val="40000"/>
                  </a:schemeClr>
                </a:glow>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27" name="文本框 26">
            <a:extLst>
              <a:ext uri="{FF2B5EF4-FFF2-40B4-BE49-F238E27FC236}">
                <a16:creationId xmlns:a16="http://schemas.microsoft.com/office/drawing/2014/main" id="{B691826A-C6C5-B36A-1720-C03475CE6E41}"/>
              </a:ext>
            </a:extLst>
          </p:cNvPr>
          <p:cNvSpPr txBox="1"/>
          <p:nvPr/>
        </p:nvSpPr>
        <p:spPr>
          <a:xfrm>
            <a:off x="1075698" y="5612622"/>
            <a:ext cx="2360368" cy="400110"/>
          </a:xfrm>
          <a:prstGeom prst="rect">
            <a:avLst/>
          </a:prstGeom>
          <a:noFill/>
        </p:spPr>
        <p:txBody>
          <a:bodyPr wrap="square" rtlCol="0">
            <a:spAutoFit/>
          </a:bodyPr>
          <a:lstStyle/>
          <a:p>
            <a:r>
              <a:rPr kumimoji="1" lang="zh-CN" altLang="en-US" sz="2000">
                <a:latin typeface="Microsoft YaHei" panose="020B0503020204020204" pitchFamily="34" charset="-122"/>
                <a:ea typeface="Microsoft YaHei" panose="020B0503020204020204" pitchFamily="34" charset="-122"/>
              </a:rPr>
              <a:t>大模型的涌现现象</a:t>
            </a:r>
            <a:endParaRPr kumimoji="1" lang="zh-CN" altLang="en-US" sz="2000" dirty="0">
              <a:latin typeface="Microsoft YaHei" panose="020B0503020204020204" pitchFamily="34" charset="-122"/>
              <a:ea typeface="Microsoft YaHei" panose="020B0503020204020204" pitchFamily="34" charset="-122"/>
            </a:endParaRPr>
          </a:p>
        </p:txBody>
      </p:sp>
      <p:grpSp>
        <p:nvGrpSpPr>
          <p:cNvPr id="29" name="组合 28">
            <a:extLst>
              <a:ext uri="{FF2B5EF4-FFF2-40B4-BE49-F238E27FC236}">
                <a16:creationId xmlns:a16="http://schemas.microsoft.com/office/drawing/2014/main" id="{DC74DF71-02A7-16A7-D31C-6DF87B301C6B}"/>
              </a:ext>
            </a:extLst>
          </p:cNvPr>
          <p:cNvGrpSpPr/>
          <p:nvPr/>
        </p:nvGrpSpPr>
        <p:grpSpPr>
          <a:xfrm>
            <a:off x="76073" y="2095375"/>
            <a:ext cx="4357922" cy="3490515"/>
            <a:chOff x="108901" y="2270331"/>
            <a:chExt cx="4357922" cy="3490515"/>
          </a:xfrm>
        </p:grpSpPr>
        <p:grpSp>
          <p:nvGrpSpPr>
            <p:cNvPr id="13" name="组合 12">
              <a:extLst>
                <a:ext uri="{FF2B5EF4-FFF2-40B4-BE49-F238E27FC236}">
                  <a16:creationId xmlns:a16="http://schemas.microsoft.com/office/drawing/2014/main" id="{002029DF-5554-3489-9507-00CFA1D190AE}"/>
                </a:ext>
              </a:extLst>
            </p:cNvPr>
            <p:cNvGrpSpPr/>
            <p:nvPr/>
          </p:nvGrpSpPr>
          <p:grpSpPr>
            <a:xfrm>
              <a:off x="340878" y="2270331"/>
              <a:ext cx="4125945" cy="3490515"/>
              <a:chOff x="340878" y="1988840"/>
              <a:chExt cx="4125945" cy="3490515"/>
            </a:xfrm>
          </p:grpSpPr>
          <p:pic>
            <p:nvPicPr>
              <p:cNvPr id="14" name="图片 13">
                <a:extLst>
                  <a:ext uri="{FF2B5EF4-FFF2-40B4-BE49-F238E27FC236}">
                    <a16:creationId xmlns:a16="http://schemas.microsoft.com/office/drawing/2014/main" id="{7C73C36E-B073-5ED3-74EB-5836D9EC378D}"/>
                  </a:ext>
                </a:extLst>
              </p:cNvPr>
              <p:cNvPicPr>
                <a:picLocks noChangeAspect="1"/>
              </p:cNvPicPr>
              <p:nvPr/>
            </p:nvPicPr>
            <p:blipFill>
              <a:blip r:embed="rId11"/>
              <a:stretch>
                <a:fillRect/>
              </a:stretch>
            </p:blipFill>
            <p:spPr>
              <a:xfrm>
                <a:off x="340878" y="1988840"/>
                <a:ext cx="3528392" cy="3473546"/>
              </a:xfrm>
              <a:prstGeom prst="rect">
                <a:avLst/>
              </a:prstGeom>
            </p:spPr>
          </p:pic>
          <p:cxnSp>
            <p:nvCxnSpPr>
              <p:cNvPr id="15" name="直线箭头连接符 4">
                <a:extLst>
                  <a:ext uri="{FF2B5EF4-FFF2-40B4-BE49-F238E27FC236}">
                    <a16:creationId xmlns:a16="http://schemas.microsoft.com/office/drawing/2014/main" id="{619AA975-1D0D-A485-7156-46E717C3C99D}"/>
                  </a:ext>
                </a:extLst>
              </p:cNvPr>
              <p:cNvCxnSpPr>
                <a:cxnSpLocks/>
              </p:cNvCxnSpPr>
              <p:nvPr/>
            </p:nvCxnSpPr>
            <p:spPr>
              <a:xfrm>
                <a:off x="2559330" y="3645024"/>
                <a:ext cx="711802" cy="288032"/>
              </a:xfrm>
              <a:prstGeom prst="straightConnector1">
                <a:avLst/>
              </a:prstGeom>
              <a:ln w="31750">
                <a:tailEnd type="triangle"/>
              </a:ln>
            </p:spPr>
            <p:style>
              <a:lnRef idx="3">
                <a:schemeClr val="dk1"/>
              </a:lnRef>
              <a:fillRef idx="0">
                <a:schemeClr val="dk1"/>
              </a:fillRef>
              <a:effectRef idx="2">
                <a:schemeClr val="dk1"/>
              </a:effectRef>
              <a:fontRef idx="minor">
                <a:schemeClr val="tx1"/>
              </a:fontRef>
            </p:style>
          </p:cxnSp>
          <p:sp>
            <p:nvSpPr>
              <p:cNvPr id="16" name="文本框 15">
                <a:extLst>
                  <a:ext uri="{FF2B5EF4-FFF2-40B4-BE49-F238E27FC236}">
                    <a16:creationId xmlns:a16="http://schemas.microsoft.com/office/drawing/2014/main" id="{EECAC96E-AE00-D362-C0E8-27CD8EB547C5}"/>
                  </a:ext>
                </a:extLst>
              </p:cNvPr>
              <p:cNvSpPr txBox="1"/>
              <p:nvPr/>
            </p:nvSpPr>
            <p:spPr>
              <a:xfrm>
                <a:off x="1631504" y="3341346"/>
                <a:ext cx="1137968" cy="523220"/>
              </a:xfrm>
              <a:prstGeom prst="rect">
                <a:avLst/>
              </a:prstGeom>
              <a:noFill/>
            </p:spPr>
            <p:txBody>
              <a:bodyPr wrap="square">
                <a:spAutoFit/>
              </a:bodyPr>
              <a:lstStyle>
                <a:defPPr>
                  <a:defRPr lang="zh-CN"/>
                </a:defPPr>
                <a:lvl1pPr>
                  <a:defRPr kumimoji="1" sz="1400">
                    <a:latin typeface="Microsoft YaHei" panose="020B0503020204020204" pitchFamily="34" charset="-122"/>
                    <a:ea typeface="Microsoft YaHei" panose="020B0503020204020204" pitchFamily="34" charset="-122"/>
                  </a:defRPr>
                </a:lvl1pPr>
              </a:lstStyle>
              <a:p>
                <a:r>
                  <a:rPr lang="zh-CN" altLang="en-US" sz="2800" b="1" dirty="0"/>
                  <a:t>涌现</a:t>
                </a:r>
                <a:endParaRPr lang="en-US" altLang="zh-CN" sz="2800" b="1" dirty="0"/>
              </a:p>
            </p:txBody>
          </p:sp>
          <p:sp>
            <p:nvSpPr>
              <p:cNvPr id="17" name="文本框 16">
                <a:extLst>
                  <a:ext uri="{FF2B5EF4-FFF2-40B4-BE49-F238E27FC236}">
                    <a16:creationId xmlns:a16="http://schemas.microsoft.com/office/drawing/2014/main" id="{C7CEBED1-36E1-9869-10F2-11CDD926FFA7}"/>
                  </a:ext>
                </a:extLst>
              </p:cNvPr>
              <p:cNvSpPr txBox="1"/>
              <p:nvPr/>
            </p:nvSpPr>
            <p:spPr>
              <a:xfrm>
                <a:off x="3170679" y="5110600"/>
                <a:ext cx="1296144" cy="368755"/>
              </a:xfrm>
              <a:prstGeom prst="rect">
                <a:avLst/>
              </a:prstGeom>
              <a:noFill/>
            </p:spPr>
            <p:txBody>
              <a:bodyPr wrap="square">
                <a:spAutoFit/>
              </a:bodyPr>
              <a:lstStyle/>
              <a:p>
                <a:pPr marL="74295">
                  <a:lnSpc>
                    <a:spcPct val="120000"/>
                  </a:lnSpc>
                  <a:spcBef>
                    <a:spcPts val="600"/>
                  </a:spcBef>
                </a:pPr>
                <a:r>
                  <a:rPr kumimoji="1" lang="en-US" altLang="zh-CN" sz="1600"/>
                  <a:t>(</a:t>
                </a:r>
                <a:r>
                  <a:rPr kumimoji="1" lang="zh-CN" altLang="en-US" sz="1600"/>
                  <a:t>模型规模</a:t>
                </a:r>
                <a:r>
                  <a:rPr kumimoji="1" lang="en-US" altLang="zh-CN" sz="1600"/>
                  <a:t>)</a:t>
                </a:r>
                <a:endParaRPr kumimoji="1" lang="zh-CN" altLang="en-US" sz="1600" dirty="0"/>
              </a:p>
            </p:txBody>
          </p:sp>
        </p:grpSp>
        <p:sp>
          <p:nvSpPr>
            <p:cNvPr id="28" name="文本框 27">
              <a:extLst>
                <a:ext uri="{FF2B5EF4-FFF2-40B4-BE49-F238E27FC236}">
                  <a16:creationId xmlns:a16="http://schemas.microsoft.com/office/drawing/2014/main" id="{2024965A-AB6A-582C-87C2-260E0FF74791}"/>
                </a:ext>
              </a:extLst>
            </p:cNvPr>
            <p:cNvSpPr txBox="1"/>
            <p:nvPr/>
          </p:nvSpPr>
          <p:spPr>
            <a:xfrm>
              <a:off x="108901" y="2825200"/>
              <a:ext cx="1296144" cy="368755"/>
            </a:xfrm>
            <a:prstGeom prst="rect">
              <a:avLst/>
            </a:prstGeom>
            <a:noFill/>
          </p:spPr>
          <p:txBody>
            <a:bodyPr wrap="square">
              <a:spAutoFit/>
            </a:bodyPr>
            <a:lstStyle/>
            <a:p>
              <a:pPr marL="74295">
                <a:lnSpc>
                  <a:spcPct val="120000"/>
                </a:lnSpc>
                <a:spcBef>
                  <a:spcPts val="600"/>
                </a:spcBef>
              </a:pPr>
              <a:r>
                <a:rPr kumimoji="1" lang="en-US" altLang="zh-CN" sz="1600"/>
                <a:t>(</a:t>
              </a:r>
              <a:r>
                <a:rPr kumimoji="1" lang="zh-CN" altLang="en-US" sz="1600"/>
                <a:t>分数</a:t>
              </a:r>
              <a:r>
                <a:rPr kumimoji="1" lang="en-US" altLang="zh-CN" sz="1600"/>
                <a:t>)</a:t>
              </a:r>
              <a:endParaRPr kumimoji="1" lang="zh-CN" altLang="en-US" sz="1600" dirty="0"/>
            </a:p>
          </p:txBody>
        </p:sp>
      </p:grpSp>
      <p:sp>
        <p:nvSpPr>
          <p:cNvPr id="5" name="文本框 4">
            <a:extLst>
              <a:ext uri="{FF2B5EF4-FFF2-40B4-BE49-F238E27FC236}">
                <a16:creationId xmlns:a16="http://schemas.microsoft.com/office/drawing/2014/main" id="{497B5447-F4A4-CA81-922E-1D9FFEB5C73F}"/>
              </a:ext>
            </a:extLst>
          </p:cNvPr>
          <p:cNvSpPr txBox="1"/>
          <p:nvPr/>
        </p:nvSpPr>
        <p:spPr>
          <a:xfrm>
            <a:off x="1180185" y="4052950"/>
            <a:ext cx="2149698" cy="400110"/>
          </a:xfrm>
          <a:prstGeom prst="rect">
            <a:avLst/>
          </a:prstGeom>
          <a:noFill/>
        </p:spPr>
        <p:txBody>
          <a:bodyPr wrap="square" rtlCol="0">
            <a:spAutoFit/>
          </a:bodyPr>
          <a:lstStyle/>
          <a:p>
            <a:r>
              <a:rPr kumimoji="1" lang="zh-CN" altLang="en-US" sz="2000">
                <a:latin typeface="Microsoft YaHei" panose="020B0503020204020204" pitchFamily="34" charset="-122"/>
                <a:ea typeface="Microsoft YaHei" panose="020B0503020204020204" pitchFamily="34" charset="-122"/>
              </a:rPr>
              <a:t>参数量</a:t>
            </a:r>
            <a:r>
              <a:rPr kumimoji="1" lang="en-US" altLang="zh-CN" sz="2000">
                <a:latin typeface="Microsoft YaHei" panose="020B0503020204020204" pitchFamily="34" charset="-122"/>
                <a:ea typeface="Microsoft YaHei" panose="020B0503020204020204" pitchFamily="34" charset="-122"/>
              </a:rPr>
              <a:t>: 100</a:t>
            </a:r>
            <a:r>
              <a:rPr kumimoji="1" lang="zh-CN" altLang="en-US" sz="2000">
                <a:latin typeface="Microsoft YaHei" panose="020B0503020204020204" pitchFamily="34" charset="-122"/>
                <a:ea typeface="Microsoft YaHei" panose="020B0503020204020204" pitchFamily="34" charset="-122"/>
              </a:rPr>
              <a:t>亿</a:t>
            </a:r>
            <a:endParaRPr kumimoji="1" lang="zh-CN" altLang="en-US" sz="2000" dirty="0">
              <a:latin typeface="Microsoft YaHei" panose="020B0503020204020204" pitchFamily="34" charset="-122"/>
              <a:ea typeface="Microsoft YaHei" panose="020B0503020204020204" pitchFamily="34" charset="-122"/>
            </a:endParaRPr>
          </a:p>
        </p:txBody>
      </p:sp>
      <p:sp>
        <p:nvSpPr>
          <p:cNvPr id="38" name="文本框 37">
            <a:extLst>
              <a:ext uri="{FF2B5EF4-FFF2-40B4-BE49-F238E27FC236}">
                <a16:creationId xmlns:a16="http://schemas.microsoft.com/office/drawing/2014/main" id="{E8960EDD-DAD7-0D03-1734-6514B8ACA91F}"/>
              </a:ext>
            </a:extLst>
          </p:cNvPr>
          <p:cNvSpPr txBox="1"/>
          <p:nvPr/>
        </p:nvSpPr>
        <p:spPr>
          <a:xfrm>
            <a:off x="247499" y="6331253"/>
            <a:ext cx="6130290" cy="307777"/>
          </a:xfrm>
          <a:prstGeom prst="rect">
            <a:avLst/>
          </a:prstGeom>
          <a:noFill/>
        </p:spPr>
        <p:txBody>
          <a:bodyPr wrap="square">
            <a:spAutoFit/>
          </a:bodyPr>
          <a:lstStyle/>
          <a:p>
            <a:r>
              <a:rPr lang="en-US" altLang="zh-CN" sz="1400" baseline="30000">
                <a:latin typeface="Microsoft YaHei" panose="020B0503020204020204" pitchFamily="34" charset="-122"/>
                <a:ea typeface="Microsoft YaHei" panose="020B0503020204020204" pitchFamily="34" charset="-122"/>
              </a:rPr>
              <a:t>1</a:t>
            </a:r>
            <a:r>
              <a:rPr lang="en-US" altLang="zh-CN" sz="1400">
                <a:latin typeface="Microsoft YaHei" panose="020B0503020204020204" pitchFamily="34" charset="-122"/>
                <a:ea typeface="Microsoft YaHei" panose="020B0503020204020204" pitchFamily="34" charset="-122"/>
              </a:rPr>
              <a:t> 10.48550/arXiv.2303.12712</a:t>
            </a:r>
            <a:endParaRPr lang="zh-CN" altLang="en-US" sz="1400"/>
          </a:p>
        </p:txBody>
      </p:sp>
      <p:sp>
        <p:nvSpPr>
          <p:cNvPr id="21" name="文本框 20">
            <a:extLst>
              <a:ext uri="{FF2B5EF4-FFF2-40B4-BE49-F238E27FC236}">
                <a16:creationId xmlns:a16="http://schemas.microsoft.com/office/drawing/2014/main" id="{8A891C38-2449-A6F7-C6BE-6CC116E84DF5}"/>
              </a:ext>
            </a:extLst>
          </p:cNvPr>
          <p:cNvSpPr txBox="1"/>
          <p:nvPr/>
        </p:nvSpPr>
        <p:spPr>
          <a:xfrm>
            <a:off x="1075698" y="1447698"/>
            <a:ext cx="11116302" cy="400110"/>
          </a:xfrm>
          <a:prstGeom prst="rect">
            <a:avLst/>
          </a:prstGeom>
          <a:noFill/>
        </p:spPr>
        <p:txBody>
          <a:bodyPr wrap="square">
            <a:spAutoFit/>
          </a:bodyPr>
          <a:lstStyle/>
          <a:p>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证明了</a:t>
            </a:r>
            <a:r>
              <a:rPr lang="zh-CN" altLang="en-US" sz="2000" b="1">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预训练和指令微调大模型</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的模式是实现更高层次智能的有效途径。</a:t>
            </a:r>
            <a:endPar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756037850"/>
      </p:ext>
    </p:extLst>
  </p:cSld>
  <p:clrMapOvr>
    <a:masterClrMapping/>
  </p:clrMapOvr>
  <mc:AlternateContent xmlns:mc="http://schemas.openxmlformats.org/markup-compatibility/2006" xmlns:p14="http://schemas.microsoft.com/office/powerpoint/2010/main">
    <mc:Choice Requires="p14">
      <p:transition spd="slow" p14:dur="2000" advTm="113111"/>
    </mc:Choice>
    <mc:Fallback xmlns="">
      <p:transition spd="slow" advTm="113111"/>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13519A-D44C-5460-B3D9-30626889F9A9}"/>
              </a:ext>
            </a:extLst>
          </p:cNvPr>
          <p:cNvSpPr>
            <a:spLocks noGrp="1"/>
          </p:cNvSpPr>
          <p:nvPr>
            <p:ph type="title"/>
          </p:nvPr>
        </p:nvSpPr>
        <p:spPr>
          <a:xfrm>
            <a:off x="646901" y="136525"/>
            <a:ext cx="9400231" cy="595630"/>
          </a:xfrm>
        </p:spPr>
        <p:txBody>
          <a:bodyPr/>
          <a:lstStyle/>
          <a:p>
            <a:r>
              <a:rPr lang="zh-CN" altLang="en-US"/>
              <a:t>受启发的工作：</a:t>
            </a:r>
            <a:r>
              <a:rPr lang="en-US" altLang="zh-CN"/>
              <a:t>GPT-4 + MineCraft</a:t>
            </a:r>
            <a:r>
              <a:rPr lang="en-US" altLang="zh-CN" baseline="30000"/>
              <a:t>1</a:t>
            </a:r>
            <a:endParaRPr lang="zh-CN" altLang="en-US" baseline="30000"/>
          </a:p>
        </p:txBody>
      </p:sp>
      <p:sp>
        <p:nvSpPr>
          <p:cNvPr id="4" name="文本框 3">
            <a:extLst>
              <a:ext uri="{FF2B5EF4-FFF2-40B4-BE49-F238E27FC236}">
                <a16:creationId xmlns:a16="http://schemas.microsoft.com/office/drawing/2014/main" id="{861BFC8E-F71E-D10B-0294-0EADB7D9A11C}"/>
              </a:ext>
            </a:extLst>
          </p:cNvPr>
          <p:cNvSpPr txBox="1"/>
          <p:nvPr/>
        </p:nvSpPr>
        <p:spPr>
          <a:xfrm>
            <a:off x="540130" y="1139669"/>
            <a:ext cx="4911247" cy="1015663"/>
          </a:xfrm>
          <a:prstGeom prst="rect">
            <a:avLst/>
          </a:prstGeom>
          <a:noFill/>
        </p:spPr>
        <p:txBody>
          <a:bodyPr wrap="square">
            <a:spAutoFit/>
          </a:bodyPr>
          <a:lstStyle/>
          <a:p>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Voyager</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智能体在</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我的世界</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游戏里自由探索，能实现</a:t>
            </a:r>
            <a:r>
              <a:rPr lang="zh-CN" altLang="en-US" sz="2000" b="1">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以前无法做到</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的广泛地遍历地图，并形成了技能库！</a:t>
            </a:r>
            <a:endParaRPr lang="en-US" altLang="zh-CN"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6" name="文本框 5">
            <a:extLst>
              <a:ext uri="{FF2B5EF4-FFF2-40B4-BE49-F238E27FC236}">
                <a16:creationId xmlns:a16="http://schemas.microsoft.com/office/drawing/2014/main" id="{9D317A4F-D2E8-8D2C-E97C-81F81848FAE3}"/>
              </a:ext>
            </a:extLst>
          </p:cNvPr>
          <p:cNvSpPr txBox="1"/>
          <p:nvPr/>
        </p:nvSpPr>
        <p:spPr>
          <a:xfrm>
            <a:off x="8251942" y="6398804"/>
            <a:ext cx="3759355" cy="307777"/>
          </a:xfrm>
          <a:prstGeom prst="rect">
            <a:avLst/>
          </a:prstGeom>
          <a:noFill/>
        </p:spPr>
        <p:txBody>
          <a:bodyPr wrap="square">
            <a:spAutoFit/>
          </a:bodyPr>
          <a:lstStyle/>
          <a:p>
            <a:r>
              <a:rPr lang="en-US" altLang="zh-CN" sz="1400" b="0" i="0" baseline="30000">
                <a:effectLst/>
                <a:latin typeface="system-ui"/>
              </a:rPr>
              <a:t>1</a:t>
            </a:r>
            <a:r>
              <a:rPr lang="en-US" altLang="zh-CN" sz="1400" b="0" i="0">
                <a:effectLst/>
                <a:latin typeface="system-ui"/>
              </a:rPr>
              <a:t> https://arxiv.org/pdf/2305.16291.pdf</a:t>
            </a:r>
            <a:r>
              <a:rPr lang="zh-CN" altLang="en-US" sz="1400">
                <a:latin typeface="system-ui"/>
              </a:rPr>
              <a:t> </a:t>
            </a:r>
            <a:r>
              <a:rPr lang="en-US" altLang="zh-CN" sz="1400" b="0" i="0">
                <a:effectLst/>
                <a:latin typeface="system-ui"/>
              </a:rPr>
              <a:t>NVIDIA</a:t>
            </a:r>
            <a:endParaRPr lang="zh-CN" altLang="en-US" sz="1400"/>
          </a:p>
        </p:txBody>
      </p:sp>
      <p:pic>
        <p:nvPicPr>
          <p:cNvPr id="8" name="图片 7">
            <a:extLst>
              <a:ext uri="{FF2B5EF4-FFF2-40B4-BE49-F238E27FC236}">
                <a16:creationId xmlns:a16="http://schemas.microsoft.com/office/drawing/2014/main" id="{FEAA4D4A-EA1B-4625-6C96-5B61B68CBA31}"/>
              </a:ext>
            </a:extLst>
          </p:cNvPr>
          <p:cNvPicPr>
            <a:picLocks noChangeAspect="1"/>
          </p:cNvPicPr>
          <p:nvPr/>
        </p:nvPicPr>
        <p:blipFill>
          <a:blip r:embed="rId2"/>
          <a:stretch>
            <a:fillRect/>
          </a:stretch>
        </p:blipFill>
        <p:spPr>
          <a:xfrm>
            <a:off x="522511" y="2302557"/>
            <a:ext cx="4612932" cy="3055634"/>
          </a:xfrm>
          <a:prstGeom prst="rect">
            <a:avLst/>
          </a:prstGeom>
        </p:spPr>
      </p:pic>
      <p:pic>
        <p:nvPicPr>
          <p:cNvPr id="10" name="图片 9">
            <a:extLst>
              <a:ext uri="{FF2B5EF4-FFF2-40B4-BE49-F238E27FC236}">
                <a16:creationId xmlns:a16="http://schemas.microsoft.com/office/drawing/2014/main" id="{8096CCCB-21B3-5E1A-8A72-0BC6967C11CE}"/>
              </a:ext>
            </a:extLst>
          </p:cNvPr>
          <p:cNvPicPr>
            <a:picLocks noChangeAspect="1"/>
          </p:cNvPicPr>
          <p:nvPr/>
        </p:nvPicPr>
        <p:blipFill>
          <a:blip r:embed="rId3"/>
          <a:stretch>
            <a:fillRect/>
          </a:stretch>
        </p:blipFill>
        <p:spPr>
          <a:xfrm>
            <a:off x="5347016" y="1375074"/>
            <a:ext cx="6495240" cy="2852639"/>
          </a:xfrm>
          <a:prstGeom prst="rect">
            <a:avLst/>
          </a:prstGeom>
        </p:spPr>
      </p:pic>
      <p:sp>
        <p:nvSpPr>
          <p:cNvPr id="11" name="文本框 10">
            <a:extLst>
              <a:ext uri="{FF2B5EF4-FFF2-40B4-BE49-F238E27FC236}">
                <a16:creationId xmlns:a16="http://schemas.microsoft.com/office/drawing/2014/main" id="{3A81E28A-8547-EA68-8132-A955116E1B44}"/>
              </a:ext>
            </a:extLst>
          </p:cNvPr>
          <p:cNvSpPr txBox="1"/>
          <p:nvPr/>
        </p:nvSpPr>
        <p:spPr>
          <a:xfrm>
            <a:off x="5889357" y="1006585"/>
            <a:ext cx="1783683" cy="400110"/>
          </a:xfrm>
          <a:prstGeom prst="rect">
            <a:avLst/>
          </a:prstGeom>
          <a:noFill/>
        </p:spPr>
        <p:txBody>
          <a:bodyPr wrap="square">
            <a:spAutoFit/>
          </a:bodyPr>
          <a:lstStyle/>
          <a:p>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自动课程</a:t>
            </a:r>
            <a:endParaRPr lang="en-US" altLang="zh-CN"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12" name="文本框 11">
            <a:extLst>
              <a:ext uri="{FF2B5EF4-FFF2-40B4-BE49-F238E27FC236}">
                <a16:creationId xmlns:a16="http://schemas.microsoft.com/office/drawing/2014/main" id="{BC199C18-002B-0034-8E3F-0C2BE6FAD8DA}"/>
              </a:ext>
            </a:extLst>
          </p:cNvPr>
          <p:cNvSpPr txBox="1"/>
          <p:nvPr/>
        </p:nvSpPr>
        <p:spPr>
          <a:xfrm>
            <a:off x="7820144" y="974964"/>
            <a:ext cx="2254739" cy="400110"/>
          </a:xfrm>
          <a:prstGeom prst="rect">
            <a:avLst/>
          </a:prstGeom>
          <a:noFill/>
        </p:spPr>
        <p:txBody>
          <a:bodyPr wrap="square">
            <a:spAutoFit/>
          </a:bodyPr>
          <a:lstStyle/>
          <a:p>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迭代</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Prompt</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机制</a:t>
            </a:r>
            <a:endParaRPr lang="en-US" altLang="zh-CN"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13" name="文本框 12">
            <a:extLst>
              <a:ext uri="{FF2B5EF4-FFF2-40B4-BE49-F238E27FC236}">
                <a16:creationId xmlns:a16="http://schemas.microsoft.com/office/drawing/2014/main" id="{E832591F-A3A7-8054-B488-E5963B7B87B2}"/>
              </a:ext>
            </a:extLst>
          </p:cNvPr>
          <p:cNvSpPr txBox="1"/>
          <p:nvPr/>
        </p:nvSpPr>
        <p:spPr>
          <a:xfrm>
            <a:off x="10542803" y="974964"/>
            <a:ext cx="1066801" cy="400110"/>
          </a:xfrm>
          <a:prstGeom prst="rect">
            <a:avLst/>
          </a:prstGeom>
          <a:noFill/>
        </p:spPr>
        <p:txBody>
          <a:bodyPr wrap="square">
            <a:spAutoFit/>
          </a:bodyPr>
          <a:lstStyle/>
          <a:p>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技能库</a:t>
            </a:r>
            <a:endParaRPr lang="en-US" altLang="zh-CN"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14" name="文本框 13">
            <a:extLst>
              <a:ext uri="{FF2B5EF4-FFF2-40B4-BE49-F238E27FC236}">
                <a16:creationId xmlns:a16="http://schemas.microsoft.com/office/drawing/2014/main" id="{B82EE00C-E695-584D-F0A9-3E628E8F9233}"/>
              </a:ext>
            </a:extLst>
          </p:cNvPr>
          <p:cNvSpPr txBox="1"/>
          <p:nvPr/>
        </p:nvSpPr>
        <p:spPr>
          <a:xfrm>
            <a:off x="581638" y="5358191"/>
            <a:ext cx="4494677" cy="400110"/>
          </a:xfrm>
          <a:prstGeom prst="rect">
            <a:avLst/>
          </a:prstGeom>
          <a:noFill/>
        </p:spPr>
        <p:txBody>
          <a:bodyPr wrap="square">
            <a:spAutoFit/>
          </a:bodyPr>
          <a:lstStyle/>
          <a:p>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不同方法发现</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Items</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和</a:t>
            </a:r>
            <a:r>
              <a:rPr lang="en-US" altLang="zh-CN"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Skill</a:t>
            </a:r>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的能力对比</a:t>
            </a:r>
            <a:endParaRPr lang="en-US" altLang="zh-CN"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pic>
        <p:nvPicPr>
          <p:cNvPr id="16" name="图片 15">
            <a:extLst>
              <a:ext uri="{FF2B5EF4-FFF2-40B4-BE49-F238E27FC236}">
                <a16:creationId xmlns:a16="http://schemas.microsoft.com/office/drawing/2014/main" id="{49C21FD2-3213-2064-0E21-594B95C3DF57}"/>
              </a:ext>
            </a:extLst>
          </p:cNvPr>
          <p:cNvPicPr>
            <a:picLocks noChangeAspect="1"/>
          </p:cNvPicPr>
          <p:nvPr/>
        </p:nvPicPr>
        <p:blipFill>
          <a:blip r:embed="rId4"/>
          <a:stretch>
            <a:fillRect/>
          </a:stretch>
        </p:blipFill>
        <p:spPr>
          <a:xfrm>
            <a:off x="5397188" y="4196092"/>
            <a:ext cx="3997515" cy="2202712"/>
          </a:xfrm>
          <a:prstGeom prst="rect">
            <a:avLst/>
          </a:prstGeom>
        </p:spPr>
      </p:pic>
      <p:sp>
        <p:nvSpPr>
          <p:cNvPr id="17" name="文本框 16">
            <a:extLst>
              <a:ext uri="{FF2B5EF4-FFF2-40B4-BE49-F238E27FC236}">
                <a16:creationId xmlns:a16="http://schemas.microsoft.com/office/drawing/2014/main" id="{186139AB-C2F9-13FF-0021-78EA2C69E812}"/>
              </a:ext>
            </a:extLst>
          </p:cNvPr>
          <p:cNvSpPr txBox="1"/>
          <p:nvPr/>
        </p:nvSpPr>
        <p:spPr>
          <a:xfrm>
            <a:off x="9444875" y="5630419"/>
            <a:ext cx="2249286" cy="400110"/>
          </a:xfrm>
          <a:prstGeom prst="rect">
            <a:avLst/>
          </a:prstGeom>
          <a:noFill/>
        </p:spPr>
        <p:txBody>
          <a:bodyPr wrap="square">
            <a:spAutoFit/>
          </a:bodyPr>
          <a:lstStyle/>
          <a:p>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广泛地遍历地图</a:t>
            </a:r>
            <a:endParaRPr lang="en-US" altLang="zh-CN"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18" name="文本框 17">
            <a:extLst>
              <a:ext uri="{FF2B5EF4-FFF2-40B4-BE49-F238E27FC236}">
                <a16:creationId xmlns:a16="http://schemas.microsoft.com/office/drawing/2014/main" id="{325631B3-7F41-AA29-5C7F-6E3CE777934B}"/>
              </a:ext>
            </a:extLst>
          </p:cNvPr>
          <p:cNvSpPr txBox="1"/>
          <p:nvPr/>
        </p:nvSpPr>
        <p:spPr>
          <a:xfrm>
            <a:off x="10047132" y="4196092"/>
            <a:ext cx="1783683" cy="400110"/>
          </a:xfrm>
          <a:prstGeom prst="rect">
            <a:avLst/>
          </a:prstGeom>
          <a:noFill/>
        </p:spPr>
        <p:txBody>
          <a:bodyPr wrap="square">
            <a:spAutoFit/>
          </a:bodyPr>
          <a:lstStyle/>
          <a:p>
            <a:r>
              <a:rPr lang="zh-CN" altLang="en-US" sz="20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方法</a:t>
            </a:r>
            <a:endParaRPr lang="en-US" altLang="zh-CN" sz="20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3" name="文本框 2">
            <a:extLst>
              <a:ext uri="{FF2B5EF4-FFF2-40B4-BE49-F238E27FC236}">
                <a16:creationId xmlns:a16="http://schemas.microsoft.com/office/drawing/2014/main" id="{50CD65BC-C5E5-7A87-1222-78DF5C27093B}"/>
              </a:ext>
            </a:extLst>
          </p:cNvPr>
          <p:cNvSpPr txBox="1"/>
          <p:nvPr/>
        </p:nvSpPr>
        <p:spPr>
          <a:xfrm>
            <a:off x="404703" y="6364805"/>
            <a:ext cx="8420964" cy="461665"/>
          </a:xfrm>
          <a:prstGeom prst="rect">
            <a:avLst/>
          </a:prstGeom>
          <a:noFill/>
        </p:spPr>
        <p:txBody>
          <a:bodyPr wrap="square">
            <a:spAutoFit/>
          </a:bodyPr>
          <a:lstStyle/>
          <a:p>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启发：为大模型创造一个</a:t>
            </a:r>
            <a:r>
              <a:rPr lang="zh-CN" altLang="en-US" sz="2400" b="1">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可以交互的粒子物理世界</a:t>
            </a: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endParaRPr lang="en-US" altLang="zh-CN" sz="24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7127019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3A4BB7-0FBF-7114-C9BE-DA0B8379DAB6}"/>
              </a:ext>
            </a:extLst>
          </p:cNvPr>
          <p:cNvSpPr>
            <a:spLocks noGrp="1"/>
          </p:cNvSpPr>
          <p:nvPr>
            <p:ph type="title"/>
          </p:nvPr>
        </p:nvSpPr>
        <p:spPr/>
        <p:txBody>
          <a:bodyPr/>
          <a:lstStyle/>
          <a:p>
            <a:r>
              <a:rPr lang="zh-CN" altLang="en-US"/>
              <a:t>机器学习用于</a:t>
            </a:r>
            <a:r>
              <a:rPr lang="en-US" altLang="zh-CN"/>
              <a:t>HEP</a:t>
            </a:r>
            <a:r>
              <a:rPr lang="zh-CN" altLang="en-US"/>
              <a:t>现状</a:t>
            </a:r>
          </a:p>
        </p:txBody>
      </p:sp>
      <p:sp>
        <p:nvSpPr>
          <p:cNvPr id="6" name="文本框 5">
            <a:extLst>
              <a:ext uri="{FF2B5EF4-FFF2-40B4-BE49-F238E27FC236}">
                <a16:creationId xmlns:a16="http://schemas.microsoft.com/office/drawing/2014/main" id="{9CE8587D-9936-3408-E529-063DD1F80947}"/>
              </a:ext>
            </a:extLst>
          </p:cNvPr>
          <p:cNvSpPr txBox="1"/>
          <p:nvPr/>
        </p:nvSpPr>
        <p:spPr>
          <a:xfrm>
            <a:off x="1448475" y="5723899"/>
            <a:ext cx="10552014" cy="830997"/>
          </a:xfrm>
          <a:prstGeom prst="rect">
            <a:avLst/>
          </a:prstGeom>
          <a:noFill/>
        </p:spPr>
        <p:txBody>
          <a:bodyPr wrap="square">
            <a:spAutoFit/>
          </a:bodyPr>
          <a:lstStyle/>
          <a:p>
            <a:pPr marL="285750" indent="-285750">
              <a:buFont typeface="Arial" panose="020B0604020202020204" pitchFamily="34" charset="0"/>
              <a:buChar char="•"/>
            </a:pPr>
            <a:r>
              <a:rPr kumimoji="1" lang="zh-CN" altLang="en-US"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针对具体的科学问题研究专门的</a:t>
            </a:r>
            <a:r>
              <a:rPr kumimoji="1" lang="en-US" altLang="zh-CN"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AI</a:t>
            </a:r>
            <a:r>
              <a:rPr kumimoji="1" lang="zh-CN" altLang="en-US"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算法</a:t>
            </a:r>
            <a:r>
              <a:rPr kumimoji="1" lang="zh-CN" altLang="en-US" sz="24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是有效的。</a:t>
            </a:r>
            <a:endParaRPr kumimoji="1" lang="en-US" altLang="zh-CN" sz="24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kumimoji="1" lang="zh-CN" altLang="en-US" sz="24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人工智能驱动高能物理科学发现上还没有领域</a:t>
            </a:r>
            <a:r>
              <a:rPr kumimoji="1" lang="zh-CN" altLang="en-US"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引领性</a:t>
            </a:r>
            <a:r>
              <a:rPr kumimoji="1" lang="zh-CN" altLang="en-US" sz="24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和有</a:t>
            </a:r>
            <a:r>
              <a:rPr kumimoji="1" lang="zh-CN" altLang="en-US"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重大影响力</a:t>
            </a:r>
            <a:r>
              <a:rPr kumimoji="1" lang="zh-CN" altLang="en-US" sz="24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的成果。</a:t>
            </a:r>
          </a:p>
        </p:txBody>
      </p:sp>
      <p:pic>
        <p:nvPicPr>
          <p:cNvPr id="4" name="图片 3">
            <a:extLst>
              <a:ext uri="{FF2B5EF4-FFF2-40B4-BE49-F238E27FC236}">
                <a16:creationId xmlns:a16="http://schemas.microsoft.com/office/drawing/2014/main" id="{3DB17575-E280-2B30-7DA3-505C2CB400DE}"/>
              </a:ext>
            </a:extLst>
          </p:cNvPr>
          <p:cNvPicPr>
            <a:picLocks noChangeAspect="1"/>
          </p:cNvPicPr>
          <p:nvPr/>
        </p:nvPicPr>
        <p:blipFill>
          <a:blip r:embed="rId3"/>
          <a:stretch>
            <a:fillRect/>
          </a:stretch>
        </p:blipFill>
        <p:spPr>
          <a:xfrm>
            <a:off x="0" y="1251520"/>
            <a:ext cx="12192000" cy="4354960"/>
          </a:xfrm>
          <a:prstGeom prst="rect">
            <a:avLst/>
          </a:prstGeom>
        </p:spPr>
      </p:pic>
    </p:spTree>
    <p:extLst>
      <p:ext uri="{BB962C8B-B14F-4D97-AF65-F5344CB8AC3E}">
        <p14:creationId xmlns:p14="http://schemas.microsoft.com/office/powerpoint/2010/main" val="32774099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9291B5-5BCE-1803-6209-7DE05A2B83DB}"/>
              </a:ext>
            </a:extLst>
          </p:cNvPr>
          <p:cNvSpPr>
            <a:spLocks noGrp="1"/>
          </p:cNvSpPr>
          <p:nvPr>
            <p:ph type="title"/>
          </p:nvPr>
        </p:nvSpPr>
        <p:spPr/>
        <p:txBody>
          <a:bodyPr/>
          <a:lstStyle/>
          <a:p>
            <a:r>
              <a:rPr lang="en-US" altLang="zh-CN"/>
              <a:t>HepAI</a:t>
            </a:r>
            <a:r>
              <a:rPr lang="zh-CN" altLang="en-US"/>
              <a:t>服务</a:t>
            </a:r>
          </a:p>
        </p:txBody>
      </p:sp>
      <p:sp>
        <p:nvSpPr>
          <p:cNvPr id="6" name="文本框 5">
            <a:extLst>
              <a:ext uri="{FF2B5EF4-FFF2-40B4-BE49-F238E27FC236}">
                <a16:creationId xmlns:a16="http://schemas.microsoft.com/office/drawing/2014/main" id="{17E95BF5-5CEC-2770-CD2D-9B0D1B87D4C6}"/>
              </a:ext>
            </a:extLst>
          </p:cNvPr>
          <p:cNvSpPr txBox="1"/>
          <p:nvPr/>
        </p:nvSpPr>
        <p:spPr>
          <a:xfrm>
            <a:off x="254438" y="1214727"/>
            <a:ext cx="10531618" cy="461665"/>
          </a:xfrm>
          <a:prstGeom prst="rect">
            <a:avLst/>
          </a:prstGeom>
          <a:noFill/>
        </p:spPr>
        <p:txBody>
          <a:bodyPr wrap="square">
            <a:spAutoFit/>
          </a:bodyPr>
          <a:lstStyle/>
          <a:p>
            <a:pPr marL="342900" indent="-342900">
              <a:buFont typeface="Arial" panose="020B0604020202020204" pitchFamily="34" charset="0"/>
              <a:buChar char="•"/>
            </a:pP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主要以</a:t>
            </a:r>
            <a:r>
              <a:rPr lang="zh-CN" altLang="en-US" sz="24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模型即服务</a:t>
            </a:r>
            <a:r>
              <a:rPr lang="en-US" altLang="zh-CN" sz="24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(Model as a</a:t>
            </a:r>
            <a:r>
              <a:rPr lang="zh-CN" altLang="en-US" sz="24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a:t>
            </a:r>
            <a:r>
              <a:rPr lang="en-US" altLang="zh-CN" sz="2400" b="1">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Service, MaaS)</a:t>
            </a: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方式提供</a:t>
            </a:r>
          </a:p>
        </p:txBody>
      </p:sp>
      <p:pic>
        <p:nvPicPr>
          <p:cNvPr id="10" name="图片 9">
            <a:extLst>
              <a:ext uri="{FF2B5EF4-FFF2-40B4-BE49-F238E27FC236}">
                <a16:creationId xmlns:a16="http://schemas.microsoft.com/office/drawing/2014/main" id="{31FF2BB3-6794-F84A-8223-0929DA6173D2}"/>
              </a:ext>
            </a:extLst>
          </p:cNvPr>
          <p:cNvPicPr>
            <a:picLocks noChangeAspect="1"/>
          </p:cNvPicPr>
          <p:nvPr/>
        </p:nvPicPr>
        <p:blipFill>
          <a:blip r:embed="rId2"/>
          <a:stretch>
            <a:fillRect/>
          </a:stretch>
        </p:blipFill>
        <p:spPr>
          <a:xfrm>
            <a:off x="0" y="1943088"/>
            <a:ext cx="12192000" cy="3762517"/>
          </a:xfrm>
          <a:prstGeom prst="rect">
            <a:avLst/>
          </a:prstGeom>
        </p:spPr>
      </p:pic>
    </p:spTree>
    <p:extLst>
      <p:ext uri="{BB962C8B-B14F-4D97-AF65-F5344CB8AC3E}">
        <p14:creationId xmlns:p14="http://schemas.microsoft.com/office/powerpoint/2010/main" val="585466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7710E789-E9D2-3BC5-42F2-4E06BB876882}"/>
              </a:ext>
            </a:extLst>
          </p:cNvPr>
          <p:cNvSpPr txBox="1"/>
          <p:nvPr/>
        </p:nvSpPr>
        <p:spPr>
          <a:xfrm>
            <a:off x="5770782" y="4056989"/>
            <a:ext cx="6421218" cy="1015663"/>
          </a:xfrm>
          <a:prstGeom prst="rect">
            <a:avLst/>
          </a:prstGeom>
          <a:noFill/>
        </p:spPr>
        <p:txBody>
          <a:bodyPr wrap="square">
            <a:spAutoFit/>
          </a:bodyPr>
          <a:lstStyle/>
          <a:p>
            <a:pPr marL="742950" lvl="1" indent="-285750">
              <a:buFont typeface="Arial" panose="020B0604020202020204" pitchFamily="34" charset="0"/>
              <a:buChar char="•"/>
            </a:pPr>
            <a:r>
              <a:rPr lang="zh-CN" altLang="en-US" sz="2000">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律师模拟考试排名前</a:t>
            </a:r>
            <a:r>
              <a:rPr lang="en-US" altLang="zh-CN" sz="2000">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10%</a:t>
            </a:r>
          </a:p>
          <a:p>
            <a:pPr marL="742950" lvl="1" indent="-285750">
              <a:buFont typeface="Arial" panose="020B0604020202020204" pitchFamily="34" charset="0"/>
              <a:buChar char="•"/>
            </a:pPr>
            <a:r>
              <a:rPr lang="en-US" altLang="zh-CN" sz="2000">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SAT(</a:t>
            </a:r>
            <a:r>
              <a:rPr lang="zh-CN" altLang="en-US" sz="2000">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美国高考</a:t>
            </a:r>
            <a:r>
              <a:rPr lang="en-US" altLang="zh-CN" sz="2000">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000">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排名前</a:t>
            </a:r>
            <a:r>
              <a:rPr lang="en-US" altLang="zh-CN" sz="2000">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10%(ChatGPT</a:t>
            </a:r>
            <a:r>
              <a:rPr lang="zh-CN" altLang="en-US" sz="2000">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在倒数</a:t>
            </a:r>
            <a:r>
              <a:rPr lang="en-US" altLang="zh-CN" sz="2000">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10%)</a:t>
            </a:r>
          </a:p>
          <a:p>
            <a:pPr marL="742950" lvl="1" indent="-285750">
              <a:buFont typeface="Arial" panose="020B0604020202020204" pitchFamily="34" charset="0"/>
              <a:buChar char="•"/>
            </a:pPr>
            <a:r>
              <a:rPr lang="zh-CN" altLang="en-US" sz="2000" b="0" i="0" u="none" strike="noStrike">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物理所考研</a:t>
            </a:r>
            <a:r>
              <a:rPr lang="en-US" altLang="zh-CN" sz="2000" b="0" i="0" u="none" strike="noStrike">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000" b="0" i="0" u="none" strike="noStrike">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量子力学</a:t>
            </a:r>
            <a:r>
              <a:rPr lang="en-US" altLang="zh-CN" sz="2000" b="0" i="0" u="none" strike="noStrike">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》77/150</a:t>
            </a:r>
            <a:r>
              <a:rPr lang="zh-CN" altLang="en-US" sz="2000" b="0" i="0" u="none" strike="noStrike">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en-US" altLang="zh-CN" sz="2000" b="0" i="0" u="none" strike="noStrike">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100/150</a:t>
            </a:r>
          </a:p>
        </p:txBody>
      </p:sp>
      <p:sp>
        <p:nvSpPr>
          <p:cNvPr id="10" name="标题 1">
            <a:extLst>
              <a:ext uri="{FF2B5EF4-FFF2-40B4-BE49-F238E27FC236}">
                <a16:creationId xmlns:a16="http://schemas.microsoft.com/office/drawing/2014/main" id="{6A02C388-0BA7-6A1C-FAE5-0F56800BD651}"/>
              </a:ext>
            </a:extLst>
          </p:cNvPr>
          <p:cNvSpPr>
            <a:spLocks noGrp="1"/>
          </p:cNvSpPr>
          <p:nvPr>
            <p:ph type="title"/>
          </p:nvPr>
        </p:nvSpPr>
        <p:spPr>
          <a:xfrm>
            <a:off x="349182" y="194837"/>
            <a:ext cx="5090704" cy="595630"/>
          </a:xfrm>
        </p:spPr>
        <p:txBody>
          <a:bodyPr>
            <a:normAutofit fontScale="90000"/>
          </a:bodyPr>
          <a:lstStyle/>
          <a:p>
            <a:r>
              <a:rPr lang="zh-CN" altLang="en-US"/>
              <a:t>目前的“高层次”智能</a:t>
            </a:r>
            <a:endParaRPr lang="zh-CN" altLang="en-US" dirty="0"/>
          </a:p>
        </p:txBody>
      </p:sp>
      <p:sp>
        <p:nvSpPr>
          <p:cNvPr id="11" name="文本框 10">
            <a:extLst>
              <a:ext uri="{FF2B5EF4-FFF2-40B4-BE49-F238E27FC236}">
                <a16:creationId xmlns:a16="http://schemas.microsoft.com/office/drawing/2014/main" id="{C109ADFD-EEF2-C95E-8524-8701D18C5CC3}"/>
              </a:ext>
            </a:extLst>
          </p:cNvPr>
          <p:cNvSpPr txBox="1"/>
          <p:nvPr/>
        </p:nvSpPr>
        <p:spPr>
          <a:xfrm>
            <a:off x="5594189" y="6027776"/>
            <a:ext cx="6597811" cy="400110"/>
          </a:xfrm>
          <a:prstGeom prst="rect">
            <a:avLst/>
          </a:prstGeom>
          <a:noFill/>
        </p:spPr>
        <p:txBody>
          <a:bodyPr wrap="square">
            <a:spAutoFit/>
          </a:bodyPr>
          <a:lstStyle/>
          <a:p>
            <a:pPr lvl="1"/>
            <a:r>
              <a:rPr lang="en-US" altLang="zh-CN" sz="2000" b="0" i="0" u="none" strike="noStrike">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ChatGPT</a:t>
            </a:r>
            <a:r>
              <a:rPr lang="zh-CN" altLang="en-US" sz="2000" b="0" i="0" u="none" strike="noStrike">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体验地址：</a:t>
            </a:r>
            <a:r>
              <a:rPr lang="en-US" altLang="zh-CN" sz="2000">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hlinkClick r:id="rId3"/>
              </a:rPr>
              <a:t>https://ai.ihep.ac.cn</a:t>
            </a:r>
            <a:endParaRPr lang="en-US" altLang="zh-CN" sz="2000" b="0" i="0" u="none" strike="noStrike" dirty="0">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15" name="图片 14">
            <a:extLst>
              <a:ext uri="{FF2B5EF4-FFF2-40B4-BE49-F238E27FC236}">
                <a16:creationId xmlns:a16="http://schemas.microsoft.com/office/drawing/2014/main" id="{5E32ED15-1F64-88B0-4E7C-6C03C51D219B}"/>
              </a:ext>
            </a:extLst>
          </p:cNvPr>
          <p:cNvPicPr>
            <a:picLocks noChangeAspect="1"/>
          </p:cNvPicPr>
          <p:nvPr/>
        </p:nvPicPr>
        <p:blipFill>
          <a:blip r:embed="rId4"/>
          <a:stretch>
            <a:fillRect/>
          </a:stretch>
        </p:blipFill>
        <p:spPr>
          <a:xfrm>
            <a:off x="73853" y="1193370"/>
            <a:ext cx="6234081" cy="2406829"/>
          </a:xfrm>
          <a:prstGeom prst="rect">
            <a:avLst/>
          </a:prstGeom>
        </p:spPr>
      </p:pic>
      <p:sp>
        <p:nvSpPr>
          <p:cNvPr id="17" name="文本框 16">
            <a:extLst>
              <a:ext uri="{FF2B5EF4-FFF2-40B4-BE49-F238E27FC236}">
                <a16:creationId xmlns:a16="http://schemas.microsoft.com/office/drawing/2014/main" id="{94281319-181A-87C1-1521-ACEBB2DF52FD}"/>
              </a:ext>
            </a:extLst>
          </p:cNvPr>
          <p:cNvSpPr txBox="1"/>
          <p:nvPr/>
        </p:nvSpPr>
        <p:spPr>
          <a:xfrm>
            <a:off x="445627" y="3895859"/>
            <a:ext cx="3302277" cy="1631216"/>
          </a:xfrm>
          <a:prstGeom prst="rect">
            <a:avLst/>
          </a:prstGeom>
          <a:noFill/>
        </p:spPr>
        <p:txBody>
          <a:bodyPr wrap="square">
            <a:spAutoFit/>
          </a:bodyPr>
          <a:lstStyle/>
          <a:p>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四个能力：</a:t>
            </a:r>
            <a:endPar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通用意图理解能力</a:t>
            </a:r>
            <a:endPar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强大连续对话能力</a:t>
            </a:r>
            <a:endPar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智能交互修正能力</a:t>
            </a:r>
            <a:endPar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较强逻辑推理能力</a:t>
            </a:r>
          </a:p>
        </p:txBody>
      </p:sp>
      <p:pic>
        <p:nvPicPr>
          <p:cNvPr id="7" name="图片 6">
            <a:extLst>
              <a:ext uri="{FF2B5EF4-FFF2-40B4-BE49-F238E27FC236}">
                <a16:creationId xmlns:a16="http://schemas.microsoft.com/office/drawing/2014/main" id="{ACB64E06-2DFD-AD4D-DE9F-8DABE5371CF6}"/>
              </a:ext>
            </a:extLst>
          </p:cNvPr>
          <p:cNvPicPr>
            <a:picLocks noChangeAspect="1"/>
          </p:cNvPicPr>
          <p:nvPr/>
        </p:nvPicPr>
        <p:blipFill>
          <a:blip r:embed="rId5"/>
          <a:stretch>
            <a:fillRect/>
          </a:stretch>
        </p:blipFill>
        <p:spPr>
          <a:xfrm>
            <a:off x="6261623" y="1030279"/>
            <a:ext cx="5811396" cy="2865580"/>
          </a:xfrm>
          <a:prstGeom prst="rect">
            <a:avLst/>
          </a:prstGeom>
        </p:spPr>
      </p:pic>
      <p:sp>
        <p:nvSpPr>
          <p:cNvPr id="2" name="文本框 1">
            <a:extLst>
              <a:ext uri="{FF2B5EF4-FFF2-40B4-BE49-F238E27FC236}">
                <a16:creationId xmlns:a16="http://schemas.microsoft.com/office/drawing/2014/main" id="{915044A7-B42F-7B79-289E-387571439E5B}"/>
              </a:ext>
            </a:extLst>
          </p:cNvPr>
          <p:cNvSpPr txBox="1"/>
          <p:nvPr/>
        </p:nvSpPr>
        <p:spPr>
          <a:xfrm>
            <a:off x="445627" y="5719999"/>
            <a:ext cx="3302277" cy="1015663"/>
          </a:xfrm>
          <a:prstGeom prst="rect">
            <a:avLst/>
          </a:prstGeom>
          <a:noFill/>
        </p:spPr>
        <p:txBody>
          <a:bodyPr wrap="square">
            <a:spAutoFit/>
          </a:bodyPr>
          <a:lstStyle/>
          <a:p>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两大特征：</a:t>
            </a:r>
            <a:endPar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表现与人相似</a:t>
            </a:r>
            <a:endPar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与领域无关</a:t>
            </a:r>
          </a:p>
        </p:txBody>
      </p:sp>
    </p:spTree>
    <p:extLst>
      <p:ext uri="{BB962C8B-B14F-4D97-AF65-F5344CB8AC3E}">
        <p14:creationId xmlns:p14="http://schemas.microsoft.com/office/powerpoint/2010/main" val="1567207122"/>
      </p:ext>
    </p:extLst>
  </p:cSld>
  <p:clrMapOvr>
    <a:masterClrMapping/>
  </p:clrMapOvr>
  <mc:AlternateContent xmlns:mc="http://schemas.openxmlformats.org/markup-compatibility/2006" xmlns:p14="http://schemas.microsoft.com/office/powerpoint/2010/main">
    <mc:Choice Requires="p14">
      <p:transition spd="slow" p14:dur="2000" advTm="311"/>
    </mc:Choice>
    <mc:Fallback xmlns="">
      <p:transition spd="slow" advTm="311"/>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ED541A-5895-94CB-042E-E28437D791A3}"/>
              </a:ext>
            </a:extLst>
          </p:cNvPr>
          <p:cNvSpPr>
            <a:spLocks noGrp="1"/>
          </p:cNvSpPr>
          <p:nvPr>
            <p:ph type="title"/>
          </p:nvPr>
        </p:nvSpPr>
        <p:spPr/>
        <p:txBody>
          <a:bodyPr>
            <a:normAutofit fontScale="90000"/>
          </a:bodyPr>
          <a:lstStyle/>
          <a:p>
            <a:r>
              <a:rPr lang="en-US" altLang="zh-CN"/>
              <a:t>GPT-4</a:t>
            </a:r>
            <a:r>
              <a:rPr lang="zh-CN" altLang="en-US"/>
              <a:t>带来的挑战</a:t>
            </a:r>
          </a:p>
        </p:txBody>
      </p:sp>
      <p:sp>
        <p:nvSpPr>
          <p:cNvPr id="3" name="下箭头 36">
            <a:extLst>
              <a:ext uri="{FF2B5EF4-FFF2-40B4-BE49-F238E27FC236}">
                <a16:creationId xmlns:a16="http://schemas.microsoft.com/office/drawing/2014/main" id="{97329086-3F2E-26B0-170E-8201F87B8CF3}"/>
              </a:ext>
            </a:extLst>
          </p:cNvPr>
          <p:cNvSpPr/>
          <p:nvPr/>
        </p:nvSpPr>
        <p:spPr>
          <a:xfrm flipV="1">
            <a:off x="6414610" y="1909436"/>
            <a:ext cx="2313050" cy="4772239"/>
          </a:xfrm>
          <a:prstGeom prst="downArrow">
            <a:avLst/>
          </a:prstGeom>
          <a:solidFill>
            <a:schemeClr val="accent1">
              <a:alpha val="18000"/>
            </a:schemeClr>
          </a:solidFill>
          <a:ln>
            <a:solidFill>
              <a:schemeClr val="accent1">
                <a:shade val="50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圆角矩形 1">
            <a:extLst>
              <a:ext uri="{FF2B5EF4-FFF2-40B4-BE49-F238E27FC236}">
                <a16:creationId xmlns:a16="http://schemas.microsoft.com/office/drawing/2014/main" id="{CC01A744-EBED-A0C0-36A8-F18D2AE81A20}"/>
              </a:ext>
            </a:extLst>
          </p:cNvPr>
          <p:cNvSpPr/>
          <p:nvPr/>
        </p:nvSpPr>
        <p:spPr>
          <a:xfrm>
            <a:off x="1368688" y="3788659"/>
            <a:ext cx="2810073" cy="9144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r>
              <a:rPr kumimoji="1" lang="zh-CN" altLang="en-US"/>
              <a:t>    “</a:t>
            </a:r>
            <a:r>
              <a:rPr kumimoji="1" lang="en-US" altLang="zh-CN">
                <a:solidFill>
                  <a:schemeClr val="accent4">
                    <a:lumMod val="20000"/>
                    <a:lumOff val="80000"/>
                  </a:schemeClr>
                </a:solidFill>
              </a:rPr>
              <a:t>AI</a:t>
            </a:r>
            <a:r>
              <a:rPr kumimoji="1" lang="zh-CN" altLang="en-US">
                <a:solidFill>
                  <a:schemeClr val="accent4">
                    <a:lumMod val="20000"/>
                    <a:lumOff val="80000"/>
                  </a:schemeClr>
                </a:solidFill>
              </a:rPr>
              <a:t>科研助理</a:t>
            </a:r>
            <a:r>
              <a:rPr kumimoji="1" lang="zh-CN" altLang="en-US"/>
              <a:t>”，突破人类科学家的</a:t>
            </a:r>
            <a:r>
              <a:rPr kumimoji="1" lang="zh-CN" altLang="en-US" b="1">
                <a:solidFill>
                  <a:schemeClr val="accent4">
                    <a:lumMod val="60000"/>
                    <a:lumOff val="40000"/>
                  </a:schemeClr>
                </a:solidFill>
              </a:rPr>
              <a:t>信息瓶颈</a:t>
            </a:r>
          </a:p>
        </p:txBody>
      </p:sp>
      <p:sp>
        <p:nvSpPr>
          <p:cNvPr id="5" name="矩形 4">
            <a:extLst>
              <a:ext uri="{FF2B5EF4-FFF2-40B4-BE49-F238E27FC236}">
                <a16:creationId xmlns:a16="http://schemas.microsoft.com/office/drawing/2014/main" id="{C67A522C-7009-584E-38D5-7C7DED01C43B}"/>
              </a:ext>
            </a:extLst>
          </p:cNvPr>
          <p:cNvSpPr/>
          <p:nvPr/>
        </p:nvSpPr>
        <p:spPr>
          <a:xfrm>
            <a:off x="5010610" y="4994510"/>
            <a:ext cx="4920337" cy="1545737"/>
          </a:xfrm>
          <a:prstGeom prst="rect">
            <a:avLst/>
          </a:prstGeom>
          <a:noFill/>
          <a:ln w="25400">
            <a:solidFill>
              <a:srgbClr val="367ECE"/>
            </a:solidFill>
            <a:prstDash val="dash"/>
          </a:ln>
          <a:effectLst/>
          <a:extLst>
            <a:ext uri="{909E8E84-426E-40DD-AFC4-6F175D3DCCD1}">
              <a14:hiddenFill xmlns:a14="http://schemas.microsoft.com/office/drawing/2010/main">
                <a:solidFill>
                  <a:schemeClr val="bg1"/>
                </a:solidFill>
              </a14:hiddenFill>
            </a:ext>
          </a:extLst>
        </p:spPr>
        <p:txBody>
          <a:bodyPr wrap="square" lIns="91370" tIns="45685" rIns="91370" bIns="45685">
            <a:spAutoFit/>
          </a:bodyPr>
          <a:lstStyle/>
          <a:p>
            <a:pPr marL="74295" algn="just">
              <a:lnSpc>
                <a:spcPct val="120000"/>
              </a:lnSpc>
              <a:spcBef>
                <a:spcPts val="600"/>
              </a:spcBef>
            </a:pPr>
            <a:r>
              <a:rPr kumimoji="1" lang="zh-CN" altLang="en-US" sz="2000" b="1">
                <a:solidFill>
                  <a:srgbClr val="FF0000"/>
                </a:solidFill>
                <a:effectLst>
                  <a:outerShdw blurRad="38100" dist="38100" dir="2700000" algn="tl">
                    <a:srgbClr val="C0C0C0"/>
                  </a:outerShdw>
                </a:effectLst>
                <a:sym typeface="+mn-ea"/>
              </a:rPr>
              <a:t>第一层次</a:t>
            </a:r>
            <a:r>
              <a:rPr kumimoji="1" lang="zh-CN" altLang="en-US" sz="2000">
                <a:effectLst>
                  <a:outerShdw blurRad="38100" dist="38100" dir="2700000" algn="tl">
                    <a:srgbClr val="C0C0C0"/>
                  </a:outerShdw>
                </a:effectLst>
                <a:sym typeface="+mn-ea"/>
              </a:rPr>
              <a:t>：</a:t>
            </a:r>
            <a:r>
              <a:rPr kumimoji="1" lang="en-US" altLang="zh-CN" sz="2000">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rPr>
              <a:t>AI</a:t>
            </a:r>
            <a:r>
              <a:rPr kumimoji="1" lang="zh-CN" altLang="en-US" sz="2000">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rPr>
              <a:t>帮助科研工作者解决特定环节的问题，代替重复性、机械性、有确定标准的劳动；</a:t>
            </a:r>
            <a:r>
              <a:rPr kumimoji="1" lang="en-US" altLang="zh-CN" sz="2000">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rPr>
              <a:t>AI</a:t>
            </a:r>
            <a:r>
              <a:rPr kumimoji="1" lang="zh-CN" altLang="en-US" sz="2000">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rPr>
              <a:t>通过高维数据自动降维来缓解科学计算“维数灾难”</a:t>
            </a:r>
            <a:endParaRPr kumimoji="1" lang="en-US" altLang="zh-CN" sz="2000">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endParaRPr>
          </a:p>
        </p:txBody>
      </p:sp>
      <p:sp>
        <p:nvSpPr>
          <p:cNvPr id="6" name="圆角矩形 8">
            <a:extLst>
              <a:ext uri="{FF2B5EF4-FFF2-40B4-BE49-F238E27FC236}">
                <a16:creationId xmlns:a16="http://schemas.microsoft.com/office/drawing/2014/main" id="{B63E172C-D554-158A-6B4E-F6647447C4A4}"/>
              </a:ext>
            </a:extLst>
          </p:cNvPr>
          <p:cNvSpPr/>
          <p:nvPr/>
        </p:nvSpPr>
        <p:spPr>
          <a:xfrm>
            <a:off x="756635" y="4911817"/>
            <a:ext cx="2808000" cy="9144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r>
              <a:rPr kumimoji="1" lang="zh-CN" altLang="en-US"/>
              <a:t>      </a:t>
            </a:r>
            <a:r>
              <a:rPr kumimoji="1" lang="en-US" altLang="zh-CN"/>
              <a:t>“</a:t>
            </a:r>
            <a:r>
              <a:rPr kumimoji="1" lang="en-US" altLang="zh-CN">
                <a:solidFill>
                  <a:schemeClr val="accent4">
                    <a:lumMod val="60000"/>
                    <a:lumOff val="40000"/>
                  </a:schemeClr>
                </a:solidFill>
              </a:rPr>
              <a:t>AI</a:t>
            </a:r>
            <a:r>
              <a:rPr kumimoji="1" lang="zh-CN" altLang="en-US">
                <a:solidFill>
                  <a:schemeClr val="accent4">
                    <a:lumMod val="60000"/>
                    <a:lumOff val="40000"/>
                  </a:schemeClr>
                </a:solidFill>
              </a:rPr>
              <a:t>实验员、工程师</a:t>
            </a:r>
            <a:r>
              <a:rPr kumimoji="1" lang="en-US" altLang="zh-CN"/>
              <a:t>”</a:t>
            </a:r>
            <a:r>
              <a:rPr kumimoji="1" lang="zh-CN" altLang="en-US"/>
              <a:t>，突破人类科学家</a:t>
            </a:r>
            <a:r>
              <a:rPr kumimoji="1" lang="zh-CN" altLang="en-US" b="1">
                <a:solidFill>
                  <a:schemeClr val="accent4">
                    <a:lumMod val="60000"/>
                    <a:lumOff val="40000"/>
                  </a:schemeClr>
                </a:solidFill>
              </a:rPr>
              <a:t>劳动力、维度瓶颈</a:t>
            </a:r>
          </a:p>
        </p:txBody>
      </p:sp>
      <p:sp>
        <p:nvSpPr>
          <p:cNvPr id="7" name="矩形 6">
            <a:extLst>
              <a:ext uri="{FF2B5EF4-FFF2-40B4-BE49-F238E27FC236}">
                <a16:creationId xmlns:a16="http://schemas.microsoft.com/office/drawing/2014/main" id="{2989122F-DFB6-5C25-E282-FEF5F722659B}"/>
              </a:ext>
            </a:extLst>
          </p:cNvPr>
          <p:cNvSpPr/>
          <p:nvPr/>
        </p:nvSpPr>
        <p:spPr>
          <a:xfrm>
            <a:off x="5010612" y="3711870"/>
            <a:ext cx="4920336" cy="1176405"/>
          </a:xfrm>
          <a:prstGeom prst="rect">
            <a:avLst/>
          </a:prstGeom>
          <a:noFill/>
          <a:ln w="25400">
            <a:solidFill>
              <a:srgbClr val="367ECE"/>
            </a:solidFill>
            <a:prstDash val="dash"/>
          </a:ln>
          <a:effectLst/>
          <a:extLst>
            <a:ext uri="{909E8E84-426E-40DD-AFC4-6F175D3DCCD1}">
              <a14:hiddenFill xmlns:a14="http://schemas.microsoft.com/office/drawing/2010/main">
                <a:solidFill>
                  <a:schemeClr val="bg1"/>
                </a:solidFill>
              </a14:hiddenFill>
            </a:ext>
          </a:extLst>
        </p:spPr>
        <p:txBody>
          <a:bodyPr wrap="square" lIns="91370" tIns="45685" rIns="91370" bIns="45685">
            <a:spAutoFit/>
          </a:bodyPr>
          <a:lstStyle/>
          <a:p>
            <a:pPr marL="74295" algn="just">
              <a:lnSpc>
                <a:spcPct val="120000"/>
              </a:lnSpc>
              <a:spcBef>
                <a:spcPts val="600"/>
              </a:spcBef>
            </a:pPr>
            <a:r>
              <a:rPr kumimoji="1" lang="zh-CN" altLang="en-US" sz="2000" b="1">
                <a:solidFill>
                  <a:srgbClr val="FF0000"/>
                </a:solidFill>
                <a:effectLst>
                  <a:outerShdw blurRad="38100" dist="38100" dir="2700000" algn="tl">
                    <a:srgbClr val="C0C0C0"/>
                  </a:outerShdw>
                </a:effectLst>
                <a:sym typeface="+mn-ea"/>
              </a:rPr>
              <a:t>第二层次</a:t>
            </a:r>
            <a:r>
              <a:rPr kumimoji="1" lang="zh-CN" altLang="en-US" sz="2000">
                <a:effectLst>
                  <a:outerShdw blurRad="38100" dist="38100" dir="2700000" algn="tl">
                    <a:srgbClr val="C0C0C0"/>
                  </a:outerShdw>
                </a:effectLst>
                <a:sym typeface="+mn-ea"/>
              </a:rPr>
              <a:t>：</a:t>
            </a:r>
            <a:r>
              <a:rPr kumimoji="1" lang="en-US" altLang="zh-CN" sz="2000">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rPr>
              <a:t>AI</a:t>
            </a:r>
            <a:r>
              <a:rPr kumimoji="1" lang="zh-CN" altLang="en-US" sz="2000">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rPr>
              <a:t>开始承担更高智力水平的科研工作，能够总结规律、进行推理，为新的科学发现提供“半成品”</a:t>
            </a:r>
            <a:endParaRPr kumimoji="1" lang="en-US" altLang="zh-CN" sz="2000">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endParaRPr>
          </a:p>
        </p:txBody>
      </p:sp>
      <p:sp>
        <p:nvSpPr>
          <p:cNvPr id="8" name="矩形 7">
            <a:extLst>
              <a:ext uri="{FF2B5EF4-FFF2-40B4-BE49-F238E27FC236}">
                <a16:creationId xmlns:a16="http://schemas.microsoft.com/office/drawing/2014/main" id="{BB8C2543-BD56-56FC-9A43-EE267B3CFFD6}"/>
              </a:ext>
            </a:extLst>
          </p:cNvPr>
          <p:cNvSpPr/>
          <p:nvPr/>
        </p:nvSpPr>
        <p:spPr>
          <a:xfrm>
            <a:off x="5010610" y="2429230"/>
            <a:ext cx="4920337" cy="1176405"/>
          </a:xfrm>
          <a:prstGeom prst="rect">
            <a:avLst/>
          </a:prstGeom>
          <a:noFill/>
          <a:ln w="25400">
            <a:solidFill>
              <a:srgbClr val="367ECE"/>
            </a:solidFill>
            <a:prstDash val="dash"/>
          </a:ln>
          <a:effectLst/>
          <a:extLst>
            <a:ext uri="{909E8E84-426E-40DD-AFC4-6F175D3DCCD1}">
              <a14:hiddenFill xmlns:a14="http://schemas.microsoft.com/office/drawing/2010/main">
                <a:solidFill>
                  <a:schemeClr val="bg1"/>
                </a:solidFill>
              </a14:hiddenFill>
            </a:ext>
          </a:extLst>
        </p:spPr>
        <p:txBody>
          <a:bodyPr wrap="square" lIns="91370" tIns="45685" rIns="91370" bIns="45685">
            <a:spAutoFit/>
          </a:bodyPr>
          <a:lstStyle/>
          <a:p>
            <a:pPr marL="74295" algn="just">
              <a:lnSpc>
                <a:spcPct val="120000"/>
              </a:lnSpc>
              <a:spcBef>
                <a:spcPts val="600"/>
              </a:spcBef>
            </a:pPr>
            <a:r>
              <a:rPr kumimoji="1" lang="zh-CN" altLang="en-US" sz="2000" b="1">
                <a:solidFill>
                  <a:srgbClr val="FF0000"/>
                </a:solidFill>
                <a:effectLst>
                  <a:outerShdw blurRad="38100" dist="38100" dir="2700000" algn="tl">
                    <a:srgbClr val="C0C0C0"/>
                  </a:outerShdw>
                </a:effectLst>
                <a:sym typeface="+mn-ea"/>
              </a:rPr>
              <a:t>第三层次</a:t>
            </a:r>
            <a:r>
              <a:rPr kumimoji="1" lang="zh-CN" altLang="en-US" sz="2000">
                <a:effectLst>
                  <a:outerShdw blurRad="38100" dist="38100" dir="2700000" algn="tl">
                    <a:srgbClr val="C0C0C0"/>
                  </a:outerShdw>
                </a:effectLst>
                <a:sym typeface="+mn-ea"/>
              </a:rPr>
              <a:t>：</a:t>
            </a:r>
            <a:r>
              <a:rPr kumimoji="1" lang="en-US" altLang="zh-CN" sz="2000">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rPr>
              <a:t>AI</a:t>
            </a:r>
            <a:r>
              <a:rPr kumimoji="1" lang="zh-CN" altLang="en-US" sz="2000">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rPr>
              <a:t>能够自主根据给定的科学问题提出假设，获取数据、调用工具，开展实验验证，产生新的认知。</a:t>
            </a:r>
            <a:endParaRPr kumimoji="1" lang="en-US" altLang="zh-CN" sz="2000">
              <a:effectLst>
                <a:outerShdw blurRad="38100" dist="38100" dir="2700000" algn="tl">
                  <a:srgbClr val="C0C0C0"/>
                </a:outerShdw>
              </a:effectLst>
              <a:latin typeface="微软雅黑" panose="020B0503020204020204" pitchFamily="34" charset="-122"/>
              <a:ea typeface="微软雅黑" panose="020B0503020204020204" pitchFamily="34" charset="-122"/>
              <a:sym typeface="+mn-ea"/>
            </a:endParaRPr>
          </a:p>
        </p:txBody>
      </p:sp>
      <p:sp>
        <p:nvSpPr>
          <p:cNvPr id="9" name="圆角矩形 11">
            <a:extLst>
              <a:ext uri="{FF2B5EF4-FFF2-40B4-BE49-F238E27FC236}">
                <a16:creationId xmlns:a16="http://schemas.microsoft.com/office/drawing/2014/main" id="{EB2A08F2-7200-5AC4-C47C-E413FC7EE52A}"/>
              </a:ext>
            </a:extLst>
          </p:cNvPr>
          <p:cNvSpPr/>
          <p:nvPr/>
        </p:nvSpPr>
        <p:spPr>
          <a:xfrm>
            <a:off x="1610928" y="2664055"/>
            <a:ext cx="2810073" cy="9144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r>
              <a:rPr kumimoji="1" lang="zh-CN" altLang="en-US"/>
              <a:t>      “</a:t>
            </a:r>
            <a:r>
              <a:rPr kumimoji="1" lang="en-US" altLang="zh-CN">
                <a:solidFill>
                  <a:schemeClr val="accent4">
                    <a:lumMod val="20000"/>
                    <a:lumOff val="80000"/>
                  </a:schemeClr>
                </a:solidFill>
              </a:rPr>
              <a:t>AI</a:t>
            </a:r>
            <a:r>
              <a:rPr kumimoji="1" lang="zh-CN" altLang="en-US">
                <a:solidFill>
                  <a:schemeClr val="accent4">
                    <a:lumMod val="20000"/>
                    <a:lumOff val="80000"/>
                  </a:schemeClr>
                </a:solidFill>
              </a:rPr>
              <a:t>科学家</a:t>
            </a:r>
            <a:r>
              <a:rPr kumimoji="1" lang="zh-CN" altLang="en-US"/>
              <a:t>”，突破人类科学家的</a:t>
            </a:r>
            <a:r>
              <a:rPr kumimoji="1" lang="zh-CN" altLang="en-US" b="1">
                <a:solidFill>
                  <a:schemeClr val="accent4">
                    <a:lumMod val="60000"/>
                    <a:lumOff val="40000"/>
                  </a:schemeClr>
                </a:solidFill>
              </a:rPr>
              <a:t>认知瓶颈</a:t>
            </a:r>
          </a:p>
        </p:txBody>
      </p:sp>
      <p:sp>
        <p:nvSpPr>
          <p:cNvPr id="10" name="文本框 9">
            <a:extLst>
              <a:ext uri="{FF2B5EF4-FFF2-40B4-BE49-F238E27FC236}">
                <a16:creationId xmlns:a16="http://schemas.microsoft.com/office/drawing/2014/main" id="{8038E14C-AA1C-9594-63C4-B1FA553ED4C9}"/>
              </a:ext>
            </a:extLst>
          </p:cNvPr>
          <p:cNvSpPr txBox="1"/>
          <p:nvPr/>
        </p:nvSpPr>
        <p:spPr>
          <a:xfrm>
            <a:off x="10088603" y="2786599"/>
            <a:ext cx="1748388" cy="461665"/>
          </a:xfrm>
          <a:prstGeom prst="rect">
            <a:avLst/>
          </a:prstGeom>
          <a:noFill/>
        </p:spPr>
        <p:txBody>
          <a:bodyPr wrap="square">
            <a:spAutoFit/>
          </a:bodyPr>
          <a:lstStyle/>
          <a:p>
            <a:r>
              <a:rPr lang="zh-CN" altLang="en-US" sz="2400" b="1">
                <a:solidFill>
                  <a:srgbClr val="FF0000"/>
                </a:solidFill>
                <a:latin typeface="Microsoft YaHei" panose="020B0503020204020204" pitchFamily="34" charset="-122"/>
                <a:ea typeface="Microsoft YaHei" panose="020B0503020204020204" pitchFamily="34" charset="-122"/>
              </a:rPr>
              <a:t>自主智能</a:t>
            </a:r>
          </a:p>
        </p:txBody>
      </p:sp>
      <p:cxnSp>
        <p:nvCxnSpPr>
          <p:cNvPr id="11" name="直线箭头连接符 14">
            <a:extLst>
              <a:ext uri="{FF2B5EF4-FFF2-40B4-BE49-F238E27FC236}">
                <a16:creationId xmlns:a16="http://schemas.microsoft.com/office/drawing/2014/main" id="{0B4CCEF4-1542-8B96-A5F5-79EF0D4F3251}"/>
              </a:ext>
            </a:extLst>
          </p:cNvPr>
          <p:cNvCxnSpPr>
            <a:cxnSpLocks/>
            <a:stCxn id="9" idx="3"/>
            <a:endCxn id="8" idx="1"/>
          </p:cNvCxnSpPr>
          <p:nvPr/>
        </p:nvCxnSpPr>
        <p:spPr>
          <a:xfrm flipV="1">
            <a:off x="4421001" y="3017433"/>
            <a:ext cx="589609" cy="10382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直线箭头连接符 26">
            <a:extLst>
              <a:ext uri="{FF2B5EF4-FFF2-40B4-BE49-F238E27FC236}">
                <a16:creationId xmlns:a16="http://schemas.microsoft.com/office/drawing/2014/main" id="{B9D6EF25-18CF-195B-CD92-AE05AE1B6946}"/>
              </a:ext>
            </a:extLst>
          </p:cNvPr>
          <p:cNvCxnSpPr>
            <a:cxnSpLocks/>
            <a:stCxn id="4" idx="3"/>
            <a:endCxn id="7" idx="1"/>
          </p:cNvCxnSpPr>
          <p:nvPr/>
        </p:nvCxnSpPr>
        <p:spPr>
          <a:xfrm>
            <a:off x="4178761" y="4245859"/>
            <a:ext cx="831851" cy="542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直线箭头连接符 29">
            <a:extLst>
              <a:ext uri="{FF2B5EF4-FFF2-40B4-BE49-F238E27FC236}">
                <a16:creationId xmlns:a16="http://schemas.microsoft.com/office/drawing/2014/main" id="{A267E28F-6B25-46B6-DF88-C6071C00ECF4}"/>
              </a:ext>
            </a:extLst>
          </p:cNvPr>
          <p:cNvCxnSpPr>
            <a:cxnSpLocks/>
            <a:stCxn id="6" idx="3"/>
            <a:endCxn id="5" idx="1"/>
          </p:cNvCxnSpPr>
          <p:nvPr/>
        </p:nvCxnSpPr>
        <p:spPr>
          <a:xfrm>
            <a:off x="3564635" y="5369017"/>
            <a:ext cx="1445975" cy="39836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094B9F09-DEA6-62AA-DD09-97917204DC8E}"/>
              </a:ext>
            </a:extLst>
          </p:cNvPr>
          <p:cNvSpPr txBox="1"/>
          <p:nvPr/>
        </p:nvSpPr>
        <p:spPr>
          <a:xfrm>
            <a:off x="10088603" y="3884573"/>
            <a:ext cx="1748388" cy="830997"/>
          </a:xfrm>
          <a:prstGeom prst="rect">
            <a:avLst/>
          </a:prstGeom>
          <a:noFill/>
        </p:spPr>
        <p:txBody>
          <a:bodyPr wrap="square">
            <a:spAutoFit/>
          </a:bodyPr>
          <a:lstStyle/>
          <a:p>
            <a:r>
              <a:rPr lang="zh-CN" altLang="en-US" sz="2400" b="1">
                <a:solidFill>
                  <a:srgbClr val="FF0000"/>
                </a:solidFill>
                <a:latin typeface="Microsoft YaHei" panose="020B0503020204020204" pitchFamily="34" charset="-122"/>
                <a:ea typeface="Microsoft YaHei" panose="020B0503020204020204" pitchFamily="34" charset="-122"/>
              </a:rPr>
              <a:t>类似于</a:t>
            </a:r>
            <a:r>
              <a:rPr lang="en-US" altLang="zh-CN" sz="2400" b="1" err="1">
                <a:solidFill>
                  <a:srgbClr val="FF0000"/>
                </a:solidFill>
                <a:latin typeface="Microsoft YaHei" panose="020B0503020204020204" pitchFamily="34" charset="-122"/>
                <a:ea typeface="Microsoft YaHei" panose="020B0503020204020204" pitchFamily="34" charset="-122"/>
              </a:rPr>
              <a:t>ChatGPT</a:t>
            </a:r>
            <a:endParaRPr lang="zh-CN" altLang="en-US" sz="2400" b="1">
              <a:solidFill>
                <a:srgbClr val="FF0000"/>
              </a:solidFill>
              <a:latin typeface="Microsoft YaHei" panose="020B0503020204020204" pitchFamily="34" charset="-122"/>
              <a:ea typeface="Microsoft YaHei" panose="020B0503020204020204" pitchFamily="34" charset="-122"/>
            </a:endParaRPr>
          </a:p>
        </p:txBody>
      </p:sp>
      <p:sp>
        <p:nvSpPr>
          <p:cNvPr id="15" name="文本框 14">
            <a:extLst>
              <a:ext uri="{FF2B5EF4-FFF2-40B4-BE49-F238E27FC236}">
                <a16:creationId xmlns:a16="http://schemas.microsoft.com/office/drawing/2014/main" id="{3D9A9BD5-CC05-2698-1C15-35E230BD6BE3}"/>
              </a:ext>
            </a:extLst>
          </p:cNvPr>
          <p:cNvSpPr txBox="1"/>
          <p:nvPr/>
        </p:nvSpPr>
        <p:spPr>
          <a:xfrm>
            <a:off x="10047708" y="5536545"/>
            <a:ext cx="1748388" cy="461665"/>
          </a:xfrm>
          <a:prstGeom prst="rect">
            <a:avLst/>
          </a:prstGeom>
          <a:noFill/>
        </p:spPr>
        <p:txBody>
          <a:bodyPr wrap="square">
            <a:spAutoFit/>
          </a:bodyPr>
          <a:lstStyle/>
          <a:p>
            <a:r>
              <a:rPr lang="zh-CN" altLang="en-US" sz="2400" b="1">
                <a:solidFill>
                  <a:srgbClr val="FF0000"/>
                </a:solidFill>
                <a:latin typeface="Microsoft YaHei" panose="020B0503020204020204" pitchFamily="34" charset="-122"/>
                <a:ea typeface="Microsoft YaHei" panose="020B0503020204020204" pitchFamily="34" charset="-122"/>
              </a:rPr>
              <a:t>当前的探索</a:t>
            </a:r>
          </a:p>
        </p:txBody>
      </p:sp>
      <p:pic>
        <p:nvPicPr>
          <p:cNvPr id="16" name="图片 15">
            <a:extLst>
              <a:ext uri="{FF2B5EF4-FFF2-40B4-BE49-F238E27FC236}">
                <a16:creationId xmlns:a16="http://schemas.microsoft.com/office/drawing/2014/main" id="{BAD1D847-D01B-8390-0ED1-1109458AE754}"/>
              </a:ext>
            </a:extLst>
          </p:cNvPr>
          <p:cNvPicPr>
            <a:picLocks noChangeAspect="1"/>
          </p:cNvPicPr>
          <p:nvPr/>
        </p:nvPicPr>
        <p:blipFill>
          <a:blip r:embed="rId3"/>
          <a:stretch>
            <a:fillRect/>
          </a:stretch>
        </p:blipFill>
        <p:spPr>
          <a:xfrm>
            <a:off x="2576665" y="1996651"/>
            <a:ext cx="878597" cy="562302"/>
          </a:xfrm>
          <a:prstGeom prst="rect">
            <a:avLst/>
          </a:prstGeom>
        </p:spPr>
      </p:pic>
      <p:pic>
        <p:nvPicPr>
          <p:cNvPr id="17" name="图片 16">
            <a:extLst>
              <a:ext uri="{FF2B5EF4-FFF2-40B4-BE49-F238E27FC236}">
                <a16:creationId xmlns:a16="http://schemas.microsoft.com/office/drawing/2014/main" id="{75A6A1E8-95B1-DC42-0D58-7D929375CF8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8979" y="4600652"/>
            <a:ext cx="653658" cy="586886"/>
          </a:xfrm>
          <a:prstGeom prst="ellipse">
            <a:avLst/>
          </a:prstGeom>
          <a:ln w="127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图片 17">
            <a:extLst>
              <a:ext uri="{FF2B5EF4-FFF2-40B4-BE49-F238E27FC236}">
                <a16:creationId xmlns:a16="http://schemas.microsoft.com/office/drawing/2014/main" id="{544C5B3F-6229-664F-9619-4DA02A51CDA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7115" y="3578455"/>
            <a:ext cx="745456" cy="664908"/>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图片 18">
            <a:extLst>
              <a:ext uri="{FF2B5EF4-FFF2-40B4-BE49-F238E27FC236}">
                <a16:creationId xmlns:a16="http://schemas.microsoft.com/office/drawing/2014/main" id="{3D0A72F3-4B5F-8A1F-C74B-C0F974305D5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08320" y="2429230"/>
            <a:ext cx="752315" cy="664908"/>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1" name="文本框 20">
            <a:extLst>
              <a:ext uri="{FF2B5EF4-FFF2-40B4-BE49-F238E27FC236}">
                <a16:creationId xmlns:a16="http://schemas.microsoft.com/office/drawing/2014/main" id="{9670EB29-036A-137C-7D88-AFCBD320B1E5}"/>
              </a:ext>
            </a:extLst>
          </p:cNvPr>
          <p:cNvSpPr txBox="1"/>
          <p:nvPr/>
        </p:nvSpPr>
        <p:spPr>
          <a:xfrm>
            <a:off x="598979" y="1096772"/>
            <a:ext cx="11533686" cy="830997"/>
          </a:xfrm>
          <a:prstGeom prst="rect">
            <a:avLst/>
          </a:prstGeom>
          <a:noFill/>
        </p:spPr>
        <p:txBody>
          <a:bodyPr wrap="square">
            <a:spAutoFit/>
          </a:bodyPr>
          <a:lstStyle/>
          <a:p>
            <a:r>
              <a:rPr lang="en-US" altLang="zh-CN"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GPT-4</a:t>
            </a: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带来了人工智能如何从原来帮助科学家突破</a:t>
            </a:r>
            <a:r>
              <a:rPr lang="zh-CN" altLang="en-US" sz="2400">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劳动力瓶颈、维度瓶颈</a:t>
            </a: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的阶段到过渡更高层次的突破</a:t>
            </a:r>
            <a:r>
              <a:rPr lang="zh-CN" altLang="en-US" sz="2400">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信息瓶颈</a:t>
            </a: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甚至</a:t>
            </a:r>
            <a:r>
              <a:rPr lang="zh-CN" altLang="en-US" sz="2400">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认知瓶颈</a:t>
            </a: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的巨大挑战。</a:t>
            </a:r>
          </a:p>
        </p:txBody>
      </p:sp>
      <p:sp>
        <p:nvSpPr>
          <p:cNvPr id="20" name="文本框 19">
            <a:extLst>
              <a:ext uri="{FF2B5EF4-FFF2-40B4-BE49-F238E27FC236}">
                <a16:creationId xmlns:a16="http://schemas.microsoft.com/office/drawing/2014/main" id="{F5B7FBA0-9087-832B-8471-B1E6C73CAECF}"/>
              </a:ext>
            </a:extLst>
          </p:cNvPr>
          <p:cNvSpPr txBox="1"/>
          <p:nvPr/>
        </p:nvSpPr>
        <p:spPr>
          <a:xfrm>
            <a:off x="427309" y="6413698"/>
            <a:ext cx="5350082" cy="307777"/>
          </a:xfrm>
          <a:prstGeom prst="rect">
            <a:avLst/>
          </a:prstGeom>
          <a:noFill/>
        </p:spPr>
        <p:txBody>
          <a:bodyPr wrap="square" rtlCol="0">
            <a:spAutoFit/>
          </a:bodyPr>
          <a:lstStyle/>
          <a:p>
            <a:r>
              <a:rPr kumimoji="1" lang="zh-CN" altLang="en-US" sz="1400">
                <a:latin typeface="Microsoft YaHei" panose="020B0503020204020204" pitchFamily="34" charset="-122"/>
                <a:ea typeface="Microsoft YaHei" panose="020B0503020204020204" pitchFamily="34" charset="-122"/>
              </a:rPr>
              <a:t>部分来源：中科院情报中心 韩涛，空间科学中心 胡晓彦</a:t>
            </a:r>
            <a:endParaRPr kumimoji="1" lang="zh-CN" altLang="en-US" sz="14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484701160"/>
      </p:ext>
    </p:extLst>
  </p:cSld>
  <p:clrMapOvr>
    <a:masterClrMapping/>
  </p:clrMapOvr>
  <mc:AlternateContent xmlns:mc="http://schemas.openxmlformats.org/markup-compatibility/2006" xmlns:p14="http://schemas.microsoft.com/office/powerpoint/2010/main">
    <mc:Choice Requires="p14">
      <p:transition spd="slow" p14:dur="2000" advTm="70437"/>
    </mc:Choice>
    <mc:Fallback xmlns="">
      <p:transition spd="slow" advTm="70437"/>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E7B24C-1035-2141-6FD4-E1E44C046A58}"/>
              </a:ext>
            </a:extLst>
          </p:cNvPr>
          <p:cNvSpPr>
            <a:spLocks noGrp="1"/>
          </p:cNvSpPr>
          <p:nvPr>
            <p:ph type="title"/>
          </p:nvPr>
        </p:nvSpPr>
        <p:spPr>
          <a:xfrm>
            <a:off x="271918" y="154536"/>
            <a:ext cx="8740936" cy="595630"/>
          </a:xfrm>
        </p:spPr>
        <p:txBody>
          <a:bodyPr/>
          <a:lstStyle/>
          <a:p>
            <a:r>
              <a:rPr lang="zh-CN" altLang="en-US"/>
              <a:t>“小模型”和“大模型”对比</a:t>
            </a:r>
          </a:p>
        </p:txBody>
      </p:sp>
      <p:sp>
        <p:nvSpPr>
          <p:cNvPr id="40" name="椭圆 39">
            <a:extLst>
              <a:ext uri="{FF2B5EF4-FFF2-40B4-BE49-F238E27FC236}">
                <a16:creationId xmlns:a16="http://schemas.microsoft.com/office/drawing/2014/main" id="{C3411749-596B-1476-9153-5981A3C14E1A}"/>
              </a:ext>
            </a:extLst>
          </p:cNvPr>
          <p:cNvSpPr/>
          <p:nvPr/>
        </p:nvSpPr>
        <p:spPr>
          <a:xfrm>
            <a:off x="10490522" y="2279828"/>
            <a:ext cx="1397000" cy="1397000"/>
          </a:xfrm>
          <a:prstGeom prst="ellipse">
            <a:avLst/>
          </a:prstGeom>
          <a:gradFill>
            <a:gsLst>
              <a:gs pos="0">
                <a:srgbClr val="ED7D31">
                  <a:alpha val="50000"/>
                </a:srgbClr>
              </a:gs>
              <a:gs pos="60000">
                <a:srgbClr val="ED7D31"/>
              </a:gs>
            </a:gsLst>
            <a:lin ang="2700000" scaled="0"/>
          </a:gradFill>
          <a:ln w="57150" cap="rnd">
            <a:noFill/>
            <a:prstDash val="solid"/>
            <a:round/>
          </a:ln>
          <a:effectLst>
            <a:outerShdw blurRad="76200" dist="50800" dir="5400000" algn="ctr" rotWithShape="0">
              <a:schemeClr val="accent4">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noAutofit/>
          </a:bodyPr>
          <a:lstStyle/>
          <a:p>
            <a:pPr algn="ctr" defTabSz="913765"/>
            <a:r>
              <a:rPr lang="zh-CN" altLang="en-US" sz="28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大模型</a:t>
            </a:r>
            <a:endParaRPr lang="en-GB" sz="28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1" name="椭圆 40">
            <a:extLst>
              <a:ext uri="{FF2B5EF4-FFF2-40B4-BE49-F238E27FC236}">
                <a16:creationId xmlns:a16="http://schemas.microsoft.com/office/drawing/2014/main" id="{75FBC7EA-78A1-F83D-2B5E-B597DFBF799C}"/>
              </a:ext>
            </a:extLst>
          </p:cNvPr>
          <p:cNvSpPr/>
          <p:nvPr/>
        </p:nvSpPr>
        <p:spPr>
          <a:xfrm>
            <a:off x="171906" y="2279828"/>
            <a:ext cx="1397000" cy="1397000"/>
          </a:xfrm>
          <a:prstGeom prst="ellipse">
            <a:avLst/>
          </a:prstGeom>
          <a:gradFill>
            <a:gsLst>
              <a:gs pos="0">
                <a:schemeClr val="accent5">
                  <a:lumMod val="60000"/>
                  <a:lumOff val="40000"/>
                </a:schemeClr>
              </a:gs>
              <a:gs pos="60000">
                <a:schemeClr val="accent5"/>
              </a:gs>
            </a:gsLst>
            <a:lin ang="2700000" scaled="0"/>
          </a:gradFill>
          <a:ln w="57150" cap="rnd">
            <a:noFill/>
            <a:prstDash val="solid"/>
            <a:round/>
          </a:ln>
          <a:effectLst>
            <a:outerShdw blurRad="76200" dist="50800" dir="5400000" algn="ctr" rotWithShape="0">
              <a:schemeClr val="accent5">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noAutofit/>
          </a:bodyPr>
          <a:lstStyle/>
          <a:p>
            <a:pPr algn="ctr" defTabSz="913765"/>
            <a:r>
              <a:rPr lang="zh-CN" altLang="en-US" sz="2800" b="1">
                <a:solidFill>
                  <a:srgbClr val="FFFFFF"/>
                </a:solidFill>
                <a:latin typeface="微软雅黑" panose="020B0503020204020204" pitchFamily="34" charset="-122"/>
                <a:ea typeface="微软雅黑" panose="020B0503020204020204" pitchFamily="34" charset="-122"/>
              </a:rPr>
              <a:t>小模型</a:t>
            </a:r>
            <a:endParaRPr lang="en-GB" sz="2800" b="1" dirty="0">
              <a:solidFill>
                <a:srgbClr val="FFFFFF"/>
              </a:solidFill>
              <a:latin typeface="微软雅黑" panose="020B0503020204020204" pitchFamily="34" charset="-122"/>
              <a:ea typeface="微软雅黑" panose="020B0503020204020204" pitchFamily="34" charset="-122"/>
            </a:endParaRPr>
          </a:p>
        </p:txBody>
      </p:sp>
      <p:sp>
        <p:nvSpPr>
          <p:cNvPr id="42" name="RelativeHist-1-1">
            <a:extLst>
              <a:ext uri="{FF2B5EF4-FFF2-40B4-BE49-F238E27FC236}">
                <a16:creationId xmlns:a16="http://schemas.microsoft.com/office/drawing/2014/main" id="{34EA04DC-30BA-0E85-6743-DBCD1898A732}"/>
              </a:ext>
            </a:extLst>
          </p:cNvPr>
          <p:cNvSpPr/>
          <p:nvPr/>
        </p:nvSpPr>
        <p:spPr bwMode="auto">
          <a:xfrm>
            <a:off x="1795715" y="1882423"/>
            <a:ext cx="8514713" cy="402336"/>
          </a:xfrm>
          <a:prstGeom prst="rect">
            <a:avLst/>
          </a:prstGeom>
          <a:solidFill>
            <a:schemeClr val="tx2">
              <a:lumMod val="20000"/>
              <a:lumOff val="80000"/>
            </a:schemeClr>
          </a:solidFill>
          <a:ln>
            <a:noFill/>
          </a:ln>
        </p:spPr>
        <p:txBody>
          <a:bodyPr anchor="ctr"/>
          <a:lstStyle/>
          <a:p>
            <a:pPr algn="ctr"/>
            <a:endParaRPr/>
          </a:p>
        </p:txBody>
      </p:sp>
      <p:sp>
        <p:nvSpPr>
          <p:cNvPr id="43" name="ValueHist-1-1">
            <a:extLst>
              <a:ext uri="{FF2B5EF4-FFF2-40B4-BE49-F238E27FC236}">
                <a16:creationId xmlns:a16="http://schemas.microsoft.com/office/drawing/2014/main" id="{64B721A8-BC9F-156F-E401-2B8A01CCD06D}"/>
              </a:ext>
            </a:extLst>
          </p:cNvPr>
          <p:cNvSpPr/>
          <p:nvPr/>
        </p:nvSpPr>
        <p:spPr bwMode="auto">
          <a:xfrm>
            <a:off x="2431207" y="1876298"/>
            <a:ext cx="7882159" cy="402336"/>
          </a:xfrm>
          <a:prstGeom prst="rect">
            <a:avLst/>
          </a:prstGeom>
          <a:solidFill>
            <a:schemeClr val="accent1">
              <a:lumMod val="100000"/>
            </a:schemeClr>
          </a:solidFill>
          <a:ln>
            <a:noFill/>
          </a:ln>
        </p:spPr>
        <p:txBody>
          <a:bodyPr anchor="ctr"/>
          <a:lstStyle/>
          <a:p>
            <a:pPr algn="ctr"/>
            <a:endParaRPr/>
          </a:p>
        </p:txBody>
      </p:sp>
      <p:sp>
        <p:nvSpPr>
          <p:cNvPr id="44" name="内容占位符 2">
            <a:extLst>
              <a:ext uri="{FF2B5EF4-FFF2-40B4-BE49-F238E27FC236}">
                <a16:creationId xmlns:a16="http://schemas.microsoft.com/office/drawing/2014/main" id="{C3D3051F-8CF6-0E9F-7221-B98C5E9BC762}"/>
              </a:ext>
            </a:extLst>
          </p:cNvPr>
          <p:cNvSpPr>
            <a:spLocks noGrp="1"/>
          </p:cNvSpPr>
          <p:nvPr>
            <p:ph idx="1"/>
          </p:nvPr>
        </p:nvSpPr>
        <p:spPr>
          <a:xfrm>
            <a:off x="5896182" y="1901661"/>
            <a:ext cx="1284449" cy="435684"/>
          </a:xfrm>
        </p:spPr>
        <p:txBody>
          <a:bodyPr/>
          <a:lstStyle/>
          <a:p>
            <a:pPr marL="0" indent="0">
              <a:buNone/>
            </a:pPr>
            <a:r>
              <a:rPr lang="zh-CN" altLang="en-US" sz="2000" b="1">
                <a:solidFill>
                  <a:schemeClr val="bg1"/>
                </a:solidFill>
              </a:rPr>
              <a:t>参数量</a:t>
            </a:r>
          </a:p>
        </p:txBody>
      </p:sp>
      <p:sp>
        <p:nvSpPr>
          <p:cNvPr id="45" name="内容占位符 2">
            <a:extLst>
              <a:ext uri="{FF2B5EF4-FFF2-40B4-BE49-F238E27FC236}">
                <a16:creationId xmlns:a16="http://schemas.microsoft.com/office/drawing/2014/main" id="{2005934C-E314-B4E5-2C33-F8FF123B1614}"/>
              </a:ext>
            </a:extLst>
          </p:cNvPr>
          <p:cNvSpPr txBox="1">
            <a:spLocks/>
          </p:cNvSpPr>
          <p:nvPr/>
        </p:nvSpPr>
        <p:spPr>
          <a:xfrm>
            <a:off x="1775187" y="1496509"/>
            <a:ext cx="4277884" cy="4356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2000"/>
              <a:t>十万</a:t>
            </a:r>
            <a:r>
              <a:rPr lang="en-US" altLang="zh-CN" sz="2000"/>
              <a:t>(ParticleNet)</a:t>
            </a:r>
            <a:r>
              <a:rPr lang="zh-CN" altLang="en-US" sz="2000"/>
              <a:t>，千万</a:t>
            </a:r>
            <a:r>
              <a:rPr lang="en-US" altLang="zh-CN" sz="2000"/>
              <a:t>(YOLOv8)</a:t>
            </a:r>
            <a:endParaRPr lang="zh-CN" altLang="en-US" sz="2000"/>
          </a:p>
        </p:txBody>
      </p:sp>
      <p:sp>
        <p:nvSpPr>
          <p:cNvPr id="46" name="内容占位符 2">
            <a:extLst>
              <a:ext uri="{FF2B5EF4-FFF2-40B4-BE49-F238E27FC236}">
                <a16:creationId xmlns:a16="http://schemas.microsoft.com/office/drawing/2014/main" id="{207DA16C-58FA-1A11-FA11-4CEDD4BB619E}"/>
              </a:ext>
            </a:extLst>
          </p:cNvPr>
          <p:cNvSpPr txBox="1">
            <a:spLocks/>
          </p:cNvSpPr>
          <p:nvPr/>
        </p:nvSpPr>
        <p:spPr>
          <a:xfrm>
            <a:off x="6943340" y="1496509"/>
            <a:ext cx="3352933" cy="4356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zh-CN" altLang="en-US" sz="2000"/>
              <a:t>十亿</a:t>
            </a:r>
            <a:r>
              <a:rPr lang="en-US" altLang="zh-CN" sz="2000"/>
              <a:t>(SAM)</a:t>
            </a:r>
            <a:r>
              <a:rPr lang="zh-CN" altLang="en-US" sz="2000"/>
              <a:t>，千亿</a:t>
            </a:r>
            <a:r>
              <a:rPr lang="en-US" altLang="zh-CN" sz="2000"/>
              <a:t>(GPT-3)</a:t>
            </a:r>
            <a:endParaRPr lang="zh-CN" altLang="en-US" sz="2000"/>
          </a:p>
        </p:txBody>
      </p:sp>
      <p:grpSp>
        <p:nvGrpSpPr>
          <p:cNvPr id="59" name="组合 58">
            <a:extLst>
              <a:ext uri="{FF2B5EF4-FFF2-40B4-BE49-F238E27FC236}">
                <a16:creationId xmlns:a16="http://schemas.microsoft.com/office/drawing/2014/main" id="{26A2ACA6-AFC5-4674-A1E5-092351DF164C}"/>
              </a:ext>
            </a:extLst>
          </p:cNvPr>
          <p:cNvGrpSpPr/>
          <p:nvPr/>
        </p:nvGrpSpPr>
        <p:grpSpPr>
          <a:xfrm>
            <a:off x="1795715" y="2805080"/>
            <a:ext cx="8514713" cy="478836"/>
            <a:chOff x="1957238" y="2476279"/>
            <a:chExt cx="8514713" cy="478836"/>
          </a:xfrm>
        </p:grpSpPr>
        <p:sp>
          <p:nvSpPr>
            <p:cNvPr id="48" name="RelativeHist-1-1">
              <a:extLst>
                <a:ext uri="{FF2B5EF4-FFF2-40B4-BE49-F238E27FC236}">
                  <a16:creationId xmlns:a16="http://schemas.microsoft.com/office/drawing/2014/main" id="{091DB9C7-C728-452E-0A57-AB953AADEBCD}"/>
                </a:ext>
              </a:extLst>
            </p:cNvPr>
            <p:cNvSpPr/>
            <p:nvPr/>
          </p:nvSpPr>
          <p:spPr bwMode="auto">
            <a:xfrm>
              <a:off x="1957238" y="2476279"/>
              <a:ext cx="8514713" cy="402336"/>
            </a:xfrm>
            <a:prstGeom prst="rect">
              <a:avLst/>
            </a:prstGeom>
            <a:solidFill>
              <a:schemeClr val="tx2">
                <a:lumMod val="20000"/>
                <a:lumOff val="80000"/>
              </a:schemeClr>
            </a:solidFill>
            <a:ln>
              <a:noFill/>
            </a:ln>
          </p:spPr>
          <p:txBody>
            <a:bodyPr anchor="ctr"/>
            <a:lstStyle/>
            <a:p>
              <a:pPr algn="ctr"/>
              <a:endParaRPr/>
            </a:p>
          </p:txBody>
        </p:sp>
        <p:sp>
          <p:nvSpPr>
            <p:cNvPr id="47" name="ValueHist-2-1">
              <a:extLst>
                <a:ext uri="{FF2B5EF4-FFF2-40B4-BE49-F238E27FC236}">
                  <a16:creationId xmlns:a16="http://schemas.microsoft.com/office/drawing/2014/main" id="{FAE714C4-3DBF-D3EA-5A62-C439860B2052}"/>
                </a:ext>
              </a:extLst>
            </p:cNvPr>
            <p:cNvSpPr/>
            <p:nvPr/>
          </p:nvSpPr>
          <p:spPr bwMode="auto">
            <a:xfrm>
              <a:off x="2584184" y="2482820"/>
              <a:ext cx="7882159" cy="402336"/>
            </a:xfrm>
            <a:prstGeom prst="rect">
              <a:avLst/>
            </a:prstGeom>
            <a:solidFill>
              <a:schemeClr val="accent2">
                <a:lumMod val="100000"/>
              </a:schemeClr>
            </a:solidFill>
            <a:ln>
              <a:noFill/>
            </a:ln>
          </p:spPr>
          <p:txBody>
            <a:bodyPr anchor="ctr"/>
            <a:lstStyle/>
            <a:p>
              <a:pPr algn="ctr"/>
              <a:endParaRPr/>
            </a:p>
          </p:txBody>
        </p:sp>
        <p:sp>
          <p:nvSpPr>
            <p:cNvPr id="49" name="内容占位符 2">
              <a:extLst>
                <a:ext uri="{FF2B5EF4-FFF2-40B4-BE49-F238E27FC236}">
                  <a16:creationId xmlns:a16="http://schemas.microsoft.com/office/drawing/2014/main" id="{107259C4-B76A-90AA-E73A-3C3108637B1D}"/>
                </a:ext>
              </a:extLst>
            </p:cNvPr>
            <p:cNvSpPr txBox="1">
              <a:spLocks/>
            </p:cNvSpPr>
            <p:nvPr/>
          </p:nvSpPr>
          <p:spPr>
            <a:xfrm>
              <a:off x="5792992" y="2519431"/>
              <a:ext cx="1464542" cy="4356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2000" b="1">
                  <a:solidFill>
                    <a:schemeClr val="bg1"/>
                  </a:solidFill>
                </a:rPr>
                <a:t>训练数据量</a:t>
              </a:r>
            </a:p>
          </p:txBody>
        </p:sp>
      </p:grpSp>
      <p:sp>
        <p:nvSpPr>
          <p:cNvPr id="50" name="内容占位符 2">
            <a:extLst>
              <a:ext uri="{FF2B5EF4-FFF2-40B4-BE49-F238E27FC236}">
                <a16:creationId xmlns:a16="http://schemas.microsoft.com/office/drawing/2014/main" id="{2C5738DC-A28C-70AC-200C-9CCA842F5324}"/>
              </a:ext>
            </a:extLst>
          </p:cNvPr>
          <p:cNvSpPr txBox="1">
            <a:spLocks/>
          </p:cNvSpPr>
          <p:nvPr/>
        </p:nvSpPr>
        <p:spPr>
          <a:xfrm>
            <a:off x="1795715" y="2411553"/>
            <a:ext cx="3940901" cy="4356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2000"/>
              <a:t>11</a:t>
            </a:r>
            <a:r>
              <a:rPr lang="zh-CN" altLang="en-US" sz="2000"/>
              <a:t>万图像</a:t>
            </a:r>
            <a:r>
              <a:rPr lang="en-US" altLang="zh-CN" sz="2000"/>
              <a:t>(YOLOv8)</a:t>
            </a:r>
            <a:endParaRPr lang="zh-CN" altLang="en-US" sz="2000"/>
          </a:p>
        </p:txBody>
      </p:sp>
      <p:sp>
        <p:nvSpPr>
          <p:cNvPr id="51" name="内容占位符 2">
            <a:extLst>
              <a:ext uri="{FF2B5EF4-FFF2-40B4-BE49-F238E27FC236}">
                <a16:creationId xmlns:a16="http://schemas.microsoft.com/office/drawing/2014/main" id="{419F3F08-FE6F-95CD-0023-41F06E1265B9}"/>
              </a:ext>
            </a:extLst>
          </p:cNvPr>
          <p:cNvSpPr txBox="1">
            <a:spLocks/>
          </p:cNvSpPr>
          <p:nvPr/>
        </p:nvSpPr>
        <p:spPr>
          <a:xfrm>
            <a:off x="5102687" y="2402586"/>
            <a:ext cx="5207742" cy="4356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2000"/>
              <a:t>1100</a:t>
            </a:r>
            <a:r>
              <a:rPr lang="zh-CN" altLang="en-US" sz="2000"/>
              <a:t>万图像</a:t>
            </a:r>
            <a:r>
              <a:rPr lang="en-US" altLang="zh-CN" sz="2000"/>
              <a:t>(SAM)</a:t>
            </a:r>
            <a:r>
              <a:rPr lang="zh-CN" altLang="en-US" sz="2000"/>
              <a:t>，</a:t>
            </a:r>
            <a:r>
              <a:rPr lang="en-US" altLang="zh-CN" sz="2000"/>
              <a:t>1.4</a:t>
            </a:r>
            <a:r>
              <a:rPr lang="zh-CN" altLang="en-US" sz="2000"/>
              <a:t>万亿</a:t>
            </a:r>
            <a:r>
              <a:rPr lang="en-US" altLang="zh-CN" sz="2000"/>
              <a:t>Tokens(LLaMA)</a:t>
            </a:r>
            <a:endParaRPr lang="zh-CN" altLang="en-US" sz="2000"/>
          </a:p>
        </p:txBody>
      </p:sp>
      <p:grpSp>
        <p:nvGrpSpPr>
          <p:cNvPr id="58" name="组合 57">
            <a:extLst>
              <a:ext uri="{FF2B5EF4-FFF2-40B4-BE49-F238E27FC236}">
                <a16:creationId xmlns:a16="http://schemas.microsoft.com/office/drawing/2014/main" id="{39C11CEC-47ED-F166-48EA-AD6FC1CA7044}"/>
              </a:ext>
            </a:extLst>
          </p:cNvPr>
          <p:cNvGrpSpPr/>
          <p:nvPr/>
        </p:nvGrpSpPr>
        <p:grpSpPr>
          <a:xfrm>
            <a:off x="1795715" y="3761735"/>
            <a:ext cx="8514713" cy="460979"/>
            <a:chOff x="1957238" y="3364568"/>
            <a:chExt cx="8514713" cy="460979"/>
          </a:xfrm>
        </p:grpSpPr>
        <p:sp>
          <p:nvSpPr>
            <p:cNvPr id="53" name="RelativeHist-1-1">
              <a:extLst>
                <a:ext uri="{FF2B5EF4-FFF2-40B4-BE49-F238E27FC236}">
                  <a16:creationId xmlns:a16="http://schemas.microsoft.com/office/drawing/2014/main" id="{2CFB9F36-912A-8617-6CA4-7B4E85D9EA14}"/>
                </a:ext>
              </a:extLst>
            </p:cNvPr>
            <p:cNvSpPr/>
            <p:nvPr/>
          </p:nvSpPr>
          <p:spPr bwMode="auto">
            <a:xfrm>
              <a:off x="1957238" y="3373667"/>
              <a:ext cx="8514713" cy="402336"/>
            </a:xfrm>
            <a:prstGeom prst="rect">
              <a:avLst/>
            </a:prstGeom>
            <a:solidFill>
              <a:schemeClr val="tx2">
                <a:lumMod val="20000"/>
                <a:lumOff val="80000"/>
              </a:schemeClr>
            </a:solidFill>
            <a:ln>
              <a:noFill/>
            </a:ln>
          </p:spPr>
          <p:txBody>
            <a:bodyPr anchor="ctr"/>
            <a:lstStyle/>
            <a:p>
              <a:pPr algn="ctr"/>
              <a:endParaRPr/>
            </a:p>
          </p:txBody>
        </p:sp>
        <p:sp>
          <p:nvSpPr>
            <p:cNvPr id="54" name="ValueHist-2-1">
              <a:extLst>
                <a:ext uri="{FF2B5EF4-FFF2-40B4-BE49-F238E27FC236}">
                  <a16:creationId xmlns:a16="http://schemas.microsoft.com/office/drawing/2014/main" id="{F5C9AFE0-347C-3A59-132F-83E1C03B835D}"/>
                </a:ext>
              </a:extLst>
            </p:cNvPr>
            <p:cNvSpPr/>
            <p:nvPr/>
          </p:nvSpPr>
          <p:spPr bwMode="auto">
            <a:xfrm>
              <a:off x="2575637" y="3364568"/>
              <a:ext cx="7882159" cy="402336"/>
            </a:xfrm>
            <a:prstGeom prst="rect">
              <a:avLst/>
            </a:prstGeom>
            <a:solidFill>
              <a:schemeClr val="accent6">
                <a:lumMod val="75000"/>
              </a:schemeClr>
            </a:solidFill>
            <a:ln>
              <a:noFill/>
            </a:ln>
          </p:spPr>
          <p:txBody>
            <a:bodyPr anchor="ctr"/>
            <a:lstStyle/>
            <a:p>
              <a:pPr algn="ctr"/>
              <a:endParaRPr/>
            </a:p>
          </p:txBody>
        </p:sp>
        <p:sp>
          <p:nvSpPr>
            <p:cNvPr id="55" name="内容占位符 2">
              <a:extLst>
                <a:ext uri="{FF2B5EF4-FFF2-40B4-BE49-F238E27FC236}">
                  <a16:creationId xmlns:a16="http://schemas.microsoft.com/office/drawing/2014/main" id="{F863CD3B-77BF-280B-647D-05889EEAE767}"/>
                </a:ext>
              </a:extLst>
            </p:cNvPr>
            <p:cNvSpPr txBox="1">
              <a:spLocks/>
            </p:cNvSpPr>
            <p:nvPr/>
          </p:nvSpPr>
          <p:spPr>
            <a:xfrm>
              <a:off x="5967658" y="3389863"/>
              <a:ext cx="1374496" cy="4356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2000" b="1">
                  <a:solidFill>
                    <a:schemeClr val="bg1"/>
                  </a:solidFill>
                </a:rPr>
                <a:t>所需算力</a:t>
              </a:r>
            </a:p>
          </p:txBody>
        </p:sp>
      </p:grpSp>
      <p:sp>
        <p:nvSpPr>
          <p:cNvPr id="56" name="内容占位符 2">
            <a:extLst>
              <a:ext uri="{FF2B5EF4-FFF2-40B4-BE49-F238E27FC236}">
                <a16:creationId xmlns:a16="http://schemas.microsoft.com/office/drawing/2014/main" id="{16FD1031-F130-5C15-837E-68DEA65B6008}"/>
              </a:ext>
            </a:extLst>
          </p:cNvPr>
          <p:cNvSpPr txBox="1">
            <a:spLocks/>
          </p:cNvSpPr>
          <p:nvPr/>
        </p:nvSpPr>
        <p:spPr>
          <a:xfrm>
            <a:off x="1775187" y="3325155"/>
            <a:ext cx="4547625" cy="4356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2000"/>
              <a:t>10G</a:t>
            </a:r>
            <a:r>
              <a:rPr lang="zh-CN" altLang="en-US" sz="2000"/>
              <a:t>显存</a:t>
            </a:r>
            <a:r>
              <a:rPr lang="en-US" altLang="zh-CN" sz="2000"/>
              <a:t> 10TFlops(YOLOv8)</a:t>
            </a:r>
            <a:endParaRPr lang="zh-CN" altLang="en-US" sz="2000"/>
          </a:p>
        </p:txBody>
      </p:sp>
      <p:sp>
        <p:nvSpPr>
          <p:cNvPr id="57" name="内容占位符 2">
            <a:extLst>
              <a:ext uri="{FF2B5EF4-FFF2-40B4-BE49-F238E27FC236}">
                <a16:creationId xmlns:a16="http://schemas.microsoft.com/office/drawing/2014/main" id="{7365D04A-AE55-92F3-18E8-ADEE84CB9F0A}"/>
              </a:ext>
            </a:extLst>
          </p:cNvPr>
          <p:cNvSpPr txBox="1">
            <a:spLocks/>
          </p:cNvSpPr>
          <p:nvPr/>
        </p:nvSpPr>
        <p:spPr>
          <a:xfrm>
            <a:off x="5243513" y="3348258"/>
            <a:ext cx="5357183" cy="4538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2000"/>
              <a:t>10000G</a:t>
            </a:r>
            <a:r>
              <a:rPr lang="zh-CN" altLang="en-US" sz="2000"/>
              <a:t>显存 </a:t>
            </a:r>
            <a:r>
              <a:rPr lang="en-US" altLang="zh-CN" sz="2000"/>
              <a:t>2400TFlops(ChatGLM-1300</a:t>
            </a:r>
            <a:r>
              <a:rPr lang="zh-CN" altLang="en-US" sz="2000"/>
              <a:t>亿</a:t>
            </a:r>
            <a:r>
              <a:rPr lang="en-US" altLang="zh-CN" sz="2000"/>
              <a:t>)</a:t>
            </a:r>
            <a:endParaRPr lang="zh-CN" altLang="en-US" sz="2000"/>
          </a:p>
        </p:txBody>
      </p:sp>
      <p:sp>
        <p:nvSpPr>
          <p:cNvPr id="60" name="箭头: 五边形 59">
            <a:extLst>
              <a:ext uri="{FF2B5EF4-FFF2-40B4-BE49-F238E27FC236}">
                <a16:creationId xmlns:a16="http://schemas.microsoft.com/office/drawing/2014/main" id="{23E80FD6-40EE-618B-7A3E-857FF2ED8599}"/>
              </a:ext>
            </a:extLst>
          </p:cNvPr>
          <p:cNvSpPr/>
          <p:nvPr/>
        </p:nvSpPr>
        <p:spPr bwMode="auto">
          <a:xfrm>
            <a:off x="1795715" y="4302057"/>
            <a:ext cx="4010420" cy="448056"/>
          </a:xfrm>
          <a:prstGeom prst="homePlate">
            <a:avLst>
              <a:gd name="adj" fmla="val 37135"/>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r" defTabSz="913765"/>
            <a:r>
              <a:rPr lang="zh-CN" altLang="en-US" sz="20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优缺点</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1" name="内容占位符 2">
            <a:extLst>
              <a:ext uri="{FF2B5EF4-FFF2-40B4-BE49-F238E27FC236}">
                <a16:creationId xmlns:a16="http://schemas.microsoft.com/office/drawing/2014/main" id="{1CC00DE5-4C52-2748-104D-36C50F95F32A}"/>
              </a:ext>
            </a:extLst>
          </p:cNvPr>
          <p:cNvSpPr txBox="1">
            <a:spLocks/>
          </p:cNvSpPr>
          <p:nvPr/>
        </p:nvSpPr>
        <p:spPr>
          <a:xfrm>
            <a:off x="1795714" y="4784598"/>
            <a:ext cx="3940901" cy="16583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zh-CN" altLang="en-US" sz="2000"/>
              <a:t>速度快</a:t>
            </a:r>
            <a:endParaRPr lang="en-US" altLang="zh-CN" sz="2000"/>
          </a:p>
          <a:p>
            <a:pPr algn="r"/>
            <a:r>
              <a:rPr lang="zh-CN" altLang="en-US" sz="2000"/>
              <a:t>性能依赖于大量数据</a:t>
            </a:r>
            <a:endParaRPr lang="en-US" altLang="zh-CN" sz="2000"/>
          </a:p>
          <a:p>
            <a:pPr algn="r"/>
            <a:r>
              <a:rPr lang="zh-CN" altLang="en-US" sz="2000"/>
              <a:t>无可解释性</a:t>
            </a:r>
          </a:p>
        </p:txBody>
      </p:sp>
      <p:sp>
        <p:nvSpPr>
          <p:cNvPr id="63" name="箭头: 五边形 62">
            <a:extLst>
              <a:ext uri="{FF2B5EF4-FFF2-40B4-BE49-F238E27FC236}">
                <a16:creationId xmlns:a16="http://schemas.microsoft.com/office/drawing/2014/main" id="{35B642D0-D510-51C9-614C-1647E7074FA4}"/>
              </a:ext>
            </a:extLst>
          </p:cNvPr>
          <p:cNvSpPr/>
          <p:nvPr/>
        </p:nvSpPr>
        <p:spPr bwMode="auto">
          <a:xfrm flipH="1">
            <a:off x="6322812" y="4311201"/>
            <a:ext cx="3959433" cy="438912"/>
          </a:xfrm>
          <a:prstGeom prst="homePlate">
            <a:avLst>
              <a:gd name="adj" fmla="val 37135"/>
            </a:avLst>
          </a:prstGeom>
          <a:gradFill>
            <a:gsLst>
              <a:gs pos="0">
                <a:schemeClr val="accent2">
                  <a:lumMod val="60000"/>
                  <a:lumOff val="40000"/>
                </a:schemeClr>
              </a:gs>
              <a:gs pos="60000">
                <a:schemeClr val="accent2"/>
              </a:gs>
            </a:gsLst>
            <a:lin ang="2700000" scaled="0"/>
          </a:gradFill>
          <a:ln w="57150" cap="rnd">
            <a:noFill/>
            <a:prstDash val="solid"/>
            <a:round/>
          </a:ln>
          <a:effectLst>
            <a:outerShdw blurRad="76200" dist="50800" dir="54000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defTabSz="913765"/>
            <a:r>
              <a:rPr lang="zh-CN" altLang="en-US" sz="20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优缺点</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4" name="内容占位符 2">
            <a:extLst>
              <a:ext uri="{FF2B5EF4-FFF2-40B4-BE49-F238E27FC236}">
                <a16:creationId xmlns:a16="http://schemas.microsoft.com/office/drawing/2014/main" id="{9DFA3C43-8329-7B10-7CAE-875426839D16}"/>
              </a:ext>
            </a:extLst>
          </p:cNvPr>
          <p:cNvSpPr txBox="1">
            <a:spLocks/>
          </p:cNvSpPr>
          <p:nvPr/>
        </p:nvSpPr>
        <p:spPr>
          <a:xfrm>
            <a:off x="6303761" y="4784598"/>
            <a:ext cx="5172129" cy="1597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t>速度慢</a:t>
            </a:r>
            <a:endParaRPr lang="en-US" altLang="zh-CN" sz="2000"/>
          </a:p>
          <a:p>
            <a:r>
              <a:rPr lang="zh-CN" altLang="en-US" sz="2000"/>
              <a:t>强大泛化能力，具体任务极低的数据需求</a:t>
            </a:r>
            <a:endParaRPr lang="en-US" altLang="zh-CN" sz="2000"/>
          </a:p>
          <a:p>
            <a:r>
              <a:rPr lang="zh-CN" altLang="en-US" sz="2000"/>
              <a:t>带来“可解释”的新思路</a:t>
            </a:r>
          </a:p>
        </p:txBody>
      </p:sp>
      <p:sp>
        <p:nvSpPr>
          <p:cNvPr id="4" name="文本框 3">
            <a:extLst>
              <a:ext uri="{FF2B5EF4-FFF2-40B4-BE49-F238E27FC236}">
                <a16:creationId xmlns:a16="http://schemas.microsoft.com/office/drawing/2014/main" id="{BD4F9F57-AC26-796A-A401-E6A011A1E3C2}"/>
              </a:ext>
            </a:extLst>
          </p:cNvPr>
          <p:cNvSpPr txBox="1"/>
          <p:nvPr/>
        </p:nvSpPr>
        <p:spPr>
          <a:xfrm>
            <a:off x="56871" y="892505"/>
            <a:ext cx="8662947" cy="461665"/>
          </a:xfrm>
          <a:prstGeom prst="rect">
            <a:avLst/>
          </a:prstGeom>
          <a:noFill/>
        </p:spPr>
        <p:txBody>
          <a:bodyPr wrap="square">
            <a:spAutoFit/>
          </a:bodyPr>
          <a:lstStyle/>
          <a:p>
            <a:pPr lvl="1"/>
            <a:r>
              <a:rPr lang="zh-CN" altLang="en-US" sz="2400">
                <a:solidFill>
                  <a:srgbClr val="22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高层次智能如何而来？</a:t>
            </a:r>
            <a:r>
              <a:rPr lang="zh-CN" altLang="en-US"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大数据</a:t>
            </a:r>
            <a:r>
              <a:rPr lang="en-US" altLang="zh-CN"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大模型</a:t>
            </a:r>
            <a:r>
              <a:rPr lang="en-US" altLang="zh-CN"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大算力</a:t>
            </a:r>
            <a:endParaRPr lang="en-US" altLang="zh-CN" sz="2400" b="1" i="0" u="none" strike="noStrike"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5" name="内容占位符 2">
            <a:extLst>
              <a:ext uri="{FF2B5EF4-FFF2-40B4-BE49-F238E27FC236}">
                <a16:creationId xmlns:a16="http://schemas.microsoft.com/office/drawing/2014/main" id="{02E7F900-C122-570E-E2DC-49CDE315CEBB}"/>
              </a:ext>
            </a:extLst>
          </p:cNvPr>
          <p:cNvSpPr txBox="1">
            <a:spLocks/>
          </p:cNvSpPr>
          <p:nvPr/>
        </p:nvSpPr>
        <p:spPr>
          <a:xfrm>
            <a:off x="8231889" y="2842349"/>
            <a:ext cx="1964372" cy="4616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b="1">
                <a:solidFill>
                  <a:schemeClr val="bg1"/>
                </a:solidFill>
              </a:rPr>
              <a:t>不需要人工标注！</a:t>
            </a:r>
          </a:p>
        </p:txBody>
      </p:sp>
      <p:sp>
        <p:nvSpPr>
          <p:cNvPr id="3" name="文本框 2">
            <a:extLst>
              <a:ext uri="{FF2B5EF4-FFF2-40B4-BE49-F238E27FC236}">
                <a16:creationId xmlns:a16="http://schemas.microsoft.com/office/drawing/2014/main" id="{40D270D0-61DF-151A-30D1-7EEE82214FBE}"/>
              </a:ext>
            </a:extLst>
          </p:cNvPr>
          <p:cNvSpPr txBox="1"/>
          <p:nvPr/>
        </p:nvSpPr>
        <p:spPr>
          <a:xfrm>
            <a:off x="537849" y="6405366"/>
            <a:ext cx="8475005" cy="461665"/>
          </a:xfrm>
          <a:prstGeom prst="rect">
            <a:avLst/>
          </a:prstGeom>
          <a:noFill/>
        </p:spPr>
        <p:txBody>
          <a:bodyPr wrap="square">
            <a:spAutoFit/>
          </a:bodyPr>
          <a:lstStyle/>
          <a:p>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高能物理领域的</a:t>
            </a:r>
            <a:r>
              <a:rPr lang="zh-CN" altLang="en-US" sz="2400" b="1">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海量大数据提供了发展大模型的绝佳基础</a:t>
            </a: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endParaRPr lang="zh-CN" altLang="en-US" sz="2400" dirty="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6" name="文本框 5">
            <a:extLst>
              <a:ext uri="{FF2B5EF4-FFF2-40B4-BE49-F238E27FC236}">
                <a16:creationId xmlns:a16="http://schemas.microsoft.com/office/drawing/2014/main" id="{D46E390A-DB42-8A51-95B1-AA03B8F25C69}"/>
              </a:ext>
            </a:extLst>
          </p:cNvPr>
          <p:cNvSpPr txBox="1"/>
          <p:nvPr/>
        </p:nvSpPr>
        <p:spPr>
          <a:xfrm>
            <a:off x="551472" y="5955214"/>
            <a:ext cx="6129336" cy="461665"/>
          </a:xfrm>
          <a:prstGeom prst="rect">
            <a:avLst/>
          </a:prstGeom>
          <a:noFill/>
        </p:spPr>
        <p:txBody>
          <a:bodyPr wrap="square">
            <a:spAutoFit/>
          </a:bodyPr>
          <a:lstStyle/>
          <a:p>
            <a:r>
              <a:rPr lang="en-US" altLang="zh-CN"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BESIII</a:t>
            </a: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a:t>
            </a:r>
            <a:r>
              <a:rPr lang="en-US" altLang="zh-CN"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6PB</a:t>
            </a: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数据大约</a:t>
            </a:r>
            <a:r>
              <a:rPr lang="en-US" altLang="zh-CN"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3</a:t>
            </a: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千亿</a:t>
            </a:r>
            <a:r>
              <a:rPr lang="en-US" altLang="zh-CN"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Tokens</a:t>
            </a:r>
            <a:r>
              <a:rPr lang="zh-CN" altLang="en-US" sz="2400">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endParaRPr lang="zh-CN" altLang="en-US" sz="2400"/>
          </a:p>
        </p:txBody>
      </p:sp>
    </p:spTree>
    <p:extLst>
      <p:ext uri="{BB962C8B-B14F-4D97-AF65-F5344CB8AC3E}">
        <p14:creationId xmlns:p14="http://schemas.microsoft.com/office/powerpoint/2010/main" val="1102061867"/>
      </p:ext>
    </p:extLst>
  </p:cSld>
  <p:clrMapOvr>
    <a:masterClrMapping/>
  </p:clrMapOvr>
  <mc:AlternateContent xmlns:mc="http://schemas.openxmlformats.org/markup-compatibility/2006" xmlns:p14="http://schemas.microsoft.com/office/powerpoint/2010/main">
    <mc:Choice Requires="p14">
      <p:transition spd="slow" p14:dur="2000" advTm="358"/>
    </mc:Choice>
    <mc:Fallback xmlns="">
      <p:transition spd="slow" advTm="358"/>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7A9E4C-AF17-FE17-071C-0F15A556C126}"/>
              </a:ext>
            </a:extLst>
          </p:cNvPr>
          <p:cNvSpPr>
            <a:spLocks noGrp="1"/>
          </p:cNvSpPr>
          <p:nvPr>
            <p:ph type="title"/>
          </p:nvPr>
        </p:nvSpPr>
        <p:spPr/>
        <p:txBody>
          <a:bodyPr/>
          <a:lstStyle/>
          <a:p>
            <a:r>
              <a:rPr lang="zh-CN" altLang="en-US"/>
              <a:t>大模型带来的机遇</a:t>
            </a:r>
          </a:p>
        </p:txBody>
      </p:sp>
      <p:sp>
        <p:nvSpPr>
          <p:cNvPr id="4" name="空心弧 3">
            <a:extLst>
              <a:ext uri="{FF2B5EF4-FFF2-40B4-BE49-F238E27FC236}">
                <a16:creationId xmlns:a16="http://schemas.microsoft.com/office/drawing/2014/main" id="{CC1354C5-35E5-0CC7-CD62-BCE9462D8ADF}"/>
              </a:ext>
            </a:extLst>
          </p:cNvPr>
          <p:cNvSpPr/>
          <p:nvPr/>
        </p:nvSpPr>
        <p:spPr>
          <a:xfrm flipH="1" flipV="1">
            <a:off x="4463192" y="2384659"/>
            <a:ext cx="3143322" cy="3143318"/>
          </a:xfrm>
          <a:prstGeom prst="blockArc">
            <a:avLst>
              <a:gd name="adj1" fmla="val 21599999"/>
              <a:gd name="adj2" fmla="val 8180671"/>
              <a:gd name="adj3" fmla="val 11913"/>
            </a:avLst>
          </a:prstGeom>
          <a:gradFill>
            <a:gsLst>
              <a:gs pos="0">
                <a:srgbClr val="4472C4">
                  <a:alpha val="50000"/>
                </a:srgbClr>
              </a:gs>
              <a:gs pos="60000">
                <a:srgbClr val="4472C4"/>
              </a:gs>
            </a:gsLst>
            <a:lin ang="2700000" scaled="0"/>
          </a:gradFill>
          <a:ln w="50800">
            <a:solidFill>
              <a:schemeClr val="bg1"/>
            </a:solidFill>
            <a:round/>
            <a:headEnd/>
            <a:tailEnd/>
          </a:ln>
        </p:spPr>
        <p:txBody>
          <a:bodyPr wrap="square" anchor="ctr">
            <a:noAutofit/>
          </a:bodyPr>
          <a:lstStyle/>
          <a:p>
            <a:pPr algn="ctr"/>
            <a:endParaRPr/>
          </a:p>
        </p:txBody>
      </p:sp>
      <p:sp>
        <p:nvSpPr>
          <p:cNvPr id="5" name="空心弧 4">
            <a:extLst>
              <a:ext uri="{FF2B5EF4-FFF2-40B4-BE49-F238E27FC236}">
                <a16:creationId xmlns:a16="http://schemas.microsoft.com/office/drawing/2014/main" id="{F529FFD4-0FD6-2153-EC87-DDD9A9E2EE2D}"/>
              </a:ext>
            </a:extLst>
          </p:cNvPr>
          <p:cNvSpPr/>
          <p:nvPr/>
        </p:nvSpPr>
        <p:spPr>
          <a:xfrm>
            <a:off x="4463192" y="2384659"/>
            <a:ext cx="3143322" cy="3143318"/>
          </a:xfrm>
          <a:prstGeom prst="blockArc">
            <a:avLst>
              <a:gd name="adj1" fmla="val 21599999"/>
              <a:gd name="adj2" fmla="val 8180671"/>
              <a:gd name="adj3" fmla="val 11913"/>
            </a:avLst>
          </a:prstGeom>
          <a:gradFill>
            <a:gsLst>
              <a:gs pos="0">
                <a:schemeClr val="accent2">
                  <a:lumMod val="60000"/>
                  <a:lumOff val="40000"/>
                </a:schemeClr>
              </a:gs>
              <a:gs pos="60000">
                <a:schemeClr val="accent2"/>
              </a:gs>
            </a:gsLst>
            <a:lin ang="2700000" scaled="0"/>
          </a:gradFill>
          <a:ln w="50800">
            <a:solidFill>
              <a:schemeClr val="bg1"/>
            </a:solidFill>
            <a:round/>
            <a:headEnd/>
            <a:tailEnd/>
          </a:ln>
        </p:spPr>
        <p:txBody>
          <a:bodyPr wrap="square" anchor="ctr">
            <a:noAutofit/>
          </a:bodyPr>
          <a:lstStyle/>
          <a:p>
            <a:pPr algn="ctr"/>
            <a:endParaRPr/>
          </a:p>
        </p:txBody>
      </p:sp>
      <p:sp>
        <p:nvSpPr>
          <p:cNvPr id="6" name="椭圆 5">
            <a:extLst>
              <a:ext uri="{FF2B5EF4-FFF2-40B4-BE49-F238E27FC236}">
                <a16:creationId xmlns:a16="http://schemas.microsoft.com/office/drawing/2014/main" id="{511A407D-5714-DCC4-AD9F-79679843C9BD}"/>
              </a:ext>
            </a:extLst>
          </p:cNvPr>
          <p:cNvSpPr/>
          <p:nvPr/>
        </p:nvSpPr>
        <p:spPr>
          <a:xfrm>
            <a:off x="7100281" y="3058530"/>
            <a:ext cx="636999" cy="636998"/>
          </a:xfrm>
          <a:prstGeom prst="ellipse">
            <a:avLst/>
          </a:prstGeom>
          <a:solidFill>
            <a:srgbClr val="ED7D31"/>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anchor="ctr">
            <a:noAutofit/>
          </a:bodyPr>
          <a:lstStyle>
            <a:defPPr>
              <a:defRPr lang="zh-CN"/>
            </a:defPPr>
            <a:lvl1pPr marL="0" algn="l" defTabSz="914377" rtl="0" eaLnBrk="1" latinLnBrk="0" hangingPunct="1">
              <a:defRPr sz="1800" kern="1200">
                <a:solidFill>
                  <a:schemeClr val="lt1"/>
                </a:solidFill>
              </a:defRPr>
            </a:lvl1pPr>
            <a:lvl2pPr marL="457189" algn="l" defTabSz="914377" rtl="0" eaLnBrk="1" latinLnBrk="0" hangingPunct="1">
              <a:defRPr sz="1800" kern="1200">
                <a:solidFill>
                  <a:schemeClr val="lt1"/>
                </a:solidFill>
              </a:defRPr>
            </a:lvl2pPr>
            <a:lvl3pPr marL="914377" algn="l" defTabSz="914377" rtl="0" eaLnBrk="1" latinLnBrk="0" hangingPunct="1">
              <a:defRPr sz="1800" kern="1200">
                <a:solidFill>
                  <a:schemeClr val="lt1"/>
                </a:solidFill>
              </a:defRPr>
            </a:lvl3pPr>
            <a:lvl4pPr marL="1371566" algn="l" defTabSz="914377" rtl="0" eaLnBrk="1" latinLnBrk="0" hangingPunct="1">
              <a:defRPr sz="1800" kern="1200">
                <a:solidFill>
                  <a:schemeClr val="lt1"/>
                </a:solidFill>
              </a:defRPr>
            </a:lvl4pPr>
            <a:lvl5pPr marL="1828754" algn="l" defTabSz="914377" rtl="0" eaLnBrk="1" latinLnBrk="0" hangingPunct="1">
              <a:defRPr sz="1800" kern="1200">
                <a:solidFill>
                  <a:schemeClr val="lt1"/>
                </a:solidFill>
              </a:defRPr>
            </a:lvl5pPr>
            <a:lvl6pPr marL="2285943" algn="l" defTabSz="914377" rtl="0" eaLnBrk="1" latinLnBrk="0" hangingPunct="1">
              <a:defRPr sz="1800" kern="1200">
                <a:solidFill>
                  <a:schemeClr val="lt1"/>
                </a:solidFill>
              </a:defRPr>
            </a:lvl6pPr>
            <a:lvl7pPr marL="2743131" algn="l" defTabSz="914377" rtl="0" eaLnBrk="1" latinLnBrk="0" hangingPunct="1">
              <a:defRPr sz="1800" kern="1200">
                <a:solidFill>
                  <a:schemeClr val="lt1"/>
                </a:solidFill>
              </a:defRPr>
            </a:lvl7pPr>
            <a:lvl8pPr marL="3200320" algn="l" defTabSz="914377" rtl="0" eaLnBrk="1" latinLnBrk="0" hangingPunct="1">
              <a:defRPr sz="1800" kern="1200">
                <a:solidFill>
                  <a:schemeClr val="lt1"/>
                </a:solidFill>
              </a:defRPr>
            </a:lvl8pPr>
            <a:lvl9pPr marL="3657509" algn="l" defTabSz="914377" rtl="0" eaLnBrk="1" latinLnBrk="0" hangingPunct="1">
              <a:defRPr sz="1800" kern="1200">
                <a:solidFill>
                  <a:schemeClr val="lt1"/>
                </a:solidFill>
              </a:defRPr>
            </a:lvl9pPr>
          </a:lstStyle>
          <a:p>
            <a:pPr algn="ctr"/>
            <a:r>
              <a:rPr lang="zh-CN" altLang="en-US" sz="1600">
                <a:latin typeface="等线" panose="02010600030101010101" pitchFamily="2" charset="-122"/>
                <a:ea typeface="等线" panose="02010600030101010101" pitchFamily="2" charset="-122"/>
              </a:rPr>
              <a:t>图像</a:t>
            </a:r>
            <a:endParaRPr sz="1600" dirty="0">
              <a:latin typeface="等线" panose="02010600030101010101" pitchFamily="2" charset="-122"/>
              <a:ea typeface="等线" panose="02010600030101010101" pitchFamily="2" charset="-122"/>
            </a:endParaRPr>
          </a:p>
        </p:txBody>
      </p:sp>
      <p:sp>
        <p:nvSpPr>
          <p:cNvPr id="7" name="椭圆 6">
            <a:extLst>
              <a:ext uri="{FF2B5EF4-FFF2-40B4-BE49-F238E27FC236}">
                <a16:creationId xmlns:a16="http://schemas.microsoft.com/office/drawing/2014/main" id="{211A793F-A2E4-FCF8-E230-CB58689195DE}"/>
              </a:ext>
            </a:extLst>
          </p:cNvPr>
          <p:cNvSpPr/>
          <p:nvPr/>
        </p:nvSpPr>
        <p:spPr>
          <a:xfrm>
            <a:off x="4427362" y="4195366"/>
            <a:ext cx="636999" cy="636998"/>
          </a:xfrm>
          <a:prstGeom prst="ellipse">
            <a:avLst/>
          </a:prstGeom>
          <a:solidFill>
            <a:schemeClr val="accent1"/>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anchor="ctr">
            <a:noAutofit/>
          </a:bodyPr>
          <a:lstStyle>
            <a:defPPr>
              <a:defRPr lang="zh-CN"/>
            </a:defPPr>
            <a:lvl1pPr marL="0" algn="l" defTabSz="914377" rtl="0" eaLnBrk="1" latinLnBrk="0" hangingPunct="1">
              <a:defRPr sz="1800" kern="1200">
                <a:solidFill>
                  <a:schemeClr val="lt1"/>
                </a:solidFill>
              </a:defRPr>
            </a:lvl1pPr>
            <a:lvl2pPr marL="457189" algn="l" defTabSz="914377" rtl="0" eaLnBrk="1" latinLnBrk="0" hangingPunct="1">
              <a:defRPr sz="1800" kern="1200">
                <a:solidFill>
                  <a:schemeClr val="lt1"/>
                </a:solidFill>
              </a:defRPr>
            </a:lvl2pPr>
            <a:lvl3pPr marL="914377" algn="l" defTabSz="914377" rtl="0" eaLnBrk="1" latinLnBrk="0" hangingPunct="1">
              <a:defRPr sz="1800" kern="1200">
                <a:solidFill>
                  <a:schemeClr val="lt1"/>
                </a:solidFill>
              </a:defRPr>
            </a:lvl3pPr>
            <a:lvl4pPr marL="1371566" algn="l" defTabSz="914377" rtl="0" eaLnBrk="1" latinLnBrk="0" hangingPunct="1">
              <a:defRPr sz="1800" kern="1200">
                <a:solidFill>
                  <a:schemeClr val="lt1"/>
                </a:solidFill>
              </a:defRPr>
            </a:lvl4pPr>
            <a:lvl5pPr marL="1828754" algn="l" defTabSz="914377" rtl="0" eaLnBrk="1" latinLnBrk="0" hangingPunct="1">
              <a:defRPr sz="1800" kern="1200">
                <a:solidFill>
                  <a:schemeClr val="lt1"/>
                </a:solidFill>
              </a:defRPr>
            </a:lvl5pPr>
            <a:lvl6pPr marL="2285943" algn="l" defTabSz="914377" rtl="0" eaLnBrk="1" latinLnBrk="0" hangingPunct="1">
              <a:defRPr sz="1800" kern="1200">
                <a:solidFill>
                  <a:schemeClr val="lt1"/>
                </a:solidFill>
              </a:defRPr>
            </a:lvl6pPr>
            <a:lvl7pPr marL="2743131" algn="l" defTabSz="914377" rtl="0" eaLnBrk="1" latinLnBrk="0" hangingPunct="1">
              <a:defRPr sz="1800" kern="1200">
                <a:solidFill>
                  <a:schemeClr val="lt1"/>
                </a:solidFill>
              </a:defRPr>
            </a:lvl7pPr>
            <a:lvl8pPr marL="3200320" algn="l" defTabSz="914377" rtl="0" eaLnBrk="1" latinLnBrk="0" hangingPunct="1">
              <a:defRPr sz="1800" kern="1200">
                <a:solidFill>
                  <a:schemeClr val="lt1"/>
                </a:solidFill>
              </a:defRPr>
            </a:lvl8pPr>
            <a:lvl9pPr marL="3657509" algn="l" defTabSz="914377" rtl="0" eaLnBrk="1" latinLnBrk="0" hangingPunct="1">
              <a:defRPr sz="1800" kern="1200">
                <a:solidFill>
                  <a:schemeClr val="lt1"/>
                </a:solidFill>
              </a:defRPr>
            </a:lvl9pPr>
          </a:lstStyle>
          <a:p>
            <a:pPr algn="ctr"/>
            <a:r>
              <a:rPr lang="zh-CN" altLang="en-US" sz="1600">
                <a:latin typeface="等线" panose="02010600030101010101" pitchFamily="2" charset="-122"/>
                <a:ea typeface="等线" panose="02010600030101010101" pitchFamily="2" charset="-122"/>
              </a:rPr>
              <a:t>文本</a:t>
            </a:r>
            <a:endParaRPr sz="1600" dirty="0">
              <a:latin typeface="等线" panose="02010600030101010101" pitchFamily="2" charset="-122"/>
              <a:ea typeface="等线" panose="02010600030101010101" pitchFamily="2" charset="-122"/>
            </a:endParaRPr>
          </a:p>
        </p:txBody>
      </p:sp>
      <p:sp>
        <p:nvSpPr>
          <p:cNvPr id="11" name="文本框 10">
            <a:extLst>
              <a:ext uri="{FF2B5EF4-FFF2-40B4-BE49-F238E27FC236}">
                <a16:creationId xmlns:a16="http://schemas.microsoft.com/office/drawing/2014/main" id="{51ADC990-ECDB-DBC0-873D-01E2A7367FA3}"/>
              </a:ext>
            </a:extLst>
          </p:cNvPr>
          <p:cNvSpPr txBox="1"/>
          <p:nvPr/>
        </p:nvSpPr>
        <p:spPr>
          <a:xfrm>
            <a:off x="4913400" y="3412297"/>
            <a:ext cx="2256612" cy="1421928"/>
          </a:xfrm>
          <a:prstGeom prst="rect">
            <a:avLst/>
          </a:prstGeom>
          <a:noFill/>
        </p:spPr>
        <p:txBody>
          <a:bodyPr wrap="square">
            <a:spAutoFit/>
          </a:bodyPr>
          <a:lstStyle/>
          <a:p>
            <a:pPr marL="0" lvl="1" algn="ctr">
              <a:lnSpc>
                <a:spcPct val="90000"/>
              </a:lnSpc>
              <a:defRPr/>
            </a:pPr>
            <a:r>
              <a:rPr lang="zh-CN" altLang="en-US" sz="32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大模型极大加速</a:t>
            </a:r>
            <a:r>
              <a:rPr lang="en-US" altLang="zh-CN" sz="32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AI</a:t>
            </a:r>
            <a:r>
              <a:rPr lang="zh-CN" altLang="en-US" sz="32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研发过程</a:t>
            </a:r>
            <a:endParaRPr lang="zh-CN" altLang="en-US" sz="3200" b="1">
              <a:solidFill>
                <a:srgbClr val="7030A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endParaRPr>
          </a:p>
        </p:txBody>
      </p:sp>
      <p:pic>
        <p:nvPicPr>
          <p:cNvPr id="20" name="图片 19">
            <a:extLst>
              <a:ext uri="{FF2B5EF4-FFF2-40B4-BE49-F238E27FC236}">
                <a16:creationId xmlns:a16="http://schemas.microsoft.com/office/drawing/2014/main" id="{4E6F8487-59E6-861E-673F-4A074AC963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3235" y="5393459"/>
            <a:ext cx="3972775" cy="1153748"/>
          </a:xfrm>
          <a:prstGeom prst="rect">
            <a:avLst/>
          </a:prstGeom>
        </p:spPr>
      </p:pic>
      <p:pic>
        <p:nvPicPr>
          <p:cNvPr id="21" name="图片 20">
            <a:extLst>
              <a:ext uri="{FF2B5EF4-FFF2-40B4-BE49-F238E27FC236}">
                <a16:creationId xmlns:a16="http://schemas.microsoft.com/office/drawing/2014/main" id="{5226F18D-11FB-E748-CDE0-94766B20D9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24161" y="2950022"/>
            <a:ext cx="1993955" cy="998024"/>
          </a:xfrm>
          <a:prstGeom prst="rect">
            <a:avLst/>
          </a:prstGeom>
        </p:spPr>
      </p:pic>
      <p:pic>
        <p:nvPicPr>
          <p:cNvPr id="22" name="图片 21">
            <a:extLst>
              <a:ext uri="{FF2B5EF4-FFF2-40B4-BE49-F238E27FC236}">
                <a16:creationId xmlns:a16="http://schemas.microsoft.com/office/drawing/2014/main" id="{5F90CED4-A0A6-BE4A-A47D-3FA7878EDA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24161" y="5631631"/>
            <a:ext cx="1996463" cy="996696"/>
          </a:xfrm>
          <a:prstGeom prst="rect">
            <a:avLst/>
          </a:prstGeom>
        </p:spPr>
      </p:pic>
      <p:pic>
        <p:nvPicPr>
          <p:cNvPr id="23" name="图片 22">
            <a:extLst>
              <a:ext uri="{FF2B5EF4-FFF2-40B4-BE49-F238E27FC236}">
                <a16:creationId xmlns:a16="http://schemas.microsoft.com/office/drawing/2014/main" id="{6AB69CAE-80E4-3B3E-3ADE-244486E71B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9844" y="1910979"/>
            <a:ext cx="3727360" cy="591516"/>
          </a:xfrm>
          <a:prstGeom prst="rect">
            <a:avLst/>
          </a:prstGeom>
        </p:spPr>
      </p:pic>
      <p:sp>
        <p:nvSpPr>
          <p:cNvPr id="24" name="内容占位符 2">
            <a:extLst>
              <a:ext uri="{FF2B5EF4-FFF2-40B4-BE49-F238E27FC236}">
                <a16:creationId xmlns:a16="http://schemas.microsoft.com/office/drawing/2014/main" id="{E24D5966-B84A-4BDC-2B5D-65F1DB6F9769}"/>
              </a:ext>
            </a:extLst>
          </p:cNvPr>
          <p:cNvSpPr txBox="1">
            <a:spLocks/>
          </p:cNvSpPr>
          <p:nvPr/>
        </p:nvSpPr>
        <p:spPr>
          <a:xfrm>
            <a:off x="4707343" y="1272270"/>
            <a:ext cx="3940901" cy="16583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zh-CN" altLang="en-US" sz="2000"/>
          </a:p>
        </p:txBody>
      </p:sp>
      <p:pic>
        <p:nvPicPr>
          <p:cNvPr id="25" name="图片 24">
            <a:extLst>
              <a:ext uri="{FF2B5EF4-FFF2-40B4-BE49-F238E27FC236}">
                <a16:creationId xmlns:a16="http://schemas.microsoft.com/office/drawing/2014/main" id="{6A7B2A08-722D-F139-9B60-82F646E4085D}"/>
              </a:ext>
            </a:extLst>
          </p:cNvPr>
          <p:cNvPicPr>
            <a:picLocks noChangeAspect="1"/>
          </p:cNvPicPr>
          <p:nvPr/>
        </p:nvPicPr>
        <p:blipFill rotWithShape="1">
          <a:blip r:embed="rId7"/>
          <a:srcRect t="34643"/>
          <a:stretch/>
        </p:blipFill>
        <p:spPr>
          <a:xfrm>
            <a:off x="430715" y="2727461"/>
            <a:ext cx="1929096" cy="1153749"/>
          </a:xfrm>
          <a:prstGeom prst="rect">
            <a:avLst/>
          </a:prstGeom>
        </p:spPr>
      </p:pic>
      <p:pic>
        <p:nvPicPr>
          <p:cNvPr id="26" name="图片 25">
            <a:extLst>
              <a:ext uri="{FF2B5EF4-FFF2-40B4-BE49-F238E27FC236}">
                <a16:creationId xmlns:a16="http://schemas.microsoft.com/office/drawing/2014/main" id="{5215F836-3069-6DFD-2E12-7D7D3BD125ED}"/>
              </a:ext>
            </a:extLst>
          </p:cNvPr>
          <p:cNvPicPr>
            <a:picLocks noChangeAspect="1"/>
          </p:cNvPicPr>
          <p:nvPr/>
        </p:nvPicPr>
        <p:blipFill>
          <a:blip r:embed="rId8"/>
          <a:stretch>
            <a:fillRect/>
          </a:stretch>
        </p:blipFill>
        <p:spPr>
          <a:xfrm>
            <a:off x="2915173" y="2797818"/>
            <a:ext cx="1339244" cy="1000222"/>
          </a:xfrm>
          <a:prstGeom prst="rect">
            <a:avLst/>
          </a:prstGeom>
        </p:spPr>
      </p:pic>
      <p:pic>
        <p:nvPicPr>
          <p:cNvPr id="27" name="图片 26">
            <a:extLst>
              <a:ext uri="{FF2B5EF4-FFF2-40B4-BE49-F238E27FC236}">
                <a16:creationId xmlns:a16="http://schemas.microsoft.com/office/drawing/2014/main" id="{C2419718-D364-5B89-A101-A51CCF7C7D39}"/>
              </a:ext>
            </a:extLst>
          </p:cNvPr>
          <p:cNvPicPr>
            <a:picLocks noChangeAspect="1"/>
          </p:cNvPicPr>
          <p:nvPr/>
        </p:nvPicPr>
        <p:blipFill>
          <a:blip r:embed="rId9"/>
          <a:stretch>
            <a:fillRect/>
          </a:stretch>
        </p:blipFill>
        <p:spPr>
          <a:xfrm>
            <a:off x="1804687" y="2763437"/>
            <a:ext cx="946478" cy="1085968"/>
          </a:xfrm>
          <a:prstGeom prst="rect">
            <a:avLst/>
          </a:prstGeom>
        </p:spPr>
      </p:pic>
      <p:pic>
        <p:nvPicPr>
          <p:cNvPr id="28" name="图片 27">
            <a:extLst>
              <a:ext uri="{FF2B5EF4-FFF2-40B4-BE49-F238E27FC236}">
                <a16:creationId xmlns:a16="http://schemas.microsoft.com/office/drawing/2014/main" id="{B3964473-15F3-313C-5338-1F20EE52F1D2}"/>
              </a:ext>
            </a:extLst>
          </p:cNvPr>
          <p:cNvPicPr>
            <a:picLocks noChangeAspect="1"/>
          </p:cNvPicPr>
          <p:nvPr/>
        </p:nvPicPr>
        <p:blipFill>
          <a:blip r:embed="rId10"/>
          <a:stretch>
            <a:fillRect/>
          </a:stretch>
        </p:blipFill>
        <p:spPr>
          <a:xfrm>
            <a:off x="4101652" y="1954498"/>
            <a:ext cx="1130017" cy="560950"/>
          </a:xfrm>
          <a:prstGeom prst="rect">
            <a:avLst/>
          </a:prstGeom>
        </p:spPr>
      </p:pic>
      <p:sp>
        <p:nvSpPr>
          <p:cNvPr id="30" name="文本框 29">
            <a:extLst>
              <a:ext uri="{FF2B5EF4-FFF2-40B4-BE49-F238E27FC236}">
                <a16:creationId xmlns:a16="http://schemas.microsoft.com/office/drawing/2014/main" id="{37059B30-BCCA-5A75-885E-40FA59533056}"/>
              </a:ext>
            </a:extLst>
          </p:cNvPr>
          <p:cNvSpPr txBox="1"/>
          <p:nvPr/>
        </p:nvSpPr>
        <p:spPr>
          <a:xfrm>
            <a:off x="463751" y="4079047"/>
            <a:ext cx="1774624" cy="707886"/>
          </a:xfrm>
          <a:prstGeom prst="rect">
            <a:avLst/>
          </a:prstGeom>
          <a:noFill/>
        </p:spPr>
        <p:txBody>
          <a:bodyPr wrap="square">
            <a:spAutoFit/>
          </a:bodyPr>
          <a:lstStyle/>
          <a:p>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平台多、信息孤立、零散</a:t>
            </a:r>
          </a:p>
        </p:txBody>
      </p:sp>
      <p:sp>
        <p:nvSpPr>
          <p:cNvPr id="31" name="箭头: 五边形 30">
            <a:extLst>
              <a:ext uri="{FF2B5EF4-FFF2-40B4-BE49-F238E27FC236}">
                <a16:creationId xmlns:a16="http://schemas.microsoft.com/office/drawing/2014/main" id="{AC76AB4F-A218-2755-776E-F08C6592CE0A}"/>
              </a:ext>
            </a:extLst>
          </p:cNvPr>
          <p:cNvSpPr/>
          <p:nvPr/>
        </p:nvSpPr>
        <p:spPr bwMode="auto">
          <a:xfrm>
            <a:off x="191879" y="1075977"/>
            <a:ext cx="4380121" cy="451976"/>
          </a:xfrm>
          <a:prstGeom prst="homePlate">
            <a:avLst>
              <a:gd name="adj" fmla="val 37135"/>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defTabSz="913765"/>
            <a:r>
              <a:rPr lang="zh-CN" altLang="en-US" sz="20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“一站式”天文警报信息汇集平台</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2" name="文本框 31">
            <a:extLst>
              <a:ext uri="{FF2B5EF4-FFF2-40B4-BE49-F238E27FC236}">
                <a16:creationId xmlns:a16="http://schemas.microsoft.com/office/drawing/2014/main" id="{416C7E65-E060-6473-372A-BAD7CCE0B371}"/>
              </a:ext>
            </a:extLst>
          </p:cNvPr>
          <p:cNvSpPr txBox="1"/>
          <p:nvPr/>
        </p:nvSpPr>
        <p:spPr>
          <a:xfrm>
            <a:off x="2651394" y="4084276"/>
            <a:ext cx="1774624" cy="707886"/>
          </a:xfrm>
          <a:prstGeom prst="rect">
            <a:avLst/>
          </a:prstGeom>
          <a:noFill/>
        </p:spPr>
        <p:txBody>
          <a:bodyPr wrap="square">
            <a:spAutoFit/>
          </a:bodyPr>
          <a:lstStyle/>
          <a:p>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多源信息整合关键技术</a:t>
            </a:r>
          </a:p>
        </p:txBody>
      </p:sp>
      <p:sp>
        <p:nvSpPr>
          <p:cNvPr id="33" name="箭头: 下 32">
            <a:extLst>
              <a:ext uri="{FF2B5EF4-FFF2-40B4-BE49-F238E27FC236}">
                <a16:creationId xmlns:a16="http://schemas.microsoft.com/office/drawing/2014/main" id="{DDA1B4F8-C8D2-98EA-59E3-0B9D2459583D}"/>
              </a:ext>
            </a:extLst>
          </p:cNvPr>
          <p:cNvSpPr/>
          <p:nvPr/>
        </p:nvSpPr>
        <p:spPr>
          <a:xfrm>
            <a:off x="2267130" y="4141426"/>
            <a:ext cx="274028" cy="707886"/>
          </a:xfrm>
          <a:prstGeom prst="downArrow">
            <a:avLst>
              <a:gd name="adj1" fmla="val 50000"/>
              <a:gd name="adj2" fmla="val 75582"/>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a:p>
        </p:txBody>
      </p:sp>
      <p:pic>
        <p:nvPicPr>
          <p:cNvPr id="36" name="图片 35">
            <a:extLst>
              <a:ext uri="{FF2B5EF4-FFF2-40B4-BE49-F238E27FC236}">
                <a16:creationId xmlns:a16="http://schemas.microsoft.com/office/drawing/2014/main" id="{B9EA57AF-BBFE-1B78-51DF-80C84EABFFED}"/>
              </a:ext>
            </a:extLst>
          </p:cNvPr>
          <p:cNvPicPr>
            <a:picLocks noChangeAspect="1"/>
          </p:cNvPicPr>
          <p:nvPr/>
        </p:nvPicPr>
        <p:blipFill>
          <a:blip r:embed="rId11"/>
          <a:stretch>
            <a:fillRect/>
          </a:stretch>
        </p:blipFill>
        <p:spPr>
          <a:xfrm>
            <a:off x="7826638" y="5635263"/>
            <a:ext cx="1987286" cy="996696"/>
          </a:xfrm>
          <a:prstGeom prst="rect">
            <a:avLst/>
          </a:prstGeom>
        </p:spPr>
      </p:pic>
      <p:pic>
        <p:nvPicPr>
          <p:cNvPr id="40" name="图片 39">
            <a:extLst>
              <a:ext uri="{FF2B5EF4-FFF2-40B4-BE49-F238E27FC236}">
                <a16:creationId xmlns:a16="http://schemas.microsoft.com/office/drawing/2014/main" id="{241C2B18-6E9D-49FB-2E7D-A5BC782F2975}"/>
              </a:ext>
            </a:extLst>
          </p:cNvPr>
          <p:cNvPicPr>
            <a:picLocks noChangeAspect="1"/>
          </p:cNvPicPr>
          <p:nvPr/>
        </p:nvPicPr>
        <p:blipFill>
          <a:blip r:embed="rId12"/>
          <a:stretch>
            <a:fillRect/>
          </a:stretch>
        </p:blipFill>
        <p:spPr>
          <a:xfrm>
            <a:off x="7821211" y="2950022"/>
            <a:ext cx="1998140" cy="998024"/>
          </a:xfrm>
          <a:prstGeom prst="rect">
            <a:avLst/>
          </a:prstGeom>
        </p:spPr>
      </p:pic>
      <p:sp>
        <p:nvSpPr>
          <p:cNvPr id="41" name="箭头: 下 40">
            <a:extLst>
              <a:ext uri="{FF2B5EF4-FFF2-40B4-BE49-F238E27FC236}">
                <a16:creationId xmlns:a16="http://schemas.microsoft.com/office/drawing/2014/main" id="{A2D31FAC-1834-CFD5-3CF0-F118157D33A9}"/>
              </a:ext>
            </a:extLst>
          </p:cNvPr>
          <p:cNvSpPr/>
          <p:nvPr/>
        </p:nvSpPr>
        <p:spPr>
          <a:xfrm>
            <a:off x="9682337" y="4124087"/>
            <a:ext cx="274028" cy="707886"/>
          </a:xfrm>
          <a:prstGeom prst="downArrow">
            <a:avLst>
              <a:gd name="adj1" fmla="val 50000"/>
              <a:gd name="adj2" fmla="val 75582"/>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CN" altLang="en-US"/>
          </a:p>
        </p:txBody>
      </p:sp>
      <p:sp>
        <p:nvSpPr>
          <p:cNvPr id="42" name="文本框 41">
            <a:extLst>
              <a:ext uri="{FF2B5EF4-FFF2-40B4-BE49-F238E27FC236}">
                <a16:creationId xmlns:a16="http://schemas.microsoft.com/office/drawing/2014/main" id="{E8F179D0-142D-A098-0C8A-6FC4E8A27711}"/>
              </a:ext>
            </a:extLst>
          </p:cNvPr>
          <p:cNvSpPr txBox="1"/>
          <p:nvPr/>
        </p:nvSpPr>
        <p:spPr>
          <a:xfrm>
            <a:off x="9956365" y="4124087"/>
            <a:ext cx="1774624" cy="707886"/>
          </a:xfrm>
          <a:prstGeom prst="rect">
            <a:avLst/>
          </a:prstGeom>
          <a:noFill/>
        </p:spPr>
        <p:txBody>
          <a:bodyPr wrap="square">
            <a:spAutoFit/>
          </a:bodyPr>
          <a:lstStyle/>
          <a:p>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缺陷检测和跟踪关键技术</a:t>
            </a:r>
          </a:p>
        </p:txBody>
      </p:sp>
      <p:sp>
        <p:nvSpPr>
          <p:cNvPr id="43" name="箭头: 五边形 42">
            <a:extLst>
              <a:ext uri="{FF2B5EF4-FFF2-40B4-BE49-F238E27FC236}">
                <a16:creationId xmlns:a16="http://schemas.microsoft.com/office/drawing/2014/main" id="{93187AF7-4A4D-C301-FD24-BDBD038DA2BA}"/>
              </a:ext>
            </a:extLst>
          </p:cNvPr>
          <p:cNvSpPr/>
          <p:nvPr/>
        </p:nvSpPr>
        <p:spPr bwMode="auto">
          <a:xfrm flipH="1">
            <a:off x="7589838" y="1076538"/>
            <a:ext cx="4380121" cy="448056"/>
          </a:xfrm>
          <a:prstGeom prst="homePlate">
            <a:avLst>
              <a:gd name="adj" fmla="val 37135"/>
            </a:avLst>
          </a:prstGeom>
          <a:gradFill>
            <a:gsLst>
              <a:gs pos="0">
                <a:schemeClr val="accent2">
                  <a:lumMod val="60000"/>
                  <a:lumOff val="40000"/>
                </a:schemeClr>
              </a:gs>
              <a:gs pos="60000">
                <a:schemeClr val="accent2"/>
              </a:gs>
            </a:gsLst>
            <a:lin ang="2700000" scaled="0"/>
          </a:gradFill>
          <a:ln w="57150" cap="rnd">
            <a:noFill/>
            <a:prstDash val="solid"/>
            <a:round/>
          </a:ln>
          <a:effectLst>
            <a:outerShdw blurRad="76200" dist="50800" dir="54000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r" defTabSz="913765"/>
            <a:r>
              <a:rPr lang="en-US" altLang="zh-CN" sz="20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X</a:t>
            </a:r>
            <a:r>
              <a:rPr lang="zh-CN" altLang="en-US" sz="20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射线增材制缺陷智能分析</a:t>
            </a:r>
          </a:p>
        </p:txBody>
      </p:sp>
      <p:sp>
        <p:nvSpPr>
          <p:cNvPr id="44" name="文本框 43">
            <a:extLst>
              <a:ext uri="{FF2B5EF4-FFF2-40B4-BE49-F238E27FC236}">
                <a16:creationId xmlns:a16="http://schemas.microsoft.com/office/drawing/2014/main" id="{C003799E-33F5-1E38-5144-067418001A40}"/>
              </a:ext>
            </a:extLst>
          </p:cNvPr>
          <p:cNvSpPr txBox="1"/>
          <p:nvPr/>
        </p:nvSpPr>
        <p:spPr>
          <a:xfrm>
            <a:off x="7796851" y="4117385"/>
            <a:ext cx="1774624" cy="707886"/>
          </a:xfrm>
          <a:prstGeom prst="rect">
            <a:avLst/>
          </a:prstGeom>
          <a:noFill/>
        </p:spPr>
        <p:txBody>
          <a:bodyPr wrap="square">
            <a:spAutoFit/>
          </a:bodyPr>
          <a:lstStyle/>
          <a:p>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复杂、低分辨、动态</a:t>
            </a:r>
          </a:p>
        </p:txBody>
      </p:sp>
      <p:sp>
        <p:nvSpPr>
          <p:cNvPr id="45" name="文本框 44">
            <a:extLst>
              <a:ext uri="{FF2B5EF4-FFF2-40B4-BE49-F238E27FC236}">
                <a16:creationId xmlns:a16="http://schemas.microsoft.com/office/drawing/2014/main" id="{7D5767EE-049D-F1A4-C030-6A32C3A3972A}"/>
              </a:ext>
            </a:extLst>
          </p:cNvPr>
          <p:cNvSpPr txBox="1"/>
          <p:nvPr/>
        </p:nvSpPr>
        <p:spPr>
          <a:xfrm>
            <a:off x="7840368" y="1846088"/>
            <a:ext cx="4156622" cy="1015663"/>
          </a:xfrm>
          <a:prstGeom prst="rect">
            <a:avLst/>
          </a:prstGeom>
          <a:noFill/>
        </p:spPr>
        <p:txBody>
          <a:bodyPr wrap="square">
            <a:spAutoFit/>
          </a:bodyPr>
          <a:lstStyle/>
          <a:p>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对航空航天国防等战略性高端装备研发与快速制造有重要意义。</a:t>
            </a:r>
            <a:endPar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微观结构对材料性能有显著影响。</a:t>
            </a:r>
          </a:p>
        </p:txBody>
      </p:sp>
      <p:sp>
        <p:nvSpPr>
          <p:cNvPr id="58" name="文本框 57">
            <a:extLst>
              <a:ext uri="{FF2B5EF4-FFF2-40B4-BE49-F238E27FC236}">
                <a16:creationId xmlns:a16="http://schemas.microsoft.com/office/drawing/2014/main" id="{BBB18209-0DB8-1BF1-3FC1-C17B5160AAEE}"/>
              </a:ext>
            </a:extLst>
          </p:cNvPr>
          <p:cNvSpPr txBox="1"/>
          <p:nvPr/>
        </p:nvSpPr>
        <p:spPr>
          <a:xfrm>
            <a:off x="8305373" y="4873140"/>
            <a:ext cx="3517495" cy="707886"/>
          </a:xfrm>
          <a:prstGeom prst="rect">
            <a:avLst/>
          </a:prstGeom>
          <a:noFill/>
        </p:spPr>
        <p:txBody>
          <a:bodyPr wrap="square">
            <a:spAutoFit/>
          </a:bodyPr>
          <a:lstStyle/>
          <a:p>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计算机视觉大模型：</a:t>
            </a:r>
            <a:endPar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Segment Anything Model</a:t>
            </a:r>
            <a:endPar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59" name="文本框 58">
            <a:extLst>
              <a:ext uri="{FF2B5EF4-FFF2-40B4-BE49-F238E27FC236}">
                <a16:creationId xmlns:a16="http://schemas.microsoft.com/office/drawing/2014/main" id="{0DBDAD82-7674-1F71-D1E2-197B0A30927F}"/>
              </a:ext>
            </a:extLst>
          </p:cNvPr>
          <p:cNvSpPr txBox="1"/>
          <p:nvPr/>
        </p:nvSpPr>
        <p:spPr>
          <a:xfrm>
            <a:off x="572941" y="4916883"/>
            <a:ext cx="4095167" cy="400110"/>
          </a:xfrm>
          <a:prstGeom prst="rect">
            <a:avLst/>
          </a:prstGeom>
          <a:noFill/>
        </p:spPr>
        <p:txBody>
          <a:bodyPr wrap="square">
            <a:spAutoFit/>
          </a:bodyPr>
          <a:lstStyle/>
          <a:p>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自然语言处理大模型：</a:t>
            </a:r>
            <a:r>
              <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ChatGPT</a:t>
            </a:r>
            <a:endPar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0" name="文本框 59">
            <a:extLst>
              <a:ext uri="{FF2B5EF4-FFF2-40B4-BE49-F238E27FC236}">
                <a16:creationId xmlns:a16="http://schemas.microsoft.com/office/drawing/2014/main" id="{B40AE475-1D69-4289-CC24-61753D5369B9}"/>
              </a:ext>
            </a:extLst>
          </p:cNvPr>
          <p:cNvSpPr txBox="1"/>
          <p:nvPr/>
        </p:nvSpPr>
        <p:spPr>
          <a:xfrm>
            <a:off x="4946727" y="5679458"/>
            <a:ext cx="2643658" cy="1015663"/>
          </a:xfrm>
          <a:prstGeom prst="rect">
            <a:avLst/>
          </a:prstGeom>
          <a:noFill/>
        </p:spPr>
        <p:txBody>
          <a:bodyPr wrap="square">
            <a:spAutoFit/>
          </a:bodyPr>
          <a:lstStyle/>
          <a:p>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大模型的泛化能力加速始数据到</a:t>
            </a:r>
            <a:r>
              <a:rPr lang="en-US" altLang="zh-CN"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AI-Ready</a:t>
            </a:r>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数据集的过程</a:t>
            </a:r>
          </a:p>
        </p:txBody>
      </p:sp>
      <p:sp>
        <p:nvSpPr>
          <p:cNvPr id="3" name="内容占位符 2">
            <a:extLst>
              <a:ext uri="{FF2B5EF4-FFF2-40B4-BE49-F238E27FC236}">
                <a16:creationId xmlns:a16="http://schemas.microsoft.com/office/drawing/2014/main" id="{DF384AB0-6A2A-DFC9-5AF9-A35E2C88B5A3}"/>
              </a:ext>
            </a:extLst>
          </p:cNvPr>
          <p:cNvSpPr txBox="1">
            <a:spLocks/>
          </p:cNvSpPr>
          <p:nvPr/>
        </p:nvSpPr>
        <p:spPr>
          <a:xfrm>
            <a:off x="10452632" y="1527953"/>
            <a:ext cx="1715628" cy="2769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1400">
                <a:effectLst>
                  <a:outerShdw blurRad="38100" dist="38100" dir="2700000" algn="tl">
                    <a:srgbClr val="000000">
                      <a:alpha val="43137"/>
                    </a:srgbClr>
                  </a:outerShdw>
                </a:effectLst>
                <a:latin typeface="微软雅黑" panose="020B0503020204020204" pitchFamily="34" charset="-122"/>
              </a:rPr>
              <a:t>需求来源：张兵兵</a:t>
            </a:r>
            <a:endParaRPr lang="en-US" altLang="zh-CN" sz="1400">
              <a:effectLst>
                <a:outerShdw blurRad="38100" dist="38100" dir="2700000" algn="tl">
                  <a:srgbClr val="000000">
                    <a:alpha val="43137"/>
                  </a:srgbClr>
                </a:outerShdw>
              </a:effectLst>
              <a:latin typeface="微软雅黑" panose="020B0503020204020204" pitchFamily="34" charset="-122"/>
            </a:endParaRPr>
          </a:p>
        </p:txBody>
      </p:sp>
      <p:sp>
        <p:nvSpPr>
          <p:cNvPr id="8" name="内容占位符 2">
            <a:extLst>
              <a:ext uri="{FF2B5EF4-FFF2-40B4-BE49-F238E27FC236}">
                <a16:creationId xmlns:a16="http://schemas.microsoft.com/office/drawing/2014/main" id="{2CAB2851-CA35-8708-DE1E-BC279B578644}"/>
              </a:ext>
            </a:extLst>
          </p:cNvPr>
          <p:cNvSpPr txBox="1">
            <a:spLocks/>
          </p:cNvSpPr>
          <p:nvPr/>
        </p:nvSpPr>
        <p:spPr>
          <a:xfrm>
            <a:off x="2952480" y="1566440"/>
            <a:ext cx="1715628" cy="2769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1400">
                <a:effectLst>
                  <a:outerShdw blurRad="38100" dist="38100" dir="2700000" algn="tl">
                    <a:srgbClr val="000000">
                      <a:alpha val="43137"/>
                    </a:srgbClr>
                  </a:outerShdw>
                </a:effectLst>
                <a:latin typeface="微软雅黑" panose="020B0503020204020204" pitchFamily="34" charset="-122"/>
              </a:rPr>
              <a:t>需求来源：熊少林</a:t>
            </a:r>
            <a:endParaRPr lang="en-US" altLang="zh-CN" sz="1400">
              <a:effectLst>
                <a:outerShdw blurRad="38100" dist="38100" dir="2700000" algn="tl">
                  <a:srgbClr val="000000">
                    <a:alpha val="43137"/>
                  </a:srgbClr>
                </a:outerShdw>
              </a:effectLst>
              <a:latin typeface="微软雅黑" panose="020B0503020204020204" pitchFamily="34" charset="-122"/>
            </a:endParaRPr>
          </a:p>
        </p:txBody>
      </p:sp>
    </p:spTree>
    <p:extLst>
      <p:ext uri="{BB962C8B-B14F-4D97-AF65-F5344CB8AC3E}">
        <p14:creationId xmlns:p14="http://schemas.microsoft.com/office/powerpoint/2010/main" val="212541895"/>
      </p:ext>
    </p:extLst>
  </p:cSld>
  <p:clrMapOvr>
    <a:masterClrMapping/>
  </p:clrMapOvr>
  <mc:AlternateContent xmlns:mc="http://schemas.openxmlformats.org/markup-compatibility/2006" xmlns:p14="http://schemas.microsoft.com/office/powerpoint/2010/main">
    <mc:Choice Requires="p14">
      <p:transition spd="slow" p14:dur="2000" advTm="329"/>
    </mc:Choice>
    <mc:Fallback xmlns="">
      <p:transition spd="slow" advTm="329"/>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LIDE.DIAGRAM" val="#91465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ont">
      <a:majorFont>
        <a:latin typeface="等线 Light"/>
        <a:ea typeface="等线 Light"/>
        <a:cs typeface=""/>
      </a:majorFont>
      <a:minorFont>
        <a:latin typeface="等线"/>
        <a:ea typeface="等线"/>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20839</TotalTime>
  <Words>8905</Words>
  <Application>Microsoft Office PowerPoint</Application>
  <PresentationFormat>宽屏</PresentationFormat>
  <Paragraphs>977</Paragraphs>
  <Slides>52</Slides>
  <Notes>41</Notes>
  <HiddenSlides>0</HiddenSlides>
  <MMClips>1</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52</vt:i4>
      </vt:variant>
    </vt:vector>
  </HeadingPairs>
  <TitlesOfParts>
    <vt:vector size="69" baseType="lpstr">
      <vt:lpstr>-apple-system-font</vt:lpstr>
      <vt:lpstr>system-ui</vt:lpstr>
      <vt:lpstr>等线</vt:lpstr>
      <vt:lpstr>等线 Light</vt:lpstr>
      <vt:lpstr>SimHei</vt:lpstr>
      <vt:lpstr>宋体</vt:lpstr>
      <vt:lpstr>Microsoft YaHei</vt:lpstr>
      <vt:lpstr>Microsoft YaHei</vt:lpstr>
      <vt:lpstr>arial</vt:lpstr>
      <vt:lpstr>arial</vt:lpstr>
      <vt:lpstr>Calibri</vt:lpstr>
      <vt:lpstr>Cambria Math</vt:lpstr>
      <vt:lpstr>Consolas</vt:lpstr>
      <vt:lpstr>Rockwell Extra Bold</vt:lpstr>
      <vt:lpstr>Times New Roman</vt:lpstr>
      <vt:lpstr>Wingdings</vt:lpstr>
      <vt:lpstr>Office 主题​​</vt:lpstr>
      <vt:lpstr>高能物理大模型考虑</vt:lpstr>
      <vt:lpstr>目录</vt:lpstr>
      <vt:lpstr>高能物理和大数据</vt:lpstr>
      <vt:lpstr>发展面向高能物理的AI总体战略</vt:lpstr>
      <vt:lpstr>GPT-4 &amp; 大模型</vt:lpstr>
      <vt:lpstr>目前的“高层次”智能</vt:lpstr>
      <vt:lpstr>GPT-4带来的挑战</vt:lpstr>
      <vt:lpstr>“小模型”和“大模型”对比</vt:lpstr>
      <vt:lpstr>大模型带来的机遇</vt:lpstr>
      <vt:lpstr>PowerPoint 演示文稿</vt:lpstr>
      <vt:lpstr>PowerPoint 演示文稿</vt:lpstr>
      <vt:lpstr>大模型在高能物理领域的初步探索</vt:lpstr>
      <vt:lpstr>大模型在高能物理领域的初步探索</vt:lpstr>
      <vt:lpstr>大模型在高能物理领域的初步探索</vt:lpstr>
      <vt:lpstr>大模型在高能物理领域的初步探索</vt:lpstr>
      <vt:lpstr>大模型的能力扩展</vt:lpstr>
      <vt:lpstr>大模型的能力扩展</vt:lpstr>
      <vt:lpstr>大模型在高能物理领域应用的思考</vt:lpstr>
      <vt:lpstr>高能物理科学数据大模型的关键问题</vt:lpstr>
      <vt:lpstr>AI大模型用于高能物理科学发现的可行性研究</vt:lpstr>
      <vt:lpstr>推动AI4HEP的初步设想</vt:lpstr>
      <vt:lpstr>高能物理通用大模型所需算力投入评估</vt:lpstr>
      <vt:lpstr>HepAI人工智能平台</vt:lpstr>
      <vt:lpstr>总结：高能物理大模型考虑</vt:lpstr>
      <vt:lpstr>PowerPoint 演示文稿</vt:lpstr>
      <vt:lpstr>PowerPoint 演示文稿</vt:lpstr>
      <vt:lpstr>大模型小结</vt:lpstr>
      <vt:lpstr>ChatGPT是如何炼成的</vt:lpstr>
      <vt:lpstr>大模型小结</vt:lpstr>
      <vt:lpstr>人工智能界面框架HaiGF</vt:lpstr>
      <vt:lpstr>HepAI分布式数据标注/模型部署模块</vt:lpstr>
      <vt:lpstr>跨领域合作</vt:lpstr>
      <vt:lpstr>总结</vt:lpstr>
      <vt:lpstr>CERN的计划</vt:lpstr>
      <vt:lpstr>创新点</vt:lpstr>
      <vt:lpstr>中科大 江俊团队：软硬结合机器化学家</vt:lpstr>
      <vt:lpstr>需要发展的技术</vt:lpstr>
      <vt:lpstr>下一步计划：科学数据基础大模型</vt:lpstr>
      <vt:lpstr>最近的探索：领域文本数据微调大模型</vt:lpstr>
      <vt:lpstr>PowerPoint 演示文稿</vt:lpstr>
      <vt:lpstr>如何解释大模型能力涌现？</vt:lpstr>
      <vt:lpstr>如何解释大模型能力涌现？</vt:lpstr>
      <vt:lpstr>如何解释大模型能力涌现？</vt:lpstr>
      <vt:lpstr>面向高能物理科学发现的人工智能(AI4HEP)</vt:lpstr>
      <vt:lpstr>PowerPoint 演示文稿</vt:lpstr>
      <vt:lpstr>基于ChatHEP的应用开发</vt:lpstr>
      <vt:lpstr>大模型应用案例2</vt:lpstr>
      <vt:lpstr>PowerPoint 演示文稿</vt:lpstr>
      <vt:lpstr>自监督预训练方法</vt:lpstr>
      <vt:lpstr>受启发的工作：GPT-4 + MineCraft1</vt:lpstr>
      <vt:lpstr>机器学习用于HEP现状</vt:lpstr>
      <vt:lpstr>HepAI服务</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正德</dc:creator>
  <cp:lastModifiedBy>Zhang Zhengde</cp:lastModifiedBy>
  <cp:revision>1438</cp:revision>
  <dcterms:created xsi:type="dcterms:W3CDTF">2023-04-02T12:20:38Z</dcterms:created>
  <dcterms:modified xsi:type="dcterms:W3CDTF">2023-07-08T14:00:54Z</dcterms:modified>
</cp:coreProperties>
</file>