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9.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10.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11.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12.xml" ContentType="application/vnd.openxmlformats-officedocument.presentationml.notesSlid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9" r:id="rId1"/>
  </p:sldMasterIdLst>
  <p:notesMasterIdLst>
    <p:notesMasterId r:id="rId33"/>
  </p:notesMasterIdLst>
  <p:handoutMasterIdLst>
    <p:handoutMasterId r:id="rId34"/>
  </p:handoutMasterIdLst>
  <p:sldIdLst>
    <p:sldId id="13677" r:id="rId2"/>
    <p:sldId id="991" r:id="rId3"/>
    <p:sldId id="476" r:id="rId4"/>
    <p:sldId id="2007577944" r:id="rId5"/>
    <p:sldId id="482" r:id="rId6"/>
    <p:sldId id="13529" r:id="rId7"/>
    <p:sldId id="13950" r:id="rId8"/>
    <p:sldId id="13569" r:id="rId9"/>
    <p:sldId id="13504" r:id="rId10"/>
    <p:sldId id="13654" r:id="rId11"/>
    <p:sldId id="998" r:id="rId12"/>
    <p:sldId id="13642" r:id="rId13"/>
    <p:sldId id="13952" r:id="rId14"/>
    <p:sldId id="2007577950" r:id="rId15"/>
    <p:sldId id="3103" r:id="rId16"/>
    <p:sldId id="498" r:id="rId17"/>
    <p:sldId id="505" r:id="rId18"/>
    <p:sldId id="484" r:id="rId19"/>
    <p:sldId id="492" r:id="rId20"/>
    <p:sldId id="547" r:id="rId21"/>
    <p:sldId id="528" r:id="rId22"/>
    <p:sldId id="529" r:id="rId23"/>
    <p:sldId id="489" r:id="rId24"/>
    <p:sldId id="530" r:id="rId25"/>
    <p:sldId id="496" r:id="rId26"/>
    <p:sldId id="497" r:id="rId27"/>
    <p:sldId id="493" r:id="rId28"/>
    <p:sldId id="13957" r:id="rId29"/>
    <p:sldId id="2762" r:id="rId30"/>
    <p:sldId id="13673" r:id="rId31"/>
    <p:sldId id="13669" r:id="rId3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B0241A-DD9C-E842-8232-CA74B916F38B}">
          <p14:sldIdLst>
            <p14:sldId id="13677"/>
            <p14:sldId id="991"/>
            <p14:sldId id="476"/>
            <p14:sldId id="2007577944"/>
            <p14:sldId id="482"/>
            <p14:sldId id="13529"/>
            <p14:sldId id="13950"/>
            <p14:sldId id="13569"/>
            <p14:sldId id="13504"/>
            <p14:sldId id="13654"/>
            <p14:sldId id="998"/>
            <p14:sldId id="13642"/>
            <p14:sldId id="13952"/>
            <p14:sldId id="2007577950"/>
            <p14:sldId id="3103"/>
            <p14:sldId id="498"/>
            <p14:sldId id="505"/>
            <p14:sldId id="484"/>
            <p14:sldId id="492"/>
            <p14:sldId id="547"/>
            <p14:sldId id="528"/>
            <p14:sldId id="529"/>
            <p14:sldId id="489"/>
            <p14:sldId id="530"/>
            <p14:sldId id="496"/>
            <p14:sldId id="497"/>
            <p14:sldId id="493"/>
            <p14:sldId id="13957"/>
            <p14:sldId id="2762"/>
            <p14:sldId id="13673"/>
            <p14:sldId id="13669"/>
          </p14:sldIdLst>
        </p14:section>
      </p14:sectionLst>
    </p:ext>
    <p:ext uri="{EFAFB233-063F-42B5-8137-9DF3F51BA10A}">
      <p15:sldGuideLst xmlns:p15="http://schemas.microsoft.com/office/powerpoint/2012/main">
        <p15:guide id="1" orient="horz" pos="2928">
          <p15:clr>
            <a:srgbClr val="A4A3A4"/>
          </p15:clr>
        </p15:guide>
        <p15:guide id="2" pos="3922">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sfocus" initials="n" lastIdx="4" clrIdx="0"/>
  <p:cmAuthor id="2" name="Microsoft Office User" initials="MOU" lastIdx="17" clrIdx="1"/>
  <p:cmAuthor id="3" name="zhangzhinan" initials="z" lastIdx="9"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BFDFA"/>
    <a:srgbClr val="EFF7E9"/>
    <a:srgbClr val="EFF7E8"/>
    <a:srgbClr val="303340"/>
    <a:srgbClr val="2B2E3B"/>
    <a:srgbClr val="68B92E"/>
    <a:srgbClr val="FFFFD0"/>
    <a:srgbClr val="F2F2F2"/>
    <a:srgbClr val="7A8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937" autoAdjust="0"/>
    <p:restoredTop sz="82723" autoAdjust="0"/>
  </p:normalViewPr>
  <p:slideViewPr>
    <p:cSldViewPr showGuides="1">
      <p:cViewPr varScale="1">
        <p:scale>
          <a:sx n="222" d="100"/>
          <a:sy n="222" d="100"/>
        </p:scale>
        <p:origin x="3072" y="200"/>
      </p:cViewPr>
      <p:guideLst>
        <p:guide orient="horz" pos="2928"/>
        <p:guide pos="3922"/>
      </p:guideLst>
    </p:cSldViewPr>
  </p:slideViewPr>
  <p:notesTextViewPr>
    <p:cViewPr>
      <p:scale>
        <a:sx n="100" d="100"/>
        <a:sy n="100" d="100"/>
      </p:scale>
      <p:origin x="0" y="0"/>
    </p:cViewPr>
  </p:notesTextViewPr>
  <p:sorterViewPr>
    <p:cViewPr>
      <p:scale>
        <a:sx n="87" d="100"/>
        <a:sy n="87" d="100"/>
      </p:scale>
      <p:origin x="0" y="-4848"/>
    </p:cViewPr>
  </p:sorterViewPr>
  <p:notesViewPr>
    <p:cSldViewPr snapToGrid="0">
      <p:cViewPr varScale="1">
        <p:scale>
          <a:sx n="55" d="100"/>
          <a:sy n="55" d="100"/>
        </p:scale>
        <p:origin x="2880" y="78"/>
      </p:cViewPr>
      <p:guideLst/>
    </p:cSldViewPr>
  </p:notesViewPr>
  <p:gridSpacing cx="45000" cy="45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8C2A4D-699E-4DB1-AD2F-EEFBF2123B36}" type="datetimeFigureOut">
              <a:rPr lang="zh-CN" altLang="en-US" smtClean="0">
                <a:latin typeface="微软雅黑" panose="020B0503020204020204" pitchFamily="34" charset="-122"/>
                <a:ea typeface="微软雅黑" panose="020B0503020204020204" pitchFamily="34" charset="-122"/>
              </a:rPr>
              <a:t>2023/7/7</a:t>
            </a:fld>
            <a:endParaRPr lang="zh-CN" altLang="en-US">
              <a:latin typeface="微软雅黑" panose="020B0503020204020204" pitchFamily="34" charset="-122"/>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pitchFamily="34" charset="-122"/>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DC6B055-9F41-4104-9C57-868D5F7D3AD5}" type="slidenum">
              <a:rPr lang="zh-CN" altLang="en-US" smtClean="0">
                <a:latin typeface="微软雅黑" panose="020B0503020204020204" pitchFamily="34" charset="-122"/>
                <a:ea typeface="微软雅黑" panose="020B0503020204020204" pitchFamily="34" charset="-122"/>
              </a:rPr>
              <a:t>‹#›</a:t>
            </a:fld>
            <a:endParaRPr lang="zh-CN" altLang="en-US">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707E0DCF-AC0D-4A0E-B3DE-80422309DDA3}" type="datetimeFigureOut">
              <a:rPr lang="zh-CN" altLang="en-US" smtClean="0"/>
              <a:t>2023/7/7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90DDAE69-4D7F-4B54-8D33-3F708B24665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b="1" dirty="0">
                <a:solidFill>
                  <a:srgbClr val="FF0000"/>
                </a:solidFill>
              </a:rPr>
              <a:t>各位领导好，</a:t>
            </a:r>
          </a:p>
          <a:p>
            <a:r>
              <a:rPr lang="zh-CN" altLang="en-US" b="1" dirty="0">
                <a:solidFill>
                  <a:srgbClr val="FF0000"/>
                </a:solidFill>
              </a:rPr>
              <a:t>我叫</a:t>
            </a:r>
            <a:r>
              <a:rPr lang="en-US" altLang="zh-CN" b="1" dirty="0">
                <a:solidFill>
                  <a:srgbClr val="FF0000"/>
                </a:solidFill>
              </a:rPr>
              <a:t>XXX</a:t>
            </a:r>
            <a:r>
              <a:rPr lang="zh-CN" altLang="en-US" b="1" dirty="0">
                <a:solidFill>
                  <a:srgbClr val="FF0000"/>
                </a:solidFill>
              </a:rPr>
              <a:t>，是绿盟科技的</a:t>
            </a:r>
            <a:r>
              <a:rPr lang="en-US" altLang="zh-CN" b="1" dirty="0">
                <a:solidFill>
                  <a:srgbClr val="FF0000"/>
                </a:solidFill>
              </a:rPr>
              <a:t>XXX</a:t>
            </a:r>
            <a:r>
              <a:rPr lang="zh-CN" altLang="en-US" b="1" dirty="0">
                <a:solidFill>
                  <a:srgbClr val="FF0000"/>
                </a:solidFill>
              </a:rPr>
              <a:t>（职位）。</a:t>
            </a:r>
            <a:endParaRPr lang="en-US" altLang="zh-CN" b="1" dirty="0">
              <a:solidFill>
                <a:srgbClr val="FF0000"/>
              </a:solidFill>
            </a:endParaRPr>
          </a:p>
          <a:p>
            <a:r>
              <a:rPr lang="zh-CN" altLang="en-US" b="1" dirty="0">
                <a:solidFill>
                  <a:srgbClr val="FF0000"/>
                </a:solidFill>
              </a:rPr>
              <a:t>接下来我为大家介绍一下绿盟科技。</a:t>
            </a:r>
            <a:endParaRPr lang="zh-CN" altLang="en-US" b="1" dirty="0"/>
          </a:p>
          <a:p>
            <a:endParaRPr lang="zh-CN" altLang="en-US" b="1" dirty="0"/>
          </a:p>
        </p:txBody>
      </p:sp>
      <p:sp>
        <p:nvSpPr>
          <p:cNvPr id="4" name="灯片编号占位符 3"/>
          <p:cNvSpPr>
            <a:spLocks noGrp="1"/>
          </p:cNvSpPr>
          <p:nvPr>
            <p:ph type="sldNum" sz="quarter" idx="5"/>
          </p:nvPr>
        </p:nvSpPr>
        <p:spPr/>
        <p:txBody>
          <a:bodyPr/>
          <a:lstStyle/>
          <a:p>
            <a:fld id="{90DDAE69-4D7F-4B54-8D33-3F708B24665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a:buFont typeface="Arial" panose="020B0604020202020204" pitchFamily="34" charset="0"/>
              <a:buNone/>
            </a:pPr>
            <a:r>
              <a:rPr lang="en-US" altLang="zh-CN" sz="1200" dirty="0">
                <a:solidFill>
                  <a:srgbClr val="000000"/>
                </a:solidFill>
                <a:latin typeface="Arial" panose="020B0604020202020204"/>
                <a:ea typeface="思源黑体 CN Bold" panose="020B0800000000000000"/>
                <a:sym typeface="+mn-ea"/>
              </a:rPr>
              <a:t>1. </a:t>
            </a:r>
            <a:r>
              <a:rPr lang="zh-CN" altLang="en-US" sz="1200" dirty="0">
                <a:solidFill>
                  <a:srgbClr val="000000"/>
                </a:solidFill>
                <a:latin typeface="Arial" panose="020B0604020202020204"/>
                <a:ea typeface="思源黑体 CN Bold" panose="020B0800000000000000"/>
                <a:sym typeface="+mn-ea"/>
              </a:rPr>
              <a:t>某省卫健委在疫情期间因政策需求提供了大量个人隐私数据给当地公安，如今一起介绍，但</a:t>
            </a:r>
            <a:r>
              <a:rPr lang="zh-CN" altLang="en-US" sz="1200" dirty="0">
                <a:solidFill>
                  <a:srgbClr val="FF0000"/>
                </a:solidFill>
                <a:latin typeface="Arial" panose="020B0604020202020204"/>
                <a:ea typeface="思源黑体 CN Bold" panose="020B0800000000000000"/>
                <a:sym typeface="+mn-ea"/>
              </a:rPr>
              <a:t>卫健委无法收回或销毁数据，个人隐私数据泄露的不确定性大；</a:t>
            </a:r>
            <a:endParaRPr lang="zh-CN" altLang="en-US" sz="1400" b="1" dirty="0">
              <a:solidFill>
                <a:srgbClr val="FF0000"/>
              </a:solidFill>
              <a:latin typeface="Arial" panose="020B0604020202020204"/>
              <a:ea typeface="思源黑体 CN Bold" panose="020B0800000000000000"/>
              <a:sym typeface="+mn-ea"/>
            </a:endParaRPr>
          </a:p>
          <a:p>
            <a:pPr>
              <a:buFont typeface="Arial" panose="020B0604020202020204" pitchFamily="34" charset="0"/>
              <a:buNone/>
            </a:pPr>
            <a:endParaRPr lang="zh-CN" altLang="en-US" sz="1400" b="1" dirty="0">
              <a:solidFill>
                <a:srgbClr val="000000"/>
              </a:solidFill>
              <a:latin typeface="Arial" panose="020B0604020202020204"/>
              <a:ea typeface="思源黑体 CN Bold" panose="020B0800000000000000"/>
              <a:sym typeface="+mn-ea"/>
            </a:endParaRPr>
          </a:p>
          <a:p>
            <a:pPr>
              <a:buFont typeface="Arial" panose="020B0604020202020204" pitchFamily="34" charset="0"/>
              <a:buNone/>
            </a:pPr>
            <a:r>
              <a:rPr lang="en-US" altLang="zh-CN" sz="1200" dirty="0">
                <a:solidFill>
                  <a:srgbClr val="000000"/>
                </a:solidFill>
                <a:latin typeface="Arial" panose="020B0604020202020204"/>
                <a:ea typeface="思源黑体 CN Bold" panose="020B0800000000000000"/>
                <a:sym typeface="+mn-ea"/>
              </a:rPr>
              <a:t>2. </a:t>
            </a:r>
            <a:r>
              <a:rPr lang="zh-CN" altLang="en-US" sz="1200" dirty="0">
                <a:solidFill>
                  <a:srgbClr val="000000"/>
                </a:solidFill>
                <a:latin typeface="Arial" panose="020B0604020202020204"/>
                <a:ea typeface="思源黑体 CN Bold" panose="020B0800000000000000"/>
                <a:sym typeface="+mn-ea"/>
              </a:rPr>
              <a:t>银行需要在内网环境用企查查的数据实现更精准的企业风控，</a:t>
            </a:r>
            <a:r>
              <a:rPr lang="zh-CN" altLang="en-US" sz="1200" dirty="0">
                <a:solidFill>
                  <a:srgbClr val="FF0000"/>
                </a:solidFill>
                <a:latin typeface="Arial" panose="020B0604020202020204"/>
                <a:ea typeface="思源黑体 CN Bold" panose="020B0800000000000000"/>
                <a:sym typeface="+mn-ea"/>
              </a:rPr>
              <a:t>企查查既想提供数据给银行从而带来营收，又怕银行滥用这些数据或者转手给第三方；</a:t>
            </a:r>
            <a:endParaRPr lang="zh-CN" altLang="en-US" sz="1200" dirty="0">
              <a:solidFill>
                <a:srgbClr val="000000"/>
              </a:solidFill>
              <a:latin typeface="Arial" panose="020B0604020202020204"/>
              <a:ea typeface="思源黑体 CN Bold" panose="020B0800000000000000"/>
              <a:sym typeface="+mn-ea"/>
            </a:endParaRPr>
          </a:p>
          <a:p>
            <a:pPr>
              <a:buFont typeface="Arial" panose="020B0604020202020204" pitchFamily="34" charset="0"/>
              <a:buNone/>
            </a:pPr>
            <a:endParaRPr lang="zh-CN" altLang="en-US" sz="1200" dirty="0">
              <a:solidFill>
                <a:srgbClr val="000000"/>
              </a:solidFill>
              <a:latin typeface="Arial" panose="020B0604020202020204"/>
              <a:ea typeface="思源黑体 CN Bold" panose="020B0800000000000000"/>
            </a:endParaRPr>
          </a:p>
          <a:p>
            <a:pPr>
              <a:buFont typeface="Arial" panose="020B0604020202020204" pitchFamily="34" charset="0"/>
              <a:buNone/>
            </a:pPr>
            <a:r>
              <a:rPr lang="en-US" altLang="zh-CN" sz="1200" dirty="0">
                <a:solidFill>
                  <a:srgbClr val="000000"/>
                </a:solidFill>
                <a:latin typeface="Arial" panose="020B0604020202020204"/>
                <a:ea typeface="思源黑体 CN Bold" panose="020B0800000000000000"/>
                <a:sym typeface="+mn-ea"/>
              </a:rPr>
              <a:t>3. </a:t>
            </a:r>
            <a:r>
              <a:rPr lang="zh-CN" altLang="en-US" sz="1200" dirty="0">
                <a:solidFill>
                  <a:srgbClr val="000000"/>
                </a:solidFill>
                <a:latin typeface="Arial" panose="020B0604020202020204"/>
                <a:ea typeface="思源黑体 CN Bold" panose="020B0800000000000000"/>
                <a:sym typeface="+mn-ea"/>
              </a:rPr>
              <a:t>某市大数据局有整个省政府部门的数据，当地委办局希望用这些数据来促进自身业务。</a:t>
            </a:r>
            <a:r>
              <a:rPr lang="zh-CN" altLang="en-US" sz="1200" dirty="0">
                <a:solidFill>
                  <a:srgbClr val="FF0000"/>
                </a:solidFill>
                <a:latin typeface="Arial" panose="020B0604020202020204"/>
                <a:ea typeface="思源黑体 CN Bold" panose="020B0800000000000000"/>
                <a:sym typeface="+mn-ea"/>
              </a:rPr>
              <a:t>大数据局既需要提供数据完成省政府要求，又怕因为数据共享而造成数据泄露。</a:t>
            </a:r>
          </a:p>
          <a:p>
            <a:endParaRPr lang="zh-CN" altLang="en-US" dirty="0"/>
          </a:p>
        </p:txBody>
      </p:sp>
    </p:spTree>
    <p:extLst>
      <p:ext uri="{BB962C8B-B14F-4D97-AF65-F5344CB8AC3E}">
        <p14:creationId xmlns:p14="http://schemas.microsoft.com/office/powerpoint/2010/main" val="3911701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DD77934-7475-48A1-B93F-85C555A68E95}" type="slidenum">
              <a:rPr lang="zh-CN" altLang="en-US" smtClean="0"/>
              <a:t>25</a:t>
            </a:fld>
            <a:endParaRPr lang="zh-CN" altLang="en-US"/>
          </a:p>
        </p:txBody>
      </p:sp>
    </p:spTree>
    <p:extLst>
      <p:ext uri="{BB962C8B-B14F-4D97-AF65-F5344CB8AC3E}">
        <p14:creationId xmlns:p14="http://schemas.microsoft.com/office/powerpoint/2010/main" val="1097008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3BACE77-2B69-434A-A8FC-B690C363FB77}" type="slidenum">
              <a:rPr lang="zh-CN" altLang="en-US" smtClean="0"/>
              <a:t>29</a:t>
            </a:fld>
            <a:endParaRPr lang="zh-CN" altLang="en-US"/>
          </a:p>
        </p:txBody>
      </p:sp>
    </p:spTree>
    <p:extLst>
      <p:ext uri="{BB962C8B-B14F-4D97-AF65-F5344CB8AC3E}">
        <p14:creationId xmlns:p14="http://schemas.microsoft.com/office/powerpoint/2010/main" val="4018341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30</a:t>
            </a:fld>
            <a:endParaRPr lang="zh-CN" altLang="en-US"/>
          </a:p>
        </p:txBody>
      </p:sp>
    </p:spTree>
    <p:extLst>
      <p:ext uri="{BB962C8B-B14F-4D97-AF65-F5344CB8AC3E}">
        <p14:creationId xmlns:p14="http://schemas.microsoft.com/office/powerpoint/2010/main" val="2735443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a:t>通过上面介绍，您能够了解到绿盟科技在人才储备、产品市场、服务体系、项目经验、客户交付方面的优势，相信这些优势能够成为您选择绿盟科技的理由！</a:t>
            </a:r>
          </a:p>
        </p:txBody>
      </p:sp>
      <p:sp>
        <p:nvSpPr>
          <p:cNvPr id="8397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C4098FA-3C6E-422F-8C8E-F6A8FB664A4B}"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52674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2</a:t>
            </a:fld>
            <a:endParaRPr lang="zh-CN" altLang="en-US"/>
          </a:p>
        </p:txBody>
      </p:sp>
    </p:spTree>
    <p:extLst>
      <p:ext uri="{BB962C8B-B14F-4D97-AF65-F5344CB8AC3E}">
        <p14:creationId xmlns:p14="http://schemas.microsoft.com/office/powerpoint/2010/main" val="165481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7275" cy="345281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7275" cy="3452813"/>
          </a:xfrm>
        </p:spPr>
      </p:sp>
      <p:sp>
        <p:nvSpPr>
          <p:cNvPr id="3" name="备注占位符 2"/>
          <p:cNvSpPr>
            <a:spLocks noGrp="1"/>
          </p:cNvSpPr>
          <p:nvPr>
            <p:ph type="body" idx="1"/>
          </p:nvPr>
        </p:nvSpPr>
        <p:spPr/>
        <p:txBody>
          <a:bodyPr/>
          <a:lstStyle/>
          <a:p>
            <a:r>
              <a:rPr lang="zh-CN" altLang="en-US" dirty="0"/>
              <a:t>多个参与方，利益不一致，我可能希望从别人那里得到我要的，却不想提供或虚假提供（投毒，歧视）</a:t>
            </a:r>
          </a:p>
        </p:txBody>
      </p:sp>
      <p:sp>
        <p:nvSpPr>
          <p:cNvPr id="4" name="灯片编号占位符 3"/>
          <p:cNvSpPr>
            <a:spLocks noGrp="1"/>
          </p:cNvSpPr>
          <p:nvPr>
            <p:ph type="sldNum" sz="quarter" idx="10"/>
          </p:nvPr>
        </p:nvSpPr>
        <p:spPr/>
        <p:txBody>
          <a:bodyPr/>
          <a:lstStyle/>
          <a:p>
            <a:fld id="{F440C82D-2687-4AEF-B221-55CB30CBFBDB}" type="slidenum">
              <a:rPr lang="zh-CN" altLang="en-US" smtClean="0"/>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7275" cy="3452813"/>
          </a:xfrm>
        </p:spPr>
      </p:sp>
      <p:sp>
        <p:nvSpPr>
          <p:cNvPr id="3" name="备注占位符 2"/>
          <p:cNvSpPr>
            <a:spLocks noGrp="1"/>
          </p:cNvSpPr>
          <p:nvPr>
            <p:ph type="body" idx="1"/>
          </p:nvPr>
        </p:nvSpPr>
        <p:spPr/>
        <p:txBody>
          <a:bodyPr/>
          <a:lstStyle/>
          <a:p>
            <a:r>
              <a:rPr lang="zh-CN" altLang="en-US" dirty="0"/>
              <a:t>横向：同类机构间聚合不同样本空间下的同结构数据，各机构提供各自的样本标签</a:t>
            </a:r>
            <a:endParaRPr lang="en-US" altLang="zh-CN" dirty="0"/>
          </a:p>
          <a:p>
            <a:r>
              <a:rPr lang="zh-CN" altLang="en-US" dirty="0"/>
              <a:t>纵向：不同机构间聚合相同样本空间下的不同构数据，通常由某一方提供样本标签</a:t>
            </a:r>
          </a:p>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7275" cy="3452813"/>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63563" y="1201738"/>
            <a:ext cx="5762625" cy="32416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440C82D-2687-4AEF-B221-55CB30CBFBDB}" type="slidenum">
              <a:rPr lang="zh-CN" altLang="en-US" smtClean="0"/>
              <a:t>11</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多总结下，理解场景、选择对应技术组合，根据场景</a:t>
            </a:r>
          </a:p>
        </p:txBody>
      </p:sp>
      <p:sp>
        <p:nvSpPr>
          <p:cNvPr id="4" name="灯片编号占位符 3"/>
          <p:cNvSpPr>
            <a:spLocks noGrp="1"/>
          </p:cNvSpPr>
          <p:nvPr>
            <p:ph type="sldNum" sz="quarter" idx="5"/>
          </p:nvPr>
        </p:nvSpPr>
        <p:spPr/>
        <p:txBody>
          <a:bodyPr/>
          <a:lstStyle/>
          <a:p>
            <a:fld id="{F440C82D-2687-4AEF-B221-55CB30CBFBDB}" type="slidenum">
              <a:rPr lang="zh-CN" altLang="en-US" smtClean="0"/>
              <a:t>12</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440C82D-2687-4AEF-B221-55CB30CBFBD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t>15</a:t>
            </a:fld>
            <a:endParaRPr kumimoji="0" lang="zh-CN" altLang="en-US" sz="12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301858" y="365126"/>
            <a:ext cx="10051943" cy="828244"/>
          </a:xfrm>
        </p:spPr>
        <p:txBody>
          <a:bodyPr/>
          <a:lstStyle/>
          <a:p>
            <a:r>
              <a:rPr lang="zh-CN" altLang="en-US" dirty="0"/>
              <a:t>单击此处编辑标题样式</a:t>
            </a:r>
          </a:p>
        </p:txBody>
      </p:sp>
      <p:sp>
        <p:nvSpPr>
          <p:cNvPr id="3" name="内容占位符 2"/>
          <p:cNvSpPr>
            <a:spLocks noGrp="1"/>
          </p:cNvSpPr>
          <p:nvPr>
            <p:ph idx="1" hasCustomPrompt="1"/>
          </p:nvPr>
        </p:nvSpPr>
        <p:spPr>
          <a:xfrm>
            <a:off x="1301858" y="1825625"/>
            <a:ext cx="10051943" cy="4351338"/>
          </a:xfrm>
        </p:spPr>
        <p:txBody>
          <a:bodyPr/>
          <a:lstStyle>
            <a:lvl3pPr marL="685800" indent="0">
              <a:buNone/>
              <a:defRPr/>
            </a:lvl3pPr>
          </a:lstStyle>
          <a:p>
            <a:pPr lvl="0"/>
            <a:r>
              <a:rPr lang="zh-CN" altLang="en-US" dirty="0"/>
              <a:t>编辑文本样式</a:t>
            </a:r>
          </a:p>
          <a:p>
            <a:pPr lvl="1"/>
            <a:r>
              <a:rPr lang="zh-CN" altLang="en-US" dirty="0"/>
              <a:t>第二级</a:t>
            </a:r>
          </a:p>
        </p:txBody>
      </p:sp>
    </p:spTree>
    <p:extLst>
      <p:ext uri="{BB962C8B-B14F-4D97-AF65-F5344CB8AC3E}">
        <p14:creationId xmlns:p14="http://schemas.microsoft.com/office/powerpoint/2010/main" val="508653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70861" y="91790"/>
            <a:ext cx="10082939" cy="1325563"/>
          </a:xfrm>
        </p:spPr>
        <p:txBody>
          <a:bodyPr/>
          <a:lstStyle/>
          <a:p>
            <a:r>
              <a:rPr lang="zh-CN" altLang="en-US" dirty="0"/>
              <a:t>单击此处编辑标题样式</a:t>
            </a:r>
          </a:p>
        </p:txBody>
      </p:sp>
      <p:sp>
        <p:nvSpPr>
          <p:cNvPr id="3" name="内容占位符 2"/>
          <p:cNvSpPr>
            <a:spLocks noGrp="1"/>
          </p:cNvSpPr>
          <p:nvPr>
            <p:ph sz="half" idx="1" hasCustomPrompt="1"/>
          </p:nvPr>
        </p:nvSpPr>
        <p:spPr>
          <a:xfrm>
            <a:off x="838200" y="1825625"/>
            <a:ext cx="5181600" cy="4351338"/>
          </a:xfrm>
        </p:spPr>
        <p:txBody>
          <a:bodyPr/>
          <a:lstStyle>
            <a:lvl1pPr marL="266700" indent="-266700">
              <a:defRPr/>
            </a:lvl1pPr>
          </a:lstStyle>
          <a:p>
            <a:pPr lvl="0"/>
            <a:r>
              <a:rPr lang="zh-CN" altLang="en-US" dirty="0"/>
              <a:t> 编辑文本样式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hasCustomPrompt="1"/>
          </p:nvPr>
        </p:nvSpPr>
        <p:spPr>
          <a:xfrm>
            <a:off x="6172200" y="1825625"/>
            <a:ext cx="5181600" cy="4351338"/>
          </a:xfrm>
        </p:spPr>
        <p:txBody>
          <a:bodyPr/>
          <a:lstStyle>
            <a:lvl1pPr marL="266700" indent="-266700">
              <a:defRPr/>
            </a:lvl1pPr>
          </a:lstStyle>
          <a:p>
            <a:pPr lvl="0"/>
            <a:r>
              <a:rPr lang="zh-CN" altLang="en-US" dirty="0"/>
              <a:t> 编辑文本样式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974293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188" y="1627322"/>
            <a:ext cx="6172200" cy="423372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839788" y="1627438"/>
            <a:ext cx="3932237" cy="4241551"/>
          </a:xfrm>
        </p:spPr>
        <p:txBody>
          <a:bodyPr>
            <a:normAutofit/>
          </a:bodyPr>
          <a:lstStyle>
            <a:lvl1pPr marL="0" indent="0">
              <a:buNone/>
              <a:defRPr sz="15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8" name="标题 1"/>
          <p:cNvSpPr>
            <a:spLocks noGrp="1"/>
          </p:cNvSpPr>
          <p:nvPr>
            <p:ph type="title" hasCustomPrompt="1"/>
          </p:nvPr>
        </p:nvSpPr>
        <p:spPr>
          <a:xfrm>
            <a:off x="1313777" y="262156"/>
            <a:ext cx="10041611" cy="987425"/>
          </a:xfrm>
        </p:spPr>
        <p:txBody>
          <a:bodyPr anchor="ctr">
            <a:normAutofit/>
          </a:bodyPr>
          <a:lstStyle>
            <a:lvl1pPr>
              <a:defRPr sz="3000"/>
            </a:lvl1pPr>
          </a:lstStyle>
          <a:p>
            <a:r>
              <a:rPr lang="zh-CN" altLang="en-US" dirty="0"/>
              <a:t>单击此处编辑标题样式</a:t>
            </a:r>
          </a:p>
        </p:txBody>
      </p:sp>
    </p:spTree>
    <p:extLst>
      <p:ext uri="{BB962C8B-B14F-4D97-AF65-F5344CB8AC3E}">
        <p14:creationId xmlns:p14="http://schemas.microsoft.com/office/powerpoint/2010/main" val="395248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270861" y="91790"/>
            <a:ext cx="10082939" cy="1325563"/>
          </a:xfrm>
        </p:spPr>
        <p:txBody>
          <a:bodyPr/>
          <a:lstStyle/>
          <a:p>
            <a:r>
              <a:rPr lang="zh-CN" altLang="en-US" dirty="0"/>
              <a:t>单击此处编辑标题样式</a:t>
            </a:r>
          </a:p>
        </p:txBody>
      </p:sp>
    </p:spTree>
    <p:extLst>
      <p:ext uri="{BB962C8B-B14F-4D97-AF65-F5344CB8AC3E}">
        <p14:creationId xmlns:p14="http://schemas.microsoft.com/office/powerpoint/2010/main" val="2282038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623454" y="2001329"/>
            <a:ext cx="9991603" cy="1379180"/>
          </a:xfrm>
        </p:spPr>
        <p:txBody>
          <a:bodyPr anchor="b">
            <a:noAutofit/>
          </a:bodyPr>
          <a:lstStyle>
            <a:lvl1pPr algn="r">
              <a:defRPr sz="5400"/>
            </a:lvl1pPr>
          </a:lstStyle>
          <a:p>
            <a:r>
              <a:rPr lang="zh-CN" altLang="en-US" dirty="0"/>
              <a:t>单击此处编辑标题样式</a:t>
            </a:r>
          </a:p>
        </p:txBody>
      </p:sp>
      <p:sp>
        <p:nvSpPr>
          <p:cNvPr id="3" name="副标题 2"/>
          <p:cNvSpPr>
            <a:spLocks noGrp="1"/>
          </p:cNvSpPr>
          <p:nvPr>
            <p:ph type="subTitle" idx="1" hasCustomPrompt="1"/>
          </p:nvPr>
        </p:nvSpPr>
        <p:spPr>
          <a:xfrm>
            <a:off x="4153547" y="3602038"/>
            <a:ext cx="7461511" cy="644498"/>
          </a:xfrm>
        </p:spPr>
        <p:txBody>
          <a:bodyPr>
            <a:normAutofit/>
          </a:bodyPr>
          <a:lstStyle>
            <a:lvl1pPr marL="0" indent="0" algn="r">
              <a:buNone/>
              <a:defRPr sz="21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单击以编辑副标题样式</a:t>
            </a:r>
          </a:p>
        </p:txBody>
      </p:sp>
      <p:grpSp>
        <p:nvGrpSpPr>
          <p:cNvPr id="5" name="组合 4"/>
          <p:cNvGrpSpPr/>
          <p:nvPr userDrawn="1"/>
        </p:nvGrpSpPr>
        <p:grpSpPr>
          <a:xfrm>
            <a:off x="11195849" y="1447801"/>
            <a:ext cx="419209" cy="299673"/>
            <a:chOff x="691349" y="533565"/>
            <a:chExt cx="419209" cy="411013"/>
          </a:xfrm>
          <a:solidFill>
            <a:schemeClr val="accent6"/>
          </a:solidFill>
        </p:grpSpPr>
        <p:sp>
          <p:nvSpPr>
            <p:cNvPr id="6" name="等腰三角形 5"/>
            <p:cNvSpPr/>
            <p:nvPr userDrawn="1"/>
          </p:nvSpPr>
          <p:spPr>
            <a:xfrm rot="5400000">
              <a:off x="805597" y="639618"/>
              <a:ext cx="411013" cy="19890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等腰三角形 6"/>
            <p:cNvSpPr/>
            <p:nvPr userDrawn="1"/>
          </p:nvSpPr>
          <p:spPr>
            <a:xfrm rot="5400000">
              <a:off x="585296" y="639618"/>
              <a:ext cx="411013" cy="19890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10" name="图片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 y="4648201"/>
            <a:ext cx="3927423" cy="2209801"/>
          </a:xfrm>
          <a:prstGeom prst="rect">
            <a:avLst/>
          </a:prstGeom>
        </p:spPr>
      </p:pic>
      <p:pic>
        <p:nvPicPr>
          <p:cNvPr id="4" name="图片 22">
            <a:extLst>
              <a:ext uri="{FF2B5EF4-FFF2-40B4-BE49-F238E27FC236}">
                <a16:creationId xmlns:a16="http://schemas.microsoft.com/office/drawing/2014/main" id="{BD156733-EA94-555A-66EC-47FCEE8C49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6000" y="6473339"/>
            <a:ext cx="1757375" cy="254787"/>
          </a:xfrm>
          <a:prstGeom prst="rect">
            <a:avLst/>
          </a:prstGeom>
        </p:spPr>
      </p:pic>
    </p:spTree>
    <p:extLst>
      <p:ext uri="{BB962C8B-B14F-4D97-AF65-F5344CB8AC3E}">
        <p14:creationId xmlns:p14="http://schemas.microsoft.com/office/powerpoint/2010/main" val="1417532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cxnSp>
        <p:nvCxnSpPr>
          <p:cNvPr id="20" name="直接连接符 12">
            <a:extLst>
              <a:ext uri="{FF2B5EF4-FFF2-40B4-BE49-F238E27FC236}">
                <a16:creationId xmlns:a16="http://schemas.microsoft.com/office/drawing/2014/main" id="{462B12FC-3564-FA43-8FDD-DACF00BA9932}"/>
              </a:ext>
            </a:extLst>
          </p:cNvPr>
          <p:cNvCxnSpPr>
            <a:cxnSpLocks/>
          </p:cNvCxnSpPr>
          <p:nvPr userDrawn="1"/>
        </p:nvCxnSpPr>
        <p:spPr>
          <a:xfrm>
            <a:off x="13229" y="5943600"/>
            <a:ext cx="12178771" cy="0"/>
          </a:xfrm>
          <a:prstGeom prst="line">
            <a:avLst/>
          </a:prstGeom>
          <a:noFill/>
          <a:ln w="6350" cap="flat" cmpd="sng" algn="ctr">
            <a:solidFill>
              <a:srgbClr val="FFFFFF">
                <a:lumMod val="85000"/>
              </a:srgbClr>
            </a:solidFill>
            <a:prstDash val="solid"/>
            <a:miter lim="800000"/>
          </a:ln>
          <a:effectLst/>
        </p:spPr>
      </p:cxnSp>
      <p:sp>
        <p:nvSpPr>
          <p:cNvPr id="21" name="矩形 20">
            <a:extLst>
              <a:ext uri="{FF2B5EF4-FFF2-40B4-BE49-F238E27FC236}">
                <a16:creationId xmlns:a16="http://schemas.microsoft.com/office/drawing/2014/main" id="{24623CAB-13C0-2B40-A0D2-A69F9EE86AF9}"/>
              </a:ext>
            </a:extLst>
          </p:cNvPr>
          <p:cNvSpPr/>
          <p:nvPr userDrawn="1"/>
        </p:nvSpPr>
        <p:spPr bwMode="auto">
          <a:xfrm>
            <a:off x="1346539" y="4544650"/>
            <a:ext cx="5435600" cy="230832"/>
          </a:xfrm>
          <a:prstGeom prst="rect">
            <a:avLst/>
          </a:prstGeom>
        </p:spPr>
        <p:txBody>
          <a:bodyPr>
            <a:spAutoFit/>
          </a:bodyPr>
          <a:lstStyle/>
          <a:p>
            <a:pPr algn="r">
              <a:defRPr/>
            </a:pPr>
            <a:r>
              <a:rPr lang="en-US" altLang="zh-CN" sz="900" dirty="0">
                <a:solidFill>
                  <a:srgbClr val="000000"/>
                </a:solidFill>
                <a:latin typeface="Arial"/>
                <a:ea typeface="微软雅黑"/>
              </a:rPr>
              <a:t>NSFOCUS Information Technology Co., Ltd </a:t>
            </a:r>
          </a:p>
        </p:txBody>
      </p:sp>
      <p:sp>
        <p:nvSpPr>
          <p:cNvPr id="22" name="矩形 21">
            <a:extLst>
              <a:ext uri="{FF2B5EF4-FFF2-40B4-BE49-F238E27FC236}">
                <a16:creationId xmlns:a16="http://schemas.microsoft.com/office/drawing/2014/main" id="{097F1522-822A-0A43-93FD-C2672012D396}"/>
              </a:ext>
            </a:extLst>
          </p:cNvPr>
          <p:cNvSpPr/>
          <p:nvPr userDrawn="1"/>
        </p:nvSpPr>
        <p:spPr>
          <a:xfrm>
            <a:off x="1854539" y="4775483"/>
            <a:ext cx="4927600" cy="741229"/>
          </a:xfrm>
          <a:prstGeom prst="rect">
            <a:avLst/>
          </a:prstGeom>
        </p:spPr>
        <p:txBody>
          <a:bodyPr>
            <a:spAutoFit/>
          </a:bodyPr>
          <a:lstStyle>
            <a:lvl1pPr>
              <a:defRPr>
                <a:solidFill>
                  <a:schemeClr val="tx1"/>
                </a:solidFill>
                <a:latin typeface="Calibri" charset="0"/>
                <a:ea typeface="宋体" charset="0"/>
              </a:defRPr>
            </a:lvl1pPr>
            <a:lvl2pPr marL="742950" indent="-285750">
              <a:defRPr>
                <a:solidFill>
                  <a:schemeClr val="tx1"/>
                </a:solidFill>
                <a:latin typeface="Calibri" charset="0"/>
                <a:ea typeface="宋体" charset="0"/>
              </a:defRPr>
            </a:lvl2pPr>
            <a:lvl3pPr marL="1143000" indent="-228600">
              <a:defRPr>
                <a:solidFill>
                  <a:schemeClr val="tx1"/>
                </a:solidFill>
                <a:latin typeface="Calibri" charset="0"/>
                <a:ea typeface="宋体" charset="0"/>
              </a:defRPr>
            </a:lvl3pPr>
            <a:lvl4pPr marL="1600200" indent="-228600">
              <a:defRPr>
                <a:solidFill>
                  <a:schemeClr val="tx1"/>
                </a:solidFill>
                <a:latin typeface="Calibri" charset="0"/>
                <a:ea typeface="宋体" charset="0"/>
              </a:defRPr>
            </a:lvl4pPr>
            <a:lvl5pPr marL="2057400" indent="-228600">
              <a:defRPr>
                <a:solidFill>
                  <a:schemeClr val="tx1"/>
                </a:solidFill>
                <a:latin typeface="Calibri" charset="0"/>
                <a:ea typeface="宋体" charset="0"/>
              </a:defRPr>
            </a:lvl5pPr>
            <a:lvl6pPr marL="2514600" indent="-228600" eaLnBrk="0" fontAlgn="base" hangingPunct="0">
              <a:spcBef>
                <a:spcPct val="0"/>
              </a:spcBef>
              <a:spcAft>
                <a:spcPct val="0"/>
              </a:spcAft>
              <a:defRPr>
                <a:solidFill>
                  <a:schemeClr val="tx1"/>
                </a:solidFill>
                <a:latin typeface="Calibri" charset="0"/>
                <a:ea typeface="宋体" charset="0"/>
              </a:defRPr>
            </a:lvl6pPr>
            <a:lvl7pPr marL="2971800" indent="-228600" eaLnBrk="0" fontAlgn="base" hangingPunct="0">
              <a:spcBef>
                <a:spcPct val="0"/>
              </a:spcBef>
              <a:spcAft>
                <a:spcPct val="0"/>
              </a:spcAft>
              <a:defRPr>
                <a:solidFill>
                  <a:schemeClr val="tx1"/>
                </a:solidFill>
                <a:latin typeface="Calibri" charset="0"/>
                <a:ea typeface="宋体" charset="0"/>
              </a:defRPr>
            </a:lvl7pPr>
            <a:lvl8pPr marL="3429000" indent="-228600" eaLnBrk="0" fontAlgn="base" hangingPunct="0">
              <a:spcBef>
                <a:spcPct val="0"/>
              </a:spcBef>
              <a:spcAft>
                <a:spcPct val="0"/>
              </a:spcAft>
              <a:defRPr>
                <a:solidFill>
                  <a:schemeClr val="tx1"/>
                </a:solidFill>
                <a:latin typeface="Calibri" charset="0"/>
                <a:ea typeface="宋体" charset="0"/>
              </a:defRPr>
            </a:lvl8pPr>
            <a:lvl9pPr marL="3886200" indent="-228600" eaLnBrk="0" fontAlgn="base" hangingPunct="0">
              <a:spcBef>
                <a:spcPct val="0"/>
              </a:spcBef>
              <a:spcAft>
                <a:spcPct val="0"/>
              </a:spcAft>
              <a:defRPr>
                <a:solidFill>
                  <a:schemeClr val="tx1"/>
                </a:solidFill>
                <a:latin typeface="Calibri" charset="0"/>
                <a:ea typeface="宋体" charset="0"/>
              </a:defRPr>
            </a:lvl9pPr>
          </a:lstStyle>
          <a:p>
            <a:pPr algn="r">
              <a:lnSpc>
                <a:spcPct val="150000"/>
              </a:lnSpc>
              <a:spcBef>
                <a:spcPts val="100"/>
              </a:spcBef>
            </a:pPr>
            <a:r>
              <a:rPr lang="zh-CN" altLang="en-US" sz="900" dirty="0">
                <a:solidFill>
                  <a:srgbClr val="000000"/>
                </a:solidFill>
                <a:latin typeface="微软雅黑" charset="0"/>
                <a:ea typeface="微软雅黑" charset="0"/>
              </a:rPr>
              <a:t>地址</a:t>
            </a:r>
            <a:r>
              <a:rPr lang="en-US" altLang="zh-CN" sz="900" dirty="0">
                <a:solidFill>
                  <a:srgbClr val="000000"/>
                </a:solidFill>
                <a:latin typeface="微软雅黑" charset="0"/>
                <a:ea typeface="微软雅黑" charset="0"/>
              </a:rPr>
              <a:t>: </a:t>
            </a:r>
            <a:r>
              <a:rPr lang="zh-CN" altLang="en-US" sz="900" dirty="0">
                <a:solidFill>
                  <a:srgbClr val="000000"/>
                </a:solidFill>
                <a:latin typeface="微软雅黑" charset="0"/>
                <a:ea typeface="微软雅黑" charset="0"/>
              </a:rPr>
              <a:t>北京市海淀区北洼路</a:t>
            </a:r>
            <a:r>
              <a:rPr lang="en-US" altLang="zh-CN" sz="900" dirty="0">
                <a:solidFill>
                  <a:srgbClr val="000000"/>
                </a:solidFill>
                <a:latin typeface="微软雅黑" charset="0"/>
                <a:ea typeface="微软雅黑" charset="0"/>
              </a:rPr>
              <a:t>4</a:t>
            </a:r>
            <a:r>
              <a:rPr lang="zh-CN" altLang="en-US" sz="900" dirty="0">
                <a:solidFill>
                  <a:srgbClr val="000000"/>
                </a:solidFill>
                <a:latin typeface="微软雅黑" charset="0"/>
                <a:ea typeface="微软雅黑" charset="0"/>
              </a:rPr>
              <a:t>号益泰大厦</a:t>
            </a:r>
            <a:r>
              <a:rPr lang="en-US" altLang="zh-CN" sz="900" dirty="0">
                <a:solidFill>
                  <a:srgbClr val="000000"/>
                </a:solidFill>
                <a:latin typeface="微软雅黑" charset="0"/>
                <a:ea typeface="微软雅黑" charset="0"/>
              </a:rPr>
              <a:t>3</a:t>
            </a:r>
            <a:r>
              <a:rPr lang="zh-CN" altLang="en-US" sz="900" dirty="0">
                <a:solidFill>
                  <a:srgbClr val="000000"/>
                </a:solidFill>
                <a:latin typeface="微软雅黑" charset="0"/>
                <a:ea typeface="微软雅黑" charset="0"/>
              </a:rPr>
              <a:t>层</a:t>
            </a:r>
            <a:endParaRPr lang="en-US" altLang="zh-CN" sz="900" dirty="0">
              <a:solidFill>
                <a:srgbClr val="000000"/>
              </a:solidFill>
              <a:latin typeface="微软雅黑" charset="0"/>
              <a:ea typeface="微软雅黑" charset="0"/>
            </a:endParaRPr>
          </a:p>
          <a:p>
            <a:pPr algn="r">
              <a:lnSpc>
                <a:spcPct val="150000"/>
              </a:lnSpc>
              <a:spcBef>
                <a:spcPts val="100"/>
              </a:spcBef>
            </a:pPr>
            <a:r>
              <a:rPr lang="zh-CN" altLang="en-US" sz="900" dirty="0">
                <a:solidFill>
                  <a:srgbClr val="000000"/>
                </a:solidFill>
                <a:latin typeface="微软雅黑" charset="0"/>
                <a:ea typeface="微软雅黑" charset="0"/>
              </a:rPr>
              <a:t>电话</a:t>
            </a:r>
            <a:r>
              <a:rPr lang="en-US" altLang="zh-CN" sz="900" dirty="0">
                <a:solidFill>
                  <a:srgbClr val="000000"/>
                </a:solidFill>
                <a:latin typeface="微软雅黑" charset="0"/>
                <a:ea typeface="微软雅黑" charset="0"/>
              </a:rPr>
              <a:t>: 010-68438880</a:t>
            </a:r>
          </a:p>
          <a:p>
            <a:pPr algn="r">
              <a:lnSpc>
                <a:spcPct val="150000"/>
              </a:lnSpc>
              <a:spcBef>
                <a:spcPts val="100"/>
              </a:spcBef>
            </a:pPr>
            <a:r>
              <a:rPr lang="zh-CN" altLang="en-US" sz="900" dirty="0">
                <a:solidFill>
                  <a:srgbClr val="000000"/>
                </a:solidFill>
                <a:latin typeface="微软雅黑" charset="0"/>
                <a:ea typeface="微软雅黑" charset="0"/>
              </a:rPr>
              <a:t>邮编</a:t>
            </a:r>
            <a:r>
              <a:rPr lang="en-US" altLang="zh-CN" sz="900" dirty="0">
                <a:solidFill>
                  <a:srgbClr val="000000"/>
                </a:solidFill>
                <a:latin typeface="微软雅黑" charset="0"/>
                <a:ea typeface="微软雅黑" charset="0"/>
              </a:rPr>
              <a:t>: 100089</a:t>
            </a:r>
            <a:endParaRPr lang="zh-CN" altLang="en-US" sz="900" dirty="0">
              <a:solidFill>
                <a:srgbClr val="000000"/>
              </a:solidFill>
              <a:latin typeface="微软雅黑" charset="0"/>
              <a:ea typeface="微软雅黑" charset="0"/>
            </a:endParaRPr>
          </a:p>
        </p:txBody>
      </p:sp>
      <p:sp>
        <p:nvSpPr>
          <p:cNvPr id="24" name="Rectangle 2">
            <a:extLst>
              <a:ext uri="{FF2B5EF4-FFF2-40B4-BE49-F238E27FC236}">
                <a16:creationId xmlns:a16="http://schemas.microsoft.com/office/drawing/2014/main" id="{013E22CD-F540-1A4E-ADF7-B99A5DB99CAB}"/>
              </a:ext>
            </a:extLst>
          </p:cNvPr>
          <p:cNvSpPr/>
          <p:nvPr userDrawn="1"/>
        </p:nvSpPr>
        <p:spPr>
          <a:xfrm>
            <a:off x="7047993" y="4003657"/>
            <a:ext cx="4966207" cy="1440852"/>
          </a:xfrm>
          <a:prstGeom prst="rect">
            <a:avLst/>
          </a:prstGeom>
          <a:pattFill prst="ltUpDiag">
            <a:fgClr>
              <a:srgbClr val="000000">
                <a:lumMod val="75000"/>
                <a:lumOff val="25000"/>
              </a:srgbClr>
            </a:fgClr>
            <a:bgClr>
              <a:srgbClr val="FFFFFF"/>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th-TH"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25" name="矩形 24">
            <a:extLst>
              <a:ext uri="{FF2B5EF4-FFF2-40B4-BE49-F238E27FC236}">
                <a16:creationId xmlns:a16="http://schemas.microsoft.com/office/drawing/2014/main" id="{78168CD0-7AC9-EE43-8B80-D19B35E2416B}"/>
              </a:ext>
            </a:extLst>
          </p:cNvPr>
          <p:cNvSpPr/>
          <p:nvPr userDrawn="1"/>
        </p:nvSpPr>
        <p:spPr>
          <a:xfrm>
            <a:off x="0" y="5925312"/>
            <a:ext cx="12192000" cy="667512"/>
          </a:xfrm>
          <a:prstGeom prst="rect">
            <a:avLst/>
          </a:prstGeom>
          <a:solidFill>
            <a:srgbClr val="68B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zh-CN" alt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26" name="标题 1">
            <a:extLst>
              <a:ext uri="{FF2B5EF4-FFF2-40B4-BE49-F238E27FC236}">
                <a16:creationId xmlns:a16="http://schemas.microsoft.com/office/drawing/2014/main" id="{7001E93B-CEB4-6D41-981C-AD667F4B6EF2}"/>
              </a:ext>
            </a:extLst>
          </p:cNvPr>
          <p:cNvSpPr txBox="1">
            <a:spLocks/>
          </p:cNvSpPr>
          <p:nvPr userDrawn="1"/>
        </p:nvSpPr>
        <p:spPr>
          <a:xfrm>
            <a:off x="2556738" y="1969514"/>
            <a:ext cx="9716655" cy="1575352"/>
          </a:xfrm>
          <a:prstGeom prst="rect">
            <a:avLst/>
          </a:prstGeom>
        </p:spPr>
        <p:txBody>
          <a:bodyP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r">
              <a:lnSpc>
                <a:spcPct val="100000"/>
              </a:lnSpc>
            </a:pPr>
            <a:r>
              <a:rPr lang="zh-CN" altLang="en-US" sz="8400" dirty="0">
                <a:solidFill>
                  <a:srgbClr val="000000"/>
                </a:solidFill>
                <a:latin typeface="微软雅黑" panose="020B0503020204020204" pitchFamily="34" charset="-122"/>
                <a:ea typeface="微软雅黑" panose="020B0503020204020204" pitchFamily="34" charset="-122"/>
              </a:rPr>
              <a:t>谢谢！</a:t>
            </a:r>
          </a:p>
        </p:txBody>
      </p:sp>
      <p:sp>
        <p:nvSpPr>
          <p:cNvPr id="27" name="灯片编号占位符 1">
            <a:extLst>
              <a:ext uri="{FF2B5EF4-FFF2-40B4-BE49-F238E27FC236}">
                <a16:creationId xmlns:a16="http://schemas.microsoft.com/office/drawing/2014/main" id="{59281030-8524-BF4F-BF8F-9E7146DBC718}"/>
              </a:ext>
            </a:extLst>
          </p:cNvPr>
          <p:cNvSpPr txBox="1">
            <a:spLocks/>
          </p:cNvSpPr>
          <p:nvPr userDrawn="1"/>
        </p:nvSpPr>
        <p:spPr>
          <a:xfrm>
            <a:off x="11825837" y="6467188"/>
            <a:ext cx="36576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CA30FFA-F88A-DF4D-B116-ADB01231CA19}" type="slidenum">
              <a:rPr kumimoji="1" lang="zh-CN" altLang="en-US" sz="1200" smtClean="0">
                <a:solidFill>
                  <a:srgbClr val="000000">
                    <a:tint val="75000"/>
                  </a:srgbClr>
                </a:solidFill>
                <a:latin typeface="Arial"/>
                <a:ea typeface="微软雅黑"/>
              </a:rPr>
              <a:pPr/>
              <a:t>‹#›</a:t>
            </a:fld>
            <a:endParaRPr kumimoji="1" lang="zh-CN" altLang="en-US" sz="1200">
              <a:solidFill>
                <a:srgbClr val="000000">
                  <a:tint val="75000"/>
                </a:srgbClr>
              </a:solidFill>
              <a:latin typeface="Arial"/>
              <a:ea typeface="微软雅黑"/>
            </a:endParaRPr>
          </a:p>
        </p:txBody>
      </p:sp>
      <p:pic>
        <p:nvPicPr>
          <p:cNvPr id="2" name="图片 22">
            <a:extLst>
              <a:ext uri="{FF2B5EF4-FFF2-40B4-BE49-F238E27FC236}">
                <a16:creationId xmlns:a16="http://schemas.microsoft.com/office/drawing/2014/main" id="{75BEC3F0-4341-12CA-2292-7C5BD82A8F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56000" y="4176855"/>
            <a:ext cx="1757375" cy="254787"/>
          </a:xfrm>
          <a:prstGeom prst="rect">
            <a:avLst/>
          </a:prstGeom>
        </p:spPr>
      </p:pic>
    </p:spTree>
    <p:extLst>
      <p:ext uri="{BB962C8B-B14F-4D97-AF65-F5344CB8AC3E}">
        <p14:creationId xmlns:p14="http://schemas.microsoft.com/office/powerpoint/2010/main" val="308804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空白">
    <p:bg>
      <p:bgPr>
        <a:blipFill dpi="0" rotWithShape="1">
          <a:blip r:embed="rId2" cstate="email">
            <a:lum/>
            <a:extLst>
              <a:ext uri="{28A0092B-C50C-407E-A947-70E740481C1C}">
                <a14:useLocalDpi xmlns:a14="http://schemas.microsoft.com/office/drawing/2010/main"/>
              </a:ext>
            </a:extLst>
          </a:blip>
          <a:srcRect/>
          <a:stretch>
            <a:fillRect t="-4000" b="-4000"/>
          </a:stretch>
        </a:blipFill>
        <a:effectLst/>
      </p:bgPr>
    </p:bg>
    <p:spTree>
      <p:nvGrpSpPr>
        <p:cNvPr id="1" name=""/>
        <p:cNvGrpSpPr/>
        <p:nvPr/>
      </p:nvGrpSpPr>
      <p:grpSpPr>
        <a:xfrm>
          <a:off x="0" y="0"/>
          <a:ext cx="0" cy="0"/>
          <a:chOff x="0" y="0"/>
          <a:chExt cx="0" cy="0"/>
        </a:xfrm>
      </p:grpSpPr>
      <p:sp>
        <p:nvSpPr>
          <p:cNvPr id="14" name="标题 1">
            <a:extLst>
              <a:ext uri="{FF2B5EF4-FFF2-40B4-BE49-F238E27FC236}">
                <a16:creationId xmlns:a16="http://schemas.microsoft.com/office/drawing/2014/main" id="{A3DDE355-A3FB-A055-32E4-4E9C166F88AC}"/>
              </a:ext>
            </a:extLst>
          </p:cNvPr>
          <p:cNvSpPr>
            <a:spLocks noGrp="1"/>
          </p:cNvSpPr>
          <p:nvPr>
            <p:ph type="title" hasCustomPrompt="1"/>
          </p:nvPr>
        </p:nvSpPr>
        <p:spPr>
          <a:xfrm>
            <a:off x="385872" y="290888"/>
            <a:ext cx="8444860" cy="769408"/>
          </a:xfrm>
          <a:prstGeom prst="rect">
            <a:avLst/>
          </a:prstGeom>
        </p:spPr>
        <p:txBody>
          <a:bodyPr/>
          <a:lstStyle>
            <a:lvl1pPr>
              <a:defRPr b="1" i="0">
                <a:solidFill>
                  <a:schemeClr val="bg1"/>
                </a:solidFill>
                <a:latin typeface="Source Han Sans CN Bold" panose="020B0500000000000000" pitchFamily="34" charset="-128"/>
                <a:ea typeface="Source Han Sans CN Bold" panose="020B0500000000000000" pitchFamily="34" charset="-128"/>
              </a:defRPr>
            </a:lvl1pPr>
          </a:lstStyle>
          <a:p>
            <a:r>
              <a:rPr kumimoji="1" lang="zh-CN" altLang="en-US" dirty="0"/>
              <a:t>单击此处编辑标题样式</a:t>
            </a:r>
          </a:p>
        </p:txBody>
      </p:sp>
      <p:sp>
        <p:nvSpPr>
          <p:cNvPr id="15" name="文本占位符 2">
            <a:extLst>
              <a:ext uri="{FF2B5EF4-FFF2-40B4-BE49-F238E27FC236}">
                <a16:creationId xmlns:a16="http://schemas.microsoft.com/office/drawing/2014/main" id="{06858C5E-4E33-2C38-66E5-2FCCDD52A06C}"/>
              </a:ext>
            </a:extLst>
          </p:cNvPr>
          <p:cNvSpPr>
            <a:spLocks noGrp="1"/>
          </p:cNvSpPr>
          <p:nvPr>
            <p:ph type="body" idx="1"/>
          </p:nvPr>
        </p:nvSpPr>
        <p:spPr>
          <a:xfrm>
            <a:off x="385872" y="1428781"/>
            <a:ext cx="11577527" cy="4533748"/>
          </a:xfrm>
          <a:prstGeom prst="rect">
            <a:avLst/>
          </a:prstGeom>
        </p:spPr>
        <p:txBody>
          <a:bodyPr/>
          <a:lstStyle>
            <a:lvl1pPr marL="0" indent="0">
              <a:buNone/>
              <a:defRPr sz="2400" b="0" i="0">
                <a:solidFill>
                  <a:schemeClr val="bg1"/>
                </a:solidFill>
                <a:latin typeface="Source Han Sans CN Regular" panose="020B0500000000000000" pitchFamily="34" charset="-128"/>
                <a:ea typeface="Source Han Sans CN Regular" panose="020B0500000000000000" pitchFamily="34" charset="-128"/>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dirty="0"/>
              <a:t>单击此处编辑母版文本样式</a:t>
            </a:r>
          </a:p>
        </p:txBody>
      </p:sp>
      <p:pic>
        <p:nvPicPr>
          <p:cNvPr id="5" name="图片 4">
            <a:extLst>
              <a:ext uri="{FF2B5EF4-FFF2-40B4-BE49-F238E27FC236}">
                <a16:creationId xmlns:a16="http://schemas.microsoft.com/office/drawing/2014/main" id="{1EF50F22-1605-256B-1A98-42E8463E3126}"/>
              </a:ext>
            </a:extLst>
          </p:cNvPr>
          <p:cNvPicPr>
            <a:picLocks noChangeAspect="1"/>
          </p:cNvPicPr>
          <p:nvPr userDrawn="1"/>
        </p:nvPicPr>
        <p:blipFill>
          <a:blip r:embed="rId3">
            <a:alphaModFix amt="6000"/>
          </a:blip>
          <a:stretch>
            <a:fillRect/>
          </a:stretch>
        </p:blipFill>
        <p:spPr>
          <a:xfrm>
            <a:off x="4542481" y="834727"/>
            <a:ext cx="7565490" cy="5529595"/>
          </a:xfrm>
          <a:prstGeom prst="rect">
            <a:avLst/>
          </a:prstGeom>
        </p:spPr>
      </p:pic>
      <p:pic>
        <p:nvPicPr>
          <p:cNvPr id="7" name="图片 6">
            <a:extLst>
              <a:ext uri="{FF2B5EF4-FFF2-40B4-BE49-F238E27FC236}">
                <a16:creationId xmlns:a16="http://schemas.microsoft.com/office/drawing/2014/main" id="{B97E7E85-192D-F079-746D-1710A1522AA5}"/>
              </a:ext>
            </a:extLst>
          </p:cNvPr>
          <p:cNvPicPr>
            <a:picLocks noChangeAspect="1"/>
          </p:cNvPicPr>
          <p:nvPr userDrawn="1"/>
        </p:nvPicPr>
        <p:blipFill>
          <a:blip r:embed="rId4"/>
          <a:stretch>
            <a:fillRect/>
          </a:stretch>
        </p:blipFill>
        <p:spPr>
          <a:xfrm>
            <a:off x="84029" y="6250670"/>
            <a:ext cx="2645112" cy="469294"/>
          </a:xfrm>
          <a:prstGeom prst="rect">
            <a:avLst/>
          </a:prstGeom>
        </p:spPr>
      </p:pic>
      <p:sp>
        <p:nvSpPr>
          <p:cNvPr id="2" name="矩形 1">
            <a:extLst>
              <a:ext uri="{FF2B5EF4-FFF2-40B4-BE49-F238E27FC236}">
                <a16:creationId xmlns:a16="http://schemas.microsoft.com/office/drawing/2014/main" id="{65FA2263-6F8B-87B3-4D01-371291FC67BE}"/>
              </a:ext>
            </a:extLst>
          </p:cNvPr>
          <p:cNvSpPr/>
          <p:nvPr userDrawn="1"/>
        </p:nvSpPr>
        <p:spPr>
          <a:xfrm>
            <a:off x="0" y="1137603"/>
            <a:ext cx="8994913" cy="81795"/>
          </a:xfrm>
          <a:prstGeom prst="rect">
            <a:avLst/>
          </a:prstGeom>
          <a:solidFill>
            <a:srgbClr val="69B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940772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自定义版式">
    <p:spTree>
      <p:nvGrpSpPr>
        <p:cNvPr id="1" name=""/>
        <p:cNvGrpSpPr/>
        <p:nvPr/>
      </p:nvGrpSpPr>
      <p:grpSpPr>
        <a:xfrm>
          <a:off x="0" y="0"/>
          <a:ext cx="0" cy="0"/>
          <a:chOff x="0" y="0"/>
          <a:chExt cx="0" cy="0"/>
        </a:xfrm>
      </p:grpSpPr>
      <p:sp>
        <p:nvSpPr>
          <p:cNvPr id="6" name="矩形: 圆角 5"/>
          <p:cNvSpPr/>
          <p:nvPr userDrawn="1"/>
        </p:nvSpPr>
        <p:spPr>
          <a:xfrm>
            <a:off x="2434442" y="3180271"/>
            <a:ext cx="7493329" cy="84213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dirty="0">
              <a:latin typeface="+mj-ea"/>
              <a:ea typeface="+mj-ea"/>
            </a:endParaRPr>
          </a:p>
        </p:txBody>
      </p:sp>
      <p:sp>
        <p:nvSpPr>
          <p:cNvPr id="7" name="椭圆 6"/>
          <p:cNvSpPr/>
          <p:nvPr userDrawn="1"/>
        </p:nvSpPr>
        <p:spPr>
          <a:xfrm>
            <a:off x="5650504" y="1882868"/>
            <a:ext cx="948006" cy="948006"/>
          </a:xfrm>
          <a:prstGeom prst="ellipse">
            <a:avLst/>
          </a:prstGeom>
          <a:solidFill>
            <a:schemeClr val="bg2">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solidFill>
                <a:schemeClr val="bg1"/>
              </a:solidFill>
            </a:endParaRPr>
          </a:p>
        </p:txBody>
      </p:sp>
      <p:sp>
        <p:nvSpPr>
          <p:cNvPr id="8" name="椭圆 7"/>
          <p:cNvSpPr/>
          <p:nvPr userDrawn="1"/>
        </p:nvSpPr>
        <p:spPr>
          <a:xfrm>
            <a:off x="5743963" y="1976327"/>
            <a:ext cx="761088" cy="761088"/>
          </a:xfrm>
          <a:prstGeom prst="ellipse">
            <a:avLst/>
          </a:prstGeom>
          <a:solidFill>
            <a:srgbClr val="1B3E2F"/>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800" dirty="0">
              <a:solidFill>
                <a:schemeClr val="bg1"/>
              </a:solidFill>
              <a:latin typeface="+mj-lt"/>
              <a:ea typeface="+mj-ea"/>
            </a:endParaRPr>
          </a:p>
        </p:txBody>
      </p:sp>
      <p:sp>
        <p:nvSpPr>
          <p:cNvPr id="11" name="文本占位符 10"/>
          <p:cNvSpPr>
            <a:spLocks noGrp="1"/>
          </p:cNvSpPr>
          <p:nvPr>
            <p:ph type="body" sz="quarter" idx="13" hasCustomPrompt="1"/>
          </p:nvPr>
        </p:nvSpPr>
        <p:spPr>
          <a:xfrm>
            <a:off x="2434442" y="3181027"/>
            <a:ext cx="7493329" cy="841375"/>
          </a:xfrm>
        </p:spPr>
        <p:txBody>
          <a:bodyPr anchor="ctr">
            <a:normAutofit/>
          </a:bodyPr>
          <a:lstStyle>
            <a:lvl1pPr marL="0" indent="0" algn="ctr">
              <a:buNone/>
              <a:defRPr sz="4000">
                <a:solidFill>
                  <a:schemeClr val="bg1"/>
                </a:solidFill>
              </a:defRPr>
            </a:lvl1pPr>
          </a:lstStyle>
          <a:p>
            <a:pPr lvl="0"/>
            <a:r>
              <a:rPr lang="zh-CN" altLang="en-US" dirty="0"/>
              <a:t> 编辑文本</a:t>
            </a:r>
          </a:p>
        </p:txBody>
      </p:sp>
      <p:sp>
        <p:nvSpPr>
          <p:cNvPr id="13" name="文本占位符 12"/>
          <p:cNvSpPr>
            <a:spLocks noGrp="1"/>
          </p:cNvSpPr>
          <p:nvPr>
            <p:ph type="body" sz="quarter" idx="14" hasCustomPrompt="1"/>
          </p:nvPr>
        </p:nvSpPr>
        <p:spPr>
          <a:xfrm>
            <a:off x="4246536" y="4184327"/>
            <a:ext cx="3906864" cy="1333500"/>
          </a:xfrm>
        </p:spPr>
        <p:txBody>
          <a:bodyPr>
            <a:normAutofit/>
          </a:bodyPr>
          <a:lstStyle>
            <a:lvl1pPr marL="0" indent="0" algn="ctr">
              <a:buNone/>
              <a:defRPr sz="1600">
                <a:solidFill>
                  <a:schemeClr val="tx2"/>
                </a:solidFill>
              </a:defRPr>
            </a:lvl1pPr>
          </a:lstStyle>
          <a:p>
            <a:pPr lvl="0"/>
            <a:r>
              <a:rPr lang="zh-CN" altLang="en-US" dirty="0"/>
              <a:t>单击以编辑说明内容</a:t>
            </a:r>
          </a:p>
        </p:txBody>
      </p:sp>
      <p:sp>
        <p:nvSpPr>
          <p:cNvPr id="15" name="文本占位符 14"/>
          <p:cNvSpPr>
            <a:spLocks noGrp="1"/>
          </p:cNvSpPr>
          <p:nvPr>
            <p:ph type="body" sz="quarter" idx="15" hasCustomPrompt="1"/>
          </p:nvPr>
        </p:nvSpPr>
        <p:spPr>
          <a:xfrm>
            <a:off x="5737696" y="1976327"/>
            <a:ext cx="767356" cy="752879"/>
          </a:xfrm>
        </p:spPr>
        <p:txBody>
          <a:bodyPr anchor="ctr">
            <a:normAutofit/>
          </a:bodyPr>
          <a:lstStyle>
            <a:lvl1pPr marL="0" indent="0" algn="ctr">
              <a:lnSpc>
                <a:spcPct val="100000"/>
              </a:lnSpc>
              <a:buNone/>
              <a:defRPr sz="3600">
                <a:solidFill>
                  <a:schemeClr val="bg1"/>
                </a:solidFill>
              </a:defRPr>
            </a:lvl1pPr>
          </a:lstStyle>
          <a:p>
            <a:pPr lvl="0"/>
            <a:r>
              <a:rPr lang="en-US" altLang="zh-CN" dirty="0"/>
              <a:t>01</a:t>
            </a:r>
            <a:endParaRPr lang="zh-CN" altLang="en-US" dirty="0"/>
          </a:p>
        </p:txBody>
      </p:sp>
      <p:pic>
        <p:nvPicPr>
          <p:cNvPr id="10" name="图片 9">
            <a:extLst>
              <a:ext uri="{FF2B5EF4-FFF2-40B4-BE49-F238E27FC236}">
                <a16:creationId xmlns:a16="http://schemas.microsoft.com/office/drawing/2014/main" id="{5F3D3B79-3616-A941-B7E6-DF242BF834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55278" y="6317397"/>
            <a:ext cx="1437321" cy="207984"/>
          </a:xfrm>
          <a:prstGeom prst="rect">
            <a:avLst/>
          </a:prstGeom>
        </p:spPr>
      </p:pic>
    </p:spTree>
    <p:extLst>
      <p:ext uri="{BB962C8B-B14F-4D97-AF65-F5344CB8AC3E}">
        <p14:creationId xmlns:p14="http://schemas.microsoft.com/office/powerpoint/2010/main" val="635694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标题+正文">
    <p:spTree>
      <p:nvGrpSpPr>
        <p:cNvPr id="1" name=""/>
        <p:cNvGrpSpPr/>
        <p:nvPr/>
      </p:nvGrpSpPr>
      <p:grpSpPr>
        <a:xfrm>
          <a:off x="0" y="0"/>
          <a:ext cx="0" cy="0"/>
          <a:chOff x="0" y="0"/>
          <a:chExt cx="0" cy="0"/>
        </a:xfrm>
      </p:grpSpPr>
      <p:sp>
        <p:nvSpPr>
          <p:cNvPr id="2" name="矩形 1"/>
          <p:cNvSpPr/>
          <p:nvPr userDrawn="1"/>
        </p:nvSpPr>
        <p:spPr>
          <a:xfrm>
            <a:off x="11588097" y="6378810"/>
            <a:ext cx="616802" cy="309373"/>
          </a:xfrm>
          <a:prstGeom prst="rect">
            <a:avLst/>
          </a:prstGeom>
          <a:gradFill flip="none" rotWithShape="1">
            <a:gsLst>
              <a:gs pos="100000">
                <a:srgbClr val="68B92E">
                  <a:lumMod val="100000"/>
                </a:srgbClr>
              </a:gs>
              <a:gs pos="0">
                <a:srgbClr val="68B92E"/>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 name="灯片编号占位符 5"/>
          <p:cNvSpPr>
            <a:spLocks noGrp="1"/>
          </p:cNvSpPr>
          <p:nvPr>
            <p:ph type="sldNum" sz="quarter" idx="12"/>
          </p:nvPr>
        </p:nvSpPr>
        <p:spPr>
          <a:xfrm>
            <a:off x="11754820" y="6356350"/>
            <a:ext cx="505547" cy="365125"/>
          </a:xfrm>
          <a:solidFill>
            <a:schemeClr val="bg1"/>
          </a:solidFill>
        </p:spPr>
        <p:txBody>
          <a:bodyPr/>
          <a:lstStyle>
            <a:lvl1pPr>
              <a:defRPr>
                <a:solidFill>
                  <a:schemeClr val="bg1"/>
                </a:solidFill>
              </a:defRPr>
            </a:lvl1p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3975224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70861" y="76292"/>
            <a:ext cx="10082939" cy="1325563"/>
          </a:xfrm>
          <a:prstGeom prst="rect">
            <a:avLst/>
          </a:prstGeom>
        </p:spPr>
        <p:txBody>
          <a:bodyPr vert="horz" lIns="91440" tIns="45720" rIns="91440" bIns="45720" rtlCol="0" anchor="ctr">
            <a:normAutofit/>
          </a:bodyPr>
          <a:lstStyle/>
          <a:p>
            <a:r>
              <a:rPr lang="zh-CN" altLang="en-US" dirty="0"/>
              <a:t>单击此处编辑标题样式</a:t>
            </a:r>
          </a:p>
        </p:txBody>
      </p:sp>
      <p:sp>
        <p:nvSpPr>
          <p:cNvPr id="3" name="文本占位符 2"/>
          <p:cNvSpPr>
            <a:spLocks noGrp="1"/>
          </p:cNvSpPr>
          <p:nvPr>
            <p:ph type="body" idx="1"/>
          </p:nvPr>
        </p:nvSpPr>
        <p:spPr>
          <a:xfrm>
            <a:off x="1270861" y="1825625"/>
            <a:ext cx="10082939" cy="4351338"/>
          </a:xfrm>
          <a:prstGeom prst="rect">
            <a:avLst/>
          </a:prstGeom>
        </p:spPr>
        <p:txBody>
          <a:bodyPr vert="horz" lIns="91440" tIns="45720" rIns="91440" bIns="45720" rtlCol="0">
            <a:normAutofit/>
          </a:bodyPr>
          <a:lstStyle/>
          <a:p>
            <a:pPr lvl="0"/>
            <a:r>
              <a:rPr lang="zh-CN" altLang="en-US" dirty="0"/>
              <a:t>编辑文本样式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grpSp>
        <p:nvGrpSpPr>
          <p:cNvPr id="7" name="组合 6"/>
          <p:cNvGrpSpPr/>
          <p:nvPr userDrawn="1"/>
        </p:nvGrpSpPr>
        <p:grpSpPr>
          <a:xfrm>
            <a:off x="691350" y="533567"/>
            <a:ext cx="419209" cy="411013"/>
            <a:chOff x="691349" y="533565"/>
            <a:chExt cx="419209" cy="411013"/>
          </a:xfrm>
        </p:grpSpPr>
        <p:sp>
          <p:nvSpPr>
            <p:cNvPr id="8" name="等腰三角形 7"/>
            <p:cNvSpPr/>
            <p:nvPr userDrawn="1"/>
          </p:nvSpPr>
          <p:spPr>
            <a:xfrm rot="5400000">
              <a:off x="805597"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9" name="等腰三角形 8"/>
            <p:cNvSpPr/>
            <p:nvPr userDrawn="1"/>
          </p:nvSpPr>
          <p:spPr>
            <a:xfrm rot="5400000">
              <a:off x="585296" y="639618"/>
              <a:ext cx="411013" cy="198908"/>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4" name="图片 22">
            <a:extLst>
              <a:ext uri="{FF2B5EF4-FFF2-40B4-BE49-F238E27FC236}">
                <a16:creationId xmlns:a16="http://schemas.microsoft.com/office/drawing/2014/main" id="{1D63C547-4B8A-6D05-9497-A55A822A4CBC}"/>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146000" y="6473339"/>
            <a:ext cx="1757375" cy="254787"/>
          </a:xfrm>
          <a:prstGeom prst="rect">
            <a:avLst/>
          </a:prstGeom>
        </p:spPr>
      </p:pic>
    </p:spTree>
    <p:extLst>
      <p:ext uri="{BB962C8B-B14F-4D97-AF65-F5344CB8AC3E}">
        <p14:creationId xmlns:p14="http://schemas.microsoft.com/office/powerpoint/2010/main" val="1322830714"/>
      </p:ext>
    </p:extLst>
  </p:cSld>
  <p:clrMap bg1="lt1" tx1="dk1" bg2="lt2" tx2="dk2" accent1="accent1" accent2="accent2" accent3="accent3" accent4="accent4" accent5="accent5" accent6="accent6" hlink="hlink" folHlink="folHlink"/>
  <p:sldLayoutIdLst>
    <p:sldLayoutId id="2147483671" r:id="rId1"/>
    <p:sldLayoutId id="2147483673" r:id="rId2"/>
    <p:sldLayoutId id="2147483676" r:id="rId3"/>
    <p:sldLayoutId id="2147483677" r:id="rId4"/>
    <p:sldLayoutId id="2147483700" r:id="rId5"/>
    <p:sldLayoutId id="2147483703" r:id="rId6"/>
    <p:sldLayoutId id="2147483704" r:id="rId7"/>
    <p:sldLayoutId id="2147483705" r:id="rId8"/>
    <p:sldLayoutId id="2147483706" r:id="rId9"/>
  </p:sldLayoutIdLst>
  <p:txStyles>
    <p:titleStyle>
      <a:lvl1pPr algn="l" defTabSz="685800" rtl="0" eaLnBrk="1" latinLnBrk="0" hangingPunct="1">
        <a:lnSpc>
          <a:spcPct val="90000"/>
        </a:lnSpc>
        <a:spcBef>
          <a:spcPct val="0"/>
        </a:spcBef>
        <a:buNone/>
        <a:defRPr sz="3000" kern="1200">
          <a:solidFill>
            <a:schemeClr val="tx1"/>
          </a:solidFill>
          <a:latin typeface="+mj-lt"/>
          <a:ea typeface="+mj-ea"/>
          <a:cs typeface="+mj-cs"/>
        </a:defRPr>
      </a:lvl1pPr>
    </p:titleStyle>
    <p:bodyStyle>
      <a:lvl1pPr marL="333375" indent="-333375" algn="l" defTabSz="685800" rtl="0" eaLnBrk="1" latinLnBrk="0" hangingPunct="1">
        <a:lnSpc>
          <a:spcPct val="90000"/>
        </a:lnSpc>
        <a:spcBef>
          <a:spcPts val="750"/>
        </a:spcBef>
        <a:buClr>
          <a:srgbClr val="68B92E"/>
        </a:buClr>
        <a:buSzPct val="90000"/>
        <a:buFont typeface="Wingdings" panose="05000000000000000000" pitchFamily="2" charset="2"/>
        <a:buChar char="p"/>
        <a:defRPr sz="2100" kern="1200">
          <a:solidFill>
            <a:schemeClr val="tx1"/>
          </a:solidFill>
          <a:latin typeface="+mj-ea"/>
          <a:ea typeface="+mj-ea"/>
          <a:cs typeface="+mn-cs"/>
        </a:defRPr>
      </a:lvl1pPr>
      <a:lvl2pPr marL="514350" indent="-171450" algn="l" defTabSz="685800" rtl="0" eaLnBrk="1" latinLnBrk="0" hangingPunct="1">
        <a:lnSpc>
          <a:spcPct val="90000"/>
        </a:lnSpc>
        <a:spcBef>
          <a:spcPts val="375"/>
        </a:spcBef>
        <a:buClr>
          <a:schemeClr val="tx1"/>
        </a:buClr>
        <a:buFont typeface="Arial" panose="020B0604020202020204" pitchFamily="34" charset="0"/>
        <a:buChar char="•"/>
        <a:defRPr sz="1800" kern="1200">
          <a:solidFill>
            <a:schemeClr val="tx1"/>
          </a:solidFill>
          <a:latin typeface="+mj-ea"/>
          <a:ea typeface="+mj-ea"/>
          <a:cs typeface="+mn-cs"/>
        </a:defRPr>
      </a:lvl2pPr>
      <a:lvl3pPr marL="857250" indent="-171450" algn="l" defTabSz="685800" rtl="0" eaLnBrk="1" latinLnBrk="0" hangingPunct="1">
        <a:lnSpc>
          <a:spcPct val="90000"/>
        </a:lnSpc>
        <a:spcBef>
          <a:spcPts val="375"/>
        </a:spcBef>
        <a:buClr>
          <a:schemeClr val="tx1"/>
        </a:buClr>
        <a:buFont typeface="Arial" panose="020B0604020202020204" pitchFamily="34" charset="0"/>
        <a:buChar char="•"/>
        <a:defRPr sz="1500" kern="1200">
          <a:solidFill>
            <a:schemeClr val="tx1"/>
          </a:solidFill>
          <a:latin typeface="+mj-ea"/>
          <a:ea typeface="+mj-ea"/>
          <a:cs typeface="+mn-cs"/>
        </a:defRPr>
      </a:lvl3pPr>
      <a:lvl4pPr marL="1200150" indent="-171450" algn="l" defTabSz="685800" rtl="0" eaLnBrk="1" latinLnBrk="0" hangingPunct="1">
        <a:lnSpc>
          <a:spcPct val="90000"/>
        </a:lnSpc>
        <a:spcBef>
          <a:spcPts val="375"/>
        </a:spcBef>
        <a:buClr>
          <a:schemeClr val="tx1"/>
        </a:buClr>
        <a:buFont typeface="Arial" panose="020B0604020202020204" pitchFamily="34" charset="0"/>
        <a:buChar char="•"/>
        <a:defRPr sz="1350" kern="1200">
          <a:solidFill>
            <a:schemeClr val="tx1"/>
          </a:solidFill>
          <a:latin typeface="+mj-ea"/>
          <a:ea typeface="+mj-ea"/>
          <a:cs typeface="+mn-cs"/>
        </a:defRPr>
      </a:lvl4pPr>
      <a:lvl5pPr marL="1543050" indent="-171450" algn="l" defTabSz="685800" rtl="0" eaLnBrk="1" latinLnBrk="0" hangingPunct="1">
        <a:lnSpc>
          <a:spcPct val="90000"/>
        </a:lnSpc>
        <a:spcBef>
          <a:spcPts val="375"/>
        </a:spcBef>
        <a:buClr>
          <a:schemeClr val="tx1"/>
        </a:buClr>
        <a:buFont typeface="Arial" panose="020B0604020202020204" pitchFamily="34" charset="0"/>
        <a:buChar char="•"/>
        <a:defRPr sz="1350" kern="1200">
          <a:solidFill>
            <a:schemeClr val="tx1"/>
          </a:solidFill>
          <a:latin typeface="+mj-ea"/>
          <a:ea typeface="+mj-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6" Type="http://schemas.openxmlformats.org/officeDocument/2006/relationships/tags" Target="../tags/tag76.xml"/><Relationship Id="rId21" Type="http://schemas.openxmlformats.org/officeDocument/2006/relationships/tags" Target="../tags/tag71.xml"/><Relationship Id="rId42" Type="http://schemas.openxmlformats.org/officeDocument/2006/relationships/tags" Target="../tags/tag92.xml"/><Relationship Id="rId47" Type="http://schemas.openxmlformats.org/officeDocument/2006/relationships/tags" Target="../tags/tag97.xml"/><Relationship Id="rId63" Type="http://schemas.openxmlformats.org/officeDocument/2006/relationships/tags" Target="../tags/tag113.xml"/><Relationship Id="rId68" Type="http://schemas.openxmlformats.org/officeDocument/2006/relationships/tags" Target="../tags/tag118.xml"/><Relationship Id="rId16" Type="http://schemas.openxmlformats.org/officeDocument/2006/relationships/tags" Target="../tags/tag66.xml"/><Relationship Id="rId11" Type="http://schemas.openxmlformats.org/officeDocument/2006/relationships/tags" Target="../tags/tag61.xml"/><Relationship Id="rId32" Type="http://schemas.openxmlformats.org/officeDocument/2006/relationships/tags" Target="../tags/tag82.xml"/><Relationship Id="rId37" Type="http://schemas.openxmlformats.org/officeDocument/2006/relationships/tags" Target="../tags/tag87.xml"/><Relationship Id="rId53" Type="http://schemas.openxmlformats.org/officeDocument/2006/relationships/tags" Target="../tags/tag103.xml"/><Relationship Id="rId58" Type="http://schemas.openxmlformats.org/officeDocument/2006/relationships/tags" Target="../tags/tag108.xml"/><Relationship Id="rId74" Type="http://schemas.openxmlformats.org/officeDocument/2006/relationships/tags" Target="../tags/tag124.xml"/><Relationship Id="rId79" Type="http://schemas.openxmlformats.org/officeDocument/2006/relationships/tags" Target="../tags/tag129.xml"/><Relationship Id="rId5" Type="http://schemas.openxmlformats.org/officeDocument/2006/relationships/tags" Target="../tags/tag55.xml"/><Relationship Id="rId61" Type="http://schemas.openxmlformats.org/officeDocument/2006/relationships/tags" Target="../tags/tag111.xml"/><Relationship Id="rId82" Type="http://schemas.openxmlformats.org/officeDocument/2006/relationships/slideLayout" Target="../slideLayouts/slideLayout1.xml"/><Relationship Id="rId19" Type="http://schemas.openxmlformats.org/officeDocument/2006/relationships/tags" Target="../tags/tag69.xml"/><Relationship Id="rId14" Type="http://schemas.openxmlformats.org/officeDocument/2006/relationships/tags" Target="../tags/tag64.xml"/><Relationship Id="rId22" Type="http://schemas.openxmlformats.org/officeDocument/2006/relationships/tags" Target="../tags/tag72.xml"/><Relationship Id="rId27" Type="http://schemas.openxmlformats.org/officeDocument/2006/relationships/tags" Target="../tags/tag77.xml"/><Relationship Id="rId30" Type="http://schemas.openxmlformats.org/officeDocument/2006/relationships/tags" Target="../tags/tag80.xml"/><Relationship Id="rId35" Type="http://schemas.openxmlformats.org/officeDocument/2006/relationships/tags" Target="../tags/tag85.xml"/><Relationship Id="rId43" Type="http://schemas.openxmlformats.org/officeDocument/2006/relationships/tags" Target="../tags/tag93.xml"/><Relationship Id="rId48" Type="http://schemas.openxmlformats.org/officeDocument/2006/relationships/tags" Target="../tags/tag98.xml"/><Relationship Id="rId56" Type="http://schemas.openxmlformats.org/officeDocument/2006/relationships/tags" Target="../tags/tag106.xml"/><Relationship Id="rId64" Type="http://schemas.openxmlformats.org/officeDocument/2006/relationships/tags" Target="../tags/tag114.xml"/><Relationship Id="rId69" Type="http://schemas.openxmlformats.org/officeDocument/2006/relationships/tags" Target="../tags/tag119.xml"/><Relationship Id="rId77" Type="http://schemas.openxmlformats.org/officeDocument/2006/relationships/tags" Target="../tags/tag127.xml"/><Relationship Id="rId8" Type="http://schemas.openxmlformats.org/officeDocument/2006/relationships/tags" Target="../tags/tag58.xml"/><Relationship Id="rId51" Type="http://schemas.openxmlformats.org/officeDocument/2006/relationships/tags" Target="../tags/tag101.xml"/><Relationship Id="rId72" Type="http://schemas.openxmlformats.org/officeDocument/2006/relationships/tags" Target="../tags/tag122.xml"/><Relationship Id="rId80" Type="http://schemas.openxmlformats.org/officeDocument/2006/relationships/tags" Target="../tags/tag130.xml"/><Relationship Id="rId3" Type="http://schemas.openxmlformats.org/officeDocument/2006/relationships/tags" Target="../tags/tag53.xml"/><Relationship Id="rId12" Type="http://schemas.openxmlformats.org/officeDocument/2006/relationships/tags" Target="../tags/tag62.xml"/><Relationship Id="rId17" Type="http://schemas.openxmlformats.org/officeDocument/2006/relationships/tags" Target="../tags/tag67.xml"/><Relationship Id="rId25" Type="http://schemas.openxmlformats.org/officeDocument/2006/relationships/tags" Target="../tags/tag75.xml"/><Relationship Id="rId33" Type="http://schemas.openxmlformats.org/officeDocument/2006/relationships/tags" Target="../tags/tag83.xml"/><Relationship Id="rId38" Type="http://schemas.openxmlformats.org/officeDocument/2006/relationships/tags" Target="../tags/tag88.xml"/><Relationship Id="rId46" Type="http://schemas.openxmlformats.org/officeDocument/2006/relationships/tags" Target="../tags/tag96.xml"/><Relationship Id="rId59" Type="http://schemas.openxmlformats.org/officeDocument/2006/relationships/tags" Target="../tags/tag109.xml"/><Relationship Id="rId67" Type="http://schemas.openxmlformats.org/officeDocument/2006/relationships/tags" Target="../tags/tag117.xml"/><Relationship Id="rId20" Type="http://schemas.openxmlformats.org/officeDocument/2006/relationships/tags" Target="../tags/tag70.xml"/><Relationship Id="rId41" Type="http://schemas.openxmlformats.org/officeDocument/2006/relationships/tags" Target="../tags/tag91.xml"/><Relationship Id="rId54" Type="http://schemas.openxmlformats.org/officeDocument/2006/relationships/tags" Target="../tags/tag104.xml"/><Relationship Id="rId62" Type="http://schemas.openxmlformats.org/officeDocument/2006/relationships/tags" Target="../tags/tag112.xml"/><Relationship Id="rId70" Type="http://schemas.openxmlformats.org/officeDocument/2006/relationships/tags" Target="../tags/tag120.xml"/><Relationship Id="rId75" Type="http://schemas.openxmlformats.org/officeDocument/2006/relationships/tags" Target="../tags/tag125.xml"/><Relationship Id="rId1" Type="http://schemas.openxmlformats.org/officeDocument/2006/relationships/tags" Target="../tags/tag51.xml"/><Relationship Id="rId6" Type="http://schemas.openxmlformats.org/officeDocument/2006/relationships/tags" Target="../tags/tag56.xml"/><Relationship Id="rId15" Type="http://schemas.openxmlformats.org/officeDocument/2006/relationships/tags" Target="../tags/tag65.xml"/><Relationship Id="rId23" Type="http://schemas.openxmlformats.org/officeDocument/2006/relationships/tags" Target="../tags/tag73.xml"/><Relationship Id="rId28" Type="http://schemas.openxmlformats.org/officeDocument/2006/relationships/tags" Target="../tags/tag78.xml"/><Relationship Id="rId36" Type="http://schemas.openxmlformats.org/officeDocument/2006/relationships/tags" Target="../tags/tag86.xml"/><Relationship Id="rId49" Type="http://schemas.openxmlformats.org/officeDocument/2006/relationships/tags" Target="../tags/tag99.xml"/><Relationship Id="rId57" Type="http://schemas.openxmlformats.org/officeDocument/2006/relationships/tags" Target="../tags/tag107.xml"/><Relationship Id="rId10" Type="http://schemas.openxmlformats.org/officeDocument/2006/relationships/tags" Target="../tags/tag60.xml"/><Relationship Id="rId31" Type="http://schemas.openxmlformats.org/officeDocument/2006/relationships/tags" Target="../tags/tag81.xml"/><Relationship Id="rId44" Type="http://schemas.openxmlformats.org/officeDocument/2006/relationships/tags" Target="../tags/tag94.xml"/><Relationship Id="rId52" Type="http://schemas.openxmlformats.org/officeDocument/2006/relationships/tags" Target="../tags/tag102.xml"/><Relationship Id="rId60" Type="http://schemas.openxmlformats.org/officeDocument/2006/relationships/tags" Target="../tags/tag110.xml"/><Relationship Id="rId65" Type="http://schemas.openxmlformats.org/officeDocument/2006/relationships/tags" Target="../tags/tag115.xml"/><Relationship Id="rId73" Type="http://schemas.openxmlformats.org/officeDocument/2006/relationships/tags" Target="../tags/tag123.xml"/><Relationship Id="rId78" Type="http://schemas.openxmlformats.org/officeDocument/2006/relationships/tags" Target="../tags/tag128.xml"/><Relationship Id="rId81" Type="http://schemas.openxmlformats.org/officeDocument/2006/relationships/tags" Target="../tags/tag131.xml"/><Relationship Id="rId4" Type="http://schemas.openxmlformats.org/officeDocument/2006/relationships/tags" Target="../tags/tag54.xml"/><Relationship Id="rId9" Type="http://schemas.openxmlformats.org/officeDocument/2006/relationships/tags" Target="../tags/tag59.xml"/><Relationship Id="rId13" Type="http://schemas.openxmlformats.org/officeDocument/2006/relationships/tags" Target="../tags/tag63.xml"/><Relationship Id="rId18" Type="http://schemas.openxmlformats.org/officeDocument/2006/relationships/tags" Target="../tags/tag68.xml"/><Relationship Id="rId39" Type="http://schemas.openxmlformats.org/officeDocument/2006/relationships/tags" Target="../tags/tag89.xml"/><Relationship Id="rId34" Type="http://schemas.openxmlformats.org/officeDocument/2006/relationships/tags" Target="../tags/tag84.xml"/><Relationship Id="rId50" Type="http://schemas.openxmlformats.org/officeDocument/2006/relationships/tags" Target="../tags/tag100.xml"/><Relationship Id="rId55" Type="http://schemas.openxmlformats.org/officeDocument/2006/relationships/tags" Target="../tags/tag105.xml"/><Relationship Id="rId76" Type="http://schemas.openxmlformats.org/officeDocument/2006/relationships/tags" Target="../tags/tag126.xml"/><Relationship Id="rId7" Type="http://schemas.openxmlformats.org/officeDocument/2006/relationships/tags" Target="../tags/tag57.xml"/><Relationship Id="rId71" Type="http://schemas.openxmlformats.org/officeDocument/2006/relationships/tags" Target="../tags/tag121.xml"/><Relationship Id="rId2" Type="http://schemas.openxmlformats.org/officeDocument/2006/relationships/tags" Target="../tags/tag52.xml"/><Relationship Id="rId29" Type="http://schemas.openxmlformats.org/officeDocument/2006/relationships/tags" Target="../tags/tag79.xml"/><Relationship Id="rId24" Type="http://schemas.openxmlformats.org/officeDocument/2006/relationships/tags" Target="../tags/tag74.xml"/><Relationship Id="rId40" Type="http://schemas.openxmlformats.org/officeDocument/2006/relationships/tags" Target="../tags/tag90.xml"/><Relationship Id="rId45" Type="http://schemas.openxmlformats.org/officeDocument/2006/relationships/tags" Target="../tags/tag95.xml"/><Relationship Id="rId66" Type="http://schemas.openxmlformats.org/officeDocument/2006/relationships/tags" Target="../tags/tag116.xml"/></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tags" Target="../tags/tag134.xml"/><Relationship Id="rId7" Type="http://schemas.openxmlformats.org/officeDocument/2006/relationships/image" Target="../media/image27.png"/><Relationship Id="rId2" Type="http://schemas.openxmlformats.org/officeDocument/2006/relationships/tags" Target="../tags/tag133.xml"/><Relationship Id="rId1" Type="http://schemas.openxmlformats.org/officeDocument/2006/relationships/tags" Target="../tags/tag132.xml"/><Relationship Id="rId6" Type="http://schemas.openxmlformats.org/officeDocument/2006/relationships/image" Target="../media/image26.png"/><Relationship Id="rId5" Type="http://schemas.openxmlformats.org/officeDocument/2006/relationships/notesSlide" Target="../notesSlides/notesSlide9.xml"/><Relationship Id="rId4"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tags" Target="../tags/tag137.xml"/><Relationship Id="rId7" Type="http://schemas.openxmlformats.org/officeDocument/2006/relationships/image" Target="../media/image29.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tags" Target="../tags/tag138.xml"/></Relationships>
</file>

<file path=ppt/slides/_rels/slide17.xml.rels><?xml version="1.0" encoding="UTF-8" standalone="yes"?>
<Relationships xmlns="http://schemas.openxmlformats.org/package/2006/relationships"><Relationship Id="rId3" Type="http://schemas.openxmlformats.org/officeDocument/2006/relationships/tags" Target="../tags/tag141.xml"/><Relationship Id="rId7" Type="http://schemas.openxmlformats.org/officeDocument/2006/relationships/image" Target="../media/image32.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tags" Target="../tags/tag154.xml"/><Relationship Id="rId3" Type="http://schemas.openxmlformats.org/officeDocument/2006/relationships/tags" Target="../tags/tag144.xml"/><Relationship Id="rId7" Type="http://schemas.openxmlformats.org/officeDocument/2006/relationships/tags" Target="../tags/tag148.xml"/><Relationship Id="rId12" Type="http://schemas.openxmlformats.org/officeDocument/2006/relationships/tags" Target="../tags/tag153.xml"/><Relationship Id="rId2" Type="http://schemas.openxmlformats.org/officeDocument/2006/relationships/tags" Target="../tags/tag143.xml"/><Relationship Id="rId16" Type="http://schemas.openxmlformats.org/officeDocument/2006/relationships/slideLayout" Target="../slideLayouts/slideLayout4.xml"/><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5" Type="http://schemas.openxmlformats.org/officeDocument/2006/relationships/tags" Target="../tags/tag146.xml"/><Relationship Id="rId15" Type="http://schemas.openxmlformats.org/officeDocument/2006/relationships/tags" Target="../tags/tag156.xml"/><Relationship Id="rId10" Type="http://schemas.openxmlformats.org/officeDocument/2006/relationships/tags" Target="../tags/tag151.xml"/><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tags" Target="../tags/tag155.xml"/></Relationships>
</file>

<file path=ppt/slides/_rels/slide19.xml.rels><?xml version="1.0" encoding="UTF-8" standalone="yes"?>
<Relationships xmlns="http://schemas.openxmlformats.org/package/2006/relationships"><Relationship Id="rId8" Type="http://schemas.openxmlformats.org/officeDocument/2006/relationships/tags" Target="../tags/tag164.xml"/><Relationship Id="rId13" Type="http://schemas.openxmlformats.org/officeDocument/2006/relationships/slideLayout" Target="../slideLayouts/slideLayout4.xml"/><Relationship Id="rId3" Type="http://schemas.openxmlformats.org/officeDocument/2006/relationships/tags" Target="../tags/tag159.xml"/><Relationship Id="rId7" Type="http://schemas.openxmlformats.org/officeDocument/2006/relationships/tags" Target="../tags/tag163.xml"/><Relationship Id="rId12" Type="http://schemas.openxmlformats.org/officeDocument/2006/relationships/tags" Target="../tags/tag168.xml"/><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tags" Target="../tags/tag162.xml"/><Relationship Id="rId11" Type="http://schemas.openxmlformats.org/officeDocument/2006/relationships/tags" Target="../tags/tag167.xml"/><Relationship Id="rId5" Type="http://schemas.openxmlformats.org/officeDocument/2006/relationships/tags" Target="../tags/tag161.xml"/><Relationship Id="rId10" Type="http://schemas.openxmlformats.org/officeDocument/2006/relationships/tags" Target="../tags/tag166.xml"/><Relationship Id="rId4" Type="http://schemas.openxmlformats.org/officeDocument/2006/relationships/tags" Target="../tags/tag160.xml"/><Relationship Id="rId9" Type="http://schemas.openxmlformats.org/officeDocument/2006/relationships/tags" Target="../tags/tag165.xml"/><Relationship Id="rId1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image" Target="../media/image34.svg"/><Relationship Id="rId3" Type="http://schemas.openxmlformats.org/officeDocument/2006/relationships/tags" Target="../tags/tag171.xml"/><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image" Target="../media/image33.png"/><Relationship Id="rId2" Type="http://schemas.openxmlformats.org/officeDocument/2006/relationships/tags" Target="../tags/tag170.xml"/><Relationship Id="rId16" Type="http://schemas.openxmlformats.org/officeDocument/2006/relationships/slideLayout" Target="../slideLayouts/slideLayout4.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5" Type="http://schemas.openxmlformats.org/officeDocument/2006/relationships/tags" Target="../tags/tag173.xml"/><Relationship Id="rId15" Type="http://schemas.openxmlformats.org/officeDocument/2006/relationships/tags" Target="../tags/tag183.xml"/><Relationship Id="rId10" Type="http://schemas.openxmlformats.org/officeDocument/2006/relationships/tags" Target="../tags/tag178.xml"/><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s>
</file>

<file path=ppt/slides/_rels/slide21.xml.rels><?xml version="1.0" encoding="UTF-8" standalone="yes"?>
<Relationships xmlns="http://schemas.openxmlformats.org/package/2006/relationships"><Relationship Id="rId13" Type="http://schemas.openxmlformats.org/officeDocument/2006/relationships/tags" Target="../tags/tag196.xml"/><Relationship Id="rId18" Type="http://schemas.openxmlformats.org/officeDocument/2006/relationships/tags" Target="../tags/tag201.xml"/><Relationship Id="rId26" Type="http://schemas.openxmlformats.org/officeDocument/2006/relationships/tags" Target="../tags/tag209.xml"/><Relationship Id="rId39" Type="http://schemas.openxmlformats.org/officeDocument/2006/relationships/tags" Target="../tags/tag222.xml"/><Relationship Id="rId21" Type="http://schemas.openxmlformats.org/officeDocument/2006/relationships/tags" Target="../tags/tag204.xml"/><Relationship Id="rId34" Type="http://schemas.openxmlformats.org/officeDocument/2006/relationships/tags" Target="../tags/tag217.xml"/><Relationship Id="rId42" Type="http://schemas.openxmlformats.org/officeDocument/2006/relationships/tags" Target="../tags/tag225.xml"/><Relationship Id="rId47" Type="http://schemas.openxmlformats.org/officeDocument/2006/relationships/tags" Target="../tags/tag230.xml"/><Relationship Id="rId50" Type="http://schemas.openxmlformats.org/officeDocument/2006/relationships/tags" Target="../tags/tag233.xml"/><Relationship Id="rId55" Type="http://schemas.openxmlformats.org/officeDocument/2006/relationships/tags" Target="../tags/tag238.xml"/><Relationship Id="rId7" Type="http://schemas.openxmlformats.org/officeDocument/2006/relationships/tags" Target="../tags/tag190.xml"/><Relationship Id="rId2" Type="http://schemas.openxmlformats.org/officeDocument/2006/relationships/tags" Target="../tags/tag185.xml"/><Relationship Id="rId16" Type="http://schemas.openxmlformats.org/officeDocument/2006/relationships/tags" Target="../tags/tag199.xml"/><Relationship Id="rId29" Type="http://schemas.openxmlformats.org/officeDocument/2006/relationships/tags" Target="../tags/tag212.xml"/><Relationship Id="rId11" Type="http://schemas.openxmlformats.org/officeDocument/2006/relationships/tags" Target="../tags/tag194.xml"/><Relationship Id="rId24" Type="http://schemas.openxmlformats.org/officeDocument/2006/relationships/tags" Target="../tags/tag207.xml"/><Relationship Id="rId32" Type="http://schemas.openxmlformats.org/officeDocument/2006/relationships/tags" Target="../tags/tag215.xml"/><Relationship Id="rId37" Type="http://schemas.openxmlformats.org/officeDocument/2006/relationships/tags" Target="../tags/tag220.xml"/><Relationship Id="rId40" Type="http://schemas.openxmlformats.org/officeDocument/2006/relationships/tags" Target="../tags/tag223.xml"/><Relationship Id="rId45" Type="http://schemas.openxmlformats.org/officeDocument/2006/relationships/tags" Target="../tags/tag228.xml"/><Relationship Id="rId53" Type="http://schemas.openxmlformats.org/officeDocument/2006/relationships/tags" Target="../tags/tag236.xml"/><Relationship Id="rId58" Type="http://schemas.openxmlformats.org/officeDocument/2006/relationships/tags" Target="../tags/tag241.xml"/><Relationship Id="rId5" Type="http://schemas.openxmlformats.org/officeDocument/2006/relationships/tags" Target="../tags/tag188.xml"/><Relationship Id="rId61" Type="http://schemas.openxmlformats.org/officeDocument/2006/relationships/tags" Target="../tags/tag244.xml"/><Relationship Id="rId19" Type="http://schemas.openxmlformats.org/officeDocument/2006/relationships/tags" Target="../tags/tag202.xml"/><Relationship Id="rId14" Type="http://schemas.openxmlformats.org/officeDocument/2006/relationships/tags" Target="../tags/tag197.xml"/><Relationship Id="rId22" Type="http://schemas.openxmlformats.org/officeDocument/2006/relationships/tags" Target="../tags/tag205.xml"/><Relationship Id="rId27" Type="http://schemas.openxmlformats.org/officeDocument/2006/relationships/tags" Target="../tags/tag210.xml"/><Relationship Id="rId30" Type="http://schemas.openxmlformats.org/officeDocument/2006/relationships/tags" Target="../tags/tag213.xml"/><Relationship Id="rId35" Type="http://schemas.openxmlformats.org/officeDocument/2006/relationships/tags" Target="../tags/tag218.xml"/><Relationship Id="rId43" Type="http://schemas.openxmlformats.org/officeDocument/2006/relationships/tags" Target="../tags/tag226.xml"/><Relationship Id="rId48" Type="http://schemas.openxmlformats.org/officeDocument/2006/relationships/tags" Target="../tags/tag231.xml"/><Relationship Id="rId56" Type="http://schemas.openxmlformats.org/officeDocument/2006/relationships/tags" Target="../tags/tag239.xml"/><Relationship Id="rId8" Type="http://schemas.openxmlformats.org/officeDocument/2006/relationships/tags" Target="../tags/tag191.xml"/><Relationship Id="rId51" Type="http://schemas.openxmlformats.org/officeDocument/2006/relationships/tags" Target="../tags/tag234.xml"/><Relationship Id="rId3" Type="http://schemas.openxmlformats.org/officeDocument/2006/relationships/tags" Target="../tags/tag186.xml"/><Relationship Id="rId12" Type="http://schemas.openxmlformats.org/officeDocument/2006/relationships/tags" Target="../tags/tag195.xml"/><Relationship Id="rId17" Type="http://schemas.openxmlformats.org/officeDocument/2006/relationships/tags" Target="../tags/tag200.xml"/><Relationship Id="rId25" Type="http://schemas.openxmlformats.org/officeDocument/2006/relationships/tags" Target="../tags/tag208.xml"/><Relationship Id="rId33" Type="http://schemas.openxmlformats.org/officeDocument/2006/relationships/tags" Target="../tags/tag216.xml"/><Relationship Id="rId38" Type="http://schemas.openxmlformats.org/officeDocument/2006/relationships/tags" Target="../tags/tag221.xml"/><Relationship Id="rId46" Type="http://schemas.openxmlformats.org/officeDocument/2006/relationships/tags" Target="../tags/tag229.xml"/><Relationship Id="rId59" Type="http://schemas.openxmlformats.org/officeDocument/2006/relationships/tags" Target="../tags/tag242.xml"/><Relationship Id="rId20" Type="http://schemas.openxmlformats.org/officeDocument/2006/relationships/tags" Target="../tags/tag203.xml"/><Relationship Id="rId41" Type="http://schemas.openxmlformats.org/officeDocument/2006/relationships/tags" Target="../tags/tag224.xml"/><Relationship Id="rId54" Type="http://schemas.openxmlformats.org/officeDocument/2006/relationships/tags" Target="../tags/tag237.xml"/><Relationship Id="rId62" Type="http://schemas.openxmlformats.org/officeDocument/2006/relationships/slideLayout" Target="../slideLayouts/slideLayout4.xml"/><Relationship Id="rId1" Type="http://schemas.openxmlformats.org/officeDocument/2006/relationships/tags" Target="../tags/tag184.xml"/><Relationship Id="rId6" Type="http://schemas.openxmlformats.org/officeDocument/2006/relationships/tags" Target="../tags/tag189.xml"/><Relationship Id="rId15" Type="http://schemas.openxmlformats.org/officeDocument/2006/relationships/tags" Target="../tags/tag198.xml"/><Relationship Id="rId23" Type="http://schemas.openxmlformats.org/officeDocument/2006/relationships/tags" Target="../tags/tag206.xml"/><Relationship Id="rId28" Type="http://schemas.openxmlformats.org/officeDocument/2006/relationships/tags" Target="../tags/tag211.xml"/><Relationship Id="rId36" Type="http://schemas.openxmlformats.org/officeDocument/2006/relationships/tags" Target="../tags/tag219.xml"/><Relationship Id="rId49" Type="http://schemas.openxmlformats.org/officeDocument/2006/relationships/tags" Target="../tags/tag232.xml"/><Relationship Id="rId57" Type="http://schemas.openxmlformats.org/officeDocument/2006/relationships/tags" Target="../tags/tag240.xml"/><Relationship Id="rId10" Type="http://schemas.openxmlformats.org/officeDocument/2006/relationships/tags" Target="../tags/tag193.xml"/><Relationship Id="rId31" Type="http://schemas.openxmlformats.org/officeDocument/2006/relationships/tags" Target="../tags/tag214.xml"/><Relationship Id="rId44" Type="http://schemas.openxmlformats.org/officeDocument/2006/relationships/tags" Target="../tags/tag227.xml"/><Relationship Id="rId52" Type="http://schemas.openxmlformats.org/officeDocument/2006/relationships/tags" Target="../tags/tag235.xml"/><Relationship Id="rId60" Type="http://schemas.openxmlformats.org/officeDocument/2006/relationships/tags" Target="../tags/tag243.xml"/><Relationship Id="rId4" Type="http://schemas.openxmlformats.org/officeDocument/2006/relationships/tags" Target="../tags/tag187.xml"/><Relationship Id="rId9" Type="http://schemas.openxmlformats.org/officeDocument/2006/relationships/tags" Target="../tags/tag192.xml"/></Relationships>
</file>

<file path=ppt/slides/_rels/slide22.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tags" Target="../tags/tag257.xml"/><Relationship Id="rId18" Type="http://schemas.openxmlformats.org/officeDocument/2006/relationships/slideLayout" Target="../slideLayouts/slideLayout4.xml"/><Relationship Id="rId3" Type="http://schemas.openxmlformats.org/officeDocument/2006/relationships/tags" Target="../tags/tag247.xml"/><Relationship Id="rId21" Type="http://schemas.openxmlformats.org/officeDocument/2006/relationships/image" Target="../media/image37.png"/><Relationship Id="rId7" Type="http://schemas.openxmlformats.org/officeDocument/2006/relationships/tags" Target="../tags/tag251.xml"/><Relationship Id="rId12" Type="http://schemas.openxmlformats.org/officeDocument/2006/relationships/tags" Target="../tags/tag256.xml"/><Relationship Id="rId17" Type="http://schemas.openxmlformats.org/officeDocument/2006/relationships/tags" Target="../tags/tag261.xml"/><Relationship Id="rId2" Type="http://schemas.openxmlformats.org/officeDocument/2006/relationships/tags" Target="../tags/tag246.xml"/><Relationship Id="rId16" Type="http://schemas.openxmlformats.org/officeDocument/2006/relationships/tags" Target="../tags/tag260.xml"/><Relationship Id="rId20" Type="http://schemas.openxmlformats.org/officeDocument/2006/relationships/image" Target="../media/image36.png"/><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tags" Target="../tags/tag255.xml"/><Relationship Id="rId5" Type="http://schemas.openxmlformats.org/officeDocument/2006/relationships/tags" Target="../tags/tag249.xml"/><Relationship Id="rId15" Type="http://schemas.openxmlformats.org/officeDocument/2006/relationships/tags" Target="../tags/tag259.xml"/><Relationship Id="rId10" Type="http://schemas.openxmlformats.org/officeDocument/2006/relationships/tags" Target="../tags/tag254.xml"/><Relationship Id="rId19" Type="http://schemas.openxmlformats.org/officeDocument/2006/relationships/image" Target="../media/image35.png"/><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tags" Target="../tags/tag25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63.xml"/><Relationship Id="rId1" Type="http://schemas.openxmlformats.org/officeDocument/2006/relationships/tags" Target="../tags/tag26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13" Type="http://schemas.openxmlformats.org/officeDocument/2006/relationships/tags" Target="../tags/tag276.xml"/><Relationship Id="rId18" Type="http://schemas.openxmlformats.org/officeDocument/2006/relationships/tags" Target="../tags/tag281.xml"/><Relationship Id="rId26" Type="http://schemas.openxmlformats.org/officeDocument/2006/relationships/tags" Target="../tags/tag289.xml"/><Relationship Id="rId39" Type="http://schemas.openxmlformats.org/officeDocument/2006/relationships/tags" Target="../tags/tag302.xml"/><Relationship Id="rId21" Type="http://schemas.openxmlformats.org/officeDocument/2006/relationships/tags" Target="../tags/tag284.xml"/><Relationship Id="rId34" Type="http://schemas.openxmlformats.org/officeDocument/2006/relationships/tags" Target="../tags/tag297.xml"/><Relationship Id="rId42" Type="http://schemas.openxmlformats.org/officeDocument/2006/relationships/tags" Target="../tags/tag305.xml"/><Relationship Id="rId47" Type="http://schemas.openxmlformats.org/officeDocument/2006/relationships/tags" Target="../tags/tag310.xml"/><Relationship Id="rId50" Type="http://schemas.openxmlformats.org/officeDocument/2006/relationships/tags" Target="../tags/tag313.xml"/><Relationship Id="rId55" Type="http://schemas.openxmlformats.org/officeDocument/2006/relationships/tags" Target="../tags/tag318.xml"/><Relationship Id="rId7" Type="http://schemas.openxmlformats.org/officeDocument/2006/relationships/tags" Target="../tags/tag270.xml"/><Relationship Id="rId2" Type="http://schemas.openxmlformats.org/officeDocument/2006/relationships/tags" Target="../tags/tag265.xml"/><Relationship Id="rId16" Type="http://schemas.openxmlformats.org/officeDocument/2006/relationships/tags" Target="../tags/tag279.xml"/><Relationship Id="rId29" Type="http://schemas.openxmlformats.org/officeDocument/2006/relationships/tags" Target="../tags/tag292.xml"/><Relationship Id="rId11" Type="http://schemas.openxmlformats.org/officeDocument/2006/relationships/tags" Target="../tags/tag274.xml"/><Relationship Id="rId24" Type="http://schemas.openxmlformats.org/officeDocument/2006/relationships/tags" Target="../tags/tag287.xml"/><Relationship Id="rId32" Type="http://schemas.openxmlformats.org/officeDocument/2006/relationships/tags" Target="../tags/tag295.xml"/><Relationship Id="rId37" Type="http://schemas.openxmlformats.org/officeDocument/2006/relationships/tags" Target="../tags/tag300.xml"/><Relationship Id="rId40" Type="http://schemas.openxmlformats.org/officeDocument/2006/relationships/tags" Target="../tags/tag303.xml"/><Relationship Id="rId45" Type="http://schemas.openxmlformats.org/officeDocument/2006/relationships/tags" Target="../tags/tag308.xml"/><Relationship Id="rId53" Type="http://schemas.openxmlformats.org/officeDocument/2006/relationships/tags" Target="../tags/tag316.xml"/><Relationship Id="rId58" Type="http://schemas.openxmlformats.org/officeDocument/2006/relationships/tags" Target="../tags/tag321.xml"/><Relationship Id="rId5" Type="http://schemas.openxmlformats.org/officeDocument/2006/relationships/tags" Target="../tags/tag268.xml"/><Relationship Id="rId61" Type="http://schemas.openxmlformats.org/officeDocument/2006/relationships/tags" Target="../tags/tag324.xml"/><Relationship Id="rId19" Type="http://schemas.openxmlformats.org/officeDocument/2006/relationships/tags" Target="../tags/tag282.xml"/><Relationship Id="rId14" Type="http://schemas.openxmlformats.org/officeDocument/2006/relationships/tags" Target="../tags/tag277.xml"/><Relationship Id="rId22" Type="http://schemas.openxmlformats.org/officeDocument/2006/relationships/tags" Target="../tags/tag285.xml"/><Relationship Id="rId27" Type="http://schemas.openxmlformats.org/officeDocument/2006/relationships/tags" Target="../tags/tag290.xml"/><Relationship Id="rId30" Type="http://schemas.openxmlformats.org/officeDocument/2006/relationships/tags" Target="../tags/tag293.xml"/><Relationship Id="rId35" Type="http://schemas.openxmlformats.org/officeDocument/2006/relationships/tags" Target="../tags/tag298.xml"/><Relationship Id="rId43" Type="http://schemas.openxmlformats.org/officeDocument/2006/relationships/tags" Target="../tags/tag306.xml"/><Relationship Id="rId48" Type="http://schemas.openxmlformats.org/officeDocument/2006/relationships/tags" Target="../tags/tag311.xml"/><Relationship Id="rId56" Type="http://schemas.openxmlformats.org/officeDocument/2006/relationships/tags" Target="../tags/tag319.xml"/><Relationship Id="rId8" Type="http://schemas.openxmlformats.org/officeDocument/2006/relationships/tags" Target="../tags/tag271.xml"/><Relationship Id="rId51" Type="http://schemas.openxmlformats.org/officeDocument/2006/relationships/tags" Target="../tags/tag314.xml"/><Relationship Id="rId3" Type="http://schemas.openxmlformats.org/officeDocument/2006/relationships/tags" Target="../tags/tag266.xml"/><Relationship Id="rId12" Type="http://schemas.openxmlformats.org/officeDocument/2006/relationships/tags" Target="../tags/tag275.xml"/><Relationship Id="rId17" Type="http://schemas.openxmlformats.org/officeDocument/2006/relationships/tags" Target="../tags/tag280.xml"/><Relationship Id="rId25" Type="http://schemas.openxmlformats.org/officeDocument/2006/relationships/tags" Target="../tags/tag288.xml"/><Relationship Id="rId33" Type="http://schemas.openxmlformats.org/officeDocument/2006/relationships/tags" Target="../tags/tag296.xml"/><Relationship Id="rId38" Type="http://schemas.openxmlformats.org/officeDocument/2006/relationships/tags" Target="../tags/tag301.xml"/><Relationship Id="rId46" Type="http://schemas.openxmlformats.org/officeDocument/2006/relationships/tags" Target="../tags/tag309.xml"/><Relationship Id="rId59" Type="http://schemas.openxmlformats.org/officeDocument/2006/relationships/tags" Target="../tags/tag322.xml"/><Relationship Id="rId20" Type="http://schemas.openxmlformats.org/officeDocument/2006/relationships/tags" Target="../tags/tag283.xml"/><Relationship Id="rId41" Type="http://schemas.openxmlformats.org/officeDocument/2006/relationships/tags" Target="../tags/tag304.xml"/><Relationship Id="rId54" Type="http://schemas.openxmlformats.org/officeDocument/2006/relationships/tags" Target="../tags/tag317.xml"/><Relationship Id="rId62" Type="http://schemas.openxmlformats.org/officeDocument/2006/relationships/slideLayout" Target="../slideLayouts/slideLayout4.xml"/><Relationship Id="rId1" Type="http://schemas.openxmlformats.org/officeDocument/2006/relationships/tags" Target="../tags/tag264.xml"/><Relationship Id="rId6" Type="http://schemas.openxmlformats.org/officeDocument/2006/relationships/tags" Target="../tags/tag269.xml"/><Relationship Id="rId15" Type="http://schemas.openxmlformats.org/officeDocument/2006/relationships/tags" Target="../tags/tag278.xml"/><Relationship Id="rId23" Type="http://schemas.openxmlformats.org/officeDocument/2006/relationships/tags" Target="../tags/tag286.xml"/><Relationship Id="rId28" Type="http://schemas.openxmlformats.org/officeDocument/2006/relationships/tags" Target="../tags/tag291.xml"/><Relationship Id="rId36" Type="http://schemas.openxmlformats.org/officeDocument/2006/relationships/tags" Target="../tags/tag299.xml"/><Relationship Id="rId49" Type="http://schemas.openxmlformats.org/officeDocument/2006/relationships/tags" Target="../tags/tag312.xml"/><Relationship Id="rId57" Type="http://schemas.openxmlformats.org/officeDocument/2006/relationships/tags" Target="../tags/tag320.xml"/><Relationship Id="rId10" Type="http://schemas.openxmlformats.org/officeDocument/2006/relationships/tags" Target="../tags/tag273.xml"/><Relationship Id="rId31" Type="http://schemas.openxmlformats.org/officeDocument/2006/relationships/tags" Target="../tags/tag294.xml"/><Relationship Id="rId44" Type="http://schemas.openxmlformats.org/officeDocument/2006/relationships/tags" Target="../tags/tag307.xml"/><Relationship Id="rId52" Type="http://schemas.openxmlformats.org/officeDocument/2006/relationships/tags" Target="../tags/tag315.xml"/><Relationship Id="rId60" Type="http://schemas.openxmlformats.org/officeDocument/2006/relationships/tags" Target="../tags/tag323.xml"/><Relationship Id="rId4" Type="http://schemas.openxmlformats.org/officeDocument/2006/relationships/tags" Target="../tags/tag267.xml"/><Relationship Id="rId9" Type="http://schemas.openxmlformats.org/officeDocument/2006/relationships/tags" Target="../tags/tag27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325.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328.xml"/><Relationship Id="rId7" Type="http://schemas.openxmlformats.org/officeDocument/2006/relationships/tags" Target="../tags/tag332.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tags" Target="../tags/tag331.xml"/><Relationship Id="rId5" Type="http://schemas.openxmlformats.org/officeDocument/2006/relationships/tags" Target="../tags/tag330.xml"/><Relationship Id="rId4" Type="http://schemas.openxmlformats.org/officeDocument/2006/relationships/tags" Target="../tags/tag329.xml"/><Relationship Id="rId9" Type="http://schemas.openxmlformats.org/officeDocument/2006/relationships/image" Target="../media/image40.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tags" Target="../tags/tag335.xml"/><Relationship Id="rId7" Type="http://schemas.openxmlformats.org/officeDocument/2006/relationships/tags" Target="../tags/tag339.xml"/><Relationship Id="rId12" Type="http://schemas.openxmlformats.org/officeDocument/2006/relationships/image" Target="../media/image44.png"/><Relationship Id="rId2" Type="http://schemas.openxmlformats.org/officeDocument/2006/relationships/tags" Target="../tags/tag334.xml"/><Relationship Id="rId1" Type="http://schemas.openxmlformats.org/officeDocument/2006/relationships/tags" Target="../tags/tag333.xml"/><Relationship Id="rId6" Type="http://schemas.openxmlformats.org/officeDocument/2006/relationships/tags" Target="../tags/tag338.xml"/><Relationship Id="rId11" Type="http://schemas.openxmlformats.org/officeDocument/2006/relationships/image" Target="../media/image43.png"/><Relationship Id="rId5" Type="http://schemas.openxmlformats.org/officeDocument/2006/relationships/tags" Target="../tags/tag337.xml"/><Relationship Id="rId10" Type="http://schemas.openxmlformats.org/officeDocument/2006/relationships/image" Target="../media/image42.png"/><Relationship Id="rId4" Type="http://schemas.openxmlformats.org/officeDocument/2006/relationships/tags" Target="../tags/tag336.xml"/><Relationship Id="rId9"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48.jpg"/><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slideLayout" Target="../slideLayouts/slideLayout9.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tags" Target="../tags/tag12.xml"/><Relationship Id="rId2" Type="http://schemas.openxmlformats.org/officeDocument/2006/relationships/tags" Target="../tags/tag2.xml"/><Relationship Id="rId16" Type="http://schemas.openxmlformats.org/officeDocument/2006/relationships/image" Target="../media/image10.jpe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5" Type="http://schemas.openxmlformats.org/officeDocument/2006/relationships/tags" Target="../tags/tag5.xml"/><Relationship Id="rId15" Type="http://schemas.openxmlformats.org/officeDocument/2006/relationships/image" Target="../media/image9.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3" Type="http://schemas.openxmlformats.org/officeDocument/2006/relationships/tags" Target="../tags/tag25.xml"/><Relationship Id="rId18" Type="http://schemas.openxmlformats.org/officeDocument/2006/relationships/tags" Target="../tags/tag30.xml"/><Relationship Id="rId26" Type="http://schemas.openxmlformats.org/officeDocument/2006/relationships/tags" Target="../tags/tag38.xml"/><Relationship Id="rId39" Type="http://schemas.openxmlformats.org/officeDocument/2006/relationships/slideLayout" Target="../slideLayouts/slideLayout9.xml"/><Relationship Id="rId21" Type="http://schemas.openxmlformats.org/officeDocument/2006/relationships/tags" Target="../tags/tag33.xml"/><Relationship Id="rId34" Type="http://schemas.openxmlformats.org/officeDocument/2006/relationships/tags" Target="../tags/tag46.xml"/><Relationship Id="rId42" Type="http://schemas.openxmlformats.org/officeDocument/2006/relationships/image" Target="../media/image13.jpeg"/><Relationship Id="rId7" Type="http://schemas.openxmlformats.org/officeDocument/2006/relationships/tags" Target="../tags/tag19.xml"/><Relationship Id="rId2" Type="http://schemas.openxmlformats.org/officeDocument/2006/relationships/tags" Target="../tags/tag14.xml"/><Relationship Id="rId16" Type="http://schemas.openxmlformats.org/officeDocument/2006/relationships/tags" Target="../tags/tag28.xml"/><Relationship Id="rId20" Type="http://schemas.openxmlformats.org/officeDocument/2006/relationships/tags" Target="../tags/tag32.xml"/><Relationship Id="rId29" Type="http://schemas.openxmlformats.org/officeDocument/2006/relationships/tags" Target="../tags/tag41.xml"/><Relationship Id="rId41" Type="http://schemas.openxmlformats.org/officeDocument/2006/relationships/image" Target="../media/image12.jpeg"/><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24" Type="http://schemas.openxmlformats.org/officeDocument/2006/relationships/tags" Target="../tags/tag36.xml"/><Relationship Id="rId32" Type="http://schemas.openxmlformats.org/officeDocument/2006/relationships/tags" Target="../tags/tag44.xml"/><Relationship Id="rId37" Type="http://schemas.openxmlformats.org/officeDocument/2006/relationships/tags" Target="../tags/tag49.xml"/><Relationship Id="rId40" Type="http://schemas.openxmlformats.org/officeDocument/2006/relationships/image" Target="../media/image11.png"/><Relationship Id="rId5" Type="http://schemas.openxmlformats.org/officeDocument/2006/relationships/tags" Target="../tags/tag17.xml"/><Relationship Id="rId15" Type="http://schemas.openxmlformats.org/officeDocument/2006/relationships/tags" Target="../tags/tag27.xml"/><Relationship Id="rId23" Type="http://schemas.openxmlformats.org/officeDocument/2006/relationships/tags" Target="../tags/tag35.xml"/><Relationship Id="rId28" Type="http://schemas.openxmlformats.org/officeDocument/2006/relationships/tags" Target="../tags/tag40.xml"/><Relationship Id="rId36" Type="http://schemas.openxmlformats.org/officeDocument/2006/relationships/tags" Target="../tags/tag48.xml"/><Relationship Id="rId10" Type="http://schemas.openxmlformats.org/officeDocument/2006/relationships/tags" Target="../tags/tag22.xml"/><Relationship Id="rId19" Type="http://schemas.openxmlformats.org/officeDocument/2006/relationships/tags" Target="../tags/tag31.xml"/><Relationship Id="rId31" Type="http://schemas.openxmlformats.org/officeDocument/2006/relationships/tags" Target="../tags/tag43.xml"/><Relationship Id="rId44" Type="http://schemas.openxmlformats.org/officeDocument/2006/relationships/image" Target="../media/image15.png"/><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tags" Target="../tags/tag26.xml"/><Relationship Id="rId22" Type="http://schemas.openxmlformats.org/officeDocument/2006/relationships/tags" Target="../tags/tag34.xml"/><Relationship Id="rId27" Type="http://schemas.openxmlformats.org/officeDocument/2006/relationships/tags" Target="../tags/tag39.xml"/><Relationship Id="rId30" Type="http://schemas.openxmlformats.org/officeDocument/2006/relationships/tags" Target="../tags/tag42.xml"/><Relationship Id="rId35" Type="http://schemas.openxmlformats.org/officeDocument/2006/relationships/tags" Target="../tags/tag47.xml"/><Relationship Id="rId43" Type="http://schemas.openxmlformats.org/officeDocument/2006/relationships/image" Target="../media/image14.png"/><Relationship Id="rId8" Type="http://schemas.openxmlformats.org/officeDocument/2006/relationships/tags" Target="../tags/tag20.xml"/><Relationship Id="rId3" Type="http://schemas.openxmlformats.org/officeDocument/2006/relationships/tags" Target="../tags/tag15.xml"/><Relationship Id="rId12" Type="http://schemas.openxmlformats.org/officeDocument/2006/relationships/tags" Target="../tags/tag24.xml"/><Relationship Id="rId17" Type="http://schemas.openxmlformats.org/officeDocument/2006/relationships/tags" Target="../tags/tag29.xml"/><Relationship Id="rId25" Type="http://schemas.openxmlformats.org/officeDocument/2006/relationships/tags" Target="../tags/tag37.xml"/><Relationship Id="rId33" Type="http://schemas.openxmlformats.org/officeDocument/2006/relationships/tags" Target="../tags/tag45.xml"/><Relationship Id="rId38" Type="http://schemas.openxmlformats.org/officeDocument/2006/relationships/tags" Target="../tags/tag50.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l="19525" b="20142"/>
          <a:stretch>
            <a:fillRect/>
          </a:stretch>
        </p:blipFill>
        <p:spPr>
          <a:xfrm>
            <a:off x="0" y="1744419"/>
            <a:ext cx="6294922" cy="5113581"/>
          </a:xfrm>
          <a:prstGeom prst="rect">
            <a:avLst/>
          </a:prstGeom>
        </p:spPr>
      </p:pic>
      <p:sp>
        <p:nvSpPr>
          <p:cNvPr id="4" name="标题 1"/>
          <p:cNvSpPr>
            <a:spLocks noGrp="1"/>
          </p:cNvSpPr>
          <p:nvPr>
            <p:ph type="ctrTitle"/>
          </p:nvPr>
        </p:nvSpPr>
        <p:spPr>
          <a:xfrm>
            <a:off x="3036000" y="2056274"/>
            <a:ext cx="8488878" cy="1083862"/>
          </a:xfrm>
        </p:spPr>
        <p:txBody>
          <a:bodyPr>
            <a:normAutofit fontScale="90000"/>
          </a:bodyPr>
          <a:lstStyle/>
          <a:p>
            <a:pPr>
              <a:lnSpc>
                <a:spcPct val="100000"/>
              </a:lnSpc>
            </a:pPr>
            <a:r>
              <a:rPr lang="zh-CN" altLang="en-US" b="1" dirty="0">
                <a:solidFill>
                  <a:srgbClr val="2B2E3B"/>
                </a:solidFill>
                <a:latin typeface="微软雅黑" panose="020B0503020204020204" pitchFamily="34" charset="-122"/>
              </a:rPr>
              <a:t>新技术赋能数据安全流转</a:t>
            </a:r>
            <a:br>
              <a:rPr lang="en-US" altLang="zh-CN" b="1" dirty="0">
                <a:solidFill>
                  <a:srgbClr val="2B2E3B"/>
                </a:solidFill>
                <a:latin typeface="微软雅黑" panose="020B0503020204020204" pitchFamily="34" charset="-122"/>
              </a:rPr>
            </a:br>
            <a:r>
              <a:rPr lang="en-US" altLang="zh-CN" sz="4000" b="1" dirty="0">
                <a:solidFill>
                  <a:srgbClr val="2B2E3B"/>
                </a:solidFill>
                <a:latin typeface="微软雅黑" panose="020B0503020204020204" pitchFamily="34" charset="-122"/>
              </a:rPr>
              <a:t>-</a:t>
            </a:r>
            <a:r>
              <a:rPr lang="zh-CN" altLang="en-US" sz="4000" b="1">
                <a:solidFill>
                  <a:srgbClr val="2B2E3B"/>
                </a:solidFill>
                <a:latin typeface="微软雅黑" panose="020B0503020204020204" pitchFamily="34" charset="-122"/>
              </a:rPr>
              <a:t>“数安湖”数据保险箱</a:t>
            </a:r>
            <a:endParaRPr lang="zh-CN" altLang="en-US" sz="4000" b="1" dirty="0">
              <a:solidFill>
                <a:srgbClr val="2B2E3B"/>
              </a:solidFill>
              <a:latin typeface="微软雅黑" panose="020B0503020204020204" pitchFamily="34" charset="-122"/>
              <a:ea typeface="微软雅黑" panose="020B0503020204020204" pitchFamily="34" charset="-122"/>
            </a:endParaRPr>
          </a:p>
        </p:txBody>
      </p:sp>
      <p:sp>
        <p:nvSpPr>
          <p:cNvPr id="5" name="副标题 2"/>
          <p:cNvSpPr>
            <a:spLocks noGrp="1"/>
          </p:cNvSpPr>
          <p:nvPr>
            <p:ph type="subTitle" idx="1"/>
          </p:nvPr>
        </p:nvSpPr>
        <p:spPr>
          <a:xfrm>
            <a:off x="5940425" y="3255645"/>
            <a:ext cx="5584825" cy="426085"/>
          </a:xfrm>
        </p:spPr>
        <p:txBody>
          <a:bodyPr>
            <a:noAutofit/>
          </a:bodyPr>
          <a:lstStyle/>
          <a:p>
            <a:pPr algn="r"/>
            <a:r>
              <a:rPr lang="zh-CN" altLang="en-US" dirty="0">
                <a:solidFill>
                  <a:srgbClr val="004739"/>
                </a:solidFill>
                <a:latin typeface="微软雅黑" panose="020B0503020204020204" pitchFamily="34" charset="-122"/>
                <a:ea typeface="微软雅黑" panose="020B0503020204020204" pitchFamily="34" charset="-122"/>
              </a:rPr>
              <a:t>绿盟科技</a:t>
            </a:r>
            <a:endParaRPr lang="en-US" altLang="zh-CN" dirty="0">
              <a:solidFill>
                <a:srgbClr val="004739"/>
              </a:solidFill>
              <a:latin typeface="微软雅黑" panose="020B0503020204020204" pitchFamily="34" charset="-122"/>
              <a:ea typeface="微软雅黑" panose="020B0503020204020204" pitchFamily="34" charset="-122"/>
            </a:endParaRPr>
          </a:p>
          <a:p>
            <a:pPr algn="r"/>
            <a:r>
              <a:rPr lang="zh-CN" altLang="en-US" dirty="0">
                <a:solidFill>
                  <a:srgbClr val="004739"/>
                </a:solidFill>
                <a:latin typeface="微软雅黑" panose="020B0503020204020204" pitchFamily="34" charset="-122"/>
                <a:ea typeface="微软雅黑" panose="020B0503020204020204" pitchFamily="34" charset="-122"/>
              </a:rPr>
              <a:t>刘文懋 博士</a:t>
            </a:r>
          </a:p>
        </p:txBody>
      </p:sp>
      <p:sp>
        <p:nvSpPr>
          <p:cNvPr id="6" name="副标题 2"/>
          <p:cNvSpPr txBox="1"/>
          <p:nvPr/>
        </p:nvSpPr>
        <p:spPr>
          <a:xfrm>
            <a:off x="5810050" y="6114353"/>
            <a:ext cx="1731077" cy="289444"/>
          </a:xfrm>
          <a:prstGeom prst="rect">
            <a:avLst/>
          </a:prstGeom>
        </p:spPr>
        <p:txBody>
          <a:bodyPr vert="horz" lIns="91440" tIns="45720" rIns="91440" bIns="45720" rtlCol="0">
            <a:normAutofit/>
          </a:bodyPr>
          <a:lstStyle>
            <a:lvl1pPr marL="0" indent="0" algn="r" defTabSz="914400" rtl="0" eaLnBrk="1" latinLnBrk="0" hangingPunct="1">
              <a:lnSpc>
                <a:spcPct val="90000"/>
              </a:lnSpc>
              <a:spcBef>
                <a:spcPts val="1000"/>
              </a:spcBef>
              <a:buClr>
                <a:srgbClr val="68B92E"/>
              </a:buClr>
              <a:buSzPct val="90000"/>
              <a:buFont typeface="Wingdings" panose="05000000000000000000" pitchFamily="2" charset="2"/>
              <a:buNone/>
              <a:defRPr sz="2800" kern="1200">
                <a:solidFill>
                  <a:schemeClr val="bg2"/>
                </a:solidFill>
                <a:latin typeface="+mj-ea"/>
                <a:ea typeface="+mj-ea"/>
                <a:cs typeface="+mn-cs"/>
              </a:defRPr>
            </a:lvl1pPr>
            <a:lvl2pPr marL="457200" indent="0" algn="ctr" defTabSz="914400" rtl="0" eaLnBrk="1" latinLnBrk="0" hangingPunct="1">
              <a:lnSpc>
                <a:spcPct val="90000"/>
              </a:lnSpc>
              <a:spcBef>
                <a:spcPts val="500"/>
              </a:spcBef>
              <a:buClr>
                <a:schemeClr val="tx1"/>
              </a:buClr>
              <a:buFont typeface="Arial" panose="020B0604020202020204" pitchFamily="34" charset="0"/>
              <a:buNone/>
              <a:defRPr sz="2000" kern="1200">
                <a:solidFill>
                  <a:schemeClr val="tx1"/>
                </a:solidFill>
                <a:latin typeface="+mj-ea"/>
                <a:ea typeface="+mj-ea"/>
                <a:cs typeface="+mn-cs"/>
              </a:defRPr>
            </a:lvl2pPr>
            <a:lvl3pPr marL="914400" indent="0" algn="ctr" defTabSz="914400" rtl="0" eaLnBrk="1" latinLnBrk="0" hangingPunct="1">
              <a:lnSpc>
                <a:spcPct val="90000"/>
              </a:lnSpc>
              <a:spcBef>
                <a:spcPts val="500"/>
              </a:spcBef>
              <a:buClr>
                <a:schemeClr val="tx1"/>
              </a:buClr>
              <a:buFont typeface="Arial" panose="020B0604020202020204" pitchFamily="34" charset="0"/>
              <a:buNone/>
              <a:defRPr sz="1800" kern="1200">
                <a:solidFill>
                  <a:schemeClr val="tx1"/>
                </a:solidFill>
                <a:latin typeface="+mj-ea"/>
                <a:ea typeface="+mj-ea"/>
                <a:cs typeface="+mn-cs"/>
              </a:defRPr>
            </a:lvl3pPr>
            <a:lvl4pPr marL="1371600" indent="0" algn="ctr" defTabSz="914400" rtl="0" eaLnBrk="1" latinLnBrk="0" hangingPunct="1">
              <a:lnSpc>
                <a:spcPct val="90000"/>
              </a:lnSpc>
              <a:spcBef>
                <a:spcPts val="500"/>
              </a:spcBef>
              <a:buClr>
                <a:schemeClr val="tx1"/>
              </a:buClr>
              <a:buFont typeface="Arial" panose="020B0604020202020204" pitchFamily="34" charset="0"/>
              <a:buNone/>
              <a:defRPr sz="1600" kern="1200">
                <a:solidFill>
                  <a:schemeClr val="tx1"/>
                </a:solidFill>
                <a:latin typeface="+mj-ea"/>
                <a:ea typeface="+mj-ea"/>
                <a:cs typeface="+mn-cs"/>
              </a:defRPr>
            </a:lvl4pPr>
            <a:lvl5pPr marL="1828800" indent="0" algn="ctr" defTabSz="914400" rtl="0" eaLnBrk="1" latinLnBrk="0" hangingPunct="1">
              <a:lnSpc>
                <a:spcPct val="90000"/>
              </a:lnSpc>
              <a:spcBef>
                <a:spcPts val="500"/>
              </a:spcBef>
              <a:buClr>
                <a:schemeClr val="tx1"/>
              </a:buClr>
              <a:buFont typeface="Arial" panose="020B0604020202020204" pitchFamily="34" charset="0"/>
              <a:buNone/>
              <a:defRPr sz="1600" kern="1200">
                <a:solidFill>
                  <a:schemeClr val="tx1"/>
                </a:solidFill>
                <a:latin typeface="+mj-ea"/>
                <a:ea typeface="+mj-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k-SK" altLang="zh-CN" sz="1200" dirty="0">
                <a:solidFill>
                  <a:schemeClr val="tx1"/>
                </a:solidFill>
                <a:latin typeface="微软雅黑" panose="020B0503020204020204" pitchFamily="34" charset="-122"/>
                <a:ea typeface="微软雅黑" panose="020B0503020204020204" pitchFamily="34" charset="-122"/>
              </a:rPr>
              <a:t>©  </a:t>
            </a:r>
            <a:r>
              <a:rPr lang="en-US" altLang="zh-CN" sz="1200" dirty="0">
                <a:solidFill>
                  <a:schemeClr val="tx1"/>
                </a:solidFill>
                <a:latin typeface="微软雅黑" panose="020B0503020204020204" pitchFamily="34" charset="-122"/>
                <a:ea typeface="微软雅黑" panose="020B0503020204020204" pitchFamily="34" charset="-122"/>
              </a:rPr>
              <a:t>2022 </a:t>
            </a:r>
            <a:r>
              <a:rPr lang="zh-CN" altLang="en-US" sz="1200" dirty="0">
                <a:solidFill>
                  <a:schemeClr val="tx1"/>
                </a:solidFill>
                <a:latin typeface="微软雅黑" panose="020B0503020204020204" pitchFamily="34" charset="-122"/>
                <a:ea typeface="微软雅黑" panose="020B0503020204020204" pitchFamily="34" charset="-122"/>
              </a:rPr>
              <a:t>绿盟科技</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0" descr="âç½ç½ç¯âçå¾çæç´¢ç»æ"/>
          <p:cNvSpPr>
            <a:spLocks noChangeAspect="1" noChangeArrowheads="1"/>
          </p:cNvSpPr>
          <p:nvPr/>
        </p:nvSpPr>
        <p:spPr bwMode="auto">
          <a:xfrm>
            <a:off x="155576"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5" name="内容占位符 1"/>
          <p:cNvSpPr txBox="1"/>
          <p:nvPr/>
        </p:nvSpPr>
        <p:spPr>
          <a:xfrm>
            <a:off x="911563" y="2055897"/>
            <a:ext cx="10908665" cy="4457301"/>
          </a:xfrm>
          <a:prstGeom prst="rect">
            <a:avLst/>
          </a:prstGeom>
        </p:spPr>
        <p:txBody>
          <a:bodyPr lIns="70537" tIns="35268" rIns="70537" bIns="35268"/>
          <a:lstStyle>
            <a:lvl1pPr algn="l" rtl="0" fontAlgn="base">
              <a:lnSpc>
                <a:spcPct val="100000"/>
              </a:lnSpc>
              <a:spcBef>
                <a:spcPts val="1000"/>
              </a:spcBef>
              <a:spcAft>
                <a:spcPct val="0"/>
              </a:spcAft>
              <a:defRPr sz="3200" kern="1200">
                <a:solidFill>
                  <a:srgbClr val="333333"/>
                </a:solidFill>
                <a:latin typeface="微软雅黑" panose="020B0503020204020204" pitchFamily="34" charset="-122"/>
                <a:ea typeface="微软雅黑" panose="020B0503020204020204" pitchFamily="34" charset="-122"/>
                <a:cs typeface="+mn-cs"/>
              </a:defRPr>
            </a:lvl1pPr>
            <a:lvl2pPr marL="457200" algn="l" rtl="0" fontAlgn="base">
              <a:lnSpc>
                <a:spcPct val="100000"/>
              </a:lnSpc>
              <a:spcBef>
                <a:spcPts val="500"/>
              </a:spcBef>
              <a:spcAft>
                <a:spcPct val="0"/>
              </a:spcAft>
              <a:defRPr sz="2400" kern="1200">
                <a:solidFill>
                  <a:srgbClr val="333333"/>
                </a:solidFill>
                <a:latin typeface="微软雅黑" panose="020B0503020204020204" pitchFamily="34" charset="-122"/>
                <a:ea typeface="微软雅黑" panose="020B0503020204020204" pitchFamily="34" charset="-122"/>
                <a:cs typeface="+mn-cs"/>
              </a:defRPr>
            </a:lvl2pPr>
            <a:lvl3pPr marL="914400" algn="l" rtl="0" fontAlgn="base">
              <a:lnSpc>
                <a:spcPct val="100000"/>
              </a:lnSpc>
              <a:spcBef>
                <a:spcPts val="500"/>
              </a:spcBef>
              <a:spcAft>
                <a:spcPct val="0"/>
              </a:spcAft>
              <a:defRPr sz="2000" kern="1200">
                <a:solidFill>
                  <a:srgbClr val="333333"/>
                </a:solidFill>
                <a:latin typeface="微软雅黑" panose="020B0503020204020204" pitchFamily="34" charset="-122"/>
                <a:ea typeface="微软雅黑" panose="020B0503020204020204" pitchFamily="34" charset="-122"/>
                <a:cs typeface="+mn-cs"/>
              </a:defRPr>
            </a:lvl3pPr>
            <a:lvl4pPr marL="1371600" algn="l" rtl="0" fontAlgn="base">
              <a:lnSpc>
                <a:spcPct val="100000"/>
              </a:lnSpc>
              <a:spcBef>
                <a:spcPts val="500"/>
              </a:spcBef>
              <a:spcAft>
                <a:spcPct val="0"/>
              </a:spcAft>
              <a:defRPr kern="1200">
                <a:solidFill>
                  <a:srgbClr val="333333"/>
                </a:solidFill>
                <a:latin typeface="微软雅黑" panose="020B0503020204020204" pitchFamily="34" charset="-122"/>
                <a:ea typeface="微软雅黑" panose="020B0503020204020204" pitchFamily="34" charset="-122"/>
                <a:cs typeface="+mn-cs"/>
              </a:defRPr>
            </a:lvl4pPr>
            <a:lvl5pPr marL="1828800" algn="l" rtl="0" fontAlgn="base">
              <a:lnSpc>
                <a:spcPct val="100000"/>
              </a:lnSpc>
              <a:spcBef>
                <a:spcPts val="500"/>
              </a:spcBef>
              <a:spcAft>
                <a:spcPct val="0"/>
              </a:spcAft>
              <a:defRPr kern="1200">
                <a:solidFill>
                  <a:srgbClr val="333333"/>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defTabSz="705485">
              <a:lnSpc>
                <a:spcPct val="150000"/>
              </a:lnSpc>
              <a:spcBef>
                <a:spcPts val="770"/>
              </a:spcBef>
              <a:buClr>
                <a:srgbClr val="68B92E"/>
              </a:buClr>
              <a:buFont typeface="Wingdings" panose="05000000000000000000" pitchFamily="2" charset="2"/>
              <a:buChar char="p"/>
            </a:pPr>
            <a:endParaRPr lang="en-US" altLang="zh-CN" sz="2400" dirty="0">
              <a:solidFill>
                <a:schemeClr val="tx1"/>
              </a:solidFill>
            </a:endParaRPr>
          </a:p>
        </p:txBody>
      </p:sp>
      <p:sp>
        <p:nvSpPr>
          <p:cNvPr id="56" name="内容占位符 1"/>
          <p:cNvSpPr txBox="1"/>
          <p:nvPr/>
        </p:nvSpPr>
        <p:spPr>
          <a:xfrm>
            <a:off x="460374" y="1313800"/>
            <a:ext cx="6016626" cy="5010800"/>
          </a:xfrm>
          <a:prstGeom prst="rect">
            <a:avLst/>
          </a:prstGeom>
        </p:spPr>
        <p:txBody>
          <a:bodyPr lIns="70537" tIns="35268" rIns="70537" bIns="35268"/>
          <a:lstStyle>
            <a:lvl1pPr algn="l" rtl="0" fontAlgn="base">
              <a:lnSpc>
                <a:spcPct val="100000"/>
              </a:lnSpc>
              <a:spcBef>
                <a:spcPts val="1000"/>
              </a:spcBef>
              <a:spcAft>
                <a:spcPct val="0"/>
              </a:spcAft>
              <a:defRPr sz="3200" kern="1200">
                <a:solidFill>
                  <a:srgbClr val="333333"/>
                </a:solidFill>
                <a:latin typeface="微软雅黑" panose="020B0503020204020204" pitchFamily="34" charset="-122"/>
                <a:ea typeface="微软雅黑" panose="020B0503020204020204" pitchFamily="34" charset="-122"/>
                <a:cs typeface="+mn-cs"/>
              </a:defRPr>
            </a:lvl1pPr>
            <a:lvl2pPr marL="457200" algn="l" rtl="0" fontAlgn="base">
              <a:lnSpc>
                <a:spcPct val="100000"/>
              </a:lnSpc>
              <a:spcBef>
                <a:spcPts val="500"/>
              </a:spcBef>
              <a:spcAft>
                <a:spcPct val="0"/>
              </a:spcAft>
              <a:defRPr sz="2400" kern="1200">
                <a:solidFill>
                  <a:srgbClr val="333333"/>
                </a:solidFill>
                <a:latin typeface="微软雅黑" panose="020B0503020204020204" pitchFamily="34" charset="-122"/>
                <a:ea typeface="微软雅黑" panose="020B0503020204020204" pitchFamily="34" charset="-122"/>
                <a:cs typeface="+mn-cs"/>
              </a:defRPr>
            </a:lvl2pPr>
            <a:lvl3pPr marL="914400" algn="l" rtl="0" fontAlgn="base">
              <a:lnSpc>
                <a:spcPct val="100000"/>
              </a:lnSpc>
              <a:spcBef>
                <a:spcPts val="500"/>
              </a:spcBef>
              <a:spcAft>
                <a:spcPct val="0"/>
              </a:spcAft>
              <a:defRPr sz="2000" kern="1200">
                <a:solidFill>
                  <a:srgbClr val="333333"/>
                </a:solidFill>
                <a:latin typeface="微软雅黑" panose="020B0503020204020204" pitchFamily="34" charset="-122"/>
                <a:ea typeface="微软雅黑" panose="020B0503020204020204" pitchFamily="34" charset="-122"/>
                <a:cs typeface="+mn-cs"/>
              </a:defRPr>
            </a:lvl3pPr>
            <a:lvl4pPr marL="1371600" algn="l" rtl="0" fontAlgn="base">
              <a:lnSpc>
                <a:spcPct val="100000"/>
              </a:lnSpc>
              <a:spcBef>
                <a:spcPts val="500"/>
              </a:spcBef>
              <a:spcAft>
                <a:spcPct val="0"/>
              </a:spcAft>
              <a:defRPr kern="1200">
                <a:solidFill>
                  <a:srgbClr val="333333"/>
                </a:solidFill>
                <a:latin typeface="微软雅黑" panose="020B0503020204020204" pitchFamily="34" charset="-122"/>
                <a:ea typeface="微软雅黑" panose="020B0503020204020204" pitchFamily="34" charset="-122"/>
                <a:cs typeface="+mn-cs"/>
              </a:defRPr>
            </a:lvl4pPr>
            <a:lvl5pPr marL="1828800" algn="l" rtl="0" fontAlgn="base">
              <a:lnSpc>
                <a:spcPct val="100000"/>
              </a:lnSpc>
              <a:spcBef>
                <a:spcPts val="500"/>
              </a:spcBef>
              <a:spcAft>
                <a:spcPct val="0"/>
              </a:spcAft>
              <a:defRPr kern="1200">
                <a:solidFill>
                  <a:srgbClr val="333333"/>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lvl="1" indent="-352425" defTabSz="705485">
              <a:lnSpc>
                <a:spcPct val="150000"/>
              </a:lnSpc>
              <a:spcBef>
                <a:spcPts val="1800"/>
              </a:spcBef>
              <a:buClr>
                <a:srgbClr val="68B92E"/>
              </a:buClr>
              <a:buFont typeface="Wingdings" panose="05000000000000000000" pitchFamily="2" charset="2"/>
              <a:buChar char="p"/>
            </a:pPr>
            <a:r>
              <a:rPr lang="zh-CN" altLang="en-US" sz="2000" dirty="0"/>
              <a:t>由</a:t>
            </a:r>
            <a:r>
              <a:rPr lang="en-US" altLang="zh-CN" sz="2000" dirty="0"/>
              <a:t>1982</a:t>
            </a:r>
            <a:r>
              <a:rPr lang="zh-CN" altLang="en-US" sz="2000" dirty="0"/>
              <a:t>年</a:t>
            </a:r>
            <a:r>
              <a:rPr lang="zh-CN" altLang="en-US" sz="2000" b="1" dirty="0"/>
              <a:t>百万富翁问题</a:t>
            </a:r>
            <a:r>
              <a:rPr lang="zh-CN" altLang="en-US" sz="2000" dirty="0"/>
              <a:t>引申出</a:t>
            </a:r>
            <a:r>
              <a:rPr lang="zh-CN" altLang="en-US" sz="2000" b="1" dirty="0"/>
              <a:t>安全多方计算问题。</a:t>
            </a:r>
            <a:endParaRPr lang="en-US" altLang="zh-CN" sz="2000" b="1" dirty="0"/>
          </a:p>
          <a:p>
            <a:pPr marL="352425" lvl="1" indent="-352425" defTabSz="705485">
              <a:lnSpc>
                <a:spcPct val="150000"/>
              </a:lnSpc>
              <a:spcBef>
                <a:spcPts val="1800"/>
              </a:spcBef>
              <a:buClr>
                <a:srgbClr val="68B92E"/>
              </a:buClr>
              <a:buFont typeface="Wingdings" panose="05000000000000000000" pitchFamily="2" charset="2"/>
              <a:buChar char="p"/>
            </a:pPr>
            <a:r>
              <a:rPr lang="zh-CN" altLang="en-US" sz="2000" b="1" dirty="0"/>
              <a:t>安全多方计算</a:t>
            </a:r>
            <a:r>
              <a:rPr lang="zh-CN" altLang="en-US" sz="2000" dirty="0"/>
              <a:t>（</a:t>
            </a:r>
            <a:r>
              <a:rPr lang="en-US" altLang="zh-CN" sz="2000" b="1" dirty="0"/>
              <a:t>Secure Multi-party Computation</a:t>
            </a:r>
            <a:r>
              <a:rPr lang="zh-CN" altLang="en-US" sz="2000" b="1" dirty="0"/>
              <a:t>，</a:t>
            </a:r>
            <a:r>
              <a:rPr lang="en-US" altLang="zh-CN" sz="2000" b="1" dirty="0"/>
              <a:t>MPC</a:t>
            </a:r>
            <a:r>
              <a:rPr lang="zh-CN" altLang="en-US" sz="2000" dirty="0"/>
              <a:t>）是一种无需可信第三方的分布式计算协议与机制，它在</a:t>
            </a:r>
            <a:r>
              <a:rPr lang="zh-CN" altLang="en-US" sz="2000" b="1" dirty="0"/>
              <a:t>不泄露参与方的秘密输入和输出</a:t>
            </a:r>
            <a:r>
              <a:rPr lang="zh-CN" altLang="en-US" sz="2000" dirty="0"/>
              <a:t>的前提下，让分布式参与方</a:t>
            </a:r>
            <a:r>
              <a:rPr lang="zh-CN" altLang="en-US" sz="2000" b="1" dirty="0"/>
              <a:t>合作计算任意函数</a:t>
            </a:r>
            <a:r>
              <a:rPr lang="zh-CN" altLang="en-US" sz="2000" dirty="0"/>
              <a:t>。</a:t>
            </a:r>
            <a:endParaRPr lang="en-US" altLang="zh-CN" sz="2000" dirty="0"/>
          </a:p>
          <a:p>
            <a:pPr marL="352425" lvl="1" indent="-352425" defTabSz="705485">
              <a:lnSpc>
                <a:spcPct val="150000"/>
              </a:lnSpc>
              <a:spcBef>
                <a:spcPts val="1800"/>
              </a:spcBef>
              <a:buClr>
                <a:srgbClr val="68B92E"/>
              </a:buClr>
              <a:buFont typeface="Wingdings" panose="05000000000000000000" pitchFamily="2" charset="2"/>
              <a:buChar char="p"/>
            </a:pPr>
            <a:r>
              <a:rPr lang="zh-CN" altLang="en-US" sz="2000" dirty="0"/>
              <a:t>安全多方计算的场景很多，只要是用户</a:t>
            </a:r>
            <a:r>
              <a:rPr lang="zh-CN" altLang="en-US" sz="2000" b="1" dirty="0"/>
              <a:t>需要保护敏感数据的合作计算</a:t>
            </a:r>
            <a:r>
              <a:rPr lang="zh-CN" altLang="en-US" sz="2000" dirty="0"/>
              <a:t>都能划归于此。</a:t>
            </a:r>
            <a:endParaRPr lang="en-US" altLang="zh-CN" sz="2000" dirty="0"/>
          </a:p>
          <a:p>
            <a:pPr marL="352425" lvl="1" indent="-352425" defTabSz="705485">
              <a:lnSpc>
                <a:spcPct val="150000"/>
              </a:lnSpc>
              <a:spcBef>
                <a:spcPts val="1800"/>
              </a:spcBef>
              <a:buClr>
                <a:srgbClr val="68B92E"/>
              </a:buClr>
              <a:buFont typeface="Wingdings" panose="05000000000000000000" pitchFamily="2" charset="2"/>
              <a:buChar char="p"/>
            </a:pPr>
            <a:r>
              <a:rPr lang="zh-CN" altLang="en-US" sz="2000" dirty="0"/>
              <a:t>它是目前国际密码学界的研究热点之一。</a:t>
            </a:r>
            <a:endParaRPr lang="en-US" altLang="zh-CN" sz="2000" dirty="0"/>
          </a:p>
        </p:txBody>
      </p:sp>
      <p:pic>
        <p:nvPicPr>
          <p:cNvPr id="5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45" y="1184513"/>
            <a:ext cx="5178405" cy="2467722"/>
          </a:xfrm>
          <a:prstGeom prst="rect">
            <a:avLst/>
          </a:prstGeom>
          <a:noFill/>
          <a:ln w="9525">
            <a:solidFill>
              <a:schemeClr val="tx1">
                <a:lumMod val="65000"/>
                <a:lumOff val="3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8" name="直接箭头连接符 57"/>
          <p:cNvCxnSpPr/>
          <p:nvPr/>
        </p:nvCxnSpPr>
        <p:spPr>
          <a:xfrm>
            <a:off x="5686921" y="3963251"/>
            <a:ext cx="971053" cy="204036"/>
          </a:xfrm>
          <a:prstGeom prst="straightConnector1">
            <a:avLst/>
          </a:prstGeom>
          <a:ln w="28575">
            <a:solidFill>
              <a:srgbClr val="E77817"/>
            </a:solidFill>
            <a:tailEnd type="arrow"/>
          </a:ln>
        </p:spPr>
        <p:style>
          <a:lnRef idx="1">
            <a:schemeClr val="accent1"/>
          </a:lnRef>
          <a:fillRef idx="0">
            <a:schemeClr val="accent1"/>
          </a:fillRef>
          <a:effectRef idx="0">
            <a:schemeClr val="accent1"/>
          </a:effectRef>
          <a:fontRef idx="minor">
            <a:schemeClr val="tx1"/>
          </a:fontRef>
        </p:style>
      </p:cxnSp>
      <p:pic>
        <p:nvPicPr>
          <p:cNvPr id="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045" y="4065269"/>
            <a:ext cx="3514247" cy="26003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0" name="直接箭头连接符 59"/>
          <p:cNvCxnSpPr/>
          <p:nvPr/>
        </p:nvCxnSpPr>
        <p:spPr>
          <a:xfrm>
            <a:off x="5706218" y="1753451"/>
            <a:ext cx="971053" cy="204036"/>
          </a:xfrm>
          <a:prstGeom prst="straightConnector1">
            <a:avLst/>
          </a:prstGeom>
          <a:ln w="28575">
            <a:solidFill>
              <a:srgbClr val="E77817"/>
            </a:solidFill>
            <a:tailEnd type="arrow"/>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460374" y="6242276"/>
            <a:ext cx="6307114" cy="369332"/>
          </a:xfrm>
          <a:prstGeom prst="rect">
            <a:avLst/>
          </a:prstGeom>
          <a:noFill/>
        </p:spPr>
        <p:txBody>
          <a:bodyPr wrap="square" rtlCol="0">
            <a:spAutoFit/>
          </a:bodyPr>
          <a:lstStyle/>
          <a:p>
            <a:r>
              <a:rPr lang="en-US" altLang="zh-CN" b="1" dirty="0">
                <a:solidFill>
                  <a:srgbClr val="FF0000"/>
                </a:solidFill>
              </a:rPr>
              <a:t>MPC</a:t>
            </a:r>
            <a:r>
              <a:rPr lang="zh-CN" altLang="en-US" b="1" dirty="0">
                <a:solidFill>
                  <a:srgbClr val="FF0000"/>
                </a:solidFill>
              </a:rPr>
              <a:t>是联邦学习的重要技术支持，解决通用</a:t>
            </a:r>
            <a:r>
              <a:rPr lang="en-US" altLang="zh-CN" b="1" dirty="0">
                <a:solidFill>
                  <a:srgbClr val="FF0000"/>
                </a:solidFill>
              </a:rPr>
              <a:t>/</a:t>
            </a:r>
            <a:r>
              <a:rPr lang="zh-CN" altLang="en-US" b="1">
                <a:solidFill>
                  <a:srgbClr val="FF0000"/>
                </a:solidFill>
              </a:rPr>
              <a:t>特定的计算问题</a:t>
            </a:r>
            <a:endParaRPr lang="zh-CN" altLang="en-US" b="1" dirty="0">
              <a:solidFill>
                <a:srgbClr val="FF0000"/>
              </a:solidFill>
            </a:endParaRPr>
          </a:p>
        </p:txBody>
      </p:sp>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安全多方计算：简介</a:t>
            </a:r>
            <a:endParaRPr lang="zh-CN" altLang="en-US" dirty="0"/>
          </a:p>
        </p:txBody>
      </p:sp>
      <p:sp>
        <p:nvSpPr>
          <p:cNvPr id="3" name="灯片编号占位符 2"/>
          <p:cNvSpPr>
            <a:spLocks noGrp="1"/>
          </p:cNvSpPr>
          <p:nvPr>
            <p:ph type="sldNum" sz="quarter" idx="4294967295"/>
          </p:nvPr>
        </p:nvSpPr>
        <p:spPr>
          <a:xfrm>
            <a:off x="9448800" y="6448425"/>
            <a:ext cx="2743200" cy="365125"/>
          </a:xfrm>
          <a:prstGeom prst="rect">
            <a:avLst/>
          </a:prstGeom>
        </p:spPr>
        <p:txBody>
          <a:bodyPr/>
          <a:lstStyle/>
          <a:p>
            <a:fld id="{D90AB8C2-D0F7-4D11-9418-934F57ECE092}" type="slidenum">
              <a:rPr lang="zh-CN" altLang="en-US" smtClean="0"/>
              <a:t>10</a:t>
            </a:fld>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nvSpPr>
        <p:spPr>
          <a:xfrm>
            <a:off x="1161414" y="219085"/>
            <a:ext cx="10641379" cy="965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zh-CN" altLang="en-US" sz="3600" dirty="0">
                <a:latin typeface="微软雅黑" panose="020B0503020204020204" pitchFamily="34" charset="-122"/>
                <a:ea typeface="微软雅黑" panose="020B0503020204020204" pitchFamily="34" charset="-122"/>
              </a:rPr>
              <a:t>可信执行环境：简介</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2" name="Rectangle 5"/>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AutoShape 10" descr="âç½ç½ç¯âçå¾çæç´¢ç»æ"/>
          <p:cNvSpPr>
            <a:spLocks noChangeAspect="1" noChangeArrowheads="1"/>
          </p:cNvSpPr>
          <p:nvPr/>
        </p:nvSpPr>
        <p:spPr bwMode="auto">
          <a:xfrm>
            <a:off x="155576"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4" name="内容占位符 1"/>
          <p:cNvSpPr txBox="1"/>
          <p:nvPr/>
        </p:nvSpPr>
        <p:spPr>
          <a:xfrm>
            <a:off x="563297" y="1016000"/>
            <a:ext cx="11239496" cy="1859597"/>
          </a:xfrm>
          <a:prstGeom prst="rect">
            <a:avLst/>
          </a:prstGeom>
        </p:spPr>
        <p:txBody>
          <a:bodyPr lIns="70537" tIns="35268" rIns="70537" bIns="35268"/>
          <a:lstStyle>
            <a:lvl1pPr algn="l" rtl="0" fontAlgn="base">
              <a:lnSpc>
                <a:spcPct val="100000"/>
              </a:lnSpc>
              <a:spcBef>
                <a:spcPts val="1000"/>
              </a:spcBef>
              <a:spcAft>
                <a:spcPct val="0"/>
              </a:spcAft>
              <a:defRPr sz="3200" kern="1200">
                <a:solidFill>
                  <a:srgbClr val="333333"/>
                </a:solidFill>
                <a:latin typeface="微软雅黑" panose="020B0503020204020204" pitchFamily="34" charset="-122"/>
                <a:ea typeface="微软雅黑" panose="020B0503020204020204" pitchFamily="34" charset="-122"/>
                <a:cs typeface="+mn-cs"/>
              </a:defRPr>
            </a:lvl1pPr>
            <a:lvl2pPr marL="457200" algn="l" rtl="0" fontAlgn="base">
              <a:lnSpc>
                <a:spcPct val="100000"/>
              </a:lnSpc>
              <a:spcBef>
                <a:spcPts val="500"/>
              </a:spcBef>
              <a:spcAft>
                <a:spcPct val="0"/>
              </a:spcAft>
              <a:defRPr sz="2400" kern="1200">
                <a:solidFill>
                  <a:srgbClr val="333333"/>
                </a:solidFill>
                <a:latin typeface="微软雅黑" panose="020B0503020204020204" pitchFamily="34" charset="-122"/>
                <a:ea typeface="微软雅黑" panose="020B0503020204020204" pitchFamily="34" charset="-122"/>
                <a:cs typeface="+mn-cs"/>
              </a:defRPr>
            </a:lvl2pPr>
            <a:lvl3pPr marL="914400" algn="l" rtl="0" fontAlgn="base">
              <a:lnSpc>
                <a:spcPct val="100000"/>
              </a:lnSpc>
              <a:spcBef>
                <a:spcPts val="500"/>
              </a:spcBef>
              <a:spcAft>
                <a:spcPct val="0"/>
              </a:spcAft>
              <a:defRPr sz="2000" kern="1200">
                <a:solidFill>
                  <a:srgbClr val="333333"/>
                </a:solidFill>
                <a:latin typeface="微软雅黑" panose="020B0503020204020204" pitchFamily="34" charset="-122"/>
                <a:ea typeface="微软雅黑" panose="020B0503020204020204" pitchFamily="34" charset="-122"/>
                <a:cs typeface="+mn-cs"/>
              </a:defRPr>
            </a:lvl3pPr>
            <a:lvl4pPr marL="1371600" algn="l" rtl="0" fontAlgn="base">
              <a:lnSpc>
                <a:spcPct val="100000"/>
              </a:lnSpc>
              <a:spcBef>
                <a:spcPts val="500"/>
              </a:spcBef>
              <a:spcAft>
                <a:spcPct val="0"/>
              </a:spcAft>
              <a:defRPr kern="1200">
                <a:solidFill>
                  <a:srgbClr val="333333"/>
                </a:solidFill>
                <a:latin typeface="微软雅黑" panose="020B0503020204020204" pitchFamily="34" charset="-122"/>
                <a:ea typeface="微软雅黑" panose="020B0503020204020204" pitchFamily="34" charset="-122"/>
                <a:cs typeface="+mn-cs"/>
              </a:defRPr>
            </a:lvl4pPr>
            <a:lvl5pPr marL="1828800" algn="l" rtl="0" fontAlgn="base">
              <a:lnSpc>
                <a:spcPct val="100000"/>
              </a:lnSpc>
              <a:spcBef>
                <a:spcPts val="500"/>
              </a:spcBef>
              <a:spcAft>
                <a:spcPct val="0"/>
              </a:spcAft>
              <a:defRPr kern="1200">
                <a:solidFill>
                  <a:srgbClr val="333333"/>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indent="-352425" defTabSz="705485">
              <a:lnSpc>
                <a:spcPct val="150000"/>
              </a:lnSpc>
              <a:spcBef>
                <a:spcPts val="770"/>
              </a:spcBef>
              <a:buClr>
                <a:srgbClr val="68B92E"/>
              </a:buClr>
              <a:buFont typeface="Wingdings" panose="05000000000000000000" pitchFamily="2" charset="2"/>
              <a:buChar char="p"/>
            </a:pPr>
            <a:r>
              <a:rPr lang="en-US" altLang="zh-CN" sz="2400" dirty="0"/>
              <a:t>TEE</a:t>
            </a:r>
            <a:r>
              <a:rPr lang="zh-CN" altLang="en-US" sz="2400" dirty="0"/>
              <a:t>全名为可信执行环境（</a:t>
            </a:r>
            <a:r>
              <a:rPr lang="en-US" altLang="zh-CN" sz="2400" dirty="0"/>
              <a:t>Trusted Execution Environment</a:t>
            </a:r>
            <a:r>
              <a:rPr lang="zh-CN" altLang="en-US" sz="2400" dirty="0"/>
              <a:t>）是计算平台上由</a:t>
            </a:r>
            <a:r>
              <a:rPr lang="zh-CN" altLang="en-US" sz="2400" b="1" dirty="0"/>
              <a:t>软硬件方法构建的一个安全区域</a:t>
            </a:r>
            <a:r>
              <a:rPr lang="zh-CN" altLang="en-US" sz="2400" dirty="0"/>
              <a:t>，可保证在安全区域内部</a:t>
            </a:r>
            <a:r>
              <a:rPr lang="zh-CN" altLang="en-US" sz="2400" b="1" dirty="0"/>
              <a:t>加载的代码和数据</a:t>
            </a:r>
            <a:r>
              <a:rPr lang="zh-CN" altLang="en-US" sz="2400" dirty="0"/>
              <a:t>在机密性和完整性方面得到保护。</a:t>
            </a:r>
            <a:endParaRPr lang="en-US" altLang="zh-CN" sz="2400" dirty="0"/>
          </a:p>
        </p:txBody>
      </p:sp>
      <p:pic>
        <p:nvPicPr>
          <p:cNvPr id="6" name="图片 5"/>
          <p:cNvPicPr/>
          <p:nvPr/>
        </p:nvPicPr>
        <p:blipFill>
          <a:blip r:embed="rId3">
            <a:extLst>
              <a:ext uri="{28A0092B-C50C-407E-A947-70E740481C1C}">
                <a14:useLocalDpi xmlns:a14="http://schemas.microsoft.com/office/drawing/2010/main" val="0"/>
              </a:ext>
            </a:extLst>
          </a:blip>
          <a:stretch>
            <a:fillRect/>
          </a:stretch>
        </p:blipFill>
        <p:spPr>
          <a:xfrm>
            <a:off x="6482103" y="2532697"/>
            <a:ext cx="5274310" cy="3719195"/>
          </a:xfrm>
          <a:prstGeom prst="rect">
            <a:avLst/>
          </a:prstGeom>
        </p:spPr>
      </p:pic>
      <p:sp>
        <p:nvSpPr>
          <p:cNvPr id="3" name="矩形 2"/>
          <p:cNvSpPr/>
          <p:nvPr/>
        </p:nvSpPr>
        <p:spPr>
          <a:xfrm>
            <a:off x="563297" y="2752660"/>
            <a:ext cx="5766406" cy="3305392"/>
          </a:xfrm>
          <a:prstGeom prst="rect">
            <a:avLst/>
          </a:prstGeom>
        </p:spPr>
        <p:txBody>
          <a:bodyPr wrap="square">
            <a:spAutoFit/>
          </a:bodyPr>
          <a:lstStyle/>
          <a:p>
            <a:pPr marL="352425" indent="-352425" defTabSz="705485">
              <a:lnSpc>
                <a:spcPct val="150000"/>
              </a:lnSpc>
              <a:spcBef>
                <a:spcPts val="770"/>
              </a:spcBef>
              <a:buClr>
                <a:srgbClr val="68B92E"/>
              </a:buClr>
              <a:buFont typeface="Wingdings" panose="05000000000000000000" pitchFamily="2" charset="2"/>
              <a:buChar char="p"/>
            </a:pPr>
            <a:r>
              <a:rPr lang="zh-CN" altLang="en-US" sz="2000" dirty="0"/>
              <a:t>实现</a:t>
            </a:r>
            <a:r>
              <a:rPr lang="en-US" altLang="zh-CN" sz="2000" dirty="0"/>
              <a:t>TEE</a:t>
            </a:r>
            <a:r>
              <a:rPr lang="zh-CN" altLang="en-US" sz="2000" dirty="0"/>
              <a:t>的相关芯片厂商</a:t>
            </a:r>
          </a:p>
          <a:p>
            <a:pPr marL="647700" indent="-352425" defTabSz="705485">
              <a:lnSpc>
                <a:spcPct val="150000"/>
              </a:lnSpc>
              <a:spcBef>
                <a:spcPts val="770"/>
              </a:spcBef>
              <a:buClr>
                <a:srgbClr val="68B92E"/>
              </a:buClr>
              <a:buFont typeface="Wingdings" panose="05000000000000000000" pitchFamily="2" charset="2"/>
              <a:buChar char="p"/>
            </a:pPr>
            <a:r>
              <a:rPr lang="zh-CN" altLang="en-US" b="1" dirty="0"/>
              <a:t>国外</a:t>
            </a:r>
            <a:r>
              <a:rPr lang="zh-CN" altLang="en-US" dirty="0"/>
              <a:t>：</a:t>
            </a:r>
            <a:r>
              <a:rPr lang="en-US" altLang="zh-CN" dirty="0"/>
              <a:t> ARM</a:t>
            </a:r>
            <a:r>
              <a:rPr lang="zh-CN" altLang="en-US" dirty="0"/>
              <a:t>公司的</a:t>
            </a:r>
            <a:r>
              <a:rPr lang="en-US" altLang="zh-CN" dirty="0" err="1"/>
              <a:t>TrustZone</a:t>
            </a:r>
            <a:r>
              <a:rPr lang="en-US" altLang="zh-CN" dirty="0"/>
              <a:t> </a:t>
            </a:r>
            <a:r>
              <a:rPr lang="zh-CN" altLang="en-US" dirty="0"/>
              <a:t>、</a:t>
            </a:r>
            <a:r>
              <a:rPr lang="en-US" altLang="zh-CN" dirty="0"/>
              <a:t>Intel</a:t>
            </a:r>
            <a:r>
              <a:rPr lang="zh-CN" altLang="en-US" dirty="0"/>
              <a:t>的</a:t>
            </a:r>
            <a:r>
              <a:rPr lang="en-US" altLang="zh-CN" dirty="0"/>
              <a:t>Intel SGX</a:t>
            </a:r>
            <a:r>
              <a:rPr lang="zh-CN" altLang="en-US" dirty="0"/>
              <a:t>和和</a:t>
            </a:r>
            <a:r>
              <a:rPr lang="en-US" altLang="zh-CN" dirty="0"/>
              <a:t>Intel TXT</a:t>
            </a:r>
            <a:r>
              <a:rPr lang="zh-CN" altLang="en-US" dirty="0"/>
              <a:t>，</a:t>
            </a:r>
            <a:r>
              <a:rPr lang="en-US" altLang="zh-CN" dirty="0"/>
              <a:t>AMD</a:t>
            </a:r>
            <a:r>
              <a:rPr lang="zh-CN" altLang="en-US" dirty="0"/>
              <a:t>的</a:t>
            </a:r>
            <a:r>
              <a:rPr lang="en-US" altLang="zh-CN" dirty="0"/>
              <a:t>AMD SEV</a:t>
            </a:r>
            <a:r>
              <a:rPr lang="zh-CN" altLang="en-US" dirty="0"/>
              <a:t>。</a:t>
            </a:r>
            <a:endParaRPr lang="en-US" altLang="zh-CN" dirty="0"/>
          </a:p>
          <a:p>
            <a:pPr marL="647700" indent="-352425" defTabSz="705485">
              <a:lnSpc>
                <a:spcPct val="150000"/>
              </a:lnSpc>
              <a:spcBef>
                <a:spcPts val="770"/>
              </a:spcBef>
              <a:buClr>
                <a:srgbClr val="68B92E"/>
              </a:buClr>
              <a:buFont typeface="Wingdings" panose="05000000000000000000" pitchFamily="2" charset="2"/>
              <a:buChar char="p"/>
            </a:pPr>
            <a:r>
              <a:rPr lang="zh-CN" altLang="en-US" b="1" dirty="0"/>
              <a:t>国内</a:t>
            </a:r>
            <a:r>
              <a:rPr lang="zh-CN" altLang="en-US" dirty="0"/>
              <a:t>：芯片厂商</a:t>
            </a:r>
            <a:r>
              <a:rPr lang="zh-CN" altLang="en-US" b="1" dirty="0"/>
              <a:t>兆芯</a:t>
            </a:r>
            <a:r>
              <a:rPr lang="zh-CN" altLang="en-US" dirty="0"/>
              <a:t>、</a:t>
            </a:r>
            <a:r>
              <a:rPr lang="zh-CN" altLang="en-US" b="1" dirty="0"/>
              <a:t>海光</a:t>
            </a:r>
            <a:r>
              <a:rPr lang="zh-CN" altLang="en-US" dirty="0"/>
              <a:t>分别在</a:t>
            </a:r>
            <a:r>
              <a:rPr lang="en-US" altLang="zh-CN" dirty="0"/>
              <a:t>2017</a:t>
            </a:r>
            <a:r>
              <a:rPr lang="zh-CN" altLang="en-US" dirty="0"/>
              <a:t>年和</a:t>
            </a:r>
            <a:r>
              <a:rPr lang="en-US" altLang="zh-CN" dirty="0"/>
              <a:t>2020</a:t>
            </a:r>
            <a:r>
              <a:rPr lang="zh-CN" altLang="en-US" dirty="0"/>
              <a:t>年推出了支持</a:t>
            </a:r>
            <a:r>
              <a:rPr lang="en-US" altLang="zh-CN" dirty="0"/>
              <a:t>TEE</a:t>
            </a:r>
            <a:r>
              <a:rPr lang="zh-CN" altLang="en-US" dirty="0"/>
              <a:t>技术的</a:t>
            </a:r>
            <a:r>
              <a:rPr lang="en-US" altLang="zh-CN" b="1" dirty="0"/>
              <a:t>ZX-TCT</a:t>
            </a:r>
            <a:r>
              <a:rPr lang="zh-CN" altLang="en-US" dirty="0"/>
              <a:t>、</a:t>
            </a:r>
            <a:r>
              <a:rPr lang="zh-CN" altLang="en-US" b="1" dirty="0"/>
              <a:t>海光</a:t>
            </a:r>
            <a:r>
              <a:rPr lang="en-US" altLang="zh-CN" b="1" dirty="0"/>
              <a:t>CSV</a:t>
            </a:r>
            <a:r>
              <a:rPr lang="zh-CN" altLang="en-US" dirty="0"/>
              <a:t>（</a:t>
            </a:r>
            <a:r>
              <a:rPr lang="en-US" altLang="zh-CN" dirty="0"/>
              <a:t>China Security Virtualization</a:t>
            </a:r>
            <a:r>
              <a:rPr lang="zh-CN" altLang="en-US" dirty="0"/>
              <a:t>）。</a:t>
            </a:r>
            <a:endParaRPr lang="en-US" altLang="zh-CN" dirty="0"/>
          </a:p>
          <a:p>
            <a:pPr marL="647700" indent="-352425" defTabSz="705485">
              <a:lnSpc>
                <a:spcPct val="150000"/>
              </a:lnSpc>
              <a:spcBef>
                <a:spcPts val="770"/>
              </a:spcBef>
              <a:buClr>
                <a:srgbClr val="68B92E"/>
              </a:buClr>
              <a:buFont typeface="Wingdings" panose="05000000000000000000" pitchFamily="2" charset="2"/>
              <a:buChar char="p"/>
            </a:pPr>
            <a:r>
              <a:rPr lang="en-US" altLang="zh-CN" b="1" dirty="0"/>
              <a:t>Intel SGX</a:t>
            </a:r>
            <a:r>
              <a:rPr lang="zh-CN" altLang="en-US" dirty="0"/>
              <a:t>是目前应用最广泛的</a:t>
            </a:r>
            <a:r>
              <a:rPr lang="en-US" altLang="zh-CN" dirty="0"/>
              <a:t>TEE</a:t>
            </a:r>
            <a:r>
              <a:rPr lang="zh-CN" altLang="en-US" dirty="0"/>
              <a:t>。</a:t>
            </a:r>
            <a:endParaRPr lang="en-US" altLang="zh-CN" dirty="0"/>
          </a:p>
        </p:txBody>
      </p:sp>
      <p:sp>
        <p:nvSpPr>
          <p:cNvPr id="5" name="矩形 4"/>
          <p:cNvSpPr/>
          <p:nvPr/>
        </p:nvSpPr>
        <p:spPr>
          <a:xfrm>
            <a:off x="8340840" y="6251892"/>
            <a:ext cx="1556836" cy="369332"/>
          </a:xfrm>
          <a:prstGeom prst="rect">
            <a:avLst/>
          </a:prstGeom>
        </p:spPr>
        <p:txBody>
          <a:bodyPr wrap="none">
            <a:spAutoFit/>
          </a:bodyPr>
          <a:lstStyle/>
          <a:p>
            <a:r>
              <a:rPr lang="en-US" altLang="zh-CN" dirty="0"/>
              <a:t>TEE</a:t>
            </a:r>
            <a:r>
              <a:rPr lang="zh-CN" altLang="en-US" dirty="0"/>
              <a:t>应用实例</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隐私计算技术路线对比</a:t>
            </a:r>
            <a:endParaRPr lang="zh-CN" altLang="en-US" dirty="0"/>
          </a:p>
        </p:txBody>
      </p:sp>
      <p:graphicFrame>
        <p:nvGraphicFramePr>
          <p:cNvPr id="3" name="表格 3"/>
          <p:cNvGraphicFramePr>
            <a:graphicFrameLocks noGrp="1"/>
          </p:cNvGraphicFramePr>
          <p:nvPr/>
        </p:nvGraphicFramePr>
        <p:xfrm>
          <a:off x="444795" y="974796"/>
          <a:ext cx="11302410" cy="5452310"/>
        </p:xfrm>
        <a:graphic>
          <a:graphicData uri="http://schemas.openxmlformats.org/drawingml/2006/table">
            <a:tbl>
              <a:tblPr firstRow="1" bandRow="1">
                <a:tableStyleId>{5C22544A-7EE6-4342-B048-85BDC9FD1C3A}</a:tableStyleId>
              </a:tblPr>
              <a:tblGrid>
                <a:gridCol w="1514588">
                  <a:extLst>
                    <a:ext uri="{9D8B030D-6E8A-4147-A177-3AD203B41FA5}">
                      <a16:colId xmlns:a16="http://schemas.microsoft.com/office/drawing/2014/main" val="20000"/>
                    </a:ext>
                  </a:extLst>
                </a:gridCol>
                <a:gridCol w="1878903">
                  <a:extLst>
                    <a:ext uri="{9D8B030D-6E8A-4147-A177-3AD203B41FA5}">
                      <a16:colId xmlns:a16="http://schemas.microsoft.com/office/drawing/2014/main" val="20001"/>
                    </a:ext>
                  </a:extLst>
                </a:gridCol>
                <a:gridCol w="2558782">
                  <a:extLst>
                    <a:ext uri="{9D8B030D-6E8A-4147-A177-3AD203B41FA5}">
                      <a16:colId xmlns:a16="http://schemas.microsoft.com/office/drawing/2014/main" val="20002"/>
                    </a:ext>
                  </a:extLst>
                </a:gridCol>
                <a:gridCol w="3140242">
                  <a:extLst>
                    <a:ext uri="{9D8B030D-6E8A-4147-A177-3AD203B41FA5}">
                      <a16:colId xmlns:a16="http://schemas.microsoft.com/office/drawing/2014/main" val="20003"/>
                    </a:ext>
                  </a:extLst>
                </a:gridCol>
                <a:gridCol w="2209895">
                  <a:extLst>
                    <a:ext uri="{9D8B030D-6E8A-4147-A177-3AD203B41FA5}">
                      <a16:colId xmlns:a16="http://schemas.microsoft.com/office/drawing/2014/main" val="20004"/>
                    </a:ext>
                  </a:extLst>
                </a:gridCol>
              </a:tblGrid>
              <a:tr h="340460">
                <a:tc>
                  <a:txBody>
                    <a:bodyPr/>
                    <a:lstStyle/>
                    <a:p>
                      <a:endParaRPr lang="zh-CN" altLang="en-US"/>
                    </a:p>
                  </a:txBody>
                  <a:tcPr/>
                </a:tc>
                <a:tc>
                  <a:txBody>
                    <a:bodyPr/>
                    <a:lstStyle/>
                    <a:p>
                      <a:r>
                        <a:rPr lang="zh-CN" altLang="en-US" dirty="0"/>
                        <a:t>安全多方计算</a:t>
                      </a:r>
                    </a:p>
                  </a:txBody>
                  <a:tcPr/>
                </a:tc>
                <a:tc>
                  <a:txBody>
                    <a:bodyPr/>
                    <a:lstStyle/>
                    <a:p>
                      <a:r>
                        <a:rPr lang="zh-CN" altLang="en-US" dirty="0"/>
                        <a:t>差分隐私</a:t>
                      </a:r>
                    </a:p>
                  </a:txBody>
                  <a:tcPr/>
                </a:tc>
                <a:tc>
                  <a:txBody>
                    <a:bodyPr/>
                    <a:lstStyle/>
                    <a:p>
                      <a:r>
                        <a:rPr lang="zh-CN" altLang="en-US" dirty="0"/>
                        <a:t>可信执行环境</a:t>
                      </a:r>
                    </a:p>
                  </a:txBody>
                  <a:tcPr/>
                </a:tc>
                <a:tc>
                  <a:txBody>
                    <a:bodyPr/>
                    <a:lstStyle/>
                    <a:p>
                      <a:r>
                        <a:rPr lang="zh-CN" altLang="en-US" dirty="0"/>
                        <a:t>联邦学习</a:t>
                      </a:r>
                    </a:p>
                  </a:txBody>
                  <a:tcPr/>
                </a:tc>
                <a:extLst>
                  <a:ext uri="{0D108BD9-81ED-4DB2-BD59-A6C34878D82A}">
                    <a16:rowId xmlns:a16="http://schemas.microsoft.com/office/drawing/2014/main" val="10000"/>
                  </a:ext>
                </a:extLst>
              </a:tr>
              <a:tr h="839490">
                <a:tc>
                  <a:txBody>
                    <a:bodyPr/>
                    <a:lstStyle/>
                    <a:p>
                      <a:r>
                        <a:rPr lang="zh-CN" altLang="en-US" dirty="0"/>
                        <a:t>技术思路</a:t>
                      </a:r>
                    </a:p>
                  </a:txBody>
                  <a:tcPr/>
                </a:tc>
                <a:tc>
                  <a:txBody>
                    <a:bodyPr/>
                    <a:lstStyle/>
                    <a:p>
                      <a:r>
                        <a:rPr lang="zh-CN" altLang="en-US" dirty="0"/>
                        <a:t>参与方基于交换的部分数据计算出正确结果</a:t>
                      </a:r>
                    </a:p>
                  </a:txBody>
                  <a:tcPr/>
                </a:tc>
                <a:tc>
                  <a:txBody>
                    <a:bodyPr/>
                    <a:lstStyle/>
                    <a:p>
                      <a:r>
                        <a:rPr lang="zh-CN" altLang="en-US" dirty="0"/>
                        <a:t>针对数据库查询分布与模型发布，通过混淆个体实现隐私保护</a:t>
                      </a:r>
                    </a:p>
                  </a:txBody>
                  <a:tcPr/>
                </a:tc>
                <a:tc>
                  <a:txBody>
                    <a:bodyPr/>
                    <a:lstStyle/>
                    <a:p>
                      <a:r>
                        <a:rPr lang="zh-CN" altLang="en-US" sz="1800" dirty="0">
                          <a:solidFill>
                            <a:schemeClr val="tx1"/>
                          </a:solidFill>
                        </a:rPr>
                        <a:t>软硬件方法构建的安全区域，保护数据和代码的隐私及完整性</a:t>
                      </a:r>
                      <a:endParaRPr lang="zh-CN" altLang="en-US" dirty="0"/>
                    </a:p>
                  </a:txBody>
                  <a:tcPr/>
                </a:tc>
                <a:tc>
                  <a:txBody>
                    <a:bodyPr/>
                    <a:lstStyle/>
                    <a:p>
                      <a:r>
                        <a:rPr lang="zh-CN" altLang="en-US" dirty="0"/>
                        <a:t>交换加密的参数，在数据不出本地进行联合机器学习</a:t>
                      </a:r>
                    </a:p>
                  </a:txBody>
                  <a:tcPr/>
                </a:tc>
                <a:extLst>
                  <a:ext uri="{0D108BD9-81ED-4DB2-BD59-A6C34878D82A}">
                    <a16:rowId xmlns:a16="http://schemas.microsoft.com/office/drawing/2014/main" val="10001"/>
                  </a:ext>
                </a:extLst>
              </a:tr>
              <a:tr h="839490">
                <a:tc>
                  <a:txBody>
                    <a:bodyPr/>
                    <a:lstStyle/>
                    <a:p>
                      <a:r>
                        <a:rPr lang="zh-CN" altLang="en-US" dirty="0"/>
                        <a:t>合规性</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数据出域，部分满足数据隐私法律法规</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数据出域，部分满足数据隐私法律法规</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数据出域，部分满足数据隐私法律法规</a:t>
                      </a:r>
                    </a:p>
                  </a:txBody>
                  <a:tcPr/>
                </a:tc>
                <a:tc>
                  <a:txBody>
                    <a:bodyPr/>
                    <a:lstStyle/>
                    <a:p>
                      <a:r>
                        <a:rPr lang="zh-CN" altLang="en-US" b="1" dirty="0">
                          <a:solidFill>
                            <a:srgbClr val="FF0000"/>
                          </a:solidFill>
                        </a:rPr>
                        <a:t>数据不出域，能满足数据隐私法律法规</a:t>
                      </a:r>
                    </a:p>
                  </a:txBody>
                  <a:tcPr/>
                </a:tc>
                <a:extLst>
                  <a:ext uri="{0D108BD9-81ED-4DB2-BD59-A6C34878D82A}">
                    <a16:rowId xmlns:a16="http://schemas.microsoft.com/office/drawing/2014/main" val="10002"/>
                  </a:ext>
                </a:extLst>
              </a:tr>
              <a:tr h="1595031">
                <a:tc>
                  <a:txBody>
                    <a:bodyPr/>
                    <a:lstStyle/>
                    <a:p>
                      <a:r>
                        <a:rPr lang="zh-CN" altLang="en-US" dirty="0"/>
                        <a:t>硬件依赖</a:t>
                      </a:r>
                    </a:p>
                  </a:txBody>
                  <a:tcPr/>
                </a:tc>
                <a:tc>
                  <a:txBody>
                    <a:bodyPr/>
                    <a:lstStyle/>
                    <a:p>
                      <a:r>
                        <a:rPr lang="zh-CN" altLang="en-US" dirty="0"/>
                        <a:t>无特定依赖</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dirty="0"/>
                        <a:t>无特定依赖</a:t>
                      </a:r>
                    </a:p>
                  </a:txBody>
                  <a:tcPr/>
                </a:tc>
                <a:tc>
                  <a:txBody>
                    <a:bodyPr/>
                    <a:lstStyle/>
                    <a:p>
                      <a:r>
                        <a:rPr lang="en-US" altLang="zh-CN" dirty="0"/>
                        <a:t>SGX</a:t>
                      </a:r>
                      <a:r>
                        <a:rPr lang="zh-CN" altLang="en-US" dirty="0"/>
                        <a:t>依赖</a:t>
                      </a:r>
                      <a:r>
                        <a:rPr lang="en-US" altLang="zh-CN" dirty="0"/>
                        <a:t>Intel</a:t>
                      </a:r>
                      <a:r>
                        <a:rPr lang="zh-CN" altLang="en-US" dirty="0"/>
                        <a:t>公司</a:t>
                      </a:r>
                      <a:r>
                        <a:rPr lang="en-US" altLang="zh-CN" dirty="0"/>
                        <a:t>CPU</a:t>
                      </a:r>
                    </a:p>
                    <a:p>
                      <a:r>
                        <a:rPr lang="en-US" altLang="zh-CN" sz="1800" dirty="0" err="1">
                          <a:latin typeface="微软雅黑" panose="020B0503020204020204" pitchFamily="34" charset="-122"/>
                          <a:ea typeface="微软雅黑" panose="020B0503020204020204" pitchFamily="34" charset="-122"/>
                        </a:rPr>
                        <a:t>TrustZone</a:t>
                      </a:r>
                      <a:r>
                        <a:rPr lang="en-US" altLang="zh-CN" sz="1800"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依赖</a:t>
                      </a:r>
                      <a:r>
                        <a:rPr lang="en-US" altLang="zh-CN" sz="1800" dirty="0">
                          <a:latin typeface="微软雅黑" panose="020B0503020204020204" pitchFamily="34" charset="-122"/>
                          <a:ea typeface="微软雅黑" panose="020B0503020204020204" pitchFamily="34" charset="-122"/>
                        </a:rPr>
                        <a:t>arm</a:t>
                      </a:r>
                      <a:r>
                        <a:rPr lang="zh-CN" altLang="en-US" sz="1800" dirty="0">
                          <a:latin typeface="微软雅黑" panose="020B0503020204020204" pitchFamily="34" charset="-122"/>
                          <a:ea typeface="微软雅黑" panose="020B0503020204020204" pitchFamily="34" charset="-122"/>
                        </a:rPr>
                        <a:t>公司</a:t>
                      </a:r>
                      <a:r>
                        <a:rPr lang="en-US" altLang="zh-CN" sz="1800" dirty="0">
                          <a:latin typeface="微软雅黑" panose="020B0503020204020204" pitchFamily="34" charset="-122"/>
                          <a:ea typeface="微软雅黑" panose="020B0503020204020204" pitchFamily="34" charset="-122"/>
                        </a:rPr>
                        <a:t>CPU</a:t>
                      </a:r>
                    </a:p>
                    <a:p>
                      <a:r>
                        <a:rPr lang="en-US" altLang="zh-CN" dirty="0"/>
                        <a:t>AMD SEV</a:t>
                      </a:r>
                      <a:r>
                        <a:rPr lang="zh-CN" altLang="en-US" dirty="0"/>
                        <a:t>依赖</a:t>
                      </a:r>
                      <a:r>
                        <a:rPr lang="en-US" altLang="zh-CN" dirty="0"/>
                        <a:t>AMD</a:t>
                      </a:r>
                      <a:r>
                        <a:rPr lang="zh-CN" altLang="en-US" dirty="0"/>
                        <a:t>公司</a:t>
                      </a:r>
                      <a:r>
                        <a:rPr lang="en-US" altLang="zh-CN" dirty="0"/>
                        <a:t>CPU</a:t>
                      </a:r>
                    </a:p>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800" b="1" kern="1200" dirty="0">
                          <a:solidFill>
                            <a:srgbClr val="FF0000"/>
                          </a:solidFill>
                          <a:latin typeface="+mn-lt"/>
                          <a:ea typeface="+mn-ea"/>
                          <a:cs typeface="+mn-cs"/>
                        </a:rPr>
                        <a:t>无特定依赖</a:t>
                      </a:r>
                    </a:p>
                    <a:p>
                      <a:endParaRPr lang="zh-CN" altLang="en-US" sz="1800" b="1" kern="1200" dirty="0">
                        <a:solidFill>
                          <a:srgbClr val="FF0000"/>
                        </a:solidFill>
                        <a:latin typeface="+mn-lt"/>
                        <a:ea typeface="+mn-ea"/>
                        <a:cs typeface="+mn-cs"/>
                      </a:endParaRPr>
                    </a:p>
                  </a:txBody>
                  <a:tcPr/>
                </a:tc>
                <a:extLst>
                  <a:ext uri="{0D108BD9-81ED-4DB2-BD59-A6C34878D82A}">
                    <a16:rowId xmlns:a16="http://schemas.microsoft.com/office/drawing/2014/main" val="10003"/>
                  </a:ext>
                </a:extLst>
              </a:tr>
              <a:tr h="587643">
                <a:tc>
                  <a:txBody>
                    <a:bodyPr/>
                    <a:lstStyle/>
                    <a:p>
                      <a:r>
                        <a:rPr lang="zh-CN" altLang="en-US" dirty="0"/>
                        <a:t>计算性能</a:t>
                      </a:r>
                    </a:p>
                  </a:txBody>
                  <a:tcPr/>
                </a:tc>
                <a:tc>
                  <a:txBody>
                    <a:bodyPr/>
                    <a:lstStyle/>
                    <a:p>
                      <a:r>
                        <a:rPr lang="zh-CN" altLang="en-US" dirty="0"/>
                        <a:t>比明文计算慢</a:t>
                      </a:r>
                      <a:r>
                        <a:rPr lang="en-US" altLang="zh-CN" dirty="0"/>
                        <a:t>100</a:t>
                      </a:r>
                      <a:r>
                        <a:rPr lang="zh-CN" altLang="en-US" dirty="0"/>
                        <a:t>万倍</a:t>
                      </a:r>
                    </a:p>
                  </a:txBody>
                  <a:tcPr/>
                </a:tc>
                <a:tc>
                  <a:txBody>
                    <a:bodyPr/>
                    <a:lstStyle/>
                    <a:p>
                      <a:r>
                        <a:rPr lang="zh-CN" altLang="en-US" dirty="0"/>
                        <a:t>接近明文计算</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b="1" dirty="0">
                          <a:solidFill>
                            <a:srgbClr val="FF0000"/>
                          </a:solidFill>
                        </a:rPr>
                        <a:t>接近明文计算</a:t>
                      </a:r>
                    </a:p>
                  </a:txBody>
                  <a:tcPr/>
                </a:tc>
                <a:tc>
                  <a:txBody>
                    <a:bodyPr/>
                    <a:lstStyle/>
                    <a:p>
                      <a:r>
                        <a:rPr lang="zh-CN" altLang="en-US" dirty="0"/>
                        <a:t>取决于具体算法</a:t>
                      </a:r>
                    </a:p>
                  </a:txBody>
                  <a:tcPr/>
                </a:tc>
                <a:extLst>
                  <a:ext uri="{0D108BD9-81ED-4DB2-BD59-A6C34878D82A}">
                    <a16:rowId xmlns:a16="http://schemas.microsoft.com/office/drawing/2014/main" val="10004"/>
                  </a:ext>
                </a:extLst>
              </a:tr>
              <a:tr h="587643">
                <a:tc>
                  <a:txBody>
                    <a:bodyPr/>
                    <a:lstStyle/>
                    <a:p>
                      <a:r>
                        <a:rPr lang="zh-CN" altLang="en-US" dirty="0"/>
                        <a:t>通信开销</a:t>
                      </a:r>
                    </a:p>
                  </a:txBody>
                  <a:tcPr/>
                </a:tc>
                <a:tc>
                  <a:txBody>
                    <a:bodyPr/>
                    <a:lstStyle/>
                    <a:p>
                      <a:r>
                        <a:rPr lang="zh-CN" altLang="en-US" dirty="0"/>
                        <a:t>加密信息带来的开销</a:t>
                      </a:r>
                    </a:p>
                  </a:txBody>
                  <a:tcPr/>
                </a:tc>
                <a:tc>
                  <a:txBody>
                    <a:bodyPr/>
                    <a:lstStyle/>
                    <a:p>
                      <a:r>
                        <a:rPr lang="zh-CN" altLang="en-US" dirty="0"/>
                        <a:t>无需额外通信</a:t>
                      </a:r>
                    </a:p>
                  </a:txBody>
                  <a:tcPr/>
                </a:tc>
                <a:tc>
                  <a:txBody>
                    <a:bodyPr/>
                    <a:lstStyle/>
                    <a:p>
                      <a:r>
                        <a:rPr lang="zh-CN" altLang="en-US" dirty="0"/>
                        <a:t>数据加密出域，通信开销大</a:t>
                      </a:r>
                    </a:p>
                  </a:txBody>
                  <a:tcPr/>
                </a:tc>
                <a:tc>
                  <a:txBody>
                    <a:bodyPr/>
                    <a:lstStyle/>
                    <a:p>
                      <a:r>
                        <a:rPr lang="zh-CN" altLang="en-US" dirty="0"/>
                        <a:t>数据无须出域，</a:t>
                      </a:r>
                      <a:r>
                        <a:rPr lang="zh-CN" altLang="en-US" b="1" dirty="0">
                          <a:solidFill>
                            <a:srgbClr val="FF0000"/>
                          </a:solidFill>
                        </a:rPr>
                        <a:t>通信开销小</a:t>
                      </a:r>
                    </a:p>
                  </a:txBody>
                  <a:tcPr/>
                </a:tc>
                <a:extLst>
                  <a:ext uri="{0D108BD9-81ED-4DB2-BD59-A6C34878D82A}">
                    <a16:rowId xmlns:a16="http://schemas.microsoft.com/office/drawing/2014/main" val="10005"/>
                  </a:ext>
                </a:extLst>
              </a:tr>
              <a:tr h="587643">
                <a:tc>
                  <a:txBody>
                    <a:bodyPr/>
                    <a:lstStyle/>
                    <a:p>
                      <a:r>
                        <a:rPr lang="zh-CN" altLang="en-US" dirty="0"/>
                        <a:t>计算模型</a:t>
                      </a:r>
                    </a:p>
                  </a:txBody>
                  <a:tcPr/>
                </a:tc>
                <a:tc>
                  <a:txBody>
                    <a:bodyPr/>
                    <a:lstStyle/>
                    <a:p>
                      <a:r>
                        <a:rPr lang="zh-CN" altLang="en-US" b="1" dirty="0">
                          <a:solidFill>
                            <a:srgbClr val="FF0000"/>
                          </a:solidFill>
                        </a:rPr>
                        <a:t>分布式</a:t>
                      </a:r>
                    </a:p>
                  </a:txBody>
                  <a:tcPr/>
                </a:tc>
                <a:tc>
                  <a:txBody>
                    <a:bodyPr/>
                    <a:lstStyle/>
                    <a:p>
                      <a:r>
                        <a:rPr lang="zh-CN" altLang="en-US" dirty="0"/>
                        <a:t>查询分布式、计算本地化</a:t>
                      </a:r>
                    </a:p>
                  </a:txBody>
                  <a:tcPr/>
                </a:tc>
                <a:tc>
                  <a:txBody>
                    <a:bodyPr/>
                    <a:lstStyle/>
                    <a:p>
                      <a:r>
                        <a:rPr lang="zh-CN" altLang="en-US" dirty="0"/>
                        <a:t>集中式</a:t>
                      </a:r>
                    </a:p>
                  </a:txBody>
                  <a:tcPr/>
                </a:tc>
                <a:tc>
                  <a:txBody>
                    <a:bodyPr/>
                    <a:lstStyle/>
                    <a:p>
                      <a:r>
                        <a:rPr lang="zh-CN" altLang="en-US" b="1" dirty="0">
                          <a:solidFill>
                            <a:srgbClr val="FF0000"/>
                          </a:solidFill>
                        </a:rPr>
                        <a:t>分布式</a:t>
                      </a:r>
                    </a:p>
                  </a:txBody>
                  <a:tcPr/>
                </a:tc>
                <a:extLst>
                  <a:ext uri="{0D108BD9-81ED-4DB2-BD59-A6C34878D82A}">
                    <a16:rowId xmlns:a16="http://schemas.microsoft.com/office/drawing/2014/main" val="10006"/>
                  </a:ext>
                </a:extLst>
              </a:tr>
            </a:tbl>
          </a:graphicData>
        </a:graphic>
      </p:graphicFrame>
      <p:sp>
        <p:nvSpPr>
          <p:cNvPr id="4" name="矩形 3"/>
          <p:cNvSpPr/>
          <p:nvPr/>
        </p:nvSpPr>
        <p:spPr>
          <a:xfrm rot="983247">
            <a:off x="2541186" y="2967335"/>
            <a:ext cx="7109639" cy="923330"/>
          </a:xfrm>
          <a:prstGeom prst="rect">
            <a:avLst/>
          </a:prstGeom>
          <a:noFill/>
        </p:spPr>
        <p:txBody>
          <a:bodyPr wrap="none" lIns="91440" tIns="45720" rIns="91440" bIns="45720">
            <a:spAutoFit/>
          </a:bodyPr>
          <a:lstStyle/>
          <a:p>
            <a:pPr algn="ctr"/>
            <a:r>
              <a:rPr lang="zh-CN" altLang="en-US" sz="5400" b="1" cap="none" spc="0" dirty="0">
                <a:ln w="22225">
                  <a:solidFill>
                    <a:schemeClr val="accent2"/>
                  </a:solidFill>
                  <a:prstDash val="solid"/>
                </a:ln>
                <a:solidFill>
                  <a:schemeClr val="accent2">
                    <a:lumMod val="40000"/>
                    <a:lumOff val="60000"/>
                  </a:schemeClr>
                </a:solidFill>
                <a:effectLst/>
              </a:rPr>
              <a:t>根据场景选择技术组合</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zh-CN" altLang="en-US" dirty="0">
                <a:latin typeface="微软雅黑" panose="020B0503020204020204" pitchFamily="34" charset="-122"/>
                <a:ea typeface="微软雅黑" panose="020B0503020204020204" pitchFamily="34" charset="-122"/>
                <a:sym typeface="+mn-ea"/>
              </a:rPr>
              <a:t>隐私计算赋能数据安全流转</a:t>
            </a:r>
            <a:endParaRPr lang="en-US" dirty="0"/>
          </a:p>
        </p:txBody>
      </p:sp>
      <p:sp>
        <p:nvSpPr>
          <p:cNvPr id="4" name="Text Placeholder 3"/>
          <p:cNvSpPr>
            <a:spLocks noGrp="1"/>
          </p:cNvSpPr>
          <p:nvPr>
            <p:ph type="body" sz="quarter" idx="15"/>
          </p:nvPr>
        </p:nvSpPr>
        <p:spPr/>
        <p:txBody>
          <a:bodyPr/>
          <a:lstStyle/>
          <a:p>
            <a:r>
              <a:rPr lang="en-US" altLang="zh-CN" dirty="0"/>
              <a:t>03</a:t>
            </a:r>
            <a:endParaRPr lang="en-US" dirty="0"/>
          </a:p>
        </p:txBody>
      </p:sp>
      <p:sp>
        <p:nvSpPr>
          <p:cNvPr id="3" name="文本框 2"/>
          <p:cNvSpPr txBox="1"/>
          <p:nvPr/>
        </p:nvSpPr>
        <p:spPr>
          <a:xfrm>
            <a:off x="4171406" y="4258488"/>
            <a:ext cx="3849188" cy="113441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2400" dirty="0"/>
              <a:t>“数安湖”隐私计算平台</a:t>
            </a:r>
            <a:endParaRPr lang="en-US" altLang="zh-CN" sz="2400" dirty="0"/>
          </a:p>
          <a:p>
            <a:pPr marL="285750" indent="-285750">
              <a:lnSpc>
                <a:spcPct val="150000"/>
              </a:lnSpc>
              <a:buFont typeface="Arial" panose="020B0604020202020204" pitchFamily="34" charset="0"/>
              <a:buChar char="•"/>
            </a:pPr>
            <a:r>
              <a:rPr lang="en-US" altLang="zh-CN" sz="2400" dirty="0"/>
              <a:t>DSDB </a:t>
            </a:r>
            <a:r>
              <a:rPr lang="zh-CN" altLang="en-US" sz="2400" dirty="0"/>
              <a:t>数据保险箱</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847996-A5BB-228D-765A-6BFCE4554293}"/>
              </a:ext>
            </a:extLst>
          </p:cNvPr>
          <p:cNvSpPr>
            <a:spLocks noGrp="1"/>
          </p:cNvSpPr>
          <p:nvPr>
            <p:ph type="title"/>
          </p:nvPr>
        </p:nvSpPr>
        <p:spPr/>
        <p:txBody>
          <a:bodyPr/>
          <a:lstStyle/>
          <a:p>
            <a:r>
              <a:rPr lang="zh-CN" altLang="en-US" dirty="0"/>
              <a:t>“</a:t>
            </a:r>
            <a:r>
              <a:rPr lang="en-CN" dirty="0"/>
              <a:t>数安湖</a:t>
            </a:r>
            <a:r>
              <a:rPr lang="zh-CN" altLang="en-US" dirty="0"/>
              <a:t>” </a:t>
            </a:r>
            <a:r>
              <a:rPr lang="en-CN" dirty="0"/>
              <a:t>与</a:t>
            </a:r>
            <a:r>
              <a:rPr lang="zh-CN" altLang="en-US" dirty="0"/>
              <a:t>“</a:t>
            </a:r>
            <a:r>
              <a:rPr lang="en-CN" dirty="0"/>
              <a:t>数据保险箱</a:t>
            </a:r>
            <a:r>
              <a:rPr lang="zh-CN" altLang="en-US" dirty="0"/>
              <a:t>”</a:t>
            </a:r>
            <a:endParaRPr lang="en-CN" dirty="0"/>
          </a:p>
        </p:txBody>
      </p:sp>
      <p:sp>
        <p:nvSpPr>
          <p:cNvPr id="74" name="圆角矩形 89">
            <a:extLst>
              <a:ext uri="{FF2B5EF4-FFF2-40B4-BE49-F238E27FC236}">
                <a16:creationId xmlns:a16="http://schemas.microsoft.com/office/drawing/2014/main" id="{2A7143F4-A40A-3C39-0A4E-504085695842}"/>
              </a:ext>
            </a:extLst>
          </p:cNvPr>
          <p:cNvSpPr/>
          <p:nvPr>
            <p:custDataLst>
              <p:tags r:id="rId1"/>
            </p:custDataLst>
          </p:nvPr>
        </p:nvSpPr>
        <p:spPr>
          <a:xfrm>
            <a:off x="291000" y="2492482"/>
            <a:ext cx="11062800" cy="3726518"/>
          </a:xfrm>
          <a:prstGeom prst="roundRect">
            <a:avLst>
              <a:gd name="adj" fmla="val 5556"/>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75" name="文本框 107">
            <a:extLst>
              <a:ext uri="{FF2B5EF4-FFF2-40B4-BE49-F238E27FC236}">
                <a16:creationId xmlns:a16="http://schemas.microsoft.com/office/drawing/2014/main" id="{71149A3B-36B1-A845-1EF9-EBE4C32560F4}"/>
              </a:ext>
            </a:extLst>
          </p:cNvPr>
          <p:cNvSpPr txBox="1"/>
          <p:nvPr>
            <p:custDataLst>
              <p:tags r:id="rId2"/>
            </p:custDataLst>
          </p:nvPr>
        </p:nvSpPr>
        <p:spPr>
          <a:xfrm>
            <a:off x="578611" y="2518013"/>
            <a:ext cx="447643" cy="3708000"/>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zh-CN" sz="1400" b="1" dirty="0">
                <a:solidFill>
                  <a:srgbClr val="000000"/>
                </a:solidFill>
                <a:latin typeface="Arial" panose="020B0604020202020204"/>
                <a:ea typeface="思源黑体 CN Bold" panose="020B0800000000000000"/>
              </a:rPr>
              <a:t>“</a:t>
            </a:r>
          </a:p>
          <a:p>
            <a:r>
              <a:rPr kumimoji="1" lang="zh-CN" altLang="en-US" sz="1400" b="1" dirty="0">
                <a:solidFill>
                  <a:srgbClr val="000000"/>
                </a:solidFill>
                <a:latin typeface="Arial" panose="020B0604020202020204"/>
                <a:ea typeface="思源黑体 CN Bold" panose="020B0800000000000000"/>
              </a:rPr>
              <a:t>数安湖</a:t>
            </a:r>
          </a:p>
          <a:p>
            <a:r>
              <a:rPr kumimoji="1" lang="en-US" altLang="zh-CN" sz="1400" b="1" dirty="0">
                <a:solidFill>
                  <a:srgbClr val="000000"/>
                </a:solidFill>
                <a:latin typeface="Arial" panose="020B0604020202020204"/>
                <a:ea typeface="思源黑体 CN Bold" panose="020B0800000000000000"/>
              </a:rPr>
              <a:t>”</a:t>
            </a:r>
          </a:p>
          <a:p>
            <a:r>
              <a:rPr kumimoji="1" lang="zh-CN" altLang="en-US" sz="1400" b="1" dirty="0">
                <a:solidFill>
                  <a:srgbClr val="000000"/>
                </a:solidFill>
                <a:latin typeface="Arial" panose="020B0604020202020204"/>
                <a:ea typeface="思源黑体 CN Bold" panose="020B0800000000000000"/>
              </a:rPr>
              <a:t>数据安全开放共享解决方案</a:t>
            </a:r>
          </a:p>
        </p:txBody>
      </p:sp>
      <p:sp>
        <p:nvSpPr>
          <p:cNvPr id="76" name="圆角矩形 92">
            <a:extLst>
              <a:ext uri="{FF2B5EF4-FFF2-40B4-BE49-F238E27FC236}">
                <a16:creationId xmlns:a16="http://schemas.microsoft.com/office/drawing/2014/main" id="{ED92E9AC-25D1-B3A0-BC23-3437899CA9F4}"/>
              </a:ext>
            </a:extLst>
          </p:cNvPr>
          <p:cNvSpPr/>
          <p:nvPr>
            <p:custDataLst>
              <p:tags r:id="rId3"/>
            </p:custDataLst>
          </p:nvPr>
        </p:nvSpPr>
        <p:spPr>
          <a:xfrm>
            <a:off x="1263630" y="4030001"/>
            <a:ext cx="9872368" cy="2035809"/>
          </a:xfrm>
          <a:prstGeom prst="roundRect">
            <a:avLst>
              <a:gd name="adj" fmla="val 0"/>
            </a:avLst>
          </a:prstGeom>
          <a:solidFill>
            <a:srgbClr val="DBDBDB"/>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77" name="文本框 11">
            <a:extLst>
              <a:ext uri="{FF2B5EF4-FFF2-40B4-BE49-F238E27FC236}">
                <a16:creationId xmlns:a16="http://schemas.microsoft.com/office/drawing/2014/main" id="{A543261B-E6DE-F72C-A861-9172870424AD}"/>
              </a:ext>
            </a:extLst>
          </p:cNvPr>
          <p:cNvSpPr txBox="1"/>
          <p:nvPr>
            <p:custDataLst>
              <p:tags r:id="rId4"/>
            </p:custDataLst>
          </p:nvPr>
        </p:nvSpPr>
        <p:spPr>
          <a:xfrm>
            <a:off x="1514943" y="4242672"/>
            <a:ext cx="554490" cy="172549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b="1" dirty="0">
                <a:solidFill>
                  <a:srgbClr val="000000"/>
                </a:solidFill>
                <a:latin typeface="Arial" panose="020B0604020202020204"/>
                <a:ea typeface="思源黑体 CN Bold" panose="020B0800000000000000"/>
              </a:rPr>
              <a:t>数据保险箱</a:t>
            </a:r>
          </a:p>
        </p:txBody>
      </p:sp>
      <p:sp>
        <p:nvSpPr>
          <p:cNvPr id="78" name="圆角矩形 100">
            <a:extLst>
              <a:ext uri="{FF2B5EF4-FFF2-40B4-BE49-F238E27FC236}">
                <a16:creationId xmlns:a16="http://schemas.microsoft.com/office/drawing/2014/main" id="{8B95C75E-A3E5-3624-1DC3-E2621942D86D}"/>
              </a:ext>
            </a:extLst>
          </p:cNvPr>
          <p:cNvSpPr/>
          <p:nvPr>
            <p:custDataLst>
              <p:tags r:id="rId5"/>
            </p:custDataLst>
          </p:nvPr>
        </p:nvSpPr>
        <p:spPr>
          <a:xfrm>
            <a:off x="2091001" y="5603432"/>
            <a:ext cx="8942432" cy="392235"/>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79" name="文本框 14">
            <a:extLst>
              <a:ext uri="{FF2B5EF4-FFF2-40B4-BE49-F238E27FC236}">
                <a16:creationId xmlns:a16="http://schemas.microsoft.com/office/drawing/2014/main" id="{BDE9F8CF-F46E-7071-8E1F-5C8E27AA6388}"/>
              </a:ext>
            </a:extLst>
          </p:cNvPr>
          <p:cNvSpPr txBox="1"/>
          <p:nvPr>
            <p:custDataLst>
              <p:tags r:id="rId6"/>
            </p:custDataLst>
          </p:nvPr>
        </p:nvSpPr>
        <p:spPr>
          <a:xfrm>
            <a:off x="2702524" y="5626999"/>
            <a:ext cx="2041105" cy="386624"/>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600" b="1" dirty="0">
                <a:solidFill>
                  <a:schemeClr val="bg1"/>
                </a:solidFill>
                <a:latin typeface="Arial" panose="020B0604020202020204"/>
                <a:ea typeface="思源黑体 CN Bold" panose="020B0800000000000000"/>
              </a:rPr>
              <a:t>审计系统</a:t>
            </a:r>
          </a:p>
        </p:txBody>
      </p:sp>
      <p:sp>
        <p:nvSpPr>
          <p:cNvPr id="80" name="圆角矩形 100">
            <a:extLst>
              <a:ext uri="{FF2B5EF4-FFF2-40B4-BE49-F238E27FC236}">
                <a16:creationId xmlns:a16="http://schemas.microsoft.com/office/drawing/2014/main" id="{9C2FC6AC-29DE-2942-44B4-B617DBF87A54}"/>
              </a:ext>
            </a:extLst>
          </p:cNvPr>
          <p:cNvSpPr/>
          <p:nvPr>
            <p:custDataLst>
              <p:tags r:id="rId7"/>
            </p:custDataLst>
          </p:nvPr>
        </p:nvSpPr>
        <p:spPr>
          <a:xfrm>
            <a:off x="3835272" y="4144473"/>
            <a:ext cx="1987370" cy="1155383"/>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81" name="圆角矩形 100">
            <a:extLst>
              <a:ext uri="{FF2B5EF4-FFF2-40B4-BE49-F238E27FC236}">
                <a16:creationId xmlns:a16="http://schemas.microsoft.com/office/drawing/2014/main" id="{4593D0D0-E877-E730-B8D1-A09CA6C620FB}"/>
              </a:ext>
            </a:extLst>
          </p:cNvPr>
          <p:cNvSpPr/>
          <p:nvPr>
            <p:custDataLst>
              <p:tags r:id="rId8"/>
            </p:custDataLst>
          </p:nvPr>
        </p:nvSpPr>
        <p:spPr>
          <a:xfrm>
            <a:off x="6291190" y="4138861"/>
            <a:ext cx="2299733" cy="1166045"/>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82" name="圆角矩形 100">
            <a:extLst>
              <a:ext uri="{FF2B5EF4-FFF2-40B4-BE49-F238E27FC236}">
                <a16:creationId xmlns:a16="http://schemas.microsoft.com/office/drawing/2014/main" id="{7AF88C46-6CF2-01EB-1D0A-AF446B979C5F}"/>
              </a:ext>
            </a:extLst>
          </p:cNvPr>
          <p:cNvSpPr/>
          <p:nvPr>
            <p:custDataLst>
              <p:tags r:id="rId9"/>
            </p:custDataLst>
          </p:nvPr>
        </p:nvSpPr>
        <p:spPr>
          <a:xfrm>
            <a:off x="9201000" y="4144473"/>
            <a:ext cx="1792870" cy="1160433"/>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83" name="文本框 19">
            <a:extLst>
              <a:ext uri="{FF2B5EF4-FFF2-40B4-BE49-F238E27FC236}">
                <a16:creationId xmlns:a16="http://schemas.microsoft.com/office/drawing/2014/main" id="{8EE66B6A-C0ED-D12D-2740-03D4969C76A6}"/>
              </a:ext>
            </a:extLst>
          </p:cNvPr>
          <p:cNvSpPr txBox="1"/>
          <p:nvPr>
            <p:custDataLst>
              <p:tags r:id="rId10"/>
            </p:custDataLst>
          </p:nvPr>
        </p:nvSpPr>
        <p:spPr>
          <a:xfrm>
            <a:off x="6636000" y="4184314"/>
            <a:ext cx="1464103" cy="31311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chemeClr val="bg1"/>
                </a:solidFill>
                <a:latin typeface="Arial" panose="020B0604020202020204"/>
                <a:ea typeface="思源黑体 CN Bold" panose="020B0800000000000000"/>
              </a:rPr>
              <a:t>全密态数据保护</a:t>
            </a:r>
          </a:p>
        </p:txBody>
      </p:sp>
      <p:sp>
        <p:nvSpPr>
          <p:cNvPr id="84" name="文本框 18">
            <a:extLst>
              <a:ext uri="{FF2B5EF4-FFF2-40B4-BE49-F238E27FC236}">
                <a16:creationId xmlns:a16="http://schemas.microsoft.com/office/drawing/2014/main" id="{7DF70E1A-B900-299B-3EE1-3641675F4BFD}"/>
              </a:ext>
            </a:extLst>
          </p:cNvPr>
          <p:cNvSpPr txBox="1"/>
          <p:nvPr>
            <p:custDataLst>
              <p:tags r:id="rId11"/>
            </p:custDataLst>
          </p:nvPr>
        </p:nvSpPr>
        <p:spPr>
          <a:xfrm>
            <a:off x="4271061" y="4192169"/>
            <a:ext cx="1422598" cy="30525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chemeClr val="bg1"/>
                </a:solidFill>
                <a:latin typeface="Arial" panose="020B0604020202020204"/>
                <a:ea typeface="思源黑体 CN Bold" panose="020B0800000000000000"/>
              </a:rPr>
              <a:t>机密运行时</a:t>
            </a:r>
          </a:p>
        </p:txBody>
      </p:sp>
      <p:sp>
        <p:nvSpPr>
          <p:cNvPr id="85" name="圆角矩形 98">
            <a:extLst>
              <a:ext uri="{FF2B5EF4-FFF2-40B4-BE49-F238E27FC236}">
                <a16:creationId xmlns:a16="http://schemas.microsoft.com/office/drawing/2014/main" id="{9706FB87-8D9F-89E4-4A0B-B55C4441D443}"/>
              </a:ext>
            </a:extLst>
          </p:cNvPr>
          <p:cNvSpPr/>
          <p:nvPr>
            <p:custDataLst>
              <p:tags r:id="rId12"/>
            </p:custDataLst>
          </p:nvPr>
        </p:nvSpPr>
        <p:spPr>
          <a:xfrm>
            <a:off x="6354287" y="4536708"/>
            <a:ext cx="1079681"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磁盘分区加密</a:t>
            </a:r>
          </a:p>
        </p:txBody>
      </p:sp>
      <p:sp>
        <p:nvSpPr>
          <p:cNvPr id="86" name="圆角矩形 98">
            <a:extLst>
              <a:ext uri="{FF2B5EF4-FFF2-40B4-BE49-F238E27FC236}">
                <a16:creationId xmlns:a16="http://schemas.microsoft.com/office/drawing/2014/main" id="{A5853CD8-0E63-5F96-E638-B13E9631021D}"/>
              </a:ext>
            </a:extLst>
          </p:cNvPr>
          <p:cNvSpPr/>
          <p:nvPr>
            <p:custDataLst>
              <p:tags r:id="rId13"/>
            </p:custDataLst>
          </p:nvPr>
        </p:nvSpPr>
        <p:spPr>
          <a:xfrm>
            <a:off x="6538409" y="4904254"/>
            <a:ext cx="1811711"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数据传输加密</a:t>
            </a:r>
          </a:p>
        </p:txBody>
      </p:sp>
      <p:cxnSp>
        <p:nvCxnSpPr>
          <p:cNvPr id="87" name="直接箭头连接符 23">
            <a:extLst>
              <a:ext uri="{FF2B5EF4-FFF2-40B4-BE49-F238E27FC236}">
                <a16:creationId xmlns:a16="http://schemas.microsoft.com/office/drawing/2014/main" id="{BB8AB779-3945-4C98-E690-B4DA910145C6}"/>
              </a:ext>
            </a:extLst>
          </p:cNvPr>
          <p:cNvCxnSpPr/>
          <p:nvPr/>
        </p:nvCxnSpPr>
        <p:spPr>
          <a:xfrm flipV="1">
            <a:off x="7129076" y="5299295"/>
            <a:ext cx="0" cy="310309"/>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89" name="圆角矩形 98">
            <a:extLst>
              <a:ext uri="{FF2B5EF4-FFF2-40B4-BE49-F238E27FC236}">
                <a16:creationId xmlns:a16="http://schemas.microsoft.com/office/drawing/2014/main" id="{7B25DF75-8EE0-EB1B-7394-B599E9970C91}"/>
              </a:ext>
            </a:extLst>
          </p:cNvPr>
          <p:cNvSpPr/>
          <p:nvPr>
            <p:custDataLst>
              <p:tags r:id="rId14"/>
            </p:custDataLst>
          </p:nvPr>
        </p:nvSpPr>
        <p:spPr>
          <a:xfrm>
            <a:off x="4867607" y="4552420"/>
            <a:ext cx="814943"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dirty="0">
                <a:solidFill>
                  <a:srgbClr val="00B050"/>
                </a:solidFill>
                <a:latin typeface="Arial" panose="020B0604020202020204"/>
                <a:ea typeface="思源黑体 CN Bold" panose="020B0800000000000000"/>
              </a:rPr>
              <a:t>可信环境远程</a:t>
            </a: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证明</a:t>
            </a:r>
          </a:p>
        </p:txBody>
      </p:sp>
      <p:cxnSp>
        <p:nvCxnSpPr>
          <p:cNvPr id="90" name="直接箭头连接符 26">
            <a:extLst>
              <a:ext uri="{FF2B5EF4-FFF2-40B4-BE49-F238E27FC236}">
                <a16:creationId xmlns:a16="http://schemas.microsoft.com/office/drawing/2014/main" id="{AA42879F-27D0-58A5-0B3D-7BD1690C6F6C}"/>
              </a:ext>
            </a:extLst>
          </p:cNvPr>
          <p:cNvCxnSpPr/>
          <p:nvPr>
            <p:custDataLst>
              <p:tags r:id="rId15"/>
            </p:custDataLst>
          </p:nvPr>
        </p:nvCxnSpPr>
        <p:spPr>
          <a:xfrm flipV="1">
            <a:off x="4806700" y="5284705"/>
            <a:ext cx="0" cy="310309"/>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91" name="圆角矩形 98">
            <a:extLst>
              <a:ext uri="{FF2B5EF4-FFF2-40B4-BE49-F238E27FC236}">
                <a16:creationId xmlns:a16="http://schemas.microsoft.com/office/drawing/2014/main" id="{F38E68C7-BCBD-515F-9868-871E07DA828F}"/>
              </a:ext>
            </a:extLst>
          </p:cNvPr>
          <p:cNvSpPr/>
          <p:nvPr>
            <p:custDataLst>
              <p:tags r:id="rId16"/>
            </p:custDataLst>
          </p:nvPr>
        </p:nvSpPr>
        <p:spPr>
          <a:xfrm>
            <a:off x="3980080" y="4906498"/>
            <a:ext cx="814943"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可信度量</a:t>
            </a:r>
          </a:p>
        </p:txBody>
      </p:sp>
      <p:sp>
        <p:nvSpPr>
          <p:cNvPr id="92" name="圆角矩形 98">
            <a:extLst>
              <a:ext uri="{FF2B5EF4-FFF2-40B4-BE49-F238E27FC236}">
                <a16:creationId xmlns:a16="http://schemas.microsoft.com/office/drawing/2014/main" id="{67547964-DA9C-8C78-44EC-4F2FE7E74731}"/>
              </a:ext>
            </a:extLst>
          </p:cNvPr>
          <p:cNvSpPr/>
          <p:nvPr>
            <p:custDataLst>
              <p:tags r:id="rId17"/>
            </p:custDataLst>
          </p:nvPr>
        </p:nvSpPr>
        <p:spPr>
          <a:xfrm>
            <a:off x="4875092" y="4896398"/>
            <a:ext cx="814943"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隔离执行</a:t>
            </a:r>
          </a:p>
        </p:txBody>
      </p:sp>
      <p:sp>
        <p:nvSpPr>
          <p:cNvPr id="93" name="文本框 29">
            <a:extLst>
              <a:ext uri="{FF2B5EF4-FFF2-40B4-BE49-F238E27FC236}">
                <a16:creationId xmlns:a16="http://schemas.microsoft.com/office/drawing/2014/main" id="{EF55902E-DC42-2830-BEF7-0519531CEF19}"/>
              </a:ext>
            </a:extLst>
          </p:cNvPr>
          <p:cNvSpPr txBox="1"/>
          <p:nvPr>
            <p:custDataLst>
              <p:tags r:id="rId18"/>
            </p:custDataLst>
          </p:nvPr>
        </p:nvSpPr>
        <p:spPr>
          <a:xfrm>
            <a:off x="9299386" y="4192169"/>
            <a:ext cx="1642618" cy="35968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chemeClr val="bg1"/>
                </a:solidFill>
                <a:latin typeface="Arial" panose="020B0604020202020204"/>
                <a:ea typeface="思源黑体 CN Bold" panose="020B0800000000000000"/>
              </a:rPr>
              <a:t>精细化安全管控</a:t>
            </a:r>
          </a:p>
        </p:txBody>
      </p:sp>
      <p:cxnSp>
        <p:nvCxnSpPr>
          <p:cNvPr id="94" name="直接箭头连接符 30">
            <a:extLst>
              <a:ext uri="{FF2B5EF4-FFF2-40B4-BE49-F238E27FC236}">
                <a16:creationId xmlns:a16="http://schemas.microsoft.com/office/drawing/2014/main" id="{EEFC5686-02A2-640F-E723-EA826D6F1CD0}"/>
              </a:ext>
            </a:extLst>
          </p:cNvPr>
          <p:cNvCxnSpPr>
            <a:cxnSpLocks/>
            <a:stCxn id="80" idx="3"/>
            <a:endCxn id="81" idx="1"/>
          </p:cNvCxnSpPr>
          <p:nvPr>
            <p:custDataLst>
              <p:tags r:id="rId19"/>
            </p:custDataLst>
          </p:nvPr>
        </p:nvCxnSpPr>
        <p:spPr>
          <a:xfrm flipV="1">
            <a:off x="5822642" y="4721884"/>
            <a:ext cx="468548" cy="281"/>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95" name="直接箭头连接符 31">
            <a:extLst>
              <a:ext uri="{FF2B5EF4-FFF2-40B4-BE49-F238E27FC236}">
                <a16:creationId xmlns:a16="http://schemas.microsoft.com/office/drawing/2014/main" id="{94E103FE-18CA-1C73-97F6-1F605FBC2A57}"/>
              </a:ext>
            </a:extLst>
          </p:cNvPr>
          <p:cNvCxnSpPr>
            <a:cxnSpLocks/>
            <a:stCxn id="82" idx="1"/>
            <a:endCxn id="81" idx="3"/>
          </p:cNvCxnSpPr>
          <p:nvPr>
            <p:custDataLst>
              <p:tags r:id="rId20"/>
            </p:custDataLst>
          </p:nvPr>
        </p:nvCxnSpPr>
        <p:spPr>
          <a:xfrm flipH="1" flipV="1">
            <a:off x="8590923" y="4721884"/>
            <a:ext cx="610077" cy="280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cxnSp>
        <p:nvCxnSpPr>
          <p:cNvPr id="96" name="直接箭头连接符 32">
            <a:extLst>
              <a:ext uri="{FF2B5EF4-FFF2-40B4-BE49-F238E27FC236}">
                <a16:creationId xmlns:a16="http://schemas.microsoft.com/office/drawing/2014/main" id="{B70B69D3-1DE4-EAC0-E561-CACC54FF865E}"/>
              </a:ext>
            </a:extLst>
          </p:cNvPr>
          <p:cNvCxnSpPr/>
          <p:nvPr>
            <p:custDataLst>
              <p:tags r:id="rId21"/>
            </p:custDataLst>
          </p:nvPr>
        </p:nvCxnSpPr>
        <p:spPr>
          <a:xfrm>
            <a:off x="9797732" y="5271238"/>
            <a:ext cx="0" cy="345100"/>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97" name="文本框 33">
            <a:extLst>
              <a:ext uri="{FF2B5EF4-FFF2-40B4-BE49-F238E27FC236}">
                <a16:creationId xmlns:a16="http://schemas.microsoft.com/office/drawing/2014/main" id="{46B73A64-AE88-9DA8-4301-BF429D21CA67}"/>
              </a:ext>
            </a:extLst>
          </p:cNvPr>
          <p:cNvSpPr txBox="1"/>
          <p:nvPr>
            <p:custDataLst>
              <p:tags r:id="rId22"/>
            </p:custDataLst>
          </p:nvPr>
        </p:nvSpPr>
        <p:spPr>
          <a:xfrm>
            <a:off x="4970321" y="5304906"/>
            <a:ext cx="602079" cy="34341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200" dirty="0">
                <a:solidFill>
                  <a:srgbClr val="000000"/>
                </a:solidFill>
                <a:latin typeface="Arial" panose="020B0604020202020204"/>
                <a:ea typeface="思源黑体 CN Bold" panose="020B0800000000000000"/>
              </a:rPr>
              <a:t>审计</a:t>
            </a:r>
          </a:p>
        </p:txBody>
      </p:sp>
      <p:sp>
        <p:nvSpPr>
          <p:cNvPr id="98" name="文本框 34">
            <a:extLst>
              <a:ext uri="{FF2B5EF4-FFF2-40B4-BE49-F238E27FC236}">
                <a16:creationId xmlns:a16="http://schemas.microsoft.com/office/drawing/2014/main" id="{A6E5A36B-B706-1CDC-07A6-40B45C061589}"/>
              </a:ext>
            </a:extLst>
          </p:cNvPr>
          <p:cNvSpPr txBox="1"/>
          <p:nvPr>
            <p:custDataLst>
              <p:tags r:id="rId23"/>
            </p:custDataLst>
          </p:nvPr>
        </p:nvSpPr>
        <p:spPr>
          <a:xfrm>
            <a:off x="7267565" y="5303223"/>
            <a:ext cx="602079" cy="34341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200" dirty="0">
                <a:solidFill>
                  <a:srgbClr val="000000"/>
                </a:solidFill>
                <a:latin typeface="Arial" panose="020B0604020202020204"/>
                <a:ea typeface="思源黑体 CN Bold" panose="020B0800000000000000"/>
              </a:rPr>
              <a:t>审计</a:t>
            </a:r>
          </a:p>
        </p:txBody>
      </p:sp>
      <p:sp>
        <p:nvSpPr>
          <p:cNvPr id="99" name="圆角矩形 98">
            <a:extLst>
              <a:ext uri="{FF2B5EF4-FFF2-40B4-BE49-F238E27FC236}">
                <a16:creationId xmlns:a16="http://schemas.microsoft.com/office/drawing/2014/main" id="{A804BCFA-DE45-8A33-9957-3A9EEB1B3F60}"/>
              </a:ext>
            </a:extLst>
          </p:cNvPr>
          <p:cNvSpPr/>
          <p:nvPr>
            <p:custDataLst>
              <p:tags r:id="rId24"/>
            </p:custDataLst>
          </p:nvPr>
        </p:nvSpPr>
        <p:spPr>
          <a:xfrm>
            <a:off x="9256075" y="4552420"/>
            <a:ext cx="652342"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a:ln>
                  <a:noFill/>
                </a:ln>
                <a:solidFill>
                  <a:srgbClr val="00B050"/>
                </a:solidFill>
                <a:effectLst/>
                <a:uLnTx/>
                <a:uFillTx/>
                <a:latin typeface="Arial" panose="020B0604020202020204"/>
                <a:ea typeface="思源黑体 CN Bold" panose="020B0800000000000000"/>
              </a:rPr>
              <a:t>操作员</a:t>
            </a:r>
          </a:p>
        </p:txBody>
      </p:sp>
      <p:sp>
        <p:nvSpPr>
          <p:cNvPr id="100" name="圆角矩形 98">
            <a:extLst>
              <a:ext uri="{FF2B5EF4-FFF2-40B4-BE49-F238E27FC236}">
                <a16:creationId xmlns:a16="http://schemas.microsoft.com/office/drawing/2014/main" id="{94AE794F-B09F-9C65-AEFC-EFA72FA697BC}"/>
              </a:ext>
            </a:extLst>
          </p:cNvPr>
          <p:cNvSpPr/>
          <p:nvPr>
            <p:custDataLst>
              <p:tags r:id="rId25"/>
            </p:custDataLst>
          </p:nvPr>
        </p:nvSpPr>
        <p:spPr>
          <a:xfrm>
            <a:off x="10249024" y="4551859"/>
            <a:ext cx="652342"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管理员</a:t>
            </a:r>
          </a:p>
        </p:txBody>
      </p:sp>
      <p:sp>
        <p:nvSpPr>
          <p:cNvPr id="101" name="圆角矩形 98">
            <a:extLst>
              <a:ext uri="{FF2B5EF4-FFF2-40B4-BE49-F238E27FC236}">
                <a16:creationId xmlns:a16="http://schemas.microsoft.com/office/drawing/2014/main" id="{925E7FDE-4C90-39C6-94D9-F26D1DF32777}"/>
              </a:ext>
            </a:extLst>
          </p:cNvPr>
          <p:cNvSpPr/>
          <p:nvPr>
            <p:custDataLst>
              <p:tags r:id="rId26"/>
            </p:custDataLst>
          </p:nvPr>
        </p:nvSpPr>
        <p:spPr>
          <a:xfrm>
            <a:off x="9275324" y="4926138"/>
            <a:ext cx="1639409"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a:ln>
                  <a:noFill/>
                </a:ln>
                <a:solidFill>
                  <a:srgbClr val="00B050"/>
                </a:solidFill>
                <a:effectLst/>
                <a:uLnTx/>
                <a:uFillTx/>
                <a:latin typeface="Arial" panose="020B0604020202020204"/>
                <a:ea typeface="思源黑体 CN Bold" panose="020B0800000000000000"/>
              </a:rPr>
              <a:t>审计员</a:t>
            </a:r>
          </a:p>
        </p:txBody>
      </p:sp>
      <p:cxnSp>
        <p:nvCxnSpPr>
          <p:cNvPr id="102" name="直接箭头连接符 38">
            <a:extLst>
              <a:ext uri="{FF2B5EF4-FFF2-40B4-BE49-F238E27FC236}">
                <a16:creationId xmlns:a16="http://schemas.microsoft.com/office/drawing/2014/main" id="{794AE878-97CF-BE92-BAD7-2713E6E03347}"/>
              </a:ext>
            </a:extLst>
          </p:cNvPr>
          <p:cNvCxnSpPr/>
          <p:nvPr>
            <p:custDataLst>
              <p:tags r:id="rId27"/>
            </p:custDataLst>
          </p:nvPr>
        </p:nvCxnSpPr>
        <p:spPr>
          <a:xfrm flipH="1">
            <a:off x="9893444" y="4733439"/>
            <a:ext cx="340608" cy="56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03" name="文本框 39">
            <a:extLst>
              <a:ext uri="{FF2B5EF4-FFF2-40B4-BE49-F238E27FC236}">
                <a16:creationId xmlns:a16="http://schemas.microsoft.com/office/drawing/2014/main" id="{4C798FE2-4B58-FE91-ED49-76E241D7A172}"/>
              </a:ext>
            </a:extLst>
          </p:cNvPr>
          <p:cNvSpPr txBox="1"/>
          <p:nvPr>
            <p:custDataLst>
              <p:tags r:id="rId28"/>
            </p:custDataLst>
          </p:nvPr>
        </p:nvSpPr>
        <p:spPr>
          <a:xfrm>
            <a:off x="5796949" y="4742602"/>
            <a:ext cx="524051" cy="46574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200" dirty="0">
                <a:solidFill>
                  <a:srgbClr val="000000"/>
                </a:solidFill>
                <a:latin typeface="Arial" panose="020B0604020202020204"/>
                <a:ea typeface="思源黑体 CN Bold" panose="020B0800000000000000"/>
              </a:rPr>
              <a:t>赋能</a:t>
            </a:r>
          </a:p>
        </p:txBody>
      </p:sp>
      <p:sp>
        <p:nvSpPr>
          <p:cNvPr id="104" name="文本框 40">
            <a:extLst>
              <a:ext uri="{FF2B5EF4-FFF2-40B4-BE49-F238E27FC236}">
                <a16:creationId xmlns:a16="http://schemas.microsoft.com/office/drawing/2014/main" id="{F847363A-2C28-6430-E59A-EAF8C414DD30}"/>
              </a:ext>
            </a:extLst>
          </p:cNvPr>
          <p:cNvSpPr txBox="1"/>
          <p:nvPr>
            <p:custDataLst>
              <p:tags r:id="rId29"/>
            </p:custDataLst>
          </p:nvPr>
        </p:nvSpPr>
        <p:spPr>
          <a:xfrm>
            <a:off x="8689042" y="4817838"/>
            <a:ext cx="504228" cy="46574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200" dirty="0">
                <a:solidFill>
                  <a:srgbClr val="000000"/>
                </a:solidFill>
                <a:latin typeface="Arial" panose="020B0604020202020204"/>
                <a:ea typeface="思源黑体 CN Bold" panose="020B0800000000000000"/>
              </a:rPr>
              <a:t>运维</a:t>
            </a:r>
          </a:p>
        </p:txBody>
      </p:sp>
      <p:sp>
        <p:nvSpPr>
          <p:cNvPr id="105" name="文本框 41">
            <a:extLst>
              <a:ext uri="{FF2B5EF4-FFF2-40B4-BE49-F238E27FC236}">
                <a16:creationId xmlns:a16="http://schemas.microsoft.com/office/drawing/2014/main" id="{1F3CE8ED-57D3-05E4-8694-76CD12AC4C78}"/>
              </a:ext>
            </a:extLst>
          </p:cNvPr>
          <p:cNvSpPr txBox="1"/>
          <p:nvPr>
            <p:custDataLst>
              <p:tags r:id="rId30"/>
            </p:custDataLst>
          </p:nvPr>
        </p:nvSpPr>
        <p:spPr>
          <a:xfrm>
            <a:off x="9878473" y="4509000"/>
            <a:ext cx="602079" cy="343416"/>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050" dirty="0">
                <a:solidFill>
                  <a:schemeClr val="bg1"/>
                </a:solidFill>
                <a:latin typeface="Arial" panose="020B0604020202020204"/>
                <a:ea typeface="思源黑体 CN Bold" panose="020B0800000000000000"/>
              </a:rPr>
              <a:t>授权</a:t>
            </a:r>
          </a:p>
        </p:txBody>
      </p:sp>
      <p:cxnSp>
        <p:nvCxnSpPr>
          <p:cNvPr id="106" name="直接箭头连接符 52">
            <a:extLst>
              <a:ext uri="{FF2B5EF4-FFF2-40B4-BE49-F238E27FC236}">
                <a16:creationId xmlns:a16="http://schemas.microsoft.com/office/drawing/2014/main" id="{961B044F-AC6C-1E0F-D3C9-3324DA220F6F}"/>
              </a:ext>
            </a:extLst>
          </p:cNvPr>
          <p:cNvCxnSpPr/>
          <p:nvPr>
            <p:custDataLst>
              <p:tags r:id="rId31"/>
            </p:custDataLst>
          </p:nvPr>
        </p:nvCxnSpPr>
        <p:spPr>
          <a:xfrm flipV="1">
            <a:off x="4978770" y="3702296"/>
            <a:ext cx="0" cy="310309"/>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07" name="文本框 53">
            <a:extLst>
              <a:ext uri="{FF2B5EF4-FFF2-40B4-BE49-F238E27FC236}">
                <a16:creationId xmlns:a16="http://schemas.microsoft.com/office/drawing/2014/main" id="{BEFFDF3A-99B1-25D7-9D6B-A775B8F30E36}"/>
              </a:ext>
            </a:extLst>
          </p:cNvPr>
          <p:cNvSpPr txBox="1"/>
          <p:nvPr>
            <p:custDataLst>
              <p:tags r:id="rId32"/>
            </p:custDataLst>
          </p:nvPr>
        </p:nvSpPr>
        <p:spPr>
          <a:xfrm>
            <a:off x="5142390" y="3722497"/>
            <a:ext cx="1258699" cy="29964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200" dirty="0">
                <a:solidFill>
                  <a:srgbClr val="000000"/>
                </a:solidFill>
                <a:latin typeface="Arial" panose="020B0604020202020204"/>
                <a:ea typeface="思源黑体 CN Bold" panose="020B0800000000000000"/>
              </a:rPr>
              <a:t>赋能、优化</a:t>
            </a:r>
          </a:p>
        </p:txBody>
      </p:sp>
      <p:sp>
        <p:nvSpPr>
          <p:cNvPr id="108" name="文本框 54">
            <a:extLst>
              <a:ext uri="{FF2B5EF4-FFF2-40B4-BE49-F238E27FC236}">
                <a16:creationId xmlns:a16="http://schemas.microsoft.com/office/drawing/2014/main" id="{7B2EC5B0-0654-7A19-AA5F-B6995BFA7688}"/>
              </a:ext>
            </a:extLst>
          </p:cNvPr>
          <p:cNvSpPr txBox="1"/>
          <p:nvPr>
            <p:custDataLst>
              <p:tags r:id="rId33"/>
            </p:custDataLst>
          </p:nvPr>
        </p:nvSpPr>
        <p:spPr>
          <a:xfrm>
            <a:off x="9952262" y="5300417"/>
            <a:ext cx="1074225" cy="346222"/>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200" dirty="0">
                <a:solidFill>
                  <a:srgbClr val="000000"/>
                </a:solidFill>
                <a:latin typeface="Arial" panose="020B0604020202020204"/>
                <a:ea typeface="思源黑体 CN Bold" panose="020B0800000000000000"/>
              </a:rPr>
              <a:t>操作</a:t>
            </a:r>
            <a:r>
              <a:rPr kumimoji="1" lang="en-US" altLang="zh-CN" sz="1200" dirty="0">
                <a:solidFill>
                  <a:srgbClr val="000000"/>
                </a:solidFill>
                <a:latin typeface="Arial" panose="020B0604020202020204"/>
                <a:ea typeface="思源黑体 CN Bold" panose="020B0800000000000000"/>
              </a:rPr>
              <a:t>/</a:t>
            </a:r>
            <a:r>
              <a:rPr kumimoji="1" lang="zh-CN" altLang="en-US" sz="1200" dirty="0">
                <a:solidFill>
                  <a:srgbClr val="000000"/>
                </a:solidFill>
                <a:latin typeface="Arial" panose="020B0604020202020204"/>
                <a:ea typeface="思源黑体 CN Bold" panose="020B0800000000000000"/>
              </a:rPr>
              <a:t>查看</a:t>
            </a:r>
          </a:p>
        </p:txBody>
      </p:sp>
      <p:sp>
        <p:nvSpPr>
          <p:cNvPr id="109" name="圆角矩形 98">
            <a:extLst>
              <a:ext uri="{FF2B5EF4-FFF2-40B4-BE49-F238E27FC236}">
                <a16:creationId xmlns:a16="http://schemas.microsoft.com/office/drawing/2014/main" id="{D29ABD2F-93C7-2AA3-BC67-0257B9871629}"/>
              </a:ext>
            </a:extLst>
          </p:cNvPr>
          <p:cNvSpPr/>
          <p:nvPr>
            <p:custDataLst>
              <p:tags r:id="rId34"/>
            </p:custDataLst>
          </p:nvPr>
        </p:nvSpPr>
        <p:spPr>
          <a:xfrm>
            <a:off x="4459569" y="5650567"/>
            <a:ext cx="1777289"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a:ln>
                  <a:noFill/>
                </a:ln>
                <a:solidFill>
                  <a:srgbClr val="00B050"/>
                </a:solidFill>
                <a:effectLst/>
                <a:uLnTx/>
                <a:uFillTx/>
                <a:latin typeface="Arial" panose="020B0604020202020204"/>
                <a:ea typeface="思源黑体 CN Bold" panose="020B0800000000000000"/>
              </a:rPr>
              <a:t>日志审计</a:t>
            </a:r>
          </a:p>
        </p:txBody>
      </p:sp>
      <p:sp>
        <p:nvSpPr>
          <p:cNvPr id="110" name="圆角矩形 98">
            <a:extLst>
              <a:ext uri="{FF2B5EF4-FFF2-40B4-BE49-F238E27FC236}">
                <a16:creationId xmlns:a16="http://schemas.microsoft.com/office/drawing/2014/main" id="{BE4B8419-126A-900A-B09B-4EA79ABE5358}"/>
              </a:ext>
            </a:extLst>
          </p:cNvPr>
          <p:cNvSpPr/>
          <p:nvPr>
            <p:custDataLst>
              <p:tags r:id="rId35"/>
            </p:custDataLst>
          </p:nvPr>
        </p:nvSpPr>
        <p:spPr>
          <a:xfrm>
            <a:off x="5943379" y="5650567"/>
            <a:ext cx="1777289"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区块链</a:t>
            </a:r>
          </a:p>
        </p:txBody>
      </p:sp>
      <p:sp>
        <p:nvSpPr>
          <p:cNvPr id="111" name="圆角矩形 89">
            <a:extLst>
              <a:ext uri="{FF2B5EF4-FFF2-40B4-BE49-F238E27FC236}">
                <a16:creationId xmlns:a16="http://schemas.microsoft.com/office/drawing/2014/main" id="{FACE282B-1D7C-41E2-5B42-36471705C727}"/>
              </a:ext>
            </a:extLst>
          </p:cNvPr>
          <p:cNvSpPr/>
          <p:nvPr>
            <p:custDataLst>
              <p:tags r:id="rId36"/>
            </p:custDataLst>
          </p:nvPr>
        </p:nvSpPr>
        <p:spPr>
          <a:xfrm>
            <a:off x="291000" y="1584000"/>
            <a:ext cx="11062800" cy="607151"/>
          </a:xfrm>
          <a:prstGeom prst="roundRect">
            <a:avLst>
              <a:gd name="adj" fmla="val 16804"/>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cxnSp>
        <p:nvCxnSpPr>
          <p:cNvPr id="112" name="直接箭头连接符 72">
            <a:extLst>
              <a:ext uri="{FF2B5EF4-FFF2-40B4-BE49-F238E27FC236}">
                <a16:creationId xmlns:a16="http://schemas.microsoft.com/office/drawing/2014/main" id="{6AF84B2F-387D-E9E2-8CDD-195DED457656}"/>
              </a:ext>
            </a:extLst>
          </p:cNvPr>
          <p:cNvCxnSpPr/>
          <p:nvPr>
            <p:custDataLst>
              <p:tags r:id="rId37"/>
            </p:custDataLst>
          </p:nvPr>
        </p:nvCxnSpPr>
        <p:spPr>
          <a:xfrm flipV="1">
            <a:off x="4978770" y="2163094"/>
            <a:ext cx="0" cy="310309"/>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13" name="文本框 73">
            <a:extLst>
              <a:ext uri="{FF2B5EF4-FFF2-40B4-BE49-F238E27FC236}">
                <a16:creationId xmlns:a16="http://schemas.microsoft.com/office/drawing/2014/main" id="{6F51909B-1FFF-1F84-144C-4E89C4BFDBF5}"/>
              </a:ext>
            </a:extLst>
          </p:cNvPr>
          <p:cNvSpPr txBox="1"/>
          <p:nvPr>
            <p:custDataLst>
              <p:tags r:id="rId38"/>
            </p:custDataLst>
          </p:nvPr>
        </p:nvSpPr>
        <p:spPr>
          <a:xfrm>
            <a:off x="5142390" y="2206863"/>
            <a:ext cx="1258699" cy="29964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200" dirty="0">
                <a:solidFill>
                  <a:srgbClr val="000000"/>
                </a:solidFill>
                <a:latin typeface="Arial" panose="020B0604020202020204"/>
                <a:ea typeface="思源黑体 CN Bold" panose="020B0800000000000000"/>
              </a:rPr>
              <a:t>赋能应用</a:t>
            </a:r>
          </a:p>
        </p:txBody>
      </p:sp>
      <p:sp>
        <p:nvSpPr>
          <p:cNvPr id="114" name="圆角矩形 100">
            <a:extLst>
              <a:ext uri="{FF2B5EF4-FFF2-40B4-BE49-F238E27FC236}">
                <a16:creationId xmlns:a16="http://schemas.microsoft.com/office/drawing/2014/main" id="{17793B07-ED74-51C1-1E05-D45D1035BB15}"/>
              </a:ext>
            </a:extLst>
          </p:cNvPr>
          <p:cNvSpPr/>
          <p:nvPr>
            <p:custDataLst>
              <p:tags r:id="rId39"/>
            </p:custDataLst>
          </p:nvPr>
        </p:nvSpPr>
        <p:spPr>
          <a:xfrm>
            <a:off x="1263631" y="1752903"/>
            <a:ext cx="1736726" cy="269346"/>
          </a:xfrm>
          <a:prstGeom prst="roundRect">
            <a:avLst/>
          </a:prstGeom>
          <a:solidFill>
            <a:srgbClr val="3BB3C2"/>
          </a:solidFill>
          <a:ln w="12700" cap="flat" cmpd="sng" algn="ctr">
            <a:noFill/>
            <a:prstDash val="solid"/>
            <a:miter lim="800000"/>
          </a:ln>
          <a:effectLst/>
        </p:spPr>
        <p:txBody>
          <a:bodyPr rtlCol="0" anchor="ctr" anchorCtr="0"/>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rPr>
              <a:t>数据中心互联互通</a:t>
            </a:r>
          </a:p>
        </p:txBody>
      </p:sp>
      <p:sp>
        <p:nvSpPr>
          <p:cNvPr id="115" name="圆角矩形 100">
            <a:extLst>
              <a:ext uri="{FF2B5EF4-FFF2-40B4-BE49-F238E27FC236}">
                <a16:creationId xmlns:a16="http://schemas.microsoft.com/office/drawing/2014/main" id="{F8540D58-E3EA-5A91-6D2A-B771F0CA122B}"/>
              </a:ext>
            </a:extLst>
          </p:cNvPr>
          <p:cNvSpPr/>
          <p:nvPr>
            <p:custDataLst>
              <p:tags r:id="rId40"/>
            </p:custDataLst>
          </p:nvPr>
        </p:nvSpPr>
        <p:spPr>
          <a:xfrm>
            <a:off x="3062917" y="1752903"/>
            <a:ext cx="1344786" cy="269346"/>
          </a:xfrm>
          <a:prstGeom prst="roundRect">
            <a:avLst/>
          </a:prstGeom>
          <a:solidFill>
            <a:srgbClr val="3BB3C2"/>
          </a:solidFill>
          <a:ln w="12700" cap="flat" cmpd="sng" algn="ctr">
            <a:noFill/>
            <a:prstDash val="solid"/>
            <a:miter lim="800000"/>
          </a:ln>
          <a:effectLst/>
        </p:spPr>
        <p:txBody>
          <a:bodyPr rtlCol="0" anchor="ctr" anchorCtr="0"/>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rPr>
              <a:t>数据批量共享</a:t>
            </a:r>
          </a:p>
        </p:txBody>
      </p:sp>
      <p:sp>
        <p:nvSpPr>
          <p:cNvPr id="116" name="圆角矩形 100">
            <a:extLst>
              <a:ext uri="{FF2B5EF4-FFF2-40B4-BE49-F238E27FC236}">
                <a16:creationId xmlns:a16="http://schemas.microsoft.com/office/drawing/2014/main" id="{A436E82D-D87D-55FA-2845-0FD7A042B38C}"/>
              </a:ext>
            </a:extLst>
          </p:cNvPr>
          <p:cNvSpPr/>
          <p:nvPr>
            <p:custDataLst>
              <p:tags r:id="rId41"/>
            </p:custDataLst>
          </p:nvPr>
        </p:nvSpPr>
        <p:spPr>
          <a:xfrm>
            <a:off x="7337444" y="1752903"/>
            <a:ext cx="1005782" cy="269346"/>
          </a:xfrm>
          <a:prstGeom prst="roundRect">
            <a:avLst/>
          </a:prstGeom>
          <a:solidFill>
            <a:srgbClr val="3BB3C2"/>
          </a:solidFill>
          <a:ln w="12700" cap="flat" cmpd="sng" algn="ctr">
            <a:noFill/>
            <a:prstDash val="solid"/>
            <a:miter lim="800000"/>
          </a:ln>
          <a:effectLst/>
        </p:spPr>
        <p:txBody>
          <a:bodyPr rtlCol="0" anchor="ctr" anchorCtr="0"/>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rPr>
              <a:t>数据交易</a:t>
            </a:r>
          </a:p>
        </p:txBody>
      </p:sp>
      <p:sp>
        <p:nvSpPr>
          <p:cNvPr id="117" name="圆角矩形 100">
            <a:extLst>
              <a:ext uri="{FF2B5EF4-FFF2-40B4-BE49-F238E27FC236}">
                <a16:creationId xmlns:a16="http://schemas.microsoft.com/office/drawing/2014/main" id="{83606C4E-B0FE-991C-032C-5095A1E52975}"/>
              </a:ext>
            </a:extLst>
          </p:cNvPr>
          <p:cNvSpPr/>
          <p:nvPr>
            <p:custDataLst>
              <p:tags r:id="rId42"/>
            </p:custDataLst>
          </p:nvPr>
        </p:nvSpPr>
        <p:spPr>
          <a:xfrm>
            <a:off x="8405787" y="1752903"/>
            <a:ext cx="1021289" cy="269346"/>
          </a:xfrm>
          <a:prstGeom prst="roundRect">
            <a:avLst/>
          </a:prstGeom>
          <a:solidFill>
            <a:srgbClr val="3BB3C2"/>
          </a:solidFill>
          <a:ln w="12700" cap="flat" cmpd="sng" algn="ctr">
            <a:noFill/>
            <a:prstDash val="solid"/>
            <a:miter lim="800000"/>
          </a:ln>
          <a:effectLst/>
        </p:spPr>
        <p:txBody>
          <a:bodyPr rtlCol="0" anchor="ctr" anchorCtr="0"/>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rPr>
              <a:t>精准营销</a:t>
            </a:r>
          </a:p>
        </p:txBody>
      </p:sp>
      <p:sp>
        <p:nvSpPr>
          <p:cNvPr id="118" name="圆角矩形 100">
            <a:extLst>
              <a:ext uri="{FF2B5EF4-FFF2-40B4-BE49-F238E27FC236}">
                <a16:creationId xmlns:a16="http://schemas.microsoft.com/office/drawing/2014/main" id="{1E17174D-30B3-2522-7ABF-FC8E7E941F4F}"/>
              </a:ext>
            </a:extLst>
          </p:cNvPr>
          <p:cNvSpPr/>
          <p:nvPr>
            <p:custDataLst>
              <p:tags r:id="rId43"/>
            </p:custDataLst>
          </p:nvPr>
        </p:nvSpPr>
        <p:spPr>
          <a:xfrm>
            <a:off x="4470263" y="1752903"/>
            <a:ext cx="1443811" cy="269346"/>
          </a:xfrm>
          <a:prstGeom prst="roundRect">
            <a:avLst/>
          </a:prstGeom>
          <a:solidFill>
            <a:srgbClr val="3BB3C2"/>
          </a:solidFill>
          <a:ln w="12700" cap="flat" cmpd="sng" algn="ctr">
            <a:noFill/>
            <a:prstDash val="solid"/>
            <a:miter lim="800000"/>
          </a:ln>
          <a:effectLst/>
        </p:spPr>
        <p:txBody>
          <a:bodyPr rtlCol="0" anchor="ctr" anchorCtr="0"/>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rPr>
              <a:t>企业内部数据防护</a:t>
            </a:r>
          </a:p>
        </p:txBody>
      </p:sp>
      <p:sp>
        <p:nvSpPr>
          <p:cNvPr id="119" name="圆角矩形 100">
            <a:extLst>
              <a:ext uri="{FF2B5EF4-FFF2-40B4-BE49-F238E27FC236}">
                <a16:creationId xmlns:a16="http://schemas.microsoft.com/office/drawing/2014/main" id="{B2680FFE-3DE3-466F-1438-198985F6FA44}"/>
              </a:ext>
            </a:extLst>
          </p:cNvPr>
          <p:cNvSpPr/>
          <p:nvPr>
            <p:custDataLst>
              <p:tags r:id="rId44"/>
            </p:custDataLst>
          </p:nvPr>
        </p:nvSpPr>
        <p:spPr>
          <a:xfrm>
            <a:off x="6051000" y="1752903"/>
            <a:ext cx="1154371" cy="269346"/>
          </a:xfrm>
          <a:prstGeom prst="roundRect">
            <a:avLst/>
          </a:prstGeom>
          <a:solidFill>
            <a:srgbClr val="3BB3C2"/>
          </a:solidFill>
          <a:ln w="12700" cap="flat" cmpd="sng" algn="ctr">
            <a:noFill/>
            <a:prstDash val="solid"/>
            <a:miter lim="800000"/>
          </a:ln>
          <a:effectLst/>
        </p:spPr>
        <p:txBody>
          <a:bodyPr rtlCol="0" anchor="ctr" anchorCtr="0"/>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rPr>
              <a:t>疫情数据封存</a:t>
            </a:r>
          </a:p>
        </p:txBody>
      </p:sp>
      <p:sp>
        <p:nvSpPr>
          <p:cNvPr id="120" name="文本框 81">
            <a:extLst>
              <a:ext uri="{FF2B5EF4-FFF2-40B4-BE49-F238E27FC236}">
                <a16:creationId xmlns:a16="http://schemas.microsoft.com/office/drawing/2014/main" id="{2F07975E-DBB5-7152-955F-072C34F957C5}"/>
              </a:ext>
            </a:extLst>
          </p:cNvPr>
          <p:cNvSpPr txBox="1"/>
          <p:nvPr>
            <p:custDataLst>
              <p:tags r:id="rId45"/>
            </p:custDataLst>
          </p:nvPr>
        </p:nvSpPr>
        <p:spPr>
          <a:xfrm>
            <a:off x="377621" y="1750658"/>
            <a:ext cx="924223" cy="61276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rgbClr val="000000"/>
                </a:solidFill>
                <a:latin typeface="Arial" panose="020B0604020202020204"/>
                <a:ea typeface="思源黑体 CN Bold" panose="020B0800000000000000"/>
              </a:rPr>
              <a:t>应用场景</a:t>
            </a:r>
          </a:p>
        </p:txBody>
      </p:sp>
      <p:sp>
        <p:nvSpPr>
          <p:cNvPr id="121" name="圆角矩形 92">
            <a:extLst>
              <a:ext uri="{FF2B5EF4-FFF2-40B4-BE49-F238E27FC236}">
                <a16:creationId xmlns:a16="http://schemas.microsoft.com/office/drawing/2014/main" id="{50DAF667-F23E-A904-1D6E-BB7835FBF185}"/>
              </a:ext>
            </a:extLst>
          </p:cNvPr>
          <p:cNvSpPr/>
          <p:nvPr>
            <p:custDataLst>
              <p:tags r:id="rId46"/>
            </p:custDataLst>
          </p:nvPr>
        </p:nvSpPr>
        <p:spPr>
          <a:xfrm>
            <a:off x="1262563" y="2583948"/>
            <a:ext cx="6588436" cy="1138549"/>
          </a:xfrm>
          <a:prstGeom prst="roundRect">
            <a:avLst>
              <a:gd name="adj" fmla="val 1928"/>
            </a:avLst>
          </a:prstGeom>
          <a:solidFill>
            <a:srgbClr val="DBDBDB"/>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122" name="文本框 6">
            <a:extLst>
              <a:ext uri="{FF2B5EF4-FFF2-40B4-BE49-F238E27FC236}">
                <a16:creationId xmlns:a16="http://schemas.microsoft.com/office/drawing/2014/main" id="{E70F011D-1A72-A589-42CC-61D513DE79EE}"/>
              </a:ext>
            </a:extLst>
          </p:cNvPr>
          <p:cNvSpPr txBox="1"/>
          <p:nvPr>
            <p:custDataLst>
              <p:tags r:id="rId47"/>
            </p:custDataLst>
          </p:nvPr>
        </p:nvSpPr>
        <p:spPr>
          <a:xfrm>
            <a:off x="1372711" y="2802231"/>
            <a:ext cx="838419" cy="780543"/>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b="1" dirty="0">
                <a:solidFill>
                  <a:srgbClr val="000000"/>
                </a:solidFill>
                <a:latin typeface="Arial" panose="020B0604020202020204"/>
                <a:ea typeface="思源黑体 CN Bold" panose="020B0800000000000000"/>
              </a:rPr>
              <a:t>隐私计算</a:t>
            </a:r>
          </a:p>
        </p:txBody>
      </p:sp>
      <p:sp>
        <p:nvSpPr>
          <p:cNvPr id="123" name="圆角矩形 100">
            <a:extLst>
              <a:ext uri="{FF2B5EF4-FFF2-40B4-BE49-F238E27FC236}">
                <a16:creationId xmlns:a16="http://schemas.microsoft.com/office/drawing/2014/main" id="{0B41BB1D-25EA-EB4F-60F4-221FD9AC803F}"/>
              </a:ext>
            </a:extLst>
          </p:cNvPr>
          <p:cNvSpPr/>
          <p:nvPr>
            <p:custDataLst>
              <p:tags r:id="rId48"/>
            </p:custDataLst>
          </p:nvPr>
        </p:nvSpPr>
        <p:spPr>
          <a:xfrm>
            <a:off x="6060084" y="2639501"/>
            <a:ext cx="1610916" cy="1051012"/>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124" name="文本框 12">
            <a:extLst>
              <a:ext uri="{FF2B5EF4-FFF2-40B4-BE49-F238E27FC236}">
                <a16:creationId xmlns:a16="http://schemas.microsoft.com/office/drawing/2014/main" id="{F20AB5D0-6114-6194-BB2A-BBA09B723378}"/>
              </a:ext>
            </a:extLst>
          </p:cNvPr>
          <p:cNvSpPr txBox="1"/>
          <p:nvPr>
            <p:custDataLst>
              <p:tags r:id="rId49"/>
            </p:custDataLst>
          </p:nvPr>
        </p:nvSpPr>
        <p:spPr>
          <a:xfrm>
            <a:off x="6248101" y="2650723"/>
            <a:ext cx="1275474" cy="24106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chemeClr val="bg1"/>
                </a:solidFill>
                <a:latin typeface="Arial" panose="020B0604020202020204"/>
                <a:ea typeface="思源黑体 CN Bold" panose="020B0800000000000000"/>
              </a:rPr>
              <a:t>可信执行环境</a:t>
            </a:r>
          </a:p>
        </p:txBody>
      </p:sp>
      <p:sp>
        <p:nvSpPr>
          <p:cNvPr id="125" name="圆角矩形 100">
            <a:extLst>
              <a:ext uri="{FF2B5EF4-FFF2-40B4-BE49-F238E27FC236}">
                <a16:creationId xmlns:a16="http://schemas.microsoft.com/office/drawing/2014/main" id="{6ACB06C4-8066-3531-7A78-2DD8677843CD}"/>
              </a:ext>
            </a:extLst>
          </p:cNvPr>
          <p:cNvSpPr/>
          <p:nvPr>
            <p:custDataLst>
              <p:tags r:id="rId50"/>
            </p:custDataLst>
          </p:nvPr>
        </p:nvSpPr>
        <p:spPr>
          <a:xfrm>
            <a:off x="2046001" y="2627717"/>
            <a:ext cx="1944192" cy="1067285"/>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126" name="文本框 61">
            <a:extLst>
              <a:ext uri="{FF2B5EF4-FFF2-40B4-BE49-F238E27FC236}">
                <a16:creationId xmlns:a16="http://schemas.microsoft.com/office/drawing/2014/main" id="{8006659E-8C57-EEAC-E52A-64D5D9243CD2}"/>
              </a:ext>
            </a:extLst>
          </p:cNvPr>
          <p:cNvSpPr txBox="1"/>
          <p:nvPr>
            <p:custDataLst>
              <p:tags r:id="rId51"/>
            </p:custDataLst>
          </p:nvPr>
        </p:nvSpPr>
        <p:spPr>
          <a:xfrm>
            <a:off x="2588192" y="2635573"/>
            <a:ext cx="1019685" cy="31311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chemeClr val="bg1"/>
                </a:solidFill>
                <a:latin typeface="Arial" panose="020B0604020202020204"/>
                <a:ea typeface="思源黑体 CN Bold" panose="020B0800000000000000"/>
              </a:rPr>
              <a:t>联邦学习</a:t>
            </a:r>
          </a:p>
        </p:txBody>
      </p:sp>
      <p:sp>
        <p:nvSpPr>
          <p:cNvPr id="127" name="圆角矩形 98">
            <a:extLst>
              <a:ext uri="{FF2B5EF4-FFF2-40B4-BE49-F238E27FC236}">
                <a16:creationId xmlns:a16="http://schemas.microsoft.com/office/drawing/2014/main" id="{E8A4BC92-5E7F-0373-7851-DF9B1F1FFEEE}"/>
              </a:ext>
            </a:extLst>
          </p:cNvPr>
          <p:cNvSpPr/>
          <p:nvPr>
            <p:custDataLst>
              <p:tags r:id="rId52"/>
            </p:custDataLst>
          </p:nvPr>
        </p:nvSpPr>
        <p:spPr>
          <a:xfrm>
            <a:off x="2160963" y="2980673"/>
            <a:ext cx="847090"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横向联邦学习</a:t>
            </a:r>
          </a:p>
        </p:txBody>
      </p:sp>
      <p:sp>
        <p:nvSpPr>
          <p:cNvPr id="128" name="圆角矩形 98">
            <a:extLst>
              <a:ext uri="{FF2B5EF4-FFF2-40B4-BE49-F238E27FC236}">
                <a16:creationId xmlns:a16="http://schemas.microsoft.com/office/drawing/2014/main" id="{8F1DAB45-F2EA-7CAD-9590-CAFB52258391}"/>
              </a:ext>
            </a:extLst>
          </p:cNvPr>
          <p:cNvSpPr/>
          <p:nvPr>
            <p:custDataLst>
              <p:tags r:id="rId53"/>
            </p:custDataLst>
          </p:nvPr>
        </p:nvSpPr>
        <p:spPr>
          <a:xfrm>
            <a:off x="3051412" y="2975062"/>
            <a:ext cx="813606" cy="288986"/>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投毒检测</a:t>
            </a:r>
          </a:p>
        </p:txBody>
      </p:sp>
      <p:sp>
        <p:nvSpPr>
          <p:cNvPr id="129" name="圆角矩形 98">
            <a:extLst>
              <a:ext uri="{FF2B5EF4-FFF2-40B4-BE49-F238E27FC236}">
                <a16:creationId xmlns:a16="http://schemas.microsoft.com/office/drawing/2014/main" id="{6B910BAB-9000-6A19-DBF0-FB50761B19A8}"/>
              </a:ext>
            </a:extLst>
          </p:cNvPr>
          <p:cNvSpPr/>
          <p:nvPr>
            <p:custDataLst>
              <p:tags r:id="rId54"/>
            </p:custDataLst>
          </p:nvPr>
        </p:nvSpPr>
        <p:spPr>
          <a:xfrm>
            <a:off x="2160963" y="3319039"/>
            <a:ext cx="847090"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a:ln>
                  <a:noFill/>
                </a:ln>
                <a:solidFill>
                  <a:srgbClr val="00B050"/>
                </a:solidFill>
                <a:effectLst/>
                <a:uLnTx/>
                <a:uFillTx/>
                <a:latin typeface="Arial" panose="020B0604020202020204"/>
                <a:ea typeface="思源黑体 CN Bold" panose="020B0800000000000000"/>
              </a:rPr>
              <a:t>纵向联邦学习</a:t>
            </a:r>
          </a:p>
        </p:txBody>
      </p:sp>
      <p:sp>
        <p:nvSpPr>
          <p:cNvPr id="130" name="圆角矩形 100">
            <a:extLst>
              <a:ext uri="{FF2B5EF4-FFF2-40B4-BE49-F238E27FC236}">
                <a16:creationId xmlns:a16="http://schemas.microsoft.com/office/drawing/2014/main" id="{D3B224F9-E327-3CB8-5525-941E275D1FC3}"/>
              </a:ext>
            </a:extLst>
          </p:cNvPr>
          <p:cNvSpPr/>
          <p:nvPr>
            <p:custDataLst>
              <p:tags r:id="rId55"/>
            </p:custDataLst>
          </p:nvPr>
        </p:nvSpPr>
        <p:spPr>
          <a:xfrm>
            <a:off x="4116000" y="2623789"/>
            <a:ext cx="1817995" cy="1067285"/>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131" name="文本框 67">
            <a:extLst>
              <a:ext uri="{FF2B5EF4-FFF2-40B4-BE49-F238E27FC236}">
                <a16:creationId xmlns:a16="http://schemas.microsoft.com/office/drawing/2014/main" id="{44163873-2E81-9507-5056-5C94393E0611}"/>
              </a:ext>
            </a:extLst>
          </p:cNvPr>
          <p:cNvSpPr txBox="1"/>
          <p:nvPr>
            <p:custDataLst>
              <p:tags r:id="rId56"/>
            </p:custDataLst>
          </p:nvPr>
        </p:nvSpPr>
        <p:spPr>
          <a:xfrm>
            <a:off x="4524249" y="2639501"/>
            <a:ext cx="1298051" cy="335561"/>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chemeClr val="bg1"/>
                </a:solidFill>
                <a:latin typeface="Arial" panose="020B0604020202020204"/>
                <a:ea typeface="思源黑体 CN Bold" panose="020B0800000000000000"/>
              </a:rPr>
              <a:t>安全多方计算</a:t>
            </a:r>
          </a:p>
        </p:txBody>
      </p:sp>
      <p:sp>
        <p:nvSpPr>
          <p:cNvPr id="132" name="圆角矩形 98">
            <a:extLst>
              <a:ext uri="{FF2B5EF4-FFF2-40B4-BE49-F238E27FC236}">
                <a16:creationId xmlns:a16="http://schemas.microsoft.com/office/drawing/2014/main" id="{8BB44BA0-0CCD-6602-9551-0B39710277FD}"/>
              </a:ext>
            </a:extLst>
          </p:cNvPr>
          <p:cNvSpPr/>
          <p:nvPr>
            <p:custDataLst>
              <p:tags r:id="rId57"/>
            </p:custDataLst>
          </p:nvPr>
        </p:nvSpPr>
        <p:spPr>
          <a:xfrm>
            <a:off x="4223998" y="2980673"/>
            <a:ext cx="790648"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隐私求交</a:t>
            </a:r>
          </a:p>
        </p:txBody>
      </p:sp>
      <p:sp>
        <p:nvSpPr>
          <p:cNvPr id="133" name="圆角矩形 98">
            <a:extLst>
              <a:ext uri="{FF2B5EF4-FFF2-40B4-BE49-F238E27FC236}">
                <a16:creationId xmlns:a16="http://schemas.microsoft.com/office/drawing/2014/main" id="{BAF4D4C3-6DC4-E2E0-9656-220693D12257}"/>
              </a:ext>
            </a:extLst>
          </p:cNvPr>
          <p:cNvSpPr/>
          <p:nvPr>
            <p:custDataLst>
              <p:tags r:id="rId58"/>
            </p:custDataLst>
          </p:nvPr>
        </p:nvSpPr>
        <p:spPr>
          <a:xfrm>
            <a:off x="5071186" y="2980673"/>
            <a:ext cx="790648"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a:ln>
                  <a:noFill/>
                </a:ln>
                <a:solidFill>
                  <a:srgbClr val="00B050"/>
                </a:solidFill>
                <a:effectLst/>
                <a:uLnTx/>
                <a:uFillTx/>
                <a:latin typeface="Arial" panose="020B0604020202020204"/>
                <a:ea typeface="思源黑体 CN Bold" panose="020B0800000000000000"/>
              </a:rPr>
              <a:t>匿踪查询</a:t>
            </a:r>
          </a:p>
        </p:txBody>
      </p:sp>
      <p:sp>
        <p:nvSpPr>
          <p:cNvPr id="134" name="圆角矩形 98">
            <a:extLst>
              <a:ext uri="{FF2B5EF4-FFF2-40B4-BE49-F238E27FC236}">
                <a16:creationId xmlns:a16="http://schemas.microsoft.com/office/drawing/2014/main" id="{04981FB1-94B5-8F12-A83D-1BBB99B43FF8}"/>
              </a:ext>
            </a:extLst>
          </p:cNvPr>
          <p:cNvSpPr/>
          <p:nvPr>
            <p:custDataLst>
              <p:tags r:id="rId59"/>
            </p:custDataLst>
          </p:nvPr>
        </p:nvSpPr>
        <p:spPr>
          <a:xfrm>
            <a:off x="4225602" y="3319039"/>
            <a:ext cx="790648"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a:ln>
                  <a:noFill/>
                </a:ln>
                <a:solidFill>
                  <a:srgbClr val="00B050"/>
                </a:solidFill>
                <a:effectLst/>
                <a:uLnTx/>
                <a:uFillTx/>
                <a:latin typeface="Arial" panose="020B0604020202020204"/>
                <a:ea typeface="思源黑体 CN Bold" panose="020B0800000000000000"/>
              </a:rPr>
              <a:t>通用</a:t>
            </a:r>
            <a:r>
              <a:rPr kumimoji="1" lang="en-US" altLang="zh-CN" sz="1100" b="0" i="0" u="none" strike="noStrike" kern="1200" cap="none" spc="0" normalizeH="0" baseline="0" noProof="0">
                <a:ln>
                  <a:noFill/>
                </a:ln>
                <a:solidFill>
                  <a:srgbClr val="00B050"/>
                </a:solidFill>
                <a:effectLst/>
                <a:uLnTx/>
                <a:uFillTx/>
                <a:latin typeface="Arial" panose="020B0604020202020204"/>
                <a:ea typeface="思源黑体 CN Bold" panose="020B0800000000000000"/>
              </a:rPr>
              <a:t>MPC</a:t>
            </a:r>
          </a:p>
        </p:txBody>
      </p:sp>
      <p:sp>
        <p:nvSpPr>
          <p:cNvPr id="135" name="圆角矩形 98">
            <a:extLst>
              <a:ext uri="{FF2B5EF4-FFF2-40B4-BE49-F238E27FC236}">
                <a16:creationId xmlns:a16="http://schemas.microsoft.com/office/drawing/2014/main" id="{1607EF1A-AEF0-C560-AC58-AB6DBADDB96A}"/>
              </a:ext>
            </a:extLst>
          </p:cNvPr>
          <p:cNvSpPr/>
          <p:nvPr>
            <p:custDataLst>
              <p:tags r:id="rId60"/>
            </p:custDataLst>
          </p:nvPr>
        </p:nvSpPr>
        <p:spPr>
          <a:xfrm>
            <a:off x="5071186" y="3319039"/>
            <a:ext cx="790648"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机器学习</a:t>
            </a:r>
          </a:p>
        </p:txBody>
      </p:sp>
      <p:sp>
        <p:nvSpPr>
          <p:cNvPr id="136" name="圆角矩形 98">
            <a:extLst>
              <a:ext uri="{FF2B5EF4-FFF2-40B4-BE49-F238E27FC236}">
                <a16:creationId xmlns:a16="http://schemas.microsoft.com/office/drawing/2014/main" id="{0482D1D2-E0FD-D7B8-C1F7-C7151AB71C14}"/>
              </a:ext>
            </a:extLst>
          </p:cNvPr>
          <p:cNvSpPr/>
          <p:nvPr>
            <p:custDataLst>
              <p:tags r:id="rId61"/>
            </p:custDataLst>
          </p:nvPr>
        </p:nvSpPr>
        <p:spPr>
          <a:xfrm>
            <a:off x="7549532" y="4535587"/>
            <a:ext cx="937126" cy="276718"/>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05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内存加密</a:t>
            </a:r>
          </a:p>
        </p:txBody>
      </p:sp>
      <p:sp>
        <p:nvSpPr>
          <p:cNvPr id="137" name="圆角矩形 98">
            <a:extLst>
              <a:ext uri="{FF2B5EF4-FFF2-40B4-BE49-F238E27FC236}">
                <a16:creationId xmlns:a16="http://schemas.microsoft.com/office/drawing/2014/main" id="{4C2526C4-C408-C844-D40E-38E197EBFFB3}"/>
              </a:ext>
            </a:extLst>
          </p:cNvPr>
          <p:cNvSpPr/>
          <p:nvPr>
            <p:custDataLst>
              <p:tags r:id="rId62"/>
            </p:custDataLst>
          </p:nvPr>
        </p:nvSpPr>
        <p:spPr>
          <a:xfrm>
            <a:off x="6142963" y="2975061"/>
            <a:ext cx="1477477" cy="22950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可信机密计算</a:t>
            </a:r>
          </a:p>
        </p:txBody>
      </p:sp>
      <p:sp>
        <p:nvSpPr>
          <p:cNvPr id="138" name="圆角矩形 98">
            <a:extLst>
              <a:ext uri="{FF2B5EF4-FFF2-40B4-BE49-F238E27FC236}">
                <a16:creationId xmlns:a16="http://schemas.microsoft.com/office/drawing/2014/main" id="{C294B797-7DC7-E3D1-E62C-6BBF5E8FEEC1}"/>
              </a:ext>
            </a:extLst>
          </p:cNvPr>
          <p:cNvSpPr/>
          <p:nvPr>
            <p:custDataLst>
              <p:tags r:id="rId63"/>
            </p:custDataLst>
          </p:nvPr>
        </p:nvSpPr>
        <p:spPr>
          <a:xfrm>
            <a:off x="6142963" y="3249000"/>
            <a:ext cx="1477477" cy="22950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noProof="0" dirty="0">
                <a:ln>
                  <a:noFill/>
                </a:ln>
                <a:solidFill>
                  <a:srgbClr val="00B050"/>
                </a:solidFill>
                <a:effectLst/>
                <a:uLnTx/>
                <a:uFillTx/>
                <a:latin typeface="Arial" panose="020B0604020202020204"/>
                <a:ea typeface="思源黑体 CN Bold" panose="020B0800000000000000"/>
                <a:sym typeface="+mn-ea"/>
              </a:rPr>
              <a:t>可信云基础设施</a:t>
            </a:r>
            <a:endPar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endParaRPr>
          </a:p>
        </p:txBody>
      </p:sp>
      <p:sp>
        <p:nvSpPr>
          <p:cNvPr id="12" name="圆角矩形 92">
            <a:extLst>
              <a:ext uri="{FF2B5EF4-FFF2-40B4-BE49-F238E27FC236}">
                <a16:creationId xmlns:a16="http://schemas.microsoft.com/office/drawing/2014/main" id="{B05F5746-3C5D-C8C2-3A8F-A802B1E924B1}"/>
              </a:ext>
            </a:extLst>
          </p:cNvPr>
          <p:cNvSpPr/>
          <p:nvPr>
            <p:custDataLst>
              <p:tags r:id="rId64"/>
            </p:custDataLst>
          </p:nvPr>
        </p:nvSpPr>
        <p:spPr>
          <a:xfrm>
            <a:off x="7941000" y="2605451"/>
            <a:ext cx="3194998" cy="1138549"/>
          </a:xfrm>
          <a:prstGeom prst="roundRect">
            <a:avLst>
              <a:gd name="adj" fmla="val 1928"/>
            </a:avLst>
          </a:prstGeom>
          <a:solidFill>
            <a:srgbClr val="DBDBDB"/>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4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13" name="文本框 6">
            <a:extLst>
              <a:ext uri="{FF2B5EF4-FFF2-40B4-BE49-F238E27FC236}">
                <a16:creationId xmlns:a16="http://schemas.microsoft.com/office/drawing/2014/main" id="{27819771-EAAA-E329-977D-EB4254B6DF3C}"/>
              </a:ext>
            </a:extLst>
          </p:cNvPr>
          <p:cNvSpPr txBox="1"/>
          <p:nvPr>
            <p:custDataLst>
              <p:tags r:id="rId65"/>
            </p:custDataLst>
          </p:nvPr>
        </p:nvSpPr>
        <p:spPr>
          <a:xfrm>
            <a:off x="7982024" y="2688045"/>
            <a:ext cx="828186" cy="90258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b="1" dirty="0">
                <a:solidFill>
                  <a:srgbClr val="000000"/>
                </a:solidFill>
                <a:latin typeface="Arial" panose="020B0604020202020204"/>
                <a:ea typeface="思源黑体 CN Bold" panose="020B0800000000000000"/>
              </a:rPr>
              <a:t>数据共享开放</a:t>
            </a:r>
          </a:p>
        </p:txBody>
      </p:sp>
      <p:sp>
        <p:nvSpPr>
          <p:cNvPr id="14" name="圆角矩形 100">
            <a:extLst>
              <a:ext uri="{FF2B5EF4-FFF2-40B4-BE49-F238E27FC236}">
                <a16:creationId xmlns:a16="http://schemas.microsoft.com/office/drawing/2014/main" id="{9C518814-C124-9248-135E-592EE4A7958A}"/>
              </a:ext>
            </a:extLst>
          </p:cNvPr>
          <p:cNvSpPr/>
          <p:nvPr>
            <p:custDataLst>
              <p:tags r:id="rId66"/>
            </p:custDataLst>
          </p:nvPr>
        </p:nvSpPr>
        <p:spPr>
          <a:xfrm>
            <a:off x="8670422" y="2663166"/>
            <a:ext cx="2363012" cy="1027347"/>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15" name="文本框 61">
            <a:extLst>
              <a:ext uri="{FF2B5EF4-FFF2-40B4-BE49-F238E27FC236}">
                <a16:creationId xmlns:a16="http://schemas.microsoft.com/office/drawing/2014/main" id="{B1611454-30CB-53E2-E09B-B4556C385013}"/>
              </a:ext>
            </a:extLst>
          </p:cNvPr>
          <p:cNvSpPr txBox="1"/>
          <p:nvPr>
            <p:custDataLst>
              <p:tags r:id="rId67"/>
            </p:custDataLst>
          </p:nvPr>
        </p:nvSpPr>
        <p:spPr>
          <a:xfrm>
            <a:off x="9217354" y="2663728"/>
            <a:ext cx="1260303" cy="31311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chemeClr val="bg1"/>
                </a:solidFill>
                <a:latin typeface="Arial" panose="020B0604020202020204"/>
                <a:ea typeface="思源黑体 CN Bold" panose="020B0800000000000000"/>
              </a:rPr>
              <a:t>数据可控流转</a:t>
            </a:r>
          </a:p>
        </p:txBody>
      </p:sp>
      <p:sp>
        <p:nvSpPr>
          <p:cNvPr id="16" name="圆角矩形 98">
            <a:extLst>
              <a:ext uri="{FF2B5EF4-FFF2-40B4-BE49-F238E27FC236}">
                <a16:creationId xmlns:a16="http://schemas.microsoft.com/office/drawing/2014/main" id="{37FB510F-F9A2-EB24-C3FA-D5A8CEE34A37}"/>
              </a:ext>
            </a:extLst>
          </p:cNvPr>
          <p:cNvSpPr/>
          <p:nvPr>
            <p:custDataLst>
              <p:tags r:id="rId68"/>
            </p:custDataLst>
          </p:nvPr>
        </p:nvSpPr>
        <p:spPr>
          <a:xfrm>
            <a:off x="8726990" y="2959447"/>
            <a:ext cx="1058829"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dirty="0">
                <a:solidFill>
                  <a:srgbClr val="00B050"/>
                </a:solidFill>
                <a:latin typeface="Arial" panose="020B0604020202020204"/>
                <a:ea typeface="思源黑体 CN Bold" panose="020B0800000000000000"/>
              </a:rPr>
              <a:t>数据确权</a:t>
            </a:r>
            <a:endPar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endParaRPr>
          </a:p>
        </p:txBody>
      </p:sp>
      <p:sp>
        <p:nvSpPr>
          <p:cNvPr id="17" name="圆角矩形 98">
            <a:extLst>
              <a:ext uri="{FF2B5EF4-FFF2-40B4-BE49-F238E27FC236}">
                <a16:creationId xmlns:a16="http://schemas.microsoft.com/office/drawing/2014/main" id="{53CDCE03-A2B2-EB5E-4120-F390151EA70B}"/>
              </a:ext>
            </a:extLst>
          </p:cNvPr>
          <p:cNvSpPr/>
          <p:nvPr>
            <p:custDataLst>
              <p:tags r:id="rId69"/>
            </p:custDataLst>
          </p:nvPr>
        </p:nvSpPr>
        <p:spPr>
          <a:xfrm>
            <a:off x="8726990" y="3297813"/>
            <a:ext cx="1058829"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数据流转控制</a:t>
            </a:r>
          </a:p>
        </p:txBody>
      </p:sp>
      <p:sp>
        <p:nvSpPr>
          <p:cNvPr id="18" name="圆角矩形 100">
            <a:extLst>
              <a:ext uri="{FF2B5EF4-FFF2-40B4-BE49-F238E27FC236}">
                <a16:creationId xmlns:a16="http://schemas.microsoft.com/office/drawing/2014/main" id="{4F4CDD2E-7579-0BED-A710-B425FF53229E}"/>
              </a:ext>
            </a:extLst>
          </p:cNvPr>
          <p:cNvSpPr/>
          <p:nvPr>
            <p:custDataLst>
              <p:tags r:id="rId70"/>
            </p:custDataLst>
          </p:nvPr>
        </p:nvSpPr>
        <p:spPr>
          <a:xfrm>
            <a:off x="9560158" y="1750658"/>
            <a:ext cx="1227911" cy="269346"/>
          </a:xfrm>
          <a:prstGeom prst="roundRect">
            <a:avLst/>
          </a:prstGeom>
          <a:solidFill>
            <a:srgbClr val="3BB3C2"/>
          </a:solidFill>
          <a:ln w="12700" cap="flat" cmpd="sng" algn="ctr">
            <a:noFill/>
            <a:prstDash val="solid"/>
            <a:miter lim="800000"/>
          </a:ln>
          <a:effectLst/>
        </p:spPr>
        <p:txBody>
          <a:bodyPr rtlCol="0" anchor="ctr" anchorCtr="0"/>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2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rPr>
              <a:t>政务数据共享</a:t>
            </a:r>
          </a:p>
        </p:txBody>
      </p:sp>
      <p:sp>
        <p:nvSpPr>
          <p:cNvPr id="19" name="圆角矩形 98">
            <a:extLst>
              <a:ext uri="{FF2B5EF4-FFF2-40B4-BE49-F238E27FC236}">
                <a16:creationId xmlns:a16="http://schemas.microsoft.com/office/drawing/2014/main" id="{D259C2E5-7F6E-6585-748A-245C9795BB12}"/>
              </a:ext>
            </a:extLst>
          </p:cNvPr>
          <p:cNvSpPr/>
          <p:nvPr>
            <p:custDataLst>
              <p:tags r:id="rId71"/>
            </p:custDataLst>
          </p:nvPr>
        </p:nvSpPr>
        <p:spPr>
          <a:xfrm>
            <a:off x="9903651" y="2954396"/>
            <a:ext cx="1058829"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数据使用许可</a:t>
            </a:r>
          </a:p>
        </p:txBody>
      </p:sp>
      <p:sp>
        <p:nvSpPr>
          <p:cNvPr id="20" name="圆角矩形 98">
            <a:extLst>
              <a:ext uri="{FF2B5EF4-FFF2-40B4-BE49-F238E27FC236}">
                <a16:creationId xmlns:a16="http://schemas.microsoft.com/office/drawing/2014/main" id="{AC1E95C3-5587-CD65-622F-D371E7CD5696}"/>
              </a:ext>
            </a:extLst>
          </p:cNvPr>
          <p:cNvSpPr/>
          <p:nvPr>
            <p:custDataLst>
              <p:tags r:id="rId72"/>
            </p:custDataLst>
          </p:nvPr>
        </p:nvSpPr>
        <p:spPr>
          <a:xfrm>
            <a:off x="3051412" y="3294000"/>
            <a:ext cx="813606" cy="327143"/>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隐私窃取检测</a:t>
            </a:r>
          </a:p>
        </p:txBody>
      </p:sp>
      <p:sp>
        <p:nvSpPr>
          <p:cNvPr id="21" name="圆角矩形 98">
            <a:extLst>
              <a:ext uri="{FF2B5EF4-FFF2-40B4-BE49-F238E27FC236}">
                <a16:creationId xmlns:a16="http://schemas.microsoft.com/office/drawing/2014/main" id="{81F6F495-A347-AD84-58DD-27D8A509DB66}"/>
              </a:ext>
            </a:extLst>
          </p:cNvPr>
          <p:cNvSpPr/>
          <p:nvPr>
            <p:custDataLst>
              <p:tags r:id="rId73"/>
            </p:custDataLst>
          </p:nvPr>
        </p:nvSpPr>
        <p:spPr>
          <a:xfrm>
            <a:off x="9903651" y="3306063"/>
            <a:ext cx="1058829"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数据</a:t>
            </a:r>
            <a:r>
              <a:rPr kumimoji="1" lang="zh-CN" altLang="en-US" sz="1100" dirty="0">
                <a:solidFill>
                  <a:srgbClr val="00B050"/>
                </a:solidFill>
                <a:latin typeface="Arial" panose="020B0604020202020204"/>
                <a:ea typeface="思源黑体 CN Bold" panose="020B0800000000000000"/>
              </a:rPr>
              <a:t>生命周期控制</a:t>
            </a:r>
            <a:endPar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endParaRPr>
          </a:p>
        </p:txBody>
      </p:sp>
      <p:sp>
        <p:nvSpPr>
          <p:cNvPr id="22" name="圆角矩形 100">
            <a:extLst>
              <a:ext uri="{FF2B5EF4-FFF2-40B4-BE49-F238E27FC236}">
                <a16:creationId xmlns:a16="http://schemas.microsoft.com/office/drawing/2014/main" id="{FDBB9F4C-676F-D95F-3A0A-B3C8E8C5B766}"/>
              </a:ext>
            </a:extLst>
          </p:cNvPr>
          <p:cNvSpPr/>
          <p:nvPr>
            <p:custDataLst>
              <p:tags r:id="rId74"/>
            </p:custDataLst>
          </p:nvPr>
        </p:nvSpPr>
        <p:spPr>
          <a:xfrm>
            <a:off x="2091000" y="4149000"/>
            <a:ext cx="1256892" cy="1155383"/>
          </a:xfrm>
          <a:prstGeom prst="roundRect">
            <a:avLst/>
          </a:prstGeom>
          <a:solidFill>
            <a:srgbClr val="3BB3C2"/>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1" lang="zh-CN" altLang="en-US" sz="1200" b="0" i="0" u="none" strike="noStrike" kern="1200" cap="none" spc="0" normalizeH="0" baseline="0" noProof="0">
              <a:ln>
                <a:noFill/>
              </a:ln>
              <a:solidFill>
                <a:srgbClr val="FFFFFF"/>
              </a:solidFill>
              <a:effectLst/>
              <a:uLnTx/>
              <a:uFillTx/>
              <a:latin typeface="Arial" panose="020B0604020202020204"/>
              <a:ea typeface="思源黑体 CN Bold" panose="020B0800000000000000"/>
            </a:endParaRPr>
          </a:p>
        </p:txBody>
      </p:sp>
      <p:sp>
        <p:nvSpPr>
          <p:cNvPr id="23" name="文本框 18">
            <a:extLst>
              <a:ext uri="{FF2B5EF4-FFF2-40B4-BE49-F238E27FC236}">
                <a16:creationId xmlns:a16="http://schemas.microsoft.com/office/drawing/2014/main" id="{69D600B7-F739-26D6-94D8-D738AB1FD3A4}"/>
              </a:ext>
            </a:extLst>
          </p:cNvPr>
          <p:cNvSpPr txBox="1"/>
          <p:nvPr>
            <p:custDataLst>
              <p:tags r:id="rId75"/>
            </p:custDataLst>
          </p:nvPr>
        </p:nvSpPr>
        <p:spPr>
          <a:xfrm>
            <a:off x="2325512" y="4187831"/>
            <a:ext cx="913028" cy="305259"/>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400" b="1" dirty="0">
                <a:solidFill>
                  <a:schemeClr val="bg1"/>
                </a:solidFill>
                <a:latin typeface="Arial" panose="020B0604020202020204"/>
                <a:ea typeface="思源黑体 CN Bold" panose="020B0800000000000000"/>
              </a:rPr>
              <a:t>云化支持</a:t>
            </a:r>
          </a:p>
        </p:txBody>
      </p:sp>
      <p:sp>
        <p:nvSpPr>
          <p:cNvPr id="88" name="圆角矩形 98">
            <a:extLst>
              <a:ext uri="{FF2B5EF4-FFF2-40B4-BE49-F238E27FC236}">
                <a16:creationId xmlns:a16="http://schemas.microsoft.com/office/drawing/2014/main" id="{46992E6C-F3BB-8974-B26A-26A9D32788A3}"/>
              </a:ext>
            </a:extLst>
          </p:cNvPr>
          <p:cNvSpPr/>
          <p:nvPr>
            <p:custDataLst>
              <p:tags r:id="rId76"/>
            </p:custDataLst>
          </p:nvPr>
        </p:nvSpPr>
        <p:spPr>
          <a:xfrm>
            <a:off x="2247606" y="4479306"/>
            <a:ext cx="953634" cy="229473"/>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dirty="0">
                <a:solidFill>
                  <a:srgbClr val="00B050"/>
                </a:solidFill>
                <a:latin typeface="Arial" panose="020B0604020202020204"/>
                <a:ea typeface="思源黑体 CN Bold" panose="020B0800000000000000"/>
              </a:rPr>
              <a:t>虚拟化隔离</a:t>
            </a:r>
            <a:endPar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endParaRPr>
          </a:p>
        </p:txBody>
      </p:sp>
      <p:sp>
        <p:nvSpPr>
          <p:cNvPr id="24" name="圆角矩形 98">
            <a:extLst>
              <a:ext uri="{FF2B5EF4-FFF2-40B4-BE49-F238E27FC236}">
                <a16:creationId xmlns:a16="http://schemas.microsoft.com/office/drawing/2014/main" id="{1C8FCBC9-4B2D-A5FF-9E66-3BAE69E444CE}"/>
              </a:ext>
            </a:extLst>
          </p:cNvPr>
          <p:cNvSpPr/>
          <p:nvPr>
            <p:custDataLst>
              <p:tags r:id="rId77"/>
            </p:custDataLst>
          </p:nvPr>
        </p:nvSpPr>
        <p:spPr>
          <a:xfrm>
            <a:off x="2226911" y="5020303"/>
            <a:ext cx="969929" cy="215726"/>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dirty="0">
                <a:solidFill>
                  <a:srgbClr val="00B050"/>
                </a:solidFill>
                <a:latin typeface="Arial" panose="020B0604020202020204"/>
                <a:ea typeface="思源黑体 CN Bold" panose="020B0800000000000000"/>
              </a:rPr>
              <a:t>微服务管理</a:t>
            </a:r>
            <a:endPar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endParaRPr>
          </a:p>
        </p:txBody>
      </p:sp>
      <p:sp>
        <p:nvSpPr>
          <p:cNvPr id="25" name="圆角矩形 98">
            <a:extLst>
              <a:ext uri="{FF2B5EF4-FFF2-40B4-BE49-F238E27FC236}">
                <a16:creationId xmlns:a16="http://schemas.microsoft.com/office/drawing/2014/main" id="{1470ED42-3DC4-EADE-9F78-58CE7819C461}"/>
              </a:ext>
            </a:extLst>
          </p:cNvPr>
          <p:cNvSpPr/>
          <p:nvPr>
            <p:custDataLst>
              <p:tags r:id="rId78"/>
            </p:custDataLst>
          </p:nvPr>
        </p:nvSpPr>
        <p:spPr>
          <a:xfrm>
            <a:off x="2240662" y="4740334"/>
            <a:ext cx="953634" cy="229473"/>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11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容器化部署</a:t>
            </a:r>
          </a:p>
        </p:txBody>
      </p:sp>
      <p:sp>
        <p:nvSpPr>
          <p:cNvPr id="29" name="圆角矩形 98">
            <a:extLst>
              <a:ext uri="{FF2B5EF4-FFF2-40B4-BE49-F238E27FC236}">
                <a16:creationId xmlns:a16="http://schemas.microsoft.com/office/drawing/2014/main" id="{AC51954F-21AC-B562-8CF6-7118CEF6EA92}"/>
              </a:ext>
            </a:extLst>
          </p:cNvPr>
          <p:cNvSpPr/>
          <p:nvPr>
            <p:custDataLst>
              <p:tags r:id="rId79"/>
            </p:custDataLst>
          </p:nvPr>
        </p:nvSpPr>
        <p:spPr>
          <a:xfrm>
            <a:off x="3989567" y="4535587"/>
            <a:ext cx="814943" cy="303015"/>
          </a:xfrm>
          <a:prstGeom prst="roundRect">
            <a:avLst/>
          </a:prstGeom>
          <a:solidFill>
            <a:schemeClr val="accent3">
              <a:lumMod val="20000"/>
              <a:lumOff val="80000"/>
            </a:scheme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zh-CN" sz="7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XC</a:t>
            </a:r>
            <a:r>
              <a:rPr kumimoji="1" lang="zh-CN" altLang="en-US" sz="7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 </a:t>
            </a:r>
            <a:r>
              <a:rPr kumimoji="1" lang="en-US" altLang="zh-CN" sz="7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CPU/GPU</a:t>
            </a:r>
            <a:r>
              <a:rPr kumimoji="1" lang="zh-CN" altLang="en-US" sz="7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rPr>
              <a:t>支持</a:t>
            </a:r>
          </a:p>
        </p:txBody>
      </p:sp>
      <p:cxnSp>
        <p:nvCxnSpPr>
          <p:cNvPr id="30" name="直接箭头连接符 30">
            <a:extLst>
              <a:ext uri="{FF2B5EF4-FFF2-40B4-BE49-F238E27FC236}">
                <a16:creationId xmlns:a16="http://schemas.microsoft.com/office/drawing/2014/main" id="{18541FF9-82E9-5D77-6252-FA8A429470FC}"/>
              </a:ext>
            </a:extLst>
          </p:cNvPr>
          <p:cNvCxnSpPr>
            <a:cxnSpLocks/>
            <a:stCxn id="80" idx="1"/>
            <a:endCxn id="22" idx="3"/>
          </p:cNvCxnSpPr>
          <p:nvPr>
            <p:custDataLst>
              <p:tags r:id="rId80"/>
            </p:custDataLst>
          </p:nvPr>
        </p:nvCxnSpPr>
        <p:spPr>
          <a:xfrm flipH="1">
            <a:off x="3347892" y="4722165"/>
            <a:ext cx="487380" cy="4527"/>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31" name="文本框 39">
            <a:extLst>
              <a:ext uri="{FF2B5EF4-FFF2-40B4-BE49-F238E27FC236}">
                <a16:creationId xmlns:a16="http://schemas.microsoft.com/office/drawing/2014/main" id="{BC1E0F80-F255-4A6E-EDE6-74F3CB91DFC0}"/>
              </a:ext>
            </a:extLst>
          </p:cNvPr>
          <p:cNvSpPr txBox="1"/>
          <p:nvPr>
            <p:custDataLst>
              <p:tags r:id="rId81"/>
            </p:custDataLst>
          </p:nvPr>
        </p:nvSpPr>
        <p:spPr>
          <a:xfrm>
            <a:off x="3332443" y="4796616"/>
            <a:ext cx="524051" cy="465745"/>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zh-CN" altLang="en-US" sz="1200" dirty="0">
                <a:solidFill>
                  <a:srgbClr val="000000"/>
                </a:solidFill>
                <a:latin typeface="Arial" panose="020B0604020202020204"/>
                <a:ea typeface="思源黑体 CN Bold" panose="020B0800000000000000"/>
              </a:rPr>
              <a:t>赋能</a:t>
            </a:r>
          </a:p>
        </p:txBody>
      </p:sp>
    </p:spTree>
    <p:extLst>
      <p:ext uri="{BB962C8B-B14F-4D97-AF65-F5344CB8AC3E}">
        <p14:creationId xmlns:p14="http://schemas.microsoft.com/office/powerpoint/2010/main" val="588994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53219" y="409575"/>
            <a:ext cx="10051942" cy="828244"/>
          </a:xfrm>
        </p:spPr>
        <p:txBody>
          <a:bodyPr>
            <a:normAutofit/>
          </a:bodyPr>
          <a:lstStyle/>
          <a:p>
            <a:pPr marL="0" marR="0" lvl="0" indent="0" defTabSz="914400" rtl="0" eaLnBrk="1" fontAlgn="auto" latinLnBrk="0" hangingPunct="1">
              <a:lnSpc>
                <a:spcPct val="90000"/>
              </a:lnSpc>
              <a:spcBef>
                <a:spcPct val="0"/>
              </a:spcBef>
              <a:spcAft>
                <a:spcPts val="0"/>
              </a:spcAft>
              <a:defRPr/>
            </a:pPr>
            <a:r>
              <a:rPr lang="zh-CN" altLang="en-US" dirty="0"/>
              <a:t>绿盟科技隐私计算平台</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2952" y="1314000"/>
            <a:ext cx="4347210" cy="2374659"/>
          </a:xfrm>
          <a:prstGeom prst="rect">
            <a:avLst/>
          </a:prstGeom>
        </p:spPr>
      </p:pic>
      <p:pic>
        <p:nvPicPr>
          <p:cNvPr id="8" name="Picture 3"/>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6242952" y="3826843"/>
            <a:ext cx="4053308" cy="2482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矩形 8"/>
          <p:cNvSpPr/>
          <p:nvPr>
            <p:custDataLst>
              <p:tags r:id="rId2"/>
            </p:custDataLst>
          </p:nvPr>
        </p:nvSpPr>
        <p:spPr>
          <a:xfrm>
            <a:off x="6726000" y="5892000"/>
            <a:ext cx="1054700" cy="317932"/>
          </a:xfrm>
          <a:prstGeom prst="rect">
            <a:avLst/>
          </a:prstGeom>
        </p:spPr>
        <p:txBody>
          <a:bodyPr wrap="square" lIns="68580" tIns="34290" rIns="68580" bIns="3429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200" b="1" i="1"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恶意节点</a:t>
            </a:r>
          </a:p>
        </p:txBody>
      </p:sp>
      <p:sp>
        <p:nvSpPr>
          <p:cNvPr id="10" name="矩形 9"/>
          <p:cNvSpPr/>
          <p:nvPr>
            <p:custDataLst>
              <p:tags r:id="rId3"/>
            </p:custDataLst>
          </p:nvPr>
        </p:nvSpPr>
        <p:spPr>
          <a:xfrm>
            <a:off x="7076952" y="3609111"/>
            <a:ext cx="2385308" cy="354328"/>
          </a:xfrm>
          <a:prstGeom prst="rect">
            <a:avLst/>
          </a:prstGeom>
        </p:spPr>
        <p:txBody>
          <a:bodyPr wrap="square" lIns="68580" tIns="34290" rIns="68580" bIns="3429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抗投毒攻击安全检测</a:t>
            </a:r>
            <a:r>
              <a:rPr kumimoji="0" lang="en-US" altLang="zh-CN"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&amp;</a:t>
            </a:r>
            <a:r>
              <a:rPr kumimoji="0" lang="zh-CN" altLang="en-US" sz="14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防御</a:t>
            </a:r>
          </a:p>
        </p:txBody>
      </p:sp>
      <p:sp>
        <p:nvSpPr>
          <p:cNvPr id="5" name="TextBox 4">
            <a:extLst>
              <a:ext uri="{FF2B5EF4-FFF2-40B4-BE49-F238E27FC236}">
                <a16:creationId xmlns:a16="http://schemas.microsoft.com/office/drawing/2014/main" id="{F5DFD055-EF7E-A24B-13B6-CCDCE6130356}"/>
              </a:ext>
            </a:extLst>
          </p:cNvPr>
          <p:cNvSpPr txBox="1"/>
          <p:nvPr/>
        </p:nvSpPr>
        <p:spPr>
          <a:xfrm>
            <a:off x="6414260" y="6428796"/>
            <a:ext cx="6096000" cy="369332"/>
          </a:xfrm>
          <a:prstGeom prst="rect">
            <a:avLst/>
          </a:prstGeom>
          <a:noFill/>
        </p:spPr>
        <p:txBody>
          <a:bodyPr wrap="square">
            <a:spAutoFit/>
          </a:bodyPr>
          <a:lstStyle/>
          <a:p>
            <a:r>
              <a:rPr lang="zh-CN" altLang="en-US" b="1" dirty="0">
                <a:solidFill>
                  <a:srgbClr val="FF0000"/>
                </a:solidFill>
              </a:rPr>
              <a:t>联邦学习安全增强：</a:t>
            </a:r>
            <a:r>
              <a:rPr lang="zh-CN" altLang="en-US" dirty="0"/>
              <a:t>支持</a:t>
            </a:r>
            <a:r>
              <a:rPr lang="zh-CN" altLang="en-US" dirty="0">
                <a:solidFill>
                  <a:srgbClr val="0070C0"/>
                </a:solidFill>
              </a:rPr>
              <a:t>投毒检测</a:t>
            </a:r>
            <a:endParaRPr lang="en-CN" dirty="0"/>
          </a:p>
        </p:txBody>
      </p:sp>
      <p:sp>
        <p:nvSpPr>
          <p:cNvPr id="12" name="文本框 4">
            <a:extLst>
              <a:ext uri="{FF2B5EF4-FFF2-40B4-BE49-F238E27FC236}">
                <a16:creationId xmlns:a16="http://schemas.microsoft.com/office/drawing/2014/main" id="{298D60B7-8ABF-687F-226E-CD4677E62162}"/>
              </a:ext>
            </a:extLst>
          </p:cNvPr>
          <p:cNvSpPr txBox="1"/>
          <p:nvPr/>
        </p:nvSpPr>
        <p:spPr>
          <a:xfrm>
            <a:off x="653282" y="1581639"/>
            <a:ext cx="4756784" cy="3476625"/>
          </a:xfrm>
          <a:prstGeom prst="rect">
            <a:avLst/>
          </a:prstGeom>
          <a:noFill/>
        </p:spPr>
        <p:txBody>
          <a:bodyPr wrap="square" lIns="68579" tIns="34289" rIns="68579" bIns="34289" rtlCol="0">
            <a:noAutofit/>
          </a:bodyPr>
          <a:lstStyle/>
          <a:p>
            <a:pPr marL="213995" marR="0" lvl="0" indent="-213995" algn="l" defTabSz="685800" rtl="0" eaLnBrk="1" fontAlgn="auto" latinLnBrk="0" hangingPunct="1">
              <a:lnSpc>
                <a:spcPct val="150000"/>
              </a:lnSpc>
              <a:spcBef>
                <a:spcPts val="0"/>
              </a:spcBef>
              <a:spcAft>
                <a:spcPts val="0"/>
              </a:spcAft>
              <a:buClr>
                <a:srgbClr val="68B92D"/>
              </a:buClr>
              <a:buSzTx/>
              <a:buFont typeface="Wingdings" panose="05000000000000000000" pitchFamily="2" charset="2"/>
              <a:buChar char="p"/>
              <a:defRPr/>
            </a:pPr>
            <a:r>
              <a:rPr kumimoji="0" lang="en-US" altLang="zh-CN"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 </a:t>
            </a: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提供三种隐私计算能力</a:t>
            </a:r>
            <a:r>
              <a:rPr kumimoji="0" lang="zh-CN" altLang="en-US"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：根据客户不同应用场景进行技术选型：</a:t>
            </a:r>
            <a:endParaRPr kumimoji="0" lang="en-US" altLang="zh-CN" sz="20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933450" marR="0" lvl="1" indent="-285750" algn="l" defTabSz="685800" rtl="0" eaLnBrk="1" fontAlgn="auto" latinLnBrk="0" hangingPunct="1">
              <a:lnSpc>
                <a:spcPct val="200000"/>
              </a:lnSpc>
              <a:spcBef>
                <a:spcPts val="0"/>
              </a:spcBef>
              <a:spcAft>
                <a:spcPts val="0"/>
              </a:spcAft>
              <a:buClr>
                <a:srgbClr val="68B92E"/>
              </a:buClr>
              <a:buSzTx/>
              <a:buFont typeface="Wingdings" panose="05000000000000000000" pitchFamily="2" charset="2"/>
              <a:buChar char="l"/>
              <a:defRPr/>
            </a:pPr>
            <a:r>
              <a:rPr kumimoji="0" lang="zh-CN" altLang="en-US"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联邦学习</a:t>
            </a:r>
            <a:r>
              <a:rPr kumimoji="0" lang="en-US" altLang="zh-CN"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FL</a:t>
            </a:r>
            <a:r>
              <a:rPr kumimoji="0" lang="zh-CN" altLang="en-US"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（多方建模、</a:t>
            </a:r>
            <a:r>
              <a:rPr kumimoji="0" lang="en-US" altLang="zh-CN"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AI</a:t>
            </a:r>
            <a:r>
              <a:rPr kumimoji="0" lang="zh-CN" altLang="en-US"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en-US" altLang="zh-CN"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933450" marR="0" lvl="1" indent="-285750" algn="l" defTabSz="685800" rtl="0" eaLnBrk="1" fontAlgn="auto" latinLnBrk="0" hangingPunct="1">
              <a:lnSpc>
                <a:spcPct val="200000"/>
              </a:lnSpc>
              <a:spcBef>
                <a:spcPts val="0"/>
              </a:spcBef>
              <a:spcAft>
                <a:spcPts val="0"/>
              </a:spcAft>
              <a:buClr>
                <a:srgbClr val="68B92E"/>
              </a:buClr>
              <a:buSzTx/>
              <a:buFont typeface="Wingdings" panose="05000000000000000000" pitchFamily="2" charset="2"/>
              <a:buChar char="l"/>
              <a:defRPr/>
            </a:pPr>
            <a:r>
              <a:rPr kumimoji="0" lang="zh-CN" altLang="en-US"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安全多方计算</a:t>
            </a:r>
            <a:r>
              <a:rPr kumimoji="0" lang="en-US" altLang="zh-CN"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MPC</a:t>
            </a:r>
            <a:r>
              <a:rPr kumimoji="0" lang="zh-CN" altLang="en-US"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（多方计算）</a:t>
            </a:r>
            <a:endParaRPr kumimoji="0" lang="en-US" altLang="zh-CN"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a:p>
            <a:pPr marL="933450" marR="0" lvl="1" indent="-285750" algn="l" defTabSz="685800" rtl="0" eaLnBrk="1" fontAlgn="auto" latinLnBrk="0" hangingPunct="1">
              <a:lnSpc>
                <a:spcPct val="200000"/>
              </a:lnSpc>
              <a:spcBef>
                <a:spcPts val="0"/>
              </a:spcBef>
              <a:spcAft>
                <a:spcPts val="0"/>
              </a:spcAft>
              <a:buClr>
                <a:srgbClr val="68B92E"/>
              </a:buClr>
              <a:buSzTx/>
              <a:buFont typeface="Wingdings" panose="05000000000000000000" pitchFamily="2" charset="2"/>
              <a:buChar char="l"/>
              <a:defRPr/>
            </a:pPr>
            <a:r>
              <a:rPr kumimoji="0" lang="zh-CN" altLang="en-US"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可信执行环境</a:t>
            </a:r>
            <a:r>
              <a:rPr kumimoji="0" lang="en-US" altLang="zh-CN"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rPr>
              <a:t>TEE</a:t>
            </a:r>
            <a:r>
              <a:rPr kumimoji="0" lang="zh-CN" altLang="en-US"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r>
              <a:rPr kumimoji="0" lang="en-US" altLang="zh-CN"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x86/ARM</a:t>
            </a:r>
            <a:r>
              <a:rPr kumimoji="0" lang="zh-CN" altLang="en-US"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13" name="图片 11" descr="12825b9938793481059ca9d0d527cc12">
            <a:extLst>
              <a:ext uri="{FF2B5EF4-FFF2-40B4-BE49-F238E27FC236}">
                <a16:creationId xmlns:a16="http://schemas.microsoft.com/office/drawing/2014/main" id="{3C408F70-D6C4-A62F-9D44-DDF2E8BAEAA8}"/>
              </a:ext>
            </a:extLst>
          </p:cNvPr>
          <p:cNvPicPr>
            <a:picLocks noChangeAspect="1"/>
          </p:cNvPicPr>
          <p:nvPr/>
        </p:nvPicPr>
        <p:blipFill>
          <a:blip r:embed="rId8"/>
          <a:stretch>
            <a:fillRect/>
          </a:stretch>
        </p:blipFill>
        <p:spPr>
          <a:xfrm>
            <a:off x="1136167" y="4323664"/>
            <a:ext cx="3278177" cy="2374632"/>
          </a:xfrm>
          <a:prstGeom prst="rect">
            <a:avLst/>
          </a:prstGeom>
          <a:ln>
            <a:solidFill>
              <a:srgbClr val="0000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BA4009C2-9499-439C-9FC4-0BBC357A3061}"/>
              </a:ext>
            </a:extLst>
          </p:cNvPr>
          <p:cNvSpPr>
            <a:spLocks noGrp="1"/>
          </p:cNvSpPr>
          <p:nvPr>
            <p:ph type="title"/>
          </p:nvPr>
        </p:nvSpPr>
        <p:spPr/>
        <p:txBody>
          <a:bodyPr/>
          <a:lstStyle/>
          <a:p>
            <a:r>
              <a:rPr lang="zh-CN" altLang="en-US" dirty="0">
                <a:sym typeface="+mn-ea"/>
              </a:rPr>
              <a:t>应用场景：助力数据安全流转</a:t>
            </a:r>
            <a:endParaRPr lang="zh-CN" altLang="en-US" dirty="0"/>
          </a:p>
        </p:txBody>
      </p:sp>
      <p:sp>
        <p:nvSpPr>
          <p:cNvPr id="2" name="灯片编号占位符 1"/>
          <p:cNvSpPr>
            <a:spLocks noGrp="1"/>
          </p:cNvSpPr>
          <p:nvPr>
            <p:ph type="sldNum" sz="quarter" idx="4294967295"/>
          </p:nvPr>
        </p:nvSpPr>
        <p:spPr>
          <a:xfrm>
            <a:off x="11687175" y="6356350"/>
            <a:ext cx="504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white"/>
                </a:solidFill>
                <a:effectLst/>
                <a:uLnTx/>
                <a:uFillTx/>
                <a:latin typeface="Calibri" panose="020F0502020204030204"/>
                <a:ea typeface="思源黑体 CN Bold" panose="020B0800000000000000"/>
              </a:rPr>
              <a:t>16</a:t>
            </a:fld>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endParaRPr>
          </a:p>
        </p:txBody>
      </p:sp>
      <p:sp>
        <p:nvSpPr>
          <p:cNvPr id="5" name="右箭头 80">
            <a:extLst>
              <a:ext uri="{FF2B5EF4-FFF2-40B4-BE49-F238E27FC236}">
                <a16:creationId xmlns:a16="http://schemas.microsoft.com/office/drawing/2014/main" id="{5EF72635-6526-4BAB-B697-2E96F9C096C6}"/>
              </a:ext>
            </a:extLst>
          </p:cNvPr>
          <p:cNvSpPr/>
          <p:nvPr>
            <p:custDataLst>
              <p:tags r:id="rId1"/>
            </p:custDataLst>
          </p:nvPr>
        </p:nvSpPr>
        <p:spPr>
          <a:xfrm>
            <a:off x="6534871" y="1650180"/>
            <a:ext cx="1741273" cy="684676"/>
          </a:xfrm>
          <a:prstGeom prst="rightArrow">
            <a:avLst/>
          </a:prstGeom>
          <a:solidFill>
            <a:srgbClr val="68B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lang="zh-CN" altLang="en-US" sz="1600" kern="0" dirty="0">
                <a:solidFill>
                  <a:srgbClr val="FFFFFF"/>
                </a:solidFill>
                <a:latin typeface="Arial" panose="020B0604020202020204"/>
                <a:ea typeface="思源黑体 CN Bold" panose="020B0800000000000000"/>
              </a:rPr>
              <a:t>数据批量共享</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endParaRPr>
          </a:p>
        </p:txBody>
      </p:sp>
      <p:sp>
        <p:nvSpPr>
          <p:cNvPr id="6" name="任意多边形: 形状 11">
            <a:extLst>
              <a:ext uri="{FF2B5EF4-FFF2-40B4-BE49-F238E27FC236}">
                <a16:creationId xmlns:a16="http://schemas.microsoft.com/office/drawing/2014/main" id="{543466AB-FAEA-4D23-95B5-68AB022C6C08}"/>
              </a:ext>
            </a:extLst>
          </p:cNvPr>
          <p:cNvSpPr/>
          <p:nvPr>
            <p:custDataLst>
              <p:tags r:id="rId2"/>
            </p:custDataLst>
          </p:nvPr>
        </p:nvSpPr>
        <p:spPr>
          <a:xfrm rot="10800000" flipV="1">
            <a:off x="4829161" y="4514927"/>
            <a:ext cx="1826895" cy="119888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6197" y="4242"/>
                </a:lnTo>
                <a:lnTo>
                  <a:pt x="12905" y="4242"/>
                </a:lnTo>
                <a:lnTo>
                  <a:pt x="12900" y="4523"/>
                </a:lnTo>
                <a:cubicBezTo>
                  <a:pt x="13004" y="7670"/>
                  <a:pt x="14048" y="11202"/>
                  <a:pt x="16100" y="14739"/>
                </a:cubicBezTo>
                <a:cubicBezTo>
                  <a:pt x="17468" y="17097"/>
                  <a:pt x="19156" y="19234"/>
                  <a:pt x="21035" y="21080"/>
                </a:cubicBezTo>
                <a:lnTo>
                  <a:pt x="21600" y="21600"/>
                </a:lnTo>
                <a:lnTo>
                  <a:pt x="0" y="21600"/>
                </a:lnTo>
                <a:lnTo>
                  <a:pt x="565" y="21080"/>
                </a:lnTo>
                <a:cubicBezTo>
                  <a:pt x="2444" y="19234"/>
                  <a:pt x="4132" y="17097"/>
                  <a:pt x="5500" y="14739"/>
                </a:cubicBezTo>
                <a:cubicBezTo>
                  <a:pt x="7552" y="11202"/>
                  <a:pt x="8596" y="7670"/>
                  <a:pt x="8700" y="4523"/>
                </a:cubicBezTo>
                <a:lnTo>
                  <a:pt x="8695" y="4242"/>
                </a:lnTo>
                <a:lnTo>
                  <a:pt x="5403" y="4242"/>
                </a:lnTo>
                <a:close/>
              </a:path>
            </a:pathLst>
          </a:custGeom>
          <a:gradFill>
            <a:gsLst>
              <a:gs pos="0">
                <a:srgbClr val="68B92E">
                  <a:lumMod val="5000"/>
                  <a:lumOff val="95000"/>
                </a:srgbClr>
              </a:gs>
              <a:gs pos="100000">
                <a:srgbClr val="68B92E">
                  <a:lumMod val="0"/>
                  <a:lumOff val="100000"/>
                  <a:alpha val="100000"/>
                </a:srgbClr>
              </a:gs>
              <a:gs pos="83000">
                <a:srgbClr val="68B92E">
                  <a:lumMod val="45000"/>
                  <a:lumOff val="55000"/>
                </a:srgbClr>
              </a:gs>
              <a:gs pos="100000">
                <a:srgbClr val="68B92E">
                  <a:lumMod val="30000"/>
                  <a:lumOff val="70000"/>
                </a:srgbClr>
              </a:gs>
            </a:gsLst>
            <a:lin ang="16800000" scaled="0"/>
          </a:gradFill>
          <a:ln w="12700">
            <a:miter lim="400000"/>
          </a:ln>
        </p:spPr>
        <p:txBody>
          <a:bodyPr lIns="50800" tIns="50800" rIns="50800" bIns="5080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0"/>
              </a:spcBef>
              <a:spcAft>
                <a:spcPts val="0"/>
              </a:spcAft>
              <a:buClrTx/>
              <a:buSzTx/>
              <a:buFontTx/>
              <a:buNone/>
              <a:defRPr sz="3600">
                <a:solidFill>
                  <a:srgbClr val="FFFFFF"/>
                </a:solidFill>
              </a:defRPr>
            </a:pPr>
            <a:endParaRPr kumimoji="0" sz="3600" b="0" i="0" u="none" strike="noStrike" kern="1200" cap="none" spc="0" normalizeH="0" baseline="0" noProof="0">
              <a:ln>
                <a:noFill/>
              </a:ln>
              <a:solidFill>
                <a:srgbClr val="FFFFFF"/>
              </a:solidFill>
              <a:effectLst/>
              <a:uLnTx/>
              <a:uFillTx/>
              <a:latin typeface="Source Han Sans CN Regular" panose="020B0500000000000000" charset="-122"/>
              <a:ea typeface="思源黑体 CN Bold" panose="020B0800000000000000"/>
            </a:endParaRPr>
          </a:p>
        </p:txBody>
      </p:sp>
      <p:sp>
        <p:nvSpPr>
          <p:cNvPr id="7" name="文本框 6">
            <a:extLst>
              <a:ext uri="{FF2B5EF4-FFF2-40B4-BE49-F238E27FC236}">
                <a16:creationId xmlns:a16="http://schemas.microsoft.com/office/drawing/2014/main" id="{ECFA1D3F-7287-45F1-9EF0-D210E50E4697}"/>
              </a:ext>
            </a:extLst>
          </p:cNvPr>
          <p:cNvSpPr txBox="1"/>
          <p:nvPr/>
        </p:nvSpPr>
        <p:spPr>
          <a:xfrm>
            <a:off x="5291758" y="5217784"/>
            <a:ext cx="901700" cy="398780"/>
          </a:xfrm>
          <a:prstGeom prst="rect">
            <a:avLst/>
          </a:prstGeom>
          <a:noFill/>
        </p:spPr>
        <p:txBody>
          <a:bodyPr wrap="square" rtlCol="0" anchor="t">
            <a:spAutoFit/>
          </a:bodyPr>
          <a:lstStyle/>
          <a:p>
            <a:pPr algn="ctr"/>
            <a:r>
              <a:rPr lang="zh-CN" altLang="en-US" sz="2000" dirty="0">
                <a:solidFill>
                  <a:srgbClr val="000000"/>
                </a:solidFill>
                <a:latin typeface="Arial" panose="020B0604020202020204"/>
                <a:ea typeface="思源黑体 CN Bold" panose="020B0800000000000000"/>
                <a:sym typeface="+mn-ea"/>
              </a:rPr>
              <a:t>赋能</a:t>
            </a:r>
          </a:p>
        </p:txBody>
      </p:sp>
      <p:sp>
        <p:nvSpPr>
          <p:cNvPr id="8" name="文本框 7">
            <a:extLst>
              <a:ext uri="{FF2B5EF4-FFF2-40B4-BE49-F238E27FC236}">
                <a16:creationId xmlns:a16="http://schemas.microsoft.com/office/drawing/2014/main" id="{1EF309F2-CCE2-4B97-8C1A-7E2884C5AC30}"/>
              </a:ext>
            </a:extLst>
          </p:cNvPr>
          <p:cNvSpPr txBox="1"/>
          <p:nvPr/>
        </p:nvSpPr>
        <p:spPr>
          <a:xfrm>
            <a:off x="5115278" y="2496293"/>
            <a:ext cx="877163" cy="369332"/>
          </a:xfrm>
          <a:prstGeom prst="rect">
            <a:avLst/>
          </a:prstGeom>
          <a:noFill/>
        </p:spPr>
        <p:txBody>
          <a:bodyPr wrap="none" rtlCol="0">
            <a:spAutoFit/>
          </a:bodyPr>
          <a:lstStyle/>
          <a:p>
            <a:r>
              <a:rPr lang="zh-CN" altLang="en-US" dirty="0">
                <a:ea typeface="思源黑体 CN Bold" panose="020B0800000000000000"/>
              </a:rPr>
              <a:t>企查查</a:t>
            </a:r>
          </a:p>
        </p:txBody>
      </p:sp>
      <p:sp>
        <p:nvSpPr>
          <p:cNvPr id="9" name="文本框 8">
            <a:extLst>
              <a:ext uri="{FF2B5EF4-FFF2-40B4-BE49-F238E27FC236}">
                <a16:creationId xmlns:a16="http://schemas.microsoft.com/office/drawing/2014/main" id="{98652401-1F6D-4E54-8A3E-E13E975B077A}"/>
              </a:ext>
            </a:extLst>
          </p:cNvPr>
          <p:cNvSpPr txBox="1"/>
          <p:nvPr/>
        </p:nvSpPr>
        <p:spPr>
          <a:xfrm>
            <a:off x="5094017" y="3169345"/>
            <a:ext cx="877163" cy="369332"/>
          </a:xfrm>
          <a:prstGeom prst="rect">
            <a:avLst/>
          </a:prstGeom>
          <a:noFill/>
        </p:spPr>
        <p:txBody>
          <a:bodyPr wrap="none" rtlCol="0">
            <a:spAutoFit/>
          </a:bodyPr>
          <a:lstStyle/>
          <a:p>
            <a:r>
              <a:rPr lang="zh-CN" altLang="en-US" dirty="0">
                <a:ea typeface="思源黑体 CN Bold" panose="020B0800000000000000"/>
              </a:rPr>
              <a:t>卫健委</a:t>
            </a:r>
          </a:p>
        </p:txBody>
      </p:sp>
      <p:sp>
        <p:nvSpPr>
          <p:cNvPr id="10" name="文本框 9">
            <a:extLst>
              <a:ext uri="{FF2B5EF4-FFF2-40B4-BE49-F238E27FC236}">
                <a16:creationId xmlns:a16="http://schemas.microsoft.com/office/drawing/2014/main" id="{B4C7076C-E335-4C7E-AD6C-FF7C0313B5FD}"/>
              </a:ext>
            </a:extLst>
          </p:cNvPr>
          <p:cNvSpPr txBox="1"/>
          <p:nvPr/>
        </p:nvSpPr>
        <p:spPr>
          <a:xfrm>
            <a:off x="5009716" y="3842397"/>
            <a:ext cx="1569660" cy="369332"/>
          </a:xfrm>
          <a:prstGeom prst="rect">
            <a:avLst/>
          </a:prstGeom>
          <a:noFill/>
        </p:spPr>
        <p:txBody>
          <a:bodyPr wrap="none" rtlCol="0">
            <a:spAutoFit/>
          </a:bodyPr>
          <a:lstStyle/>
          <a:p>
            <a:r>
              <a:rPr lang="zh-CN" altLang="en-US" dirty="0">
                <a:ea typeface="思源黑体 CN Bold" panose="020B0800000000000000"/>
              </a:rPr>
              <a:t>学校网络中心</a:t>
            </a:r>
          </a:p>
        </p:txBody>
      </p:sp>
      <p:sp>
        <p:nvSpPr>
          <p:cNvPr id="11" name="矩形: 圆角 7">
            <a:extLst>
              <a:ext uri="{FF2B5EF4-FFF2-40B4-BE49-F238E27FC236}">
                <a16:creationId xmlns:a16="http://schemas.microsoft.com/office/drawing/2014/main" id="{BDA6510A-839C-4A57-946A-EAC420D48C9C}"/>
              </a:ext>
            </a:extLst>
          </p:cNvPr>
          <p:cNvSpPr/>
          <p:nvPr>
            <p:custDataLst>
              <p:tags r:id="rId3"/>
            </p:custDataLst>
          </p:nvPr>
        </p:nvSpPr>
        <p:spPr>
          <a:xfrm>
            <a:off x="4316669" y="1954776"/>
            <a:ext cx="2426646" cy="2536825"/>
          </a:xfrm>
          <a:prstGeom prst="roundRect">
            <a:avLst>
              <a:gd name="adj" fmla="val 6343"/>
            </a:avLst>
          </a:prstGeom>
          <a:noFill/>
          <a:ln w="12700" cap="flat" cmpd="sng" algn="ctr">
            <a:solidFill>
              <a:srgbClr val="A6A6A6"/>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0" normalizeH="0" baseline="0" noProof="0">
              <a:ln>
                <a:noFill/>
              </a:ln>
              <a:solidFill>
                <a:srgbClr val="FFFFFF"/>
              </a:solidFill>
              <a:effectLst/>
              <a:uLnTx/>
              <a:uFillTx/>
              <a:latin typeface="微软雅黑" panose="020B0503020204020204" pitchFamily="34" charset="-122"/>
              <a:ea typeface="思源黑体 CN Bold" panose="020B0800000000000000"/>
              <a:cs typeface="+mn-ea"/>
              <a:sym typeface="微软雅黑" panose="020B0503020204020204" pitchFamily="34" charset="-122"/>
            </a:endParaRPr>
          </a:p>
        </p:txBody>
      </p:sp>
      <p:sp>
        <p:nvSpPr>
          <p:cNvPr id="12" name="矩形: 圆角 7">
            <a:extLst>
              <a:ext uri="{FF2B5EF4-FFF2-40B4-BE49-F238E27FC236}">
                <a16:creationId xmlns:a16="http://schemas.microsoft.com/office/drawing/2014/main" id="{EEA00C0A-65F5-43BF-A1FE-FBDAD22B5869}"/>
              </a:ext>
            </a:extLst>
          </p:cNvPr>
          <p:cNvSpPr/>
          <p:nvPr>
            <p:custDataLst>
              <p:tags r:id="rId4"/>
            </p:custDataLst>
          </p:nvPr>
        </p:nvSpPr>
        <p:spPr>
          <a:xfrm>
            <a:off x="8067700" y="1946332"/>
            <a:ext cx="2426646" cy="2536825"/>
          </a:xfrm>
          <a:prstGeom prst="roundRect">
            <a:avLst>
              <a:gd name="adj" fmla="val 6343"/>
            </a:avLst>
          </a:prstGeom>
          <a:noFill/>
          <a:ln w="12700" cap="flat" cmpd="sng" algn="ctr">
            <a:solidFill>
              <a:srgbClr val="A6A6A6"/>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0" normalizeH="0" baseline="0" noProof="0">
              <a:ln>
                <a:noFill/>
              </a:ln>
              <a:solidFill>
                <a:srgbClr val="FFFFFF"/>
              </a:solidFill>
              <a:effectLst/>
              <a:uLnTx/>
              <a:uFillTx/>
              <a:latin typeface="微软雅黑" panose="020B0503020204020204" pitchFamily="34" charset="-122"/>
              <a:ea typeface="思源黑体 CN Bold" panose="020B0800000000000000"/>
              <a:cs typeface="+mn-ea"/>
              <a:sym typeface="微软雅黑" panose="020B0503020204020204" pitchFamily="34" charset="-122"/>
            </a:endParaRPr>
          </a:p>
        </p:txBody>
      </p:sp>
      <p:sp>
        <p:nvSpPr>
          <p:cNvPr id="13" name="文本框 12">
            <a:extLst>
              <a:ext uri="{FF2B5EF4-FFF2-40B4-BE49-F238E27FC236}">
                <a16:creationId xmlns:a16="http://schemas.microsoft.com/office/drawing/2014/main" id="{7FEE76E1-5C0F-4DA8-B591-F900E95B857D}"/>
              </a:ext>
            </a:extLst>
          </p:cNvPr>
          <p:cNvSpPr txBox="1"/>
          <p:nvPr/>
        </p:nvSpPr>
        <p:spPr>
          <a:xfrm>
            <a:off x="8348225" y="1704178"/>
            <a:ext cx="1865593" cy="461665"/>
          </a:xfrm>
          <a:prstGeom prst="rect">
            <a:avLst/>
          </a:prstGeom>
          <a:solidFill>
            <a:schemeClr val="bg1"/>
          </a:solidFill>
        </p:spPr>
        <p:txBody>
          <a:bodyPr wrap="square" rtlCol="0" anchor="t">
            <a:spAutoFit/>
          </a:bodyPr>
          <a:lstStyle/>
          <a:p>
            <a:pPr algn="ctr"/>
            <a:r>
              <a:rPr lang="zh-CN" altLang="en-US" sz="2400" b="1" dirty="0">
                <a:solidFill>
                  <a:srgbClr val="000000"/>
                </a:solidFill>
                <a:latin typeface="Arial" panose="020B0604020202020204"/>
                <a:ea typeface="思源黑体 CN Bold" panose="020B0800000000000000"/>
                <a:sym typeface="+mn-ea"/>
              </a:rPr>
              <a:t>数据应用方</a:t>
            </a:r>
          </a:p>
        </p:txBody>
      </p:sp>
      <p:sp>
        <p:nvSpPr>
          <p:cNvPr id="14" name="文本框 13">
            <a:extLst>
              <a:ext uri="{FF2B5EF4-FFF2-40B4-BE49-F238E27FC236}">
                <a16:creationId xmlns:a16="http://schemas.microsoft.com/office/drawing/2014/main" id="{1E1114B4-D769-44B0-BEA8-CACA7869F5D2}"/>
              </a:ext>
            </a:extLst>
          </p:cNvPr>
          <p:cNvSpPr txBox="1"/>
          <p:nvPr/>
        </p:nvSpPr>
        <p:spPr>
          <a:xfrm>
            <a:off x="4672210" y="1712281"/>
            <a:ext cx="1741272" cy="461665"/>
          </a:xfrm>
          <a:prstGeom prst="rect">
            <a:avLst/>
          </a:prstGeom>
          <a:solidFill>
            <a:schemeClr val="bg1"/>
          </a:solidFill>
        </p:spPr>
        <p:txBody>
          <a:bodyPr wrap="square" rtlCol="0" anchor="t">
            <a:spAutoFit/>
          </a:bodyPr>
          <a:lstStyle/>
          <a:p>
            <a:pPr algn="ctr"/>
            <a:r>
              <a:rPr lang="zh-CN" altLang="en-US" sz="2400" b="1" dirty="0">
                <a:solidFill>
                  <a:srgbClr val="000000"/>
                </a:solidFill>
                <a:latin typeface="Arial" panose="020B0604020202020204"/>
                <a:ea typeface="思源黑体 CN Bold" panose="020B0800000000000000"/>
                <a:sym typeface="+mn-ea"/>
              </a:rPr>
              <a:t>数据提供方</a:t>
            </a:r>
          </a:p>
        </p:txBody>
      </p:sp>
      <p:sp>
        <p:nvSpPr>
          <p:cNvPr id="15" name="文本框 14">
            <a:extLst>
              <a:ext uri="{FF2B5EF4-FFF2-40B4-BE49-F238E27FC236}">
                <a16:creationId xmlns:a16="http://schemas.microsoft.com/office/drawing/2014/main" id="{B05481F2-390E-4434-B401-DB6446178172}"/>
              </a:ext>
            </a:extLst>
          </p:cNvPr>
          <p:cNvSpPr txBox="1"/>
          <p:nvPr/>
        </p:nvSpPr>
        <p:spPr>
          <a:xfrm>
            <a:off x="8727024" y="2496293"/>
            <a:ext cx="1107996" cy="369332"/>
          </a:xfrm>
          <a:prstGeom prst="rect">
            <a:avLst/>
          </a:prstGeom>
          <a:noFill/>
        </p:spPr>
        <p:txBody>
          <a:bodyPr wrap="none" rtlCol="0">
            <a:spAutoFit/>
          </a:bodyPr>
          <a:lstStyle/>
          <a:p>
            <a:r>
              <a:rPr lang="zh-CN" altLang="en-US" dirty="0">
                <a:ea typeface="思源黑体 CN Bold" panose="020B0800000000000000"/>
              </a:rPr>
              <a:t>银行风控</a:t>
            </a:r>
          </a:p>
        </p:txBody>
      </p:sp>
      <p:sp>
        <p:nvSpPr>
          <p:cNvPr id="16" name="文本框 15">
            <a:extLst>
              <a:ext uri="{FF2B5EF4-FFF2-40B4-BE49-F238E27FC236}">
                <a16:creationId xmlns:a16="http://schemas.microsoft.com/office/drawing/2014/main" id="{CD099E37-1549-43A7-AC02-B7317072B148}"/>
              </a:ext>
            </a:extLst>
          </p:cNvPr>
          <p:cNvSpPr txBox="1"/>
          <p:nvPr/>
        </p:nvSpPr>
        <p:spPr>
          <a:xfrm>
            <a:off x="8947905" y="3142615"/>
            <a:ext cx="646331" cy="369332"/>
          </a:xfrm>
          <a:prstGeom prst="rect">
            <a:avLst/>
          </a:prstGeom>
          <a:noFill/>
        </p:spPr>
        <p:txBody>
          <a:bodyPr wrap="none" rtlCol="0">
            <a:spAutoFit/>
          </a:bodyPr>
          <a:lstStyle/>
          <a:p>
            <a:r>
              <a:rPr lang="zh-CN" altLang="en-US" dirty="0">
                <a:ea typeface="思源黑体 CN Bold" panose="020B0800000000000000"/>
              </a:rPr>
              <a:t>公安</a:t>
            </a:r>
          </a:p>
        </p:txBody>
      </p:sp>
      <p:sp>
        <p:nvSpPr>
          <p:cNvPr id="17" name="文本框 16">
            <a:extLst>
              <a:ext uri="{FF2B5EF4-FFF2-40B4-BE49-F238E27FC236}">
                <a16:creationId xmlns:a16="http://schemas.microsoft.com/office/drawing/2014/main" id="{B147DAA2-4221-4035-877E-E33E81D69D29}"/>
              </a:ext>
            </a:extLst>
          </p:cNvPr>
          <p:cNvSpPr txBox="1"/>
          <p:nvPr/>
        </p:nvSpPr>
        <p:spPr>
          <a:xfrm>
            <a:off x="8897823" y="3842397"/>
            <a:ext cx="1107996" cy="369332"/>
          </a:xfrm>
          <a:prstGeom prst="rect">
            <a:avLst/>
          </a:prstGeom>
          <a:noFill/>
        </p:spPr>
        <p:txBody>
          <a:bodyPr wrap="none" rtlCol="0">
            <a:spAutoFit/>
          </a:bodyPr>
          <a:lstStyle/>
          <a:p>
            <a:r>
              <a:rPr lang="zh-CN" altLang="en-US" dirty="0">
                <a:ea typeface="思源黑体 CN Bold" panose="020B0800000000000000"/>
              </a:rPr>
              <a:t>学校院系</a:t>
            </a:r>
          </a:p>
        </p:txBody>
      </p:sp>
      <p:cxnSp>
        <p:nvCxnSpPr>
          <p:cNvPr id="18" name="直接箭头连接符 17">
            <a:extLst>
              <a:ext uri="{FF2B5EF4-FFF2-40B4-BE49-F238E27FC236}">
                <a16:creationId xmlns:a16="http://schemas.microsoft.com/office/drawing/2014/main" id="{141A3AB2-6D67-4C52-B75D-861AEEDA4709}"/>
              </a:ext>
            </a:extLst>
          </p:cNvPr>
          <p:cNvCxnSpPr>
            <a:stCxn id="8" idx="3"/>
            <a:endCxn id="15" idx="1"/>
          </p:cNvCxnSpPr>
          <p:nvPr/>
        </p:nvCxnSpPr>
        <p:spPr>
          <a:xfrm>
            <a:off x="5992441" y="2680959"/>
            <a:ext cx="273458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直接箭头连接符 18">
            <a:extLst>
              <a:ext uri="{FF2B5EF4-FFF2-40B4-BE49-F238E27FC236}">
                <a16:creationId xmlns:a16="http://schemas.microsoft.com/office/drawing/2014/main" id="{8C99C7EB-8043-4DDF-9523-C1E75FA3A39D}"/>
              </a:ext>
            </a:extLst>
          </p:cNvPr>
          <p:cNvCxnSpPr>
            <a:cxnSpLocks/>
            <a:stCxn id="9" idx="3"/>
          </p:cNvCxnSpPr>
          <p:nvPr/>
        </p:nvCxnSpPr>
        <p:spPr>
          <a:xfrm>
            <a:off x="5971180" y="3354011"/>
            <a:ext cx="275584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0" name="直接箭头连接符 19">
            <a:extLst>
              <a:ext uri="{FF2B5EF4-FFF2-40B4-BE49-F238E27FC236}">
                <a16:creationId xmlns:a16="http://schemas.microsoft.com/office/drawing/2014/main" id="{28371867-7648-44C0-8F8F-F8E9524414A5}"/>
              </a:ext>
            </a:extLst>
          </p:cNvPr>
          <p:cNvCxnSpPr>
            <a:cxnSpLocks/>
          </p:cNvCxnSpPr>
          <p:nvPr/>
        </p:nvCxnSpPr>
        <p:spPr>
          <a:xfrm>
            <a:off x="6027585" y="4027063"/>
            <a:ext cx="275584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1" name="文本框 20">
            <a:extLst>
              <a:ext uri="{FF2B5EF4-FFF2-40B4-BE49-F238E27FC236}">
                <a16:creationId xmlns:a16="http://schemas.microsoft.com/office/drawing/2014/main" id="{C3656316-2332-49EB-9078-CEC0C08E9F8B}"/>
              </a:ext>
            </a:extLst>
          </p:cNvPr>
          <p:cNvSpPr txBox="1"/>
          <p:nvPr/>
        </p:nvSpPr>
        <p:spPr>
          <a:xfrm>
            <a:off x="6915552" y="2509655"/>
            <a:ext cx="1005403" cy="338554"/>
          </a:xfrm>
          <a:prstGeom prst="rect">
            <a:avLst/>
          </a:prstGeom>
          <a:solidFill>
            <a:schemeClr val="bg1"/>
          </a:solidFill>
        </p:spPr>
        <p:txBody>
          <a:bodyPr wrap="none" rtlCol="0">
            <a:spAutoFit/>
          </a:bodyPr>
          <a:lstStyle/>
          <a:p>
            <a:r>
              <a:rPr lang="zh-CN" altLang="en-US" sz="1600" dirty="0">
                <a:ea typeface="思源黑体 CN Bold" panose="020B0800000000000000"/>
              </a:rPr>
              <a:t>数据增值</a:t>
            </a:r>
          </a:p>
        </p:txBody>
      </p:sp>
      <p:sp>
        <p:nvSpPr>
          <p:cNvPr id="22" name="文本框 21">
            <a:extLst>
              <a:ext uri="{FF2B5EF4-FFF2-40B4-BE49-F238E27FC236}">
                <a16:creationId xmlns:a16="http://schemas.microsoft.com/office/drawing/2014/main" id="{EF493406-980B-48CA-AC20-BE0FE0A221E9}"/>
              </a:ext>
            </a:extLst>
          </p:cNvPr>
          <p:cNvSpPr txBox="1"/>
          <p:nvPr/>
        </p:nvSpPr>
        <p:spPr>
          <a:xfrm>
            <a:off x="6902806" y="3157740"/>
            <a:ext cx="1005403" cy="338554"/>
          </a:xfrm>
          <a:prstGeom prst="rect">
            <a:avLst/>
          </a:prstGeom>
          <a:solidFill>
            <a:schemeClr val="bg1"/>
          </a:solidFill>
        </p:spPr>
        <p:txBody>
          <a:bodyPr wrap="none" rtlCol="0">
            <a:spAutoFit/>
          </a:bodyPr>
          <a:lstStyle/>
          <a:p>
            <a:r>
              <a:rPr lang="zh-CN" altLang="en-US" sz="1600" dirty="0">
                <a:ea typeface="思源黑体 CN Bold" panose="020B0800000000000000"/>
              </a:rPr>
              <a:t>政策需求</a:t>
            </a:r>
          </a:p>
        </p:txBody>
      </p:sp>
      <p:sp>
        <p:nvSpPr>
          <p:cNvPr id="23" name="文本框 22">
            <a:extLst>
              <a:ext uri="{FF2B5EF4-FFF2-40B4-BE49-F238E27FC236}">
                <a16:creationId xmlns:a16="http://schemas.microsoft.com/office/drawing/2014/main" id="{127D0883-F67F-4713-B86B-8BF223A2A9D0}"/>
              </a:ext>
            </a:extLst>
          </p:cNvPr>
          <p:cNvSpPr txBox="1"/>
          <p:nvPr/>
        </p:nvSpPr>
        <p:spPr>
          <a:xfrm>
            <a:off x="6807309" y="3836749"/>
            <a:ext cx="1221891" cy="338554"/>
          </a:xfrm>
          <a:prstGeom prst="rect">
            <a:avLst/>
          </a:prstGeom>
          <a:solidFill>
            <a:schemeClr val="bg1"/>
          </a:solidFill>
        </p:spPr>
        <p:txBody>
          <a:bodyPr wrap="square" rtlCol="0">
            <a:spAutoFit/>
          </a:bodyPr>
          <a:lstStyle/>
          <a:p>
            <a:r>
              <a:rPr lang="zh-CN" altLang="en-US" sz="1600" dirty="0">
                <a:ea typeface="思源黑体 CN Bold" panose="020B0800000000000000"/>
              </a:rPr>
              <a:t>学校要求</a:t>
            </a:r>
          </a:p>
        </p:txBody>
      </p:sp>
      <p:sp>
        <p:nvSpPr>
          <p:cNvPr id="24" name="矩形 23">
            <a:extLst>
              <a:ext uri="{FF2B5EF4-FFF2-40B4-BE49-F238E27FC236}">
                <a16:creationId xmlns:a16="http://schemas.microsoft.com/office/drawing/2014/main" id="{92AC2D66-1390-4645-A9CA-96F409FE2AF6}"/>
              </a:ext>
            </a:extLst>
          </p:cNvPr>
          <p:cNvSpPr/>
          <p:nvPr/>
        </p:nvSpPr>
        <p:spPr>
          <a:xfrm>
            <a:off x="1940420" y="3196781"/>
            <a:ext cx="3185487" cy="369332"/>
          </a:xfrm>
          <a:prstGeom prst="rect">
            <a:avLst/>
          </a:prstGeom>
        </p:spPr>
        <p:txBody>
          <a:bodyPr wrap="none">
            <a:spAutoFit/>
          </a:bodyPr>
          <a:lstStyle/>
          <a:p>
            <a:r>
              <a:rPr lang="zh-CN" altLang="en-US" dirty="0">
                <a:solidFill>
                  <a:srgbClr val="FF0000"/>
                </a:solidFill>
                <a:latin typeface="Arial" panose="020B0604020202020204"/>
                <a:ea typeface="思源黑体 CN Bold" panose="020B0800000000000000"/>
                <a:sym typeface="+mn-ea"/>
              </a:rPr>
              <a:t>能不能用完收回或销毁数据？</a:t>
            </a:r>
            <a:endParaRPr lang="zh-CN" altLang="en-US" dirty="0">
              <a:ea typeface="思源黑体 CN Bold" panose="020B0800000000000000"/>
            </a:endParaRPr>
          </a:p>
        </p:txBody>
      </p:sp>
      <p:sp>
        <p:nvSpPr>
          <p:cNvPr id="25" name="矩形 24">
            <a:extLst>
              <a:ext uri="{FF2B5EF4-FFF2-40B4-BE49-F238E27FC236}">
                <a16:creationId xmlns:a16="http://schemas.microsoft.com/office/drawing/2014/main" id="{94DA2597-DF67-4F90-B874-9BA1A4518AC3}"/>
              </a:ext>
            </a:extLst>
          </p:cNvPr>
          <p:cNvSpPr/>
          <p:nvPr/>
        </p:nvSpPr>
        <p:spPr>
          <a:xfrm>
            <a:off x="324593" y="2570844"/>
            <a:ext cx="4801314" cy="369332"/>
          </a:xfrm>
          <a:prstGeom prst="rect">
            <a:avLst/>
          </a:prstGeom>
        </p:spPr>
        <p:txBody>
          <a:bodyPr wrap="none">
            <a:spAutoFit/>
          </a:bodyPr>
          <a:lstStyle/>
          <a:p>
            <a:r>
              <a:rPr lang="zh-CN" altLang="en-US" dirty="0">
                <a:solidFill>
                  <a:srgbClr val="FF0000"/>
                </a:solidFill>
                <a:latin typeface="Arial" panose="020B0604020202020204"/>
                <a:ea typeface="思源黑体 CN Bold" panose="020B0800000000000000"/>
                <a:sym typeface="+mn-ea"/>
              </a:rPr>
              <a:t>银行滥用这些数据或者转手给第三方怎么办？</a:t>
            </a:r>
            <a:endParaRPr lang="zh-CN" altLang="en-US" dirty="0">
              <a:ea typeface="思源黑体 CN Bold" panose="020B0800000000000000"/>
            </a:endParaRPr>
          </a:p>
        </p:txBody>
      </p:sp>
      <p:sp>
        <p:nvSpPr>
          <p:cNvPr id="26" name="矩形 25">
            <a:extLst>
              <a:ext uri="{FF2B5EF4-FFF2-40B4-BE49-F238E27FC236}">
                <a16:creationId xmlns:a16="http://schemas.microsoft.com/office/drawing/2014/main" id="{9FC2B974-FA12-4144-93AE-FE7CB09D8535}"/>
              </a:ext>
            </a:extLst>
          </p:cNvPr>
          <p:cNvSpPr/>
          <p:nvPr/>
        </p:nvSpPr>
        <p:spPr>
          <a:xfrm>
            <a:off x="1940419" y="3868796"/>
            <a:ext cx="3185487" cy="369332"/>
          </a:xfrm>
          <a:prstGeom prst="rect">
            <a:avLst/>
          </a:prstGeom>
        </p:spPr>
        <p:txBody>
          <a:bodyPr wrap="none">
            <a:spAutoFit/>
          </a:bodyPr>
          <a:lstStyle/>
          <a:p>
            <a:r>
              <a:rPr lang="zh-CN" altLang="en-US" dirty="0">
                <a:solidFill>
                  <a:srgbClr val="FF0000"/>
                </a:solidFill>
                <a:latin typeface="Arial" panose="020B0604020202020204"/>
                <a:ea typeface="思源黑体 CN Bold" panose="020B0800000000000000"/>
                <a:sym typeface="+mn-ea"/>
              </a:rPr>
              <a:t>共享过程中数据是否会泄露？</a:t>
            </a:r>
            <a:endParaRPr lang="zh-CN" altLang="en-US" dirty="0">
              <a:ea typeface="思源黑体 CN Bold" panose="020B0800000000000000"/>
            </a:endParaRPr>
          </a:p>
        </p:txBody>
      </p:sp>
      <p:pic>
        <p:nvPicPr>
          <p:cNvPr id="27" name="图片 26" descr="LOGO_画板 1">
            <a:extLst>
              <a:ext uri="{FF2B5EF4-FFF2-40B4-BE49-F238E27FC236}">
                <a16:creationId xmlns:a16="http://schemas.microsoft.com/office/drawing/2014/main" id="{DD44A0C4-079D-4083-B1E8-84A5D41076BF}"/>
              </a:ext>
            </a:extLst>
          </p:cNvPr>
          <p:cNvPicPr>
            <a:picLocks noChangeAspect="1"/>
          </p:cNvPicPr>
          <p:nvPr/>
        </p:nvPicPr>
        <p:blipFill>
          <a:blip r:embed="rId7"/>
          <a:stretch>
            <a:fillRect/>
          </a:stretch>
        </p:blipFill>
        <p:spPr>
          <a:xfrm>
            <a:off x="4529285" y="5499166"/>
            <a:ext cx="2426646" cy="1358834"/>
          </a:xfrm>
          <a:prstGeom prst="rect">
            <a:avLst/>
          </a:prstGeom>
        </p:spPr>
      </p:pic>
    </p:spTree>
    <p:extLst>
      <p:ext uri="{BB962C8B-B14F-4D97-AF65-F5344CB8AC3E}">
        <p14:creationId xmlns:p14="http://schemas.microsoft.com/office/powerpoint/2010/main" val="19427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标题 24"/>
          <p:cNvSpPr>
            <a:spLocks noGrp="1"/>
          </p:cNvSpPr>
          <p:nvPr>
            <p:ph type="title"/>
          </p:nvPr>
        </p:nvSpPr>
        <p:spPr/>
        <p:txBody>
          <a:bodyPr/>
          <a:lstStyle/>
          <a:p>
            <a:r>
              <a:rPr lang="zh-CN" altLang="en-US" dirty="0">
                <a:sym typeface="+mn-ea"/>
              </a:rPr>
              <a:t>案例</a:t>
            </a:r>
            <a:r>
              <a:rPr lang="en-US" altLang="zh-CN" dirty="0">
                <a:sym typeface="+mn-ea"/>
              </a:rPr>
              <a:t>1</a:t>
            </a:r>
            <a:r>
              <a:rPr lang="zh-CN" altLang="en-US" dirty="0">
                <a:sym typeface="+mn-ea"/>
              </a:rPr>
              <a:t>： 深圳</a:t>
            </a:r>
            <a:r>
              <a:rPr lang="zh-CN" altLang="en-US" dirty="0"/>
              <a:t>大学信息中心 </a:t>
            </a:r>
          </a:p>
        </p:txBody>
      </p:sp>
      <p:sp>
        <p:nvSpPr>
          <p:cNvPr id="2" name="矩形: 圆角 7">
            <a:extLst>
              <a:ext uri="{FF2B5EF4-FFF2-40B4-BE49-F238E27FC236}">
                <a16:creationId xmlns:a16="http://schemas.microsoft.com/office/drawing/2014/main" id="{0A0F5A23-0E0B-1AA9-EC26-A2517A049220}"/>
              </a:ext>
            </a:extLst>
          </p:cNvPr>
          <p:cNvSpPr/>
          <p:nvPr>
            <p:custDataLst>
              <p:tags r:id="rId1"/>
            </p:custDataLst>
          </p:nvPr>
        </p:nvSpPr>
        <p:spPr>
          <a:xfrm>
            <a:off x="337514" y="1531050"/>
            <a:ext cx="11695645" cy="4682464"/>
          </a:xfrm>
          <a:prstGeom prst="roundRect">
            <a:avLst>
              <a:gd name="adj" fmla="val 6343"/>
            </a:avLst>
          </a:prstGeom>
          <a:noFill/>
          <a:ln w="12700" cap="flat" cmpd="sng" algn="ctr">
            <a:solidFill>
              <a:srgbClr val="A6A6A6"/>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0" normalizeH="0" baseline="0" noProof="0">
              <a:ln>
                <a:noFill/>
              </a:ln>
              <a:solidFill>
                <a:srgbClr val="FFFFFF"/>
              </a:solidFill>
              <a:effectLst/>
              <a:uLnTx/>
              <a:uFillTx/>
              <a:latin typeface="微软雅黑" panose="020B0503020204020204" pitchFamily="34" charset="-122"/>
              <a:ea typeface="思源黑体 CN Bold" panose="020B0800000000000000"/>
              <a:cs typeface="+mn-ea"/>
              <a:sym typeface="微软雅黑" panose="020B0503020204020204" pitchFamily="34" charset="-122"/>
            </a:endParaRPr>
          </a:p>
        </p:txBody>
      </p:sp>
      <p:sp>
        <p:nvSpPr>
          <p:cNvPr id="3" name="圆角矩形 51">
            <a:extLst>
              <a:ext uri="{FF2B5EF4-FFF2-40B4-BE49-F238E27FC236}">
                <a16:creationId xmlns:a16="http://schemas.microsoft.com/office/drawing/2014/main" id="{6E8C9664-5D26-3178-AA47-51849A7FE8AB}"/>
              </a:ext>
            </a:extLst>
          </p:cNvPr>
          <p:cNvSpPr/>
          <p:nvPr>
            <p:custDataLst>
              <p:tags r:id="rId2"/>
            </p:custDataLst>
          </p:nvPr>
        </p:nvSpPr>
        <p:spPr>
          <a:xfrm>
            <a:off x="1866000" y="1409096"/>
            <a:ext cx="2794343" cy="492411"/>
          </a:xfrm>
          <a:prstGeom prst="roundRect">
            <a:avLst/>
          </a:prstGeom>
          <a:solidFill>
            <a:srgbClr val="68B92E"/>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cs typeface="+mn-ea"/>
                <a:sym typeface="Helvetica Neue" panose="02000503000000020004"/>
              </a:rPr>
              <a:t>深圳大学案例成果</a:t>
            </a:r>
            <a:endParaRPr kumimoji="1"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endParaRPr>
          </a:p>
        </p:txBody>
      </p:sp>
      <p:pic>
        <p:nvPicPr>
          <p:cNvPr id="6" name="Picture 5" descr="A screenshot of a computer&#10;&#10;Description automatically generated with low confidence">
            <a:extLst>
              <a:ext uri="{FF2B5EF4-FFF2-40B4-BE49-F238E27FC236}">
                <a16:creationId xmlns:a16="http://schemas.microsoft.com/office/drawing/2014/main" id="{423FCDA1-B1CA-4315-7DE0-B1F81DE77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000" y="1971023"/>
            <a:ext cx="5890750" cy="4172975"/>
          </a:xfrm>
          <a:prstGeom prst="rect">
            <a:avLst/>
          </a:prstGeom>
        </p:spPr>
      </p:pic>
      <p:pic>
        <p:nvPicPr>
          <p:cNvPr id="8" name="Picture 7" descr="A picture containing text, diagram, screenshot, parallel&#10;&#10;Description automatically generated">
            <a:extLst>
              <a:ext uri="{FF2B5EF4-FFF2-40B4-BE49-F238E27FC236}">
                <a16:creationId xmlns:a16="http://schemas.microsoft.com/office/drawing/2014/main" id="{ACED8801-F68E-CDB4-559A-A52BFE8964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000" y="369000"/>
            <a:ext cx="3319476" cy="3658968"/>
          </a:xfrm>
          <a:prstGeom prst="rect">
            <a:avLst/>
          </a:prstGeom>
        </p:spPr>
      </p:pic>
      <p:pic>
        <p:nvPicPr>
          <p:cNvPr id="4" name="图片 24">
            <a:extLst>
              <a:ext uri="{FF2B5EF4-FFF2-40B4-BE49-F238E27FC236}">
                <a16:creationId xmlns:a16="http://schemas.microsoft.com/office/drawing/2014/main" id="{26C21660-B39F-23BA-5998-86487DB76A62}"/>
              </a:ext>
            </a:extLst>
          </p:cNvPr>
          <p:cNvPicPr/>
          <p:nvPr/>
        </p:nvPicPr>
        <p:blipFill>
          <a:blip r:embed="rId7"/>
          <a:stretch>
            <a:fillRect/>
          </a:stretch>
        </p:blipFill>
        <p:spPr>
          <a:xfrm>
            <a:off x="8048257" y="3872282"/>
            <a:ext cx="3319476" cy="2984998"/>
          </a:xfrm>
          <a:prstGeom prst="rect">
            <a:avLst/>
          </a:prstGeom>
          <a:ln>
            <a:solidFill>
              <a:srgbClr val="000000"/>
            </a:solidFill>
          </a:ln>
        </p:spPr>
      </p:pic>
      <p:sp>
        <p:nvSpPr>
          <p:cNvPr id="9" name="文本框 25">
            <a:extLst>
              <a:ext uri="{FF2B5EF4-FFF2-40B4-BE49-F238E27FC236}">
                <a16:creationId xmlns:a16="http://schemas.microsoft.com/office/drawing/2014/main" id="{33257B68-BC9C-3DBA-7DB9-619B4B066CC1}"/>
              </a:ext>
            </a:extLst>
          </p:cNvPr>
          <p:cNvSpPr txBox="1"/>
          <p:nvPr>
            <p:custDataLst>
              <p:tags r:id="rId3"/>
            </p:custDataLst>
          </p:nvPr>
        </p:nvSpPr>
        <p:spPr>
          <a:xfrm>
            <a:off x="4476000" y="6228685"/>
            <a:ext cx="4034155" cy="1250315"/>
          </a:xfrm>
          <a:prstGeom prst="rect">
            <a:avLst/>
          </a:prstGeom>
          <a:noFill/>
        </p:spPr>
        <p:txBody>
          <a:bodyPr wrap="square" rtlCol="0" anchor="t">
            <a:noAutofit/>
          </a:bodyPr>
          <a:lstStyle/>
          <a:p>
            <a:pPr algn="ctr">
              <a:buFont typeface="Arial" panose="020B0604020202020204" pitchFamily="34" charset="0"/>
              <a:buNone/>
            </a:pPr>
            <a:r>
              <a:rPr lang="en-US" altLang="zh-CN"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IDC </a:t>
            </a:r>
            <a:r>
              <a:rPr lang="en-US" altLang="zh-CN" sz="2000" dirty="0" err="1">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PeerScape</a:t>
            </a:r>
            <a:r>
              <a:rPr lang="zh-CN" altLang="en-US"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a:t>
            </a:r>
            <a:endParaRPr lang="en-US" altLang="zh-CN"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endParaRPr>
          </a:p>
          <a:p>
            <a:pPr algn="ctr">
              <a:buFont typeface="Arial" panose="020B0604020202020204" pitchFamily="34" charset="0"/>
              <a:buNone/>
            </a:pPr>
            <a:r>
              <a:rPr lang="zh-CN" altLang="en-US"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隐私计算最佳实践与探索</a:t>
            </a:r>
          </a:p>
        </p:txBody>
      </p:sp>
    </p:spTree>
    <p:extLst>
      <p:ext uri="{BB962C8B-B14F-4D97-AF65-F5344CB8AC3E}">
        <p14:creationId xmlns:p14="http://schemas.microsoft.com/office/powerpoint/2010/main" val="1748684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t>数据保险箱</a:t>
            </a:r>
            <a:r>
              <a:rPr lang="en-US" altLang="zh-CN" dirty="0"/>
              <a:t>DSDB</a:t>
            </a:r>
            <a:endParaRPr lang="zh-CN" altLang="en-US" dirty="0"/>
          </a:p>
        </p:txBody>
      </p:sp>
      <p:sp>
        <p:nvSpPr>
          <p:cNvPr id="2" name="灯片编号占位符 1"/>
          <p:cNvSpPr>
            <a:spLocks noGrp="1"/>
          </p:cNvSpPr>
          <p:nvPr>
            <p:ph type="sldNum" sz="quarter" idx="4294967295"/>
          </p:nvPr>
        </p:nvSpPr>
        <p:spPr>
          <a:xfrm>
            <a:off x="11687175" y="6356350"/>
            <a:ext cx="504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white"/>
                </a:solidFill>
                <a:effectLst/>
                <a:uLnTx/>
                <a:uFillTx/>
                <a:latin typeface="Calibri" panose="020F0502020204030204"/>
                <a:ea typeface="思源黑体 CN Bold" panose="020B0800000000000000"/>
                <a:cs typeface="+mn-cs"/>
              </a:rPr>
              <a:t>18</a:t>
            </a:fld>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25" name="Rectangle 143"/>
          <p:cNvSpPr/>
          <p:nvPr>
            <p:custDataLst>
              <p:tags r:id="rId1"/>
            </p:custDataLst>
          </p:nvPr>
        </p:nvSpPr>
        <p:spPr>
          <a:xfrm>
            <a:off x="10218542" y="4299054"/>
            <a:ext cx="1625258"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恶意行为</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跑不掉</a:t>
            </a:r>
          </a:p>
        </p:txBody>
      </p:sp>
      <p:sp>
        <p:nvSpPr>
          <p:cNvPr id="26" name="文本框 25"/>
          <p:cNvSpPr txBox="1"/>
          <p:nvPr/>
        </p:nvSpPr>
        <p:spPr>
          <a:xfrm>
            <a:off x="581274" y="1624203"/>
            <a:ext cx="5580359" cy="3830955"/>
          </a:xfrm>
          <a:prstGeom prst="rect">
            <a:avLst/>
          </a:prstGeom>
          <a:noFill/>
        </p:spPr>
        <p:txBody>
          <a:bodyPr wrap="square" rtlCol="0" anchor="t">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数据保险箱</a:t>
            </a:r>
            <a:r>
              <a:rPr kumimoji="0" sz="1800" b="0" i="0" u="none" strike="noStrike" kern="1200" cap="none" spc="0" normalizeH="0" baseline="0" noProof="0" dirty="0">
                <a:ln>
                  <a:noFill/>
                </a:ln>
                <a:solidFill>
                  <a:srgbClr val="0070C0"/>
                </a:solidFill>
                <a:effectLst/>
                <a:uLnTx/>
                <a:uFillTx/>
                <a:latin typeface="Arial" panose="020B0604020202020204"/>
                <a:ea typeface="思源黑体 CN Bold" panose="020B0800000000000000"/>
                <a:cs typeface="+mn-cs"/>
                <a:sym typeface="+mn-ea"/>
              </a:rPr>
              <a:t>基于全密态存储保护、可信执行环境、动态权限管控等技术</a:t>
            </a:r>
            <a:r>
              <a:rPr kumimoji="0"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a:t>
            </a:r>
            <a:r>
              <a:rPr kumimoji="0" sz="18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可实现数据可靠保护、任务可信计算和数据可控流转等功能</a:t>
            </a:r>
            <a:endParaRPr kumimoji="0"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基于此功能特性，数据保险箱</a:t>
            </a:r>
            <a:r>
              <a:rPr kumimoji="0" sz="1800" b="0"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可以更便捷、更安全的实现数据“可用不可见”，</a:t>
            </a:r>
            <a:r>
              <a:rPr kumimoji="0"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数据保险箱无论部署在哪里，都有“可使用、不可复制”的特性，</a:t>
            </a:r>
            <a:r>
              <a:rPr kumimoji="0" sz="1800" b="0"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让每一份数据都独一无二</a:t>
            </a:r>
            <a:endParaRPr kumimoji="0" lang="en-US" altLang="zh-CN"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en-US" altLang="zh-CN"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endParaRPr>
          </a:p>
        </p:txBody>
      </p:sp>
      <p:sp>
        <p:nvSpPr>
          <p:cNvPr id="27" name="文本框 5"/>
          <p:cNvSpPr txBox="1"/>
          <p:nvPr>
            <p:custDataLst>
              <p:tags r:id="rId2"/>
            </p:custDataLst>
          </p:nvPr>
        </p:nvSpPr>
        <p:spPr>
          <a:xfrm>
            <a:off x="6941841" y="5303401"/>
            <a:ext cx="4903907" cy="78752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Data Security Deposit Box</a:t>
            </a: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实现数据安全纵深防御，提供全方位的数据安全保护</a:t>
            </a: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endParaRPr>
          </a:p>
        </p:txBody>
      </p:sp>
      <p:grpSp>
        <p:nvGrpSpPr>
          <p:cNvPr id="28" name="组合 27"/>
          <p:cNvGrpSpPr/>
          <p:nvPr/>
        </p:nvGrpSpPr>
        <p:grpSpPr>
          <a:xfrm>
            <a:off x="6759500" y="1661449"/>
            <a:ext cx="5086248" cy="4429475"/>
            <a:chOff x="6759500" y="1661449"/>
            <a:chExt cx="5086248" cy="4429475"/>
          </a:xfrm>
        </p:grpSpPr>
        <p:sp>
          <p:nvSpPr>
            <p:cNvPr id="29" name="泪滴形 1"/>
            <p:cNvSpPr/>
            <p:nvPr>
              <p:custDataLst>
                <p:tags r:id="rId3"/>
              </p:custDataLst>
            </p:nvPr>
          </p:nvSpPr>
          <p:spPr>
            <a:xfrm rot="13492496">
              <a:off x="9330483" y="3151993"/>
              <a:ext cx="2507383" cy="2365380"/>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rgbClr val="667AB3"/>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ysClr val="window" lastClr="FFFFFF"/>
                </a:solidFill>
                <a:effectLst/>
                <a:uLnTx/>
                <a:uFillTx/>
                <a:latin typeface="Arial" panose="020B0604020202020204" pitchFamily="34" charset="0"/>
                <a:ea typeface="思源黑体 CN Bold" panose="020B0800000000000000"/>
                <a:cs typeface="Arial" panose="020B0604020202020204" pitchFamily="34" charset="0"/>
              </a:endParaRPr>
            </a:p>
          </p:txBody>
        </p:sp>
        <p:grpSp>
          <p:nvGrpSpPr>
            <p:cNvPr id="30" name="组合 29"/>
            <p:cNvGrpSpPr/>
            <p:nvPr/>
          </p:nvGrpSpPr>
          <p:grpSpPr>
            <a:xfrm>
              <a:off x="6759500" y="1661449"/>
              <a:ext cx="5086248" cy="4429475"/>
              <a:chOff x="5349586" y="1331167"/>
              <a:chExt cx="6517761" cy="5916385"/>
            </a:xfrm>
          </p:grpSpPr>
          <p:grpSp>
            <p:nvGrpSpPr>
              <p:cNvPr id="32" name="Group 3"/>
              <p:cNvGrpSpPr/>
              <p:nvPr/>
            </p:nvGrpSpPr>
            <p:grpSpPr>
              <a:xfrm>
                <a:off x="5349586" y="1331167"/>
                <a:ext cx="6132001" cy="5289400"/>
                <a:chOff x="3637941" y="2071839"/>
                <a:chExt cx="4599001" cy="3967051"/>
              </a:xfrm>
            </p:grpSpPr>
            <p:grpSp>
              <p:nvGrpSpPr>
                <p:cNvPr id="35" name="Group 118"/>
                <p:cNvGrpSpPr/>
                <p:nvPr/>
              </p:nvGrpSpPr>
              <p:grpSpPr>
                <a:xfrm>
                  <a:off x="3689816" y="2071839"/>
                  <a:ext cx="4416587" cy="3967051"/>
                  <a:chOff x="3367341" y="2390773"/>
                  <a:chExt cx="5344068" cy="4800131"/>
                </a:xfrm>
              </p:grpSpPr>
              <p:sp>
                <p:nvSpPr>
                  <p:cNvPr id="40" name="泪滴形 1"/>
                  <p:cNvSpPr/>
                  <p:nvPr>
                    <p:custDataLst>
                      <p:tags r:id="rId11"/>
                    </p:custDataLst>
                  </p:nvPr>
                </p:nvSpPr>
                <p:spPr>
                  <a:xfrm rot="12712496">
                    <a:off x="5795540" y="2776612"/>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rgbClr val="3BB3C2"/>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endParaRPr>
                  </a:p>
                </p:txBody>
              </p:sp>
              <p:sp>
                <p:nvSpPr>
                  <p:cNvPr id="41" name="泪滴形 1"/>
                  <p:cNvSpPr/>
                  <p:nvPr>
                    <p:custDataLst>
                      <p:tags r:id="rId12"/>
                    </p:custDataLst>
                  </p:nvPr>
                </p:nvSpPr>
                <p:spPr>
                  <a:xfrm rot="8011243">
                    <a:off x="4547874" y="2535050"/>
                    <a:ext cx="3039286" cy="2750732"/>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rgbClr val="FFC000"/>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endParaRPr>
                  </a:p>
                </p:txBody>
              </p:sp>
              <p:sp>
                <p:nvSpPr>
                  <p:cNvPr id="42" name="泪滴形 1"/>
                  <p:cNvSpPr/>
                  <p:nvPr>
                    <p:custDataLst>
                      <p:tags r:id="rId13"/>
                    </p:custDataLst>
                  </p:nvPr>
                </p:nvSpPr>
                <p:spPr>
                  <a:xfrm rot="5650904">
                    <a:off x="3464975" y="3002822"/>
                    <a:ext cx="2915869" cy="2867159"/>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rgbClr val="E77817"/>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endParaRPr>
                  </a:p>
                </p:txBody>
              </p:sp>
              <p:sp>
                <p:nvSpPr>
                  <p:cNvPr id="43" name="泪滴形 1"/>
                  <p:cNvSpPr/>
                  <p:nvPr>
                    <p:custDataLst>
                      <p:tags r:id="rId14"/>
                    </p:custDataLst>
                  </p:nvPr>
                </p:nvSpPr>
                <p:spPr>
                  <a:xfrm rot="2071563">
                    <a:off x="3367341" y="4202390"/>
                    <a:ext cx="2797464" cy="2988514"/>
                  </a:xfrm>
                  <a:custGeom>
                    <a:avLst/>
                    <a:gdLst/>
                    <a:ahLst/>
                    <a:cxnLst/>
                    <a:rect l="l" t="t" r="r" b="b"/>
                    <a:pathLst>
                      <a:path w="5141341" h="5055454">
                        <a:moveTo>
                          <a:pt x="4266139" y="0"/>
                        </a:moveTo>
                        <a:lnTo>
                          <a:pt x="5141341" y="839651"/>
                        </a:lnTo>
                        <a:cubicBezTo>
                          <a:pt x="4913270" y="1480691"/>
                          <a:pt x="4731076" y="2140225"/>
                          <a:pt x="4392488" y="2855214"/>
                        </a:cubicBezTo>
                        <a:cubicBezTo>
                          <a:pt x="3881044" y="4068165"/>
                          <a:pt x="3533182" y="4973967"/>
                          <a:pt x="2196244" y="5051458"/>
                        </a:cubicBezTo>
                        <a:cubicBezTo>
                          <a:pt x="859306" y="5128949"/>
                          <a:pt x="0" y="4068166"/>
                          <a:pt x="0" y="2855214"/>
                        </a:cubicBezTo>
                        <a:cubicBezTo>
                          <a:pt x="0" y="1642262"/>
                          <a:pt x="1040596" y="1027385"/>
                          <a:pt x="2196244" y="658970"/>
                        </a:cubicBezTo>
                        <a:cubicBezTo>
                          <a:pt x="3023077" y="395380"/>
                          <a:pt x="3676191" y="223591"/>
                          <a:pt x="4266139" y="0"/>
                        </a:cubicBezTo>
                        <a:close/>
                      </a:path>
                    </a:pathLst>
                  </a:custGeom>
                  <a:solidFill>
                    <a:srgbClr val="68B92E"/>
                  </a:solid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endParaRPr>
                  </a:p>
                </p:txBody>
              </p:sp>
              <p:sp>
                <p:nvSpPr>
                  <p:cNvPr id="44" name="椭圆 43"/>
                  <p:cNvSpPr/>
                  <p:nvPr>
                    <p:custDataLst>
                      <p:tags r:id="rId15"/>
                    </p:custDataLst>
                  </p:nvPr>
                </p:nvSpPr>
                <p:spPr>
                  <a:xfrm rot="19870947">
                    <a:off x="5859728" y="5019672"/>
                    <a:ext cx="648361" cy="648360"/>
                  </a:xfrm>
                  <a:prstGeom prst="ellipse">
                    <a:avLst/>
                  </a:prstGeom>
                  <a:solidFill>
                    <a:srgbClr val="606060"/>
                  </a:solidFill>
                  <a:ln w="295275" cap="flat" cmpd="sng" algn="ctr">
                    <a:solidFill>
                      <a:srgbClr val="A6A6A6"/>
                    </a:solid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endParaRPr>
                  </a:p>
                </p:txBody>
              </p:sp>
            </p:grpSp>
            <p:sp>
              <p:nvSpPr>
                <p:cNvPr id="36" name="Rectangle 140"/>
                <p:cNvSpPr/>
                <p:nvPr>
                  <p:custDataLst>
                    <p:tags r:id="rId7"/>
                  </p:custDataLst>
                </p:nvPr>
              </p:nvSpPr>
              <p:spPr>
                <a:xfrm>
                  <a:off x="3637941" y="4630951"/>
                  <a:ext cx="1704538" cy="613856"/>
                </a:xfrm>
                <a:prstGeom prst="rect">
                  <a:avLst/>
                </a:prstGeom>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攻击者</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进不来</a:t>
                  </a:r>
                </a:p>
              </p:txBody>
            </p:sp>
            <p:sp>
              <p:nvSpPr>
                <p:cNvPr id="37" name="Rectangle 141"/>
                <p:cNvSpPr/>
                <p:nvPr>
                  <p:custDataLst>
                    <p:tags r:id="rId8"/>
                  </p:custDataLst>
                </p:nvPr>
              </p:nvSpPr>
              <p:spPr>
                <a:xfrm>
                  <a:off x="3835999" y="3103292"/>
                  <a:ext cx="1704296" cy="6462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GB"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窃取者</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GB"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看不懂</a:t>
                  </a:r>
                </a:p>
              </p:txBody>
            </p:sp>
            <p:sp>
              <p:nvSpPr>
                <p:cNvPr id="38" name="Rectangle 142"/>
                <p:cNvSpPr/>
                <p:nvPr>
                  <p:custDataLst>
                    <p:tags r:id="rId9"/>
                  </p:custDataLst>
                </p:nvPr>
              </p:nvSpPr>
              <p:spPr>
                <a:xfrm>
                  <a:off x="5420807" y="2703081"/>
                  <a:ext cx="1541300" cy="6462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GB"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数据</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GB"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改不了</a:t>
                  </a:r>
                </a:p>
              </p:txBody>
            </p:sp>
            <p:sp>
              <p:nvSpPr>
                <p:cNvPr id="39" name="Rectangle 143"/>
                <p:cNvSpPr/>
                <p:nvPr>
                  <p:custDataLst>
                    <p:tags r:id="rId10"/>
                  </p:custDataLst>
                </p:nvPr>
              </p:nvSpPr>
              <p:spPr>
                <a:xfrm>
                  <a:off x="6674930" y="3214762"/>
                  <a:ext cx="1562012" cy="64629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文件</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拿不走</a:t>
                  </a:r>
                </a:p>
              </p:txBody>
            </p:sp>
          </p:grpSp>
          <p:sp>
            <p:nvSpPr>
              <p:cNvPr id="33" name="椭圆 32"/>
              <p:cNvSpPr/>
              <p:nvPr>
                <p:custDataLst>
                  <p:tags r:id="rId5"/>
                </p:custDataLst>
              </p:nvPr>
            </p:nvSpPr>
            <p:spPr>
              <a:xfrm>
                <a:off x="7369083" y="3605538"/>
                <a:ext cx="2254816" cy="2234903"/>
              </a:xfrm>
              <a:prstGeom prst="ellipse">
                <a:avLst/>
              </a:prstGeom>
              <a:solidFill>
                <a:srgbClr val="FFFFFF"/>
              </a:solidFill>
              <a:ln w="12700" cap="flat" cmpd="sng" algn="ctr">
                <a:solidFill>
                  <a:srgbClr val="68B92E">
                    <a:shade val="50000"/>
                  </a:srgb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rPr>
                  <a:t>DSDB</a:t>
                </a:r>
              </a:p>
            </p:txBody>
          </p:sp>
          <p:sp>
            <p:nvSpPr>
              <p:cNvPr id="34" name="文本框 5"/>
              <p:cNvSpPr txBox="1"/>
              <p:nvPr>
                <p:custDataLst>
                  <p:tags r:id="rId6"/>
                </p:custDataLst>
              </p:nvPr>
            </p:nvSpPr>
            <p:spPr>
              <a:xfrm>
                <a:off x="5583246" y="6195669"/>
                <a:ext cx="6284101" cy="1051883"/>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6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Data Security Deposit Box</a:t>
                </a: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实现数据安全纵深防御，提供全方位的数据安全保护</a:t>
                </a:r>
                <a:endPar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endParaRPr>
              </a:p>
            </p:txBody>
          </p:sp>
        </p:grpSp>
        <p:sp>
          <p:nvSpPr>
            <p:cNvPr id="31" name="Rectangle 143"/>
            <p:cNvSpPr/>
            <p:nvPr>
              <p:custDataLst>
                <p:tags r:id="rId4"/>
              </p:custDataLst>
            </p:nvPr>
          </p:nvSpPr>
          <p:spPr>
            <a:xfrm>
              <a:off x="10218542" y="4299054"/>
              <a:ext cx="1625258"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恶意行为</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跑不掉</a:t>
              </a: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1">
            <a:extLst>
              <a:ext uri="{FF2B5EF4-FFF2-40B4-BE49-F238E27FC236}">
                <a16:creationId xmlns:a16="http://schemas.microsoft.com/office/drawing/2014/main" id="{899AFCD5-D28B-44F2-986E-1F4A883565E1}"/>
              </a:ext>
            </a:extLst>
          </p:cNvPr>
          <p:cNvSpPr>
            <a:spLocks noGrp="1"/>
          </p:cNvSpPr>
          <p:nvPr>
            <p:ph type="title"/>
          </p:nvPr>
        </p:nvSpPr>
        <p:spPr/>
        <p:txBody>
          <a:bodyPr/>
          <a:lstStyle/>
          <a:p>
            <a:r>
              <a:rPr lang="zh-CN" altLang="en-US" dirty="0">
                <a:latin typeface="思源黑体 CN Bold" panose="020B0800000000000000" charset="-122"/>
                <a:ea typeface="思源黑体 CN Bold" panose="020B0800000000000000"/>
                <a:sym typeface="+mn-ea"/>
              </a:rPr>
              <a:t>技术优势</a:t>
            </a:r>
            <a:endParaRPr lang="zh-CN" altLang="en-US" dirty="0"/>
          </a:p>
        </p:txBody>
      </p:sp>
      <p:sp>
        <p:nvSpPr>
          <p:cNvPr id="2" name="灯片编号占位符 1"/>
          <p:cNvSpPr>
            <a:spLocks noGrp="1"/>
          </p:cNvSpPr>
          <p:nvPr>
            <p:ph type="sldNum" sz="quarter" idx="4294967295"/>
          </p:nvPr>
        </p:nvSpPr>
        <p:spPr>
          <a:xfrm>
            <a:off x="11687175" y="6356350"/>
            <a:ext cx="504825" cy="365125"/>
          </a:xfrm>
        </p:spPr>
        <p:txBody>
          <a:bodyPr/>
          <a:lstStyle/>
          <a:p>
            <a:fld id="{49AE70B2-8BF9-45C0-BB95-33D1B9D3A854}" type="slidenum">
              <a:rPr lang="zh-CN" altLang="en-US" smtClean="0">
                <a:ea typeface="思源黑体 CN Bold" panose="020B0800000000000000"/>
              </a:rPr>
              <a:t>19</a:t>
            </a:fld>
            <a:endParaRPr lang="zh-CN" altLang="en-US" dirty="0">
              <a:ea typeface="思源黑体 CN Bold" panose="020B0800000000000000"/>
            </a:endParaRPr>
          </a:p>
        </p:txBody>
      </p:sp>
      <p:sp>
        <p:nvSpPr>
          <p:cNvPr id="4" name="矩形: 圆角 13"/>
          <p:cNvSpPr/>
          <p:nvPr>
            <p:custDataLst>
              <p:tags r:id="rId1"/>
            </p:custDataLst>
          </p:nvPr>
        </p:nvSpPr>
        <p:spPr>
          <a:xfrm>
            <a:off x="506095" y="1879600"/>
            <a:ext cx="2633345" cy="3098800"/>
          </a:xfrm>
          <a:custGeom>
            <a:avLst/>
            <a:gdLst>
              <a:gd name="connsiteX0" fmla="*/ 0 w 2402238"/>
              <a:gd name="connsiteY0" fmla="*/ 168493 h 2837838"/>
              <a:gd name="connsiteX1" fmla="*/ 168493 w 2402238"/>
              <a:gd name="connsiteY1" fmla="*/ 0 h 2837838"/>
              <a:gd name="connsiteX2" fmla="*/ 2233745 w 2402238"/>
              <a:gd name="connsiteY2" fmla="*/ 0 h 2837838"/>
              <a:gd name="connsiteX3" fmla="*/ 2402238 w 2402238"/>
              <a:gd name="connsiteY3" fmla="*/ 168493 h 2837838"/>
              <a:gd name="connsiteX4" fmla="*/ 2402238 w 2402238"/>
              <a:gd name="connsiteY4" fmla="*/ 2669345 h 2837838"/>
              <a:gd name="connsiteX5" fmla="*/ 2233745 w 2402238"/>
              <a:gd name="connsiteY5" fmla="*/ 2837838 h 2837838"/>
              <a:gd name="connsiteX6" fmla="*/ 168493 w 2402238"/>
              <a:gd name="connsiteY6" fmla="*/ 2837838 h 2837838"/>
              <a:gd name="connsiteX7" fmla="*/ 0 w 2402238"/>
              <a:gd name="connsiteY7" fmla="*/ 2669345 h 2837838"/>
              <a:gd name="connsiteX8" fmla="*/ 0 w 2402238"/>
              <a:gd name="connsiteY8" fmla="*/ 168493 h 2837838"/>
              <a:gd name="connsiteX0-1" fmla="*/ 0 w 2402238"/>
              <a:gd name="connsiteY0-2" fmla="*/ 168493 h 2837838"/>
              <a:gd name="connsiteX1-3" fmla="*/ 168493 w 2402238"/>
              <a:gd name="connsiteY1-4" fmla="*/ 0 h 2837838"/>
              <a:gd name="connsiteX2-5" fmla="*/ 2233745 w 2402238"/>
              <a:gd name="connsiteY2-6" fmla="*/ 0 h 2837838"/>
              <a:gd name="connsiteX3-7" fmla="*/ 2402238 w 2402238"/>
              <a:gd name="connsiteY3-8" fmla="*/ 168493 h 2837838"/>
              <a:gd name="connsiteX4-9" fmla="*/ 2402238 w 2402238"/>
              <a:gd name="connsiteY4-10" fmla="*/ 2669345 h 2837838"/>
              <a:gd name="connsiteX5-11" fmla="*/ 2233745 w 2402238"/>
              <a:gd name="connsiteY5-12" fmla="*/ 2837838 h 2837838"/>
              <a:gd name="connsiteX6-13" fmla="*/ 1437135 w 2402238"/>
              <a:gd name="connsiteY6-14" fmla="*/ 2830364 h 2837838"/>
              <a:gd name="connsiteX7-15" fmla="*/ 168493 w 2402238"/>
              <a:gd name="connsiteY7-16" fmla="*/ 2837838 h 2837838"/>
              <a:gd name="connsiteX8-17" fmla="*/ 0 w 2402238"/>
              <a:gd name="connsiteY8-18" fmla="*/ 2669345 h 2837838"/>
              <a:gd name="connsiteX9" fmla="*/ 0 w 2402238"/>
              <a:gd name="connsiteY9" fmla="*/ 168493 h 2837838"/>
              <a:gd name="connsiteX0-19" fmla="*/ 0 w 2402238"/>
              <a:gd name="connsiteY0-20" fmla="*/ 168493 h 2844432"/>
              <a:gd name="connsiteX1-21" fmla="*/ 168493 w 2402238"/>
              <a:gd name="connsiteY1-22" fmla="*/ 0 h 2844432"/>
              <a:gd name="connsiteX2-23" fmla="*/ 2233745 w 2402238"/>
              <a:gd name="connsiteY2-24" fmla="*/ 0 h 2844432"/>
              <a:gd name="connsiteX3-25" fmla="*/ 2402238 w 2402238"/>
              <a:gd name="connsiteY3-26" fmla="*/ 168493 h 2844432"/>
              <a:gd name="connsiteX4-27" fmla="*/ 2402238 w 2402238"/>
              <a:gd name="connsiteY4-28" fmla="*/ 2669345 h 2844432"/>
              <a:gd name="connsiteX5-29" fmla="*/ 2233745 w 2402238"/>
              <a:gd name="connsiteY5-30" fmla="*/ 2837838 h 2844432"/>
              <a:gd name="connsiteX6-31" fmla="*/ 1437135 w 2402238"/>
              <a:gd name="connsiteY6-32" fmla="*/ 2830364 h 2844432"/>
              <a:gd name="connsiteX7-33" fmla="*/ 804089 w 2402238"/>
              <a:gd name="connsiteY7-34" fmla="*/ 2844432 h 2844432"/>
              <a:gd name="connsiteX8-35" fmla="*/ 168493 w 2402238"/>
              <a:gd name="connsiteY8-36" fmla="*/ 2837838 h 2844432"/>
              <a:gd name="connsiteX9-37" fmla="*/ 0 w 2402238"/>
              <a:gd name="connsiteY9-38" fmla="*/ 2669345 h 2844432"/>
              <a:gd name="connsiteX10" fmla="*/ 0 w 2402238"/>
              <a:gd name="connsiteY10" fmla="*/ 168493 h 2844432"/>
              <a:gd name="connsiteX0-39" fmla="*/ 0 w 2402238"/>
              <a:gd name="connsiteY0-40" fmla="*/ 168493 h 2844432"/>
              <a:gd name="connsiteX1-41" fmla="*/ 168493 w 2402238"/>
              <a:gd name="connsiteY1-42" fmla="*/ 0 h 2844432"/>
              <a:gd name="connsiteX2-43" fmla="*/ 2233745 w 2402238"/>
              <a:gd name="connsiteY2-44" fmla="*/ 0 h 2844432"/>
              <a:gd name="connsiteX3-45" fmla="*/ 2402238 w 2402238"/>
              <a:gd name="connsiteY3-46" fmla="*/ 168493 h 2844432"/>
              <a:gd name="connsiteX4-47" fmla="*/ 2402238 w 2402238"/>
              <a:gd name="connsiteY4-48" fmla="*/ 2669345 h 2844432"/>
              <a:gd name="connsiteX5-49" fmla="*/ 2233745 w 2402238"/>
              <a:gd name="connsiteY5-50" fmla="*/ 2837838 h 2844432"/>
              <a:gd name="connsiteX6-51" fmla="*/ 1634083 w 2402238"/>
              <a:gd name="connsiteY6-52" fmla="*/ 2844432 h 2844432"/>
              <a:gd name="connsiteX7-53" fmla="*/ 1437135 w 2402238"/>
              <a:gd name="connsiteY7-54" fmla="*/ 2830364 h 2844432"/>
              <a:gd name="connsiteX8-55" fmla="*/ 804089 w 2402238"/>
              <a:gd name="connsiteY8-56" fmla="*/ 2844432 h 2844432"/>
              <a:gd name="connsiteX9-57" fmla="*/ 168493 w 2402238"/>
              <a:gd name="connsiteY9-58" fmla="*/ 2837838 h 2844432"/>
              <a:gd name="connsiteX10-59" fmla="*/ 0 w 2402238"/>
              <a:gd name="connsiteY10-60" fmla="*/ 2669345 h 2844432"/>
              <a:gd name="connsiteX11" fmla="*/ 0 w 2402238"/>
              <a:gd name="connsiteY11" fmla="*/ 168493 h 2844432"/>
              <a:gd name="connsiteX0-61" fmla="*/ 0 w 2402238"/>
              <a:gd name="connsiteY0-62" fmla="*/ 168493 h 3097650"/>
              <a:gd name="connsiteX1-63" fmla="*/ 168493 w 2402238"/>
              <a:gd name="connsiteY1-64" fmla="*/ 0 h 3097650"/>
              <a:gd name="connsiteX2-65" fmla="*/ 2233745 w 2402238"/>
              <a:gd name="connsiteY2-66" fmla="*/ 0 h 3097650"/>
              <a:gd name="connsiteX3-67" fmla="*/ 2402238 w 2402238"/>
              <a:gd name="connsiteY3-68" fmla="*/ 168493 h 3097650"/>
              <a:gd name="connsiteX4-69" fmla="*/ 2402238 w 2402238"/>
              <a:gd name="connsiteY4-70" fmla="*/ 2669345 h 3097650"/>
              <a:gd name="connsiteX5-71" fmla="*/ 2233745 w 2402238"/>
              <a:gd name="connsiteY5-72" fmla="*/ 2837838 h 3097650"/>
              <a:gd name="connsiteX6-73" fmla="*/ 1634083 w 2402238"/>
              <a:gd name="connsiteY6-74" fmla="*/ 2844432 h 3097650"/>
              <a:gd name="connsiteX7-75" fmla="*/ 1212052 w 2402238"/>
              <a:gd name="connsiteY7-76" fmla="*/ 3097650 h 3097650"/>
              <a:gd name="connsiteX8-77" fmla="*/ 804089 w 2402238"/>
              <a:gd name="connsiteY8-78" fmla="*/ 2844432 h 3097650"/>
              <a:gd name="connsiteX9-79" fmla="*/ 168493 w 2402238"/>
              <a:gd name="connsiteY9-80" fmla="*/ 2837838 h 3097650"/>
              <a:gd name="connsiteX10-81" fmla="*/ 0 w 2402238"/>
              <a:gd name="connsiteY10-82" fmla="*/ 2669345 h 3097650"/>
              <a:gd name="connsiteX11-83" fmla="*/ 0 w 2402238"/>
              <a:gd name="connsiteY11-84" fmla="*/ 168493 h 3097650"/>
              <a:gd name="connsiteX0-85" fmla="*/ 0 w 2402238"/>
              <a:gd name="connsiteY0-86" fmla="*/ 168493 h 3097650"/>
              <a:gd name="connsiteX1-87" fmla="*/ 168493 w 2402238"/>
              <a:gd name="connsiteY1-88" fmla="*/ 0 h 3097650"/>
              <a:gd name="connsiteX2-89" fmla="*/ 2233745 w 2402238"/>
              <a:gd name="connsiteY2-90" fmla="*/ 0 h 3097650"/>
              <a:gd name="connsiteX3-91" fmla="*/ 2402238 w 2402238"/>
              <a:gd name="connsiteY3-92" fmla="*/ 168493 h 3097650"/>
              <a:gd name="connsiteX4-93" fmla="*/ 2402238 w 2402238"/>
              <a:gd name="connsiteY4-94" fmla="*/ 2669345 h 3097650"/>
              <a:gd name="connsiteX5-95" fmla="*/ 2233745 w 2402238"/>
              <a:gd name="connsiteY5-96" fmla="*/ 2837838 h 3097650"/>
              <a:gd name="connsiteX6-97" fmla="*/ 1451203 w 2402238"/>
              <a:gd name="connsiteY6-98" fmla="*/ 2858500 h 3097650"/>
              <a:gd name="connsiteX7-99" fmla="*/ 1212052 w 2402238"/>
              <a:gd name="connsiteY7-100" fmla="*/ 3097650 h 3097650"/>
              <a:gd name="connsiteX8-101" fmla="*/ 804089 w 2402238"/>
              <a:gd name="connsiteY8-102" fmla="*/ 2844432 h 3097650"/>
              <a:gd name="connsiteX9-103" fmla="*/ 168493 w 2402238"/>
              <a:gd name="connsiteY9-104" fmla="*/ 2837838 h 3097650"/>
              <a:gd name="connsiteX10-105" fmla="*/ 0 w 2402238"/>
              <a:gd name="connsiteY10-106" fmla="*/ 2669345 h 3097650"/>
              <a:gd name="connsiteX11-107" fmla="*/ 0 w 2402238"/>
              <a:gd name="connsiteY11-108" fmla="*/ 168493 h 3097650"/>
              <a:gd name="connsiteX0-109" fmla="*/ 0 w 2402238"/>
              <a:gd name="connsiteY0-110" fmla="*/ 168493 h 3097650"/>
              <a:gd name="connsiteX1-111" fmla="*/ 168493 w 2402238"/>
              <a:gd name="connsiteY1-112" fmla="*/ 0 h 3097650"/>
              <a:gd name="connsiteX2-113" fmla="*/ 2233745 w 2402238"/>
              <a:gd name="connsiteY2-114" fmla="*/ 0 h 3097650"/>
              <a:gd name="connsiteX3-115" fmla="*/ 2402238 w 2402238"/>
              <a:gd name="connsiteY3-116" fmla="*/ 168493 h 3097650"/>
              <a:gd name="connsiteX4-117" fmla="*/ 2402238 w 2402238"/>
              <a:gd name="connsiteY4-118" fmla="*/ 2669345 h 3097650"/>
              <a:gd name="connsiteX5-119" fmla="*/ 2233745 w 2402238"/>
              <a:gd name="connsiteY5-120" fmla="*/ 2837838 h 3097650"/>
              <a:gd name="connsiteX6-121" fmla="*/ 1451203 w 2402238"/>
              <a:gd name="connsiteY6-122" fmla="*/ 2858500 h 3097650"/>
              <a:gd name="connsiteX7-123" fmla="*/ 1212052 w 2402238"/>
              <a:gd name="connsiteY7-124" fmla="*/ 3097650 h 3097650"/>
              <a:gd name="connsiteX8-125" fmla="*/ 986969 w 2402238"/>
              <a:gd name="connsiteY8-126" fmla="*/ 2830364 h 3097650"/>
              <a:gd name="connsiteX9-127" fmla="*/ 168493 w 2402238"/>
              <a:gd name="connsiteY9-128" fmla="*/ 2837838 h 3097650"/>
              <a:gd name="connsiteX10-129" fmla="*/ 0 w 2402238"/>
              <a:gd name="connsiteY10-130" fmla="*/ 2669345 h 3097650"/>
              <a:gd name="connsiteX11-131" fmla="*/ 0 w 2402238"/>
              <a:gd name="connsiteY11-132" fmla="*/ 168493 h 3097650"/>
              <a:gd name="connsiteX0-133" fmla="*/ 0 w 2402238"/>
              <a:gd name="connsiteY0-134" fmla="*/ 168493 h 3097650"/>
              <a:gd name="connsiteX1-135" fmla="*/ 168493 w 2402238"/>
              <a:gd name="connsiteY1-136" fmla="*/ 0 h 3097650"/>
              <a:gd name="connsiteX2-137" fmla="*/ 2233745 w 2402238"/>
              <a:gd name="connsiteY2-138" fmla="*/ 0 h 3097650"/>
              <a:gd name="connsiteX3-139" fmla="*/ 2402238 w 2402238"/>
              <a:gd name="connsiteY3-140" fmla="*/ 168493 h 3097650"/>
              <a:gd name="connsiteX4-141" fmla="*/ 2402238 w 2402238"/>
              <a:gd name="connsiteY4-142" fmla="*/ 2669345 h 3097650"/>
              <a:gd name="connsiteX5-143" fmla="*/ 2233745 w 2402238"/>
              <a:gd name="connsiteY5-144" fmla="*/ 2837838 h 3097650"/>
              <a:gd name="connsiteX6-145" fmla="*/ 1451203 w 2402238"/>
              <a:gd name="connsiteY6-146" fmla="*/ 2858500 h 3097650"/>
              <a:gd name="connsiteX7-147" fmla="*/ 1212052 w 2402238"/>
              <a:gd name="connsiteY7-148" fmla="*/ 3097650 h 3097650"/>
              <a:gd name="connsiteX8-149" fmla="*/ 916630 w 2402238"/>
              <a:gd name="connsiteY8-150" fmla="*/ 2830364 h 3097650"/>
              <a:gd name="connsiteX9-151" fmla="*/ 168493 w 2402238"/>
              <a:gd name="connsiteY9-152" fmla="*/ 2837838 h 3097650"/>
              <a:gd name="connsiteX10-153" fmla="*/ 0 w 2402238"/>
              <a:gd name="connsiteY10-154" fmla="*/ 2669345 h 3097650"/>
              <a:gd name="connsiteX11-155" fmla="*/ 0 w 2402238"/>
              <a:gd name="connsiteY11-156" fmla="*/ 168493 h 3097650"/>
              <a:gd name="connsiteX0-157" fmla="*/ 0 w 2402238"/>
              <a:gd name="connsiteY0-158" fmla="*/ 168493 h 3097650"/>
              <a:gd name="connsiteX1-159" fmla="*/ 168493 w 2402238"/>
              <a:gd name="connsiteY1-160" fmla="*/ 0 h 3097650"/>
              <a:gd name="connsiteX2-161" fmla="*/ 2233745 w 2402238"/>
              <a:gd name="connsiteY2-162" fmla="*/ 0 h 3097650"/>
              <a:gd name="connsiteX3-163" fmla="*/ 2402238 w 2402238"/>
              <a:gd name="connsiteY3-164" fmla="*/ 168493 h 3097650"/>
              <a:gd name="connsiteX4-165" fmla="*/ 2402238 w 2402238"/>
              <a:gd name="connsiteY4-166" fmla="*/ 2669345 h 3097650"/>
              <a:gd name="connsiteX5-167" fmla="*/ 2233745 w 2402238"/>
              <a:gd name="connsiteY5-168" fmla="*/ 2837838 h 3097650"/>
              <a:gd name="connsiteX6-169" fmla="*/ 1409000 w 2402238"/>
              <a:gd name="connsiteY6-170" fmla="*/ 2844433 h 3097650"/>
              <a:gd name="connsiteX7-171" fmla="*/ 1212052 w 2402238"/>
              <a:gd name="connsiteY7-172" fmla="*/ 3097650 h 3097650"/>
              <a:gd name="connsiteX8-173" fmla="*/ 916630 w 2402238"/>
              <a:gd name="connsiteY8-174" fmla="*/ 2830364 h 3097650"/>
              <a:gd name="connsiteX9-175" fmla="*/ 168493 w 2402238"/>
              <a:gd name="connsiteY9-176" fmla="*/ 2837838 h 3097650"/>
              <a:gd name="connsiteX10-177" fmla="*/ 0 w 2402238"/>
              <a:gd name="connsiteY10-178" fmla="*/ 2669345 h 3097650"/>
              <a:gd name="connsiteX11-179" fmla="*/ 0 w 2402238"/>
              <a:gd name="connsiteY11-180" fmla="*/ 168493 h 3097650"/>
              <a:gd name="connsiteX0-181" fmla="*/ 0 w 2402238"/>
              <a:gd name="connsiteY0-182" fmla="*/ 168493 h 3097650"/>
              <a:gd name="connsiteX1-183" fmla="*/ 168493 w 2402238"/>
              <a:gd name="connsiteY1-184" fmla="*/ 0 h 3097650"/>
              <a:gd name="connsiteX2-185" fmla="*/ 2233745 w 2402238"/>
              <a:gd name="connsiteY2-186" fmla="*/ 0 h 3097650"/>
              <a:gd name="connsiteX3-187" fmla="*/ 2402238 w 2402238"/>
              <a:gd name="connsiteY3-188" fmla="*/ 168493 h 3097650"/>
              <a:gd name="connsiteX4-189" fmla="*/ 2402238 w 2402238"/>
              <a:gd name="connsiteY4-190" fmla="*/ 2669345 h 3097650"/>
              <a:gd name="connsiteX5-191" fmla="*/ 2233745 w 2402238"/>
              <a:gd name="connsiteY5-192" fmla="*/ 2837838 h 3097650"/>
              <a:gd name="connsiteX6-193" fmla="*/ 1507474 w 2402238"/>
              <a:gd name="connsiteY6-194" fmla="*/ 2816298 h 3097650"/>
              <a:gd name="connsiteX7-195" fmla="*/ 1212052 w 2402238"/>
              <a:gd name="connsiteY7-196" fmla="*/ 3097650 h 3097650"/>
              <a:gd name="connsiteX8-197" fmla="*/ 916630 w 2402238"/>
              <a:gd name="connsiteY8-198" fmla="*/ 2830364 h 3097650"/>
              <a:gd name="connsiteX9-199" fmla="*/ 168493 w 2402238"/>
              <a:gd name="connsiteY9-200" fmla="*/ 2837838 h 3097650"/>
              <a:gd name="connsiteX10-201" fmla="*/ 0 w 2402238"/>
              <a:gd name="connsiteY10-202" fmla="*/ 2669345 h 3097650"/>
              <a:gd name="connsiteX11-203" fmla="*/ 0 w 2402238"/>
              <a:gd name="connsiteY11-204" fmla="*/ 168493 h 3097650"/>
              <a:gd name="connsiteX0-205" fmla="*/ 0 w 2402238"/>
              <a:gd name="connsiteY0-206" fmla="*/ 168493 h 3097650"/>
              <a:gd name="connsiteX1-207" fmla="*/ 168493 w 2402238"/>
              <a:gd name="connsiteY1-208" fmla="*/ 0 h 3097650"/>
              <a:gd name="connsiteX2-209" fmla="*/ 2233745 w 2402238"/>
              <a:gd name="connsiteY2-210" fmla="*/ 0 h 3097650"/>
              <a:gd name="connsiteX3-211" fmla="*/ 2402238 w 2402238"/>
              <a:gd name="connsiteY3-212" fmla="*/ 168493 h 3097650"/>
              <a:gd name="connsiteX4-213" fmla="*/ 2402238 w 2402238"/>
              <a:gd name="connsiteY4-214" fmla="*/ 2669345 h 3097650"/>
              <a:gd name="connsiteX5-215" fmla="*/ 2233745 w 2402238"/>
              <a:gd name="connsiteY5-216" fmla="*/ 2837838 h 3097650"/>
              <a:gd name="connsiteX6-217" fmla="*/ 1521542 w 2402238"/>
              <a:gd name="connsiteY6-218" fmla="*/ 2830365 h 3097650"/>
              <a:gd name="connsiteX7-219" fmla="*/ 1212052 w 2402238"/>
              <a:gd name="connsiteY7-220" fmla="*/ 3097650 h 3097650"/>
              <a:gd name="connsiteX8-221" fmla="*/ 916630 w 2402238"/>
              <a:gd name="connsiteY8-222" fmla="*/ 2830364 h 3097650"/>
              <a:gd name="connsiteX9-223" fmla="*/ 168493 w 2402238"/>
              <a:gd name="connsiteY9-224" fmla="*/ 2837838 h 3097650"/>
              <a:gd name="connsiteX10-225" fmla="*/ 0 w 2402238"/>
              <a:gd name="connsiteY10-226" fmla="*/ 2669345 h 3097650"/>
              <a:gd name="connsiteX11-227" fmla="*/ 0 w 2402238"/>
              <a:gd name="connsiteY11-228" fmla="*/ 168493 h 3097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2402238" h="3097650">
                <a:moveTo>
                  <a:pt x="0" y="168493"/>
                </a:moveTo>
                <a:cubicBezTo>
                  <a:pt x="0" y="75437"/>
                  <a:pt x="75437" y="0"/>
                  <a:pt x="168493" y="0"/>
                </a:cubicBezTo>
                <a:lnTo>
                  <a:pt x="2233745" y="0"/>
                </a:lnTo>
                <a:cubicBezTo>
                  <a:pt x="2326801" y="0"/>
                  <a:pt x="2402238" y="75437"/>
                  <a:pt x="2402238" y="168493"/>
                </a:cubicBezTo>
                <a:lnTo>
                  <a:pt x="2402238" y="2669345"/>
                </a:lnTo>
                <a:cubicBezTo>
                  <a:pt x="2402238" y="2762401"/>
                  <a:pt x="2326801" y="2837838"/>
                  <a:pt x="2233745" y="2837838"/>
                </a:cubicBezTo>
                <a:lnTo>
                  <a:pt x="1521542" y="2830365"/>
                </a:lnTo>
                <a:lnTo>
                  <a:pt x="1212052" y="3097650"/>
                </a:lnTo>
                <a:lnTo>
                  <a:pt x="916630" y="2830364"/>
                </a:lnTo>
                <a:lnTo>
                  <a:pt x="168493" y="2837838"/>
                </a:lnTo>
                <a:cubicBezTo>
                  <a:pt x="75437" y="2837838"/>
                  <a:pt x="0" y="2762401"/>
                  <a:pt x="0" y="2669345"/>
                </a:cubicBezTo>
                <a:lnTo>
                  <a:pt x="0" y="168493"/>
                </a:lnTo>
                <a:close/>
              </a:path>
            </a:pathLst>
          </a:custGeom>
          <a:noFill/>
          <a:ln w="12700" cap="flat" cmpd="sng" algn="ctr">
            <a:solidFill>
              <a:srgbClr val="68B92E"/>
            </a:solid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endParaRPr>
          </a:p>
        </p:txBody>
      </p:sp>
      <p:sp>
        <p:nvSpPr>
          <p:cNvPr id="5" name="内容占位符 2"/>
          <p:cNvSpPr txBox="1"/>
          <p:nvPr>
            <p:custDataLst>
              <p:tags r:id="rId2"/>
            </p:custDataLst>
          </p:nvPr>
        </p:nvSpPr>
        <p:spPr bwMode="auto">
          <a:xfrm>
            <a:off x="506095" y="2003425"/>
            <a:ext cx="24765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Arial" panose="020B0604020202020204" pitchFamily="34" charset="0"/>
              <a:buChar char="•"/>
            </a:pPr>
            <a:r>
              <a:rPr lang="zh-CN" altLang="en-US" sz="1600" b="1" dirty="0">
                <a:solidFill>
                  <a:srgbClr val="FF0000"/>
                </a:solidFill>
                <a:latin typeface="Arial" panose="020B0604020202020204"/>
                <a:ea typeface="思源黑体 CN Bold" panose="020B0800000000000000"/>
                <a:sym typeface="+mn-ea"/>
              </a:rPr>
              <a:t>全密态数据保护：</a:t>
            </a:r>
            <a:r>
              <a:rPr lang="zh-CN" altLang="en-US" sz="1600" dirty="0">
                <a:solidFill>
                  <a:srgbClr val="000000"/>
                </a:solidFill>
                <a:latin typeface="Arial" panose="020B0604020202020204"/>
                <a:ea typeface="思源黑体 CN Bold" panose="020B0800000000000000"/>
                <a:sym typeface="+mn-ea"/>
              </a:rPr>
              <a:t>传输加密、</a:t>
            </a:r>
            <a:r>
              <a:rPr lang="zh-CN" altLang="en-US" sz="1600" dirty="0">
                <a:solidFill>
                  <a:srgbClr val="0070C0"/>
                </a:solidFill>
                <a:latin typeface="Arial" panose="020B0604020202020204"/>
                <a:ea typeface="思源黑体 CN Bold" panose="020B0800000000000000"/>
                <a:sym typeface="+mn-ea"/>
              </a:rPr>
              <a:t>存储加密、计算加密</a:t>
            </a:r>
            <a:endParaRPr lang="zh-CN" altLang="en-US" sz="1600" dirty="0">
              <a:solidFill>
                <a:srgbClr val="000000"/>
              </a:solidFill>
              <a:latin typeface="Arial" panose="020B0604020202020204"/>
              <a:ea typeface="思源黑体 CN Bold" panose="020B0800000000000000"/>
              <a:sym typeface="+mn-ea"/>
            </a:endParaRPr>
          </a:p>
          <a:p>
            <a:pPr marL="285750" indent="-285750" algn="just">
              <a:lnSpc>
                <a:spcPct val="130000"/>
              </a:lnSpc>
              <a:buFont typeface="Arial" panose="020B0604020202020204" pitchFamily="34" charset="0"/>
              <a:buChar char="•"/>
            </a:pPr>
            <a:r>
              <a:rPr lang="zh-CN" altLang="en-US" sz="1600" b="1" dirty="0">
                <a:solidFill>
                  <a:srgbClr val="FF0000"/>
                </a:solidFill>
                <a:latin typeface="Arial" panose="020B0604020202020204"/>
                <a:ea typeface="思源黑体 CN Bold" panose="020B0800000000000000"/>
                <a:sym typeface="+mn-ea"/>
              </a:rPr>
              <a:t>精细化安全管控：</a:t>
            </a:r>
            <a:r>
              <a:rPr lang="zh-CN" altLang="en-US" sz="1600" b="1" dirty="0">
                <a:solidFill>
                  <a:schemeClr val="tx1"/>
                </a:solidFill>
                <a:latin typeface="Arial" panose="020B0604020202020204"/>
                <a:ea typeface="思源黑体 CN Bold" panose="020B0800000000000000"/>
                <a:sym typeface="+mn-ea"/>
              </a:rPr>
              <a:t>金库模式、一次一密</a:t>
            </a:r>
            <a:r>
              <a:rPr lang="zh-CN" altLang="en-US" sz="1600" dirty="0">
                <a:solidFill>
                  <a:schemeClr val="tx1"/>
                </a:solidFill>
                <a:latin typeface="Arial" panose="020B0604020202020204"/>
                <a:ea typeface="思源黑体 CN Bold" panose="020B0800000000000000"/>
                <a:sym typeface="+mn-ea"/>
              </a:rPr>
              <a:t>；</a:t>
            </a:r>
            <a:endParaRPr lang="en-US" altLang="zh-CN" sz="1600" dirty="0">
              <a:solidFill>
                <a:srgbClr val="000000"/>
              </a:solidFill>
              <a:latin typeface="Arial" panose="020B0604020202020204"/>
              <a:ea typeface="思源黑体 CN Bold" panose="020B0800000000000000"/>
              <a:sym typeface="+mn-ea"/>
            </a:endParaRPr>
          </a:p>
          <a:p>
            <a:pPr marL="285750" indent="-285750" algn="just">
              <a:lnSpc>
                <a:spcPct val="130000"/>
              </a:lnSpc>
              <a:buFont typeface="Arial" panose="020B0604020202020204" pitchFamily="34" charset="0"/>
              <a:buChar char="•"/>
            </a:pPr>
            <a:r>
              <a:rPr lang="zh-CN" altLang="en-US" sz="1600" dirty="0">
                <a:solidFill>
                  <a:srgbClr val="0070C0"/>
                </a:solidFill>
                <a:latin typeface="Arial" panose="020B0604020202020204"/>
                <a:ea typeface="思源黑体 CN Bold" panose="020B0800000000000000"/>
              </a:rPr>
              <a:t>所有行为可审计，安全事件可溯源</a:t>
            </a:r>
          </a:p>
          <a:p>
            <a:pPr algn="just">
              <a:lnSpc>
                <a:spcPct val="130000"/>
              </a:lnSpc>
              <a:buFont typeface="Arial" panose="020B0604020202020204" pitchFamily="34" charset="0"/>
              <a:buNone/>
            </a:pPr>
            <a:endParaRPr lang="zh-CN" altLang="en-US" sz="1600" dirty="0">
              <a:solidFill>
                <a:srgbClr val="0070C0"/>
              </a:solidFill>
              <a:latin typeface="Arial" panose="020B0604020202020204"/>
              <a:ea typeface="思源黑体 CN Bold" panose="020B0800000000000000"/>
            </a:endParaRPr>
          </a:p>
        </p:txBody>
      </p:sp>
      <p:sp>
        <p:nvSpPr>
          <p:cNvPr id="6" name="矩形: 圆角 15"/>
          <p:cNvSpPr/>
          <p:nvPr>
            <p:custDataLst>
              <p:tags r:id="rId3"/>
            </p:custDataLst>
          </p:nvPr>
        </p:nvSpPr>
        <p:spPr>
          <a:xfrm>
            <a:off x="767398" y="5060791"/>
            <a:ext cx="2401887" cy="674688"/>
          </a:xfrm>
          <a:custGeom>
            <a:avLst/>
            <a:gdLst>
              <a:gd name="connsiteX0" fmla="*/ 0 w 2402238"/>
              <a:gd name="connsiteY0" fmla="*/ 0 h 673901"/>
              <a:gd name="connsiteX1" fmla="*/ 0 w 2402238"/>
              <a:gd name="connsiteY1" fmla="*/ 0 h 673901"/>
              <a:gd name="connsiteX2" fmla="*/ 2402238 w 2402238"/>
              <a:gd name="connsiteY2" fmla="*/ 0 h 673901"/>
              <a:gd name="connsiteX3" fmla="*/ 2402238 w 2402238"/>
              <a:gd name="connsiteY3" fmla="*/ 0 h 673901"/>
              <a:gd name="connsiteX4" fmla="*/ 2402238 w 2402238"/>
              <a:gd name="connsiteY4" fmla="*/ 673901 h 673901"/>
              <a:gd name="connsiteX5" fmla="*/ 2402238 w 2402238"/>
              <a:gd name="connsiteY5" fmla="*/ 673901 h 673901"/>
              <a:gd name="connsiteX6" fmla="*/ 0 w 2402238"/>
              <a:gd name="connsiteY6" fmla="*/ 673901 h 673901"/>
              <a:gd name="connsiteX7" fmla="*/ 0 w 2402238"/>
              <a:gd name="connsiteY7" fmla="*/ 673901 h 673901"/>
              <a:gd name="connsiteX8" fmla="*/ 0 w 2402238"/>
              <a:gd name="connsiteY8" fmla="*/ 0 h 673901"/>
              <a:gd name="connsiteX0-1" fmla="*/ 0 w 2402238"/>
              <a:gd name="connsiteY0-2" fmla="*/ 0 h 673901"/>
              <a:gd name="connsiteX1-3" fmla="*/ 0 w 2402238"/>
              <a:gd name="connsiteY1-4" fmla="*/ 0 h 673901"/>
              <a:gd name="connsiteX2-5" fmla="*/ 2402238 w 2402238"/>
              <a:gd name="connsiteY2-6" fmla="*/ 0 h 673901"/>
              <a:gd name="connsiteX3-7" fmla="*/ 2402238 w 2402238"/>
              <a:gd name="connsiteY3-8" fmla="*/ 0 h 673901"/>
              <a:gd name="connsiteX4-9" fmla="*/ 2383009 w 2402238"/>
              <a:gd name="connsiteY4-10" fmla="*/ 247975 h 673901"/>
              <a:gd name="connsiteX5-11" fmla="*/ 2402238 w 2402238"/>
              <a:gd name="connsiteY5-12" fmla="*/ 673901 h 673901"/>
              <a:gd name="connsiteX6-13" fmla="*/ 2402238 w 2402238"/>
              <a:gd name="connsiteY6-14" fmla="*/ 673901 h 673901"/>
              <a:gd name="connsiteX7-15" fmla="*/ 0 w 2402238"/>
              <a:gd name="connsiteY7-16" fmla="*/ 673901 h 673901"/>
              <a:gd name="connsiteX8-17" fmla="*/ 0 w 2402238"/>
              <a:gd name="connsiteY8-18" fmla="*/ 673901 h 673901"/>
              <a:gd name="connsiteX9" fmla="*/ 0 w 2402238"/>
              <a:gd name="connsiteY9" fmla="*/ 0 h 673901"/>
              <a:gd name="connsiteX0-19" fmla="*/ 3730 w 2405968"/>
              <a:gd name="connsiteY0-20" fmla="*/ 0 h 673901"/>
              <a:gd name="connsiteX1-21" fmla="*/ 3730 w 2405968"/>
              <a:gd name="connsiteY1-22" fmla="*/ 0 h 673901"/>
              <a:gd name="connsiteX2-23" fmla="*/ 2405968 w 2405968"/>
              <a:gd name="connsiteY2-24" fmla="*/ 0 h 673901"/>
              <a:gd name="connsiteX3-25" fmla="*/ 2405968 w 2405968"/>
              <a:gd name="connsiteY3-26" fmla="*/ 0 h 673901"/>
              <a:gd name="connsiteX4-27" fmla="*/ 2386739 w 2405968"/>
              <a:gd name="connsiteY4-28" fmla="*/ 247975 h 673901"/>
              <a:gd name="connsiteX5-29" fmla="*/ 2405968 w 2405968"/>
              <a:gd name="connsiteY5-30" fmla="*/ 673901 h 673901"/>
              <a:gd name="connsiteX6-31" fmla="*/ 2405968 w 2405968"/>
              <a:gd name="connsiteY6-32" fmla="*/ 673901 h 673901"/>
              <a:gd name="connsiteX7-33" fmla="*/ 3730 w 2405968"/>
              <a:gd name="connsiteY7-34" fmla="*/ 673901 h 673901"/>
              <a:gd name="connsiteX8-35" fmla="*/ 3730 w 2405968"/>
              <a:gd name="connsiteY8-36" fmla="*/ 673901 h 673901"/>
              <a:gd name="connsiteX9-37" fmla="*/ 0 w 2405968"/>
              <a:gd name="connsiteY9-38" fmla="*/ 263473 h 673901"/>
              <a:gd name="connsiteX10" fmla="*/ 3730 w 2405968"/>
              <a:gd name="connsiteY10" fmla="*/ 0 h 673901"/>
              <a:gd name="connsiteX0-39" fmla="*/ 5 w 2402243"/>
              <a:gd name="connsiteY0-40" fmla="*/ 0 h 673901"/>
              <a:gd name="connsiteX1-41" fmla="*/ 5 w 2402243"/>
              <a:gd name="connsiteY1-42" fmla="*/ 0 h 673901"/>
              <a:gd name="connsiteX2-43" fmla="*/ 2402243 w 2402243"/>
              <a:gd name="connsiteY2-44" fmla="*/ 0 h 673901"/>
              <a:gd name="connsiteX3-45" fmla="*/ 2402243 w 2402243"/>
              <a:gd name="connsiteY3-46" fmla="*/ 0 h 673901"/>
              <a:gd name="connsiteX4-47" fmla="*/ 2383014 w 2402243"/>
              <a:gd name="connsiteY4-48" fmla="*/ 247975 h 673901"/>
              <a:gd name="connsiteX5-49" fmla="*/ 2402243 w 2402243"/>
              <a:gd name="connsiteY5-50" fmla="*/ 673901 h 673901"/>
              <a:gd name="connsiteX6-51" fmla="*/ 2402243 w 2402243"/>
              <a:gd name="connsiteY6-52" fmla="*/ 673901 h 673901"/>
              <a:gd name="connsiteX7-53" fmla="*/ 5 w 2402243"/>
              <a:gd name="connsiteY7-54" fmla="*/ 673901 h 673901"/>
              <a:gd name="connsiteX8-55" fmla="*/ 5 w 2402243"/>
              <a:gd name="connsiteY8-56" fmla="*/ 673901 h 673901"/>
              <a:gd name="connsiteX9-57" fmla="*/ 275245 w 2402243"/>
              <a:gd name="connsiteY9-58" fmla="*/ 325466 h 673901"/>
              <a:gd name="connsiteX10-59" fmla="*/ 5 w 2402243"/>
              <a:gd name="connsiteY10-60" fmla="*/ 0 h 673901"/>
              <a:gd name="connsiteX0-61" fmla="*/ 5 w 2402243"/>
              <a:gd name="connsiteY0-62" fmla="*/ 0 h 673901"/>
              <a:gd name="connsiteX1-63" fmla="*/ 5 w 2402243"/>
              <a:gd name="connsiteY1-64" fmla="*/ 0 h 673901"/>
              <a:gd name="connsiteX2-65" fmla="*/ 2402243 w 2402243"/>
              <a:gd name="connsiteY2-66" fmla="*/ 0 h 673901"/>
              <a:gd name="connsiteX3-67" fmla="*/ 2402243 w 2402243"/>
              <a:gd name="connsiteY3-68" fmla="*/ 0 h 673901"/>
              <a:gd name="connsiteX4-69" fmla="*/ 2042052 w 2402243"/>
              <a:gd name="connsiteY4-70" fmla="*/ 356463 h 673901"/>
              <a:gd name="connsiteX5-71" fmla="*/ 2402243 w 2402243"/>
              <a:gd name="connsiteY5-72" fmla="*/ 673901 h 673901"/>
              <a:gd name="connsiteX6-73" fmla="*/ 2402243 w 2402243"/>
              <a:gd name="connsiteY6-74" fmla="*/ 673901 h 673901"/>
              <a:gd name="connsiteX7-75" fmla="*/ 5 w 2402243"/>
              <a:gd name="connsiteY7-76" fmla="*/ 673901 h 673901"/>
              <a:gd name="connsiteX8-77" fmla="*/ 5 w 2402243"/>
              <a:gd name="connsiteY8-78" fmla="*/ 673901 h 673901"/>
              <a:gd name="connsiteX9-79" fmla="*/ 275245 w 2402243"/>
              <a:gd name="connsiteY9-80" fmla="*/ 325466 h 673901"/>
              <a:gd name="connsiteX10-81" fmla="*/ 5 w 2402243"/>
              <a:gd name="connsiteY10-82" fmla="*/ 0 h 673901"/>
              <a:gd name="connsiteX0-83" fmla="*/ 4 w 2402242"/>
              <a:gd name="connsiteY0-84" fmla="*/ 0 h 673901"/>
              <a:gd name="connsiteX1-85" fmla="*/ 4 w 2402242"/>
              <a:gd name="connsiteY1-86" fmla="*/ 0 h 673901"/>
              <a:gd name="connsiteX2-87" fmla="*/ 2402242 w 2402242"/>
              <a:gd name="connsiteY2-88" fmla="*/ 0 h 673901"/>
              <a:gd name="connsiteX3-89" fmla="*/ 2402242 w 2402242"/>
              <a:gd name="connsiteY3-90" fmla="*/ 0 h 673901"/>
              <a:gd name="connsiteX4-91" fmla="*/ 2042051 w 2402242"/>
              <a:gd name="connsiteY4-92" fmla="*/ 356463 h 673901"/>
              <a:gd name="connsiteX5-93" fmla="*/ 2402242 w 2402242"/>
              <a:gd name="connsiteY5-94" fmla="*/ 673901 h 673901"/>
              <a:gd name="connsiteX6-95" fmla="*/ 2402242 w 2402242"/>
              <a:gd name="connsiteY6-96" fmla="*/ 673901 h 673901"/>
              <a:gd name="connsiteX7-97" fmla="*/ 4 w 2402242"/>
              <a:gd name="connsiteY7-98" fmla="*/ 673901 h 673901"/>
              <a:gd name="connsiteX8-99" fmla="*/ 4 w 2402242"/>
              <a:gd name="connsiteY8-100" fmla="*/ 673901 h 673901"/>
              <a:gd name="connsiteX9-101" fmla="*/ 306240 w 2402242"/>
              <a:gd name="connsiteY9-102" fmla="*/ 371961 h 673901"/>
              <a:gd name="connsiteX10-103" fmla="*/ 4 w 2402242"/>
              <a:gd name="connsiteY10-104" fmla="*/ 0 h 673901"/>
              <a:gd name="connsiteX0-105" fmla="*/ 4 w 2402242"/>
              <a:gd name="connsiteY0-106" fmla="*/ 0 h 673901"/>
              <a:gd name="connsiteX1-107" fmla="*/ 4 w 2402242"/>
              <a:gd name="connsiteY1-108" fmla="*/ 0 h 673901"/>
              <a:gd name="connsiteX2-109" fmla="*/ 2402242 w 2402242"/>
              <a:gd name="connsiteY2-110" fmla="*/ 0 h 673901"/>
              <a:gd name="connsiteX3-111" fmla="*/ 2402242 w 2402242"/>
              <a:gd name="connsiteY3-112" fmla="*/ 0 h 673901"/>
              <a:gd name="connsiteX4-113" fmla="*/ 2042051 w 2402242"/>
              <a:gd name="connsiteY4-114" fmla="*/ 356463 h 673901"/>
              <a:gd name="connsiteX5-115" fmla="*/ 2402242 w 2402242"/>
              <a:gd name="connsiteY5-116" fmla="*/ 673901 h 673901"/>
              <a:gd name="connsiteX6-117" fmla="*/ 2402242 w 2402242"/>
              <a:gd name="connsiteY6-118" fmla="*/ 673901 h 673901"/>
              <a:gd name="connsiteX7-119" fmla="*/ 4 w 2402242"/>
              <a:gd name="connsiteY7-120" fmla="*/ 673901 h 673901"/>
              <a:gd name="connsiteX8-121" fmla="*/ 4 w 2402242"/>
              <a:gd name="connsiteY8-122" fmla="*/ 673901 h 673901"/>
              <a:gd name="connsiteX9-123" fmla="*/ 306240 w 2402242"/>
              <a:gd name="connsiteY9-124" fmla="*/ 371961 h 673901"/>
              <a:gd name="connsiteX10-125" fmla="*/ 4 w 2402242"/>
              <a:gd name="connsiteY10-126" fmla="*/ 0 h 673901"/>
              <a:gd name="connsiteX0-127" fmla="*/ 4 w 2402242"/>
              <a:gd name="connsiteY0-128" fmla="*/ 0 h 673901"/>
              <a:gd name="connsiteX1-129" fmla="*/ 4 w 2402242"/>
              <a:gd name="connsiteY1-130" fmla="*/ 0 h 673901"/>
              <a:gd name="connsiteX2-131" fmla="*/ 2402242 w 2402242"/>
              <a:gd name="connsiteY2-132" fmla="*/ 0 h 673901"/>
              <a:gd name="connsiteX3-133" fmla="*/ 2402242 w 2402242"/>
              <a:gd name="connsiteY3-134" fmla="*/ 0 h 673901"/>
              <a:gd name="connsiteX4-135" fmla="*/ 2042051 w 2402242"/>
              <a:gd name="connsiteY4-136" fmla="*/ 356463 h 673901"/>
              <a:gd name="connsiteX5-137" fmla="*/ 2402242 w 2402242"/>
              <a:gd name="connsiteY5-138" fmla="*/ 673901 h 673901"/>
              <a:gd name="connsiteX6-139" fmla="*/ 2402242 w 2402242"/>
              <a:gd name="connsiteY6-140" fmla="*/ 673901 h 673901"/>
              <a:gd name="connsiteX7-141" fmla="*/ 4 w 2402242"/>
              <a:gd name="connsiteY7-142" fmla="*/ 673901 h 673901"/>
              <a:gd name="connsiteX8-143" fmla="*/ 4 w 2402242"/>
              <a:gd name="connsiteY8-144" fmla="*/ 673901 h 673901"/>
              <a:gd name="connsiteX9-145" fmla="*/ 306240 w 2402242"/>
              <a:gd name="connsiteY9-146" fmla="*/ 371961 h 673901"/>
              <a:gd name="connsiteX10-147" fmla="*/ 4 w 2402242"/>
              <a:gd name="connsiteY10-148" fmla="*/ 0 h 673901"/>
              <a:gd name="connsiteX0-149" fmla="*/ 4 w 2402242"/>
              <a:gd name="connsiteY0-150" fmla="*/ 0 h 673901"/>
              <a:gd name="connsiteX1-151" fmla="*/ 4 w 2402242"/>
              <a:gd name="connsiteY1-152" fmla="*/ 0 h 673901"/>
              <a:gd name="connsiteX2-153" fmla="*/ 2402242 w 2402242"/>
              <a:gd name="connsiteY2-154" fmla="*/ 0 h 673901"/>
              <a:gd name="connsiteX3-155" fmla="*/ 2402242 w 2402242"/>
              <a:gd name="connsiteY3-156" fmla="*/ 0 h 673901"/>
              <a:gd name="connsiteX4-157" fmla="*/ 2042051 w 2402242"/>
              <a:gd name="connsiteY4-158" fmla="*/ 356463 h 673901"/>
              <a:gd name="connsiteX5-159" fmla="*/ 2402242 w 2402242"/>
              <a:gd name="connsiteY5-160" fmla="*/ 673901 h 673901"/>
              <a:gd name="connsiteX6-161" fmla="*/ 2402242 w 2402242"/>
              <a:gd name="connsiteY6-162" fmla="*/ 673901 h 673901"/>
              <a:gd name="connsiteX7-163" fmla="*/ 4 w 2402242"/>
              <a:gd name="connsiteY7-164" fmla="*/ 673901 h 673901"/>
              <a:gd name="connsiteX8-165" fmla="*/ 4 w 2402242"/>
              <a:gd name="connsiteY8-166" fmla="*/ 673901 h 673901"/>
              <a:gd name="connsiteX9-167" fmla="*/ 306240 w 2402242"/>
              <a:gd name="connsiteY9-168" fmla="*/ 371961 h 673901"/>
              <a:gd name="connsiteX10-169" fmla="*/ 4 w 2402242"/>
              <a:gd name="connsiteY10-170" fmla="*/ 0 h 673901"/>
              <a:gd name="connsiteX0-171" fmla="*/ 0 w 2402238"/>
              <a:gd name="connsiteY0-172" fmla="*/ 0 h 673901"/>
              <a:gd name="connsiteX1-173" fmla="*/ 0 w 2402238"/>
              <a:gd name="connsiteY1-174" fmla="*/ 0 h 673901"/>
              <a:gd name="connsiteX2-175" fmla="*/ 2402238 w 2402238"/>
              <a:gd name="connsiteY2-176" fmla="*/ 0 h 673901"/>
              <a:gd name="connsiteX3-177" fmla="*/ 2402238 w 2402238"/>
              <a:gd name="connsiteY3-178" fmla="*/ 0 h 673901"/>
              <a:gd name="connsiteX4-179" fmla="*/ 2042047 w 2402238"/>
              <a:gd name="connsiteY4-180" fmla="*/ 356463 h 673901"/>
              <a:gd name="connsiteX5-181" fmla="*/ 2402238 w 2402238"/>
              <a:gd name="connsiteY5-182" fmla="*/ 673901 h 673901"/>
              <a:gd name="connsiteX6-183" fmla="*/ 2402238 w 2402238"/>
              <a:gd name="connsiteY6-184" fmla="*/ 673901 h 673901"/>
              <a:gd name="connsiteX7-185" fmla="*/ 0 w 2402238"/>
              <a:gd name="connsiteY7-186" fmla="*/ 673901 h 673901"/>
              <a:gd name="connsiteX8-187" fmla="*/ 0 w 2402238"/>
              <a:gd name="connsiteY8-188" fmla="*/ 673901 h 673901"/>
              <a:gd name="connsiteX9-189" fmla="*/ 306236 w 2402238"/>
              <a:gd name="connsiteY9-190" fmla="*/ 371961 h 673901"/>
              <a:gd name="connsiteX10-191" fmla="*/ 0 w 2402238"/>
              <a:gd name="connsiteY10-192" fmla="*/ 0 h 673901"/>
              <a:gd name="connsiteX0-193" fmla="*/ 0 w 2402238"/>
              <a:gd name="connsiteY0-194" fmla="*/ 0 h 673901"/>
              <a:gd name="connsiteX1-195" fmla="*/ 0 w 2402238"/>
              <a:gd name="connsiteY1-196" fmla="*/ 0 h 673901"/>
              <a:gd name="connsiteX2-197" fmla="*/ 2402238 w 2402238"/>
              <a:gd name="connsiteY2-198" fmla="*/ 0 h 673901"/>
              <a:gd name="connsiteX3-199" fmla="*/ 2402238 w 2402238"/>
              <a:gd name="connsiteY3-200" fmla="*/ 0 h 673901"/>
              <a:gd name="connsiteX4-201" fmla="*/ 2042047 w 2402238"/>
              <a:gd name="connsiteY4-202" fmla="*/ 356463 h 673901"/>
              <a:gd name="connsiteX5-203" fmla="*/ 2402238 w 2402238"/>
              <a:gd name="connsiteY5-204" fmla="*/ 673901 h 673901"/>
              <a:gd name="connsiteX6-205" fmla="*/ 2402238 w 2402238"/>
              <a:gd name="connsiteY6-206" fmla="*/ 673901 h 673901"/>
              <a:gd name="connsiteX7-207" fmla="*/ 0 w 2402238"/>
              <a:gd name="connsiteY7-208" fmla="*/ 673901 h 673901"/>
              <a:gd name="connsiteX8-209" fmla="*/ 0 w 2402238"/>
              <a:gd name="connsiteY8-210" fmla="*/ 673901 h 673901"/>
              <a:gd name="connsiteX9-211" fmla="*/ 306236 w 2402238"/>
              <a:gd name="connsiteY9-212" fmla="*/ 371961 h 673901"/>
              <a:gd name="connsiteX10-213" fmla="*/ 0 w 2402238"/>
              <a:gd name="connsiteY10-214" fmla="*/ 0 h 673901"/>
              <a:gd name="connsiteX0-215" fmla="*/ 0 w 2402238"/>
              <a:gd name="connsiteY0-216" fmla="*/ 0 h 673901"/>
              <a:gd name="connsiteX1-217" fmla="*/ 0 w 2402238"/>
              <a:gd name="connsiteY1-218" fmla="*/ 0 h 673901"/>
              <a:gd name="connsiteX2-219" fmla="*/ 2402238 w 2402238"/>
              <a:gd name="connsiteY2-220" fmla="*/ 0 h 673901"/>
              <a:gd name="connsiteX3-221" fmla="*/ 2402238 w 2402238"/>
              <a:gd name="connsiteY3-222" fmla="*/ 0 h 673901"/>
              <a:gd name="connsiteX4-223" fmla="*/ 2042047 w 2402238"/>
              <a:gd name="connsiteY4-224" fmla="*/ 356463 h 673901"/>
              <a:gd name="connsiteX5-225" fmla="*/ 2402238 w 2402238"/>
              <a:gd name="connsiteY5-226" fmla="*/ 673901 h 673901"/>
              <a:gd name="connsiteX6-227" fmla="*/ 2402238 w 2402238"/>
              <a:gd name="connsiteY6-228" fmla="*/ 673901 h 673901"/>
              <a:gd name="connsiteX7-229" fmla="*/ 0 w 2402238"/>
              <a:gd name="connsiteY7-230" fmla="*/ 673901 h 673901"/>
              <a:gd name="connsiteX8-231" fmla="*/ 0 w 2402238"/>
              <a:gd name="connsiteY8-232" fmla="*/ 673901 h 673901"/>
              <a:gd name="connsiteX9-233" fmla="*/ 310246 w 2402238"/>
              <a:gd name="connsiteY9-234" fmla="*/ 359929 h 673901"/>
              <a:gd name="connsiteX10-235" fmla="*/ 0 w 2402238"/>
              <a:gd name="connsiteY10-236" fmla="*/ 0 h 6739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Lst>
            <a:rect l="l" t="t" r="r" b="b"/>
            <a:pathLst>
              <a:path w="2402238" h="673901">
                <a:moveTo>
                  <a:pt x="0" y="0"/>
                </a:moveTo>
                <a:lnTo>
                  <a:pt x="0" y="0"/>
                </a:lnTo>
                <a:lnTo>
                  <a:pt x="2402238" y="0"/>
                </a:lnTo>
                <a:lnTo>
                  <a:pt x="2402238" y="0"/>
                </a:lnTo>
                <a:lnTo>
                  <a:pt x="2042047" y="356463"/>
                </a:lnTo>
                <a:lnTo>
                  <a:pt x="2402238" y="673901"/>
                </a:lnTo>
                <a:lnTo>
                  <a:pt x="2402238" y="673901"/>
                </a:lnTo>
                <a:lnTo>
                  <a:pt x="0" y="673901"/>
                </a:lnTo>
                <a:lnTo>
                  <a:pt x="0" y="673901"/>
                </a:lnTo>
                <a:lnTo>
                  <a:pt x="310246" y="359929"/>
                </a:lnTo>
                <a:lnTo>
                  <a:pt x="0" y="0"/>
                </a:lnTo>
                <a:close/>
              </a:path>
            </a:pathLst>
          </a:custGeom>
          <a:solidFill>
            <a:srgbClr val="FFFFFF">
              <a:lumMod val="50000"/>
              <a:alpha val="20000"/>
            </a:srgbClr>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68B92E"/>
                </a:solidFill>
                <a:effectLst/>
                <a:uLnTx/>
                <a:uFillTx/>
                <a:latin typeface="微软雅黑" panose="020B0503020204020204" pitchFamily="34" charset="-122"/>
                <a:ea typeface="思源黑体 CN Bold" panose="020B0800000000000000"/>
              </a:rPr>
              <a:t>更安全</a:t>
            </a:r>
            <a:endParaRPr kumimoji="0" lang="zh-CN" altLang="en-US" sz="2400" b="1" i="0" u="none" strike="noStrike" kern="1200" cap="none" spc="0" normalizeH="0" baseline="0" noProof="0" dirty="0">
              <a:ln>
                <a:noFill/>
              </a:ln>
              <a:solidFill>
                <a:srgbClr val="68B92E"/>
              </a:solidFill>
              <a:effectLst/>
              <a:uLnTx/>
              <a:uFillTx/>
              <a:latin typeface="Arial" panose="020B0604020202020204"/>
              <a:ea typeface="思源黑体 CN Bold" panose="020B0800000000000000"/>
            </a:endParaRPr>
          </a:p>
        </p:txBody>
      </p:sp>
      <p:sp>
        <p:nvSpPr>
          <p:cNvPr id="7" name="矩形: 圆角 15"/>
          <p:cNvSpPr/>
          <p:nvPr>
            <p:custDataLst>
              <p:tags r:id="rId4"/>
            </p:custDataLst>
          </p:nvPr>
        </p:nvSpPr>
        <p:spPr>
          <a:xfrm>
            <a:off x="3699510" y="5060791"/>
            <a:ext cx="2401888" cy="674688"/>
          </a:xfrm>
          <a:custGeom>
            <a:avLst/>
            <a:gdLst>
              <a:gd name="connsiteX0" fmla="*/ 0 w 2402238"/>
              <a:gd name="connsiteY0" fmla="*/ 0 h 673901"/>
              <a:gd name="connsiteX1" fmla="*/ 0 w 2402238"/>
              <a:gd name="connsiteY1" fmla="*/ 0 h 673901"/>
              <a:gd name="connsiteX2" fmla="*/ 2402238 w 2402238"/>
              <a:gd name="connsiteY2" fmla="*/ 0 h 673901"/>
              <a:gd name="connsiteX3" fmla="*/ 2402238 w 2402238"/>
              <a:gd name="connsiteY3" fmla="*/ 0 h 673901"/>
              <a:gd name="connsiteX4" fmla="*/ 2402238 w 2402238"/>
              <a:gd name="connsiteY4" fmla="*/ 673901 h 673901"/>
              <a:gd name="connsiteX5" fmla="*/ 2402238 w 2402238"/>
              <a:gd name="connsiteY5" fmla="*/ 673901 h 673901"/>
              <a:gd name="connsiteX6" fmla="*/ 0 w 2402238"/>
              <a:gd name="connsiteY6" fmla="*/ 673901 h 673901"/>
              <a:gd name="connsiteX7" fmla="*/ 0 w 2402238"/>
              <a:gd name="connsiteY7" fmla="*/ 673901 h 673901"/>
              <a:gd name="connsiteX8" fmla="*/ 0 w 2402238"/>
              <a:gd name="connsiteY8" fmla="*/ 0 h 673901"/>
              <a:gd name="connsiteX0-1" fmla="*/ 0 w 2402238"/>
              <a:gd name="connsiteY0-2" fmla="*/ 0 h 673901"/>
              <a:gd name="connsiteX1-3" fmla="*/ 0 w 2402238"/>
              <a:gd name="connsiteY1-4" fmla="*/ 0 h 673901"/>
              <a:gd name="connsiteX2-5" fmla="*/ 2402238 w 2402238"/>
              <a:gd name="connsiteY2-6" fmla="*/ 0 h 673901"/>
              <a:gd name="connsiteX3-7" fmla="*/ 2402238 w 2402238"/>
              <a:gd name="connsiteY3-8" fmla="*/ 0 h 673901"/>
              <a:gd name="connsiteX4-9" fmla="*/ 2383009 w 2402238"/>
              <a:gd name="connsiteY4-10" fmla="*/ 247975 h 673901"/>
              <a:gd name="connsiteX5-11" fmla="*/ 2402238 w 2402238"/>
              <a:gd name="connsiteY5-12" fmla="*/ 673901 h 673901"/>
              <a:gd name="connsiteX6-13" fmla="*/ 2402238 w 2402238"/>
              <a:gd name="connsiteY6-14" fmla="*/ 673901 h 673901"/>
              <a:gd name="connsiteX7-15" fmla="*/ 0 w 2402238"/>
              <a:gd name="connsiteY7-16" fmla="*/ 673901 h 673901"/>
              <a:gd name="connsiteX8-17" fmla="*/ 0 w 2402238"/>
              <a:gd name="connsiteY8-18" fmla="*/ 673901 h 673901"/>
              <a:gd name="connsiteX9" fmla="*/ 0 w 2402238"/>
              <a:gd name="connsiteY9" fmla="*/ 0 h 673901"/>
              <a:gd name="connsiteX0-19" fmla="*/ 3730 w 2405968"/>
              <a:gd name="connsiteY0-20" fmla="*/ 0 h 673901"/>
              <a:gd name="connsiteX1-21" fmla="*/ 3730 w 2405968"/>
              <a:gd name="connsiteY1-22" fmla="*/ 0 h 673901"/>
              <a:gd name="connsiteX2-23" fmla="*/ 2405968 w 2405968"/>
              <a:gd name="connsiteY2-24" fmla="*/ 0 h 673901"/>
              <a:gd name="connsiteX3-25" fmla="*/ 2405968 w 2405968"/>
              <a:gd name="connsiteY3-26" fmla="*/ 0 h 673901"/>
              <a:gd name="connsiteX4-27" fmla="*/ 2386739 w 2405968"/>
              <a:gd name="connsiteY4-28" fmla="*/ 247975 h 673901"/>
              <a:gd name="connsiteX5-29" fmla="*/ 2405968 w 2405968"/>
              <a:gd name="connsiteY5-30" fmla="*/ 673901 h 673901"/>
              <a:gd name="connsiteX6-31" fmla="*/ 2405968 w 2405968"/>
              <a:gd name="connsiteY6-32" fmla="*/ 673901 h 673901"/>
              <a:gd name="connsiteX7-33" fmla="*/ 3730 w 2405968"/>
              <a:gd name="connsiteY7-34" fmla="*/ 673901 h 673901"/>
              <a:gd name="connsiteX8-35" fmla="*/ 3730 w 2405968"/>
              <a:gd name="connsiteY8-36" fmla="*/ 673901 h 673901"/>
              <a:gd name="connsiteX9-37" fmla="*/ 0 w 2405968"/>
              <a:gd name="connsiteY9-38" fmla="*/ 263473 h 673901"/>
              <a:gd name="connsiteX10" fmla="*/ 3730 w 2405968"/>
              <a:gd name="connsiteY10" fmla="*/ 0 h 673901"/>
              <a:gd name="connsiteX0-39" fmla="*/ 5 w 2402243"/>
              <a:gd name="connsiteY0-40" fmla="*/ 0 h 673901"/>
              <a:gd name="connsiteX1-41" fmla="*/ 5 w 2402243"/>
              <a:gd name="connsiteY1-42" fmla="*/ 0 h 673901"/>
              <a:gd name="connsiteX2-43" fmla="*/ 2402243 w 2402243"/>
              <a:gd name="connsiteY2-44" fmla="*/ 0 h 673901"/>
              <a:gd name="connsiteX3-45" fmla="*/ 2402243 w 2402243"/>
              <a:gd name="connsiteY3-46" fmla="*/ 0 h 673901"/>
              <a:gd name="connsiteX4-47" fmla="*/ 2383014 w 2402243"/>
              <a:gd name="connsiteY4-48" fmla="*/ 247975 h 673901"/>
              <a:gd name="connsiteX5-49" fmla="*/ 2402243 w 2402243"/>
              <a:gd name="connsiteY5-50" fmla="*/ 673901 h 673901"/>
              <a:gd name="connsiteX6-51" fmla="*/ 2402243 w 2402243"/>
              <a:gd name="connsiteY6-52" fmla="*/ 673901 h 673901"/>
              <a:gd name="connsiteX7-53" fmla="*/ 5 w 2402243"/>
              <a:gd name="connsiteY7-54" fmla="*/ 673901 h 673901"/>
              <a:gd name="connsiteX8-55" fmla="*/ 5 w 2402243"/>
              <a:gd name="connsiteY8-56" fmla="*/ 673901 h 673901"/>
              <a:gd name="connsiteX9-57" fmla="*/ 275245 w 2402243"/>
              <a:gd name="connsiteY9-58" fmla="*/ 325466 h 673901"/>
              <a:gd name="connsiteX10-59" fmla="*/ 5 w 2402243"/>
              <a:gd name="connsiteY10-60" fmla="*/ 0 h 673901"/>
              <a:gd name="connsiteX0-61" fmla="*/ 5 w 2402243"/>
              <a:gd name="connsiteY0-62" fmla="*/ 0 h 673901"/>
              <a:gd name="connsiteX1-63" fmla="*/ 5 w 2402243"/>
              <a:gd name="connsiteY1-64" fmla="*/ 0 h 673901"/>
              <a:gd name="connsiteX2-65" fmla="*/ 2402243 w 2402243"/>
              <a:gd name="connsiteY2-66" fmla="*/ 0 h 673901"/>
              <a:gd name="connsiteX3-67" fmla="*/ 2402243 w 2402243"/>
              <a:gd name="connsiteY3-68" fmla="*/ 0 h 673901"/>
              <a:gd name="connsiteX4-69" fmla="*/ 2042052 w 2402243"/>
              <a:gd name="connsiteY4-70" fmla="*/ 356463 h 673901"/>
              <a:gd name="connsiteX5-71" fmla="*/ 2402243 w 2402243"/>
              <a:gd name="connsiteY5-72" fmla="*/ 673901 h 673901"/>
              <a:gd name="connsiteX6-73" fmla="*/ 2402243 w 2402243"/>
              <a:gd name="connsiteY6-74" fmla="*/ 673901 h 673901"/>
              <a:gd name="connsiteX7-75" fmla="*/ 5 w 2402243"/>
              <a:gd name="connsiteY7-76" fmla="*/ 673901 h 673901"/>
              <a:gd name="connsiteX8-77" fmla="*/ 5 w 2402243"/>
              <a:gd name="connsiteY8-78" fmla="*/ 673901 h 673901"/>
              <a:gd name="connsiteX9-79" fmla="*/ 275245 w 2402243"/>
              <a:gd name="connsiteY9-80" fmla="*/ 325466 h 673901"/>
              <a:gd name="connsiteX10-81" fmla="*/ 5 w 2402243"/>
              <a:gd name="connsiteY10-82" fmla="*/ 0 h 673901"/>
              <a:gd name="connsiteX0-83" fmla="*/ 4 w 2402242"/>
              <a:gd name="connsiteY0-84" fmla="*/ 0 h 673901"/>
              <a:gd name="connsiteX1-85" fmla="*/ 4 w 2402242"/>
              <a:gd name="connsiteY1-86" fmla="*/ 0 h 673901"/>
              <a:gd name="connsiteX2-87" fmla="*/ 2402242 w 2402242"/>
              <a:gd name="connsiteY2-88" fmla="*/ 0 h 673901"/>
              <a:gd name="connsiteX3-89" fmla="*/ 2402242 w 2402242"/>
              <a:gd name="connsiteY3-90" fmla="*/ 0 h 673901"/>
              <a:gd name="connsiteX4-91" fmla="*/ 2042051 w 2402242"/>
              <a:gd name="connsiteY4-92" fmla="*/ 356463 h 673901"/>
              <a:gd name="connsiteX5-93" fmla="*/ 2402242 w 2402242"/>
              <a:gd name="connsiteY5-94" fmla="*/ 673901 h 673901"/>
              <a:gd name="connsiteX6-95" fmla="*/ 2402242 w 2402242"/>
              <a:gd name="connsiteY6-96" fmla="*/ 673901 h 673901"/>
              <a:gd name="connsiteX7-97" fmla="*/ 4 w 2402242"/>
              <a:gd name="connsiteY7-98" fmla="*/ 673901 h 673901"/>
              <a:gd name="connsiteX8-99" fmla="*/ 4 w 2402242"/>
              <a:gd name="connsiteY8-100" fmla="*/ 673901 h 673901"/>
              <a:gd name="connsiteX9-101" fmla="*/ 306240 w 2402242"/>
              <a:gd name="connsiteY9-102" fmla="*/ 371961 h 673901"/>
              <a:gd name="connsiteX10-103" fmla="*/ 4 w 2402242"/>
              <a:gd name="connsiteY10-104" fmla="*/ 0 h 673901"/>
              <a:gd name="connsiteX0-105" fmla="*/ 4 w 2402242"/>
              <a:gd name="connsiteY0-106" fmla="*/ 0 h 673901"/>
              <a:gd name="connsiteX1-107" fmla="*/ 4 w 2402242"/>
              <a:gd name="connsiteY1-108" fmla="*/ 0 h 673901"/>
              <a:gd name="connsiteX2-109" fmla="*/ 2402242 w 2402242"/>
              <a:gd name="connsiteY2-110" fmla="*/ 0 h 673901"/>
              <a:gd name="connsiteX3-111" fmla="*/ 2402242 w 2402242"/>
              <a:gd name="connsiteY3-112" fmla="*/ 0 h 673901"/>
              <a:gd name="connsiteX4-113" fmla="*/ 2042051 w 2402242"/>
              <a:gd name="connsiteY4-114" fmla="*/ 356463 h 673901"/>
              <a:gd name="connsiteX5-115" fmla="*/ 2402242 w 2402242"/>
              <a:gd name="connsiteY5-116" fmla="*/ 673901 h 673901"/>
              <a:gd name="connsiteX6-117" fmla="*/ 2402242 w 2402242"/>
              <a:gd name="connsiteY6-118" fmla="*/ 673901 h 673901"/>
              <a:gd name="connsiteX7-119" fmla="*/ 4 w 2402242"/>
              <a:gd name="connsiteY7-120" fmla="*/ 673901 h 673901"/>
              <a:gd name="connsiteX8-121" fmla="*/ 4 w 2402242"/>
              <a:gd name="connsiteY8-122" fmla="*/ 673901 h 673901"/>
              <a:gd name="connsiteX9-123" fmla="*/ 306240 w 2402242"/>
              <a:gd name="connsiteY9-124" fmla="*/ 371961 h 673901"/>
              <a:gd name="connsiteX10-125" fmla="*/ 4 w 2402242"/>
              <a:gd name="connsiteY10-126" fmla="*/ 0 h 673901"/>
              <a:gd name="connsiteX0-127" fmla="*/ 4 w 2402242"/>
              <a:gd name="connsiteY0-128" fmla="*/ 0 h 673901"/>
              <a:gd name="connsiteX1-129" fmla="*/ 4 w 2402242"/>
              <a:gd name="connsiteY1-130" fmla="*/ 0 h 673901"/>
              <a:gd name="connsiteX2-131" fmla="*/ 2402242 w 2402242"/>
              <a:gd name="connsiteY2-132" fmla="*/ 0 h 673901"/>
              <a:gd name="connsiteX3-133" fmla="*/ 2402242 w 2402242"/>
              <a:gd name="connsiteY3-134" fmla="*/ 0 h 673901"/>
              <a:gd name="connsiteX4-135" fmla="*/ 2042051 w 2402242"/>
              <a:gd name="connsiteY4-136" fmla="*/ 356463 h 673901"/>
              <a:gd name="connsiteX5-137" fmla="*/ 2402242 w 2402242"/>
              <a:gd name="connsiteY5-138" fmla="*/ 673901 h 673901"/>
              <a:gd name="connsiteX6-139" fmla="*/ 2402242 w 2402242"/>
              <a:gd name="connsiteY6-140" fmla="*/ 673901 h 673901"/>
              <a:gd name="connsiteX7-141" fmla="*/ 4 w 2402242"/>
              <a:gd name="connsiteY7-142" fmla="*/ 673901 h 673901"/>
              <a:gd name="connsiteX8-143" fmla="*/ 4 w 2402242"/>
              <a:gd name="connsiteY8-144" fmla="*/ 673901 h 673901"/>
              <a:gd name="connsiteX9-145" fmla="*/ 306240 w 2402242"/>
              <a:gd name="connsiteY9-146" fmla="*/ 371961 h 673901"/>
              <a:gd name="connsiteX10-147" fmla="*/ 4 w 2402242"/>
              <a:gd name="connsiteY10-148" fmla="*/ 0 h 673901"/>
              <a:gd name="connsiteX0-149" fmla="*/ 4 w 2402242"/>
              <a:gd name="connsiteY0-150" fmla="*/ 0 h 673901"/>
              <a:gd name="connsiteX1-151" fmla="*/ 4 w 2402242"/>
              <a:gd name="connsiteY1-152" fmla="*/ 0 h 673901"/>
              <a:gd name="connsiteX2-153" fmla="*/ 2402242 w 2402242"/>
              <a:gd name="connsiteY2-154" fmla="*/ 0 h 673901"/>
              <a:gd name="connsiteX3-155" fmla="*/ 2402242 w 2402242"/>
              <a:gd name="connsiteY3-156" fmla="*/ 0 h 673901"/>
              <a:gd name="connsiteX4-157" fmla="*/ 2042051 w 2402242"/>
              <a:gd name="connsiteY4-158" fmla="*/ 356463 h 673901"/>
              <a:gd name="connsiteX5-159" fmla="*/ 2402242 w 2402242"/>
              <a:gd name="connsiteY5-160" fmla="*/ 673901 h 673901"/>
              <a:gd name="connsiteX6-161" fmla="*/ 2402242 w 2402242"/>
              <a:gd name="connsiteY6-162" fmla="*/ 673901 h 673901"/>
              <a:gd name="connsiteX7-163" fmla="*/ 4 w 2402242"/>
              <a:gd name="connsiteY7-164" fmla="*/ 673901 h 673901"/>
              <a:gd name="connsiteX8-165" fmla="*/ 4 w 2402242"/>
              <a:gd name="connsiteY8-166" fmla="*/ 673901 h 673901"/>
              <a:gd name="connsiteX9-167" fmla="*/ 306240 w 2402242"/>
              <a:gd name="connsiteY9-168" fmla="*/ 371961 h 673901"/>
              <a:gd name="connsiteX10-169" fmla="*/ 4 w 2402242"/>
              <a:gd name="connsiteY10-170" fmla="*/ 0 h 673901"/>
              <a:gd name="connsiteX0-171" fmla="*/ 0 w 2402238"/>
              <a:gd name="connsiteY0-172" fmla="*/ 0 h 673901"/>
              <a:gd name="connsiteX1-173" fmla="*/ 0 w 2402238"/>
              <a:gd name="connsiteY1-174" fmla="*/ 0 h 673901"/>
              <a:gd name="connsiteX2-175" fmla="*/ 2402238 w 2402238"/>
              <a:gd name="connsiteY2-176" fmla="*/ 0 h 673901"/>
              <a:gd name="connsiteX3-177" fmla="*/ 2402238 w 2402238"/>
              <a:gd name="connsiteY3-178" fmla="*/ 0 h 673901"/>
              <a:gd name="connsiteX4-179" fmla="*/ 2042047 w 2402238"/>
              <a:gd name="connsiteY4-180" fmla="*/ 356463 h 673901"/>
              <a:gd name="connsiteX5-181" fmla="*/ 2402238 w 2402238"/>
              <a:gd name="connsiteY5-182" fmla="*/ 673901 h 673901"/>
              <a:gd name="connsiteX6-183" fmla="*/ 2402238 w 2402238"/>
              <a:gd name="connsiteY6-184" fmla="*/ 673901 h 673901"/>
              <a:gd name="connsiteX7-185" fmla="*/ 0 w 2402238"/>
              <a:gd name="connsiteY7-186" fmla="*/ 673901 h 673901"/>
              <a:gd name="connsiteX8-187" fmla="*/ 0 w 2402238"/>
              <a:gd name="connsiteY8-188" fmla="*/ 673901 h 673901"/>
              <a:gd name="connsiteX9-189" fmla="*/ 306236 w 2402238"/>
              <a:gd name="connsiteY9-190" fmla="*/ 371961 h 673901"/>
              <a:gd name="connsiteX10-191" fmla="*/ 0 w 2402238"/>
              <a:gd name="connsiteY10-192" fmla="*/ 0 h 673901"/>
              <a:gd name="connsiteX0-193" fmla="*/ 0 w 2402238"/>
              <a:gd name="connsiteY0-194" fmla="*/ 0 h 673901"/>
              <a:gd name="connsiteX1-195" fmla="*/ 0 w 2402238"/>
              <a:gd name="connsiteY1-196" fmla="*/ 0 h 673901"/>
              <a:gd name="connsiteX2-197" fmla="*/ 2402238 w 2402238"/>
              <a:gd name="connsiteY2-198" fmla="*/ 0 h 673901"/>
              <a:gd name="connsiteX3-199" fmla="*/ 2402238 w 2402238"/>
              <a:gd name="connsiteY3-200" fmla="*/ 0 h 673901"/>
              <a:gd name="connsiteX4-201" fmla="*/ 2042047 w 2402238"/>
              <a:gd name="connsiteY4-202" fmla="*/ 356463 h 673901"/>
              <a:gd name="connsiteX5-203" fmla="*/ 2402238 w 2402238"/>
              <a:gd name="connsiteY5-204" fmla="*/ 673901 h 673901"/>
              <a:gd name="connsiteX6-205" fmla="*/ 2402238 w 2402238"/>
              <a:gd name="connsiteY6-206" fmla="*/ 673901 h 673901"/>
              <a:gd name="connsiteX7-207" fmla="*/ 0 w 2402238"/>
              <a:gd name="connsiteY7-208" fmla="*/ 673901 h 673901"/>
              <a:gd name="connsiteX8-209" fmla="*/ 0 w 2402238"/>
              <a:gd name="connsiteY8-210" fmla="*/ 673901 h 673901"/>
              <a:gd name="connsiteX9-211" fmla="*/ 306236 w 2402238"/>
              <a:gd name="connsiteY9-212" fmla="*/ 371961 h 673901"/>
              <a:gd name="connsiteX10-213" fmla="*/ 0 w 2402238"/>
              <a:gd name="connsiteY10-214" fmla="*/ 0 h 673901"/>
              <a:gd name="connsiteX0-215" fmla="*/ 0 w 2402238"/>
              <a:gd name="connsiteY0-216" fmla="*/ 0 h 673901"/>
              <a:gd name="connsiteX1-217" fmla="*/ 0 w 2402238"/>
              <a:gd name="connsiteY1-218" fmla="*/ 0 h 673901"/>
              <a:gd name="connsiteX2-219" fmla="*/ 2402238 w 2402238"/>
              <a:gd name="connsiteY2-220" fmla="*/ 0 h 673901"/>
              <a:gd name="connsiteX3-221" fmla="*/ 2402238 w 2402238"/>
              <a:gd name="connsiteY3-222" fmla="*/ 0 h 673901"/>
              <a:gd name="connsiteX4-223" fmla="*/ 2042047 w 2402238"/>
              <a:gd name="connsiteY4-224" fmla="*/ 356463 h 673901"/>
              <a:gd name="connsiteX5-225" fmla="*/ 2402238 w 2402238"/>
              <a:gd name="connsiteY5-226" fmla="*/ 673901 h 673901"/>
              <a:gd name="connsiteX6-227" fmla="*/ 2402238 w 2402238"/>
              <a:gd name="connsiteY6-228" fmla="*/ 673901 h 673901"/>
              <a:gd name="connsiteX7-229" fmla="*/ 0 w 2402238"/>
              <a:gd name="connsiteY7-230" fmla="*/ 673901 h 673901"/>
              <a:gd name="connsiteX8-231" fmla="*/ 0 w 2402238"/>
              <a:gd name="connsiteY8-232" fmla="*/ 673901 h 673901"/>
              <a:gd name="connsiteX9-233" fmla="*/ 310246 w 2402238"/>
              <a:gd name="connsiteY9-234" fmla="*/ 359929 h 673901"/>
              <a:gd name="connsiteX10-235" fmla="*/ 0 w 2402238"/>
              <a:gd name="connsiteY10-236" fmla="*/ 0 h 6739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Lst>
            <a:rect l="l" t="t" r="r" b="b"/>
            <a:pathLst>
              <a:path w="2402238" h="673901">
                <a:moveTo>
                  <a:pt x="0" y="0"/>
                </a:moveTo>
                <a:lnTo>
                  <a:pt x="0" y="0"/>
                </a:lnTo>
                <a:lnTo>
                  <a:pt x="2402238" y="0"/>
                </a:lnTo>
                <a:lnTo>
                  <a:pt x="2402238" y="0"/>
                </a:lnTo>
                <a:lnTo>
                  <a:pt x="2042047" y="356463"/>
                </a:lnTo>
                <a:lnTo>
                  <a:pt x="2402238" y="673901"/>
                </a:lnTo>
                <a:lnTo>
                  <a:pt x="2402238" y="673901"/>
                </a:lnTo>
                <a:lnTo>
                  <a:pt x="0" y="673901"/>
                </a:lnTo>
                <a:lnTo>
                  <a:pt x="0" y="673901"/>
                </a:lnTo>
                <a:lnTo>
                  <a:pt x="310246" y="359929"/>
                </a:lnTo>
                <a:lnTo>
                  <a:pt x="0" y="0"/>
                </a:lnTo>
                <a:close/>
              </a:path>
            </a:pathLst>
          </a:custGeom>
          <a:solidFill>
            <a:srgbClr val="FFFFFF">
              <a:lumMod val="50000"/>
              <a:alpha val="20000"/>
            </a:srgbClr>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400" b="1" noProof="0" dirty="0">
                <a:ln>
                  <a:noFill/>
                </a:ln>
                <a:solidFill>
                  <a:srgbClr val="68B92E"/>
                </a:solidFill>
                <a:effectLst/>
                <a:uLnTx/>
                <a:uFillTx/>
                <a:latin typeface="Arial" panose="020B0604020202020204"/>
                <a:ea typeface="思源黑体 CN Bold" panose="020B0800000000000000"/>
                <a:sym typeface="+mn-ea"/>
              </a:rPr>
              <a:t>更便捷</a:t>
            </a:r>
            <a:endParaRPr kumimoji="0" lang="zh-CN" altLang="en-US" sz="2400" b="1" i="0" u="none" strike="noStrike" kern="1200" cap="none" spc="0" normalizeH="0" baseline="0" noProof="0" dirty="0">
              <a:ln>
                <a:noFill/>
              </a:ln>
              <a:solidFill>
                <a:srgbClr val="68B92E"/>
              </a:solidFill>
              <a:effectLst/>
              <a:uLnTx/>
              <a:uFillTx/>
              <a:latin typeface="Arial" panose="020B0604020202020204"/>
              <a:ea typeface="思源黑体 CN Bold" panose="020B0800000000000000"/>
            </a:endParaRPr>
          </a:p>
        </p:txBody>
      </p:sp>
      <p:sp>
        <p:nvSpPr>
          <p:cNvPr id="8" name="矩形: 圆角 15"/>
          <p:cNvSpPr/>
          <p:nvPr>
            <p:custDataLst>
              <p:tags r:id="rId5"/>
            </p:custDataLst>
          </p:nvPr>
        </p:nvSpPr>
        <p:spPr>
          <a:xfrm>
            <a:off x="6595110" y="5060791"/>
            <a:ext cx="2401888" cy="674688"/>
          </a:xfrm>
          <a:custGeom>
            <a:avLst/>
            <a:gdLst>
              <a:gd name="connsiteX0" fmla="*/ 0 w 2402238"/>
              <a:gd name="connsiteY0" fmla="*/ 0 h 673901"/>
              <a:gd name="connsiteX1" fmla="*/ 0 w 2402238"/>
              <a:gd name="connsiteY1" fmla="*/ 0 h 673901"/>
              <a:gd name="connsiteX2" fmla="*/ 2402238 w 2402238"/>
              <a:gd name="connsiteY2" fmla="*/ 0 h 673901"/>
              <a:gd name="connsiteX3" fmla="*/ 2402238 w 2402238"/>
              <a:gd name="connsiteY3" fmla="*/ 0 h 673901"/>
              <a:gd name="connsiteX4" fmla="*/ 2402238 w 2402238"/>
              <a:gd name="connsiteY4" fmla="*/ 673901 h 673901"/>
              <a:gd name="connsiteX5" fmla="*/ 2402238 w 2402238"/>
              <a:gd name="connsiteY5" fmla="*/ 673901 h 673901"/>
              <a:gd name="connsiteX6" fmla="*/ 0 w 2402238"/>
              <a:gd name="connsiteY6" fmla="*/ 673901 h 673901"/>
              <a:gd name="connsiteX7" fmla="*/ 0 w 2402238"/>
              <a:gd name="connsiteY7" fmla="*/ 673901 h 673901"/>
              <a:gd name="connsiteX8" fmla="*/ 0 w 2402238"/>
              <a:gd name="connsiteY8" fmla="*/ 0 h 673901"/>
              <a:gd name="connsiteX0-1" fmla="*/ 0 w 2402238"/>
              <a:gd name="connsiteY0-2" fmla="*/ 0 h 673901"/>
              <a:gd name="connsiteX1-3" fmla="*/ 0 w 2402238"/>
              <a:gd name="connsiteY1-4" fmla="*/ 0 h 673901"/>
              <a:gd name="connsiteX2-5" fmla="*/ 2402238 w 2402238"/>
              <a:gd name="connsiteY2-6" fmla="*/ 0 h 673901"/>
              <a:gd name="connsiteX3-7" fmla="*/ 2402238 w 2402238"/>
              <a:gd name="connsiteY3-8" fmla="*/ 0 h 673901"/>
              <a:gd name="connsiteX4-9" fmla="*/ 2383009 w 2402238"/>
              <a:gd name="connsiteY4-10" fmla="*/ 247975 h 673901"/>
              <a:gd name="connsiteX5-11" fmla="*/ 2402238 w 2402238"/>
              <a:gd name="connsiteY5-12" fmla="*/ 673901 h 673901"/>
              <a:gd name="connsiteX6-13" fmla="*/ 2402238 w 2402238"/>
              <a:gd name="connsiteY6-14" fmla="*/ 673901 h 673901"/>
              <a:gd name="connsiteX7-15" fmla="*/ 0 w 2402238"/>
              <a:gd name="connsiteY7-16" fmla="*/ 673901 h 673901"/>
              <a:gd name="connsiteX8-17" fmla="*/ 0 w 2402238"/>
              <a:gd name="connsiteY8-18" fmla="*/ 673901 h 673901"/>
              <a:gd name="connsiteX9" fmla="*/ 0 w 2402238"/>
              <a:gd name="connsiteY9" fmla="*/ 0 h 673901"/>
              <a:gd name="connsiteX0-19" fmla="*/ 3730 w 2405968"/>
              <a:gd name="connsiteY0-20" fmla="*/ 0 h 673901"/>
              <a:gd name="connsiteX1-21" fmla="*/ 3730 w 2405968"/>
              <a:gd name="connsiteY1-22" fmla="*/ 0 h 673901"/>
              <a:gd name="connsiteX2-23" fmla="*/ 2405968 w 2405968"/>
              <a:gd name="connsiteY2-24" fmla="*/ 0 h 673901"/>
              <a:gd name="connsiteX3-25" fmla="*/ 2405968 w 2405968"/>
              <a:gd name="connsiteY3-26" fmla="*/ 0 h 673901"/>
              <a:gd name="connsiteX4-27" fmla="*/ 2386739 w 2405968"/>
              <a:gd name="connsiteY4-28" fmla="*/ 247975 h 673901"/>
              <a:gd name="connsiteX5-29" fmla="*/ 2405968 w 2405968"/>
              <a:gd name="connsiteY5-30" fmla="*/ 673901 h 673901"/>
              <a:gd name="connsiteX6-31" fmla="*/ 2405968 w 2405968"/>
              <a:gd name="connsiteY6-32" fmla="*/ 673901 h 673901"/>
              <a:gd name="connsiteX7-33" fmla="*/ 3730 w 2405968"/>
              <a:gd name="connsiteY7-34" fmla="*/ 673901 h 673901"/>
              <a:gd name="connsiteX8-35" fmla="*/ 3730 w 2405968"/>
              <a:gd name="connsiteY8-36" fmla="*/ 673901 h 673901"/>
              <a:gd name="connsiteX9-37" fmla="*/ 0 w 2405968"/>
              <a:gd name="connsiteY9-38" fmla="*/ 263473 h 673901"/>
              <a:gd name="connsiteX10" fmla="*/ 3730 w 2405968"/>
              <a:gd name="connsiteY10" fmla="*/ 0 h 673901"/>
              <a:gd name="connsiteX0-39" fmla="*/ 5 w 2402243"/>
              <a:gd name="connsiteY0-40" fmla="*/ 0 h 673901"/>
              <a:gd name="connsiteX1-41" fmla="*/ 5 w 2402243"/>
              <a:gd name="connsiteY1-42" fmla="*/ 0 h 673901"/>
              <a:gd name="connsiteX2-43" fmla="*/ 2402243 w 2402243"/>
              <a:gd name="connsiteY2-44" fmla="*/ 0 h 673901"/>
              <a:gd name="connsiteX3-45" fmla="*/ 2402243 w 2402243"/>
              <a:gd name="connsiteY3-46" fmla="*/ 0 h 673901"/>
              <a:gd name="connsiteX4-47" fmla="*/ 2383014 w 2402243"/>
              <a:gd name="connsiteY4-48" fmla="*/ 247975 h 673901"/>
              <a:gd name="connsiteX5-49" fmla="*/ 2402243 w 2402243"/>
              <a:gd name="connsiteY5-50" fmla="*/ 673901 h 673901"/>
              <a:gd name="connsiteX6-51" fmla="*/ 2402243 w 2402243"/>
              <a:gd name="connsiteY6-52" fmla="*/ 673901 h 673901"/>
              <a:gd name="connsiteX7-53" fmla="*/ 5 w 2402243"/>
              <a:gd name="connsiteY7-54" fmla="*/ 673901 h 673901"/>
              <a:gd name="connsiteX8-55" fmla="*/ 5 w 2402243"/>
              <a:gd name="connsiteY8-56" fmla="*/ 673901 h 673901"/>
              <a:gd name="connsiteX9-57" fmla="*/ 275245 w 2402243"/>
              <a:gd name="connsiteY9-58" fmla="*/ 325466 h 673901"/>
              <a:gd name="connsiteX10-59" fmla="*/ 5 w 2402243"/>
              <a:gd name="connsiteY10-60" fmla="*/ 0 h 673901"/>
              <a:gd name="connsiteX0-61" fmla="*/ 5 w 2402243"/>
              <a:gd name="connsiteY0-62" fmla="*/ 0 h 673901"/>
              <a:gd name="connsiteX1-63" fmla="*/ 5 w 2402243"/>
              <a:gd name="connsiteY1-64" fmla="*/ 0 h 673901"/>
              <a:gd name="connsiteX2-65" fmla="*/ 2402243 w 2402243"/>
              <a:gd name="connsiteY2-66" fmla="*/ 0 h 673901"/>
              <a:gd name="connsiteX3-67" fmla="*/ 2402243 w 2402243"/>
              <a:gd name="connsiteY3-68" fmla="*/ 0 h 673901"/>
              <a:gd name="connsiteX4-69" fmla="*/ 2042052 w 2402243"/>
              <a:gd name="connsiteY4-70" fmla="*/ 356463 h 673901"/>
              <a:gd name="connsiteX5-71" fmla="*/ 2402243 w 2402243"/>
              <a:gd name="connsiteY5-72" fmla="*/ 673901 h 673901"/>
              <a:gd name="connsiteX6-73" fmla="*/ 2402243 w 2402243"/>
              <a:gd name="connsiteY6-74" fmla="*/ 673901 h 673901"/>
              <a:gd name="connsiteX7-75" fmla="*/ 5 w 2402243"/>
              <a:gd name="connsiteY7-76" fmla="*/ 673901 h 673901"/>
              <a:gd name="connsiteX8-77" fmla="*/ 5 w 2402243"/>
              <a:gd name="connsiteY8-78" fmla="*/ 673901 h 673901"/>
              <a:gd name="connsiteX9-79" fmla="*/ 275245 w 2402243"/>
              <a:gd name="connsiteY9-80" fmla="*/ 325466 h 673901"/>
              <a:gd name="connsiteX10-81" fmla="*/ 5 w 2402243"/>
              <a:gd name="connsiteY10-82" fmla="*/ 0 h 673901"/>
              <a:gd name="connsiteX0-83" fmla="*/ 4 w 2402242"/>
              <a:gd name="connsiteY0-84" fmla="*/ 0 h 673901"/>
              <a:gd name="connsiteX1-85" fmla="*/ 4 w 2402242"/>
              <a:gd name="connsiteY1-86" fmla="*/ 0 h 673901"/>
              <a:gd name="connsiteX2-87" fmla="*/ 2402242 w 2402242"/>
              <a:gd name="connsiteY2-88" fmla="*/ 0 h 673901"/>
              <a:gd name="connsiteX3-89" fmla="*/ 2402242 w 2402242"/>
              <a:gd name="connsiteY3-90" fmla="*/ 0 h 673901"/>
              <a:gd name="connsiteX4-91" fmla="*/ 2042051 w 2402242"/>
              <a:gd name="connsiteY4-92" fmla="*/ 356463 h 673901"/>
              <a:gd name="connsiteX5-93" fmla="*/ 2402242 w 2402242"/>
              <a:gd name="connsiteY5-94" fmla="*/ 673901 h 673901"/>
              <a:gd name="connsiteX6-95" fmla="*/ 2402242 w 2402242"/>
              <a:gd name="connsiteY6-96" fmla="*/ 673901 h 673901"/>
              <a:gd name="connsiteX7-97" fmla="*/ 4 w 2402242"/>
              <a:gd name="connsiteY7-98" fmla="*/ 673901 h 673901"/>
              <a:gd name="connsiteX8-99" fmla="*/ 4 w 2402242"/>
              <a:gd name="connsiteY8-100" fmla="*/ 673901 h 673901"/>
              <a:gd name="connsiteX9-101" fmla="*/ 306240 w 2402242"/>
              <a:gd name="connsiteY9-102" fmla="*/ 371961 h 673901"/>
              <a:gd name="connsiteX10-103" fmla="*/ 4 w 2402242"/>
              <a:gd name="connsiteY10-104" fmla="*/ 0 h 673901"/>
              <a:gd name="connsiteX0-105" fmla="*/ 4 w 2402242"/>
              <a:gd name="connsiteY0-106" fmla="*/ 0 h 673901"/>
              <a:gd name="connsiteX1-107" fmla="*/ 4 w 2402242"/>
              <a:gd name="connsiteY1-108" fmla="*/ 0 h 673901"/>
              <a:gd name="connsiteX2-109" fmla="*/ 2402242 w 2402242"/>
              <a:gd name="connsiteY2-110" fmla="*/ 0 h 673901"/>
              <a:gd name="connsiteX3-111" fmla="*/ 2402242 w 2402242"/>
              <a:gd name="connsiteY3-112" fmla="*/ 0 h 673901"/>
              <a:gd name="connsiteX4-113" fmla="*/ 2042051 w 2402242"/>
              <a:gd name="connsiteY4-114" fmla="*/ 356463 h 673901"/>
              <a:gd name="connsiteX5-115" fmla="*/ 2402242 w 2402242"/>
              <a:gd name="connsiteY5-116" fmla="*/ 673901 h 673901"/>
              <a:gd name="connsiteX6-117" fmla="*/ 2402242 w 2402242"/>
              <a:gd name="connsiteY6-118" fmla="*/ 673901 h 673901"/>
              <a:gd name="connsiteX7-119" fmla="*/ 4 w 2402242"/>
              <a:gd name="connsiteY7-120" fmla="*/ 673901 h 673901"/>
              <a:gd name="connsiteX8-121" fmla="*/ 4 w 2402242"/>
              <a:gd name="connsiteY8-122" fmla="*/ 673901 h 673901"/>
              <a:gd name="connsiteX9-123" fmla="*/ 306240 w 2402242"/>
              <a:gd name="connsiteY9-124" fmla="*/ 371961 h 673901"/>
              <a:gd name="connsiteX10-125" fmla="*/ 4 w 2402242"/>
              <a:gd name="connsiteY10-126" fmla="*/ 0 h 673901"/>
              <a:gd name="connsiteX0-127" fmla="*/ 4 w 2402242"/>
              <a:gd name="connsiteY0-128" fmla="*/ 0 h 673901"/>
              <a:gd name="connsiteX1-129" fmla="*/ 4 w 2402242"/>
              <a:gd name="connsiteY1-130" fmla="*/ 0 h 673901"/>
              <a:gd name="connsiteX2-131" fmla="*/ 2402242 w 2402242"/>
              <a:gd name="connsiteY2-132" fmla="*/ 0 h 673901"/>
              <a:gd name="connsiteX3-133" fmla="*/ 2402242 w 2402242"/>
              <a:gd name="connsiteY3-134" fmla="*/ 0 h 673901"/>
              <a:gd name="connsiteX4-135" fmla="*/ 2042051 w 2402242"/>
              <a:gd name="connsiteY4-136" fmla="*/ 356463 h 673901"/>
              <a:gd name="connsiteX5-137" fmla="*/ 2402242 w 2402242"/>
              <a:gd name="connsiteY5-138" fmla="*/ 673901 h 673901"/>
              <a:gd name="connsiteX6-139" fmla="*/ 2402242 w 2402242"/>
              <a:gd name="connsiteY6-140" fmla="*/ 673901 h 673901"/>
              <a:gd name="connsiteX7-141" fmla="*/ 4 w 2402242"/>
              <a:gd name="connsiteY7-142" fmla="*/ 673901 h 673901"/>
              <a:gd name="connsiteX8-143" fmla="*/ 4 w 2402242"/>
              <a:gd name="connsiteY8-144" fmla="*/ 673901 h 673901"/>
              <a:gd name="connsiteX9-145" fmla="*/ 306240 w 2402242"/>
              <a:gd name="connsiteY9-146" fmla="*/ 371961 h 673901"/>
              <a:gd name="connsiteX10-147" fmla="*/ 4 w 2402242"/>
              <a:gd name="connsiteY10-148" fmla="*/ 0 h 673901"/>
              <a:gd name="connsiteX0-149" fmla="*/ 4 w 2402242"/>
              <a:gd name="connsiteY0-150" fmla="*/ 0 h 673901"/>
              <a:gd name="connsiteX1-151" fmla="*/ 4 w 2402242"/>
              <a:gd name="connsiteY1-152" fmla="*/ 0 h 673901"/>
              <a:gd name="connsiteX2-153" fmla="*/ 2402242 w 2402242"/>
              <a:gd name="connsiteY2-154" fmla="*/ 0 h 673901"/>
              <a:gd name="connsiteX3-155" fmla="*/ 2402242 w 2402242"/>
              <a:gd name="connsiteY3-156" fmla="*/ 0 h 673901"/>
              <a:gd name="connsiteX4-157" fmla="*/ 2042051 w 2402242"/>
              <a:gd name="connsiteY4-158" fmla="*/ 356463 h 673901"/>
              <a:gd name="connsiteX5-159" fmla="*/ 2402242 w 2402242"/>
              <a:gd name="connsiteY5-160" fmla="*/ 673901 h 673901"/>
              <a:gd name="connsiteX6-161" fmla="*/ 2402242 w 2402242"/>
              <a:gd name="connsiteY6-162" fmla="*/ 673901 h 673901"/>
              <a:gd name="connsiteX7-163" fmla="*/ 4 w 2402242"/>
              <a:gd name="connsiteY7-164" fmla="*/ 673901 h 673901"/>
              <a:gd name="connsiteX8-165" fmla="*/ 4 w 2402242"/>
              <a:gd name="connsiteY8-166" fmla="*/ 673901 h 673901"/>
              <a:gd name="connsiteX9-167" fmla="*/ 306240 w 2402242"/>
              <a:gd name="connsiteY9-168" fmla="*/ 371961 h 673901"/>
              <a:gd name="connsiteX10-169" fmla="*/ 4 w 2402242"/>
              <a:gd name="connsiteY10-170" fmla="*/ 0 h 673901"/>
              <a:gd name="connsiteX0-171" fmla="*/ 0 w 2402238"/>
              <a:gd name="connsiteY0-172" fmla="*/ 0 h 673901"/>
              <a:gd name="connsiteX1-173" fmla="*/ 0 w 2402238"/>
              <a:gd name="connsiteY1-174" fmla="*/ 0 h 673901"/>
              <a:gd name="connsiteX2-175" fmla="*/ 2402238 w 2402238"/>
              <a:gd name="connsiteY2-176" fmla="*/ 0 h 673901"/>
              <a:gd name="connsiteX3-177" fmla="*/ 2402238 w 2402238"/>
              <a:gd name="connsiteY3-178" fmla="*/ 0 h 673901"/>
              <a:gd name="connsiteX4-179" fmla="*/ 2042047 w 2402238"/>
              <a:gd name="connsiteY4-180" fmla="*/ 356463 h 673901"/>
              <a:gd name="connsiteX5-181" fmla="*/ 2402238 w 2402238"/>
              <a:gd name="connsiteY5-182" fmla="*/ 673901 h 673901"/>
              <a:gd name="connsiteX6-183" fmla="*/ 2402238 w 2402238"/>
              <a:gd name="connsiteY6-184" fmla="*/ 673901 h 673901"/>
              <a:gd name="connsiteX7-185" fmla="*/ 0 w 2402238"/>
              <a:gd name="connsiteY7-186" fmla="*/ 673901 h 673901"/>
              <a:gd name="connsiteX8-187" fmla="*/ 0 w 2402238"/>
              <a:gd name="connsiteY8-188" fmla="*/ 673901 h 673901"/>
              <a:gd name="connsiteX9-189" fmla="*/ 306236 w 2402238"/>
              <a:gd name="connsiteY9-190" fmla="*/ 371961 h 673901"/>
              <a:gd name="connsiteX10-191" fmla="*/ 0 w 2402238"/>
              <a:gd name="connsiteY10-192" fmla="*/ 0 h 673901"/>
              <a:gd name="connsiteX0-193" fmla="*/ 0 w 2402238"/>
              <a:gd name="connsiteY0-194" fmla="*/ 0 h 673901"/>
              <a:gd name="connsiteX1-195" fmla="*/ 0 w 2402238"/>
              <a:gd name="connsiteY1-196" fmla="*/ 0 h 673901"/>
              <a:gd name="connsiteX2-197" fmla="*/ 2402238 w 2402238"/>
              <a:gd name="connsiteY2-198" fmla="*/ 0 h 673901"/>
              <a:gd name="connsiteX3-199" fmla="*/ 2402238 w 2402238"/>
              <a:gd name="connsiteY3-200" fmla="*/ 0 h 673901"/>
              <a:gd name="connsiteX4-201" fmla="*/ 2042047 w 2402238"/>
              <a:gd name="connsiteY4-202" fmla="*/ 356463 h 673901"/>
              <a:gd name="connsiteX5-203" fmla="*/ 2402238 w 2402238"/>
              <a:gd name="connsiteY5-204" fmla="*/ 673901 h 673901"/>
              <a:gd name="connsiteX6-205" fmla="*/ 2402238 w 2402238"/>
              <a:gd name="connsiteY6-206" fmla="*/ 673901 h 673901"/>
              <a:gd name="connsiteX7-207" fmla="*/ 0 w 2402238"/>
              <a:gd name="connsiteY7-208" fmla="*/ 673901 h 673901"/>
              <a:gd name="connsiteX8-209" fmla="*/ 0 w 2402238"/>
              <a:gd name="connsiteY8-210" fmla="*/ 673901 h 673901"/>
              <a:gd name="connsiteX9-211" fmla="*/ 306236 w 2402238"/>
              <a:gd name="connsiteY9-212" fmla="*/ 371961 h 673901"/>
              <a:gd name="connsiteX10-213" fmla="*/ 0 w 2402238"/>
              <a:gd name="connsiteY10-214" fmla="*/ 0 h 673901"/>
              <a:gd name="connsiteX0-215" fmla="*/ 0 w 2402238"/>
              <a:gd name="connsiteY0-216" fmla="*/ 0 h 673901"/>
              <a:gd name="connsiteX1-217" fmla="*/ 0 w 2402238"/>
              <a:gd name="connsiteY1-218" fmla="*/ 0 h 673901"/>
              <a:gd name="connsiteX2-219" fmla="*/ 2402238 w 2402238"/>
              <a:gd name="connsiteY2-220" fmla="*/ 0 h 673901"/>
              <a:gd name="connsiteX3-221" fmla="*/ 2402238 w 2402238"/>
              <a:gd name="connsiteY3-222" fmla="*/ 0 h 673901"/>
              <a:gd name="connsiteX4-223" fmla="*/ 2042047 w 2402238"/>
              <a:gd name="connsiteY4-224" fmla="*/ 356463 h 673901"/>
              <a:gd name="connsiteX5-225" fmla="*/ 2402238 w 2402238"/>
              <a:gd name="connsiteY5-226" fmla="*/ 673901 h 673901"/>
              <a:gd name="connsiteX6-227" fmla="*/ 2402238 w 2402238"/>
              <a:gd name="connsiteY6-228" fmla="*/ 673901 h 673901"/>
              <a:gd name="connsiteX7-229" fmla="*/ 0 w 2402238"/>
              <a:gd name="connsiteY7-230" fmla="*/ 673901 h 673901"/>
              <a:gd name="connsiteX8-231" fmla="*/ 0 w 2402238"/>
              <a:gd name="connsiteY8-232" fmla="*/ 673901 h 673901"/>
              <a:gd name="connsiteX9-233" fmla="*/ 310246 w 2402238"/>
              <a:gd name="connsiteY9-234" fmla="*/ 359929 h 673901"/>
              <a:gd name="connsiteX10-235" fmla="*/ 0 w 2402238"/>
              <a:gd name="connsiteY10-236" fmla="*/ 0 h 6739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Lst>
            <a:rect l="l" t="t" r="r" b="b"/>
            <a:pathLst>
              <a:path w="2402238" h="673901">
                <a:moveTo>
                  <a:pt x="0" y="0"/>
                </a:moveTo>
                <a:lnTo>
                  <a:pt x="0" y="0"/>
                </a:lnTo>
                <a:lnTo>
                  <a:pt x="2402238" y="0"/>
                </a:lnTo>
                <a:lnTo>
                  <a:pt x="2402238" y="0"/>
                </a:lnTo>
                <a:lnTo>
                  <a:pt x="2042047" y="356463"/>
                </a:lnTo>
                <a:lnTo>
                  <a:pt x="2402238" y="673901"/>
                </a:lnTo>
                <a:lnTo>
                  <a:pt x="2402238" y="673901"/>
                </a:lnTo>
                <a:lnTo>
                  <a:pt x="0" y="673901"/>
                </a:lnTo>
                <a:lnTo>
                  <a:pt x="0" y="673901"/>
                </a:lnTo>
                <a:lnTo>
                  <a:pt x="310246" y="359929"/>
                </a:lnTo>
                <a:lnTo>
                  <a:pt x="0" y="0"/>
                </a:lnTo>
                <a:close/>
              </a:path>
            </a:pathLst>
          </a:custGeom>
          <a:solidFill>
            <a:srgbClr val="FFFFFF">
              <a:lumMod val="50000"/>
              <a:alpha val="20000"/>
            </a:srgbClr>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srgbClr val="68B92E"/>
                </a:solidFill>
                <a:effectLst/>
                <a:uLnTx/>
                <a:uFillTx/>
                <a:latin typeface="Arial" panose="020B0604020202020204"/>
                <a:ea typeface="思源黑体 CN Bold" panose="020B0800000000000000"/>
              </a:rPr>
              <a:t>高性能</a:t>
            </a:r>
          </a:p>
        </p:txBody>
      </p:sp>
      <p:sp>
        <p:nvSpPr>
          <p:cNvPr id="9" name="矩形: 圆角 13"/>
          <p:cNvSpPr/>
          <p:nvPr>
            <p:custDataLst>
              <p:tags r:id="rId6"/>
            </p:custDataLst>
          </p:nvPr>
        </p:nvSpPr>
        <p:spPr>
          <a:xfrm>
            <a:off x="3342005" y="1879600"/>
            <a:ext cx="2910840" cy="3098800"/>
          </a:xfrm>
          <a:custGeom>
            <a:avLst/>
            <a:gdLst>
              <a:gd name="connsiteX0" fmla="*/ 0 w 2402238"/>
              <a:gd name="connsiteY0" fmla="*/ 168493 h 2837838"/>
              <a:gd name="connsiteX1" fmla="*/ 168493 w 2402238"/>
              <a:gd name="connsiteY1" fmla="*/ 0 h 2837838"/>
              <a:gd name="connsiteX2" fmla="*/ 2233745 w 2402238"/>
              <a:gd name="connsiteY2" fmla="*/ 0 h 2837838"/>
              <a:gd name="connsiteX3" fmla="*/ 2402238 w 2402238"/>
              <a:gd name="connsiteY3" fmla="*/ 168493 h 2837838"/>
              <a:gd name="connsiteX4" fmla="*/ 2402238 w 2402238"/>
              <a:gd name="connsiteY4" fmla="*/ 2669345 h 2837838"/>
              <a:gd name="connsiteX5" fmla="*/ 2233745 w 2402238"/>
              <a:gd name="connsiteY5" fmla="*/ 2837838 h 2837838"/>
              <a:gd name="connsiteX6" fmla="*/ 168493 w 2402238"/>
              <a:gd name="connsiteY6" fmla="*/ 2837838 h 2837838"/>
              <a:gd name="connsiteX7" fmla="*/ 0 w 2402238"/>
              <a:gd name="connsiteY7" fmla="*/ 2669345 h 2837838"/>
              <a:gd name="connsiteX8" fmla="*/ 0 w 2402238"/>
              <a:gd name="connsiteY8" fmla="*/ 168493 h 2837838"/>
              <a:gd name="connsiteX0-1" fmla="*/ 0 w 2402238"/>
              <a:gd name="connsiteY0-2" fmla="*/ 168493 h 2837838"/>
              <a:gd name="connsiteX1-3" fmla="*/ 168493 w 2402238"/>
              <a:gd name="connsiteY1-4" fmla="*/ 0 h 2837838"/>
              <a:gd name="connsiteX2-5" fmla="*/ 2233745 w 2402238"/>
              <a:gd name="connsiteY2-6" fmla="*/ 0 h 2837838"/>
              <a:gd name="connsiteX3-7" fmla="*/ 2402238 w 2402238"/>
              <a:gd name="connsiteY3-8" fmla="*/ 168493 h 2837838"/>
              <a:gd name="connsiteX4-9" fmla="*/ 2402238 w 2402238"/>
              <a:gd name="connsiteY4-10" fmla="*/ 2669345 h 2837838"/>
              <a:gd name="connsiteX5-11" fmla="*/ 2233745 w 2402238"/>
              <a:gd name="connsiteY5-12" fmla="*/ 2837838 h 2837838"/>
              <a:gd name="connsiteX6-13" fmla="*/ 1437135 w 2402238"/>
              <a:gd name="connsiteY6-14" fmla="*/ 2830364 h 2837838"/>
              <a:gd name="connsiteX7-15" fmla="*/ 168493 w 2402238"/>
              <a:gd name="connsiteY7-16" fmla="*/ 2837838 h 2837838"/>
              <a:gd name="connsiteX8-17" fmla="*/ 0 w 2402238"/>
              <a:gd name="connsiteY8-18" fmla="*/ 2669345 h 2837838"/>
              <a:gd name="connsiteX9" fmla="*/ 0 w 2402238"/>
              <a:gd name="connsiteY9" fmla="*/ 168493 h 2837838"/>
              <a:gd name="connsiteX0-19" fmla="*/ 0 w 2402238"/>
              <a:gd name="connsiteY0-20" fmla="*/ 168493 h 2844432"/>
              <a:gd name="connsiteX1-21" fmla="*/ 168493 w 2402238"/>
              <a:gd name="connsiteY1-22" fmla="*/ 0 h 2844432"/>
              <a:gd name="connsiteX2-23" fmla="*/ 2233745 w 2402238"/>
              <a:gd name="connsiteY2-24" fmla="*/ 0 h 2844432"/>
              <a:gd name="connsiteX3-25" fmla="*/ 2402238 w 2402238"/>
              <a:gd name="connsiteY3-26" fmla="*/ 168493 h 2844432"/>
              <a:gd name="connsiteX4-27" fmla="*/ 2402238 w 2402238"/>
              <a:gd name="connsiteY4-28" fmla="*/ 2669345 h 2844432"/>
              <a:gd name="connsiteX5-29" fmla="*/ 2233745 w 2402238"/>
              <a:gd name="connsiteY5-30" fmla="*/ 2837838 h 2844432"/>
              <a:gd name="connsiteX6-31" fmla="*/ 1437135 w 2402238"/>
              <a:gd name="connsiteY6-32" fmla="*/ 2830364 h 2844432"/>
              <a:gd name="connsiteX7-33" fmla="*/ 804089 w 2402238"/>
              <a:gd name="connsiteY7-34" fmla="*/ 2844432 h 2844432"/>
              <a:gd name="connsiteX8-35" fmla="*/ 168493 w 2402238"/>
              <a:gd name="connsiteY8-36" fmla="*/ 2837838 h 2844432"/>
              <a:gd name="connsiteX9-37" fmla="*/ 0 w 2402238"/>
              <a:gd name="connsiteY9-38" fmla="*/ 2669345 h 2844432"/>
              <a:gd name="connsiteX10" fmla="*/ 0 w 2402238"/>
              <a:gd name="connsiteY10" fmla="*/ 168493 h 2844432"/>
              <a:gd name="connsiteX0-39" fmla="*/ 0 w 2402238"/>
              <a:gd name="connsiteY0-40" fmla="*/ 168493 h 2844432"/>
              <a:gd name="connsiteX1-41" fmla="*/ 168493 w 2402238"/>
              <a:gd name="connsiteY1-42" fmla="*/ 0 h 2844432"/>
              <a:gd name="connsiteX2-43" fmla="*/ 2233745 w 2402238"/>
              <a:gd name="connsiteY2-44" fmla="*/ 0 h 2844432"/>
              <a:gd name="connsiteX3-45" fmla="*/ 2402238 w 2402238"/>
              <a:gd name="connsiteY3-46" fmla="*/ 168493 h 2844432"/>
              <a:gd name="connsiteX4-47" fmla="*/ 2402238 w 2402238"/>
              <a:gd name="connsiteY4-48" fmla="*/ 2669345 h 2844432"/>
              <a:gd name="connsiteX5-49" fmla="*/ 2233745 w 2402238"/>
              <a:gd name="connsiteY5-50" fmla="*/ 2837838 h 2844432"/>
              <a:gd name="connsiteX6-51" fmla="*/ 1634083 w 2402238"/>
              <a:gd name="connsiteY6-52" fmla="*/ 2844432 h 2844432"/>
              <a:gd name="connsiteX7-53" fmla="*/ 1437135 w 2402238"/>
              <a:gd name="connsiteY7-54" fmla="*/ 2830364 h 2844432"/>
              <a:gd name="connsiteX8-55" fmla="*/ 804089 w 2402238"/>
              <a:gd name="connsiteY8-56" fmla="*/ 2844432 h 2844432"/>
              <a:gd name="connsiteX9-57" fmla="*/ 168493 w 2402238"/>
              <a:gd name="connsiteY9-58" fmla="*/ 2837838 h 2844432"/>
              <a:gd name="connsiteX10-59" fmla="*/ 0 w 2402238"/>
              <a:gd name="connsiteY10-60" fmla="*/ 2669345 h 2844432"/>
              <a:gd name="connsiteX11" fmla="*/ 0 w 2402238"/>
              <a:gd name="connsiteY11" fmla="*/ 168493 h 2844432"/>
              <a:gd name="connsiteX0-61" fmla="*/ 0 w 2402238"/>
              <a:gd name="connsiteY0-62" fmla="*/ 168493 h 3097650"/>
              <a:gd name="connsiteX1-63" fmla="*/ 168493 w 2402238"/>
              <a:gd name="connsiteY1-64" fmla="*/ 0 h 3097650"/>
              <a:gd name="connsiteX2-65" fmla="*/ 2233745 w 2402238"/>
              <a:gd name="connsiteY2-66" fmla="*/ 0 h 3097650"/>
              <a:gd name="connsiteX3-67" fmla="*/ 2402238 w 2402238"/>
              <a:gd name="connsiteY3-68" fmla="*/ 168493 h 3097650"/>
              <a:gd name="connsiteX4-69" fmla="*/ 2402238 w 2402238"/>
              <a:gd name="connsiteY4-70" fmla="*/ 2669345 h 3097650"/>
              <a:gd name="connsiteX5-71" fmla="*/ 2233745 w 2402238"/>
              <a:gd name="connsiteY5-72" fmla="*/ 2837838 h 3097650"/>
              <a:gd name="connsiteX6-73" fmla="*/ 1634083 w 2402238"/>
              <a:gd name="connsiteY6-74" fmla="*/ 2844432 h 3097650"/>
              <a:gd name="connsiteX7-75" fmla="*/ 1212052 w 2402238"/>
              <a:gd name="connsiteY7-76" fmla="*/ 3097650 h 3097650"/>
              <a:gd name="connsiteX8-77" fmla="*/ 804089 w 2402238"/>
              <a:gd name="connsiteY8-78" fmla="*/ 2844432 h 3097650"/>
              <a:gd name="connsiteX9-79" fmla="*/ 168493 w 2402238"/>
              <a:gd name="connsiteY9-80" fmla="*/ 2837838 h 3097650"/>
              <a:gd name="connsiteX10-81" fmla="*/ 0 w 2402238"/>
              <a:gd name="connsiteY10-82" fmla="*/ 2669345 h 3097650"/>
              <a:gd name="connsiteX11-83" fmla="*/ 0 w 2402238"/>
              <a:gd name="connsiteY11-84" fmla="*/ 168493 h 3097650"/>
              <a:gd name="connsiteX0-85" fmla="*/ 0 w 2402238"/>
              <a:gd name="connsiteY0-86" fmla="*/ 168493 h 3097650"/>
              <a:gd name="connsiteX1-87" fmla="*/ 168493 w 2402238"/>
              <a:gd name="connsiteY1-88" fmla="*/ 0 h 3097650"/>
              <a:gd name="connsiteX2-89" fmla="*/ 2233745 w 2402238"/>
              <a:gd name="connsiteY2-90" fmla="*/ 0 h 3097650"/>
              <a:gd name="connsiteX3-91" fmla="*/ 2402238 w 2402238"/>
              <a:gd name="connsiteY3-92" fmla="*/ 168493 h 3097650"/>
              <a:gd name="connsiteX4-93" fmla="*/ 2402238 w 2402238"/>
              <a:gd name="connsiteY4-94" fmla="*/ 2669345 h 3097650"/>
              <a:gd name="connsiteX5-95" fmla="*/ 2233745 w 2402238"/>
              <a:gd name="connsiteY5-96" fmla="*/ 2837838 h 3097650"/>
              <a:gd name="connsiteX6-97" fmla="*/ 1451203 w 2402238"/>
              <a:gd name="connsiteY6-98" fmla="*/ 2858500 h 3097650"/>
              <a:gd name="connsiteX7-99" fmla="*/ 1212052 w 2402238"/>
              <a:gd name="connsiteY7-100" fmla="*/ 3097650 h 3097650"/>
              <a:gd name="connsiteX8-101" fmla="*/ 804089 w 2402238"/>
              <a:gd name="connsiteY8-102" fmla="*/ 2844432 h 3097650"/>
              <a:gd name="connsiteX9-103" fmla="*/ 168493 w 2402238"/>
              <a:gd name="connsiteY9-104" fmla="*/ 2837838 h 3097650"/>
              <a:gd name="connsiteX10-105" fmla="*/ 0 w 2402238"/>
              <a:gd name="connsiteY10-106" fmla="*/ 2669345 h 3097650"/>
              <a:gd name="connsiteX11-107" fmla="*/ 0 w 2402238"/>
              <a:gd name="connsiteY11-108" fmla="*/ 168493 h 3097650"/>
              <a:gd name="connsiteX0-109" fmla="*/ 0 w 2402238"/>
              <a:gd name="connsiteY0-110" fmla="*/ 168493 h 3097650"/>
              <a:gd name="connsiteX1-111" fmla="*/ 168493 w 2402238"/>
              <a:gd name="connsiteY1-112" fmla="*/ 0 h 3097650"/>
              <a:gd name="connsiteX2-113" fmla="*/ 2233745 w 2402238"/>
              <a:gd name="connsiteY2-114" fmla="*/ 0 h 3097650"/>
              <a:gd name="connsiteX3-115" fmla="*/ 2402238 w 2402238"/>
              <a:gd name="connsiteY3-116" fmla="*/ 168493 h 3097650"/>
              <a:gd name="connsiteX4-117" fmla="*/ 2402238 w 2402238"/>
              <a:gd name="connsiteY4-118" fmla="*/ 2669345 h 3097650"/>
              <a:gd name="connsiteX5-119" fmla="*/ 2233745 w 2402238"/>
              <a:gd name="connsiteY5-120" fmla="*/ 2837838 h 3097650"/>
              <a:gd name="connsiteX6-121" fmla="*/ 1451203 w 2402238"/>
              <a:gd name="connsiteY6-122" fmla="*/ 2858500 h 3097650"/>
              <a:gd name="connsiteX7-123" fmla="*/ 1212052 w 2402238"/>
              <a:gd name="connsiteY7-124" fmla="*/ 3097650 h 3097650"/>
              <a:gd name="connsiteX8-125" fmla="*/ 986969 w 2402238"/>
              <a:gd name="connsiteY8-126" fmla="*/ 2830364 h 3097650"/>
              <a:gd name="connsiteX9-127" fmla="*/ 168493 w 2402238"/>
              <a:gd name="connsiteY9-128" fmla="*/ 2837838 h 3097650"/>
              <a:gd name="connsiteX10-129" fmla="*/ 0 w 2402238"/>
              <a:gd name="connsiteY10-130" fmla="*/ 2669345 h 3097650"/>
              <a:gd name="connsiteX11-131" fmla="*/ 0 w 2402238"/>
              <a:gd name="connsiteY11-132" fmla="*/ 168493 h 3097650"/>
              <a:gd name="connsiteX0-133" fmla="*/ 0 w 2402238"/>
              <a:gd name="connsiteY0-134" fmla="*/ 168493 h 3097650"/>
              <a:gd name="connsiteX1-135" fmla="*/ 168493 w 2402238"/>
              <a:gd name="connsiteY1-136" fmla="*/ 0 h 3097650"/>
              <a:gd name="connsiteX2-137" fmla="*/ 2233745 w 2402238"/>
              <a:gd name="connsiteY2-138" fmla="*/ 0 h 3097650"/>
              <a:gd name="connsiteX3-139" fmla="*/ 2402238 w 2402238"/>
              <a:gd name="connsiteY3-140" fmla="*/ 168493 h 3097650"/>
              <a:gd name="connsiteX4-141" fmla="*/ 2402238 w 2402238"/>
              <a:gd name="connsiteY4-142" fmla="*/ 2669345 h 3097650"/>
              <a:gd name="connsiteX5-143" fmla="*/ 2233745 w 2402238"/>
              <a:gd name="connsiteY5-144" fmla="*/ 2837838 h 3097650"/>
              <a:gd name="connsiteX6-145" fmla="*/ 1451203 w 2402238"/>
              <a:gd name="connsiteY6-146" fmla="*/ 2858500 h 3097650"/>
              <a:gd name="connsiteX7-147" fmla="*/ 1212052 w 2402238"/>
              <a:gd name="connsiteY7-148" fmla="*/ 3097650 h 3097650"/>
              <a:gd name="connsiteX8-149" fmla="*/ 916630 w 2402238"/>
              <a:gd name="connsiteY8-150" fmla="*/ 2830364 h 3097650"/>
              <a:gd name="connsiteX9-151" fmla="*/ 168493 w 2402238"/>
              <a:gd name="connsiteY9-152" fmla="*/ 2837838 h 3097650"/>
              <a:gd name="connsiteX10-153" fmla="*/ 0 w 2402238"/>
              <a:gd name="connsiteY10-154" fmla="*/ 2669345 h 3097650"/>
              <a:gd name="connsiteX11-155" fmla="*/ 0 w 2402238"/>
              <a:gd name="connsiteY11-156" fmla="*/ 168493 h 3097650"/>
              <a:gd name="connsiteX0-157" fmla="*/ 0 w 2402238"/>
              <a:gd name="connsiteY0-158" fmla="*/ 168493 h 3097650"/>
              <a:gd name="connsiteX1-159" fmla="*/ 168493 w 2402238"/>
              <a:gd name="connsiteY1-160" fmla="*/ 0 h 3097650"/>
              <a:gd name="connsiteX2-161" fmla="*/ 2233745 w 2402238"/>
              <a:gd name="connsiteY2-162" fmla="*/ 0 h 3097650"/>
              <a:gd name="connsiteX3-163" fmla="*/ 2402238 w 2402238"/>
              <a:gd name="connsiteY3-164" fmla="*/ 168493 h 3097650"/>
              <a:gd name="connsiteX4-165" fmla="*/ 2402238 w 2402238"/>
              <a:gd name="connsiteY4-166" fmla="*/ 2669345 h 3097650"/>
              <a:gd name="connsiteX5-167" fmla="*/ 2233745 w 2402238"/>
              <a:gd name="connsiteY5-168" fmla="*/ 2837838 h 3097650"/>
              <a:gd name="connsiteX6-169" fmla="*/ 1409000 w 2402238"/>
              <a:gd name="connsiteY6-170" fmla="*/ 2844433 h 3097650"/>
              <a:gd name="connsiteX7-171" fmla="*/ 1212052 w 2402238"/>
              <a:gd name="connsiteY7-172" fmla="*/ 3097650 h 3097650"/>
              <a:gd name="connsiteX8-173" fmla="*/ 916630 w 2402238"/>
              <a:gd name="connsiteY8-174" fmla="*/ 2830364 h 3097650"/>
              <a:gd name="connsiteX9-175" fmla="*/ 168493 w 2402238"/>
              <a:gd name="connsiteY9-176" fmla="*/ 2837838 h 3097650"/>
              <a:gd name="connsiteX10-177" fmla="*/ 0 w 2402238"/>
              <a:gd name="connsiteY10-178" fmla="*/ 2669345 h 3097650"/>
              <a:gd name="connsiteX11-179" fmla="*/ 0 w 2402238"/>
              <a:gd name="connsiteY11-180" fmla="*/ 168493 h 3097650"/>
              <a:gd name="connsiteX0-181" fmla="*/ 0 w 2402238"/>
              <a:gd name="connsiteY0-182" fmla="*/ 168493 h 3097650"/>
              <a:gd name="connsiteX1-183" fmla="*/ 168493 w 2402238"/>
              <a:gd name="connsiteY1-184" fmla="*/ 0 h 3097650"/>
              <a:gd name="connsiteX2-185" fmla="*/ 2233745 w 2402238"/>
              <a:gd name="connsiteY2-186" fmla="*/ 0 h 3097650"/>
              <a:gd name="connsiteX3-187" fmla="*/ 2402238 w 2402238"/>
              <a:gd name="connsiteY3-188" fmla="*/ 168493 h 3097650"/>
              <a:gd name="connsiteX4-189" fmla="*/ 2402238 w 2402238"/>
              <a:gd name="connsiteY4-190" fmla="*/ 2669345 h 3097650"/>
              <a:gd name="connsiteX5-191" fmla="*/ 2233745 w 2402238"/>
              <a:gd name="connsiteY5-192" fmla="*/ 2837838 h 3097650"/>
              <a:gd name="connsiteX6-193" fmla="*/ 1507474 w 2402238"/>
              <a:gd name="connsiteY6-194" fmla="*/ 2816298 h 3097650"/>
              <a:gd name="connsiteX7-195" fmla="*/ 1212052 w 2402238"/>
              <a:gd name="connsiteY7-196" fmla="*/ 3097650 h 3097650"/>
              <a:gd name="connsiteX8-197" fmla="*/ 916630 w 2402238"/>
              <a:gd name="connsiteY8-198" fmla="*/ 2830364 h 3097650"/>
              <a:gd name="connsiteX9-199" fmla="*/ 168493 w 2402238"/>
              <a:gd name="connsiteY9-200" fmla="*/ 2837838 h 3097650"/>
              <a:gd name="connsiteX10-201" fmla="*/ 0 w 2402238"/>
              <a:gd name="connsiteY10-202" fmla="*/ 2669345 h 3097650"/>
              <a:gd name="connsiteX11-203" fmla="*/ 0 w 2402238"/>
              <a:gd name="connsiteY11-204" fmla="*/ 168493 h 3097650"/>
              <a:gd name="connsiteX0-205" fmla="*/ 0 w 2402238"/>
              <a:gd name="connsiteY0-206" fmla="*/ 168493 h 3097650"/>
              <a:gd name="connsiteX1-207" fmla="*/ 168493 w 2402238"/>
              <a:gd name="connsiteY1-208" fmla="*/ 0 h 3097650"/>
              <a:gd name="connsiteX2-209" fmla="*/ 2233745 w 2402238"/>
              <a:gd name="connsiteY2-210" fmla="*/ 0 h 3097650"/>
              <a:gd name="connsiteX3-211" fmla="*/ 2402238 w 2402238"/>
              <a:gd name="connsiteY3-212" fmla="*/ 168493 h 3097650"/>
              <a:gd name="connsiteX4-213" fmla="*/ 2402238 w 2402238"/>
              <a:gd name="connsiteY4-214" fmla="*/ 2669345 h 3097650"/>
              <a:gd name="connsiteX5-215" fmla="*/ 2233745 w 2402238"/>
              <a:gd name="connsiteY5-216" fmla="*/ 2837838 h 3097650"/>
              <a:gd name="connsiteX6-217" fmla="*/ 1521542 w 2402238"/>
              <a:gd name="connsiteY6-218" fmla="*/ 2830365 h 3097650"/>
              <a:gd name="connsiteX7-219" fmla="*/ 1212052 w 2402238"/>
              <a:gd name="connsiteY7-220" fmla="*/ 3097650 h 3097650"/>
              <a:gd name="connsiteX8-221" fmla="*/ 916630 w 2402238"/>
              <a:gd name="connsiteY8-222" fmla="*/ 2830364 h 3097650"/>
              <a:gd name="connsiteX9-223" fmla="*/ 168493 w 2402238"/>
              <a:gd name="connsiteY9-224" fmla="*/ 2837838 h 3097650"/>
              <a:gd name="connsiteX10-225" fmla="*/ 0 w 2402238"/>
              <a:gd name="connsiteY10-226" fmla="*/ 2669345 h 3097650"/>
              <a:gd name="connsiteX11-227" fmla="*/ 0 w 2402238"/>
              <a:gd name="connsiteY11-228" fmla="*/ 168493 h 3097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2402238" h="3097650">
                <a:moveTo>
                  <a:pt x="0" y="168493"/>
                </a:moveTo>
                <a:cubicBezTo>
                  <a:pt x="0" y="75437"/>
                  <a:pt x="75437" y="0"/>
                  <a:pt x="168493" y="0"/>
                </a:cubicBezTo>
                <a:lnTo>
                  <a:pt x="2233745" y="0"/>
                </a:lnTo>
                <a:cubicBezTo>
                  <a:pt x="2326801" y="0"/>
                  <a:pt x="2402238" y="75437"/>
                  <a:pt x="2402238" y="168493"/>
                </a:cubicBezTo>
                <a:lnTo>
                  <a:pt x="2402238" y="2669345"/>
                </a:lnTo>
                <a:cubicBezTo>
                  <a:pt x="2402238" y="2762401"/>
                  <a:pt x="2326801" y="2837838"/>
                  <a:pt x="2233745" y="2837838"/>
                </a:cubicBezTo>
                <a:lnTo>
                  <a:pt x="1521542" y="2830365"/>
                </a:lnTo>
                <a:lnTo>
                  <a:pt x="1212052" y="3097650"/>
                </a:lnTo>
                <a:lnTo>
                  <a:pt x="916630" y="2830364"/>
                </a:lnTo>
                <a:lnTo>
                  <a:pt x="168493" y="2837838"/>
                </a:lnTo>
                <a:cubicBezTo>
                  <a:pt x="75437" y="2837838"/>
                  <a:pt x="0" y="2762401"/>
                  <a:pt x="0" y="2669345"/>
                </a:cubicBezTo>
                <a:lnTo>
                  <a:pt x="0" y="168493"/>
                </a:lnTo>
                <a:close/>
              </a:path>
            </a:pathLst>
          </a:custGeom>
          <a:noFill/>
          <a:ln w="12700" cap="flat" cmpd="sng" algn="ctr">
            <a:solidFill>
              <a:srgbClr val="68B92E"/>
            </a:solid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endParaRPr>
          </a:p>
        </p:txBody>
      </p:sp>
      <p:sp>
        <p:nvSpPr>
          <p:cNvPr id="10" name="矩形: 圆角 13"/>
          <p:cNvSpPr/>
          <p:nvPr>
            <p:custDataLst>
              <p:tags r:id="rId7"/>
            </p:custDataLst>
          </p:nvPr>
        </p:nvSpPr>
        <p:spPr>
          <a:xfrm>
            <a:off x="6391910" y="1879600"/>
            <a:ext cx="2782570" cy="3098800"/>
          </a:xfrm>
          <a:custGeom>
            <a:avLst/>
            <a:gdLst>
              <a:gd name="connsiteX0" fmla="*/ 0 w 2402238"/>
              <a:gd name="connsiteY0" fmla="*/ 168493 h 2837838"/>
              <a:gd name="connsiteX1" fmla="*/ 168493 w 2402238"/>
              <a:gd name="connsiteY1" fmla="*/ 0 h 2837838"/>
              <a:gd name="connsiteX2" fmla="*/ 2233745 w 2402238"/>
              <a:gd name="connsiteY2" fmla="*/ 0 h 2837838"/>
              <a:gd name="connsiteX3" fmla="*/ 2402238 w 2402238"/>
              <a:gd name="connsiteY3" fmla="*/ 168493 h 2837838"/>
              <a:gd name="connsiteX4" fmla="*/ 2402238 w 2402238"/>
              <a:gd name="connsiteY4" fmla="*/ 2669345 h 2837838"/>
              <a:gd name="connsiteX5" fmla="*/ 2233745 w 2402238"/>
              <a:gd name="connsiteY5" fmla="*/ 2837838 h 2837838"/>
              <a:gd name="connsiteX6" fmla="*/ 168493 w 2402238"/>
              <a:gd name="connsiteY6" fmla="*/ 2837838 h 2837838"/>
              <a:gd name="connsiteX7" fmla="*/ 0 w 2402238"/>
              <a:gd name="connsiteY7" fmla="*/ 2669345 h 2837838"/>
              <a:gd name="connsiteX8" fmla="*/ 0 w 2402238"/>
              <a:gd name="connsiteY8" fmla="*/ 168493 h 2837838"/>
              <a:gd name="connsiteX0-1" fmla="*/ 0 w 2402238"/>
              <a:gd name="connsiteY0-2" fmla="*/ 168493 h 2837838"/>
              <a:gd name="connsiteX1-3" fmla="*/ 168493 w 2402238"/>
              <a:gd name="connsiteY1-4" fmla="*/ 0 h 2837838"/>
              <a:gd name="connsiteX2-5" fmla="*/ 2233745 w 2402238"/>
              <a:gd name="connsiteY2-6" fmla="*/ 0 h 2837838"/>
              <a:gd name="connsiteX3-7" fmla="*/ 2402238 w 2402238"/>
              <a:gd name="connsiteY3-8" fmla="*/ 168493 h 2837838"/>
              <a:gd name="connsiteX4-9" fmla="*/ 2402238 w 2402238"/>
              <a:gd name="connsiteY4-10" fmla="*/ 2669345 h 2837838"/>
              <a:gd name="connsiteX5-11" fmla="*/ 2233745 w 2402238"/>
              <a:gd name="connsiteY5-12" fmla="*/ 2837838 h 2837838"/>
              <a:gd name="connsiteX6-13" fmla="*/ 1437135 w 2402238"/>
              <a:gd name="connsiteY6-14" fmla="*/ 2830364 h 2837838"/>
              <a:gd name="connsiteX7-15" fmla="*/ 168493 w 2402238"/>
              <a:gd name="connsiteY7-16" fmla="*/ 2837838 h 2837838"/>
              <a:gd name="connsiteX8-17" fmla="*/ 0 w 2402238"/>
              <a:gd name="connsiteY8-18" fmla="*/ 2669345 h 2837838"/>
              <a:gd name="connsiteX9" fmla="*/ 0 w 2402238"/>
              <a:gd name="connsiteY9" fmla="*/ 168493 h 2837838"/>
              <a:gd name="connsiteX0-19" fmla="*/ 0 w 2402238"/>
              <a:gd name="connsiteY0-20" fmla="*/ 168493 h 2844432"/>
              <a:gd name="connsiteX1-21" fmla="*/ 168493 w 2402238"/>
              <a:gd name="connsiteY1-22" fmla="*/ 0 h 2844432"/>
              <a:gd name="connsiteX2-23" fmla="*/ 2233745 w 2402238"/>
              <a:gd name="connsiteY2-24" fmla="*/ 0 h 2844432"/>
              <a:gd name="connsiteX3-25" fmla="*/ 2402238 w 2402238"/>
              <a:gd name="connsiteY3-26" fmla="*/ 168493 h 2844432"/>
              <a:gd name="connsiteX4-27" fmla="*/ 2402238 w 2402238"/>
              <a:gd name="connsiteY4-28" fmla="*/ 2669345 h 2844432"/>
              <a:gd name="connsiteX5-29" fmla="*/ 2233745 w 2402238"/>
              <a:gd name="connsiteY5-30" fmla="*/ 2837838 h 2844432"/>
              <a:gd name="connsiteX6-31" fmla="*/ 1437135 w 2402238"/>
              <a:gd name="connsiteY6-32" fmla="*/ 2830364 h 2844432"/>
              <a:gd name="connsiteX7-33" fmla="*/ 804089 w 2402238"/>
              <a:gd name="connsiteY7-34" fmla="*/ 2844432 h 2844432"/>
              <a:gd name="connsiteX8-35" fmla="*/ 168493 w 2402238"/>
              <a:gd name="connsiteY8-36" fmla="*/ 2837838 h 2844432"/>
              <a:gd name="connsiteX9-37" fmla="*/ 0 w 2402238"/>
              <a:gd name="connsiteY9-38" fmla="*/ 2669345 h 2844432"/>
              <a:gd name="connsiteX10" fmla="*/ 0 w 2402238"/>
              <a:gd name="connsiteY10" fmla="*/ 168493 h 2844432"/>
              <a:gd name="connsiteX0-39" fmla="*/ 0 w 2402238"/>
              <a:gd name="connsiteY0-40" fmla="*/ 168493 h 2844432"/>
              <a:gd name="connsiteX1-41" fmla="*/ 168493 w 2402238"/>
              <a:gd name="connsiteY1-42" fmla="*/ 0 h 2844432"/>
              <a:gd name="connsiteX2-43" fmla="*/ 2233745 w 2402238"/>
              <a:gd name="connsiteY2-44" fmla="*/ 0 h 2844432"/>
              <a:gd name="connsiteX3-45" fmla="*/ 2402238 w 2402238"/>
              <a:gd name="connsiteY3-46" fmla="*/ 168493 h 2844432"/>
              <a:gd name="connsiteX4-47" fmla="*/ 2402238 w 2402238"/>
              <a:gd name="connsiteY4-48" fmla="*/ 2669345 h 2844432"/>
              <a:gd name="connsiteX5-49" fmla="*/ 2233745 w 2402238"/>
              <a:gd name="connsiteY5-50" fmla="*/ 2837838 h 2844432"/>
              <a:gd name="connsiteX6-51" fmla="*/ 1634083 w 2402238"/>
              <a:gd name="connsiteY6-52" fmla="*/ 2844432 h 2844432"/>
              <a:gd name="connsiteX7-53" fmla="*/ 1437135 w 2402238"/>
              <a:gd name="connsiteY7-54" fmla="*/ 2830364 h 2844432"/>
              <a:gd name="connsiteX8-55" fmla="*/ 804089 w 2402238"/>
              <a:gd name="connsiteY8-56" fmla="*/ 2844432 h 2844432"/>
              <a:gd name="connsiteX9-57" fmla="*/ 168493 w 2402238"/>
              <a:gd name="connsiteY9-58" fmla="*/ 2837838 h 2844432"/>
              <a:gd name="connsiteX10-59" fmla="*/ 0 w 2402238"/>
              <a:gd name="connsiteY10-60" fmla="*/ 2669345 h 2844432"/>
              <a:gd name="connsiteX11" fmla="*/ 0 w 2402238"/>
              <a:gd name="connsiteY11" fmla="*/ 168493 h 2844432"/>
              <a:gd name="connsiteX0-61" fmla="*/ 0 w 2402238"/>
              <a:gd name="connsiteY0-62" fmla="*/ 168493 h 3097650"/>
              <a:gd name="connsiteX1-63" fmla="*/ 168493 w 2402238"/>
              <a:gd name="connsiteY1-64" fmla="*/ 0 h 3097650"/>
              <a:gd name="connsiteX2-65" fmla="*/ 2233745 w 2402238"/>
              <a:gd name="connsiteY2-66" fmla="*/ 0 h 3097650"/>
              <a:gd name="connsiteX3-67" fmla="*/ 2402238 w 2402238"/>
              <a:gd name="connsiteY3-68" fmla="*/ 168493 h 3097650"/>
              <a:gd name="connsiteX4-69" fmla="*/ 2402238 w 2402238"/>
              <a:gd name="connsiteY4-70" fmla="*/ 2669345 h 3097650"/>
              <a:gd name="connsiteX5-71" fmla="*/ 2233745 w 2402238"/>
              <a:gd name="connsiteY5-72" fmla="*/ 2837838 h 3097650"/>
              <a:gd name="connsiteX6-73" fmla="*/ 1634083 w 2402238"/>
              <a:gd name="connsiteY6-74" fmla="*/ 2844432 h 3097650"/>
              <a:gd name="connsiteX7-75" fmla="*/ 1212052 w 2402238"/>
              <a:gd name="connsiteY7-76" fmla="*/ 3097650 h 3097650"/>
              <a:gd name="connsiteX8-77" fmla="*/ 804089 w 2402238"/>
              <a:gd name="connsiteY8-78" fmla="*/ 2844432 h 3097650"/>
              <a:gd name="connsiteX9-79" fmla="*/ 168493 w 2402238"/>
              <a:gd name="connsiteY9-80" fmla="*/ 2837838 h 3097650"/>
              <a:gd name="connsiteX10-81" fmla="*/ 0 w 2402238"/>
              <a:gd name="connsiteY10-82" fmla="*/ 2669345 h 3097650"/>
              <a:gd name="connsiteX11-83" fmla="*/ 0 w 2402238"/>
              <a:gd name="connsiteY11-84" fmla="*/ 168493 h 3097650"/>
              <a:gd name="connsiteX0-85" fmla="*/ 0 w 2402238"/>
              <a:gd name="connsiteY0-86" fmla="*/ 168493 h 3097650"/>
              <a:gd name="connsiteX1-87" fmla="*/ 168493 w 2402238"/>
              <a:gd name="connsiteY1-88" fmla="*/ 0 h 3097650"/>
              <a:gd name="connsiteX2-89" fmla="*/ 2233745 w 2402238"/>
              <a:gd name="connsiteY2-90" fmla="*/ 0 h 3097650"/>
              <a:gd name="connsiteX3-91" fmla="*/ 2402238 w 2402238"/>
              <a:gd name="connsiteY3-92" fmla="*/ 168493 h 3097650"/>
              <a:gd name="connsiteX4-93" fmla="*/ 2402238 w 2402238"/>
              <a:gd name="connsiteY4-94" fmla="*/ 2669345 h 3097650"/>
              <a:gd name="connsiteX5-95" fmla="*/ 2233745 w 2402238"/>
              <a:gd name="connsiteY5-96" fmla="*/ 2837838 h 3097650"/>
              <a:gd name="connsiteX6-97" fmla="*/ 1451203 w 2402238"/>
              <a:gd name="connsiteY6-98" fmla="*/ 2858500 h 3097650"/>
              <a:gd name="connsiteX7-99" fmla="*/ 1212052 w 2402238"/>
              <a:gd name="connsiteY7-100" fmla="*/ 3097650 h 3097650"/>
              <a:gd name="connsiteX8-101" fmla="*/ 804089 w 2402238"/>
              <a:gd name="connsiteY8-102" fmla="*/ 2844432 h 3097650"/>
              <a:gd name="connsiteX9-103" fmla="*/ 168493 w 2402238"/>
              <a:gd name="connsiteY9-104" fmla="*/ 2837838 h 3097650"/>
              <a:gd name="connsiteX10-105" fmla="*/ 0 w 2402238"/>
              <a:gd name="connsiteY10-106" fmla="*/ 2669345 h 3097650"/>
              <a:gd name="connsiteX11-107" fmla="*/ 0 w 2402238"/>
              <a:gd name="connsiteY11-108" fmla="*/ 168493 h 3097650"/>
              <a:gd name="connsiteX0-109" fmla="*/ 0 w 2402238"/>
              <a:gd name="connsiteY0-110" fmla="*/ 168493 h 3097650"/>
              <a:gd name="connsiteX1-111" fmla="*/ 168493 w 2402238"/>
              <a:gd name="connsiteY1-112" fmla="*/ 0 h 3097650"/>
              <a:gd name="connsiteX2-113" fmla="*/ 2233745 w 2402238"/>
              <a:gd name="connsiteY2-114" fmla="*/ 0 h 3097650"/>
              <a:gd name="connsiteX3-115" fmla="*/ 2402238 w 2402238"/>
              <a:gd name="connsiteY3-116" fmla="*/ 168493 h 3097650"/>
              <a:gd name="connsiteX4-117" fmla="*/ 2402238 w 2402238"/>
              <a:gd name="connsiteY4-118" fmla="*/ 2669345 h 3097650"/>
              <a:gd name="connsiteX5-119" fmla="*/ 2233745 w 2402238"/>
              <a:gd name="connsiteY5-120" fmla="*/ 2837838 h 3097650"/>
              <a:gd name="connsiteX6-121" fmla="*/ 1451203 w 2402238"/>
              <a:gd name="connsiteY6-122" fmla="*/ 2858500 h 3097650"/>
              <a:gd name="connsiteX7-123" fmla="*/ 1212052 w 2402238"/>
              <a:gd name="connsiteY7-124" fmla="*/ 3097650 h 3097650"/>
              <a:gd name="connsiteX8-125" fmla="*/ 986969 w 2402238"/>
              <a:gd name="connsiteY8-126" fmla="*/ 2830364 h 3097650"/>
              <a:gd name="connsiteX9-127" fmla="*/ 168493 w 2402238"/>
              <a:gd name="connsiteY9-128" fmla="*/ 2837838 h 3097650"/>
              <a:gd name="connsiteX10-129" fmla="*/ 0 w 2402238"/>
              <a:gd name="connsiteY10-130" fmla="*/ 2669345 h 3097650"/>
              <a:gd name="connsiteX11-131" fmla="*/ 0 w 2402238"/>
              <a:gd name="connsiteY11-132" fmla="*/ 168493 h 3097650"/>
              <a:gd name="connsiteX0-133" fmla="*/ 0 w 2402238"/>
              <a:gd name="connsiteY0-134" fmla="*/ 168493 h 3097650"/>
              <a:gd name="connsiteX1-135" fmla="*/ 168493 w 2402238"/>
              <a:gd name="connsiteY1-136" fmla="*/ 0 h 3097650"/>
              <a:gd name="connsiteX2-137" fmla="*/ 2233745 w 2402238"/>
              <a:gd name="connsiteY2-138" fmla="*/ 0 h 3097650"/>
              <a:gd name="connsiteX3-139" fmla="*/ 2402238 w 2402238"/>
              <a:gd name="connsiteY3-140" fmla="*/ 168493 h 3097650"/>
              <a:gd name="connsiteX4-141" fmla="*/ 2402238 w 2402238"/>
              <a:gd name="connsiteY4-142" fmla="*/ 2669345 h 3097650"/>
              <a:gd name="connsiteX5-143" fmla="*/ 2233745 w 2402238"/>
              <a:gd name="connsiteY5-144" fmla="*/ 2837838 h 3097650"/>
              <a:gd name="connsiteX6-145" fmla="*/ 1451203 w 2402238"/>
              <a:gd name="connsiteY6-146" fmla="*/ 2858500 h 3097650"/>
              <a:gd name="connsiteX7-147" fmla="*/ 1212052 w 2402238"/>
              <a:gd name="connsiteY7-148" fmla="*/ 3097650 h 3097650"/>
              <a:gd name="connsiteX8-149" fmla="*/ 916630 w 2402238"/>
              <a:gd name="connsiteY8-150" fmla="*/ 2830364 h 3097650"/>
              <a:gd name="connsiteX9-151" fmla="*/ 168493 w 2402238"/>
              <a:gd name="connsiteY9-152" fmla="*/ 2837838 h 3097650"/>
              <a:gd name="connsiteX10-153" fmla="*/ 0 w 2402238"/>
              <a:gd name="connsiteY10-154" fmla="*/ 2669345 h 3097650"/>
              <a:gd name="connsiteX11-155" fmla="*/ 0 w 2402238"/>
              <a:gd name="connsiteY11-156" fmla="*/ 168493 h 3097650"/>
              <a:gd name="connsiteX0-157" fmla="*/ 0 w 2402238"/>
              <a:gd name="connsiteY0-158" fmla="*/ 168493 h 3097650"/>
              <a:gd name="connsiteX1-159" fmla="*/ 168493 w 2402238"/>
              <a:gd name="connsiteY1-160" fmla="*/ 0 h 3097650"/>
              <a:gd name="connsiteX2-161" fmla="*/ 2233745 w 2402238"/>
              <a:gd name="connsiteY2-162" fmla="*/ 0 h 3097650"/>
              <a:gd name="connsiteX3-163" fmla="*/ 2402238 w 2402238"/>
              <a:gd name="connsiteY3-164" fmla="*/ 168493 h 3097650"/>
              <a:gd name="connsiteX4-165" fmla="*/ 2402238 w 2402238"/>
              <a:gd name="connsiteY4-166" fmla="*/ 2669345 h 3097650"/>
              <a:gd name="connsiteX5-167" fmla="*/ 2233745 w 2402238"/>
              <a:gd name="connsiteY5-168" fmla="*/ 2837838 h 3097650"/>
              <a:gd name="connsiteX6-169" fmla="*/ 1409000 w 2402238"/>
              <a:gd name="connsiteY6-170" fmla="*/ 2844433 h 3097650"/>
              <a:gd name="connsiteX7-171" fmla="*/ 1212052 w 2402238"/>
              <a:gd name="connsiteY7-172" fmla="*/ 3097650 h 3097650"/>
              <a:gd name="connsiteX8-173" fmla="*/ 916630 w 2402238"/>
              <a:gd name="connsiteY8-174" fmla="*/ 2830364 h 3097650"/>
              <a:gd name="connsiteX9-175" fmla="*/ 168493 w 2402238"/>
              <a:gd name="connsiteY9-176" fmla="*/ 2837838 h 3097650"/>
              <a:gd name="connsiteX10-177" fmla="*/ 0 w 2402238"/>
              <a:gd name="connsiteY10-178" fmla="*/ 2669345 h 3097650"/>
              <a:gd name="connsiteX11-179" fmla="*/ 0 w 2402238"/>
              <a:gd name="connsiteY11-180" fmla="*/ 168493 h 3097650"/>
              <a:gd name="connsiteX0-181" fmla="*/ 0 w 2402238"/>
              <a:gd name="connsiteY0-182" fmla="*/ 168493 h 3097650"/>
              <a:gd name="connsiteX1-183" fmla="*/ 168493 w 2402238"/>
              <a:gd name="connsiteY1-184" fmla="*/ 0 h 3097650"/>
              <a:gd name="connsiteX2-185" fmla="*/ 2233745 w 2402238"/>
              <a:gd name="connsiteY2-186" fmla="*/ 0 h 3097650"/>
              <a:gd name="connsiteX3-187" fmla="*/ 2402238 w 2402238"/>
              <a:gd name="connsiteY3-188" fmla="*/ 168493 h 3097650"/>
              <a:gd name="connsiteX4-189" fmla="*/ 2402238 w 2402238"/>
              <a:gd name="connsiteY4-190" fmla="*/ 2669345 h 3097650"/>
              <a:gd name="connsiteX5-191" fmla="*/ 2233745 w 2402238"/>
              <a:gd name="connsiteY5-192" fmla="*/ 2837838 h 3097650"/>
              <a:gd name="connsiteX6-193" fmla="*/ 1507474 w 2402238"/>
              <a:gd name="connsiteY6-194" fmla="*/ 2816298 h 3097650"/>
              <a:gd name="connsiteX7-195" fmla="*/ 1212052 w 2402238"/>
              <a:gd name="connsiteY7-196" fmla="*/ 3097650 h 3097650"/>
              <a:gd name="connsiteX8-197" fmla="*/ 916630 w 2402238"/>
              <a:gd name="connsiteY8-198" fmla="*/ 2830364 h 3097650"/>
              <a:gd name="connsiteX9-199" fmla="*/ 168493 w 2402238"/>
              <a:gd name="connsiteY9-200" fmla="*/ 2837838 h 3097650"/>
              <a:gd name="connsiteX10-201" fmla="*/ 0 w 2402238"/>
              <a:gd name="connsiteY10-202" fmla="*/ 2669345 h 3097650"/>
              <a:gd name="connsiteX11-203" fmla="*/ 0 w 2402238"/>
              <a:gd name="connsiteY11-204" fmla="*/ 168493 h 3097650"/>
              <a:gd name="connsiteX0-205" fmla="*/ 0 w 2402238"/>
              <a:gd name="connsiteY0-206" fmla="*/ 168493 h 3097650"/>
              <a:gd name="connsiteX1-207" fmla="*/ 168493 w 2402238"/>
              <a:gd name="connsiteY1-208" fmla="*/ 0 h 3097650"/>
              <a:gd name="connsiteX2-209" fmla="*/ 2233745 w 2402238"/>
              <a:gd name="connsiteY2-210" fmla="*/ 0 h 3097650"/>
              <a:gd name="connsiteX3-211" fmla="*/ 2402238 w 2402238"/>
              <a:gd name="connsiteY3-212" fmla="*/ 168493 h 3097650"/>
              <a:gd name="connsiteX4-213" fmla="*/ 2402238 w 2402238"/>
              <a:gd name="connsiteY4-214" fmla="*/ 2669345 h 3097650"/>
              <a:gd name="connsiteX5-215" fmla="*/ 2233745 w 2402238"/>
              <a:gd name="connsiteY5-216" fmla="*/ 2837838 h 3097650"/>
              <a:gd name="connsiteX6-217" fmla="*/ 1521542 w 2402238"/>
              <a:gd name="connsiteY6-218" fmla="*/ 2830365 h 3097650"/>
              <a:gd name="connsiteX7-219" fmla="*/ 1212052 w 2402238"/>
              <a:gd name="connsiteY7-220" fmla="*/ 3097650 h 3097650"/>
              <a:gd name="connsiteX8-221" fmla="*/ 916630 w 2402238"/>
              <a:gd name="connsiteY8-222" fmla="*/ 2830364 h 3097650"/>
              <a:gd name="connsiteX9-223" fmla="*/ 168493 w 2402238"/>
              <a:gd name="connsiteY9-224" fmla="*/ 2837838 h 3097650"/>
              <a:gd name="connsiteX10-225" fmla="*/ 0 w 2402238"/>
              <a:gd name="connsiteY10-226" fmla="*/ 2669345 h 3097650"/>
              <a:gd name="connsiteX11-227" fmla="*/ 0 w 2402238"/>
              <a:gd name="connsiteY11-228" fmla="*/ 168493 h 3097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2402238" h="3097650">
                <a:moveTo>
                  <a:pt x="0" y="168493"/>
                </a:moveTo>
                <a:cubicBezTo>
                  <a:pt x="0" y="75437"/>
                  <a:pt x="75437" y="0"/>
                  <a:pt x="168493" y="0"/>
                </a:cubicBezTo>
                <a:lnTo>
                  <a:pt x="2233745" y="0"/>
                </a:lnTo>
                <a:cubicBezTo>
                  <a:pt x="2326801" y="0"/>
                  <a:pt x="2402238" y="75437"/>
                  <a:pt x="2402238" y="168493"/>
                </a:cubicBezTo>
                <a:lnTo>
                  <a:pt x="2402238" y="2669345"/>
                </a:lnTo>
                <a:cubicBezTo>
                  <a:pt x="2402238" y="2762401"/>
                  <a:pt x="2326801" y="2837838"/>
                  <a:pt x="2233745" y="2837838"/>
                </a:cubicBezTo>
                <a:lnTo>
                  <a:pt x="1521542" y="2830365"/>
                </a:lnTo>
                <a:lnTo>
                  <a:pt x="1212052" y="3097650"/>
                </a:lnTo>
                <a:lnTo>
                  <a:pt x="916630" y="2830364"/>
                </a:lnTo>
                <a:lnTo>
                  <a:pt x="168493" y="2837838"/>
                </a:lnTo>
                <a:cubicBezTo>
                  <a:pt x="75437" y="2837838"/>
                  <a:pt x="0" y="2762401"/>
                  <a:pt x="0" y="2669345"/>
                </a:cubicBezTo>
                <a:lnTo>
                  <a:pt x="0" y="168493"/>
                </a:lnTo>
                <a:close/>
              </a:path>
            </a:pathLst>
          </a:custGeom>
          <a:noFill/>
          <a:ln w="12700" cap="flat" cmpd="sng" algn="ctr">
            <a:solidFill>
              <a:srgbClr val="68B92E"/>
            </a:solid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endParaRPr>
          </a:p>
        </p:txBody>
      </p:sp>
      <p:sp>
        <p:nvSpPr>
          <p:cNvPr id="11" name="内容占位符 2"/>
          <p:cNvSpPr txBox="1"/>
          <p:nvPr>
            <p:custDataLst>
              <p:tags r:id="rId8"/>
            </p:custDataLst>
          </p:nvPr>
        </p:nvSpPr>
        <p:spPr bwMode="auto">
          <a:xfrm>
            <a:off x="3317240" y="1879600"/>
            <a:ext cx="2935605"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Arial" panose="020B0604020202020204" pitchFamily="34" charset="0"/>
              <a:buChar char="•"/>
            </a:pPr>
            <a:r>
              <a:rPr lang="zh-CN" altLang="en-US" sz="1600" dirty="0">
                <a:solidFill>
                  <a:srgbClr val="000000"/>
                </a:solidFill>
                <a:latin typeface="Arial" panose="020B0604020202020204"/>
                <a:ea typeface="思源黑体 CN Bold" panose="020B0800000000000000"/>
                <a:sym typeface="+mn-ea"/>
              </a:rPr>
              <a:t>支持Docker/Kata等容器运行模式，</a:t>
            </a:r>
            <a:r>
              <a:rPr lang="zh-CN" altLang="en-US" sz="1600" dirty="0">
                <a:solidFill>
                  <a:srgbClr val="0070C0"/>
                </a:solidFill>
                <a:latin typeface="Arial" panose="020B0604020202020204"/>
                <a:ea typeface="思源黑体 CN Bold" panose="020B0800000000000000"/>
                <a:sym typeface="+mn-ea"/>
              </a:rPr>
              <a:t>用户原有程序可直接容器化导入，</a:t>
            </a:r>
            <a:r>
              <a:rPr lang="zh-CN" altLang="en-US" sz="1600" b="1" dirty="0">
                <a:solidFill>
                  <a:srgbClr val="FF0000"/>
                </a:solidFill>
                <a:latin typeface="Arial" panose="020B0604020202020204"/>
                <a:ea typeface="思源黑体 CN Bold" panose="020B0800000000000000"/>
                <a:sym typeface="+mn-ea"/>
              </a:rPr>
              <a:t>迁移和使用成本为零</a:t>
            </a:r>
            <a:r>
              <a:rPr lang="zh-CN" altLang="en-US" sz="1600" dirty="0">
                <a:solidFill>
                  <a:srgbClr val="000000"/>
                </a:solidFill>
                <a:latin typeface="Arial" panose="020B0604020202020204"/>
                <a:ea typeface="思源黑体 CN Bold" panose="020B0800000000000000"/>
                <a:sym typeface="+mn-ea"/>
              </a:rPr>
              <a:t>；</a:t>
            </a:r>
            <a:endParaRPr lang="en-US" altLang="zh-CN" sz="1600" dirty="0">
              <a:solidFill>
                <a:srgbClr val="000000"/>
              </a:solidFill>
              <a:latin typeface="Arial" panose="020B0604020202020204"/>
              <a:ea typeface="思源黑体 CN Bold" panose="020B0800000000000000"/>
              <a:sym typeface="+mn-ea"/>
            </a:endParaRPr>
          </a:p>
          <a:p>
            <a:pPr marL="285750" indent="-285750" algn="just">
              <a:lnSpc>
                <a:spcPct val="130000"/>
              </a:lnSpc>
              <a:buFont typeface="Arial" panose="020B0604020202020204" pitchFamily="34" charset="0"/>
              <a:buChar char="•"/>
            </a:pPr>
            <a:r>
              <a:rPr lang="zh-CN" altLang="en-US" sz="1600" dirty="0">
                <a:solidFill>
                  <a:srgbClr val="000000"/>
                </a:solidFill>
                <a:latin typeface="Arial" panose="020B0604020202020204"/>
                <a:ea typeface="思源黑体 CN Bold" panose="020B0800000000000000"/>
                <a:sym typeface="+mn-ea"/>
              </a:rPr>
              <a:t>支持主流数据库和分布式存储</a:t>
            </a:r>
          </a:p>
          <a:p>
            <a:pPr marL="285750" indent="-285750" algn="just">
              <a:lnSpc>
                <a:spcPct val="130000"/>
              </a:lnSpc>
              <a:buFont typeface="Arial" panose="020B0604020202020204" pitchFamily="34" charset="0"/>
              <a:buChar char="•"/>
            </a:pPr>
            <a:r>
              <a:rPr lang="zh-CN" altLang="en-US" sz="1600" b="1" dirty="0">
                <a:solidFill>
                  <a:srgbClr val="FF0000"/>
                </a:solidFill>
                <a:latin typeface="Arial" panose="020B0604020202020204"/>
                <a:ea typeface="思源黑体 CN Bold" panose="020B0800000000000000"/>
              </a:rPr>
              <a:t>安全与业务解耦：</a:t>
            </a:r>
            <a:r>
              <a:rPr lang="zh-CN" altLang="en-US" sz="1600" dirty="0">
                <a:solidFill>
                  <a:schemeClr val="tx1"/>
                </a:solidFill>
                <a:latin typeface="Arial" panose="020B0604020202020204"/>
                <a:ea typeface="思源黑体 CN Bold" panose="020B0800000000000000"/>
              </a:rPr>
              <a:t>无需</a:t>
            </a:r>
            <a:r>
              <a:rPr lang="zh-CN" altLang="en-US" sz="1600" dirty="0">
                <a:solidFill>
                  <a:srgbClr val="000000"/>
                </a:solidFill>
                <a:latin typeface="Arial" panose="020B0604020202020204"/>
                <a:ea typeface="思源黑体 CN Bold" panose="020B0800000000000000"/>
                <a:sym typeface="+mn-ea"/>
              </a:rPr>
              <a:t>知道密码学知识即可安全计算</a:t>
            </a:r>
            <a:endParaRPr lang="zh-CN" altLang="en-US" sz="1600" dirty="0">
              <a:solidFill>
                <a:srgbClr val="000000"/>
              </a:solidFill>
              <a:latin typeface="Arial" panose="020B0604020202020204"/>
              <a:ea typeface="思源黑体 CN Bold" panose="020B0800000000000000"/>
            </a:endParaRPr>
          </a:p>
          <a:p>
            <a:pPr algn="just">
              <a:lnSpc>
                <a:spcPct val="130000"/>
              </a:lnSpc>
              <a:buFont typeface="Arial" panose="020B0604020202020204" pitchFamily="34" charset="0"/>
              <a:buNone/>
            </a:pPr>
            <a:endParaRPr lang="zh-CN" altLang="en-US" sz="1600" dirty="0">
              <a:solidFill>
                <a:srgbClr val="000000"/>
              </a:solidFill>
              <a:latin typeface="Arial" panose="020B0604020202020204"/>
              <a:ea typeface="思源黑体 CN Bold" panose="020B0800000000000000"/>
            </a:endParaRPr>
          </a:p>
          <a:p>
            <a:pPr algn="just">
              <a:lnSpc>
                <a:spcPct val="130000"/>
              </a:lnSpc>
              <a:buFont typeface="Arial" panose="020B0604020202020204" pitchFamily="34" charset="0"/>
              <a:buNone/>
            </a:pPr>
            <a:endParaRPr lang="zh-CN" altLang="en-US" sz="1600" dirty="0">
              <a:solidFill>
                <a:srgbClr val="000000"/>
              </a:solidFill>
              <a:latin typeface="Arial" panose="020B0604020202020204"/>
              <a:ea typeface="思源黑体 CN Bold" panose="020B0800000000000000"/>
            </a:endParaRPr>
          </a:p>
          <a:p>
            <a:pPr algn="just">
              <a:lnSpc>
                <a:spcPct val="130000"/>
              </a:lnSpc>
              <a:buFont typeface="Arial" panose="020B0604020202020204" pitchFamily="34" charset="0"/>
              <a:buNone/>
            </a:pPr>
            <a:endParaRPr lang="zh-CN" altLang="en-US" sz="1600" dirty="0">
              <a:solidFill>
                <a:srgbClr val="000000"/>
              </a:solidFill>
              <a:latin typeface="Arial" panose="020B0604020202020204"/>
              <a:ea typeface="思源黑体 CN Bold" panose="020B0800000000000000"/>
            </a:endParaRPr>
          </a:p>
        </p:txBody>
      </p:sp>
      <p:sp>
        <p:nvSpPr>
          <p:cNvPr id="13" name="矩形: 圆角 15"/>
          <p:cNvSpPr/>
          <p:nvPr>
            <p:custDataLst>
              <p:tags r:id="rId9"/>
            </p:custDataLst>
          </p:nvPr>
        </p:nvSpPr>
        <p:spPr>
          <a:xfrm>
            <a:off x="9516745" y="5060791"/>
            <a:ext cx="2401888" cy="674688"/>
          </a:xfrm>
          <a:custGeom>
            <a:avLst/>
            <a:gdLst>
              <a:gd name="connsiteX0" fmla="*/ 0 w 2402238"/>
              <a:gd name="connsiteY0" fmla="*/ 0 h 673901"/>
              <a:gd name="connsiteX1" fmla="*/ 0 w 2402238"/>
              <a:gd name="connsiteY1" fmla="*/ 0 h 673901"/>
              <a:gd name="connsiteX2" fmla="*/ 2402238 w 2402238"/>
              <a:gd name="connsiteY2" fmla="*/ 0 h 673901"/>
              <a:gd name="connsiteX3" fmla="*/ 2402238 w 2402238"/>
              <a:gd name="connsiteY3" fmla="*/ 0 h 673901"/>
              <a:gd name="connsiteX4" fmla="*/ 2402238 w 2402238"/>
              <a:gd name="connsiteY4" fmla="*/ 673901 h 673901"/>
              <a:gd name="connsiteX5" fmla="*/ 2402238 w 2402238"/>
              <a:gd name="connsiteY5" fmla="*/ 673901 h 673901"/>
              <a:gd name="connsiteX6" fmla="*/ 0 w 2402238"/>
              <a:gd name="connsiteY6" fmla="*/ 673901 h 673901"/>
              <a:gd name="connsiteX7" fmla="*/ 0 w 2402238"/>
              <a:gd name="connsiteY7" fmla="*/ 673901 h 673901"/>
              <a:gd name="connsiteX8" fmla="*/ 0 w 2402238"/>
              <a:gd name="connsiteY8" fmla="*/ 0 h 673901"/>
              <a:gd name="connsiteX0-1" fmla="*/ 0 w 2402238"/>
              <a:gd name="connsiteY0-2" fmla="*/ 0 h 673901"/>
              <a:gd name="connsiteX1-3" fmla="*/ 0 w 2402238"/>
              <a:gd name="connsiteY1-4" fmla="*/ 0 h 673901"/>
              <a:gd name="connsiteX2-5" fmla="*/ 2402238 w 2402238"/>
              <a:gd name="connsiteY2-6" fmla="*/ 0 h 673901"/>
              <a:gd name="connsiteX3-7" fmla="*/ 2402238 w 2402238"/>
              <a:gd name="connsiteY3-8" fmla="*/ 0 h 673901"/>
              <a:gd name="connsiteX4-9" fmla="*/ 2383009 w 2402238"/>
              <a:gd name="connsiteY4-10" fmla="*/ 247975 h 673901"/>
              <a:gd name="connsiteX5-11" fmla="*/ 2402238 w 2402238"/>
              <a:gd name="connsiteY5-12" fmla="*/ 673901 h 673901"/>
              <a:gd name="connsiteX6-13" fmla="*/ 2402238 w 2402238"/>
              <a:gd name="connsiteY6-14" fmla="*/ 673901 h 673901"/>
              <a:gd name="connsiteX7-15" fmla="*/ 0 w 2402238"/>
              <a:gd name="connsiteY7-16" fmla="*/ 673901 h 673901"/>
              <a:gd name="connsiteX8-17" fmla="*/ 0 w 2402238"/>
              <a:gd name="connsiteY8-18" fmla="*/ 673901 h 673901"/>
              <a:gd name="connsiteX9" fmla="*/ 0 w 2402238"/>
              <a:gd name="connsiteY9" fmla="*/ 0 h 673901"/>
              <a:gd name="connsiteX0-19" fmla="*/ 3730 w 2405968"/>
              <a:gd name="connsiteY0-20" fmla="*/ 0 h 673901"/>
              <a:gd name="connsiteX1-21" fmla="*/ 3730 w 2405968"/>
              <a:gd name="connsiteY1-22" fmla="*/ 0 h 673901"/>
              <a:gd name="connsiteX2-23" fmla="*/ 2405968 w 2405968"/>
              <a:gd name="connsiteY2-24" fmla="*/ 0 h 673901"/>
              <a:gd name="connsiteX3-25" fmla="*/ 2405968 w 2405968"/>
              <a:gd name="connsiteY3-26" fmla="*/ 0 h 673901"/>
              <a:gd name="connsiteX4-27" fmla="*/ 2386739 w 2405968"/>
              <a:gd name="connsiteY4-28" fmla="*/ 247975 h 673901"/>
              <a:gd name="connsiteX5-29" fmla="*/ 2405968 w 2405968"/>
              <a:gd name="connsiteY5-30" fmla="*/ 673901 h 673901"/>
              <a:gd name="connsiteX6-31" fmla="*/ 2405968 w 2405968"/>
              <a:gd name="connsiteY6-32" fmla="*/ 673901 h 673901"/>
              <a:gd name="connsiteX7-33" fmla="*/ 3730 w 2405968"/>
              <a:gd name="connsiteY7-34" fmla="*/ 673901 h 673901"/>
              <a:gd name="connsiteX8-35" fmla="*/ 3730 w 2405968"/>
              <a:gd name="connsiteY8-36" fmla="*/ 673901 h 673901"/>
              <a:gd name="connsiteX9-37" fmla="*/ 0 w 2405968"/>
              <a:gd name="connsiteY9-38" fmla="*/ 263473 h 673901"/>
              <a:gd name="connsiteX10" fmla="*/ 3730 w 2405968"/>
              <a:gd name="connsiteY10" fmla="*/ 0 h 673901"/>
              <a:gd name="connsiteX0-39" fmla="*/ 5 w 2402243"/>
              <a:gd name="connsiteY0-40" fmla="*/ 0 h 673901"/>
              <a:gd name="connsiteX1-41" fmla="*/ 5 w 2402243"/>
              <a:gd name="connsiteY1-42" fmla="*/ 0 h 673901"/>
              <a:gd name="connsiteX2-43" fmla="*/ 2402243 w 2402243"/>
              <a:gd name="connsiteY2-44" fmla="*/ 0 h 673901"/>
              <a:gd name="connsiteX3-45" fmla="*/ 2402243 w 2402243"/>
              <a:gd name="connsiteY3-46" fmla="*/ 0 h 673901"/>
              <a:gd name="connsiteX4-47" fmla="*/ 2383014 w 2402243"/>
              <a:gd name="connsiteY4-48" fmla="*/ 247975 h 673901"/>
              <a:gd name="connsiteX5-49" fmla="*/ 2402243 w 2402243"/>
              <a:gd name="connsiteY5-50" fmla="*/ 673901 h 673901"/>
              <a:gd name="connsiteX6-51" fmla="*/ 2402243 w 2402243"/>
              <a:gd name="connsiteY6-52" fmla="*/ 673901 h 673901"/>
              <a:gd name="connsiteX7-53" fmla="*/ 5 w 2402243"/>
              <a:gd name="connsiteY7-54" fmla="*/ 673901 h 673901"/>
              <a:gd name="connsiteX8-55" fmla="*/ 5 w 2402243"/>
              <a:gd name="connsiteY8-56" fmla="*/ 673901 h 673901"/>
              <a:gd name="connsiteX9-57" fmla="*/ 275245 w 2402243"/>
              <a:gd name="connsiteY9-58" fmla="*/ 325466 h 673901"/>
              <a:gd name="connsiteX10-59" fmla="*/ 5 w 2402243"/>
              <a:gd name="connsiteY10-60" fmla="*/ 0 h 673901"/>
              <a:gd name="connsiteX0-61" fmla="*/ 5 w 2402243"/>
              <a:gd name="connsiteY0-62" fmla="*/ 0 h 673901"/>
              <a:gd name="connsiteX1-63" fmla="*/ 5 w 2402243"/>
              <a:gd name="connsiteY1-64" fmla="*/ 0 h 673901"/>
              <a:gd name="connsiteX2-65" fmla="*/ 2402243 w 2402243"/>
              <a:gd name="connsiteY2-66" fmla="*/ 0 h 673901"/>
              <a:gd name="connsiteX3-67" fmla="*/ 2402243 w 2402243"/>
              <a:gd name="connsiteY3-68" fmla="*/ 0 h 673901"/>
              <a:gd name="connsiteX4-69" fmla="*/ 2042052 w 2402243"/>
              <a:gd name="connsiteY4-70" fmla="*/ 356463 h 673901"/>
              <a:gd name="connsiteX5-71" fmla="*/ 2402243 w 2402243"/>
              <a:gd name="connsiteY5-72" fmla="*/ 673901 h 673901"/>
              <a:gd name="connsiteX6-73" fmla="*/ 2402243 w 2402243"/>
              <a:gd name="connsiteY6-74" fmla="*/ 673901 h 673901"/>
              <a:gd name="connsiteX7-75" fmla="*/ 5 w 2402243"/>
              <a:gd name="connsiteY7-76" fmla="*/ 673901 h 673901"/>
              <a:gd name="connsiteX8-77" fmla="*/ 5 w 2402243"/>
              <a:gd name="connsiteY8-78" fmla="*/ 673901 h 673901"/>
              <a:gd name="connsiteX9-79" fmla="*/ 275245 w 2402243"/>
              <a:gd name="connsiteY9-80" fmla="*/ 325466 h 673901"/>
              <a:gd name="connsiteX10-81" fmla="*/ 5 w 2402243"/>
              <a:gd name="connsiteY10-82" fmla="*/ 0 h 673901"/>
              <a:gd name="connsiteX0-83" fmla="*/ 4 w 2402242"/>
              <a:gd name="connsiteY0-84" fmla="*/ 0 h 673901"/>
              <a:gd name="connsiteX1-85" fmla="*/ 4 w 2402242"/>
              <a:gd name="connsiteY1-86" fmla="*/ 0 h 673901"/>
              <a:gd name="connsiteX2-87" fmla="*/ 2402242 w 2402242"/>
              <a:gd name="connsiteY2-88" fmla="*/ 0 h 673901"/>
              <a:gd name="connsiteX3-89" fmla="*/ 2402242 w 2402242"/>
              <a:gd name="connsiteY3-90" fmla="*/ 0 h 673901"/>
              <a:gd name="connsiteX4-91" fmla="*/ 2042051 w 2402242"/>
              <a:gd name="connsiteY4-92" fmla="*/ 356463 h 673901"/>
              <a:gd name="connsiteX5-93" fmla="*/ 2402242 w 2402242"/>
              <a:gd name="connsiteY5-94" fmla="*/ 673901 h 673901"/>
              <a:gd name="connsiteX6-95" fmla="*/ 2402242 w 2402242"/>
              <a:gd name="connsiteY6-96" fmla="*/ 673901 h 673901"/>
              <a:gd name="connsiteX7-97" fmla="*/ 4 w 2402242"/>
              <a:gd name="connsiteY7-98" fmla="*/ 673901 h 673901"/>
              <a:gd name="connsiteX8-99" fmla="*/ 4 w 2402242"/>
              <a:gd name="connsiteY8-100" fmla="*/ 673901 h 673901"/>
              <a:gd name="connsiteX9-101" fmla="*/ 306240 w 2402242"/>
              <a:gd name="connsiteY9-102" fmla="*/ 371961 h 673901"/>
              <a:gd name="connsiteX10-103" fmla="*/ 4 w 2402242"/>
              <a:gd name="connsiteY10-104" fmla="*/ 0 h 673901"/>
              <a:gd name="connsiteX0-105" fmla="*/ 4 w 2402242"/>
              <a:gd name="connsiteY0-106" fmla="*/ 0 h 673901"/>
              <a:gd name="connsiteX1-107" fmla="*/ 4 w 2402242"/>
              <a:gd name="connsiteY1-108" fmla="*/ 0 h 673901"/>
              <a:gd name="connsiteX2-109" fmla="*/ 2402242 w 2402242"/>
              <a:gd name="connsiteY2-110" fmla="*/ 0 h 673901"/>
              <a:gd name="connsiteX3-111" fmla="*/ 2402242 w 2402242"/>
              <a:gd name="connsiteY3-112" fmla="*/ 0 h 673901"/>
              <a:gd name="connsiteX4-113" fmla="*/ 2042051 w 2402242"/>
              <a:gd name="connsiteY4-114" fmla="*/ 356463 h 673901"/>
              <a:gd name="connsiteX5-115" fmla="*/ 2402242 w 2402242"/>
              <a:gd name="connsiteY5-116" fmla="*/ 673901 h 673901"/>
              <a:gd name="connsiteX6-117" fmla="*/ 2402242 w 2402242"/>
              <a:gd name="connsiteY6-118" fmla="*/ 673901 h 673901"/>
              <a:gd name="connsiteX7-119" fmla="*/ 4 w 2402242"/>
              <a:gd name="connsiteY7-120" fmla="*/ 673901 h 673901"/>
              <a:gd name="connsiteX8-121" fmla="*/ 4 w 2402242"/>
              <a:gd name="connsiteY8-122" fmla="*/ 673901 h 673901"/>
              <a:gd name="connsiteX9-123" fmla="*/ 306240 w 2402242"/>
              <a:gd name="connsiteY9-124" fmla="*/ 371961 h 673901"/>
              <a:gd name="connsiteX10-125" fmla="*/ 4 w 2402242"/>
              <a:gd name="connsiteY10-126" fmla="*/ 0 h 673901"/>
              <a:gd name="connsiteX0-127" fmla="*/ 4 w 2402242"/>
              <a:gd name="connsiteY0-128" fmla="*/ 0 h 673901"/>
              <a:gd name="connsiteX1-129" fmla="*/ 4 w 2402242"/>
              <a:gd name="connsiteY1-130" fmla="*/ 0 h 673901"/>
              <a:gd name="connsiteX2-131" fmla="*/ 2402242 w 2402242"/>
              <a:gd name="connsiteY2-132" fmla="*/ 0 h 673901"/>
              <a:gd name="connsiteX3-133" fmla="*/ 2402242 w 2402242"/>
              <a:gd name="connsiteY3-134" fmla="*/ 0 h 673901"/>
              <a:gd name="connsiteX4-135" fmla="*/ 2042051 w 2402242"/>
              <a:gd name="connsiteY4-136" fmla="*/ 356463 h 673901"/>
              <a:gd name="connsiteX5-137" fmla="*/ 2402242 w 2402242"/>
              <a:gd name="connsiteY5-138" fmla="*/ 673901 h 673901"/>
              <a:gd name="connsiteX6-139" fmla="*/ 2402242 w 2402242"/>
              <a:gd name="connsiteY6-140" fmla="*/ 673901 h 673901"/>
              <a:gd name="connsiteX7-141" fmla="*/ 4 w 2402242"/>
              <a:gd name="connsiteY7-142" fmla="*/ 673901 h 673901"/>
              <a:gd name="connsiteX8-143" fmla="*/ 4 w 2402242"/>
              <a:gd name="connsiteY8-144" fmla="*/ 673901 h 673901"/>
              <a:gd name="connsiteX9-145" fmla="*/ 306240 w 2402242"/>
              <a:gd name="connsiteY9-146" fmla="*/ 371961 h 673901"/>
              <a:gd name="connsiteX10-147" fmla="*/ 4 w 2402242"/>
              <a:gd name="connsiteY10-148" fmla="*/ 0 h 673901"/>
              <a:gd name="connsiteX0-149" fmla="*/ 4 w 2402242"/>
              <a:gd name="connsiteY0-150" fmla="*/ 0 h 673901"/>
              <a:gd name="connsiteX1-151" fmla="*/ 4 w 2402242"/>
              <a:gd name="connsiteY1-152" fmla="*/ 0 h 673901"/>
              <a:gd name="connsiteX2-153" fmla="*/ 2402242 w 2402242"/>
              <a:gd name="connsiteY2-154" fmla="*/ 0 h 673901"/>
              <a:gd name="connsiteX3-155" fmla="*/ 2402242 w 2402242"/>
              <a:gd name="connsiteY3-156" fmla="*/ 0 h 673901"/>
              <a:gd name="connsiteX4-157" fmla="*/ 2042051 w 2402242"/>
              <a:gd name="connsiteY4-158" fmla="*/ 356463 h 673901"/>
              <a:gd name="connsiteX5-159" fmla="*/ 2402242 w 2402242"/>
              <a:gd name="connsiteY5-160" fmla="*/ 673901 h 673901"/>
              <a:gd name="connsiteX6-161" fmla="*/ 2402242 w 2402242"/>
              <a:gd name="connsiteY6-162" fmla="*/ 673901 h 673901"/>
              <a:gd name="connsiteX7-163" fmla="*/ 4 w 2402242"/>
              <a:gd name="connsiteY7-164" fmla="*/ 673901 h 673901"/>
              <a:gd name="connsiteX8-165" fmla="*/ 4 w 2402242"/>
              <a:gd name="connsiteY8-166" fmla="*/ 673901 h 673901"/>
              <a:gd name="connsiteX9-167" fmla="*/ 306240 w 2402242"/>
              <a:gd name="connsiteY9-168" fmla="*/ 371961 h 673901"/>
              <a:gd name="connsiteX10-169" fmla="*/ 4 w 2402242"/>
              <a:gd name="connsiteY10-170" fmla="*/ 0 h 673901"/>
              <a:gd name="connsiteX0-171" fmla="*/ 0 w 2402238"/>
              <a:gd name="connsiteY0-172" fmla="*/ 0 h 673901"/>
              <a:gd name="connsiteX1-173" fmla="*/ 0 w 2402238"/>
              <a:gd name="connsiteY1-174" fmla="*/ 0 h 673901"/>
              <a:gd name="connsiteX2-175" fmla="*/ 2402238 w 2402238"/>
              <a:gd name="connsiteY2-176" fmla="*/ 0 h 673901"/>
              <a:gd name="connsiteX3-177" fmla="*/ 2402238 w 2402238"/>
              <a:gd name="connsiteY3-178" fmla="*/ 0 h 673901"/>
              <a:gd name="connsiteX4-179" fmla="*/ 2042047 w 2402238"/>
              <a:gd name="connsiteY4-180" fmla="*/ 356463 h 673901"/>
              <a:gd name="connsiteX5-181" fmla="*/ 2402238 w 2402238"/>
              <a:gd name="connsiteY5-182" fmla="*/ 673901 h 673901"/>
              <a:gd name="connsiteX6-183" fmla="*/ 2402238 w 2402238"/>
              <a:gd name="connsiteY6-184" fmla="*/ 673901 h 673901"/>
              <a:gd name="connsiteX7-185" fmla="*/ 0 w 2402238"/>
              <a:gd name="connsiteY7-186" fmla="*/ 673901 h 673901"/>
              <a:gd name="connsiteX8-187" fmla="*/ 0 w 2402238"/>
              <a:gd name="connsiteY8-188" fmla="*/ 673901 h 673901"/>
              <a:gd name="connsiteX9-189" fmla="*/ 306236 w 2402238"/>
              <a:gd name="connsiteY9-190" fmla="*/ 371961 h 673901"/>
              <a:gd name="connsiteX10-191" fmla="*/ 0 w 2402238"/>
              <a:gd name="connsiteY10-192" fmla="*/ 0 h 673901"/>
              <a:gd name="connsiteX0-193" fmla="*/ 0 w 2402238"/>
              <a:gd name="connsiteY0-194" fmla="*/ 0 h 673901"/>
              <a:gd name="connsiteX1-195" fmla="*/ 0 w 2402238"/>
              <a:gd name="connsiteY1-196" fmla="*/ 0 h 673901"/>
              <a:gd name="connsiteX2-197" fmla="*/ 2402238 w 2402238"/>
              <a:gd name="connsiteY2-198" fmla="*/ 0 h 673901"/>
              <a:gd name="connsiteX3-199" fmla="*/ 2402238 w 2402238"/>
              <a:gd name="connsiteY3-200" fmla="*/ 0 h 673901"/>
              <a:gd name="connsiteX4-201" fmla="*/ 2042047 w 2402238"/>
              <a:gd name="connsiteY4-202" fmla="*/ 356463 h 673901"/>
              <a:gd name="connsiteX5-203" fmla="*/ 2402238 w 2402238"/>
              <a:gd name="connsiteY5-204" fmla="*/ 673901 h 673901"/>
              <a:gd name="connsiteX6-205" fmla="*/ 2402238 w 2402238"/>
              <a:gd name="connsiteY6-206" fmla="*/ 673901 h 673901"/>
              <a:gd name="connsiteX7-207" fmla="*/ 0 w 2402238"/>
              <a:gd name="connsiteY7-208" fmla="*/ 673901 h 673901"/>
              <a:gd name="connsiteX8-209" fmla="*/ 0 w 2402238"/>
              <a:gd name="connsiteY8-210" fmla="*/ 673901 h 673901"/>
              <a:gd name="connsiteX9-211" fmla="*/ 306236 w 2402238"/>
              <a:gd name="connsiteY9-212" fmla="*/ 371961 h 673901"/>
              <a:gd name="connsiteX10-213" fmla="*/ 0 w 2402238"/>
              <a:gd name="connsiteY10-214" fmla="*/ 0 h 673901"/>
              <a:gd name="connsiteX0-215" fmla="*/ 0 w 2402238"/>
              <a:gd name="connsiteY0-216" fmla="*/ 0 h 673901"/>
              <a:gd name="connsiteX1-217" fmla="*/ 0 w 2402238"/>
              <a:gd name="connsiteY1-218" fmla="*/ 0 h 673901"/>
              <a:gd name="connsiteX2-219" fmla="*/ 2402238 w 2402238"/>
              <a:gd name="connsiteY2-220" fmla="*/ 0 h 673901"/>
              <a:gd name="connsiteX3-221" fmla="*/ 2402238 w 2402238"/>
              <a:gd name="connsiteY3-222" fmla="*/ 0 h 673901"/>
              <a:gd name="connsiteX4-223" fmla="*/ 2042047 w 2402238"/>
              <a:gd name="connsiteY4-224" fmla="*/ 356463 h 673901"/>
              <a:gd name="connsiteX5-225" fmla="*/ 2402238 w 2402238"/>
              <a:gd name="connsiteY5-226" fmla="*/ 673901 h 673901"/>
              <a:gd name="connsiteX6-227" fmla="*/ 2402238 w 2402238"/>
              <a:gd name="connsiteY6-228" fmla="*/ 673901 h 673901"/>
              <a:gd name="connsiteX7-229" fmla="*/ 0 w 2402238"/>
              <a:gd name="connsiteY7-230" fmla="*/ 673901 h 673901"/>
              <a:gd name="connsiteX8-231" fmla="*/ 0 w 2402238"/>
              <a:gd name="connsiteY8-232" fmla="*/ 673901 h 673901"/>
              <a:gd name="connsiteX9-233" fmla="*/ 310246 w 2402238"/>
              <a:gd name="connsiteY9-234" fmla="*/ 359929 h 673901"/>
              <a:gd name="connsiteX10-235" fmla="*/ 0 w 2402238"/>
              <a:gd name="connsiteY10-236" fmla="*/ 0 h 67390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Lst>
            <a:rect l="l" t="t" r="r" b="b"/>
            <a:pathLst>
              <a:path w="2402238" h="673901">
                <a:moveTo>
                  <a:pt x="0" y="0"/>
                </a:moveTo>
                <a:lnTo>
                  <a:pt x="0" y="0"/>
                </a:lnTo>
                <a:lnTo>
                  <a:pt x="2402238" y="0"/>
                </a:lnTo>
                <a:lnTo>
                  <a:pt x="2402238" y="0"/>
                </a:lnTo>
                <a:lnTo>
                  <a:pt x="2042047" y="356463"/>
                </a:lnTo>
                <a:lnTo>
                  <a:pt x="2402238" y="673901"/>
                </a:lnTo>
                <a:lnTo>
                  <a:pt x="2402238" y="673901"/>
                </a:lnTo>
                <a:lnTo>
                  <a:pt x="0" y="673901"/>
                </a:lnTo>
                <a:lnTo>
                  <a:pt x="0" y="673901"/>
                </a:lnTo>
                <a:lnTo>
                  <a:pt x="310246" y="359929"/>
                </a:lnTo>
                <a:lnTo>
                  <a:pt x="0" y="0"/>
                </a:lnTo>
                <a:close/>
              </a:path>
            </a:pathLst>
          </a:custGeom>
          <a:solidFill>
            <a:srgbClr val="FFFFFF">
              <a:lumMod val="50000"/>
              <a:alpha val="20000"/>
            </a:srgbClr>
          </a:solidFill>
          <a:ln w="12700"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68B92E"/>
                </a:solidFill>
                <a:effectLst/>
                <a:uLnTx/>
                <a:uFillTx/>
                <a:latin typeface="微软雅黑" panose="020B0503020204020204" pitchFamily="34" charset="-122"/>
                <a:ea typeface="思源黑体 CN Bold" panose="020B0800000000000000"/>
              </a:rPr>
              <a:t>XC</a:t>
            </a:r>
            <a:r>
              <a:rPr kumimoji="0" lang="zh-CN" altLang="en-US" sz="2400" b="1" i="0" u="none" strike="noStrike" kern="1200" cap="none" spc="0" normalizeH="0" baseline="0" noProof="0" dirty="0">
                <a:ln>
                  <a:noFill/>
                </a:ln>
                <a:solidFill>
                  <a:srgbClr val="68B92E"/>
                </a:solidFill>
                <a:effectLst/>
                <a:uLnTx/>
                <a:uFillTx/>
                <a:latin typeface="微软雅黑" panose="020B0503020204020204" pitchFamily="34" charset="-122"/>
                <a:ea typeface="思源黑体 CN Bold" panose="020B0800000000000000"/>
              </a:rPr>
              <a:t>支持</a:t>
            </a:r>
            <a:endParaRPr kumimoji="0" lang="zh-CN" altLang="en-US" sz="2400" b="1" i="0" u="none" strike="noStrike" kern="1200" cap="none" spc="0" normalizeH="0" baseline="0" noProof="0" dirty="0">
              <a:ln>
                <a:noFill/>
              </a:ln>
              <a:solidFill>
                <a:srgbClr val="68B92E"/>
              </a:solidFill>
              <a:effectLst/>
              <a:uLnTx/>
              <a:uFillTx/>
              <a:latin typeface="Arial" panose="020B0604020202020204"/>
              <a:ea typeface="思源黑体 CN Bold" panose="020B0800000000000000"/>
            </a:endParaRPr>
          </a:p>
        </p:txBody>
      </p:sp>
      <p:sp>
        <p:nvSpPr>
          <p:cNvPr id="14" name="矩形: 圆角 13"/>
          <p:cNvSpPr/>
          <p:nvPr>
            <p:custDataLst>
              <p:tags r:id="rId10"/>
            </p:custDataLst>
          </p:nvPr>
        </p:nvSpPr>
        <p:spPr>
          <a:xfrm>
            <a:off x="9313545" y="1879441"/>
            <a:ext cx="2631600" cy="3098800"/>
          </a:xfrm>
          <a:custGeom>
            <a:avLst/>
            <a:gdLst>
              <a:gd name="connsiteX0" fmla="*/ 0 w 2402238"/>
              <a:gd name="connsiteY0" fmla="*/ 168493 h 2837838"/>
              <a:gd name="connsiteX1" fmla="*/ 168493 w 2402238"/>
              <a:gd name="connsiteY1" fmla="*/ 0 h 2837838"/>
              <a:gd name="connsiteX2" fmla="*/ 2233745 w 2402238"/>
              <a:gd name="connsiteY2" fmla="*/ 0 h 2837838"/>
              <a:gd name="connsiteX3" fmla="*/ 2402238 w 2402238"/>
              <a:gd name="connsiteY3" fmla="*/ 168493 h 2837838"/>
              <a:gd name="connsiteX4" fmla="*/ 2402238 w 2402238"/>
              <a:gd name="connsiteY4" fmla="*/ 2669345 h 2837838"/>
              <a:gd name="connsiteX5" fmla="*/ 2233745 w 2402238"/>
              <a:gd name="connsiteY5" fmla="*/ 2837838 h 2837838"/>
              <a:gd name="connsiteX6" fmla="*/ 168493 w 2402238"/>
              <a:gd name="connsiteY6" fmla="*/ 2837838 h 2837838"/>
              <a:gd name="connsiteX7" fmla="*/ 0 w 2402238"/>
              <a:gd name="connsiteY7" fmla="*/ 2669345 h 2837838"/>
              <a:gd name="connsiteX8" fmla="*/ 0 w 2402238"/>
              <a:gd name="connsiteY8" fmla="*/ 168493 h 2837838"/>
              <a:gd name="connsiteX0-1" fmla="*/ 0 w 2402238"/>
              <a:gd name="connsiteY0-2" fmla="*/ 168493 h 2837838"/>
              <a:gd name="connsiteX1-3" fmla="*/ 168493 w 2402238"/>
              <a:gd name="connsiteY1-4" fmla="*/ 0 h 2837838"/>
              <a:gd name="connsiteX2-5" fmla="*/ 2233745 w 2402238"/>
              <a:gd name="connsiteY2-6" fmla="*/ 0 h 2837838"/>
              <a:gd name="connsiteX3-7" fmla="*/ 2402238 w 2402238"/>
              <a:gd name="connsiteY3-8" fmla="*/ 168493 h 2837838"/>
              <a:gd name="connsiteX4-9" fmla="*/ 2402238 w 2402238"/>
              <a:gd name="connsiteY4-10" fmla="*/ 2669345 h 2837838"/>
              <a:gd name="connsiteX5-11" fmla="*/ 2233745 w 2402238"/>
              <a:gd name="connsiteY5-12" fmla="*/ 2837838 h 2837838"/>
              <a:gd name="connsiteX6-13" fmla="*/ 1437135 w 2402238"/>
              <a:gd name="connsiteY6-14" fmla="*/ 2830364 h 2837838"/>
              <a:gd name="connsiteX7-15" fmla="*/ 168493 w 2402238"/>
              <a:gd name="connsiteY7-16" fmla="*/ 2837838 h 2837838"/>
              <a:gd name="connsiteX8-17" fmla="*/ 0 w 2402238"/>
              <a:gd name="connsiteY8-18" fmla="*/ 2669345 h 2837838"/>
              <a:gd name="connsiteX9" fmla="*/ 0 w 2402238"/>
              <a:gd name="connsiteY9" fmla="*/ 168493 h 2837838"/>
              <a:gd name="connsiteX0-19" fmla="*/ 0 w 2402238"/>
              <a:gd name="connsiteY0-20" fmla="*/ 168493 h 2844432"/>
              <a:gd name="connsiteX1-21" fmla="*/ 168493 w 2402238"/>
              <a:gd name="connsiteY1-22" fmla="*/ 0 h 2844432"/>
              <a:gd name="connsiteX2-23" fmla="*/ 2233745 w 2402238"/>
              <a:gd name="connsiteY2-24" fmla="*/ 0 h 2844432"/>
              <a:gd name="connsiteX3-25" fmla="*/ 2402238 w 2402238"/>
              <a:gd name="connsiteY3-26" fmla="*/ 168493 h 2844432"/>
              <a:gd name="connsiteX4-27" fmla="*/ 2402238 w 2402238"/>
              <a:gd name="connsiteY4-28" fmla="*/ 2669345 h 2844432"/>
              <a:gd name="connsiteX5-29" fmla="*/ 2233745 w 2402238"/>
              <a:gd name="connsiteY5-30" fmla="*/ 2837838 h 2844432"/>
              <a:gd name="connsiteX6-31" fmla="*/ 1437135 w 2402238"/>
              <a:gd name="connsiteY6-32" fmla="*/ 2830364 h 2844432"/>
              <a:gd name="connsiteX7-33" fmla="*/ 804089 w 2402238"/>
              <a:gd name="connsiteY7-34" fmla="*/ 2844432 h 2844432"/>
              <a:gd name="connsiteX8-35" fmla="*/ 168493 w 2402238"/>
              <a:gd name="connsiteY8-36" fmla="*/ 2837838 h 2844432"/>
              <a:gd name="connsiteX9-37" fmla="*/ 0 w 2402238"/>
              <a:gd name="connsiteY9-38" fmla="*/ 2669345 h 2844432"/>
              <a:gd name="connsiteX10" fmla="*/ 0 w 2402238"/>
              <a:gd name="connsiteY10" fmla="*/ 168493 h 2844432"/>
              <a:gd name="connsiteX0-39" fmla="*/ 0 w 2402238"/>
              <a:gd name="connsiteY0-40" fmla="*/ 168493 h 2844432"/>
              <a:gd name="connsiteX1-41" fmla="*/ 168493 w 2402238"/>
              <a:gd name="connsiteY1-42" fmla="*/ 0 h 2844432"/>
              <a:gd name="connsiteX2-43" fmla="*/ 2233745 w 2402238"/>
              <a:gd name="connsiteY2-44" fmla="*/ 0 h 2844432"/>
              <a:gd name="connsiteX3-45" fmla="*/ 2402238 w 2402238"/>
              <a:gd name="connsiteY3-46" fmla="*/ 168493 h 2844432"/>
              <a:gd name="connsiteX4-47" fmla="*/ 2402238 w 2402238"/>
              <a:gd name="connsiteY4-48" fmla="*/ 2669345 h 2844432"/>
              <a:gd name="connsiteX5-49" fmla="*/ 2233745 w 2402238"/>
              <a:gd name="connsiteY5-50" fmla="*/ 2837838 h 2844432"/>
              <a:gd name="connsiteX6-51" fmla="*/ 1634083 w 2402238"/>
              <a:gd name="connsiteY6-52" fmla="*/ 2844432 h 2844432"/>
              <a:gd name="connsiteX7-53" fmla="*/ 1437135 w 2402238"/>
              <a:gd name="connsiteY7-54" fmla="*/ 2830364 h 2844432"/>
              <a:gd name="connsiteX8-55" fmla="*/ 804089 w 2402238"/>
              <a:gd name="connsiteY8-56" fmla="*/ 2844432 h 2844432"/>
              <a:gd name="connsiteX9-57" fmla="*/ 168493 w 2402238"/>
              <a:gd name="connsiteY9-58" fmla="*/ 2837838 h 2844432"/>
              <a:gd name="connsiteX10-59" fmla="*/ 0 w 2402238"/>
              <a:gd name="connsiteY10-60" fmla="*/ 2669345 h 2844432"/>
              <a:gd name="connsiteX11" fmla="*/ 0 w 2402238"/>
              <a:gd name="connsiteY11" fmla="*/ 168493 h 2844432"/>
              <a:gd name="connsiteX0-61" fmla="*/ 0 w 2402238"/>
              <a:gd name="connsiteY0-62" fmla="*/ 168493 h 3097650"/>
              <a:gd name="connsiteX1-63" fmla="*/ 168493 w 2402238"/>
              <a:gd name="connsiteY1-64" fmla="*/ 0 h 3097650"/>
              <a:gd name="connsiteX2-65" fmla="*/ 2233745 w 2402238"/>
              <a:gd name="connsiteY2-66" fmla="*/ 0 h 3097650"/>
              <a:gd name="connsiteX3-67" fmla="*/ 2402238 w 2402238"/>
              <a:gd name="connsiteY3-68" fmla="*/ 168493 h 3097650"/>
              <a:gd name="connsiteX4-69" fmla="*/ 2402238 w 2402238"/>
              <a:gd name="connsiteY4-70" fmla="*/ 2669345 h 3097650"/>
              <a:gd name="connsiteX5-71" fmla="*/ 2233745 w 2402238"/>
              <a:gd name="connsiteY5-72" fmla="*/ 2837838 h 3097650"/>
              <a:gd name="connsiteX6-73" fmla="*/ 1634083 w 2402238"/>
              <a:gd name="connsiteY6-74" fmla="*/ 2844432 h 3097650"/>
              <a:gd name="connsiteX7-75" fmla="*/ 1212052 w 2402238"/>
              <a:gd name="connsiteY7-76" fmla="*/ 3097650 h 3097650"/>
              <a:gd name="connsiteX8-77" fmla="*/ 804089 w 2402238"/>
              <a:gd name="connsiteY8-78" fmla="*/ 2844432 h 3097650"/>
              <a:gd name="connsiteX9-79" fmla="*/ 168493 w 2402238"/>
              <a:gd name="connsiteY9-80" fmla="*/ 2837838 h 3097650"/>
              <a:gd name="connsiteX10-81" fmla="*/ 0 w 2402238"/>
              <a:gd name="connsiteY10-82" fmla="*/ 2669345 h 3097650"/>
              <a:gd name="connsiteX11-83" fmla="*/ 0 w 2402238"/>
              <a:gd name="connsiteY11-84" fmla="*/ 168493 h 3097650"/>
              <a:gd name="connsiteX0-85" fmla="*/ 0 w 2402238"/>
              <a:gd name="connsiteY0-86" fmla="*/ 168493 h 3097650"/>
              <a:gd name="connsiteX1-87" fmla="*/ 168493 w 2402238"/>
              <a:gd name="connsiteY1-88" fmla="*/ 0 h 3097650"/>
              <a:gd name="connsiteX2-89" fmla="*/ 2233745 w 2402238"/>
              <a:gd name="connsiteY2-90" fmla="*/ 0 h 3097650"/>
              <a:gd name="connsiteX3-91" fmla="*/ 2402238 w 2402238"/>
              <a:gd name="connsiteY3-92" fmla="*/ 168493 h 3097650"/>
              <a:gd name="connsiteX4-93" fmla="*/ 2402238 w 2402238"/>
              <a:gd name="connsiteY4-94" fmla="*/ 2669345 h 3097650"/>
              <a:gd name="connsiteX5-95" fmla="*/ 2233745 w 2402238"/>
              <a:gd name="connsiteY5-96" fmla="*/ 2837838 h 3097650"/>
              <a:gd name="connsiteX6-97" fmla="*/ 1451203 w 2402238"/>
              <a:gd name="connsiteY6-98" fmla="*/ 2858500 h 3097650"/>
              <a:gd name="connsiteX7-99" fmla="*/ 1212052 w 2402238"/>
              <a:gd name="connsiteY7-100" fmla="*/ 3097650 h 3097650"/>
              <a:gd name="connsiteX8-101" fmla="*/ 804089 w 2402238"/>
              <a:gd name="connsiteY8-102" fmla="*/ 2844432 h 3097650"/>
              <a:gd name="connsiteX9-103" fmla="*/ 168493 w 2402238"/>
              <a:gd name="connsiteY9-104" fmla="*/ 2837838 h 3097650"/>
              <a:gd name="connsiteX10-105" fmla="*/ 0 w 2402238"/>
              <a:gd name="connsiteY10-106" fmla="*/ 2669345 h 3097650"/>
              <a:gd name="connsiteX11-107" fmla="*/ 0 w 2402238"/>
              <a:gd name="connsiteY11-108" fmla="*/ 168493 h 3097650"/>
              <a:gd name="connsiteX0-109" fmla="*/ 0 w 2402238"/>
              <a:gd name="connsiteY0-110" fmla="*/ 168493 h 3097650"/>
              <a:gd name="connsiteX1-111" fmla="*/ 168493 w 2402238"/>
              <a:gd name="connsiteY1-112" fmla="*/ 0 h 3097650"/>
              <a:gd name="connsiteX2-113" fmla="*/ 2233745 w 2402238"/>
              <a:gd name="connsiteY2-114" fmla="*/ 0 h 3097650"/>
              <a:gd name="connsiteX3-115" fmla="*/ 2402238 w 2402238"/>
              <a:gd name="connsiteY3-116" fmla="*/ 168493 h 3097650"/>
              <a:gd name="connsiteX4-117" fmla="*/ 2402238 w 2402238"/>
              <a:gd name="connsiteY4-118" fmla="*/ 2669345 h 3097650"/>
              <a:gd name="connsiteX5-119" fmla="*/ 2233745 w 2402238"/>
              <a:gd name="connsiteY5-120" fmla="*/ 2837838 h 3097650"/>
              <a:gd name="connsiteX6-121" fmla="*/ 1451203 w 2402238"/>
              <a:gd name="connsiteY6-122" fmla="*/ 2858500 h 3097650"/>
              <a:gd name="connsiteX7-123" fmla="*/ 1212052 w 2402238"/>
              <a:gd name="connsiteY7-124" fmla="*/ 3097650 h 3097650"/>
              <a:gd name="connsiteX8-125" fmla="*/ 986969 w 2402238"/>
              <a:gd name="connsiteY8-126" fmla="*/ 2830364 h 3097650"/>
              <a:gd name="connsiteX9-127" fmla="*/ 168493 w 2402238"/>
              <a:gd name="connsiteY9-128" fmla="*/ 2837838 h 3097650"/>
              <a:gd name="connsiteX10-129" fmla="*/ 0 w 2402238"/>
              <a:gd name="connsiteY10-130" fmla="*/ 2669345 h 3097650"/>
              <a:gd name="connsiteX11-131" fmla="*/ 0 w 2402238"/>
              <a:gd name="connsiteY11-132" fmla="*/ 168493 h 3097650"/>
              <a:gd name="connsiteX0-133" fmla="*/ 0 w 2402238"/>
              <a:gd name="connsiteY0-134" fmla="*/ 168493 h 3097650"/>
              <a:gd name="connsiteX1-135" fmla="*/ 168493 w 2402238"/>
              <a:gd name="connsiteY1-136" fmla="*/ 0 h 3097650"/>
              <a:gd name="connsiteX2-137" fmla="*/ 2233745 w 2402238"/>
              <a:gd name="connsiteY2-138" fmla="*/ 0 h 3097650"/>
              <a:gd name="connsiteX3-139" fmla="*/ 2402238 w 2402238"/>
              <a:gd name="connsiteY3-140" fmla="*/ 168493 h 3097650"/>
              <a:gd name="connsiteX4-141" fmla="*/ 2402238 w 2402238"/>
              <a:gd name="connsiteY4-142" fmla="*/ 2669345 h 3097650"/>
              <a:gd name="connsiteX5-143" fmla="*/ 2233745 w 2402238"/>
              <a:gd name="connsiteY5-144" fmla="*/ 2837838 h 3097650"/>
              <a:gd name="connsiteX6-145" fmla="*/ 1451203 w 2402238"/>
              <a:gd name="connsiteY6-146" fmla="*/ 2858500 h 3097650"/>
              <a:gd name="connsiteX7-147" fmla="*/ 1212052 w 2402238"/>
              <a:gd name="connsiteY7-148" fmla="*/ 3097650 h 3097650"/>
              <a:gd name="connsiteX8-149" fmla="*/ 916630 w 2402238"/>
              <a:gd name="connsiteY8-150" fmla="*/ 2830364 h 3097650"/>
              <a:gd name="connsiteX9-151" fmla="*/ 168493 w 2402238"/>
              <a:gd name="connsiteY9-152" fmla="*/ 2837838 h 3097650"/>
              <a:gd name="connsiteX10-153" fmla="*/ 0 w 2402238"/>
              <a:gd name="connsiteY10-154" fmla="*/ 2669345 h 3097650"/>
              <a:gd name="connsiteX11-155" fmla="*/ 0 w 2402238"/>
              <a:gd name="connsiteY11-156" fmla="*/ 168493 h 3097650"/>
              <a:gd name="connsiteX0-157" fmla="*/ 0 w 2402238"/>
              <a:gd name="connsiteY0-158" fmla="*/ 168493 h 3097650"/>
              <a:gd name="connsiteX1-159" fmla="*/ 168493 w 2402238"/>
              <a:gd name="connsiteY1-160" fmla="*/ 0 h 3097650"/>
              <a:gd name="connsiteX2-161" fmla="*/ 2233745 w 2402238"/>
              <a:gd name="connsiteY2-162" fmla="*/ 0 h 3097650"/>
              <a:gd name="connsiteX3-163" fmla="*/ 2402238 w 2402238"/>
              <a:gd name="connsiteY3-164" fmla="*/ 168493 h 3097650"/>
              <a:gd name="connsiteX4-165" fmla="*/ 2402238 w 2402238"/>
              <a:gd name="connsiteY4-166" fmla="*/ 2669345 h 3097650"/>
              <a:gd name="connsiteX5-167" fmla="*/ 2233745 w 2402238"/>
              <a:gd name="connsiteY5-168" fmla="*/ 2837838 h 3097650"/>
              <a:gd name="connsiteX6-169" fmla="*/ 1409000 w 2402238"/>
              <a:gd name="connsiteY6-170" fmla="*/ 2844433 h 3097650"/>
              <a:gd name="connsiteX7-171" fmla="*/ 1212052 w 2402238"/>
              <a:gd name="connsiteY7-172" fmla="*/ 3097650 h 3097650"/>
              <a:gd name="connsiteX8-173" fmla="*/ 916630 w 2402238"/>
              <a:gd name="connsiteY8-174" fmla="*/ 2830364 h 3097650"/>
              <a:gd name="connsiteX9-175" fmla="*/ 168493 w 2402238"/>
              <a:gd name="connsiteY9-176" fmla="*/ 2837838 h 3097650"/>
              <a:gd name="connsiteX10-177" fmla="*/ 0 w 2402238"/>
              <a:gd name="connsiteY10-178" fmla="*/ 2669345 h 3097650"/>
              <a:gd name="connsiteX11-179" fmla="*/ 0 w 2402238"/>
              <a:gd name="connsiteY11-180" fmla="*/ 168493 h 3097650"/>
              <a:gd name="connsiteX0-181" fmla="*/ 0 w 2402238"/>
              <a:gd name="connsiteY0-182" fmla="*/ 168493 h 3097650"/>
              <a:gd name="connsiteX1-183" fmla="*/ 168493 w 2402238"/>
              <a:gd name="connsiteY1-184" fmla="*/ 0 h 3097650"/>
              <a:gd name="connsiteX2-185" fmla="*/ 2233745 w 2402238"/>
              <a:gd name="connsiteY2-186" fmla="*/ 0 h 3097650"/>
              <a:gd name="connsiteX3-187" fmla="*/ 2402238 w 2402238"/>
              <a:gd name="connsiteY3-188" fmla="*/ 168493 h 3097650"/>
              <a:gd name="connsiteX4-189" fmla="*/ 2402238 w 2402238"/>
              <a:gd name="connsiteY4-190" fmla="*/ 2669345 h 3097650"/>
              <a:gd name="connsiteX5-191" fmla="*/ 2233745 w 2402238"/>
              <a:gd name="connsiteY5-192" fmla="*/ 2837838 h 3097650"/>
              <a:gd name="connsiteX6-193" fmla="*/ 1507474 w 2402238"/>
              <a:gd name="connsiteY6-194" fmla="*/ 2816298 h 3097650"/>
              <a:gd name="connsiteX7-195" fmla="*/ 1212052 w 2402238"/>
              <a:gd name="connsiteY7-196" fmla="*/ 3097650 h 3097650"/>
              <a:gd name="connsiteX8-197" fmla="*/ 916630 w 2402238"/>
              <a:gd name="connsiteY8-198" fmla="*/ 2830364 h 3097650"/>
              <a:gd name="connsiteX9-199" fmla="*/ 168493 w 2402238"/>
              <a:gd name="connsiteY9-200" fmla="*/ 2837838 h 3097650"/>
              <a:gd name="connsiteX10-201" fmla="*/ 0 w 2402238"/>
              <a:gd name="connsiteY10-202" fmla="*/ 2669345 h 3097650"/>
              <a:gd name="connsiteX11-203" fmla="*/ 0 w 2402238"/>
              <a:gd name="connsiteY11-204" fmla="*/ 168493 h 3097650"/>
              <a:gd name="connsiteX0-205" fmla="*/ 0 w 2402238"/>
              <a:gd name="connsiteY0-206" fmla="*/ 168493 h 3097650"/>
              <a:gd name="connsiteX1-207" fmla="*/ 168493 w 2402238"/>
              <a:gd name="connsiteY1-208" fmla="*/ 0 h 3097650"/>
              <a:gd name="connsiteX2-209" fmla="*/ 2233745 w 2402238"/>
              <a:gd name="connsiteY2-210" fmla="*/ 0 h 3097650"/>
              <a:gd name="connsiteX3-211" fmla="*/ 2402238 w 2402238"/>
              <a:gd name="connsiteY3-212" fmla="*/ 168493 h 3097650"/>
              <a:gd name="connsiteX4-213" fmla="*/ 2402238 w 2402238"/>
              <a:gd name="connsiteY4-214" fmla="*/ 2669345 h 3097650"/>
              <a:gd name="connsiteX5-215" fmla="*/ 2233745 w 2402238"/>
              <a:gd name="connsiteY5-216" fmla="*/ 2837838 h 3097650"/>
              <a:gd name="connsiteX6-217" fmla="*/ 1521542 w 2402238"/>
              <a:gd name="connsiteY6-218" fmla="*/ 2830365 h 3097650"/>
              <a:gd name="connsiteX7-219" fmla="*/ 1212052 w 2402238"/>
              <a:gd name="connsiteY7-220" fmla="*/ 3097650 h 3097650"/>
              <a:gd name="connsiteX8-221" fmla="*/ 916630 w 2402238"/>
              <a:gd name="connsiteY8-222" fmla="*/ 2830364 h 3097650"/>
              <a:gd name="connsiteX9-223" fmla="*/ 168493 w 2402238"/>
              <a:gd name="connsiteY9-224" fmla="*/ 2837838 h 3097650"/>
              <a:gd name="connsiteX10-225" fmla="*/ 0 w 2402238"/>
              <a:gd name="connsiteY10-226" fmla="*/ 2669345 h 3097650"/>
              <a:gd name="connsiteX11-227" fmla="*/ 0 w 2402238"/>
              <a:gd name="connsiteY11-228" fmla="*/ 168493 h 309765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59" y="connsiteY10-60"/>
              </a:cxn>
              <a:cxn ang="0">
                <a:pos x="connsiteX11-83" y="connsiteY11-84"/>
              </a:cxn>
            </a:cxnLst>
            <a:rect l="l" t="t" r="r" b="b"/>
            <a:pathLst>
              <a:path w="2402238" h="3097650">
                <a:moveTo>
                  <a:pt x="0" y="168493"/>
                </a:moveTo>
                <a:cubicBezTo>
                  <a:pt x="0" y="75437"/>
                  <a:pt x="75437" y="0"/>
                  <a:pt x="168493" y="0"/>
                </a:cubicBezTo>
                <a:lnTo>
                  <a:pt x="2233745" y="0"/>
                </a:lnTo>
                <a:cubicBezTo>
                  <a:pt x="2326801" y="0"/>
                  <a:pt x="2402238" y="75437"/>
                  <a:pt x="2402238" y="168493"/>
                </a:cubicBezTo>
                <a:lnTo>
                  <a:pt x="2402238" y="2669345"/>
                </a:lnTo>
                <a:cubicBezTo>
                  <a:pt x="2402238" y="2762401"/>
                  <a:pt x="2326801" y="2837838"/>
                  <a:pt x="2233745" y="2837838"/>
                </a:cubicBezTo>
                <a:lnTo>
                  <a:pt x="1521542" y="2830365"/>
                </a:lnTo>
                <a:lnTo>
                  <a:pt x="1212052" y="3097650"/>
                </a:lnTo>
                <a:lnTo>
                  <a:pt x="916630" y="2830364"/>
                </a:lnTo>
                <a:lnTo>
                  <a:pt x="168493" y="2837838"/>
                </a:lnTo>
                <a:cubicBezTo>
                  <a:pt x="75437" y="2837838"/>
                  <a:pt x="0" y="2762401"/>
                  <a:pt x="0" y="2669345"/>
                </a:cubicBezTo>
                <a:lnTo>
                  <a:pt x="0" y="168493"/>
                </a:lnTo>
                <a:close/>
              </a:path>
            </a:pathLst>
          </a:custGeom>
          <a:noFill/>
          <a:ln w="12700" cap="flat" cmpd="sng" algn="ctr">
            <a:solidFill>
              <a:srgbClr val="68B92E"/>
            </a:solidFill>
            <a:prstDash val="solid"/>
            <a:miter lim="800000"/>
          </a:ln>
          <a:effectLst/>
        </p:spPr>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思源黑体 CN Bold" panose="020B0800000000000000"/>
            </a:endParaRPr>
          </a:p>
        </p:txBody>
      </p:sp>
      <p:sp>
        <p:nvSpPr>
          <p:cNvPr id="15" name="内容占位符 2"/>
          <p:cNvSpPr txBox="1"/>
          <p:nvPr>
            <p:custDataLst>
              <p:tags r:id="rId11"/>
            </p:custDataLst>
          </p:nvPr>
        </p:nvSpPr>
        <p:spPr bwMode="auto">
          <a:xfrm>
            <a:off x="9408160" y="2979420"/>
            <a:ext cx="251841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Arial" panose="020B0604020202020204" pitchFamily="34" charset="0"/>
              <a:buChar char="•"/>
            </a:pPr>
            <a:r>
              <a:rPr lang="zh-CN" altLang="en-US" sz="1600" b="1" dirty="0">
                <a:solidFill>
                  <a:srgbClr val="FF0000"/>
                </a:solidFill>
                <a:latin typeface="Arial" panose="020B0604020202020204"/>
                <a:ea typeface="思源黑体 CN Bold" panose="020B0800000000000000"/>
                <a:sym typeface="+mn-ea"/>
              </a:rPr>
              <a:t>支持国产</a:t>
            </a:r>
            <a:r>
              <a:rPr lang="en-US" altLang="zh-CN" sz="1600" b="1" dirty="0">
                <a:solidFill>
                  <a:srgbClr val="FF0000"/>
                </a:solidFill>
                <a:latin typeface="Arial" panose="020B0604020202020204"/>
                <a:ea typeface="思源黑体 CN Bold" panose="020B0800000000000000"/>
                <a:sym typeface="+mn-ea"/>
              </a:rPr>
              <a:t>CPU/GPU</a:t>
            </a:r>
            <a:endParaRPr lang="zh-CN" altLang="en-US" sz="1600" dirty="0">
              <a:solidFill>
                <a:srgbClr val="000000"/>
              </a:solidFill>
              <a:latin typeface="Arial" panose="020B0604020202020204"/>
              <a:ea typeface="思源黑体 CN Bold" panose="020B0800000000000000"/>
            </a:endParaRPr>
          </a:p>
        </p:txBody>
      </p:sp>
      <p:sp>
        <p:nvSpPr>
          <p:cNvPr id="17" name="内容占位符 2"/>
          <p:cNvSpPr txBox="1"/>
          <p:nvPr>
            <p:custDataLst>
              <p:tags r:id="rId12"/>
            </p:custDataLst>
          </p:nvPr>
        </p:nvSpPr>
        <p:spPr bwMode="auto">
          <a:xfrm>
            <a:off x="6492240" y="2003425"/>
            <a:ext cx="2538730" cy="2472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30000"/>
              </a:lnSpc>
              <a:buFont typeface="Arial" panose="020B0604020202020204" pitchFamily="34" charset="0"/>
              <a:buChar char="•"/>
            </a:pPr>
            <a:r>
              <a:rPr lang="zh-CN" altLang="en-US" sz="1600" b="1" dirty="0">
                <a:solidFill>
                  <a:srgbClr val="FF0000"/>
                </a:solidFill>
                <a:latin typeface="Arial" panose="020B0604020202020204"/>
                <a:ea typeface="思源黑体 CN Bold" panose="020B0800000000000000"/>
              </a:rPr>
              <a:t>计算效率高：</a:t>
            </a:r>
            <a:r>
              <a:rPr lang="zh-CN" altLang="en-US" sz="1600" dirty="0">
                <a:solidFill>
                  <a:srgbClr val="000000"/>
                </a:solidFill>
                <a:latin typeface="Arial" panose="020B0604020202020204"/>
                <a:ea typeface="思源黑体 CN Bold" panose="020B0800000000000000"/>
              </a:rPr>
              <a:t>计算效率几乎接近明文（相差不到10%）；</a:t>
            </a:r>
            <a:r>
              <a:rPr lang="zh-CN" altLang="en-US" sz="1600" dirty="0">
                <a:solidFill>
                  <a:srgbClr val="000000"/>
                </a:solidFill>
                <a:latin typeface="Arial" panose="020B0604020202020204"/>
                <a:ea typeface="思源黑体 CN Bold" panose="020B0800000000000000"/>
                <a:sym typeface="+mn-ea"/>
              </a:rPr>
              <a:t>【相比密码学方案，效率更是</a:t>
            </a:r>
            <a:r>
              <a:rPr lang="zh-CN" altLang="en-US" sz="1600" b="1" dirty="0">
                <a:solidFill>
                  <a:srgbClr val="000000"/>
                </a:solidFill>
                <a:latin typeface="Arial" panose="020B0604020202020204"/>
                <a:ea typeface="思源黑体 CN Bold" panose="020B0800000000000000"/>
                <a:sym typeface="+mn-ea"/>
              </a:rPr>
              <a:t>提升数十甚至上百倍】</a:t>
            </a:r>
            <a:endParaRPr lang="zh-CN" altLang="en-US" sz="1600" dirty="0">
              <a:solidFill>
                <a:srgbClr val="000000"/>
              </a:solidFill>
              <a:latin typeface="Arial" panose="020B0604020202020204"/>
              <a:ea typeface="思源黑体 CN Bold" panose="020B0800000000000000"/>
            </a:endParaRPr>
          </a:p>
          <a:p>
            <a:pPr marL="285750" indent="-285750" algn="just">
              <a:lnSpc>
                <a:spcPct val="130000"/>
              </a:lnSpc>
              <a:buFont typeface="Arial" panose="020B0604020202020204" pitchFamily="34" charset="0"/>
              <a:buChar char="•"/>
            </a:pPr>
            <a:r>
              <a:rPr lang="zh-CN" altLang="en-US" sz="1600" b="1" dirty="0">
                <a:solidFill>
                  <a:srgbClr val="FF0000"/>
                </a:solidFill>
                <a:latin typeface="Arial" panose="020B0604020202020204"/>
                <a:ea typeface="思源黑体 CN Bold" panose="020B0800000000000000"/>
              </a:rPr>
              <a:t>支持集群</a:t>
            </a:r>
            <a:r>
              <a:rPr lang="zh-CN" altLang="en-US" sz="1600" dirty="0">
                <a:solidFill>
                  <a:srgbClr val="0070C0"/>
                </a:solidFill>
                <a:latin typeface="Arial" panose="020B0604020202020204"/>
                <a:ea typeface="思源黑体 CN Bold" panose="020B0800000000000000"/>
              </a:rPr>
              <a:t>【单台一体机内存可支持到</a:t>
            </a:r>
            <a:r>
              <a:rPr lang="en-US" altLang="zh-CN" sz="1600" dirty="0">
                <a:solidFill>
                  <a:srgbClr val="FF0000"/>
                </a:solidFill>
                <a:latin typeface="Arial" panose="020B0604020202020204"/>
                <a:ea typeface="思源黑体 CN Bold" panose="020B0800000000000000"/>
              </a:rPr>
              <a:t>2T</a:t>
            </a:r>
            <a:r>
              <a:rPr lang="zh-CN" altLang="en-US" sz="1600" dirty="0">
                <a:solidFill>
                  <a:srgbClr val="0070C0"/>
                </a:solidFill>
                <a:latin typeface="Arial" panose="020B0604020202020204"/>
                <a:ea typeface="思源黑体 CN Bold" panose="020B0800000000000000"/>
              </a:rPr>
              <a:t>、存储可支持到</a:t>
            </a:r>
            <a:r>
              <a:rPr lang="en-US" altLang="zh-CN" sz="1600" dirty="0">
                <a:solidFill>
                  <a:srgbClr val="FF0000"/>
                </a:solidFill>
                <a:latin typeface="Arial" panose="020B0604020202020204"/>
                <a:ea typeface="思源黑体 CN Bold" panose="020B0800000000000000"/>
              </a:rPr>
              <a:t>720T</a:t>
            </a:r>
            <a:r>
              <a:rPr lang="zh-CN" altLang="en-US" sz="1600" dirty="0">
                <a:solidFill>
                  <a:srgbClr val="0070C0"/>
                </a:solidFill>
                <a:latin typeface="Arial" panose="020B0604020202020204"/>
                <a:ea typeface="思源黑体 CN Bold" panose="020B0800000000000000"/>
              </a:rPr>
              <a:t>】</a:t>
            </a:r>
            <a:endParaRPr lang="zh-CN" altLang="en-US" sz="1600" dirty="0">
              <a:solidFill>
                <a:srgbClr val="000000"/>
              </a:solidFill>
              <a:latin typeface="Arial" panose="020B0604020202020204"/>
              <a:ea typeface="思源黑体 CN Bold" panose="020B0800000000000000"/>
            </a:endParaRPr>
          </a:p>
          <a:p>
            <a:pPr marL="285750" indent="-285750" algn="just">
              <a:lnSpc>
                <a:spcPct val="130000"/>
              </a:lnSpc>
              <a:buFont typeface="Arial" panose="020B0604020202020204" pitchFamily="34" charset="0"/>
              <a:buChar char="•"/>
            </a:pPr>
            <a:endParaRPr lang="zh-CN" altLang="en-US" sz="1600" dirty="0">
              <a:solidFill>
                <a:srgbClr val="000000"/>
              </a:solidFill>
              <a:latin typeface="Arial" panose="020B0604020202020204"/>
              <a:ea typeface="思源黑体 CN Bold" panose="020B0800000000000000"/>
            </a:endParaRPr>
          </a:p>
          <a:p>
            <a:pPr algn="just">
              <a:lnSpc>
                <a:spcPct val="130000"/>
              </a:lnSpc>
              <a:buFont typeface="Arial" panose="020B0604020202020204" pitchFamily="34" charset="0"/>
              <a:buNone/>
            </a:pPr>
            <a:endParaRPr lang="zh-CN" altLang="en-US" sz="1600" dirty="0">
              <a:solidFill>
                <a:srgbClr val="000000"/>
              </a:solidFill>
              <a:latin typeface="Arial" panose="020B0604020202020204"/>
              <a:ea typeface="思源黑体 CN Bold" panose="020B080000000000000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3"/>
          </p:nvPr>
        </p:nvSpPr>
        <p:spPr/>
        <p:txBody>
          <a:bodyPr/>
          <a:lstStyle/>
          <a:p>
            <a:r>
              <a:rPr lang="zh-CN" altLang="en-US" dirty="0">
                <a:latin typeface="微软雅黑" panose="020B0503020204020204" pitchFamily="34" charset="-122"/>
                <a:ea typeface="微软雅黑" panose="020B0503020204020204" pitchFamily="34" charset="-122"/>
              </a:rPr>
              <a:t>背景</a:t>
            </a:r>
            <a:endParaRPr lang="zh-CN" altLang="en-US" dirty="0"/>
          </a:p>
        </p:txBody>
      </p:sp>
      <p:sp>
        <p:nvSpPr>
          <p:cNvPr id="2" name="文本占位符 1">
            <a:extLst>
              <a:ext uri="{FF2B5EF4-FFF2-40B4-BE49-F238E27FC236}">
                <a16:creationId xmlns:a16="http://schemas.microsoft.com/office/drawing/2014/main" id="{0C1D1AFF-A3E3-A063-8826-C8508C5832DD}"/>
              </a:ext>
            </a:extLst>
          </p:cNvPr>
          <p:cNvSpPr>
            <a:spLocks noGrp="1"/>
          </p:cNvSpPr>
          <p:nvPr>
            <p:ph type="body" sz="quarter" idx="14"/>
          </p:nvPr>
        </p:nvSpPr>
        <p:spPr/>
        <p:txBody>
          <a:bodyPr/>
          <a:lstStyle/>
          <a:p>
            <a:endParaRPr lang="zh-CN" altLang="en-US" dirty="0"/>
          </a:p>
        </p:txBody>
      </p:sp>
      <p:sp>
        <p:nvSpPr>
          <p:cNvPr id="6" name="文本占位符 5">
            <a:extLst>
              <a:ext uri="{FF2B5EF4-FFF2-40B4-BE49-F238E27FC236}">
                <a16:creationId xmlns:a16="http://schemas.microsoft.com/office/drawing/2014/main" id="{C01E2780-5142-7779-6E0C-852DDAC30460}"/>
              </a:ext>
            </a:extLst>
          </p:cNvPr>
          <p:cNvSpPr>
            <a:spLocks noGrp="1"/>
          </p:cNvSpPr>
          <p:nvPr>
            <p:ph type="body" sz="quarter" idx="15"/>
          </p:nvPr>
        </p:nvSpPr>
        <p:spPr/>
        <p:txBody>
          <a:bodyPr/>
          <a:lstStyle/>
          <a:p>
            <a:r>
              <a:rPr lang="en-US" altLang="zh-CN" dirty="0"/>
              <a:t>1</a:t>
            </a:r>
            <a:endParaRPr lang="zh-CN" altLang="en-US" dirty="0"/>
          </a:p>
        </p:txBody>
      </p:sp>
      <p:sp>
        <p:nvSpPr>
          <p:cNvPr id="3" name="灯片编号占位符 2">
            <a:extLst>
              <a:ext uri="{FF2B5EF4-FFF2-40B4-BE49-F238E27FC236}">
                <a16:creationId xmlns:a16="http://schemas.microsoft.com/office/drawing/2014/main" id="{5BDA1491-EE28-7BA9-B1DB-732B2BFCF3CF}"/>
              </a:ext>
            </a:extLst>
          </p:cNvPr>
          <p:cNvSpPr>
            <a:spLocks noGrp="1"/>
          </p:cNvSpPr>
          <p:nvPr>
            <p:ph type="sldNum" sz="quarter" idx="4294967295"/>
          </p:nvPr>
        </p:nvSpPr>
        <p:spPr>
          <a:xfrm>
            <a:off x="0" y="0"/>
            <a:ext cx="0" cy="0"/>
          </a:xfrm>
        </p:spPr>
        <p:txBody>
          <a:bodyPr/>
          <a:lstStyle/>
          <a:p>
            <a:fld id="{D90AB8C2-D0F7-4D11-9418-934F57ECE092}" type="slidenum">
              <a:rPr lang="zh-CN" altLang="en-US" smtClean="0"/>
              <a:t>2</a:t>
            </a:fld>
            <a:endParaRPr lang="zh-CN" altLang="en-US"/>
          </a:p>
        </p:txBody>
      </p:sp>
    </p:spTree>
    <p:extLst>
      <p:ext uri="{BB962C8B-B14F-4D97-AF65-F5344CB8AC3E}">
        <p14:creationId xmlns:p14="http://schemas.microsoft.com/office/powerpoint/2010/main" val="3791506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DF6DF867-45CD-430A-9221-63483A6CA74D}"/>
              </a:ext>
            </a:extLst>
          </p:cNvPr>
          <p:cNvSpPr>
            <a:spLocks noGrp="1"/>
          </p:cNvSpPr>
          <p:nvPr>
            <p:ph type="title"/>
          </p:nvPr>
        </p:nvSpPr>
        <p:spPr/>
        <p:txBody>
          <a:bodyPr/>
          <a:lstStyle/>
          <a:p>
            <a:r>
              <a:rPr lang="zh-CN" altLang="en-US" dirty="0"/>
              <a:t>使用价值</a:t>
            </a:r>
          </a:p>
        </p:txBody>
      </p:sp>
      <p:sp>
        <p:nvSpPr>
          <p:cNvPr id="2" name="灯片编号占位符 1"/>
          <p:cNvSpPr>
            <a:spLocks noGrp="1"/>
          </p:cNvSpPr>
          <p:nvPr>
            <p:ph type="sldNum" sz="quarter" idx="4294967295"/>
          </p:nvPr>
        </p:nvSpPr>
        <p:spPr>
          <a:xfrm>
            <a:off x="11687175" y="6356350"/>
            <a:ext cx="504825" cy="365125"/>
          </a:xfrm>
        </p:spPr>
        <p:txBody>
          <a:bodyPr/>
          <a:lstStyle/>
          <a:p>
            <a:fld id="{49AE70B2-8BF9-45C0-BB95-33D1B9D3A854}" type="slidenum">
              <a:rPr lang="zh-CN" altLang="en-US" smtClean="0">
                <a:ea typeface="思源黑体 CN Bold" panose="020B0800000000000000"/>
              </a:rPr>
              <a:t>20</a:t>
            </a:fld>
            <a:endParaRPr lang="zh-CN" altLang="en-US" dirty="0">
              <a:ea typeface="思源黑体 CN Bold" panose="020B0800000000000000"/>
            </a:endParaRPr>
          </a:p>
        </p:txBody>
      </p:sp>
      <p:sp>
        <p:nvSpPr>
          <p:cNvPr id="5" name="Rectangle 4"/>
          <p:cNvSpPr>
            <a:spLocks noChangeArrowheads="1"/>
          </p:cNvSpPr>
          <p:nvPr>
            <p:custDataLst>
              <p:tags r:id="rId1"/>
            </p:custDataLst>
          </p:nvPr>
        </p:nvSpPr>
        <p:spPr bwMode="auto">
          <a:xfrm>
            <a:off x="9160808" y="2107265"/>
            <a:ext cx="1633142" cy="477283"/>
          </a:xfrm>
          <a:prstGeom prst="rect">
            <a:avLst/>
          </a:prstGeom>
          <a:solidFill>
            <a:srgbClr val="E7781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0000"/>
              </a:solidFill>
              <a:effectLst/>
              <a:uLnTx/>
              <a:uFillTx/>
              <a:latin typeface="Lato Light"/>
              <a:ea typeface="思源黑体 CN Bold" panose="020B0800000000000000"/>
            </a:endParaRPr>
          </a:p>
        </p:txBody>
      </p:sp>
      <p:sp>
        <p:nvSpPr>
          <p:cNvPr id="6" name="Rectangle 5"/>
          <p:cNvSpPr>
            <a:spLocks noChangeArrowheads="1"/>
          </p:cNvSpPr>
          <p:nvPr>
            <p:custDataLst>
              <p:tags r:id="rId2"/>
            </p:custDataLst>
          </p:nvPr>
        </p:nvSpPr>
        <p:spPr bwMode="auto">
          <a:xfrm>
            <a:off x="9287808" y="2234265"/>
            <a:ext cx="1633142" cy="47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2400">
              <a:solidFill>
                <a:srgbClr val="000000"/>
              </a:solidFill>
              <a:latin typeface="Lato Light"/>
              <a:ea typeface="思源黑体 CN Bold" panose="020B0800000000000000"/>
            </a:endParaRPr>
          </a:p>
        </p:txBody>
      </p:sp>
      <p:sp>
        <p:nvSpPr>
          <p:cNvPr id="7" name="Freeform 6"/>
          <p:cNvSpPr/>
          <p:nvPr>
            <p:custDataLst>
              <p:tags r:id="rId3"/>
            </p:custDataLst>
          </p:nvPr>
        </p:nvSpPr>
        <p:spPr bwMode="auto">
          <a:xfrm>
            <a:off x="8799998" y="1880651"/>
            <a:ext cx="403855" cy="929245"/>
          </a:xfrm>
          <a:custGeom>
            <a:avLst/>
            <a:gdLst>
              <a:gd name="T0" fmla="*/ 0 w 319"/>
              <a:gd name="T1" fmla="*/ 367 h 734"/>
              <a:gd name="T2" fmla="*/ 319 w 319"/>
              <a:gd name="T3" fmla="*/ 734 h 734"/>
              <a:gd name="T4" fmla="*/ 319 w 319"/>
              <a:gd name="T5" fmla="*/ 367 h 734"/>
              <a:gd name="T6" fmla="*/ 319 w 319"/>
              <a:gd name="T7" fmla="*/ 0 h 734"/>
              <a:gd name="T8" fmla="*/ 0 w 319"/>
              <a:gd name="T9" fmla="*/ 367 h 734"/>
            </a:gdLst>
            <a:ahLst/>
            <a:cxnLst>
              <a:cxn ang="0">
                <a:pos x="T0" y="T1"/>
              </a:cxn>
              <a:cxn ang="0">
                <a:pos x="T2" y="T3"/>
              </a:cxn>
              <a:cxn ang="0">
                <a:pos x="T4" y="T5"/>
              </a:cxn>
              <a:cxn ang="0">
                <a:pos x="T6" y="T7"/>
              </a:cxn>
              <a:cxn ang="0">
                <a:pos x="T8" y="T9"/>
              </a:cxn>
            </a:cxnLst>
            <a:rect l="0" t="0" r="r" b="b"/>
            <a:pathLst>
              <a:path w="319" h="734">
                <a:moveTo>
                  <a:pt x="0" y="367"/>
                </a:moveTo>
                <a:lnTo>
                  <a:pt x="319" y="734"/>
                </a:lnTo>
                <a:lnTo>
                  <a:pt x="319" y="367"/>
                </a:lnTo>
                <a:lnTo>
                  <a:pt x="319" y="0"/>
                </a:lnTo>
                <a:lnTo>
                  <a:pt x="0" y="367"/>
                </a:lnTo>
                <a:close/>
              </a:path>
            </a:pathLst>
          </a:custGeom>
          <a:solidFill>
            <a:srgbClr val="A6A5C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2400">
              <a:solidFill>
                <a:srgbClr val="000000"/>
              </a:solidFill>
              <a:latin typeface="Lato Light"/>
              <a:ea typeface="思源黑体 CN Bold" panose="020B0800000000000000"/>
            </a:endParaRPr>
          </a:p>
        </p:txBody>
      </p:sp>
      <p:sp>
        <p:nvSpPr>
          <p:cNvPr id="8" name="Freeform 7"/>
          <p:cNvSpPr/>
          <p:nvPr>
            <p:custDataLst>
              <p:tags r:id="rId4"/>
            </p:custDataLst>
          </p:nvPr>
        </p:nvSpPr>
        <p:spPr bwMode="auto">
          <a:xfrm>
            <a:off x="8926998" y="2007651"/>
            <a:ext cx="403855" cy="929245"/>
          </a:xfrm>
          <a:custGeom>
            <a:avLst/>
            <a:gdLst>
              <a:gd name="T0" fmla="*/ 0 w 319"/>
              <a:gd name="T1" fmla="*/ 367 h 734"/>
              <a:gd name="T2" fmla="*/ 319 w 319"/>
              <a:gd name="T3" fmla="*/ 734 h 734"/>
              <a:gd name="T4" fmla="*/ 319 w 319"/>
              <a:gd name="T5" fmla="*/ 367 h 734"/>
              <a:gd name="T6" fmla="*/ 319 w 319"/>
              <a:gd name="T7" fmla="*/ 0 h 734"/>
              <a:gd name="T8" fmla="*/ 0 w 319"/>
              <a:gd name="T9" fmla="*/ 367 h 734"/>
            </a:gdLst>
            <a:ahLst/>
            <a:cxnLst>
              <a:cxn ang="0">
                <a:pos x="T0" y="T1"/>
              </a:cxn>
              <a:cxn ang="0">
                <a:pos x="T2" y="T3"/>
              </a:cxn>
              <a:cxn ang="0">
                <a:pos x="T4" y="T5"/>
              </a:cxn>
              <a:cxn ang="0">
                <a:pos x="T6" y="T7"/>
              </a:cxn>
              <a:cxn ang="0">
                <a:pos x="T8" y="T9"/>
              </a:cxn>
            </a:cxnLst>
            <a:rect l="0" t="0" r="r" b="b"/>
            <a:pathLst>
              <a:path w="319" h="734">
                <a:moveTo>
                  <a:pt x="0" y="367"/>
                </a:moveTo>
                <a:lnTo>
                  <a:pt x="319" y="734"/>
                </a:lnTo>
                <a:lnTo>
                  <a:pt x="319" y="367"/>
                </a:lnTo>
                <a:lnTo>
                  <a:pt x="319" y="0"/>
                </a:lnTo>
                <a:lnTo>
                  <a:pt x="0" y="3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2400">
              <a:solidFill>
                <a:srgbClr val="000000"/>
              </a:solidFill>
              <a:latin typeface="Lato Light"/>
              <a:ea typeface="思源黑体 CN Bold" panose="020B0800000000000000"/>
            </a:endParaRPr>
          </a:p>
        </p:txBody>
      </p:sp>
      <p:sp>
        <p:nvSpPr>
          <p:cNvPr id="9" name="Oval 8"/>
          <p:cNvSpPr>
            <a:spLocks noChangeArrowheads="1"/>
          </p:cNvSpPr>
          <p:nvPr>
            <p:custDataLst>
              <p:tags r:id="rId5"/>
            </p:custDataLst>
          </p:nvPr>
        </p:nvSpPr>
        <p:spPr bwMode="auto">
          <a:xfrm>
            <a:off x="10506568" y="1759115"/>
            <a:ext cx="1168519" cy="1173584"/>
          </a:xfrm>
          <a:prstGeom prst="ellipse">
            <a:avLst/>
          </a:prstGeom>
          <a:solidFill>
            <a:srgbClr val="E778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0000"/>
              </a:solidFill>
              <a:effectLst/>
              <a:uLnTx/>
              <a:uFillTx/>
              <a:latin typeface="Lato Light"/>
              <a:ea typeface="思源黑体 CN Bold" panose="020B0800000000000000"/>
            </a:endParaRPr>
          </a:p>
        </p:txBody>
      </p:sp>
      <p:sp>
        <p:nvSpPr>
          <p:cNvPr id="10" name="Rectangle 9"/>
          <p:cNvSpPr>
            <a:spLocks noChangeArrowheads="1"/>
          </p:cNvSpPr>
          <p:nvPr>
            <p:custDataLst>
              <p:tags r:id="rId6"/>
            </p:custDataLst>
          </p:nvPr>
        </p:nvSpPr>
        <p:spPr bwMode="auto">
          <a:xfrm>
            <a:off x="1468512" y="5075311"/>
            <a:ext cx="1205234" cy="477283"/>
          </a:xfrm>
          <a:prstGeom prst="rect">
            <a:avLst/>
          </a:prstGeom>
          <a:solidFill>
            <a:srgbClr val="68B92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0000"/>
              </a:solidFill>
              <a:effectLst/>
              <a:uLnTx/>
              <a:uFillTx/>
              <a:latin typeface="Lato Light"/>
              <a:ea typeface="思源黑体 CN Bold" panose="020B0800000000000000"/>
            </a:endParaRPr>
          </a:p>
        </p:txBody>
      </p:sp>
      <p:sp>
        <p:nvSpPr>
          <p:cNvPr id="11" name="Rectangle 10"/>
          <p:cNvSpPr>
            <a:spLocks noChangeArrowheads="1"/>
          </p:cNvSpPr>
          <p:nvPr>
            <p:custDataLst>
              <p:tags r:id="rId7"/>
            </p:custDataLst>
          </p:nvPr>
        </p:nvSpPr>
        <p:spPr bwMode="auto">
          <a:xfrm>
            <a:off x="1957462" y="5202311"/>
            <a:ext cx="1205234" cy="477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2400">
              <a:solidFill>
                <a:srgbClr val="000000"/>
              </a:solidFill>
              <a:latin typeface="Lato Light"/>
              <a:ea typeface="思源黑体 CN Bold" panose="020B0800000000000000"/>
            </a:endParaRPr>
          </a:p>
        </p:txBody>
      </p:sp>
      <p:sp>
        <p:nvSpPr>
          <p:cNvPr id="13" name="Freeform 12"/>
          <p:cNvSpPr/>
          <p:nvPr>
            <p:custDataLst>
              <p:tags r:id="rId8"/>
            </p:custDataLst>
          </p:nvPr>
        </p:nvSpPr>
        <p:spPr bwMode="auto">
          <a:xfrm>
            <a:off x="3119652" y="4418798"/>
            <a:ext cx="403855" cy="934309"/>
          </a:xfrm>
          <a:custGeom>
            <a:avLst/>
            <a:gdLst>
              <a:gd name="T0" fmla="*/ 319 w 319"/>
              <a:gd name="T1" fmla="*/ 367 h 738"/>
              <a:gd name="T2" fmla="*/ 0 w 319"/>
              <a:gd name="T3" fmla="*/ 738 h 738"/>
              <a:gd name="T4" fmla="*/ 0 w 319"/>
              <a:gd name="T5" fmla="*/ 367 h 738"/>
              <a:gd name="T6" fmla="*/ 0 w 319"/>
              <a:gd name="T7" fmla="*/ 0 h 738"/>
              <a:gd name="T8" fmla="*/ 319 w 319"/>
              <a:gd name="T9" fmla="*/ 367 h 738"/>
            </a:gdLst>
            <a:ahLst/>
            <a:cxnLst>
              <a:cxn ang="0">
                <a:pos x="T0" y="T1"/>
              </a:cxn>
              <a:cxn ang="0">
                <a:pos x="T2" y="T3"/>
              </a:cxn>
              <a:cxn ang="0">
                <a:pos x="T4" y="T5"/>
              </a:cxn>
              <a:cxn ang="0">
                <a:pos x="T6" y="T7"/>
              </a:cxn>
              <a:cxn ang="0">
                <a:pos x="T8" y="T9"/>
              </a:cxn>
            </a:cxnLst>
            <a:rect l="0" t="0" r="r" b="b"/>
            <a:pathLst>
              <a:path w="319" h="738">
                <a:moveTo>
                  <a:pt x="319" y="367"/>
                </a:moveTo>
                <a:lnTo>
                  <a:pt x="0" y="738"/>
                </a:lnTo>
                <a:lnTo>
                  <a:pt x="0" y="367"/>
                </a:lnTo>
                <a:lnTo>
                  <a:pt x="0" y="0"/>
                </a:lnTo>
                <a:lnTo>
                  <a:pt x="319" y="3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2400">
              <a:solidFill>
                <a:srgbClr val="000000"/>
              </a:solidFill>
              <a:latin typeface="Lato Light"/>
              <a:ea typeface="思源黑体 CN Bold" panose="020B0800000000000000"/>
            </a:endParaRPr>
          </a:p>
        </p:txBody>
      </p:sp>
      <p:sp>
        <p:nvSpPr>
          <p:cNvPr id="14" name="Oval 13"/>
          <p:cNvSpPr>
            <a:spLocks noChangeArrowheads="1"/>
          </p:cNvSpPr>
          <p:nvPr>
            <p:custDataLst>
              <p:tags r:id="rId9"/>
            </p:custDataLst>
          </p:nvPr>
        </p:nvSpPr>
        <p:spPr bwMode="auto">
          <a:xfrm>
            <a:off x="582311" y="4733490"/>
            <a:ext cx="1167253" cy="1167254"/>
          </a:xfrm>
          <a:prstGeom prst="ellipse">
            <a:avLst/>
          </a:prstGeom>
          <a:solidFill>
            <a:srgbClr val="68B9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0000"/>
              </a:solidFill>
              <a:effectLst/>
              <a:uLnTx/>
              <a:uFillTx/>
              <a:latin typeface="Lato Light"/>
              <a:ea typeface="思源黑体 CN Bold" panose="020B0800000000000000"/>
            </a:endParaRPr>
          </a:p>
        </p:txBody>
      </p:sp>
      <p:sp>
        <p:nvSpPr>
          <p:cNvPr id="19" name="Freeform 22"/>
          <p:cNvSpPr/>
          <p:nvPr>
            <p:custDataLst>
              <p:tags r:id="rId10"/>
            </p:custDataLst>
          </p:nvPr>
        </p:nvSpPr>
        <p:spPr bwMode="auto">
          <a:xfrm>
            <a:off x="8806348" y="1877476"/>
            <a:ext cx="403855" cy="929245"/>
          </a:xfrm>
          <a:custGeom>
            <a:avLst/>
            <a:gdLst>
              <a:gd name="T0" fmla="*/ 319 w 319"/>
              <a:gd name="T1" fmla="*/ 0 h 734"/>
              <a:gd name="T2" fmla="*/ 0 w 319"/>
              <a:gd name="T3" fmla="*/ 367 h 734"/>
              <a:gd name="T4" fmla="*/ 319 w 319"/>
              <a:gd name="T5" fmla="*/ 734 h 734"/>
              <a:gd name="T6" fmla="*/ 319 w 319"/>
              <a:gd name="T7" fmla="*/ 556 h 734"/>
              <a:gd name="T8" fmla="*/ 319 w 319"/>
              <a:gd name="T9" fmla="*/ 367 h 734"/>
              <a:gd name="T10" fmla="*/ 319 w 319"/>
              <a:gd name="T11" fmla="*/ 179 h 734"/>
              <a:gd name="T12" fmla="*/ 319 w 31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319" h="734">
                <a:moveTo>
                  <a:pt x="319" y="0"/>
                </a:moveTo>
                <a:lnTo>
                  <a:pt x="0" y="367"/>
                </a:lnTo>
                <a:lnTo>
                  <a:pt x="319" y="734"/>
                </a:lnTo>
                <a:lnTo>
                  <a:pt x="319" y="556"/>
                </a:lnTo>
                <a:lnTo>
                  <a:pt x="319" y="367"/>
                </a:lnTo>
                <a:lnTo>
                  <a:pt x="319" y="179"/>
                </a:lnTo>
                <a:lnTo>
                  <a:pt x="319" y="0"/>
                </a:lnTo>
                <a:close/>
              </a:path>
            </a:pathLst>
          </a:custGeom>
          <a:solidFill>
            <a:srgbClr val="E778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0000"/>
              </a:solidFill>
              <a:effectLst/>
              <a:uLnTx/>
              <a:uFillTx/>
              <a:latin typeface="Lato Light"/>
              <a:ea typeface="思源黑体 CN Bold" panose="020B0800000000000000"/>
            </a:endParaRPr>
          </a:p>
        </p:txBody>
      </p:sp>
      <p:sp>
        <p:nvSpPr>
          <p:cNvPr id="20" name="Freeform 23"/>
          <p:cNvSpPr/>
          <p:nvPr>
            <p:custDataLst>
              <p:tags r:id="rId11"/>
            </p:custDataLst>
          </p:nvPr>
        </p:nvSpPr>
        <p:spPr bwMode="auto">
          <a:xfrm>
            <a:off x="8801903" y="1881286"/>
            <a:ext cx="403855" cy="929245"/>
          </a:xfrm>
          <a:custGeom>
            <a:avLst/>
            <a:gdLst>
              <a:gd name="T0" fmla="*/ 319 w 319"/>
              <a:gd name="T1" fmla="*/ 0 h 734"/>
              <a:gd name="T2" fmla="*/ 0 w 319"/>
              <a:gd name="T3" fmla="*/ 367 h 734"/>
              <a:gd name="T4" fmla="*/ 319 w 319"/>
              <a:gd name="T5" fmla="*/ 734 h 734"/>
              <a:gd name="T6" fmla="*/ 319 w 319"/>
              <a:gd name="T7" fmla="*/ 556 h 734"/>
              <a:gd name="T8" fmla="*/ 319 w 319"/>
              <a:gd name="T9" fmla="*/ 367 h 734"/>
              <a:gd name="T10" fmla="*/ 319 w 319"/>
              <a:gd name="T11" fmla="*/ 179 h 734"/>
              <a:gd name="T12" fmla="*/ 319 w 319"/>
              <a:gd name="T13" fmla="*/ 0 h 734"/>
            </a:gdLst>
            <a:ahLst/>
            <a:cxnLst>
              <a:cxn ang="0">
                <a:pos x="T0" y="T1"/>
              </a:cxn>
              <a:cxn ang="0">
                <a:pos x="T2" y="T3"/>
              </a:cxn>
              <a:cxn ang="0">
                <a:pos x="T4" y="T5"/>
              </a:cxn>
              <a:cxn ang="0">
                <a:pos x="T6" y="T7"/>
              </a:cxn>
              <a:cxn ang="0">
                <a:pos x="T8" y="T9"/>
              </a:cxn>
              <a:cxn ang="0">
                <a:pos x="T10" y="T11"/>
              </a:cxn>
              <a:cxn ang="0">
                <a:pos x="T12" y="T13"/>
              </a:cxn>
            </a:cxnLst>
            <a:rect l="0" t="0" r="r" b="b"/>
            <a:pathLst>
              <a:path w="319" h="734">
                <a:moveTo>
                  <a:pt x="319" y="0"/>
                </a:moveTo>
                <a:lnTo>
                  <a:pt x="0" y="367"/>
                </a:lnTo>
                <a:lnTo>
                  <a:pt x="319" y="734"/>
                </a:lnTo>
                <a:lnTo>
                  <a:pt x="319" y="556"/>
                </a:lnTo>
                <a:lnTo>
                  <a:pt x="319" y="367"/>
                </a:lnTo>
                <a:lnTo>
                  <a:pt x="319" y="179"/>
                </a:lnTo>
                <a:lnTo>
                  <a:pt x="3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2400">
              <a:solidFill>
                <a:srgbClr val="000000"/>
              </a:solidFill>
              <a:latin typeface="Lato Light"/>
              <a:ea typeface="思源黑体 CN Bold" panose="020B0800000000000000"/>
            </a:endParaRPr>
          </a:p>
        </p:txBody>
      </p:sp>
      <p:sp>
        <p:nvSpPr>
          <p:cNvPr id="21" name="Freeform 24"/>
          <p:cNvSpPr/>
          <p:nvPr>
            <p:custDataLst>
              <p:tags r:id="rId12"/>
            </p:custDataLst>
          </p:nvPr>
        </p:nvSpPr>
        <p:spPr bwMode="auto">
          <a:xfrm>
            <a:off x="2630702" y="4870283"/>
            <a:ext cx="403855" cy="934309"/>
          </a:xfrm>
          <a:custGeom>
            <a:avLst/>
            <a:gdLst>
              <a:gd name="T0" fmla="*/ 0 w 319"/>
              <a:gd name="T1" fmla="*/ 0 h 738"/>
              <a:gd name="T2" fmla="*/ 0 w 319"/>
              <a:gd name="T3" fmla="*/ 367 h 738"/>
              <a:gd name="T4" fmla="*/ 0 w 319"/>
              <a:gd name="T5" fmla="*/ 738 h 738"/>
              <a:gd name="T6" fmla="*/ 319 w 319"/>
              <a:gd name="T7" fmla="*/ 367 h 738"/>
              <a:gd name="T8" fmla="*/ 0 w 319"/>
              <a:gd name="T9" fmla="*/ 0 h 738"/>
            </a:gdLst>
            <a:ahLst/>
            <a:cxnLst>
              <a:cxn ang="0">
                <a:pos x="T0" y="T1"/>
              </a:cxn>
              <a:cxn ang="0">
                <a:pos x="T2" y="T3"/>
              </a:cxn>
              <a:cxn ang="0">
                <a:pos x="T4" y="T5"/>
              </a:cxn>
              <a:cxn ang="0">
                <a:pos x="T6" y="T7"/>
              </a:cxn>
              <a:cxn ang="0">
                <a:pos x="T8" y="T9"/>
              </a:cxn>
            </a:cxnLst>
            <a:rect l="0" t="0" r="r" b="b"/>
            <a:pathLst>
              <a:path w="319" h="738">
                <a:moveTo>
                  <a:pt x="0" y="0"/>
                </a:moveTo>
                <a:lnTo>
                  <a:pt x="0" y="367"/>
                </a:lnTo>
                <a:lnTo>
                  <a:pt x="0" y="738"/>
                </a:lnTo>
                <a:lnTo>
                  <a:pt x="319" y="367"/>
                </a:lnTo>
                <a:lnTo>
                  <a:pt x="0" y="0"/>
                </a:lnTo>
                <a:close/>
              </a:path>
            </a:pathLst>
          </a:custGeom>
          <a:solidFill>
            <a:srgbClr val="68B92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srgbClr val="000000"/>
              </a:solidFill>
              <a:effectLst/>
              <a:uLnTx/>
              <a:uFillTx/>
              <a:latin typeface="Lato Light"/>
              <a:ea typeface="思源黑体 CN Bold" panose="020B0800000000000000"/>
            </a:endParaRPr>
          </a:p>
        </p:txBody>
      </p:sp>
      <p:sp>
        <p:nvSpPr>
          <p:cNvPr id="27" name="Shape 2787"/>
          <p:cNvSpPr/>
          <p:nvPr>
            <p:custDataLst>
              <p:tags r:id="rId13"/>
            </p:custDataLst>
          </p:nvPr>
        </p:nvSpPr>
        <p:spPr>
          <a:xfrm>
            <a:off x="10793582" y="2127867"/>
            <a:ext cx="540000" cy="504000"/>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FFFFFF"/>
          </a:solidFill>
          <a:ln w="12700">
            <a:miter lim="400000"/>
          </a:ln>
        </p:spPr>
        <p:txBody>
          <a:bodyPr lIns="14284" tIns="14284" rIns="14284" bIns="14284"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71450" rtl="0" eaLnBrk="1" fontAlgn="auto" latinLnBrk="0" hangingPunct="1">
              <a:lnSpc>
                <a:spcPct val="100000"/>
              </a:lnSpc>
              <a:spcBef>
                <a:spcPts val="0"/>
              </a:spcBef>
              <a:spcAft>
                <a:spcPts val="0"/>
              </a:spcAft>
              <a:buClrTx/>
              <a:buSzTx/>
              <a:buFontTx/>
              <a:buNone/>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120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ea typeface="思源黑体 CN Bold" panose="020B0800000000000000"/>
              <a:cs typeface="Gill Sans"/>
              <a:sym typeface="Gill Sans"/>
            </a:endParaRPr>
          </a:p>
        </p:txBody>
      </p:sp>
      <p:sp>
        <p:nvSpPr>
          <p:cNvPr id="32" name="TextBox 40"/>
          <p:cNvSpPr txBox="1"/>
          <p:nvPr>
            <p:custDataLst>
              <p:tags r:id="rId14"/>
            </p:custDataLst>
          </p:nvPr>
        </p:nvSpPr>
        <p:spPr>
          <a:xfrm>
            <a:off x="593725" y="995045"/>
            <a:ext cx="4840605" cy="2628900"/>
          </a:xfrm>
          <a:prstGeom prst="rect">
            <a:avLst/>
          </a:prstGeom>
          <a:noFill/>
        </p:spPr>
        <p:txBody>
          <a:bodyPr wrap="non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defRPr/>
            </a:pPr>
            <a:endParaRPr lang="zh-CN" altLang="en-US" dirty="0">
              <a:solidFill>
                <a:srgbClr val="000000"/>
              </a:solidFill>
              <a:latin typeface="Lato Light"/>
              <a:ea typeface="思源黑体 CN Bold" panose="020B0800000000000000"/>
              <a:sym typeface="+mn-ea"/>
            </a:endParaRPr>
          </a:p>
        </p:txBody>
      </p:sp>
      <p:pic>
        <p:nvPicPr>
          <p:cNvPr id="37" name="图片 4" descr="343632353233363b343632353238343b75358111"/>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929005" y="5012690"/>
            <a:ext cx="540000" cy="540000"/>
          </a:xfrm>
          <a:prstGeom prst="rect">
            <a:avLst/>
          </a:prstGeom>
        </p:spPr>
      </p:pic>
      <p:sp>
        <p:nvSpPr>
          <p:cNvPr id="31" name="文本框 30"/>
          <p:cNvSpPr txBox="1"/>
          <p:nvPr/>
        </p:nvSpPr>
        <p:spPr>
          <a:xfrm>
            <a:off x="3825240" y="4418965"/>
            <a:ext cx="7614920" cy="1773555"/>
          </a:xfrm>
          <a:prstGeom prst="rect">
            <a:avLst/>
          </a:prstGeom>
          <a:noFill/>
          <a:ln>
            <a:solidFill>
              <a:schemeClr val="tx1"/>
            </a:solidFill>
          </a:ln>
        </p:spPr>
        <p:txBody>
          <a:bodyPr wrap="square" rtlCol="0">
            <a:noAutofit/>
          </a:bodyPr>
          <a:lstStyle/>
          <a:p>
            <a:pPr algn="l">
              <a:lnSpc>
                <a:spcPct val="150000"/>
              </a:lnSpc>
              <a:defRPr/>
            </a:pPr>
            <a:r>
              <a:rPr lang="en-US" altLang="zh-CN" sz="2800" b="1" dirty="0">
                <a:solidFill>
                  <a:schemeClr val="tx1"/>
                </a:solidFill>
                <a:latin typeface="Arial" panose="020B0604020202020204"/>
                <a:ea typeface="思源黑体 CN Bold" panose="020B0800000000000000"/>
                <a:sym typeface="+mn-ea"/>
              </a:rPr>
              <a:t>2.</a:t>
            </a:r>
            <a:r>
              <a:rPr lang="en-US" altLang="zh-CN" sz="2800" b="1" dirty="0">
                <a:solidFill>
                  <a:schemeClr val="accent1"/>
                </a:solidFill>
                <a:latin typeface="Arial" panose="020B0604020202020204"/>
                <a:ea typeface="思源黑体 CN Bold" panose="020B0800000000000000"/>
                <a:sym typeface="+mn-ea"/>
              </a:rPr>
              <a:t> </a:t>
            </a:r>
            <a:r>
              <a:rPr lang="zh-CN" altLang="en-US" sz="2800" b="1" dirty="0">
                <a:solidFill>
                  <a:schemeClr val="accent1"/>
                </a:solidFill>
                <a:latin typeface="Arial" panose="020B0604020202020204"/>
                <a:ea typeface="思源黑体 CN Bold" panose="020B0800000000000000"/>
                <a:sym typeface="+mn-ea"/>
              </a:rPr>
              <a:t>更安全、可溯源地</a:t>
            </a:r>
            <a:r>
              <a:rPr lang="zh-CN" altLang="en-US" sz="2800" b="1" dirty="0">
                <a:solidFill>
                  <a:schemeClr val="tx1"/>
                </a:solidFill>
                <a:latin typeface="Arial" panose="020B0604020202020204"/>
                <a:ea typeface="思源黑体 CN Bold" panose="020B0800000000000000"/>
                <a:sym typeface="+mn-ea"/>
              </a:rPr>
              <a:t>实现</a:t>
            </a:r>
            <a:r>
              <a:rPr lang="zh-CN" altLang="en-US" sz="2800" b="1" dirty="0">
                <a:solidFill>
                  <a:srgbClr val="FF0000"/>
                </a:solidFill>
                <a:latin typeface="Arial" panose="020B0604020202020204"/>
                <a:ea typeface="思源黑体 CN Bold" panose="020B0800000000000000"/>
                <a:sym typeface="+mn-ea"/>
              </a:rPr>
              <a:t>数据安全防护：</a:t>
            </a:r>
            <a:endParaRPr lang="zh-CN" altLang="en-US" b="1" dirty="0">
              <a:solidFill>
                <a:srgbClr val="000000"/>
              </a:solidFill>
              <a:latin typeface="Arial" panose="020B0604020202020204"/>
              <a:ea typeface="思源黑体 CN Bold" panose="020B0800000000000000"/>
              <a:sym typeface="+mn-ea"/>
            </a:endParaRPr>
          </a:p>
          <a:p>
            <a:pPr marL="342900" indent="-342900" algn="l">
              <a:lnSpc>
                <a:spcPct val="150000"/>
              </a:lnSpc>
              <a:buFont typeface="Arial" panose="020B0604020202020204" pitchFamily="34" charset="0"/>
              <a:buChar char="•"/>
              <a:defRPr/>
            </a:pPr>
            <a:r>
              <a:rPr lang="zh-CN" altLang="en-US" dirty="0">
                <a:solidFill>
                  <a:srgbClr val="000000"/>
                </a:solidFill>
                <a:latin typeface="Lato Light"/>
                <a:ea typeface="思源黑体 CN Bold" panose="020B0800000000000000"/>
                <a:sym typeface="+mn-ea"/>
              </a:rPr>
              <a:t>有效防止内部人员（如开发、运维人员）窃取数据、批量泄露数据</a:t>
            </a:r>
          </a:p>
          <a:p>
            <a:pPr marL="342900" indent="-342900" algn="l">
              <a:lnSpc>
                <a:spcPct val="150000"/>
              </a:lnSpc>
              <a:buFont typeface="Arial" panose="020B0604020202020204" pitchFamily="34" charset="0"/>
              <a:buChar char="•"/>
              <a:defRPr/>
            </a:pPr>
            <a:r>
              <a:rPr lang="zh-CN" altLang="en-US" dirty="0">
                <a:solidFill>
                  <a:srgbClr val="000000"/>
                </a:solidFill>
                <a:latin typeface="Lato Light"/>
                <a:ea typeface="思源黑体 CN Bold" panose="020B0800000000000000"/>
                <a:sym typeface="+mn-ea"/>
              </a:rPr>
              <a:t>操作行为有记录，安全事件可溯源（记录不可篡改、无法抵赖）</a:t>
            </a:r>
          </a:p>
          <a:p>
            <a:pPr>
              <a:lnSpc>
                <a:spcPct val="150000"/>
              </a:lnSpc>
              <a:defRPr/>
            </a:pPr>
            <a:endParaRPr lang="zh-CN" altLang="en-US" dirty="0"/>
          </a:p>
        </p:txBody>
      </p:sp>
      <p:sp>
        <p:nvSpPr>
          <p:cNvPr id="33" name="文本框 32"/>
          <p:cNvSpPr txBox="1"/>
          <p:nvPr>
            <p:custDataLst>
              <p:tags r:id="rId15"/>
            </p:custDataLst>
          </p:nvPr>
        </p:nvSpPr>
        <p:spPr>
          <a:xfrm>
            <a:off x="593725" y="1140460"/>
            <a:ext cx="7773670" cy="2567305"/>
          </a:xfrm>
          <a:prstGeom prst="rect">
            <a:avLst/>
          </a:prstGeom>
          <a:noFill/>
          <a:ln>
            <a:solidFill>
              <a:schemeClr val="tx1"/>
            </a:solidFill>
          </a:ln>
        </p:spPr>
        <p:txBody>
          <a:bodyPr wrap="square" rtlCol="0">
            <a:noAutofit/>
          </a:bodyPr>
          <a:lstStyle/>
          <a:p>
            <a:pPr algn="l">
              <a:lnSpc>
                <a:spcPct val="150000"/>
              </a:lnSpc>
              <a:defRPr/>
            </a:pPr>
            <a:r>
              <a:rPr lang="en-US" altLang="zh-CN" sz="2800" b="1" dirty="0">
                <a:solidFill>
                  <a:srgbClr val="000000"/>
                </a:solidFill>
                <a:latin typeface="Arial" panose="020B0604020202020204"/>
                <a:ea typeface="思源黑体 CN Bold" panose="020B0800000000000000"/>
                <a:sym typeface="+mn-ea"/>
              </a:rPr>
              <a:t>1. </a:t>
            </a:r>
            <a:r>
              <a:rPr lang="zh-CN" altLang="en-US" sz="2800" b="1" dirty="0">
                <a:solidFill>
                  <a:schemeClr val="accent1"/>
                </a:solidFill>
                <a:latin typeface="Arial" panose="020B0604020202020204"/>
                <a:ea typeface="思源黑体 CN Bold" panose="020B0800000000000000"/>
                <a:sym typeface="+mn-ea"/>
              </a:rPr>
              <a:t>合法、安全、高效地</a:t>
            </a:r>
            <a:r>
              <a:rPr lang="zh-CN" altLang="en-US" sz="2800" b="1" dirty="0">
                <a:latin typeface="Arial" panose="020B0604020202020204"/>
                <a:ea typeface="思源黑体 CN Bold" panose="020B0800000000000000"/>
                <a:sym typeface="+mn-ea"/>
              </a:rPr>
              <a:t>实现</a:t>
            </a:r>
            <a:r>
              <a:rPr lang="zh-CN" altLang="en-US" sz="2800" b="1" dirty="0">
                <a:solidFill>
                  <a:srgbClr val="FF0000"/>
                </a:solidFill>
                <a:latin typeface="Arial" panose="020B0604020202020204"/>
                <a:ea typeface="思源黑体 CN Bold" panose="020B0800000000000000"/>
                <a:sym typeface="+mn-ea"/>
              </a:rPr>
              <a:t>数据增值：</a:t>
            </a:r>
            <a:endParaRPr lang="zh-CN" altLang="en-US" sz="2800" b="1" dirty="0">
              <a:solidFill>
                <a:srgbClr val="000000"/>
              </a:solidFill>
              <a:latin typeface="Arial" panose="020B0604020202020204"/>
              <a:ea typeface="思源黑体 CN Bold" panose="020B0800000000000000"/>
              <a:sym typeface="+mn-ea"/>
            </a:endParaRPr>
          </a:p>
          <a:p>
            <a:pPr marL="342900" indent="-342900" algn="l">
              <a:lnSpc>
                <a:spcPct val="150000"/>
              </a:lnSpc>
              <a:buFont typeface="Arial" panose="020B0604020202020204" pitchFamily="34" charset="0"/>
              <a:buChar char="•"/>
              <a:defRPr/>
            </a:pPr>
            <a:r>
              <a:rPr lang="zh-CN" altLang="en-US" sz="1800" dirty="0">
                <a:solidFill>
                  <a:srgbClr val="000000"/>
                </a:solidFill>
                <a:latin typeface="Lato Light"/>
                <a:ea typeface="思源黑体 CN Bold" panose="020B0800000000000000"/>
                <a:sym typeface="+mn-ea"/>
              </a:rPr>
              <a:t>更安全、更便捷、更高效的实现多方数据互联互通，</a:t>
            </a:r>
            <a:r>
              <a:rPr lang="zh-CN" altLang="en-US" sz="1800" dirty="0">
                <a:solidFill>
                  <a:srgbClr val="00B050"/>
                </a:solidFill>
                <a:latin typeface="Lato Light"/>
                <a:ea typeface="思源黑体 CN Bold" panose="020B0800000000000000"/>
                <a:sym typeface="+mn-ea"/>
              </a:rPr>
              <a:t>促进业务营收，助力行业发展</a:t>
            </a:r>
            <a:endParaRPr lang="zh-CN" altLang="en-US" sz="1800" dirty="0">
              <a:solidFill>
                <a:srgbClr val="000000"/>
              </a:solidFill>
              <a:latin typeface="Lato Light"/>
              <a:ea typeface="思源黑体 CN Bold" panose="020B0800000000000000"/>
              <a:sym typeface="+mn-ea"/>
            </a:endParaRPr>
          </a:p>
          <a:p>
            <a:pPr marL="342900" indent="-342900" algn="l">
              <a:lnSpc>
                <a:spcPct val="150000"/>
              </a:lnSpc>
              <a:buFont typeface="Arial" panose="020B0604020202020204" pitchFamily="34" charset="0"/>
              <a:buChar char="•"/>
              <a:defRPr/>
            </a:pPr>
            <a:r>
              <a:rPr lang="zh-CN" altLang="en-US" sz="1800" dirty="0">
                <a:solidFill>
                  <a:srgbClr val="000000"/>
                </a:solidFill>
                <a:latin typeface="Lato Light"/>
                <a:ea typeface="思源黑体 CN Bold" panose="020B0800000000000000"/>
                <a:sym typeface="+mn-ea"/>
              </a:rPr>
              <a:t>数据提供方的数据不会被泄露、不会被留存（防止数据滥用或被转手）</a:t>
            </a:r>
          </a:p>
          <a:p>
            <a:pPr marL="342900" indent="-342900" algn="l">
              <a:lnSpc>
                <a:spcPct val="150000"/>
              </a:lnSpc>
              <a:buFont typeface="Arial" panose="020B0604020202020204" pitchFamily="34" charset="0"/>
              <a:buChar char="•"/>
              <a:defRPr/>
            </a:pPr>
            <a:r>
              <a:rPr lang="zh-CN" altLang="en-US" sz="1800" dirty="0">
                <a:solidFill>
                  <a:srgbClr val="000000"/>
                </a:solidFill>
                <a:latin typeface="Lato Light"/>
                <a:ea typeface="思源黑体 CN Bold" panose="020B0800000000000000"/>
                <a:sym typeface="+mn-ea"/>
              </a:rPr>
              <a:t>数据应用方不需改造业务逻辑，应用实现效率高</a:t>
            </a:r>
          </a:p>
          <a:p>
            <a:pPr algn="l">
              <a:lnSpc>
                <a:spcPct val="150000"/>
              </a:lnSpc>
              <a:defRPr/>
            </a:pPr>
            <a:endParaRPr lang="zh-CN" altLang="en-US" sz="2800" dirty="0">
              <a:solidFill>
                <a:srgbClr val="000000"/>
              </a:solidFill>
              <a:latin typeface="Lato Light"/>
              <a:ea typeface="思源黑体 CN Bold" panose="020B0800000000000000"/>
              <a:sym typeface="+mn-ea"/>
            </a:endParaRPr>
          </a:p>
          <a:p>
            <a:pPr>
              <a:lnSpc>
                <a:spcPct val="150000"/>
              </a:lnSpc>
              <a:defRPr/>
            </a:pPr>
            <a:endParaRPr lang="zh-CN"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lstStyle/>
          <a:p>
            <a:r>
              <a:rPr lang="zh-CN" altLang="en-US" dirty="0">
                <a:sym typeface="+mn-ea"/>
              </a:rPr>
              <a:t>核心功能</a:t>
            </a:r>
            <a:r>
              <a:rPr lang="en-US" altLang="zh-CN" dirty="0">
                <a:sym typeface="+mn-ea"/>
              </a:rPr>
              <a:t>1</a:t>
            </a:r>
            <a:r>
              <a:rPr lang="zh-CN" altLang="en-US" dirty="0">
                <a:sym typeface="+mn-ea"/>
              </a:rPr>
              <a:t>：全密态数据保护</a:t>
            </a:r>
            <a:endParaRPr lang="zh-CN" altLang="en-US" dirty="0"/>
          </a:p>
        </p:txBody>
      </p:sp>
      <p:sp>
        <p:nvSpPr>
          <p:cNvPr id="2" name="灯片编号占位符 1"/>
          <p:cNvSpPr>
            <a:spLocks noGrp="1"/>
          </p:cNvSpPr>
          <p:nvPr>
            <p:ph type="sldNum" sz="quarter" idx="4294967295"/>
          </p:nvPr>
        </p:nvSpPr>
        <p:spPr>
          <a:xfrm>
            <a:off x="11687175" y="6356350"/>
            <a:ext cx="504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white"/>
                </a:solidFill>
                <a:effectLst/>
                <a:uLnTx/>
                <a:uFillTx/>
                <a:latin typeface="Calibri" panose="020F0502020204030204"/>
                <a:ea typeface="思源黑体 CN Bold" panose="020B0800000000000000"/>
                <a:cs typeface="+mn-cs"/>
              </a:rPr>
              <a:t>21</a:t>
            </a:fld>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15" name="文本框 14"/>
          <p:cNvSpPr txBox="1"/>
          <p:nvPr>
            <p:custDataLst>
              <p:tags r:id="rId1"/>
            </p:custDataLst>
          </p:nvPr>
        </p:nvSpPr>
        <p:spPr>
          <a:xfrm>
            <a:off x="6336665" y="1476375"/>
            <a:ext cx="5101590" cy="4523740"/>
          </a:xfrm>
          <a:prstGeom prst="rect">
            <a:avLst/>
          </a:prstGeom>
          <a:noFill/>
        </p:spPr>
        <p:txBody>
          <a:bodyPr wrap="square" rtlCol="0" anchor="t">
            <a:no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思源黑体 CN Bold" panose="020B0800000000000000"/>
                <a:cs typeface="+mn-cs"/>
                <a:sym typeface="+mn-ea"/>
              </a:rPr>
              <a:t>安全存储：</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1. </a:t>
            </a:r>
            <a:r>
              <a:rPr kumimoji="0" lang="zh-CN" altLang="en-US" sz="1800" b="1"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磁盘分区加密：</a:t>
            </a:r>
            <a:r>
              <a:rPr kumimoji="0" lang="zh-CN" altLang="en-US"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即使</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rPr>
              <a:t>运维人员</a:t>
            </a:r>
            <a:r>
              <a:rPr kumimoji="0" lang="zh-CN" altLang="en-US"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拷走了硬盘文件，也无法解密获取到明文的数据或文件内容</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1800" b="1"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2. </a:t>
            </a:r>
            <a:r>
              <a:rPr kumimoji="0" lang="zh-CN" altLang="en-US" sz="1800" b="1"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虚拟机镜像全盘加密：</a:t>
            </a:r>
            <a:r>
              <a:rPr kumimoji="0" lang="zh-CN" altLang="en-US"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即使镜像文件被拷贝，也无法解密获取原始明文数据或文件内容</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endParaRP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400" b="1" i="0" u="none" strike="noStrike" kern="1200" cap="none" spc="0" normalizeH="0" baseline="0" noProof="0" dirty="0">
                <a:ln>
                  <a:noFill/>
                </a:ln>
                <a:solidFill>
                  <a:srgbClr val="FF0000"/>
                </a:solidFill>
                <a:effectLst/>
                <a:uLnTx/>
                <a:uFillTx/>
                <a:latin typeface="微软雅黑" panose="020B0503020204020204" pitchFamily="34" charset="-122"/>
                <a:ea typeface="思源黑体 CN Bold" panose="020B0800000000000000"/>
                <a:cs typeface="+mn-cs"/>
                <a:sym typeface="+mn-ea"/>
              </a:rPr>
              <a:t>安全计算：</a:t>
            </a:r>
          </a:p>
          <a:p>
            <a:pPr marL="0" marR="0" lvl="0" indent="0" algn="l"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1800" b="1"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内存加密：</a:t>
            </a:r>
            <a:r>
              <a:rPr kumimoji="0" lang="zh-CN" altLang="en-US"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无法通过内存分析出原始数据，</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rPr>
              <a:t>即使运维人员</a:t>
            </a: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rPr>
              <a:t>Dump</a:t>
            </a:r>
            <a:r>
              <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rPr>
              <a:t>内存</a:t>
            </a:r>
            <a:r>
              <a:rPr kumimoji="0" lang="zh-CN" altLang="en-US" sz="18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，也无法解密获取原始明文数据。</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endParaRPr>
          </a:p>
        </p:txBody>
      </p:sp>
      <p:grpSp>
        <p:nvGrpSpPr>
          <p:cNvPr id="128" name="组合 127"/>
          <p:cNvGrpSpPr/>
          <p:nvPr/>
        </p:nvGrpSpPr>
        <p:grpSpPr>
          <a:xfrm>
            <a:off x="574270" y="1174008"/>
            <a:ext cx="4916879" cy="5438410"/>
            <a:chOff x="3279670" y="1206393"/>
            <a:chExt cx="4530725" cy="5151743"/>
          </a:xfrm>
        </p:grpSpPr>
        <p:sp>
          <p:nvSpPr>
            <p:cNvPr id="129" name="矩形 128"/>
            <p:cNvSpPr/>
            <p:nvPr>
              <p:custDataLst>
                <p:tags r:id="rId2"/>
              </p:custDataLst>
            </p:nvPr>
          </p:nvSpPr>
          <p:spPr>
            <a:xfrm>
              <a:off x="3279670" y="1492748"/>
              <a:ext cx="4530725" cy="4023361"/>
            </a:xfrm>
            <a:prstGeom prst="rect">
              <a:avLst/>
            </a:prstGeom>
            <a:solidFill>
              <a:srgbClr val="FFFFFF">
                <a:lumMod val="95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0" name="矩形 129"/>
            <p:cNvSpPr/>
            <p:nvPr>
              <p:custDataLst>
                <p:tags r:id="rId3"/>
              </p:custDataLst>
            </p:nvPr>
          </p:nvSpPr>
          <p:spPr>
            <a:xfrm>
              <a:off x="5590131" y="4728577"/>
              <a:ext cx="2169304" cy="322972"/>
            </a:xfrm>
            <a:prstGeom prst="rect">
              <a:avLst/>
            </a:prstGeom>
            <a:solidFill>
              <a:srgbClr val="3BB3C2">
                <a:lumMod val="20000"/>
                <a:lumOff val="80000"/>
              </a:srgbClr>
            </a:solidFill>
            <a:ln w="12700" cap="flat" cmpd="sng" algn="ctr">
              <a:solidFill>
                <a:srgbClr val="68B92E">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内存</a:t>
              </a:r>
            </a:p>
          </p:txBody>
        </p:sp>
        <p:sp>
          <p:nvSpPr>
            <p:cNvPr id="131" name="矩形 130"/>
            <p:cNvSpPr/>
            <p:nvPr>
              <p:custDataLst>
                <p:tags r:id="rId4"/>
              </p:custDataLst>
            </p:nvPr>
          </p:nvSpPr>
          <p:spPr>
            <a:xfrm>
              <a:off x="5590131" y="3527534"/>
              <a:ext cx="2169303" cy="867719"/>
            </a:xfrm>
            <a:prstGeom prst="rect">
              <a:avLst/>
            </a:prstGeom>
            <a:solidFill>
              <a:srgbClr val="E77817">
                <a:lumMod val="75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endParaRPr>
            </a:p>
          </p:txBody>
        </p:sp>
        <p:sp>
          <p:nvSpPr>
            <p:cNvPr id="132" name="矩形 131"/>
            <p:cNvSpPr/>
            <p:nvPr>
              <p:custDataLst>
                <p:tags r:id="rId5"/>
              </p:custDataLst>
            </p:nvPr>
          </p:nvSpPr>
          <p:spPr>
            <a:xfrm>
              <a:off x="5666093" y="1622834"/>
              <a:ext cx="958147" cy="1246270"/>
            </a:xfrm>
            <a:prstGeom prst="rect">
              <a:avLst/>
            </a:prstGeom>
            <a:solidFill>
              <a:srgbClr val="A6A6A6">
                <a:lumMod val="40000"/>
                <a:lumOff val="60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3" name="矩形 132"/>
            <p:cNvSpPr/>
            <p:nvPr>
              <p:custDataLst>
                <p:tags r:id="rId6"/>
              </p:custDataLst>
            </p:nvPr>
          </p:nvSpPr>
          <p:spPr>
            <a:xfrm>
              <a:off x="6100103" y="4469363"/>
              <a:ext cx="501806" cy="16447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密文</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4" name="矩形 133"/>
            <p:cNvSpPr/>
            <p:nvPr>
              <p:custDataLst>
                <p:tags r:id="rId7"/>
              </p:custDataLst>
            </p:nvPr>
          </p:nvSpPr>
          <p:spPr>
            <a:xfrm>
              <a:off x="7220702" y="4482253"/>
              <a:ext cx="472468" cy="138693"/>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密文</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5" name="矩形 134"/>
            <p:cNvSpPr/>
            <p:nvPr>
              <p:custDataLst>
                <p:tags r:id="rId8"/>
              </p:custDataLst>
            </p:nvPr>
          </p:nvSpPr>
          <p:spPr>
            <a:xfrm>
              <a:off x="7185237" y="2899560"/>
              <a:ext cx="462425" cy="189733"/>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密钥</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6" name="矩形 135"/>
            <p:cNvSpPr/>
            <p:nvPr>
              <p:custDataLst>
                <p:tags r:id="rId9"/>
              </p:custDataLst>
            </p:nvPr>
          </p:nvSpPr>
          <p:spPr>
            <a:xfrm>
              <a:off x="5634223" y="3570151"/>
              <a:ext cx="2047310" cy="533102"/>
            </a:xfrm>
            <a:prstGeom prst="rect">
              <a:avLst/>
            </a:prstGeom>
            <a:solidFill>
              <a:srgbClr val="FFFFFF"/>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7" name="矩形 136"/>
            <p:cNvSpPr/>
            <p:nvPr>
              <p:custDataLst>
                <p:tags r:id="rId10"/>
              </p:custDataLst>
            </p:nvPr>
          </p:nvSpPr>
          <p:spPr>
            <a:xfrm>
              <a:off x="6202837" y="3880873"/>
              <a:ext cx="894789" cy="19549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内存控制器</a:t>
              </a:r>
            </a:p>
          </p:txBody>
        </p:sp>
        <p:sp>
          <p:nvSpPr>
            <p:cNvPr id="138" name="矩形 137"/>
            <p:cNvSpPr/>
            <p:nvPr>
              <p:custDataLst>
                <p:tags r:id="rId11"/>
              </p:custDataLst>
            </p:nvPr>
          </p:nvSpPr>
          <p:spPr>
            <a:xfrm>
              <a:off x="5674204" y="3669779"/>
              <a:ext cx="1936685" cy="195497"/>
            </a:xfrm>
            <a:prstGeom prst="rect">
              <a:avLst/>
            </a:prstGeom>
            <a:solidFill>
              <a:srgbClr val="FFFFFF"/>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SM4</a:t>
              </a: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加解密</a:t>
              </a:r>
            </a:p>
          </p:txBody>
        </p:sp>
        <p:sp>
          <p:nvSpPr>
            <p:cNvPr id="139" name="矩形 138"/>
            <p:cNvSpPr/>
            <p:nvPr>
              <p:custDataLst>
                <p:tags r:id="rId12"/>
              </p:custDataLst>
            </p:nvPr>
          </p:nvSpPr>
          <p:spPr>
            <a:xfrm>
              <a:off x="6025021" y="4167755"/>
              <a:ext cx="1340001" cy="21732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海光</a:t>
              </a:r>
              <a:r>
                <a:rPr kumimoji="0" lang="en-US" altLang="zh-CN"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CPU</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a:t>
              </a:r>
              <a:r>
                <a:rPr kumimoji="0" lang="en-US" altLang="zh-CN"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TEE</a:t>
              </a:r>
              <a:r>
                <a:rPr kumimoji="0" lang="zh-CN" altLang="en-US"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环境支持）</a:t>
              </a:r>
            </a:p>
          </p:txBody>
        </p:sp>
        <p:sp>
          <p:nvSpPr>
            <p:cNvPr id="140" name="矩形 139"/>
            <p:cNvSpPr/>
            <p:nvPr>
              <p:custDataLst>
                <p:tags r:id="rId13"/>
              </p:custDataLst>
            </p:nvPr>
          </p:nvSpPr>
          <p:spPr>
            <a:xfrm>
              <a:off x="5666093" y="1628672"/>
              <a:ext cx="958147"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安全加密虚拟机</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41" name="矩形 140"/>
            <p:cNvSpPr/>
            <p:nvPr>
              <p:custDataLst>
                <p:tags r:id="rId14"/>
              </p:custDataLst>
            </p:nvPr>
          </p:nvSpPr>
          <p:spPr>
            <a:xfrm>
              <a:off x="5666093" y="2593760"/>
              <a:ext cx="958147" cy="271660"/>
            </a:xfrm>
            <a:prstGeom prst="rect">
              <a:avLst/>
            </a:prstGeom>
            <a:solidFill>
              <a:srgbClr val="E77817">
                <a:lumMod val="75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CNEOS-Linux</a:t>
              </a:r>
              <a:r>
                <a:rPr kumimoji="0" lang="zh-CN" altLang="en-US" sz="7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系统</a:t>
              </a:r>
            </a:p>
          </p:txBody>
        </p:sp>
        <p:sp>
          <p:nvSpPr>
            <p:cNvPr id="142" name="矩形 141"/>
            <p:cNvSpPr/>
            <p:nvPr>
              <p:custDataLst>
                <p:tags r:id="rId15"/>
              </p:custDataLst>
            </p:nvPr>
          </p:nvSpPr>
          <p:spPr>
            <a:xfrm>
              <a:off x="5711501" y="1892530"/>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应用</a:t>
              </a:r>
            </a:p>
          </p:txBody>
        </p:sp>
        <p:sp>
          <p:nvSpPr>
            <p:cNvPr id="143" name="矩形 142"/>
            <p:cNvSpPr/>
            <p:nvPr>
              <p:custDataLst>
                <p:tags r:id="rId16"/>
              </p:custDataLst>
            </p:nvPr>
          </p:nvSpPr>
          <p:spPr>
            <a:xfrm>
              <a:off x="6180381" y="1892530"/>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数据</a:t>
              </a:r>
            </a:p>
          </p:txBody>
        </p:sp>
        <p:sp>
          <p:nvSpPr>
            <p:cNvPr id="144" name="矩形 143"/>
            <p:cNvSpPr/>
            <p:nvPr>
              <p:custDataLst>
                <p:tags r:id="rId17"/>
              </p:custDataLst>
            </p:nvPr>
          </p:nvSpPr>
          <p:spPr>
            <a:xfrm>
              <a:off x="5716885" y="2340702"/>
              <a:ext cx="868366" cy="144962"/>
            </a:xfrm>
            <a:prstGeom prst="rect">
              <a:avLst/>
            </a:prstGeom>
            <a:solidFill>
              <a:srgbClr val="667AB3">
                <a:lumMod val="60000"/>
                <a:lumOff val="40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Docker/</a:t>
              </a:r>
              <a:r>
                <a:rPr kumimoji="0" lang="en-US" altLang="zh-CN" sz="700" b="0" i="0" u="none" strike="noStrike" kern="0" cap="none" spc="0" normalizeH="0" baseline="0" noProof="0" dirty="0" err="1">
                  <a:ln>
                    <a:noFill/>
                  </a:ln>
                  <a:solidFill>
                    <a:srgbClr val="000000"/>
                  </a:solidFill>
                  <a:effectLst/>
                  <a:uLnTx/>
                  <a:uFillTx/>
                  <a:latin typeface="Arial" panose="020B0604020202020204"/>
                  <a:ea typeface="思源黑体 CN Bold" panose="020B0800000000000000"/>
                  <a:cs typeface="+mn-cs"/>
                </a:rPr>
                <a:t>kubernetes</a:t>
              </a: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45" name="矩形 144"/>
            <p:cNvSpPr/>
            <p:nvPr>
              <p:custDataLst>
                <p:tags r:id="rId18"/>
              </p:custDataLst>
            </p:nvPr>
          </p:nvSpPr>
          <p:spPr>
            <a:xfrm>
              <a:off x="6096000" y="2894863"/>
              <a:ext cx="492826" cy="19912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密钥</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cxnSp>
          <p:nvCxnSpPr>
            <p:cNvPr id="146" name="直接箭头连接符 145"/>
            <p:cNvCxnSpPr>
              <a:endCxn id="132" idx="2"/>
            </p:cNvCxnSpPr>
            <p:nvPr>
              <p:custDataLst>
                <p:tags r:id="rId19"/>
              </p:custDataLst>
            </p:nvPr>
          </p:nvCxnSpPr>
          <p:spPr>
            <a:xfrm flipV="1">
              <a:off x="6141471" y="2869104"/>
              <a:ext cx="3696" cy="829836"/>
            </a:xfrm>
            <a:prstGeom prst="straightConnector1">
              <a:avLst/>
            </a:prstGeom>
            <a:noFill/>
            <a:ln w="22225" cap="flat" cmpd="sng" algn="ctr">
              <a:solidFill>
                <a:srgbClr val="68B92E"/>
              </a:solidFill>
              <a:prstDash val="solid"/>
              <a:miter lim="800000"/>
              <a:headEnd type="triangle"/>
              <a:tailEnd type="none"/>
            </a:ln>
            <a:effectLst/>
          </p:spPr>
        </p:cxnSp>
        <p:cxnSp>
          <p:nvCxnSpPr>
            <p:cNvPr id="147" name="直接箭头连接符 146"/>
            <p:cNvCxnSpPr/>
            <p:nvPr>
              <p:custDataLst>
                <p:tags r:id="rId20"/>
              </p:custDataLst>
            </p:nvPr>
          </p:nvCxnSpPr>
          <p:spPr>
            <a:xfrm flipV="1">
              <a:off x="6152293" y="4100641"/>
              <a:ext cx="0" cy="625324"/>
            </a:xfrm>
            <a:prstGeom prst="straightConnector1">
              <a:avLst/>
            </a:prstGeom>
            <a:noFill/>
            <a:ln w="22225" cap="flat" cmpd="sng" algn="ctr">
              <a:solidFill>
                <a:srgbClr val="68B92E"/>
              </a:solidFill>
              <a:prstDash val="solid"/>
              <a:miter lim="800000"/>
              <a:headEnd type="triangle"/>
              <a:tailEnd type="none"/>
            </a:ln>
            <a:effectLst/>
          </p:spPr>
        </p:cxnSp>
        <p:cxnSp>
          <p:nvCxnSpPr>
            <p:cNvPr id="148" name="直接箭头连接符 147"/>
            <p:cNvCxnSpPr/>
            <p:nvPr>
              <p:custDataLst>
                <p:tags r:id="rId21"/>
              </p:custDataLst>
            </p:nvPr>
          </p:nvCxnSpPr>
          <p:spPr>
            <a:xfrm flipH="1" flipV="1">
              <a:off x="7204391" y="4103253"/>
              <a:ext cx="10934" cy="625324"/>
            </a:xfrm>
            <a:prstGeom prst="straightConnector1">
              <a:avLst/>
            </a:prstGeom>
            <a:noFill/>
            <a:ln w="22225" cap="flat" cmpd="sng" algn="ctr">
              <a:solidFill>
                <a:srgbClr val="68B92E"/>
              </a:solidFill>
              <a:prstDash val="solid"/>
              <a:miter lim="800000"/>
              <a:headEnd type="triangle"/>
              <a:tailEnd type="none"/>
            </a:ln>
            <a:effectLst/>
          </p:spPr>
        </p:cxnSp>
        <p:sp>
          <p:nvSpPr>
            <p:cNvPr id="149" name="矩形 148"/>
            <p:cNvSpPr/>
            <p:nvPr>
              <p:custDataLst>
                <p:tags r:id="rId22"/>
              </p:custDataLst>
            </p:nvPr>
          </p:nvSpPr>
          <p:spPr>
            <a:xfrm>
              <a:off x="5590131" y="5113053"/>
              <a:ext cx="2169304" cy="322972"/>
            </a:xfrm>
            <a:prstGeom prst="rect">
              <a:avLst/>
            </a:prstGeom>
            <a:solidFill>
              <a:srgbClr val="E77817">
                <a:lumMod val="75000"/>
              </a:srgbClr>
            </a:solidFill>
            <a:ln w="12700" cap="flat" cmpd="sng" algn="ctr">
              <a:solidFill>
                <a:srgbClr val="68B92E">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思源黑体 CN Bold" panose="020B0800000000000000"/>
                  <a:cs typeface="+mn-cs"/>
                </a:rPr>
                <a:t>TEE</a:t>
              </a: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思源黑体 CN Bold" panose="020B0800000000000000"/>
                  <a:cs typeface="+mn-cs"/>
                </a:rPr>
                <a:t>安全设备</a:t>
              </a:r>
            </a:p>
          </p:txBody>
        </p:sp>
        <p:sp>
          <p:nvSpPr>
            <p:cNvPr id="150" name="矩形 149"/>
            <p:cNvSpPr/>
            <p:nvPr>
              <p:custDataLst>
                <p:tags r:id="rId23"/>
              </p:custDataLst>
            </p:nvPr>
          </p:nvSpPr>
          <p:spPr>
            <a:xfrm>
              <a:off x="6752325" y="1622834"/>
              <a:ext cx="958147" cy="1243178"/>
            </a:xfrm>
            <a:prstGeom prst="rect">
              <a:avLst/>
            </a:prstGeom>
            <a:solidFill>
              <a:srgbClr val="A6A6A6">
                <a:lumMod val="40000"/>
                <a:lumOff val="60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51" name="矩形 150"/>
            <p:cNvSpPr/>
            <p:nvPr>
              <p:custDataLst>
                <p:tags r:id="rId24"/>
              </p:custDataLst>
            </p:nvPr>
          </p:nvSpPr>
          <p:spPr>
            <a:xfrm>
              <a:off x="6752325" y="1628782"/>
              <a:ext cx="958147"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安全加密虚拟机</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52" name="矩形 151"/>
            <p:cNvSpPr/>
            <p:nvPr>
              <p:custDataLst>
                <p:tags r:id="rId25"/>
              </p:custDataLst>
            </p:nvPr>
          </p:nvSpPr>
          <p:spPr>
            <a:xfrm>
              <a:off x="6752325" y="2593870"/>
              <a:ext cx="958147" cy="271660"/>
            </a:xfrm>
            <a:prstGeom prst="rect">
              <a:avLst/>
            </a:prstGeom>
            <a:solidFill>
              <a:srgbClr val="E77817">
                <a:lumMod val="75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CNEOS-Linux</a:t>
              </a:r>
              <a:r>
                <a:rPr kumimoji="0" lang="zh-CN" altLang="en-US" sz="7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系统</a:t>
              </a:r>
            </a:p>
          </p:txBody>
        </p:sp>
        <p:sp>
          <p:nvSpPr>
            <p:cNvPr id="153" name="矩形 152"/>
            <p:cNvSpPr/>
            <p:nvPr>
              <p:custDataLst>
                <p:tags r:id="rId26"/>
              </p:custDataLst>
            </p:nvPr>
          </p:nvSpPr>
          <p:spPr>
            <a:xfrm>
              <a:off x="6803324" y="1892530"/>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应用</a:t>
              </a:r>
            </a:p>
          </p:txBody>
        </p:sp>
        <p:sp>
          <p:nvSpPr>
            <p:cNvPr id="154" name="矩形 153"/>
            <p:cNvSpPr/>
            <p:nvPr>
              <p:custDataLst>
                <p:tags r:id="rId27"/>
              </p:custDataLst>
            </p:nvPr>
          </p:nvSpPr>
          <p:spPr>
            <a:xfrm>
              <a:off x="7248929" y="1892640"/>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数据</a:t>
              </a:r>
            </a:p>
          </p:txBody>
        </p:sp>
        <p:sp>
          <p:nvSpPr>
            <p:cNvPr id="155" name="矩形 154"/>
            <p:cNvSpPr/>
            <p:nvPr>
              <p:custDataLst>
                <p:tags r:id="rId28"/>
              </p:custDataLst>
            </p:nvPr>
          </p:nvSpPr>
          <p:spPr>
            <a:xfrm>
              <a:off x="6803801" y="2341227"/>
              <a:ext cx="870944" cy="145072"/>
            </a:xfrm>
            <a:prstGeom prst="rect">
              <a:avLst/>
            </a:prstGeom>
            <a:solidFill>
              <a:srgbClr val="667AB3">
                <a:lumMod val="60000"/>
                <a:lumOff val="40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Docker/</a:t>
              </a:r>
              <a:r>
                <a:rPr kumimoji="0" lang="en-US" altLang="zh-CN" sz="700" b="0" i="0" u="none" strike="noStrike" kern="0" cap="none" spc="0" normalizeH="0" baseline="0" noProof="0" dirty="0" err="1">
                  <a:ln>
                    <a:noFill/>
                  </a:ln>
                  <a:solidFill>
                    <a:srgbClr val="000000"/>
                  </a:solidFill>
                  <a:effectLst/>
                  <a:uLnTx/>
                  <a:uFillTx/>
                  <a:latin typeface="Arial" panose="020B0604020202020204"/>
                  <a:ea typeface="思源黑体 CN Bold" panose="020B0800000000000000"/>
                  <a:cs typeface="+mn-cs"/>
                </a:rPr>
                <a:t>kubernetes</a:t>
              </a: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cxnSp>
          <p:nvCxnSpPr>
            <p:cNvPr id="156" name="直接箭头连接符 155"/>
            <p:cNvCxnSpPr>
              <a:endCxn id="150" idx="2"/>
            </p:cNvCxnSpPr>
            <p:nvPr>
              <p:custDataLst>
                <p:tags r:id="rId29"/>
              </p:custDataLst>
            </p:nvPr>
          </p:nvCxnSpPr>
          <p:spPr>
            <a:xfrm flipV="1">
              <a:off x="7227395" y="2866012"/>
              <a:ext cx="4004" cy="811994"/>
            </a:xfrm>
            <a:prstGeom prst="straightConnector1">
              <a:avLst/>
            </a:prstGeom>
            <a:noFill/>
            <a:ln w="22225" cap="flat" cmpd="sng" algn="ctr">
              <a:solidFill>
                <a:srgbClr val="68B92E"/>
              </a:solidFill>
              <a:prstDash val="solid"/>
              <a:miter lim="800000"/>
              <a:headEnd type="triangle"/>
              <a:tailEnd type="none"/>
            </a:ln>
            <a:effectLst/>
          </p:spPr>
        </p:cxnSp>
        <p:sp>
          <p:nvSpPr>
            <p:cNvPr id="157" name="矩形 156"/>
            <p:cNvSpPr/>
            <p:nvPr>
              <p:custDataLst>
                <p:tags r:id="rId30"/>
              </p:custDataLst>
            </p:nvPr>
          </p:nvSpPr>
          <p:spPr>
            <a:xfrm>
              <a:off x="5590132" y="3101377"/>
              <a:ext cx="2169300" cy="347622"/>
            </a:xfrm>
            <a:prstGeom prst="rect">
              <a:avLst/>
            </a:prstGeom>
            <a:solidFill>
              <a:srgbClr val="FFFFFF"/>
            </a:solidFill>
            <a:ln w="12700" cap="flat" cmpd="sng" algn="ctr">
              <a:solidFill>
                <a:srgbClr val="000000"/>
              </a:solidFill>
              <a:prstDash val="solid"/>
              <a:miter lim="800000"/>
            </a:ln>
            <a:effectLst>
              <a:outerShdw blurRad="165100" dist="76200" dir="2700000" algn="tl" rotWithShape="0">
                <a:prstClr val="black">
                  <a:alpha val="28000"/>
                </a:prstClr>
              </a:outerShdw>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p:txBody>
        </p:sp>
        <p:sp>
          <p:nvSpPr>
            <p:cNvPr id="158" name="文本框 157"/>
            <p:cNvSpPr txBox="1"/>
            <p:nvPr>
              <p:custDataLst>
                <p:tags r:id="rId31"/>
              </p:custDataLst>
            </p:nvPr>
          </p:nvSpPr>
          <p:spPr>
            <a:xfrm>
              <a:off x="5971680" y="3146504"/>
              <a:ext cx="1113597" cy="2478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rPr>
                <a:t>Hypervisor</a:t>
              </a:r>
              <a:endParaRPr kumimoji="0" lang="zh-CN" altLang="en-US" sz="11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p:txBody>
        </p:sp>
        <p:sp>
          <p:nvSpPr>
            <p:cNvPr id="159" name="矩形 158"/>
            <p:cNvSpPr/>
            <p:nvPr>
              <p:custDataLst>
                <p:tags r:id="rId32"/>
              </p:custDataLst>
            </p:nvPr>
          </p:nvSpPr>
          <p:spPr>
            <a:xfrm>
              <a:off x="3346865" y="4731189"/>
              <a:ext cx="2117725" cy="322972"/>
            </a:xfrm>
            <a:prstGeom prst="rect">
              <a:avLst/>
            </a:prstGeom>
            <a:solidFill>
              <a:srgbClr val="3BB3C2">
                <a:lumMod val="20000"/>
                <a:lumOff val="80000"/>
              </a:srgbClr>
            </a:solidFill>
            <a:ln w="12700" cap="flat" cmpd="sng" algn="ctr">
              <a:solidFill>
                <a:srgbClr val="68B92E">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内存</a:t>
              </a:r>
            </a:p>
          </p:txBody>
        </p:sp>
        <p:sp>
          <p:nvSpPr>
            <p:cNvPr id="160" name="矩形 159"/>
            <p:cNvSpPr/>
            <p:nvPr>
              <p:custDataLst>
                <p:tags r:id="rId33"/>
              </p:custDataLst>
            </p:nvPr>
          </p:nvSpPr>
          <p:spPr>
            <a:xfrm>
              <a:off x="3346865" y="3530146"/>
              <a:ext cx="2117725" cy="867719"/>
            </a:xfrm>
            <a:prstGeom prst="rect">
              <a:avLst/>
            </a:prstGeom>
            <a:solidFill>
              <a:srgbClr val="FFFFFF">
                <a:lumMod val="95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1" name="矩形 160"/>
            <p:cNvSpPr/>
            <p:nvPr>
              <p:custDataLst>
                <p:tags r:id="rId34"/>
              </p:custDataLst>
            </p:nvPr>
          </p:nvSpPr>
          <p:spPr>
            <a:xfrm>
              <a:off x="3380306" y="1622834"/>
              <a:ext cx="958147" cy="1246270"/>
            </a:xfrm>
            <a:prstGeom prst="rect">
              <a:avLst/>
            </a:prstGeom>
            <a:solidFill>
              <a:srgbClr val="FFFFFF"/>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2" name="矩形 161"/>
            <p:cNvSpPr/>
            <p:nvPr>
              <p:custDataLst>
                <p:tags r:id="rId35"/>
              </p:custDataLst>
            </p:nvPr>
          </p:nvSpPr>
          <p:spPr>
            <a:xfrm>
              <a:off x="3626873" y="4169535"/>
              <a:ext cx="1308141" cy="21732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a:t>
              </a:r>
              <a:r>
                <a:rPr kumimoji="0" lang="en-US" altLang="zh-CN" sz="8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CPU</a:t>
              </a:r>
              <a:endParaRPr kumimoji="0" lang="zh-CN" altLang="en-US" sz="8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3" name="矩形 162"/>
            <p:cNvSpPr/>
            <p:nvPr>
              <p:custDataLst>
                <p:tags r:id="rId36"/>
              </p:custDataLst>
            </p:nvPr>
          </p:nvSpPr>
          <p:spPr>
            <a:xfrm>
              <a:off x="3380306" y="1631284"/>
              <a:ext cx="958147"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普通虚拟机</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4" name="矩形 163"/>
            <p:cNvSpPr/>
            <p:nvPr>
              <p:custDataLst>
                <p:tags r:id="rId37"/>
              </p:custDataLst>
            </p:nvPr>
          </p:nvSpPr>
          <p:spPr>
            <a:xfrm>
              <a:off x="3380306" y="2596372"/>
              <a:ext cx="958147" cy="271660"/>
            </a:xfrm>
            <a:prstGeom prst="rect">
              <a:avLst/>
            </a:prstGeom>
            <a:solidFill>
              <a:srgbClr val="A6A6A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操作系统</a:t>
              </a:r>
            </a:p>
          </p:txBody>
        </p:sp>
        <p:sp>
          <p:nvSpPr>
            <p:cNvPr id="165" name="矩形 164"/>
            <p:cNvSpPr/>
            <p:nvPr>
              <p:custDataLst>
                <p:tags r:id="rId38"/>
              </p:custDataLst>
            </p:nvPr>
          </p:nvSpPr>
          <p:spPr>
            <a:xfrm>
              <a:off x="3425070" y="1896503"/>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应用</a:t>
              </a:r>
            </a:p>
          </p:txBody>
        </p:sp>
        <p:sp>
          <p:nvSpPr>
            <p:cNvPr id="166" name="矩形 165"/>
            <p:cNvSpPr/>
            <p:nvPr>
              <p:custDataLst>
                <p:tags r:id="rId39"/>
              </p:custDataLst>
            </p:nvPr>
          </p:nvSpPr>
          <p:spPr>
            <a:xfrm>
              <a:off x="3876910" y="1895142"/>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数据</a:t>
              </a:r>
            </a:p>
          </p:txBody>
        </p:sp>
        <p:sp>
          <p:nvSpPr>
            <p:cNvPr id="167" name="矩形 166"/>
            <p:cNvSpPr/>
            <p:nvPr>
              <p:custDataLst>
                <p:tags r:id="rId40"/>
              </p:custDataLst>
            </p:nvPr>
          </p:nvSpPr>
          <p:spPr>
            <a:xfrm>
              <a:off x="3421980" y="2339976"/>
              <a:ext cx="870944" cy="147574"/>
            </a:xfrm>
            <a:prstGeom prst="rect">
              <a:avLst/>
            </a:prstGeom>
            <a:solidFill>
              <a:srgbClr val="667AB3">
                <a:lumMod val="60000"/>
                <a:lumOff val="40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Docker/</a:t>
              </a:r>
              <a:r>
                <a:rPr kumimoji="0" lang="en-US" altLang="zh-CN" sz="700" b="0" i="0" u="none" strike="noStrike" kern="0" cap="none" spc="0" normalizeH="0" baseline="0" noProof="0" dirty="0" err="1">
                  <a:ln>
                    <a:noFill/>
                  </a:ln>
                  <a:solidFill>
                    <a:srgbClr val="000000"/>
                  </a:solidFill>
                  <a:effectLst/>
                  <a:uLnTx/>
                  <a:uFillTx/>
                  <a:latin typeface="Arial" panose="020B0604020202020204"/>
                  <a:ea typeface="思源黑体 CN Bold" panose="020B0800000000000000"/>
                  <a:cs typeface="+mn-cs"/>
                </a:rPr>
                <a:t>kubernetes</a:t>
              </a: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8" name="矩形 167"/>
            <p:cNvSpPr/>
            <p:nvPr>
              <p:custDataLst>
                <p:tags r:id="rId41"/>
              </p:custDataLst>
            </p:nvPr>
          </p:nvSpPr>
          <p:spPr>
            <a:xfrm>
              <a:off x="3346865" y="5115665"/>
              <a:ext cx="2117725" cy="322972"/>
            </a:xfrm>
            <a:prstGeom prst="rect">
              <a:avLst/>
            </a:prstGeom>
            <a:solidFill>
              <a:srgbClr val="3BB3C2">
                <a:lumMod val="20000"/>
                <a:lumOff val="80000"/>
              </a:srgbClr>
            </a:solidFill>
            <a:ln w="12700" cap="flat" cmpd="sng" algn="ctr">
              <a:solidFill>
                <a:srgbClr val="68B92E">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rPr>
                <a:t>普通服务器</a:t>
              </a:r>
            </a:p>
          </p:txBody>
        </p:sp>
        <p:sp>
          <p:nvSpPr>
            <p:cNvPr id="169" name="矩形 168"/>
            <p:cNvSpPr/>
            <p:nvPr>
              <p:custDataLst>
                <p:tags r:id="rId42"/>
              </p:custDataLst>
            </p:nvPr>
          </p:nvSpPr>
          <p:spPr>
            <a:xfrm>
              <a:off x="4466537" y="1622834"/>
              <a:ext cx="958147" cy="1243178"/>
            </a:xfrm>
            <a:prstGeom prst="rect">
              <a:avLst/>
            </a:prstGeom>
            <a:solidFill>
              <a:srgbClr val="FFFFFF"/>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70" name="矩形 169"/>
            <p:cNvSpPr/>
            <p:nvPr>
              <p:custDataLst>
                <p:tags r:id="rId43"/>
              </p:custDataLst>
            </p:nvPr>
          </p:nvSpPr>
          <p:spPr>
            <a:xfrm>
              <a:off x="4466537" y="1631394"/>
              <a:ext cx="958147"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普通虚拟机</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71" name="矩形 170"/>
            <p:cNvSpPr/>
            <p:nvPr>
              <p:custDataLst>
                <p:tags r:id="rId44"/>
              </p:custDataLst>
            </p:nvPr>
          </p:nvSpPr>
          <p:spPr>
            <a:xfrm>
              <a:off x="4466537" y="2596482"/>
              <a:ext cx="958147" cy="271660"/>
            </a:xfrm>
            <a:prstGeom prst="rect">
              <a:avLst/>
            </a:prstGeom>
            <a:solidFill>
              <a:srgbClr val="A6A6A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操作系统</a:t>
              </a:r>
            </a:p>
          </p:txBody>
        </p:sp>
        <p:sp>
          <p:nvSpPr>
            <p:cNvPr id="172" name="矩形 171"/>
            <p:cNvSpPr/>
            <p:nvPr>
              <p:custDataLst>
                <p:tags r:id="rId45"/>
              </p:custDataLst>
            </p:nvPr>
          </p:nvSpPr>
          <p:spPr>
            <a:xfrm>
              <a:off x="4511521" y="1895616"/>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应用</a:t>
              </a:r>
            </a:p>
          </p:txBody>
        </p:sp>
        <p:sp>
          <p:nvSpPr>
            <p:cNvPr id="173" name="矩形 172"/>
            <p:cNvSpPr/>
            <p:nvPr>
              <p:custDataLst>
                <p:tags r:id="rId46"/>
              </p:custDataLst>
            </p:nvPr>
          </p:nvSpPr>
          <p:spPr>
            <a:xfrm>
              <a:off x="4963141" y="1895252"/>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数据</a:t>
              </a:r>
            </a:p>
          </p:txBody>
        </p:sp>
        <p:sp>
          <p:nvSpPr>
            <p:cNvPr id="174" name="矩形 173"/>
            <p:cNvSpPr/>
            <p:nvPr>
              <p:custDataLst>
                <p:tags r:id="rId47"/>
              </p:custDataLst>
            </p:nvPr>
          </p:nvSpPr>
          <p:spPr>
            <a:xfrm>
              <a:off x="4508211" y="2339976"/>
              <a:ext cx="870944" cy="147684"/>
            </a:xfrm>
            <a:prstGeom prst="rect">
              <a:avLst/>
            </a:prstGeom>
            <a:solidFill>
              <a:srgbClr val="667AB3">
                <a:lumMod val="60000"/>
                <a:lumOff val="40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Docker/</a:t>
              </a:r>
              <a:r>
                <a:rPr kumimoji="0" lang="en-US" altLang="zh-CN" sz="700" b="0" i="0" u="none" strike="noStrike" kern="0" cap="none" spc="0" normalizeH="0" baseline="0" noProof="0" dirty="0" err="1">
                  <a:ln>
                    <a:noFill/>
                  </a:ln>
                  <a:solidFill>
                    <a:srgbClr val="000000"/>
                  </a:solidFill>
                  <a:effectLst/>
                  <a:uLnTx/>
                  <a:uFillTx/>
                  <a:latin typeface="Arial" panose="020B0604020202020204"/>
                  <a:ea typeface="思源黑体 CN Bold" panose="020B0800000000000000"/>
                  <a:cs typeface="+mn-cs"/>
                </a:rPr>
                <a:t>kubernetes</a:t>
              </a: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75" name="矩形 174"/>
            <p:cNvSpPr/>
            <p:nvPr>
              <p:custDataLst>
                <p:tags r:id="rId48"/>
              </p:custDataLst>
            </p:nvPr>
          </p:nvSpPr>
          <p:spPr>
            <a:xfrm>
              <a:off x="3346866" y="3103989"/>
              <a:ext cx="2117722" cy="347622"/>
            </a:xfrm>
            <a:prstGeom prst="rect">
              <a:avLst/>
            </a:prstGeom>
            <a:solidFill>
              <a:srgbClr val="FFFFFF"/>
            </a:solidFill>
            <a:ln w="12700" cap="flat" cmpd="sng" algn="ctr">
              <a:solidFill>
                <a:srgbClr val="000000"/>
              </a:solidFill>
              <a:prstDash val="solid"/>
              <a:miter lim="800000"/>
            </a:ln>
            <a:effectLst>
              <a:outerShdw blurRad="165100" dist="76200" dir="2700000" algn="tl" rotWithShape="0">
                <a:prstClr val="black">
                  <a:alpha val="28000"/>
                </a:prstClr>
              </a:outerShdw>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p:txBody>
        </p:sp>
        <p:sp>
          <p:nvSpPr>
            <p:cNvPr id="176" name="文本框 175"/>
            <p:cNvSpPr txBox="1"/>
            <p:nvPr>
              <p:custDataLst>
                <p:tags r:id="rId49"/>
              </p:custDataLst>
            </p:nvPr>
          </p:nvSpPr>
          <p:spPr>
            <a:xfrm>
              <a:off x="3802750" y="3148543"/>
              <a:ext cx="1087120" cy="2478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rPr>
                <a:t>Hypervisor</a:t>
              </a:r>
              <a:endParaRPr kumimoji="0" lang="zh-CN" altLang="en-US" sz="11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p:txBody>
        </p:sp>
        <p:cxnSp>
          <p:nvCxnSpPr>
            <p:cNvPr id="177" name="直接箭头连接符 176"/>
            <p:cNvCxnSpPr>
              <a:endCxn id="161" idx="2"/>
            </p:cNvCxnSpPr>
            <p:nvPr>
              <p:custDataLst>
                <p:tags r:id="rId50"/>
              </p:custDataLst>
            </p:nvPr>
          </p:nvCxnSpPr>
          <p:spPr>
            <a:xfrm flipV="1">
              <a:off x="3847942" y="2869104"/>
              <a:ext cx="11438" cy="1856752"/>
            </a:xfrm>
            <a:prstGeom prst="straightConnector1">
              <a:avLst/>
            </a:prstGeom>
            <a:noFill/>
            <a:ln w="22225" cap="flat" cmpd="sng" algn="ctr">
              <a:solidFill>
                <a:srgbClr val="68B92E"/>
              </a:solidFill>
              <a:prstDash val="solid"/>
              <a:miter lim="800000"/>
              <a:headEnd type="triangle"/>
              <a:tailEnd type="none"/>
            </a:ln>
            <a:effectLst/>
          </p:spPr>
        </p:cxnSp>
        <p:cxnSp>
          <p:nvCxnSpPr>
            <p:cNvPr id="178" name="直接箭头连接符 177"/>
            <p:cNvCxnSpPr>
              <a:endCxn id="169" idx="2"/>
            </p:cNvCxnSpPr>
            <p:nvPr>
              <p:custDataLst>
                <p:tags r:id="rId51"/>
              </p:custDataLst>
            </p:nvPr>
          </p:nvCxnSpPr>
          <p:spPr>
            <a:xfrm flipV="1">
              <a:off x="4938140" y="2866012"/>
              <a:ext cx="7471" cy="1859844"/>
            </a:xfrm>
            <a:prstGeom prst="straightConnector1">
              <a:avLst/>
            </a:prstGeom>
            <a:noFill/>
            <a:ln w="22225" cap="flat" cmpd="sng" algn="ctr">
              <a:solidFill>
                <a:srgbClr val="68B92E"/>
              </a:solidFill>
              <a:prstDash val="solid"/>
              <a:miter lim="800000"/>
              <a:headEnd type="triangle"/>
              <a:tailEnd type="none"/>
            </a:ln>
            <a:effectLst/>
          </p:spPr>
        </p:cxnSp>
        <p:sp>
          <p:nvSpPr>
            <p:cNvPr id="179" name="矩形 178"/>
            <p:cNvSpPr/>
            <p:nvPr>
              <p:custDataLst>
                <p:tags r:id="rId52"/>
              </p:custDataLst>
            </p:nvPr>
          </p:nvSpPr>
          <p:spPr>
            <a:xfrm>
              <a:off x="3816265" y="4484012"/>
              <a:ext cx="488363" cy="135174"/>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明文</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80" name="矩形 179"/>
            <p:cNvSpPr/>
            <p:nvPr>
              <p:custDataLst>
                <p:tags r:id="rId53"/>
              </p:custDataLst>
            </p:nvPr>
          </p:nvSpPr>
          <p:spPr>
            <a:xfrm>
              <a:off x="4910322" y="4481764"/>
              <a:ext cx="488363" cy="1396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明文</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cxnSp>
          <p:nvCxnSpPr>
            <p:cNvPr id="181" name="直接连接符 180"/>
            <p:cNvCxnSpPr/>
            <p:nvPr>
              <p:custDataLst>
                <p:tags r:id="rId54"/>
              </p:custDataLst>
            </p:nvPr>
          </p:nvCxnSpPr>
          <p:spPr>
            <a:xfrm flipH="1">
              <a:off x="5601464" y="1437319"/>
              <a:ext cx="19050" cy="4023360"/>
            </a:xfrm>
            <a:prstGeom prst="line">
              <a:avLst/>
            </a:prstGeom>
            <a:noFill/>
            <a:ln w="6350" cap="flat" cmpd="sng" algn="ctr">
              <a:solidFill>
                <a:srgbClr val="000000"/>
              </a:solidFill>
              <a:prstDash val="lgDash"/>
              <a:miter lim="800000"/>
            </a:ln>
            <a:effectLst/>
          </p:spPr>
        </p:cxnSp>
        <p:sp>
          <p:nvSpPr>
            <p:cNvPr id="182" name="矩形 181"/>
            <p:cNvSpPr/>
            <p:nvPr>
              <p:custDataLst>
                <p:tags r:id="rId55"/>
              </p:custDataLst>
            </p:nvPr>
          </p:nvSpPr>
          <p:spPr>
            <a:xfrm>
              <a:off x="3452530" y="5872996"/>
              <a:ext cx="4185004" cy="48514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普通服务器</a:t>
              </a:r>
              <a:r>
                <a:rPr kumimoji="0" lang="en-US" altLang="zh-CN" sz="2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 </a:t>
              </a:r>
              <a:r>
                <a:rPr kumimoji="0" lang="zh-CN" altLang="en-US" sz="2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与</a:t>
              </a:r>
              <a:r>
                <a:rPr kumimoji="0" lang="en-US" altLang="zh-CN" sz="2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 </a:t>
              </a:r>
              <a:r>
                <a:rPr kumimoji="0" lang="zh-CN" altLang="en-US" sz="2400" b="1" i="0" u="none" strike="noStrike" kern="0" cap="none" spc="0" normalizeH="0" baseline="0" noProof="0" dirty="0">
                  <a:ln>
                    <a:noFill/>
                  </a:ln>
                  <a:solidFill>
                    <a:srgbClr val="FF0000"/>
                  </a:solidFill>
                  <a:effectLst/>
                  <a:uLnTx/>
                  <a:uFillTx/>
                  <a:latin typeface="Arial" panose="020B0604020202020204"/>
                  <a:ea typeface="思源黑体 CN Bold" panose="020B0800000000000000"/>
                  <a:cs typeface="+mn-cs"/>
                </a:rPr>
                <a:t>数据保险箱 </a:t>
              </a:r>
              <a:r>
                <a:rPr kumimoji="0" lang="zh-CN" altLang="en-US" sz="2400" b="1" i="0" u="none" strike="noStrike" kern="0" cap="none" spc="0" normalizeH="0" baseline="0" noProof="0" dirty="0">
                  <a:ln>
                    <a:noFill/>
                  </a:ln>
                  <a:effectLst/>
                  <a:uLnTx/>
                  <a:uFillTx/>
                  <a:latin typeface="Arial" panose="020B0604020202020204"/>
                  <a:ea typeface="思源黑体 CN Bold" panose="020B0800000000000000"/>
                  <a:cs typeface="+mn-cs"/>
                </a:rPr>
                <a:t>对比</a:t>
              </a:r>
            </a:p>
          </p:txBody>
        </p:sp>
        <p:sp>
          <p:nvSpPr>
            <p:cNvPr id="183" name="矩形 182"/>
            <p:cNvSpPr/>
            <p:nvPr>
              <p:custDataLst>
                <p:tags r:id="rId56"/>
              </p:custDataLst>
            </p:nvPr>
          </p:nvSpPr>
          <p:spPr>
            <a:xfrm>
              <a:off x="5716885" y="2123912"/>
              <a:ext cx="868366" cy="144962"/>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各种安全产品探针</a:t>
              </a:r>
            </a:p>
          </p:txBody>
        </p:sp>
        <p:sp>
          <p:nvSpPr>
            <p:cNvPr id="184" name="矩形 183"/>
            <p:cNvSpPr/>
            <p:nvPr>
              <p:custDataLst>
                <p:tags r:id="rId57"/>
              </p:custDataLst>
            </p:nvPr>
          </p:nvSpPr>
          <p:spPr>
            <a:xfrm>
              <a:off x="6803801" y="2124437"/>
              <a:ext cx="870944" cy="145072"/>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各种安全产品探针</a:t>
              </a:r>
            </a:p>
          </p:txBody>
        </p:sp>
        <p:sp>
          <p:nvSpPr>
            <p:cNvPr id="185" name="矩形 184"/>
            <p:cNvSpPr/>
            <p:nvPr>
              <p:custDataLst>
                <p:tags r:id="rId58"/>
              </p:custDataLst>
            </p:nvPr>
          </p:nvSpPr>
          <p:spPr>
            <a:xfrm>
              <a:off x="3421980" y="2123186"/>
              <a:ext cx="870944" cy="147574"/>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各种安全产品探针</a:t>
              </a:r>
            </a:p>
          </p:txBody>
        </p:sp>
        <p:sp>
          <p:nvSpPr>
            <p:cNvPr id="186" name="矩形 185"/>
            <p:cNvSpPr/>
            <p:nvPr>
              <p:custDataLst>
                <p:tags r:id="rId59"/>
              </p:custDataLst>
            </p:nvPr>
          </p:nvSpPr>
          <p:spPr>
            <a:xfrm>
              <a:off x="4508211" y="2123186"/>
              <a:ext cx="870944" cy="147684"/>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各种安全产品探针</a:t>
              </a:r>
            </a:p>
          </p:txBody>
        </p:sp>
        <p:sp>
          <p:nvSpPr>
            <p:cNvPr id="187" name="矩形 186"/>
            <p:cNvSpPr/>
            <p:nvPr>
              <p:custDataLst>
                <p:tags r:id="rId60"/>
              </p:custDataLst>
            </p:nvPr>
          </p:nvSpPr>
          <p:spPr>
            <a:xfrm>
              <a:off x="6013686" y="1206393"/>
              <a:ext cx="1260293"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FF0000"/>
                  </a:solidFill>
                  <a:effectLst/>
                  <a:uLnTx/>
                  <a:uFillTx/>
                  <a:latin typeface="Arial" panose="020B0604020202020204"/>
                  <a:ea typeface="思源黑体 CN Bold" panose="020B0800000000000000"/>
                  <a:cs typeface="+mn-cs"/>
                </a:rPr>
                <a:t>数据保险箱</a:t>
              </a:r>
            </a:p>
          </p:txBody>
        </p:sp>
        <p:sp>
          <p:nvSpPr>
            <p:cNvPr id="188" name="矩形 187"/>
            <p:cNvSpPr/>
            <p:nvPr>
              <p:custDataLst>
                <p:tags r:id="rId61"/>
              </p:custDataLst>
            </p:nvPr>
          </p:nvSpPr>
          <p:spPr>
            <a:xfrm>
              <a:off x="3929616" y="1206393"/>
              <a:ext cx="1260293"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普通服务器</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p:cNvSpPr>
            <a:spLocks noGrp="1"/>
          </p:cNvSpPr>
          <p:nvPr>
            <p:ph type="title"/>
          </p:nvPr>
        </p:nvSpPr>
        <p:spPr/>
        <p:txBody>
          <a:bodyPr>
            <a:normAutofit/>
          </a:bodyPr>
          <a:lstStyle/>
          <a:p>
            <a:r>
              <a:rPr lang="zh-CN" altLang="en-US" dirty="0">
                <a:sym typeface="+mn-ea"/>
              </a:rPr>
              <a:t>核心功能</a:t>
            </a:r>
            <a:r>
              <a:rPr lang="en-US" altLang="zh-CN" dirty="0">
                <a:sym typeface="+mn-ea"/>
              </a:rPr>
              <a:t>2</a:t>
            </a:r>
            <a:r>
              <a:rPr lang="zh-CN" altLang="en-US" dirty="0">
                <a:sym typeface="+mn-ea"/>
              </a:rPr>
              <a:t>：管办分离的精细化安全管控</a:t>
            </a:r>
            <a:endParaRPr lang="zh-CN" altLang="en-US" dirty="0"/>
          </a:p>
        </p:txBody>
      </p:sp>
      <p:sp>
        <p:nvSpPr>
          <p:cNvPr id="2" name="灯片编号占位符 1"/>
          <p:cNvSpPr>
            <a:spLocks noGrp="1"/>
          </p:cNvSpPr>
          <p:nvPr>
            <p:ph type="sldNum" sz="quarter" idx="4294967295"/>
          </p:nvPr>
        </p:nvSpPr>
        <p:spPr>
          <a:xfrm>
            <a:off x="11687175" y="6356350"/>
            <a:ext cx="504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white"/>
                </a:solidFill>
                <a:effectLst/>
                <a:uLnTx/>
                <a:uFillTx/>
                <a:latin typeface="Calibri" panose="020F0502020204030204"/>
                <a:ea typeface="思源黑体 CN Bold" panose="020B0800000000000000"/>
                <a:cs typeface="+mn-cs"/>
              </a:rPr>
              <a:t>22</a:t>
            </a:fld>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pic>
        <p:nvPicPr>
          <p:cNvPr id="5" name="图片 4"/>
          <p:cNvPicPr>
            <a:picLocks noChangeAspect="1"/>
          </p:cNvPicPr>
          <p:nvPr>
            <p:custDataLst>
              <p:tags r:id="rId1"/>
            </p:custDataLst>
          </p:nvPr>
        </p:nvPicPr>
        <p:blipFill>
          <a:blip r:embed="rId19"/>
          <a:stretch>
            <a:fillRect/>
          </a:stretch>
        </p:blipFill>
        <p:spPr>
          <a:xfrm>
            <a:off x="5494120" y="2425322"/>
            <a:ext cx="836195" cy="836195"/>
          </a:xfrm>
          <a:prstGeom prst="rect">
            <a:avLst/>
          </a:prstGeom>
        </p:spPr>
      </p:pic>
      <p:sp>
        <p:nvSpPr>
          <p:cNvPr id="9" name="矩形 8"/>
          <p:cNvSpPr/>
          <p:nvPr>
            <p:custDataLst>
              <p:tags r:id="rId2"/>
            </p:custDataLst>
          </p:nvPr>
        </p:nvSpPr>
        <p:spPr>
          <a:xfrm>
            <a:off x="4980940" y="3642995"/>
            <a:ext cx="1800000" cy="1800000"/>
          </a:xfrm>
          <a:prstGeom prst="rect">
            <a:avLst/>
          </a:prstGeom>
          <a:solidFill>
            <a:schemeClr val="lt1"/>
          </a:solidFill>
          <a:ln w="57150">
            <a:solidFill>
              <a:schemeClr val="accent4"/>
            </a:solidFill>
            <a:prstDash val="solid"/>
            <a:miter/>
          </a:ln>
        </p:spPr>
        <p:txBody>
          <a:bodyPr vert="horz" wrap="square" lIns="45720" tIns="45720" rIns="45720" bIns="45720" numCol="1" spcCol="1270" anchor="ctr" anchorCtr="0"/>
          <a:lstStyle/>
          <a:p>
            <a:pPr marL="0" marR="0" lvl="0" indent="0" algn="ctr" defTabSz="533400" rtl="0" eaLnBrk="1" fontAlgn="auto" latinLnBrk="0" hangingPunct="1">
              <a:lnSpc>
                <a:spcPct val="90000"/>
              </a:lnSpc>
              <a:spcBef>
                <a:spcPct val="0"/>
              </a:spcBef>
              <a:spcAft>
                <a:spcPct val="35000"/>
              </a:spcAft>
              <a:buClrTx/>
              <a:buSzTx/>
              <a:buFontTx/>
              <a:buNone/>
              <a:defRPr/>
            </a:pPr>
            <a:endParaRPr kumimoji="0" lang="zh-CN" altLang="en-US" sz="16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2" name="矩形: 圆角 11"/>
          <p:cNvSpPr/>
          <p:nvPr>
            <p:custDataLst>
              <p:tags r:id="rId3"/>
            </p:custDataLst>
          </p:nvPr>
        </p:nvSpPr>
        <p:spPr>
          <a:xfrm>
            <a:off x="5493955" y="4349401"/>
            <a:ext cx="825693" cy="328863"/>
          </a:xfrm>
          <a:prstGeom prst="roundRect">
            <a:avLst/>
          </a:prstGeom>
          <a:solidFill>
            <a:schemeClr val="accent5"/>
          </a:solidFill>
          <a:ln w="12700">
            <a:solidFill>
              <a:schemeClr val="accent5">
                <a:shade val="50000"/>
              </a:schemeClr>
            </a:solidFill>
            <a:prstDash val="solid"/>
            <a:miter/>
          </a:ln>
        </p:spPr>
        <p:txBody>
          <a:bodyPr vert="horz" wrap="square" lIns="45720" tIns="45720" rIns="45720" bIns="45720" numCol="1" spcCol="1270" anchor="ctr" anchorCtr="0"/>
          <a:lstStyle/>
          <a:p>
            <a:pPr marL="0" marR="0" lvl="0" indent="0" algn="ctr" defTabSz="533400" rtl="0" eaLnBrk="1" fontAlgn="auto" latinLnBrk="0" hangingPunct="1">
              <a:lnSpc>
                <a:spcPct val="90000"/>
              </a:lnSpc>
              <a:spcBef>
                <a:spcPct val="0"/>
              </a:spcBef>
              <a:spcAft>
                <a:spcPct val="35000"/>
              </a:spcAft>
              <a:buClrTx/>
              <a:buSzTx/>
              <a:buFontTx/>
              <a:buNone/>
              <a:defRPr/>
            </a:pPr>
            <a:r>
              <a:rPr kumimoji="0" lang="zh-CN" altLang="en-US" sz="1600" b="1"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rPr>
              <a:t>资源</a:t>
            </a:r>
          </a:p>
        </p:txBody>
      </p:sp>
      <p:sp>
        <p:nvSpPr>
          <p:cNvPr id="13" name="文本框 12"/>
          <p:cNvSpPr txBox="1"/>
          <p:nvPr>
            <p:custDataLst>
              <p:tags r:id="rId4"/>
            </p:custDataLst>
          </p:nvPr>
        </p:nvSpPr>
        <p:spPr>
          <a:xfrm>
            <a:off x="5244051" y="3683440"/>
            <a:ext cx="1325880" cy="3683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数据保险箱</a:t>
            </a:r>
          </a:p>
        </p:txBody>
      </p:sp>
      <p:pic>
        <p:nvPicPr>
          <p:cNvPr id="18" name="图片 17"/>
          <p:cNvPicPr>
            <a:picLocks noChangeAspect="1"/>
          </p:cNvPicPr>
          <p:nvPr>
            <p:custDataLst>
              <p:tags r:id="rId5"/>
            </p:custDataLst>
          </p:nvPr>
        </p:nvPicPr>
        <p:blipFill>
          <a:blip r:embed="rId20"/>
          <a:stretch>
            <a:fillRect/>
          </a:stretch>
        </p:blipFill>
        <p:spPr>
          <a:xfrm>
            <a:off x="3120382" y="4258657"/>
            <a:ext cx="517907" cy="517907"/>
          </a:xfrm>
          <a:prstGeom prst="rect">
            <a:avLst/>
          </a:prstGeom>
        </p:spPr>
      </p:pic>
      <p:sp>
        <p:nvSpPr>
          <p:cNvPr id="21" name="文本框 20"/>
          <p:cNvSpPr txBox="1"/>
          <p:nvPr>
            <p:custDataLst>
              <p:tags r:id="rId6"/>
            </p:custDataLst>
          </p:nvPr>
        </p:nvSpPr>
        <p:spPr>
          <a:xfrm>
            <a:off x="3630578" y="4107078"/>
            <a:ext cx="1257300" cy="30670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使用临时</a:t>
            </a:r>
            <a:r>
              <a:rPr kumimoji="0" lang="zh-CN" altLang="en-US" sz="1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sym typeface="+mn-ea"/>
              </a:rPr>
              <a:t>凭证</a:t>
            </a:r>
          </a:p>
        </p:txBody>
      </p:sp>
      <p:cxnSp>
        <p:nvCxnSpPr>
          <p:cNvPr id="25" name="连接符: 肘形 24"/>
          <p:cNvCxnSpPr>
            <a:endCxn id="18" idx="0"/>
          </p:cNvCxnSpPr>
          <p:nvPr>
            <p:custDataLst>
              <p:tags r:id="rId7"/>
            </p:custDataLst>
          </p:nvPr>
        </p:nvCxnSpPr>
        <p:spPr>
          <a:xfrm rot="10800000" flipV="1">
            <a:off x="3379470" y="2841625"/>
            <a:ext cx="2081530" cy="1417320"/>
          </a:xfrm>
          <a:prstGeom prst="bentConnector2">
            <a:avLst/>
          </a:prstGeom>
          <a:ln w="38100">
            <a:solidFill>
              <a:schemeClr val="accent1"/>
            </a:solidFill>
            <a:prstDash val="solid"/>
            <a:miter/>
            <a:tailEnd type="triangle"/>
          </a:ln>
        </p:spPr>
      </p:cxnSp>
      <p:sp>
        <p:nvSpPr>
          <p:cNvPr id="27" name="文本框 26"/>
          <p:cNvSpPr txBox="1"/>
          <p:nvPr>
            <p:custDataLst>
              <p:tags r:id="rId8"/>
            </p:custDataLst>
          </p:nvPr>
        </p:nvSpPr>
        <p:spPr>
          <a:xfrm>
            <a:off x="3638493" y="2487243"/>
            <a:ext cx="1257300" cy="306705"/>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a:ln>
                  <a:noFill/>
                </a:ln>
                <a:solidFill>
                  <a:srgbClr val="FF0000"/>
                </a:solidFill>
                <a:effectLst/>
                <a:uLnTx/>
                <a:uFillTx/>
                <a:latin typeface="楷体" panose="02010609060101010101" pitchFamily="49" charset="-122"/>
                <a:ea typeface="楷体" panose="02010609060101010101" pitchFamily="49" charset="-122"/>
                <a:cs typeface="+mn-cs"/>
              </a:rPr>
              <a:t>提供临时凭证</a:t>
            </a:r>
          </a:p>
        </p:txBody>
      </p:sp>
      <p:sp>
        <p:nvSpPr>
          <p:cNvPr id="29" name="文本框 28"/>
          <p:cNvSpPr txBox="1"/>
          <p:nvPr>
            <p:custDataLst>
              <p:tags r:id="rId9"/>
            </p:custDataLst>
          </p:nvPr>
        </p:nvSpPr>
        <p:spPr>
          <a:xfrm>
            <a:off x="5446965" y="1967782"/>
            <a:ext cx="872490" cy="3683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管理员</a:t>
            </a:r>
          </a:p>
        </p:txBody>
      </p:sp>
      <p:sp>
        <p:nvSpPr>
          <p:cNvPr id="30" name="文本框 29"/>
          <p:cNvSpPr txBox="1"/>
          <p:nvPr>
            <p:custDataLst>
              <p:tags r:id="rId10"/>
            </p:custDataLst>
          </p:nvPr>
        </p:nvSpPr>
        <p:spPr>
          <a:xfrm>
            <a:off x="2940753" y="4921555"/>
            <a:ext cx="872490" cy="3683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操作员</a:t>
            </a:r>
          </a:p>
        </p:txBody>
      </p:sp>
      <p:pic>
        <p:nvPicPr>
          <p:cNvPr id="33" name="图片 32"/>
          <p:cNvPicPr>
            <a:picLocks noChangeAspect="1"/>
          </p:cNvPicPr>
          <p:nvPr>
            <p:custDataLst>
              <p:tags r:id="rId11"/>
            </p:custDataLst>
          </p:nvPr>
        </p:nvPicPr>
        <p:blipFill>
          <a:blip r:embed="rId21"/>
          <a:stretch>
            <a:fillRect/>
          </a:stretch>
        </p:blipFill>
        <p:spPr>
          <a:xfrm>
            <a:off x="8175057" y="4132875"/>
            <a:ext cx="833187" cy="833187"/>
          </a:xfrm>
          <a:prstGeom prst="rect">
            <a:avLst/>
          </a:prstGeom>
        </p:spPr>
      </p:pic>
      <p:cxnSp>
        <p:nvCxnSpPr>
          <p:cNvPr id="38" name="直接箭头连接符 37"/>
          <p:cNvCxnSpPr>
            <a:stCxn id="33" idx="1"/>
            <a:endCxn id="9" idx="3"/>
          </p:cNvCxnSpPr>
          <p:nvPr>
            <p:custDataLst>
              <p:tags r:id="rId12"/>
            </p:custDataLst>
          </p:nvPr>
        </p:nvCxnSpPr>
        <p:spPr>
          <a:xfrm flipH="1" flipV="1">
            <a:off x="6781232" y="4543119"/>
            <a:ext cx="1393825" cy="5715"/>
          </a:xfrm>
          <a:prstGeom prst="straightConnector1">
            <a:avLst/>
          </a:prstGeom>
          <a:ln w="38100">
            <a:solidFill>
              <a:schemeClr val="accent6"/>
            </a:solidFill>
            <a:prstDash val="solid"/>
            <a:miter/>
            <a:tailEnd type="triangle"/>
          </a:ln>
        </p:spPr>
      </p:cxnSp>
      <p:sp>
        <p:nvSpPr>
          <p:cNvPr id="39" name="文本框 38"/>
          <p:cNvSpPr txBox="1"/>
          <p:nvPr>
            <p:custDataLst>
              <p:tags r:id="rId13"/>
            </p:custDataLst>
          </p:nvPr>
        </p:nvSpPr>
        <p:spPr>
          <a:xfrm>
            <a:off x="6972415" y="4132488"/>
            <a:ext cx="1107996"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审核行为</a:t>
            </a:r>
          </a:p>
        </p:txBody>
      </p:sp>
      <p:sp>
        <p:nvSpPr>
          <p:cNvPr id="6" name="文本框 5"/>
          <p:cNvSpPr txBox="1"/>
          <p:nvPr>
            <p:custDataLst>
              <p:tags r:id="rId14"/>
            </p:custDataLst>
          </p:nvPr>
        </p:nvSpPr>
        <p:spPr>
          <a:xfrm>
            <a:off x="8207678" y="4966640"/>
            <a:ext cx="877163"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审计员</a:t>
            </a:r>
          </a:p>
        </p:txBody>
      </p:sp>
      <p:cxnSp>
        <p:nvCxnSpPr>
          <p:cNvPr id="8" name="直接箭头连接符 7"/>
          <p:cNvCxnSpPr>
            <a:stCxn id="18" idx="3"/>
            <a:endCxn id="12" idx="1"/>
          </p:cNvCxnSpPr>
          <p:nvPr/>
        </p:nvCxnSpPr>
        <p:spPr>
          <a:xfrm flipV="1">
            <a:off x="3638550" y="4513580"/>
            <a:ext cx="1855470" cy="444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文本框 13"/>
          <p:cNvSpPr txBox="1"/>
          <p:nvPr/>
        </p:nvSpPr>
        <p:spPr>
          <a:xfrm>
            <a:off x="5243830" y="4734560"/>
            <a:ext cx="1358265" cy="413385"/>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rPr>
              <a:t>（文件、数据库、代码、程序镜像）</a:t>
            </a:r>
          </a:p>
        </p:txBody>
      </p:sp>
      <p:sp>
        <p:nvSpPr>
          <p:cNvPr id="4" name="文本框 3"/>
          <p:cNvSpPr txBox="1"/>
          <p:nvPr/>
        </p:nvSpPr>
        <p:spPr>
          <a:xfrm>
            <a:off x="6569710" y="1440815"/>
            <a:ext cx="4957445" cy="915670"/>
          </a:xfrm>
          <a:prstGeom prst="rect">
            <a:avLst/>
          </a:prstGeom>
          <a:noFill/>
          <a:ln>
            <a:solidFill>
              <a:schemeClr val="tx1"/>
            </a:solid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Arial" panose="020B0604020202020204"/>
                <a:ea typeface="思源黑体 CN Bold" panose="020B0800000000000000"/>
                <a:cs typeface="+mn-cs"/>
                <a:sym typeface="+mn-ea"/>
              </a:rPr>
              <a:t>一般指</a:t>
            </a:r>
            <a:r>
              <a:rPr kumimoji="0" lang="zh-CN" altLang="en-US" sz="16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职位较高人员。</a:t>
            </a:r>
            <a:r>
              <a:rPr kumimoji="0" lang="zh-CN" altLang="en-US" sz="1600" b="0" i="0" u="none" strike="noStrike" kern="1200" cap="none" spc="0" normalizeH="0" baseline="0" noProof="0" dirty="0">
                <a:ln>
                  <a:noFill/>
                </a:ln>
                <a:solidFill>
                  <a:prstClr val="black"/>
                </a:solidFill>
                <a:effectLst/>
                <a:uLnTx/>
                <a:uFillTx/>
                <a:latin typeface="Arial" panose="020B0604020202020204"/>
                <a:ea typeface="思源黑体 CN Bold" panose="020B0800000000000000"/>
                <a:cs typeface="+mn-cs"/>
                <a:sym typeface="+mn-ea"/>
              </a:rPr>
              <a:t>不亲自参与到具体的运维操作，但是需要对具体运维操作员及开发人员某次运维行为进行授权，</a:t>
            </a:r>
            <a:r>
              <a:rPr kumimoji="0" lang="zh-CN" altLang="en-US" sz="1600" b="0"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发放</a:t>
            </a:r>
            <a:r>
              <a:rPr kumimoji="0" lang="zh-CN" altLang="en-US" sz="1600" b="1"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临时凭证</a:t>
            </a:r>
          </a:p>
        </p:txBody>
      </p:sp>
      <p:sp>
        <p:nvSpPr>
          <p:cNvPr id="7" name="文本框 6"/>
          <p:cNvSpPr txBox="1"/>
          <p:nvPr/>
        </p:nvSpPr>
        <p:spPr>
          <a:xfrm>
            <a:off x="234315" y="3977005"/>
            <a:ext cx="2529840" cy="1416685"/>
          </a:xfrm>
          <a:prstGeom prst="rect">
            <a:avLst/>
          </a:prstGeom>
          <a:noFill/>
          <a:ln>
            <a:solidFill>
              <a:schemeClr val="tx1"/>
            </a:solid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Arial" panose="020B0604020202020204"/>
                <a:ea typeface="思源黑体 CN Bold" panose="020B0800000000000000"/>
                <a:cs typeface="+mn-cs"/>
                <a:sym typeface="+mn-ea"/>
              </a:rPr>
              <a:t>一般指</a:t>
            </a:r>
            <a:r>
              <a:rPr kumimoji="0" lang="zh-CN" altLang="en-US" sz="16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实际开发、运维人员：</a:t>
            </a:r>
            <a:r>
              <a:rPr kumimoji="0" lang="zh-CN" altLang="en-US" sz="16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负责办理具体业务，办理前需向管理人员申请临时登录、运维凭证，</a:t>
            </a:r>
            <a:r>
              <a:rPr kumimoji="0" lang="zh-CN" altLang="en-US" sz="1600" b="0"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凭借临时凭证办理具体业务</a:t>
            </a:r>
          </a:p>
        </p:txBody>
      </p:sp>
      <p:sp>
        <p:nvSpPr>
          <p:cNvPr id="11" name="文本框 10"/>
          <p:cNvSpPr txBox="1"/>
          <p:nvPr>
            <p:custDataLst>
              <p:tags r:id="rId15"/>
            </p:custDataLst>
          </p:nvPr>
        </p:nvSpPr>
        <p:spPr>
          <a:xfrm>
            <a:off x="7261225" y="3129280"/>
            <a:ext cx="4654550" cy="641350"/>
          </a:xfrm>
          <a:prstGeom prst="rect">
            <a:avLst/>
          </a:prstGeom>
          <a:noFill/>
          <a:ln>
            <a:solidFill>
              <a:schemeClr val="tx1"/>
            </a:solidFill>
          </a:ln>
        </p:spPr>
        <p:txBody>
          <a:bodyPr wrap="square" rtlCol="0" anchor="t">
            <a:noAutofit/>
          </a:bodyPr>
          <a:lstStyle/>
          <a:p>
            <a:pPr marL="0" marR="0" lvl="1"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Arial" panose="020B0604020202020204"/>
                <a:ea typeface="思源黑体 CN Bold" panose="020B0800000000000000"/>
                <a:cs typeface="+mn-cs"/>
                <a:sym typeface="+mn-ea"/>
              </a:rPr>
              <a:t>一般指</a:t>
            </a:r>
            <a:r>
              <a:rPr kumimoji="0" lang="zh-CN" altLang="en-US" sz="1600" b="0" i="0" u="none" strike="noStrike" kern="1200" cap="none" spc="0" normalizeH="0" baseline="0" noProof="0" dirty="0">
                <a:ln>
                  <a:noFill/>
                </a:ln>
                <a:solidFill>
                  <a:srgbClr val="00B050"/>
                </a:solidFill>
                <a:effectLst/>
                <a:uLnTx/>
                <a:uFillTx/>
                <a:latin typeface="Arial" panose="020B0604020202020204"/>
                <a:ea typeface="思源黑体 CN Bold" panose="020B0800000000000000"/>
                <a:cs typeface="+mn-cs"/>
                <a:sym typeface="+mn-ea"/>
              </a:rPr>
              <a:t>纪检人员。</a:t>
            </a:r>
            <a:r>
              <a:rPr kumimoji="0" lang="zh-CN" altLang="en-US" sz="16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可以对保险箱中已有的所有操作进行审核，从而</a:t>
            </a:r>
            <a:r>
              <a:rPr kumimoji="0" lang="zh-CN" altLang="en-US" sz="1600" b="0"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预防安全事故、确保责任可追溯</a:t>
            </a:r>
            <a:endParaRPr kumimoji="0" lang="zh-CN" altLang="en-US" sz="1600" b="1"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endParaRPr>
          </a:p>
        </p:txBody>
      </p:sp>
      <p:sp>
        <p:nvSpPr>
          <p:cNvPr id="16" name="文本框 15"/>
          <p:cNvSpPr txBox="1"/>
          <p:nvPr>
            <p:custDataLst>
              <p:tags r:id="rId16"/>
            </p:custDataLst>
          </p:nvPr>
        </p:nvSpPr>
        <p:spPr>
          <a:xfrm>
            <a:off x="234315" y="1238250"/>
            <a:ext cx="4455160" cy="1050925"/>
          </a:xfrm>
          <a:prstGeom prst="rect">
            <a:avLst/>
          </a:prstGeom>
          <a:noFill/>
          <a:ln>
            <a:solidFill>
              <a:schemeClr val="tx1"/>
            </a:solidFill>
          </a:ln>
        </p:spPr>
        <p:txBody>
          <a:bodyPr wrap="square" rtlCol="0" anchor="t">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临时凭证：</a:t>
            </a:r>
            <a:r>
              <a:rPr kumimoji="0" lang="zh-CN" altLang="en-US" sz="1600" b="0" i="0" u="none" strike="noStrike" kern="1200" cap="none" spc="0" normalizeH="0" baseline="0" noProof="0" dirty="0">
                <a:ln>
                  <a:noFill/>
                </a:ln>
                <a:solidFill>
                  <a:prstClr val="black"/>
                </a:solidFill>
                <a:effectLst/>
                <a:uLnTx/>
                <a:uFillTx/>
                <a:latin typeface="Arial" panose="020B0604020202020204"/>
                <a:ea typeface="思源黑体 CN Bold" panose="020B0800000000000000"/>
                <a:cs typeface="+mn-cs"/>
                <a:sym typeface="+mn-ea"/>
              </a:rPr>
              <a:t>【限制登录次数、登录时长；限制使用资源范围、资源权限】</a:t>
            </a:r>
            <a:r>
              <a:rPr kumimoji="0" lang="zh-CN" altLang="en-US" sz="1600" b="1" i="0" u="none" strike="noStrike" kern="1200" cap="none" spc="0" normalizeH="0" baseline="0" noProof="0" dirty="0">
                <a:ln>
                  <a:noFill/>
                </a:ln>
                <a:solidFill>
                  <a:srgbClr val="0070C0"/>
                </a:solidFill>
                <a:effectLst/>
                <a:uLnTx/>
                <a:uFillTx/>
                <a:latin typeface="Arial" panose="020B0604020202020204"/>
                <a:ea typeface="思源黑体 CN Bold" panose="020B0800000000000000"/>
                <a:cs typeface="+mn-cs"/>
                <a:sym typeface="+mn-ea"/>
              </a:rPr>
              <a:t>（示例</a:t>
            </a:r>
            <a:r>
              <a:rPr kumimoji="0" lang="zh-CN" altLang="en-US" sz="1600" b="0" i="0" u="none" strike="noStrike" kern="1200" cap="none" spc="0" normalizeH="0" baseline="0" noProof="0" dirty="0">
                <a:ln>
                  <a:noFill/>
                </a:ln>
                <a:solidFill>
                  <a:srgbClr val="0070C0"/>
                </a:solidFill>
                <a:effectLst/>
                <a:uLnTx/>
                <a:uFillTx/>
                <a:latin typeface="Arial" panose="020B0604020202020204"/>
                <a:ea typeface="思源黑体 CN Bold" panose="020B0800000000000000"/>
                <a:cs typeface="+mn-cs"/>
                <a:sym typeface="+mn-ea"/>
              </a:rPr>
              <a:t>：2023年5月1日至4日之间，允许查询10条记录且输出数据量不多于1kB</a:t>
            </a:r>
            <a:r>
              <a:rPr kumimoji="0" lang="zh-CN" altLang="en-US" sz="1600" b="1" i="0" u="none" strike="noStrike" kern="1200" cap="none" spc="0" normalizeH="0" baseline="0" noProof="0" dirty="0">
                <a:ln>
                  <a:noFill/>
                </a:ln>
                <a:solidFill>
                  <a:srgbClr val="0070C0"/>
                </a:solidFill>
                <a:effectLst/>
                <a:uLnTx/>
                <a:uFillTx/>
                <a:latin typeface="Arial" panose="020B0604020202020204"/>
                <a:ea typeface="思源黑体 CN Bold" panose="020B0800000000000000"/>
                <a:cs typeface="+mn-cs"/>
                <a:sym typeface="+mn-ea"/>
              </a:rPr>
              <a:t>）</a:t>
            </a:r>
            <a:endParaRPr kumimoji="0" lang="zh-CN" altLang="en-US" sz="1600" b="1"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endParaRPr>
          </a:p>
        </p:txBody>
      </p:sp>
      <p:sp>
        <p:nvSpPr>
          <p:cNvPr id="17" name="矩形 16"/>
          <p:cNvSpPr/>
          <p:nvPr>
            <p:custDataLst>
              <p:tags r:id="rId17"/>
            </p:custDataLst>
          </p:nvPr>
        </p:nvSpPr>
        <p:spPr>
          <a:xfrm>
            <a:off x="709930" y="5830570"/>
            <a:ext cx="10771505" cy="643890"/>
          </a:xfrm>
          <a:prstGeom prst="rect">
            <a:avLst/>
          </a:prstGeom>
          <a:ln>
            <a:solidFill>
              <a:schemeClr val="tx1"/>
            </a:solidFill>
          </a:ln>
        </p:spPr>
        <p:txBody>
          <a:bodyPr wrap="square">
            <a:no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效果：防止操作人员“一次授权，无限访问”，从而有效</a:t>
            </a:r>
            <a:r>
              <a:rPr kumimoji="0" lang="zh-CN" altLang="en-US" sz="1800" b="1"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降低企业内部运维和开发人员泄露数据的风险</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zh-CN" altLang="en-US" dirty="0"/>
              <a:t>核心功能</a:t>
            </a:r>
            <a:r>
              <a:rPr lang="en-US" altLang="zh-CN" dirty="0"/>
              <a:t>3</a:t>
            </a:r>
            <a:r>
              <a:rPr lang="zh-CN" altLang="en-US" dirty="0"/>
              <a:t>：日志审计</a:t>
            </a:r>
            <a:r>
              <a:rPr lang="en-US" altLang="zh-CN" dirty="0"/>
              <a:t>+</a:t>
            </a:r>
            <a:r>
              <a:rPr lang="zh-CN" altLang="en-US" dirty="0"/>
              <a:t>区块链，可溯源</a:t>
            </a:r>
          </a:p>
        </p:txBody>
      </p:sp>
      <p:sp>
        <p:nvSpPr>
          <p:cNvPr id="2" name="灯片编号占位符 1"/>
          <p:cNvSpPr>
            <a:spLocks noGrp="1"/>
          </p:cNvSpPr>
          <p:nvPr>
            <p:ph type="sldNum" sz="quarter" idx="4294967295"/>
          </p:nvPr>
        </p:nvSpPr>
        <p:spPr>
          <a:xfrm>
            <a:off x="11687175" y="6356350"/>
            <a:ext cx="504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white"/>
                </a:solidFill>
                <a:effectLst/>
                <a:uLnTx/>
                <a:uFillTx/>
                <a:latin typeface="Calibri" panose="020F0502020204030204"/>
                <a:ea typeface="思源黑体 CN Bold" panose="020B0800000000000000"/>
                <a:cs typeface="+mn-cs"/>
              </a:rPr>
              <a:t>23</a:t>
            </a:fld>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4" name="文本框 3"/>
          <p:cNvSpPr txBox="1"/>
          <p:nvPr>
            <p:custDataLst>
              <p:tags r:id="rId1"/>
            </p:custDataLst>
          </p:nvPr>
        </p:nvSpPr>
        <p:spPr>
          <a:xfrm>
            <a:off x="389890" y="1688465"/>
            <a:ext cx="6749415" cy="3682365"/>
          </a:xfrm>
          <a:prstGeom prst="rect">
            <a:avLst/>
          </a:prstGeom>
          <a:noFill/>
        </p:spPr>
        <p:txBody>
          <a:bodyPr wrap="square" rtlCol="0" anchor="t">
            <a:no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思源黑体 CN Bold" panose="020B0800000000000000"/>
                <a:cs typeface="+mn-cs"/>
                <a:sym typeface="+mn-ea"/>
              </a:rPr>
              <a:t>日志审计系统：</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仅审计员有权限查看、操作，确保数据保险箱内所有操作行为可审计，安全责任可溯源</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思源黑体 CN Bold" panose="020B0800000000000000"/>
              <a:cs typeface="+mn-cs"/>
              <a:sym typeface="+mn-ea"/>
            </a:endParaRP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r>
              <a:rPr kumimoji="0" lang="zh-CN" altLang="en-US" sz="2000" b="1" i="0" u="none" strike="noStrike" kern="1200" cap="none" spc="0" normalizeH="0" baseline="0" noProof="0" dirty="0">
                <a:ln>
                  <a:noFill/>
                </a:ln>
                <a:solidFill>
                  <a:srgbClr val="FF0000"/>
                </a:solidFill>
                <a:effectLst/>
                <a:uLnTx/>
                <a:uFillTx/>
                <a:latin typeface="微软雅黑" panose="020B0503020204020204" pitchFamily="34" charset="-122"/>
                <a:ea typeface="思源黑体 CN Bold" panose="020B0800000000000000"/>
                <a:cs typeface="+mn-cs"/>
                <a:sym typeface="+mn-ea"/>
              </a:rPr>
              <a:t>区块链技术（第三方）：</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zh-CN" altLang="en-US" sz="20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管理员、运维人员关键操作行为进行上链，可实现：</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1. </a:t>
            </a:r>
            <a:r>
              <a:rPr kumimoji="0" lang="zh-CN" altLang="en-US" sz="16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恶意行为记录无法篡改</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rPr>
              <a:t>2. </a:t>
            </a:r>
            <a:r>
              <a:rPr kumimoji="0" lang="zh-CN" altLang="en-US" sz="16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区块链审计溯源，即使有恶意访问行为，也可发现并溯源</a:t>
            </a:r>
          </a:p>
          <a:p>
            <a:pPr marL="0" marR="0" lvl="0" indent="0" algn="just" defTabSz="914400" rtl="0" eaLnBrk="1" fontAlgn="auto" latinLnBrk="0" hangingPunct="1">
              <a:lnSpc>
                <a:spcPct val="150000"/>
              </a:lnSpc>
              <a:spcBef>
                <a:spcPts val="0"/>
              </a:spcBef>
              <a:spcAft>
                <a:spcPts val="0"/>
              </a:spcAft>
              <a:buClrTx/>
              <a:buSzTx/>
              <a:buFont typeface="Arial" panose="020B0604020202020204" pitchFamily="34" charset="0"/>
              <a:buNone/>
              <a:defRPr/>
            </a:pP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endParaRPr>
          </a:p>
          <a:p>
            <a:pPr marL="342900" marR="0" lvl="0" indent="-342900" algn="just" defTabSz="914400" rtl="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en-US" altLang="zh-CN" sz="16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sym typeface="+mn-ea"/>
            </a:endParaRPr>
          </a:p>
        </p:txBody>
      </p:sp>
      <p:pic>
        <p:nvPicPr>
          <p:cNvPr id="5" name="图片 4"/>
          <p:cNvPicPr>
            <a:picLocks noChangeAspect="1"/>
          </p:cNvPicPr>
          <p:nvPr>
            <p:custDataLst>
              <p:tags r:id="rId2"/>
            </p:custDataLst>
          </p:nvPr>
        </p:nvPicPr>
        <p:blipFill>
          <a:blip r:embed="rId4"/>
          <a:stretch>
            <a:fillRect/>
          </a:stretch>
        </p:blipFill>
        <p:spPr>
          <a:xfrm>
            <a:off x="7325360" y="1770380"/>
            <a:ext cx="4429760" cy="3827145"/>
          </a:xfrm>
          <a:prstGeom prst="rect">
            <a:avLst/>
          </a:prstGeom>
          <a:ln>
            <a:solidFill>
              <a:srgbClr val="000000"/>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a:bodyPr>
          <a:lstStyle/>
          <a:p>
            <a:r>
              <a:rPr lang="zh-CN" altLang="en-US" dirty="0"/>
              <a:t>最终效果：五个“不”纵深防御</a:t>
            </a:r>
          </a:p>
        </p:txBody>
      </p:sp>
      <p:sp>
        <p:nvSpPr>
          <p:cNvPr id="2" name="灯片编号占位符 1"/>
          <p:cNvSpPr>
            <a:spLocks noGrp="1"/>
          </p:cNvSpPr>
          <p:nvPr>
            <p:ph type="sldNum" sz="quarter" idx="4294967295"/>
          </p:nvPr>
        </p:nvSpPr>
        <p:spPr>
          <a:xfrm>
            <a:off x="11687175" y="6356350"/>
            <a:ext cx="504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white"/>
                </a:solidFill>
                <a:effectLst/>
                <a:uLnTx/>
                <a:uFillTx/>
                <a:latin typeface="Calibri" panose="020F0502020204030204"/>
                <a:ea typeface="思源黑体 CN Bold" panose="020B0800000000000000"/>
                <a:cs typeface="+mn-cs"/>
              </a:rPr>
              <a:t>24</a:t>
            </a:fld>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sp>
        <p:nvSpPr>
          <p:cNvPr id="25" name="Rectangle 143"/>
          <p:cNvSpPr/>
          <p:nvPr>
            <p:custDataLst>
              <p:tags r:id="rId1"/>
            </p:custDataLst>
          </p:nvPr>
        </p:nvSpPr>
        <p:spPr>
          <a:xfrm>
            <a:off x="10218542" y="4299054"/>
            <a:ext cx="1625258" cy="64516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恶意行为</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FFFFFF"/>
                </a:solidFill>
                <a:effectLst/>
                <a:uLnTx/>
                <a:uFillTx/>
                <a:latin typeface="Arial" panose="020B0604020202020204" pitchFamily="34" charset="0"/>
                <a:ea typeface="思源黑体 CN Bold" panose="020B0800000000000000"/>
                <a:cs typeface="Arial" panose="020B0604020202020204" pitchFamily="34" charset="0"/>
              </a:rPr>
              <a:t>跑不掉</a:t>
            </a:r>
          </a:p>
        </p:txBody>
      </p:sp>
      <p:grpSp>
        <p:nvGrpSpPr>
          <p:cNvPr id="128" name="组合 127"/>
          <p:cNvGrpSpPr/>
          <p:nvPr/>
        </p:nvGrpSpPr>
        <p:grpSpPr>
          <a:xfrm>
            <a:off x="690475" y="1206393"/>
            <a:ext cx="4916879" cy="5422050"/>
            <a:chOff x="3279670" y="1206393"/>
            <a:chExt cx="4530725" cy="5136245"/>
          </a:xfrm>
        </p:grpSpPr>
        <p:sp>
          <p:nvSpPr>
            <p:cNvPr id="129" name="矩形 128"/>
            <p:cNvSpPr/>
            <p:nvPr>
              <p:custDataLst>
                <p:tags r:id="rId2"/>
              </p:custDataLst>
            </p:nvPr>
          </p:nvSpPr>
          <p:spPr>
            <a:xfrm>
              <a:off x="3279670" y="1492748"/>
              <a:ext cx="4530725" cy="4023361"/>
            </a:xfrm>
            <a:prstGeom prst="rect">
              <a:avLst/>
            </a:prstGeom>
            <a:solidFill>
              <a:srgbClr val="FFFFFF">
                <a:lumMod val="95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0" name="矩形 129"/>
            <p:cNvSpPr/>
            <p:nvPr>
              <p:custDataLst>
                <p:tags r:id="rId3"/>
              </p:custDataLst>
            </p:nvPr>
          </p:nvSpPr>
          <p:spPr>
            <a:xfrm>
              <a:off x="5590131" y="4728577"/>
              <a:ext cx="2169304" cy="322972"/>
            </a:xfrm>
            <a:prstGeom prst="rect">
              <a:avLst/>
            </a:prstGeom>
            <a:solidFill>
              <a:srgbClr val="3BB3C2">
                <a:lumMod val="20000"/>
                <a:lumOff val="80000"/>
              </a:srgbClr>
            </a:solidFill>
            <a:ln w="12700" cap="flat" cmpd="sng" algn="ctr">
              <a:solidFill>
                <a:srgbClr val="68B92E">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内存</a:t>
              </a:r>
            </a:p>
          </p:txBody>
        </p:sp>
        <p:sp>
          <p:nvSpPr>
            <p:cNvPr id="131" name="矩形 130"/>
            <p:cNvSpPr/>
            <p:nvPr>
              <p:custDataLst>
                <p:tags r:id="rId4"/>
              </p:custDataLst>
            </p:nvPr>
          </p:nvSpPr>
          <p:spPr>
            <a:xfrm>
              <a:off x="5590131" y="3527534"/>
              <a:ext cx="2169303" cy="867719"/>
            </a:xfrm>
            <a:prstGeom prst="rect">
              <a:avLst/>
            </a:prstGeom>
            <a:solidFill>
              <a:srgbClr val="E77817">
                <a:lumMod val="75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endParaRPr>
            </a:p>
          </p:txBody>
        </p:sp>
        <p:sp>
          <p:nvSpPr>
            <p:cNvPr id="132" name="矩形 131"/>
            <p:cNvSpPr/>
            <p:nvPr>
              <p:custDataLst>
                <p:tags r:id="rId5"/>
              </p:custDataLst>
            </p:nvPr>
          </p:nvSpPr>
          <p:spPr>
            <a:xfrm>
              <a:off x="5666093" y="1622834"/>
              <a:ext cx="958147" cy="1246270"/>
            </a:xfrm>
            <a:prstGeom prst="rect">
              <a:avLst/>
            </a:prstGeom>
            <a:solidFill>
              <a:srgbClr val="A6A6A6">
                <a:lumMod val="40000"/>
                <a:lumOff val="60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3" name="矩形 132"/>
            <p:cNvSpPr/>
            <p:nvPr>
              <p:custDataLst>
                <p:tags r:id="rId6"/>
              </p:custDataLst>
            </p:nvPr>
          </p:nvSpPr>
          <p:spPr>
            <a:xfrm>
              <a:off x="6100103" y="4469363"/>
              <a:ext cx="501806" cy="16447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密文</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4" name="矩形 133"/>
            <p:cNvSpPr/>
            <p:nvPr>
              <p:custDataLst>
                <p:tags r:id="rId7"/>
              </p:custDataLst>
            </p:nvPr>
          </p:nvSpPr>
          <p:spPr>
            <a:xfrm>
              <a:off x="7220702" y="4482253"/>
              <a:ext cx="472468" cy="138693"/>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密文</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5" name="矩形 134"/>
            <p:cNvSpPr/>
            <p:nvPr>
              <p:custDataLst>
                <p:tags r:id="rId8"/>
              </p:custDataLst>
            </p:nvPr>
          </p:nvSpPr>
          <p:spPr>
            <a:xfrm>
              <a:off x="7185237" y="2899560"/>
              <a:ext cx="462425" cy="189733"/>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密钥</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6" name="矩形 135"/>
            <p:cNvSpPr/>
            <p:nvPr>
              <p:custDataLst>
                <p:tags r:id="rId9"/>
              </p:custDataLst>
            </p:nvPr>
          </p:nvSpPr>
          <p:spPr>
            <a:xfrm>
              <a:off x="5634223" y="3570151"/>
              <a:ext cx="2047310" cy="533102"/>
            </a:xfrm>
            <a:prstGeom prst="rect">
              <a:avLst/>
            </a:prstGeom>
            <a:solidFill>
              <a:srgbClr val="FFFFFF"/>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37" name="矩形 136"/>
            <p:cNvSpPr/>
            <p:nvPr>
              <p:custDataLst>
                <p:tags r:id="rId10"/>
              </p:custDataLst>
            </p:nvPr>
          </p:nvSpPr>
          <p:spPr>
            <a:xfrm>
              <a:off x="6202837" y="3880873"/>
              <a:ext cx="894789" cy="195497"/>
            </a:xfrm>
            <a:prstGeom prst="rect">
              <a:avLst/>
            </a:prstGeom>
            <a:solidFill>
              <a:srgbClr val="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内存控制器</a:t>
              </a:r>
            </a:p>
          </p:txBody>
        </p:sp>
        <p:sp>
          <p:nvSpPr>
            <p:cNvPr id="138" name="矩形 137"/>
            <p:cNvSpPr/>
            <p:nvPr>
              <p:custDataLst>
                <p:tags r:id="rId11"/>
              </p:custDataLst>
            </p:nvPr>
          </p:nvSpPr>
          <p:spPr>
            <a:xfrm>
              <a:off x="5674204" y="3669779"/>
              <a:ext cx="1936685" cy="195497"/>
            </a:xfrm>
            <a:prstGeom prst="rect">
              <a:avLst/>
            </a:prstGeom>
            <a:solidFill>
              <a:srgbClr val="FFFFFF"/>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SM4</a:t>
              </a: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加解密</a:t>
              </a:r>
            </a:p>
          </p:txBody>
        </p:sp>
        <p:sp>
          <p:nvSpPr>
            <p:cNvPr id="139" name="矩形 138"/>
            <p:cNvSpPr/>
            <p:nvPr>
              <p:custDataLst>
                <p:tags r:id="rId12"/>
              </p:custDataLst>
            </p:nvPr>
          </p:nvSpPr>
          <p:spPr>
            <a:xfrm>
              <a:off x="6025021" y="4167755"/>
              <a:ext cx="1340001" cy="21732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海光</a:t>
              </a:r>
              <a:r>
                <a:rPr kumimoji="0" lang="en-US" altLang="zh-CN"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CPU</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a:t>
              </a:r>
              <a:r>
                <a:rPr kumimoji="0" lang="en-US" altLang="zh-CN"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TEE</a:t>
              </a:r>
              <a:r>
                <a:rPr kumimoji="0" lang="zh-CN" altLang="en-US" sz="800" b="1"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环境支持）</a:t>
              </a:r>
            </a:p>
          </p:txBody>
        </p:sp>
        <p:sp>
          <p:nvSpPr>
            <p:cNvPr id="140" name="矩形 139"/>
            <p:cNvSpPr/>
            <p:nvPr>
              <p:custDataLst>
                <p:tags r:id="rId13"/>
              </p:custDataLst>
            </p:nvPr>
          </p:nvSpPr>
          <p:spPr>
            <a:xfrm>
              <a:off x="5666093" y="1628672"/>
              <a:ext cx="958147"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安全加密虚拟机</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41" name="矩形 140"/>
            <p:cNvSpPr/>
            <p:nvPr>
              <p:custDataLst>
                <p:tags r:id="rId14"/>
              </p:custDataLst>
            </p:nvPr>
          </p:nvSpPr>
          <p:spPr>
            <a:xfrm>
              <a:off x="5666093" y="2593760"/>
              <a:ext cx="958147" cy="271660"/>
            </a:xfrm>
            <a:prstGeom prst="rect">
              <a:avLst/>
            </a:prstGeom>
            <a:solidFill>
              <a:srgbClr val="E77817">
                <a:lumMod val="75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CNEOS-Linux</a:t>
              </a:r>
              <a:r>
                <a:rPr kumimoji="0" lang="zh-CN" altLang="en-US" sz="7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系统</a:t>
              </a:r>
            </a:p>
          </p:txBody>
        </p:sp>
        <p:sp>
          <p:nvSpPr>
            <p:cNvPr id="142" name="矩形 141"/>
            <p:cNvSpPr/>
            <p:nvPr>
              <p:custDataLst>
                <p:tags r:id="rId15"/>
              </p:custDataLst>
            </p:nvPr>
          </p:nvSpPr>
          <p:spPr>
            <a:xfrm>
              <a:off x="5711501" y="1892530"/>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应用</a:t>
              </a:r>
            </a:p>
          </p:txBody>
        </p:sp>
        <p:sp>
          <p:nvSpPr>
            <p:cNvPr id="143" name="矩形 142"/>
            <p:cNvSpPr/>
            <p:nvPr>
              <p:custDataLst>
                <p:tags r:id="rId16"/>
              </p:custDataLst>
            </p:nvPr>
          </p:nvSpPr>
          <p:spPr>
            <a:xfrm>
              <a:off x="6180381" y="1892530"/>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数据</a:t>
              </a:r>
            </a:p>
          </p:txBody>
        </p:sp>
        <p:sp>
          <p:nvSpPr>
            <p:cNvPr id="144" name="矩形 143"/>
            <p:cNvSpPr/>
            <p:nvPr>
              <p:custDataLst>
                <p:tags r:id="rId17"/>
              </p:custDataLst>
            </p:nvPr>
          </p:nvSpPr>
          <p:spPr>
            <a:xfrm>
              <a:off x="5716885" y="2340702"/>
              <a:ext cx="868366" cy="144962"/>
            </a:xfrm>
            <a:prstGeom prst="rect">
              <a:avLst/>
            </a:prstGeom>
            <a:solidFill>
              <a:srgbClr val="667AB3">
                <a:lumMod val="60000"/>
                <a:lumOff val="40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Docker/</a:t>
              </a:r>
              <a:r>
                <a:rPr kumimoji="0" lang="en-US" altLang="zh-CN" sz="700" b="0" i="0" u="none" strike="noStrike" kern="0" cap="none" spc="0" normalizeH="0" baseline="0" noProof="0" dirty="0" err="1">
                  <a:ln>
                    <a:noFill/>
                  </a:ln>
                  <a:solidFill>
                    <a:srgbClr val="000000"/>
                  </a:solidFill>
                  <a:effectLst/>
                  <a:uLnTx/>
                  <a:uFillTx/>
                  <a:latin typeface="Arial" panose="020B0604020202020204"/>
                  <a:ea typeface="思源黑体 CN Bold" panose="020B0800000000000000"/>
                  <a:cs typeface="+mn-cs"/>
                </a:rPr>
                <a:t>kubernetes</a:t>
              </a: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45" name="矩形 144"/>
            <p:cNvSpPr/>
            <p:nvPr>
              <p:custDataLst>
                <p:tags r:id="rId18"/>
              </p:custDataLst>
            </p:nvPr>
          </p:nvSpPr>
          <p:spPr>
            <a:xfrm>
              <a:off x="6096000" y="2894863"/>
              <a:ext cx="492826" cy="199126"/>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密钥</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cxnSp>
          <p:nvCxnSpPr>
            <p:cNvPr id="146" name="直接箭头连接符 145"/>
            <p:cNvCxnSpPr>
              <a:endCxn id="132" idx="2"/>
            </p:cNvCxnSpPr>
            <p:nvPr>
              <p:custDataLst>
                <p:tags r:id="rId19"/>
              </p:custDataLst>
            </p:nvPr>
          </p:nvCxnSpPr>
          <p:spPr>
            <a:xfrm flipV="1">
              <a:off x="6141471" y="2869104"/>
              <a:ext cx="3696" cy="829836"/>
            </a:xfrm>
            <a:prstGeom prst="straightConnector1">
              <a:avLst/>
            </a:prstGeom>
            <a:noFill/>
            <a:ln w="22225" cap="flat" cmpd="sng" algn="ctr">
              <a:solidFill>
                <a:srgbClr val="68B92E"/>
              </a:solidFill>
              <a:prstDash val="solid"/>
              <a:miter lim="800000"/>
              <a:headEnd type="triangle"/>
              <a:tailEnd type="none"/>
            </a:ln>
            <a:effectLst/>
          </p:spPr>
        </p:cxnSp>
        <p:cxnSp>
          <p:nvCxnSpPr>
            <p:cNvPr id="147" name="直接箭头连接符 146"/>
            <p:cNvCxnSpPr/>
            <p:nvPr>
              <p:custDataLst>
                <p:tags r:id="rId20"/>
              </p:custDataLst>
            </p:nvPr>
          </p:nvCxnSpPr>
          <p:spPr>
            <a:xfrm flipV="1">
              <a:off x="6152293" y="4100641"/>
              <a:ext cx="0" cy="625324"/>
            </a:xfrm>
            <a:prstGeom prst="straightConnector1">
              <a:avLst/>
            </a:prstGeom>
            <a:noFill/>
            <a:ln w="22225" cap="flat" cmpd="sng" algn="ctr">
              <a:solidFill>
                <a:srgbClr val="68B92E"/>
              </a:solidFill>
              <a:prstDash val="solid"/>
              <a:miter lim="800000"/>
              <a:headEnd type="triangle"/>
              <a:tailEnd type="none"/>
            </a:ln>
            <a:effectLst/>
          </p:spPr>
        </p:cxnSp>
        <p:cxnSp>
          <p:nvCxnSpPr>
            <p:cNvPr id="148" name="直接箭头连接符 147"/>
            <p:cNvCxnSpPr/>
            <p:nvPr>
              <p:custDataLst>
                <p:tags r:id="rId21"/>
              </p:custDataLst>
            </p:nvPr>
          </p:nvCxnSpPr>
          <p:spPr>
            <a:xfrm flipH="1" flipV="1">
              <a:off x="7204391" y="4103253"/>
              <a:ext cx="10934" cy="625324"/>
            </a:xfrm>
            <a:prstGeom prst="straightConnector1">
              <a:avLst/>
            </a:prstGeom>
            <a:noFill/>
            <a:ln w="22225" cap="flat" cmpd="sng" algn="ctr">
              <a:solidFill>
                <a:srgbClr val="68B92E"/>
              </a:solidFill>
              <a:prstDash val="solid"/>
              <a:miter lim="800000"/>
              <a:headEnd type="triangle"/>
              <a:tailEnd type="none"/>
            </a:ln>
            <a:effectLst/>
          </p:spPr>
        </p:cxnSp>
        <p:sp>
          <p:nvSpPr>
            <p:cNvPr id="149" name="矩形 148"/>
            <p:cNvSpPr/>
            <p:nvPr>
              <p:custDataLst>
                <p:tags r:id="rId22"/>
              </p:custDataLst>
            </p:nvPr>
          </p:nvSpPr>
          <p:spPr>
            <a:xfrm>
              <a:off x="5590131" y="5113053"/>
              <a:ext cx="2169304" cy="322972"/>
            </a:xfrm>
            <a:prstGeom prst="rect">
              <a:avLst/>
            </a:prstGeom>
            <a:solidFill>
              <a:srgbClr val="E77817">
                <a:lumMod val="75000"/>
              </a:srgbClr>
            </a:solidFill>
            <a:ln w="12700" cap="flat" cmpd="sng" algn="ctr">
              <a:solidFill>
                <a:srgbClr val="68B92E">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600" b="1" i="0" u="none" strike="noStrike" kern="0" cap="none" spc="0" normalizeH="0" baseline="0" noProof="0" dirty="0">
                  <a:ln>
                    <a:noFill/>
                  </a:ln>
                  <a:solidFill>
                    <a:srgbClr val="FFFFFF"/>
                  </a:solidFill>
                  <a:effectLst/>
                  <a:uLnTx/>
                  <a:uFillTx/>
                  <a:latin typeface="微软雅黑" panose="020B0503020204020204" pitchFamily="34" charset="-122"/>
                  <a:ea typeface="思源黑体 CN Bold" panose="020B0800000000000000"/>
                  <a:cs typeface="+mn-cs"/>
                </a:rPr>
                <a:t>TEE</a:t>
              </a:r>
              <a:r>
                <a:rPr kumimoji="0" lang="zh-CN" altLang="en-US" sz="1600" b="1" i="0" u="none" strike="noStrike" kern="0" cap="none" spc="0" normalizeH="0" baseline="0" noProof="0" dirty="0">
                  <a:ln>
                    <a:noFill/>
                  </a:ln>
                  <a:solidFill>
                    <a:srgbClr val="FFFFFF"/>
                  </a:solidFill>
                  <a:effectLst/>
                  <a:uLnTx/>
                  <a:uFillTx/>
                  <a:latin typeface="微软雅黑" panose="020B0503020204020204" pitchFamily="34" charset="-122"/>
                  <a:ea typeface="思源黑体 CN Bold" panose="020B0800000000000000"/>
                  <a:cs typeface="+mn-cs"/>
                </a:rPr>
                <a:t>安全设备</a:t>
              </a:r>
            </a:p>
          </p:txBody>
        </p:sp>
        <p:sp>
          <p:nvSpPr>
            <p:cNvPr id="150" name="矩形 149"/>
            <p:cNvSpPr/>
            <p:nvPr>
              <p:custDataLst>
                <p:tags r:id="rId23"/>
              </p:custDataLst>
            </p:nvPr>
          </p:nvSpPr>
          <p:spPr>
            <a:xfrm>
              <a:off x="6752325" y="1622834"/>
              <a:ext cx="958147" cy="1243178"/>
            </a:xfrm>
            <a:prstGeom prst="rect">
              <a:avLst/>
            </a:prstGeom>
            <a:solidFill>
              <a:srgbClr val="A6A6A6">
                <a:lumMod val="40000"/>
                <a:lumOff val="60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51" name="矩形 150"/>
            <p:cNvSpPr/>
            <p:nvPr>
              <p:custDataLst>
                <p:tags r:id="rId24"/>
              </p:custDataLst>
            </p:nvPr>
          </p:nvSpPr>
          <p:spPr>
            <a:xfrm>
              <a:off x="6752325" y="1628782"/>
              <a:ext cx="958147"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安全加密虚拟机</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52" name="矩形 151"/>
            <p:cNvSpPr/>
            <p:nvPr>
              <p:custDataLst>
                <p:tags r:id="rId25"/>
              </p:custDataLst>
            </p:nvPr>
          </p:nvSpPr>
          <p:spPr>
            <a:xfrm>
              <a:off x="6752325" y="2593870"/>
              <a:ext cx="958147" cy="271660"/>
            </a:xfrm>
            <a:prstGeom prst="rect">
              <a:avLst/>
            </a:prstGeom>
            <a:solidFill>
              <a:srgbClr val="E77817">
                <a:lumMod val="75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CNEOS-Linux</a:t>
              </a:r>
              <a:r>
                <a:rPr kumimoji="0" lang="zh-CN" altLang="en-US" sz="700" b="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系统</a:t>
              </a:r>
            </a:p>
          </p:txBody>
        </p:sp>
        <p:sp>
          <p:nvSpPr>
            <p:cNvPr id="153" name="矩形 152"/>
            <p:cNvSpPr/>
            <p:nvPr>
              <p:custDataLst>
                <p:tags r:id="rId26"/>
              </p:custDataLst>
            </p:nvPr>
          </p:nvSpPr>
          <p:spPr>
            <a:xfrm>
              <a:off x="6803324" y="1892530"/>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应用</a:t>
              </a:r>
            </a:p>
          </p:txBody>
        </p:sp>
        <p:sp>
          <p:nvSpPr>
            <p:cNvPr id="154" name="矩形 153"/>
            <p:cNvSpPr/>
            <p:nvPr>
              <p:custDataLst>
                <p:tags r:id="rId27"/>
              </p:custDataLst>
            </p:nvPr>
          </p:nvSpPr>
          <p:spPr>
            <a:xfrm>
              <a:off x="7248929" y="1892640"/>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数据</a:t>
              </a:r>
            </a:p>
          </p:txBody>
        </p:sp>
        <p:sp>
          <p:nvSpPr>
            <p:cNvPr id="155" name="矩形 154"/>
            <p:cNvSpPr/>
            <p:nvPr>
              <p:custDataLst>
                <p:tags r:id="rId28"/>
              </p:custDataLst>
            </p:nvPr>
          </p:nvSpPr>
          <p:spPr>
            <a:xfrm>
              <a:off x="6803801" y="2341227"/>
              <a:ext cx="870944" cy="145072"/>
            </a:xfrm>
            <a:prstGeom prst="rect">
              <a:avLst/>
            </a:prstGeom>
            <a:solidFill>
              <a:srgbClr val="667AB3">
                <a:lumMod val="60000"/>
                <a:lumOff val="40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Docker/</a:t>
              </a:r>
              <a:r>
                <a:rPr kumimoji="0" lang="en-US" altLang="zh-CN" sz="700" b="0" i="0" u="none" strike="noStrike" kern="0" cap="none" spc="0" normalizeH="0" baseline="0" noProof="0" dirty="0" err="1">
                  <a:ln>
                    <a:noFill/>
                  </a:ln>
                  <a:solidFill>
                    <a:srgbClr val="000000"/>
                  </a:solidFill>
                  <a:effectLst/>
                  <a:uLnTx/>
                  <a:uFillTx/>
                  <a:latin typeface="Arial" panose="020B0604020202020204"/>
                  <a:ea typeface="思源黑体 CN Bold" panose="020B0800000000000000"/>
                  <a:cs typeface="+mn-cs"/>
                </a:rPr>
                <a:t>kubernetes</a:t>
              </a: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cxnSp>
          <p:nvCxnSpPr>
            <p:cNvPr id="156" name="直接箭头连接符 155"/>
            <p:cNvCxnSpPr>
              <a:endCxn id="150" idx="2"/>
            </p:cNvCxnSpPr>
            <p:nvPr>
              <p:custDataLst>
                <p:tags r:id="rId29"/>
              </p:custDataLst>
            </p:nvPr>
          </p:nvCxnSpPr>
          <p:spPr>
            <a:xfrm flipV="1">
              <a:off x="7227395" y="2866012"/>
              <a:ext cx="4004" cy="811994"/>
            </a:xfrm>
            <a:prstGeom prst="straightConnector1">
              <a:avLst/>
            </a:prstGeom>
            <a:noFill/>
            <a:ln w="22225" cap="flat" cmpd="sng" algn="ctr">
              <a:solidFill>
                <a:srgbClr val="68B92E"/>
              </a:solidFill>
              <a:prstDash val="solid"/>
              <a:miter lim="800000"/>
              <a:headEnd type="triangle"/>
              <a:tailEnd type="none"/>
            </a:ln>
            <a:effectLst/>
          </p:spPr>
        </p:cxnSp>
        <p:sp>
          <p:nvSpPr>
            <p:cNvPr id="157" name="矩形 156"/>
            <p:cNvSpPr/>
            <p:nvPr>
              <p:custDataLst>
                <p:tags r:id="rId30"/>
              </p:custDataLst>
            </p:nvPr>
          </p:nvSpPr>
          <p:spPr>
            <a:xfrm>
              <a:off x="5590132" y="3101377"/>
              <a:ext cx="2169300" cy="347622"/>
            </a:xfrm>
            <a:prstGeom prst="rect">
              <a:avLst/>
            </a:prstGeom>
            <a:solidFill>
              <a:srgbClr val="FFFFFF"/>
            </a:solidFill>
            <a:ln w="12700" cap="flat" cmpd="sng" algn="ctr">
              <a:solidFill>
                <a:srgbClr val="000000"/>
              </a:solidFill>
              <a:prstDash val="solid"/>
              <a:miter lim="800000"/>
            </a:ln>
            <a:effectLst>
              <a:outerShdw blurRad="165100" dist="76200" dir="2700000" algn="tl" rotWithShape="0">
                <a:prstClr val="black">
                  <a:alpha val="28000"/>
                </a:prstClr>
              </a:outerShdw>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p:txBody>
        </p:sp>
        <p:sp>
          <p:nvSpPr>
            <p:cNvPr id="158" name="文本框 157"/>
            <p:cNvSpPr txBox="1"/>
            <p:nvPr>
              <p:custDataLst>
                <p:tags r:id="rId31"/>
              </p:custDataLst>
            </p:nvPr>
          </p:nvSpPr>
          <p:spPr>
            <a:xfrm>
              <a:off x="5971680" y="3146504"/>
              <a:ext cx="1113597" cy="2478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rPr>
                <a:t>Hypervisor</a:t>
              </a:r>
              <a:endParaRPr kumimoji="0" lang="zh-CN" altLang="en-US" sz="11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p:txBody>
        </p:sp>
        <p:sp>
          <p:nvSpPr>
            <p:cNvPr id="159" name="矩形 158"/>
            <p:cNvSpPr/>
            <p:nvPr>
              <p:custDataLst>
                <p:tags r:id="rId32"/>
              </p:custDataLst>
            </p:nvPr>
          </p:nvSpPr>
          <p:spPr>
            <a:xfrm>
              <a:off x="3346865" y="4731189"/>
              <a:ext cx="2117725" cy="322972"/>
            </a:xfrm>
            <a:prstGeom prst="rect">
              <a:avLst/>
            </a:prstGeom>
            <a:solidFill>
              <a:srgbClr val="3BB3C2">
                <a:lumMod val="20000"/>
                <a:lumOff val="80000"/>
              </a:srgbClr>
            </a:solidFill>
            <a:ln w="12700" cap="flat" cmpd="sng" algn="ctr">
              <a:solidFill>
                <a:srgbClr val="68B92E">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内存</a:t>
              </a:r>
            </a:p>
          </p:txBody>
        </p:sp>
        <p:sp>
          <p:nvSpPr>
            <p:cNvPr id="160" name="矩形 159"/>
            <p:cNvSpPr/>
            <p:nvPr>
              <p:custDataLst>
                <p:tags r:id="rId33"/>
              </p:custDataLst>
            </p:nvPr>
          </p:nvSpPr>
          <p:spPr>
            <a:xfrm>
              <a:off x="3346865" y="3530146"/>
              <a:ext cx="2117725" cy="867719"/>
            </a:xfrm>
            <a:prstGeom prst="rect">
              <a:avLst/>
            </a:prstGeom>
            <a:solidFill>
              <a:srgbClr val="FFFFFF">
                <a:lumMod val="95000"/>
              </a:srgbClr>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1" name="矩形 160"/>
            <p:cNvSpPr/>
            <p:nvPr>
              <p:custDataLst>
                <p:tags r:id="rId34"/>
              </p:custDataLst>
            </p:nvPr>
          </p:nvSpPr>
          <p:spPr>
            <a:xfrm>
              <a:off x="3380306" y="1622834"/>
              <a:ext cx="958147" cy="1246270"/>
            </a:xfrm>
            <a:prstGeom prst="rect">
              <a:avLst/>
            </a:prstGeom>
            <a:solidFill>
              <a:srgbClr val="FFFFFF"/>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2" name="矩形 161"/>
            <p:cNvSpPr/>
            <p:nvPr>
              <p:custDataLst>
                <p:tags r:id="rId35"/>
              </p:custDataLst>
            </p:nvPr>
          </p:nvSpPr>
          <p:spPr>
            <a:xfrm>
              <a:off x="3626873" y="4169535"/>
              <a:ext cx="1308141" cy="217327"/>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a:t>
              </a:r>
              <a:r>
                <a:rPr kumimoji="0" lang="en-US" altLang="zh-CN" sz="8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CPU</a:t>
              </a:r>
              <a:endParaRPr kumimoji="0" lang="zh-CN" altLang="en-US" sz="8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3" name="矩形 162"/>
            <p:cNvSpPr/>
            <p:nvPr>
              <p:custDataLst>
                <p:tags r:id="rId36"/>
              </p:custDataLst>
            </p:nvPr>
          </p:nvSpPr>
          <p:spPr>
            <a:xfrm>
              <a:off x="3380306" y="1631284"/>
              <a:ext cx="958147"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普通虚拟机</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4" name="矩形 163"/>
            <p:cNvSpPr/>
            <p:nvPr>
              <p:custDataLst>
                <p:tags r:id="rId37"/>
              </p:custDataLst>
            </p:nvPr>
          </p:nvSpPr>
          <p:spPr>
            <a:xfrm>
              <a:off x="3380306" y="2596372"/>
              <a:ext cx="958147" cy="271660"/>
            </a:xfrm>
            <a:prstGeom prst="rect">
              <a:avLst/>
            </a:prstGeom>
            <a:solidFill>
              <a:srgbClr val="A6A6A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操作系统</a:t>
              </a:r>
            </a:p>
          </p:txBody>
        </p:sp>
        <p:sp>
          <p:nvSpPr>
            <p:cNvPr id="165" name="矩形 164"/>
            <p:cNvSpPr/>
            <p:nvPr>
              <p:custDataLst>
                <p:tags r:id="rId38"/>
              </p:custDataLst>
            </p:nvPr>
          </p:nvSpPr>
          <p:spPr>
            <a:xfrm>
              <a:off x="3425070" y="1896503"/>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应用</a:t>
              </a:r>
            </a:p>
          </p:txBody>
        </p:sp>
        <p:sp>
          <p:nvSpPr>
            <p:cNvPr id="166" name="矩形 165"/>
            <p:cNvSpPr/>
            <p:nvPr>
              <p:custDataLst>
                <p:tags r:id="rId39"/>
              </p:custDataLst>
            </p:nvPr>
          </p:nvSpPr>
          <p:spPr>
            <a:xfrm>
              <a:off x="3876910" y="1895142"/>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数据</a:t>
              </a:r>
            </a:p>
          </p:txBody>
        </p:sp>
        <p:sp>
          <p:nvSpPr>
            <p:cNvPr id="167" name="矩形 166"/>
            <p:cNvSpPr/>
            <p:nvPr>
              <p:custDataLst>
                <p:tags r:id="rId40"/>
              </p:custDataLst>
            </p:nvPr>
          </p:nvSpPr>
          <p:spPr>
            <a:xfrm>
              <a:off x="3421980" y="2339976"/>
              <a:ext cx="870944" cy="147574"/>
            </a:xfrm>
            <a:prstGeom prst="rect">
              <a:avLst/>
            </a:prstGeom>
            <a:solidFill>
              <a:srgbClr val="667AB3">
                <a:lumMod val="60000"/>
                <a:lumOff val="40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Docker/</a:t>
              </a:r>
              <a:r>
                <a:rPr kumimoji="0" lang="en-US" altLang="zh-CN" sz="700" b="0" i="0" u="none" strike="noStrike" kern="0" cap="none" spc="0" normalizeH="0" baseline="0" noProof="0" dirty="0" err="1">
                  <a:ln>
                    <a:noFill/>
                  </a:ln>
                  <a:solidFill>
                    <a:srgbClr val="000000"/>
                  </a:solidFill>
                  <a:effectLst/>
                  <a:uLnTx/>
                  <a:uFillTx/>
                  <a:latin typeface="Arial" panose="020B0604020202020204"/>
                  <a:ea typeface="思源黑体 CN Bold" panose="020B0800000000000000"/>
                  <a:cs typeface="+mn-cs"/>
                </a:rPr>
                <a:t>kubernetes</a:t>
              </a: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68" name="矩形 167"/>
            <p:cNvSpPr/>
            <p:nvPr>
              <p:custDataLst>
                <p:tags r:id="rId41"/>
              </p:custDataLst>
            </p:nvPr>
          </p:nvSpPr>
          <p:spPr>
            <a:xfrm>
              <a:off x="3346865" y="5115665"/>
              <a:ext cx="2117725" cy="322972"/>
            </a:xfrm>
            <a:prstGeom prst="rect">
              <a:avLst/>
            </a:prstGeom>
            <a:solidFill>
              <a:srgbClr val="3BB3C2">
                <a:lumMod val="20000"/>
                <a:lumOff val="80000"/>
              </a:srgbClr>
            </a:solidFill>
            <a:ln w="12700" cap="flat" cmpd="sng" algn="ctr">
              <a:solidFill>
                <a:srgbClr val="68B92E">
                  <a:lumMod val="60000"/>
                  <a:lumOff val="4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rPr>
                <a:t>普通服务器</a:t>
              </a:r>
            </a:p>
          </p:txBody>
        </p:sp>
        <p:sp>
          <p:nvSpPr>
            <p:cNvPr id="169" name="矩形 168"/>
            <p:cNvSpPr/>
            <p:nvPr>
              <p:custDataLst>
                <p:tags r:id="rId42"/>
              </p:custDataLst>
            </p:nvPr>
          </p:nvSpPr>
          <p:spPr>
            <a:xfrm>
              <a:off x="4466537" y="1622834"/>
              <a:ext cx="958147" cy="1243178"/>
            </a:xfrm>
            <a:prstGeom prst="rect">
              <a:avLst/>
            </a:prstGeom>
            <a:solidFill>
              <a:srgbClr val="FFFFFF"/>
            </a:solidFill>
            <a:ln w="12700" cap="flat" cmpd="sng" algn="ctr">
              <a:solidFill>
                <a:srgbClr val="68B92E">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70" name="矩形 169"/>
            <p:cNvSpPr/>
            <p:nvPr>
              <p:custDataLst>
                <p:tags r:id="rId43"/>
              </p:custDataLst>
            </p:nvPr>
          </p:nvSpPr>
          <p:spPr>
            <a:xfrm>
              <a:off x="4466537" y="1631394"/>
              <a:ext cx="958147"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普通虚拟机</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71" name="矩形 170"/>
            <p:cNvSpPr/>
            <p:nvPr>
              <p:custDataLst>
                <p:tags r:id="rId44"/>
              </p:custDataLst>
            </p:nvPr>
          </p:nvSpPr>
          <p:spPr>
            <a:xfrm>
              <a:off x="4466537" y="2596482"/>
              <a:ext cx="958147" cy="271660"/>
            </a:xfrm>
            <a:prstGeom prst="rect">
              <a:avLst/>
            </a:prstGeom>
            <a:solidFill>
              <a:srgbClr val="A6A6A6">
                <a:lumMod val="20000"/>
                <a:lumOff val="80000"/>
              </a:srgb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操作系统</a:t>
              </a:r>
            </a:p>
          </p:txBody>
        </p:sp>
        <p:sp>
          <p:nvSpPr>
            <p:cNvPr id="172" name="矩形 171"/>
            <p:cNvSpPr/>
            <p:nvPr>
              <p:custDataLst>
                <p:tags r:id="rId45"/>
              </p:custDataLst>
            </p:nvPr>
          </p:nvSpPr>
          <p:spPr>
            <a:xfrm>
              <a:off x="4511521" y="1895616"/>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应用</a:t>
              </a:r>
            </a:p>
          </p:txBody>
        </p:sp>
        <p:sp>
          <p:nvSpPr>
            <p:cNvPr id="173" name="矩形 172"/>
            <p:cNvSpPr/>
            <p:nvPr>
              <p:custDataLst>
                <p:tags r:id="rId46"/>
              </p:custDataLst>
            </p:nvPr>
          </p:nvSpPr>
          <p:spPr>
            <a:xfrm>
              <a:off x="4963141" y="1895252"/>
              <a:ext cx="416014" cy="163068"/>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数据</a:t>
              </a:r>
            </a:p>
          </p:txBody>
        </p:sp>
        <p:sp>
          <p:nvSpPr>
            <p:cNvPr id="174" name="矩形 173"/>
            <p:cNvSpPr/>
            <p:nvPr>
              <p:custDataLst>
                <p:tags r:id="rId47"/>
              </p:custDataLst>
            </p:nvPr>
          </p:nvSpPr>
          <p:spPr>
            <a:xfrm>
              <a:off x="4508211" y="2339976"/>
              <a:ext cx="870944" cy="147684"/>
            </a:xfrm>
            <a:prstGeom prst="rect">
              <a:avLst/>
            </a:prstGeom>
            <a:solidFill>
              <a:srgbClr val="667AB3">
                <a:lumMod val="60000"/>
                <a:lumOff val="40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Docker/</a:t>
              </a:r>
              <a:r>
                <a:rPr kumimoji="0" lang="en-US" altLang="zh-CN" sz="700" b="0" i="0" u="none" strike="noStrike" kern="0" cap="none" spc="0" normalizeH="0" baseline="0" noProof="0" dirty="0" err="1">
                  <a:ln>
                    <a:noFill/>
                  </a:ln>
                  <a:solidFill>
                    <a:srgbClr val="000000"/>
                  </a:solidFill>
                  <a:effectLst/>
                  <a:uLnTx/>
                  <a:uFillTx/>
                  <a:latin typeface="Arial" panose="020B0604020202020204"/>
                  <a:ea typeface="思源黑体 CN Bold" panose="020B0800000000000000"/>
                  <a:cs typeface="+mn-cs"/>
                </a:rPr>
                <a:t>kubernetes</a:t>
              </a:r>
              <a:endPar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75" name="矩形 174"/>
            <p:cNvSpPr/>
            <p:nvPr>
              <p:custDataLst>
                <p:tags r:id="rId48"/>
              </p:custDataLst>
            </p:nvPr>
          </p:nvSpPr>
          <p:spPr>
            <a:xfrm>
              <a:off x="3346866" y="3103989"/>
              <a:ext cx="2117722" cy="347622"/>
            </a:xfrm>
            <a:prstGeom prst="rect">
              <a:avLst/>
            </a:prstGeom>
            <a:solidFill>
              <a:srgbClr val="FFFFFF"/>
            </a:solidFill>
            <a:ln w="12700" cap="flat" cmpd="sng" algn="ctr">
              <a:solidFill>
                <a:srgbClr val="000000"/>
              </a:solidFill>
              <a:prstDash val="solid"/>
              <a:miter lim="800000"/>
            </a:ln>
            <a:effectLst>
              <a:outerShdw blurRad="165100" dist="76200" dir="2700000" algn="tl" rotWithShape="0">
                <a:prstClr val="black">
                  <a:alpha val="28000"/>
                </a:prstClr>
              </a:outerShdw>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p:txBody>
        </p:sp>
        <p:sp>
          <p:nvSpPr>
            <p:cNvPr id="176" name="文本框 175"/>
            <p:cNvSpPr txBox="1"/>
            <p:nvPr>
              <p:custDataLst>
                <p:tags r:id="rId49"/>
              </p:custDataLst>
            </p:nvPr>
          </p:nvSpPr>
          <p:spPr>
            <a:xfrm>
              <a:off x="3802750" y="3148543"/>
              <a:ext cx="1087120" cy="2478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rPr>
                <a:t>Hypervisor</a:t>
              </a:r>
              <a:endParaRPr kumimoji="0" lang="zh-CN" altLang="en-US" sz="1100" b="1" i="0" u="none" strike="noStrike" kern="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mn-cs"/>
              </a:endParaRPr>
            </a:p>
          </p:txBody>
        </p:sp>
        <p:cxnSp>
          <p:nvCxnSpPr>
            <p:cNvPr id="177" name="直接箭头连接符 176"/>
            <p:cNvCxnSpPr>
              <a:endCxn id="161" idx="2"/>
            </p:cNvCxnSpPr>
            <p:nvPr>
              <p:custDataLst>
                <p:tags r:id="rId50"/>
              </p:custDataLst>
            </p:nvPr>
          </p:nvCxnSpPr>
          <p:spPr>
            <a:xfrm flipV="1">
              <a:off x="3847942" y="2869104"/>
              <a:ext cx="11438" cy="1856752"/>
            </a:xfrm>
            <a:prstGeom prst="straightConnector1">
              <a:avLst/>
            </a:prstGeom>
            <a:noFill/>
            <a:ln w="22225" cap="flat" cmpd="sng" algn="ctr">
              <a:solidFill>
                <a:srgbClr val="68B92E"/>
              </a:solidFill>
              <a:prstDash val="solid"/>
              <a:miter lim="800000"/>
              <a:headEnd type="triangle"/>
              <a:tailEnd type="none"/>
            </a:ln>
            <a:effectLst/>
          </p:spPr>
        </p:cxnSp>
        <p:cxnSp>
          <p:nvCxnSpPr>
            <p:cNvPr id="178" name="直接箭头连接符 177"/>
            <p:cNvCxnSpPr>
              <a:endCxn id="169" idx="2"/>
            </p:cNvCxnSpPr>
            <p:nvPr>
              <p:custDataLst>
                <p:tags r:id="rId51"/>
              </p:custDataLst>
            </p:nvPr>
          </p:nvCxnSpPr>
          <p:spPr>
            <a:xfrm flipV="1">
              <a:off x="4938140" y="2866012"/>
              <a:ext cx="7471" cy="1859844"/>
            </a:xfrm>
            <a:prstGeom prst="straightConnector1">
              <a:avLst/>
            </a:prstGeom>
            <a:noFill/>
            <a:ln w="22225" cap="flat" cmpd="sng" algn="ctr">
              <a:solidFill>
                <a:srgbClr val="68B92E"/>
              </a:solidFill>
              <a:prstDash val="solid"/>
              <a:miter lim="800000"/>
              <a:headEnd type="triangle"/>
              <a:tailEnd type="none"/>
            </a:ln>
            <a:effectLst/>
          </p:spPr>
        </p:cxnSp>
        <p:sp>
          <p:nvSpPr>
            <p:cNvPr id="179" name="矩形 178"/>
            <p:cNvSpPr/>
            <p:nvPr>
              <p:custDataLst>
                <p:tags r:id="rId52"/>
              </p:custDataLst>
            </p:nvPr>
          </p:nvSpPr>
          <p:spPr>
            <a:xfrm>
              <a:off x="3816265" y="4484012"/>
              <a:ext cx="488363" cy="135174"/>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明文</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1</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80" name="矩形 179"/>
            <p:cNvSpPr/>
            <p:nvPr>
              <p:custDataLst>
                <p:tags r:id="rId53"/>
              </p:custDataLst>
            </p:nvPr>
          </p:nvSpPr>
          <p:spPr>
            <a:xfrm>
              <a:off x="4910322" y="4481764"/>
              <a:ext cx="488363" cy="13967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明文</a:t>
              </a:r>
              <a:r>
                <a:rPr kumimoji="0" lang="en-US" altLang="zh-CN"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2</a:t>
              </a:r>
              <a:endParaRPr kumimoji="0" lang="zh-CN" altLang="en-US" sz="8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cxnSp>
          <p:nvCxnSpPr>
            <p:cNvPr id="181" name="直接连接符 180"/>
            <p:cNvCxnSpPr/>
            <p:nvPr>
              <p:custDataLst>
                <p:tags r:id="rId54"/>
              </p:custDataLst>
            </p:nvPr>
          </p:nvCxnSpPr>
          <p:spPr>
            <a:xfrm flipH="1">
              <a:off x="5601464" y="1437319"/>
              <a:ext cx="19050" cy="4023360"/>
            </a:xfrm>
            <a:prstGeom prst="line">
              <a:avLst/>
            </a:prstGeom>
            <a:noFill/>
            <a:ln w="6350" cap="flat" cmpd="sng" algn="ctr">
              <a:solidFill>
                <a:srgbClr val="000000"/>
              </a:solidFill>
              <a:prstDash val="lgDash"/>
              <a:miter lim="800000"/>
            </a:ln>
            <a:effectLst/>
          </p:spPr>
        </p:cxnSp>
        <p:sp>
          <p:nvSpPr>
            <p:cNvPr id="182" name="矩形 181"/>
            <p:cNvSpPr/>
            <p:nvPr>
              <p:custDataLst>
                <p:tags r:id="rId55"/>
              </p:custDataLst>
            </p:nvPr>
          </p:nvSpPr>
          <p:spPr>
            <a:xfrm>
              <a:off x="3539197" y="5857498"/>
              <a:ext cx="4067778" cy="48514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普通服务器</a:t>
              </a:r>
              <a:r>
                <a:rPr kumimoji="0" lang="en-US" altLang="zh-CN" sz="2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 </a:t>
              </a:r>
              <a:r>
                <a:rPr kumimoji="0" lang="zh-CN" altLang="en-US" sz="2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与</a:t>
              </a:r>
              <a:r>
                <a:rPr kumimoji="0" lang="en-US" altLang="zh-CN" sz="2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 </a:t>
              </a:r>
              <a:r>
                <a:rPr kumimoji="0" lang="zh-CN" altLang="en-US" sz="2400" b="1" i="0" u="none" strike="noStrike" kern="0" cap="none" spc="0" normalizeH="0" baseline="0" noProof="0" dirty="0">
                  <a:ln>
                    <a:noFill/>
                  </a:ln>
                  <a:solidFill>
                    <a:srgbClr val="FF0000"/>
                  </a:solidFill>
                  <a:effectLst/>
                  <a:uLnTx/>
                  <a:uFillTx/>
                  <a:latin typeface="Arial" panose="020B0604020202020204"/>
                  <a:ea typeface="思源黑体 CN Bold" panose="020B0800000000000000"/>
                  <a:cs typeface="+mn-cs"/>
                </a:rPr>
                <a:t>数据保险箱 </a:t>
              </a:r>
              <a:r>
                <a:rPr kumimoji="0" lang="zh-CN" altLang="en-US" sz="2400" b="1" i="0" u="none" strike="noStrike" kern="0" cap="none" spc="0" normalizeH="0" baseline="0" noProof="0" dirty="0">
                  <a:ln>
                    <a:noFill/>
                  </a:ln>
                  <a:effectLst/>
                  <a:uLnTx/>
                  <a:uFillTx/>
                  <a:latin typeface="Arial" panose="020B0604020202020204"/>
                  <a:ea typeface="思源黑体 CN Bold" panose="020B0800000000000000"/>
                  <a:cs typeface="+mn-cs"/>
                </a:rPr>
                <a:t>对比</a:t>
              </a:r>
            </a:p>
          </p:txBody>
        </p:sp>
        <p:sp>
          <p:nvSpPr>
            <p:cNvPr id="183" name="矩形 182"/>
            <p:cNvSpPr/>
            <p:nvPr>
              <p:custDataLst>
                <p:tags r:id="rId56"/>
              </p:custDataLst>
            </p:nvPr>
          </p:nvSpPr>
          <p:spPr>
            <a:xfrm>
              <a:off x="5716885" y="2123912"/>
              <a:ext cx="868366" cy="144962"/>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各种安全产品探针</a:t>
              </a:r>
            </a:p>
          </p:txBody>
        </p:sp>
        <p:sp>
          <p:nvSpPr>
            <p:cNvPr id="184" name="矩形 183"/>
            <p:cNvSpPr/>
            <p:nvPr>
              <p:custDataLst>
                <p:tags r:id="rId57"/>
              </p:custDataLst>
            </p:nvPr>
          </p:nvSpPr>
          <p:spPr>
            <a:xfrm>
              <a:off x="6803801" y="2124437"/>
              <a:ext cx="870944" cy="145072"/>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各种安全产品探针</a:t>
              </a:r>
            </a:p>
          </p:txBody>
        </p:sp>
        <p:sp>
          <p:nvSpPr>
            <p:cNvPr id="185" name="矩形 184"/>
            <p:cNvSpPr/>
            <p:nvPr>
              <p:custDataLst>
                <p:tags r:id="rId58"/>
              </p:custDataLst>
            </p:nvPr>
          </p:nvSpPr>
          <p:spPr>
            <a:xfrm>
              <a:off x="3421980" y="2123186"/>
              <a:ext cx="870944" cy="147574"/>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各种安全产品探针</a:t>
              </a:r>
            </a:p>
          </p:txBody>
        </p:sp>
        <p:sp>
          <p:nvSpPr>
            <p:cNvPr id="186" name="矩形 185"/>
            <p:cNvSpPr/>
            <p:nvPr>
              <p:custDataLst>
                <p:tags r:id="rId59"/>
              </p:custDataLst>
            </p:nvPr>
          </p:nvSpPr>
          <p:spPr>
            <a:xfrm>
              <a:off x="4508211" y="2123186"/>
              <a:ext cx="870944" cy="147684"/>
            </a:xfrm>
            <a:prstGeom prst="rect">
              <a:avLst/>
            </a:prstGeom>
            <a:solidFill>
              <a:srgbClr val="FFFFFF">
                <a:lumMod val="65000"/>
              </a:srgbClr>
            </a:solidFill>
            <a:ln w="12700" cap="flat" cmpd="sng" algn="ctr">
              <a:noFill/>
              <a:prstDash val="solid"/>
              <a:miter lim="800000"/>
            </a:ln>
            <a:effectLst/>
          </p:spPr>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700" b="0"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各种安全产品探针</a:t>
              </a:r>
            </a:p>
          </p:txBody>
        </p:sp>
        <p:sp>
          <p:nvSpPr>
            <p:cNvPr id="187" name="矩形 186"/>
            <p:cNvSpPr/>
            <p:nvPr>
              <p:custDataLst>
                <p:tags r:id="rId60"/>
              </p:custDataLst>
            </p:nvPr>
          </p:nvSpPr>
          <p:spPr>
            <a:xfrm>
              <a:off x="6013686" y="1206393"/>
              <a:ext cx="1260293"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FF0000"/>
                  </a:solidFill>
                  <a:effectLst/>
                  <a:uLnTx/>
                  <a:uFillTx/>
                  <a:latin typeface="Arial" panose="020B0604020202020204"/>
                  <a:ea typeface="思源黑体 CN Bold" panose="020B0800000000000000"/>
                  <a:cs typeface="+mn-cs"/>
                </a:rPr>
                <a:t>数据保险箱</a:t>
              </a:r>
            </a:p>
          </p:txBody>
        </p:sp>
        <p:sp>
          <p:nvSpPr>
            <p:cNvPr id="188" name="矩形 187"/>
            <p:cNvSpPr/>
            <p:nvPr>
              <p:custDataLst>
                <p:tags r:id="rId61"/>
              </p:custDataLst>
            </p:nvPr>
          </p:nvSpPr>
          <p:spPr>
            <a:xfrm>
              <a:off x="3929616" y="1206393"/>
              <a:ext cx="1260293" cy="27166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000000"/>
                  </a:solidFill>
                  <a:effectLst/>
                  <a:uLnTx/>
                  <a:uFillTx/>
                  <a:latin typeface="Arial" panose="020B0604020202020204"/>
                  <a:ea typeface="思源黑体 CN Bold" panose="020B0800000000000000"/>
                  <a:cs typeface="+mn-cs"/>
                </a:rPr>
                <a:t>普通服务器</a:t>
              </a:r>
            </a:p>
          </p:txBody>
        </p:sp>
      </p:grpSp>
      <p:sp>
        <p:nvSpPr>
          <p:cNvPr id="189" name="矩形 188"/>
          <p:cNvSpPr/>
          <p:nvPr/>
        </p:nvSpPr>
        <p:spPr>
          <a:xfrm>
            <a:off x="7387484" y="1193816"/>
            <a:ext cx="1259188" cy="338554"/>
          </a:xfrm>
          <a:prstGeom prst="rect">
            <a:avLst/>
          </a:prstGeom>
          <a:solidFill>
            <a:srgbClr val="FFFFFF">
              <a:lumMod val="50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①：进不来</a:t>
            </a:r>
          </a:p>
        </p:txBody>
      </p:sp>
      <p:cxnSp>
        <p:nvCxnSpPr>
          <p:cNvPr id="190" name="连接符: 肘形 189"/>
          <p:cNvCxnSpPr>
            <a:stCxn id="150" idx="0"/>
            <a:endCxn id="189" idx="1"/>
          </p:cNvCxnSpPr>
          <p:nvPr/>
        </p:nvCxnSpPr>
        <p:spPr>
          <a:xfrm rot="5400000" flipH="1" flipV="1">
            <a:off x="6041790" y="300313"/>
            <a:ext cx="282914" cy="2408474"/>
          </a:xfrm>
          <a:prstGeom prst="bentConnector2">
            <a:avLst/>
          </a:prstGeom>
          <a:noFill/>
          <a:ln w="28575" cap="flat" cmpd="sng" algn="ctr">
            <a:solidFill>
              <a:srgbClr val="7F7F7F"/>
            </a:solidFill>
            <a:prstDash val="solid"/>
            <a:miter lim="800000"/>
            <a:tailEnd type="triangle"/>
          </a:ln>
          <a:effectLst/>
        </p:spPr>
      </p:cxnSp>
      <p:sp>
        <p:nvSpPr>
          <p:cNvPr id="191" name="矩形 190"/>
          <p:cNvSpPr/>
          <p:nvPr/>
        </p:nvSpPr>
        <p:spPr>
          <a:xfrm>
            <a:off x="7371629" y="3387848"/>
            <a:ext cx="1268296" cy="338554"/>
          </a:xfrm>
          <a:prstGeom prst="rect">
            <a:avLst/>
          </a:prstGeom>
          <a:solidFill>
            <a:srgbClr val="3BB3C2">
              <a:lumMod val="75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③ ：拿不走</a:t>
            </a:r>
          </a:p>
        </p:txBody>
      </p:sp>
      <p:sp>
        <p:nvSpPr>
          <p:cNvPr id="192" name="矩形 191"/>
          <p:cNvSpPr/>
          <p:nvPr/>
        </p:nvSpPr>
        <p:spPr>
          <a:xfrm>
            <a:off x="7394530" y="4439604"/>
            <a:ext cx="1268296" cy="338554"/>
          </a:xfrm>
          <a:prstGeom prst="rect">
            <a:avLst/>
          </a:prstGeom>
          <a:solidFill>
            <a:srgbClr val="667AB3">
              <a:lumMod val="75000"/>
            </a:srgbClr>
          </a:solid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④ ：改不了</a:t>
            </a:r>
          </a:p>
        </p:txBody>
      </p:sp>
      <p:sp>
        <p:nvSpPr>
          <p:cNvPr id="193" name="矩形 192"/>
          <p:cNvSpPr/>
          <p:nvPr/>
        </p:nvSpPr>
        <p:spPr>
          <a:xfrm>
            <a:off x="7386116" y="5565193"/>
            <a:ext cx="1253809" cy="338554"/>
          </a:xfrm>
          <a:prstGeom prst="rect">
            <a:avLst/>
          </a:prstGeom>
          <a:solidFill>
            <a:srgbClr val="68B92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1200" cap="none" spc="0" normalizeH="0" baseline="0" noProof="0" dirty="0">
                <a:ln>
                  <a:noFill/>
                </a:ln>
                <a:solidFill>
                  <a:srgbClr val="FFFFFF"/>
                </a:solidFill>
                <a:effectLst/>
                <a:uLnTx/>
                <a:uFillTx/>
                <a:latin typeface="Arial" panose="020B0604020202020204"/>
                <a:ea typeface="思源黑体 CN Bold" panose="020B0800000000000000"/>
                <a:cs typeface="+mn-cs"/>
              </a:rPr>
              <a:t>⑤：跑不掉</a:t>
            </a:r>
          </a:p>
        </p:txBody>
      </p:sp>
      <p:cxnSp>
        <p:nvCxnSpPr>
          <p:cNvPr id="194" name="连接符: 肘形 193"/>
          <p:cNvCxnSpPr>
            <a:stCxn id="130" idx="3"/>
            <a:endCxn id="191" idx="1"/>
          </p:cNvCxnSpPr>
          <p:nvPr/>
        </p:nvCxnSpPr>
        <p:spPr>
          <a:xfrm flipV="1">
            <a:off x="5552051" y="3557125"/>
            <a:ext cx="1819578" cy="1537915"/>
          </a:xfrm>
          <a:prstGeom prst="bentConnector3">
            <a:avLst>
              <a:gd name="adj1" fmla="val 48184"/>
            </a:avLst>
          </a:prstGeom>
          <a:noFill/>
          <a:ln w="28575" cap="flat" cmpd="sng" algn="ctr">
            <a:solidFill>
              <a:srgbClr val="2C8691"/>
            </a:solidFill>
            <a:prstDash val="solid"/>
            <a:miter lim="800000"/>
            <a:tailEnd type="triangle"/>
          </a:ln>
          <a:effectLst/>
        </p:spPr>
      </p:cxnSp>
      <p:cxnSp>
        <p:nvCxnSpPr>
          <p:cNvPr id="195" name="连接符: 肘形 194"/>
          <p:cNvCxnSpPr>
            <a:stCxn id="150" idx="3"/>
            <a:endCxn id="201" idx="1"/>
          </p:cNvCxnSpPr>
          <p:nvPr/>
        </p:nvCxnSpPr>
        <p:spPr>
          <a:xfrm>
            <a:off x="5498465" y="2302510"/>
            <a:ext cx="1879600" cy="86995"/>
          </a:xfrm>
          <a:prstGeom prst="bentConnector3">
            <a:avLst>
              <a:gd name="adj1" fmla="val 50000"/>
            </a:avLst>
          </a:prstGeom>
          <a:noFill/>
          <a:ln w="28575" cap="flat" cmpd="sng" algn="ctr">
            <a:solidFill>
              <a:srgbClr val="BF9000"/>
            </a:solidFill>
            <a:prstDash val="solid"/>
            <a:miter lim="800000"/>
            <a:tailEnd type="triangle"/>
          </a:ln>
          <a:effectLst/>
        </p:spPr>
      </p:cxnSp>
      <p:cxnSp>
        <p:nvCxnSpPr>
          <p:cNvPr id="196" name="连接符: 肘形 195"/>
          <p:cNvCxnSpPr>
            <a:stCxn id="130" idx="3"/>
            <a:endCxn id="201" idx="1"/>
          </p:cNvCxnSpPr>
          <p:nvPr/>
        </p:nvCxnSpPr>
        <p:spPr>
          <a:xfrm flipV="1">
            <a:off x="5551805" y="2389505"/>
            <a:ext cx="1826260" cy="2705735"/>
          </a:xfrm>
          <a:prstGeom prst="bentConnector3">
            <a:avLst>
              <a:gd name="adj1" fmla="val 50000"/>
            </a:avLst>
          </a:prstGeom>
          <a:noFill/>
          <a:ln w="28575" cap="flat" cmpd="sng" algn="ctr">
            <a:solidFill>
              <a:srgbClr val="BF9000"/>
            </a:solidFill>
            <a:prstDash val="solid"/>
            <a:miter lim="800000"/>
            <a:tailEnd type="triangle"/>
          </a:ln>
          <a:effectLst/>
        </p:spPr>
      </p:cxnSp>
      <p:sp>
        <p:nvSpPr>
          <p:cNvPr id="197" name="矩形 196"/>
          <p:cNvSpPr/>
          <p:nvPr/>
        </p:nvSpPr>
        <p:spPr>
          <a:xfrm>
            <a:off x="8635258" y="2020589"/>
            <a:ext cx="3364819" cy="700192"/>
          </a:xfrm>
          <a:prstGeom prst="rect">
            <a:avLst/>
          </a:prstGeom>
          <a:ln w="19050">
            <a:solidFill>
              <a:srgbClr val="BF9000"/>
            </a:solidFill>
            <a:prstDash val="dash"/>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effectLst/>
                <a:uLnTx/>
                <a:uFillTx/>
                <a:latin typeface="Arial" panose="020B0604020202020204"/>
                <a:ea typeface="思源黑体 CN Bold" panose="020B0800000000000000"/>
                <a:cs typeface="+mn-cs"/>
              </a:rPr>
              <a:t>存储加密、内存加密：</a:t>
            </a:r>
            <a:r>
              <a:rPr kumimoji="0" lang="zh-CN" altLang="en-US" sz="14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数据存储和计算都处于加密状态</a:t>
            </a:r>
          </a:p>
        </p:txBody>
      </p:sp>
      <p:sp>
        <p:nvSpPr>
          <p:cNvPr id="198" name="矩形 197"/>
          <p:cNvSpPr/>
          <p:nvPr/>
        </p:nvSpPr>
        <p:spPr>
          <a:xfrm>
            <a:off x="8635257" y="3033323"/>
            <a:ext cx="3364819" cy="1060450"/>
          </a:xfrm>
          <a:prstGeom prst="rect">
            <a:avLst/>
          </a:prstGeom>
          <a:ln w="19050">
            <a:solidFill>
              <a:srgbClr val="2C8691"/>
            </a:solidFill>
            <a:prstDash val="dash"/>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400" b="1" i="0" u="none" strike="noStrike" kern="1200" cap="none" spc="0" normalizeH="0" baseline="0" noProof="0" dirty="0">
                <a:ln>
                  <a:noFill/>
                </a:ln>
                <a:effectLst/>
                <a:uLnTx/>
                <a:uFillTx/>
                <a:latin typeface="Arial" panose="020B0604020202020204"/>
                <a:ea typeface="思源黑体 CN Bold" panose="020B0800000000000000"/>
                <a:cs typeface="+mn-cs"/>
                <a:sym typeface="+mn-ea"/>
              </a:rPr>
              <a:t>磁盘分区加密、虚拟机镜像全盘加密：</a:t>
            </a:r>
            <a:r>
              <a:rPr kumimoji="0" lang="zh-CN" altLang="en-US" sz="14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即使拷走了硬盘文件</a:t>
            </a:r>
            <a:r>
              <a:rPr kumimoji="0" lang="zh-CN" altLang="en-US" sz="14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a:t>
            </a:r>
            <a:r>
              <a:rPr kumimoji="0" lang="zh-CN" altLang="en-US" sz="14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镜像文件</a:t>
            </a:r>
            <a:r>
              <a:rPr kumimoji="0" lang="zh-CN" altLang="en-US" sz="14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，也</a:t>
            </a:r>
            <a:r>
              <a:rPr kumimoji="0" lang="zh-CN" altLang="en-US" sz="1400" b="0"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rPr>
              <a:t>无法解密</a:t>
            </a:r>
            <a:r>
              <a:rPr kumimoji="0" lang="zh-CN" altLang="en-US" sz="14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获取原始明文数据</a:t>
            </a:r>
            <a:r>
              <a:rPr kumimoji="0" lang="zh-CN" altLang="en-US" sz="14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或文件内容</a:t>
            </a:r>
            <a:endParaRPr kumimoji="0" lang="zh-CN" altLang="en-US" sz="14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199" name="矩形 198"/>
          <p:cNvSpPr/>
          <p:nvPr/>
        </p:nvSpPr>
        <p:spPr>
          <a:xfrm>
            <a:off x="5645994" y="1944902"/>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存储</a:t>
            </a:r>
          </a:p>
        </p:txBody>
      </p:sp>
      <p:sp>
        <p:nvSpPr>
          <p:cNvPr id="200" name="矩形 199"/>
          <p:cNvSpPr/>
          <p:nvPr/>
        </p:nvSpPr>
        <p:spPr>
          <a:xfrm>
            <a:off x="5667111" y="4774707"/>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计算</a:t>
            </a:r>
          </a:p>
        </p:txBody>
      </p:sp>
      <p:sp>
        <p:nvSpPr>
          <p:cNvPr id="201" name="矩形 200"/>
          <p:cNvSpPr/>
          <p:nvPr/>
        </p:nvSpPr>
        <p:spPr>
          <a:xfrm>
            <a:off x="7377979" y="2220116"/>
            <a:ext cx="1268296" cy="338554"/>
          </a:xfrm>
          <a:prstGeom prst="rect">
            <a:avLst/>
          </a:prstGeom>
          <a:solidFill>
            <a:srgbClr val="FFC000">
              <a:lumMod val="75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i="0" u="none" strike="noStrike" kern="0" cap="none" spc="0" normalizeH="0" baseline="0" noProof="0" dirty="0">
                <a:ln>
                  <a:noFill/>
                </a:ln>
                <a:solidFill>
                  <a:srgbClr val="FFFFFF"/>
                </a:solidFill>
                <a:effectLst/>
                <a:uLnTx/>
                <a:uFillTx/>
                <a:latin typeface="Arial" panose="020B0604020202020204"/>
                <a:ea typeface="思源黑体 CN Bold" panose="020B0800000000000000"/>
                <a:cs typeface="+mn-cs"/>
              </a:rPr>
              <a:t>②：看不懂</a:t>
            </a:r>
          </a:p>
        </p:txBody>
      </p:sp>
      <p:cxnSp>
        <p:nvCxnSpPr>
          <p:cNvPr id="202" name="连接符: 肘形 201"/>
          <p:cNvCxnSpPr>
            <a:stCxn id="131" idx="3"/>
            <a:endCxn id="192" idx="1"/>
          </p:cNvCxnSpPr>
          <p:nvPr/>
        </p:nvCxnSpPr>
        <p:spPr>
          <a:xfrm>
            <a:off x="5552050" y="4114695"/>
            <a:ext cx="1842480" cy="494186"/>
          </a:xfrm>
          <a:prstGeom prst="bentConnector3">
            <a:avLst>
              <a:gd name="adj1" fmla="val 47608"/>
            </a:avLst>
          </a:prstGeom>
          <a:noFill/>
          <a:ln w="28575" cap="flat" cmpd="sng" algn="ctr">
            <a:solidFill>
              <a:srgbClr val="667AB3">
                <a:lumMod val="75000"/>
              </a:srgbClr>
            </a:solidFill>
            <a:prstDash val="solid"/>
            <a:miter lim="800000"/>
            <a:tailEnd type="triangle"/>
          </a:ln>
          <a:effectLst/>
        </p:spPr>
      </p:cxnSp>
      <p:sp>
        <p:nvSpPr>
          <p:cNvPr id="203" name="矩形: 圆角 98"/>
          <p:cNvSpPr/>
          <p:nvPr/>
        </p:nvSpPr>
        <p:spPr>
          <a:xfrm>
            <a:off x="3196424" y="5842996"/>
            <a:ext cx="2355624" cy="312413"/>
          </a:xfrm>
          <a:prstGeom prst="roundRect">
            <a:avLst>
              <a:gd name="adj" fmla="val 0"/>
            </a:avLst>
          </a:prstGeom>
          <a:solidFill>
            <a:srgbClr val="E77817">
              <a:lumMod val="75000"/>
            </a:srgbClr>
          </a:solidFill>
          <a:ln w="12700" cap="flat" cmpd="sng" algn="ctr">
            <a:solidFill>
              <a:srgbClr val="000000">
                <a:lumMod val="50000"/>
                <a:lumOff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1" i="0" u="none" strike="noStrike" kern="0" cap="none" spc="300" normalizeH="0" baseline="0" noProof="0" dirty="0">
                <a:ln>
                  <a:noFill/>
                </a:ln>
                <a:solidFill>
                  <a:srgbClr val="FFFFFF"/>
                </a:solidFill>
                <a:effectLst/>
                <a:uLnTx/>
                <a:uFillTx/>
                <a:latin typeface="Arial" panose="020B0604020202020204"/>
                <a:ea typeface="思源黑体 CN Bold" panose="020B0800000000000000"/>
                <a:cs typeface="+mn-cs"/>
              </a:rPr>
              <a:t>区块链审计</a:t>
            </a:r>
            <a:r>
              <a:rPr kumimoji="0" lang="en-US" altLang="zh-CN" sz="1600" b="1" i="0" u="none" strike="noStrike" kern="0" cap="none" spc="300" normalizeH="0" baseline="0" noProof="0" dirty="0">
                <a:ln>
                  <a:noFill/>
                </a:ln>
                <a:solidFill>
                  <a:srgbClr val="FFFFFF"/>
                </a:solidFill>
                <a:effectLst/>
                <a:uLnTx/>
                <a:uFillTx/>
                <a:latin typeface="Arial" panose="020B0604020202020204"/>
                <a:ea typeface="思源黑体 CN Bold" panose="020B0800000000000000"/>
                <a:cs typeface="+mn-cs"/>
              </a:rPr>
              <a:t>(</a:t>
            </a:r>
            <a:r>
              <a:rPr kumimoji="0" lang="zh-CN" altLang="en-US" sz="1600" b="1" i="0" u="none" strike="noStrike" kern="0" cap="none" spc="300" normalizeH="0" baseline="0" noProof="0" dirty="0">
                <a:ln>
                  <a:noFill/>
                </a:ln>
                <a:solidFill>
                  <a:srgbClr val="FFFFFF"/>
                </a:solidFill>
                <a:effectLst/>
                <a:uLnTx/>
                <a:uFillTx/>
                <a:latin typeface="Arial" panose="020B0604020202020204"/>
                <a:ea typeface="思源黑体 CN Bold" panose="020B0800000000000000"/>
                <a:cs typeface="+mn-cs"/>
              </a:rPr>
              <a:t>第三方</a:t>
            </a:r>
            <a:r>
              <a:rPr kumimoji="0" lang="en-US" altLang="zh-CN" sz="1600" b="1" i="0" u="none" strike="noStrike" kern="0" cap="none" spc="300" normalizeH="0" baseline="0" noProof="0" dirty="0">
                <a:ln>
                  <a:noFill/>
                </a:ln>
                <a:solidFill>
                  <a:srgbClr val="FFFFFF"/>
                </a:solidFill>
                <a:effectLst/>
                <a:uLnTx/>
                <a:uFillTx/>
                <a:latin typeface="Arial" panose="020B0604020202020204"/>
                <a:ea typeface="思源黑体 CN Bold" panose="020B0800000000000000"/>
                <a:cs typeface="+mn-cs"/>
              </a:rPr>
              <a:t>)</a:t>
            </a:r>
            <a:endParaRPr kumimoji="0" lang="zh-CN" altLang="en-US" sz="1600" b="1" i="0" u="none" strike="noStrike" kern="0" cap="none" spc="300" normalizeH="0" baseline="0" noProof="0" dirty="0">
              <a:ln>
                <a:noFill/>
              </a:ln>
              <a:solidFill>
                <a:srgbClr val="FFFFFF"/>
              </a:solidFill>
              <a:effectLst/>
              <a:uLnTx/>
              <a:uFillTx/>
              <a:latin typeface="Arial" panose="020B0604020202020204"/>
              <a:ea typeface="思源黑体 CN Bold" panose="020B0800000000000000"/>
              <a:cs typeface="+mn-cs"/>
            </a:endParaRPr>
          </a:p>
        </p:txBody>
      </p:sp>
      <p:cxnSp>
        <p:nvCxnSpPr>
          <p:cNvPr id="204" name="连接符: 肘形 203"/>
          <p:cNvCxnSpPr>
            <a:stCxn id="203" idx="3"/>
            <a:endCxn id="192" idx="1"/>
          </p:cNvCxnSpPr>
          <p:nvPr/>
        </p:nvCxnSpPr>
        <p:spPr>
          <a:xfrm flipV="1">
            <a:off x="5552048" y="4608881"/>
            <a:ext cx="1842482" cy="1390322"/>
          </a:xfrm>
          <a:prstGeom prst="bentConnector3">
            <a:avLst>
              <a:gd name="adj1" fmla="val 47608"/>
            </a:avLst>
          </a:prstGeom>
          <a:noFill/>
          <a:ln w="28575" cap="flat" cmpd="sng" algn="ctr">
            <a:solidFill>
              <a:srgbClr val="667AB3">
                <a:lumMod val="75000"/>
              </a:srgbClr>
            </a:solidFill>
            <a:prstDash val="solid"/>
            <a:miter lim="800000"/>
            <a:tailEnd type="triangle"/>
          </a:ln>
          <a:effectLst/>
        </p:spPr>
      </p:cxnSp>
      <p:cxnSp>
        <p:nvCxnSpPr>
          <p:cNvPr id="205" name="连接符: 肘形 204"/>
          <p:cNvCxnSpPr>
            <a:stCxn id="203" idx="3"/>
            <a:endCxn id="193" idx="1"/>
          </p:cNvCxnSpPr>
          <p:nvPr/>
        </p:nvCxnSpPr>
        <p:spPr>
          <a:xfrm flipV="1">
            <a:off x="5552048" y="5734470"/>
            <a:ext cx="1834068" cy="264733"/>
          </a:xfrm>
          <a:prstGeom prst="bentConnector3">
            <a:avLst>
              <a:gd name="adj1" fmla="val 48198"/>
            </a:avLst>
          </a:prstGeom>
          <a:noFill/>
          <a:ln w="28575" cap="flat" cmpd="sng" algn="ctr">
            <a:solidFill>
              <a:srgbClr val="68B92E"/>
            </a:solidFill>
            <a:prstDash val="solid"/>
            <a:miter lim="800000"/>
            <a:tailEnd type="triangle"/>
          </a:ln>
          <a:effectLst/>
        </p:spPr>
      </p:cxnSp>
      <p:sp>
        <p:nvSpPr>
          <p:cNvPr id="206" name="矩形 205"/>
          <p:cNvSpPr/>
          <p:nvPr/>
        </p:nvSpPr>
        <p:spPr>
          <a:xfrm>
            <a:off x="8640322" y="4254649"/>
            <a:ext cx="3364819" cy="700192"/>
          </a:xfrm>
          <a:prstGeom prst="rect">
            <a:avLst/>
          </a:prstGeom>
          <a:ln w="19050">
            <a:solidFill>
              <a:srgbClr val="46588D"/>
            </a:solidFill>
            <a:prstDash val="dash"/>
          </a:ln>
        </p:spPr>
        <p:txBody>
          <a:bodyPr wrap="square">
            <a:spAutoFit/>
          </a:bodyPr>
          <a:lstStyle/>
          <a:p>
            <a:pPr>
              <a:lnSpc>
                <a:spcPct val="150000"/>
              </a:lnSpc>
              <a:defRPr/>
            </a:pPr>
            <a:r>
              <a:rPr lang="zh-CN" altLang="en-US" sz="1400" dirty="0">
                <a:solidFill>
                  <a:srgbClr val="FF0000"/>
                </a:solidFill>
                <a:ea typeface="思源黑体 CN Bold" panose="020B0800000000000000"/>
                <a:sym typeface="+mn-ea"/>
              </a:rPr>
              <a:t>仅审计员有权限</a:t>
            </a:r>
            <a:r>
              <a:rPr lang="zh-CN" altLang="en-US" sz="1400" dirty="0">
                <a:ea typeface="思源黑体 CN Bold" panose="020B0800000000000000"/>
                <a:sym typeface="+mn-ea"/>
              </a:rPr>
              <a:t>查看</a:t>
            </a:r>
            <a:r>
              <a:rPr lang="en-US" altLang="zh-CN" sz="1400" dirty="0">
                <a:ea typeface="思源黑体 CN Bold" panose="020B0800000000000000"/>
                <a:sym typeface="+mn-ea"/>
              </a:rPr>
              <a:t>/</a:t>
            </a:r>
            <a:r>
              <a:rPr lang="zh-CN" altLang="en-US" sz="1400" dirty="0">
                <a:ea typeface="思源黑体 CN Bold" panose="020B0800000000000000"/>
                <a:sym typeface="+mn-ea"/>
              </a:rPr>
              <a:t>操作</a:t>
            </a:r>
            <a:r>
              <a:rPr lang="zh-CN" altLang="en-US" sz="1400" dirty="0">
                <a:solidFill>
                  <a:srgbClr val="000000"/>
                </a:solidFill>
                <a:ea typeface="思源黑体 CN Bold" panose="020B0800000000000000"/>
                <a:sym typeface="+mn-ea"/>
              </a:rPr>
              <a:t>日志记录系统</a:t>
            </a:r>
            <a:r>
              <a:rPr lang="zh-CN" altLang="en-US" sz="1400" dirty="0">
                <a:solidFill>
                  <a:srgbClr val="000000"/>
                </a:solidFill>
                <a:ea typeface="思源黑体 CN Bold" panose="020B0800000000000000"/>
              </a:rPr>
              <a:t>；区块链保证</a:t>
            </a:r>
            <a:r>
              <a:rPr lang="zh-CN" altLang="en-US" sz="1400" dirty="0">
                <a:ea typeface="思源黑体 CN Bold" panose="020B0800000000000000"/>
              </a:rPr>
              <a:t>上链记录</a:t>
            </a:r>
            <a:r>
              <a:rPr lang="zh-CN" altLang="en-US" sz="1400" dirty="0">
                <a:solidFill>
                  <a:srgbClr val="FF0000"/>
                </a:solidFill>
                <a:ea typeface="思源黑体 CN Bold" panose="020B0800000000000000"/>
              </a:rPr>
              <a:t>不可篡改</a:t>
            </a:r>
          </a:p>
        </p:txBody>
      </p:sp>
      <p:sp>
        <p:nvSpPr>
          <p:cNvPr id="207" name="矩形 206"/>
          <p:cNvSpPr/>
          <p:nvPr/>
        </p:nvSpPr>
        <p:spPr>
          <a:xfrm>
            <a:off x="8638880" y="5354142"/>
            <a:ext cx="3364819" cy="700192"/>
          </a:xfrm>
          <a:prstGeom prst="rect">
            <a:avLst/>
          </a:prstGeom>
          <a:ln w="19050">
            <a:solidFill>
              <a:srgbClr val="68B92E"/>
            </a:solidFill>
            <a:prstDash val="dash"/>
          </a:ln>
        </p:spPr>
        <p:txBody>
          <a:bodyPr wrap="square">
            <a:spAutoFit/>
          </a:bodyPr>
          <a:lstStyle/>
          <a:p>
            <a:pPr>
              <a:lnSpc>
                <a:spcPct val="150000"/>
              </a:lnSpc>
            </a:pPr>
            <a:r>
              <a:rPr lang="zh-CN" altLang="en-US" sz="1400" dirty="0">
                <a:solidFill>
                  <a:srgbClr val="000000"/>
                </a:solidFill>
                <a:ea typeface="思源黑体 CN Bold" panose="020B0800000000000000"/>
                <a:sym typeface="+mn-ea"/>
              </a:rPr>
              <a:t>日志审计确保数据保险箱内</a:t>
            </a:r>
            <a:r>
              <a:rPr lang="zh-CN" altLang="en-US" sz="1400" dirty="0">
                <a:solidFill>
                  <a:srgbClr val="FF0000"/>
                </a:solidFill>
                <a:ea typeface="思源黑体 CN Bold" panose="020B0800000000000000"/>
                <a:sym typeface="+mn-ea"/>
              </a:rPr>
              <a:t>所有操作记录在案</a:t>
            </a:r>
            <a:r>
              <a:rPr lang="zh-CN" altLang="en-US" sz="1400" dirty="0">
                <a:solidFill>
                  <a:srgbClr val="000000"/>
                </a:solidFill>
                <a:ea typeface="思源黑体 CN Bold" panose="020B0800000000000000"/>
                <a:sym typeface="+mn-ea"/>
              </a:rPr>
              <a:t>；区块链系统</a:t>
            </a:r>
            <a:r>
              <a:rPr lang="zh-CN" altLang="en-US" sz="1400" dirty="0">
                <a:solidFill>
                  <a:srgbClr val="FF0000"/>
                </a:solidFill>
                <a:ea typeface="思源黑体 CN Bold" panose="020B0800000000000000"/>
                <a:sym typeface="+mn-ea"/>
              </a:rPr>
              <a:t>上链关键行为动作</a:t>
            </a:r>
          </a:p>
        </p:txBody>
      </p:sp>
      <p:sp>
        <p:nvSpPr>
          <p:cNvPr id="208" name="矩形 207"/>
          <p:cNvSpPr/>
          <p:nvPr/>
        </p:nvSpPr>
        <p:spPr>
          <a:xfrm>
            <a:off x="5645944" y="3827558"/>
            <a:ext cx="543739"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TEE</a:t>
            </a:r>
            <a:endParaRPr kumimoji="0" lang="zh-CN" altLang="en-US" sz="14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endParaRPr>
          </a:p>
        </p:txBody>
      </p:sp>
      <p:sp>
        <p:nvSpPr>
          <p:cNvPr id="209" name="矩形 208"/>
          <p:cNvSpPr/>
          <p:nvPr/>
        </p:nvSpPr>
        <p:spPr>
          <a:xfrm>
            <a:off x="5643281" y="5689107"/>
            <a:ext cx="72327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区块链</a:t>
            </a:r>
          </a:p>
        </p:txBody>
      </p:sp>
      <p:sp>
        <p:nvSpPr>
          <p:cNvPr id="210" name="矩形 209"/>
          <p:cNvSpPr/>
          <p:nvPr/>
        </p:nvSpPr>
        <p:spPr>
          <a:xfrm>
            <a:off x="8639924" y="954253"/>
            <a:ext cx="3364819" cy="765137"/>
          </a:xfrm>
          <a:prstGeom prst="rect">
            <a:avLst/>
          </a:prstGeom>
          <a:noFill/>
          <a:ln w="19050" cap="flat" cmpd="sng" algn="ctr">
            <a:solidFill>
              <a:srgbClr val="7F7F7F"/>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思源黑体 CN Bold" panose="020B0800000000000000"/>
              <a:cs typeface="+mn-cs"/>
            </a:endParaRPr>
          </a:p>
        </p:txBody>
      </p:sp>
      <p:sp>
        <p:nvSpPr>
          <p:cNvPr id="211" name="矩形 210"/>
          <p:cNvSpPr/>
          <p:nvPr/>
        </p:nvSpPr>
        <p:spPr>
          <a:xfrm>
            <a:off x="8662670" y="954405"/>
            <a:ext cx="3181350" cy="691515"/>
          </a:xfrm>
          <a:prstGeom prst="rect">
            <a:avLst/>
          </a:prstGeom>
        </p:spPr>
        <p:txBody>
          <a:bodyPr wrap="none">
            <a:noAutofit/>
          </a:bodyPr>
          <a:lstStyle/>
          <a:p>
            <a:pPr lvl="0">
              <a:lnSpc>
                <a:spcPct val="150000"/>
              </a:lnSpc>
            </a:pPr>
            <a:r>
              <a:rPr kumimoji="0" lang="zh-CN" altLang="en-US" sz="14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全密态存储，管办分离</a:t>
            </a:r>
            <a:r>
              <a:rPr lang="zh-CN" altLang="en-US" sz="1400" dirty="0">
                <a:solidFill>
                  <a:srgbClr val="000000"/>
                </a:solidFill>
                <a:latin typeface="Arial" panose="020B0604020202020204"/>
                <a:ea typeface="思源黑体 CN Bold" panose="020B0800000000000000"/>
              </a:rPr>
              <a:t>：</a:t>
            </a:r>
            <a:r>
              <a:rPr kumimoji="0" lang="zh-CN" altLang="en-US" sz="140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rPr>
              <a:t>操作员</a:t>
            </a:r>
            <a:r>
              <a:rPr lang="zh-CN" altLang="en-US" sz="1400" dirty="0">
                <a:ea typeface="思源黑体 CN Bold" panose="020B0800000000000000"/>
              </a:rPr>
              <a:t>需要</a:t>
            </a:r>
            <a:r>
              <a:rPr lang="zh-CN" altLang="en-US" sz="1400" dirty="0">
                <a:solidFill>
                  <a:srgbClr val="FF0000"/>
                </a:solidFill>
                <a:ea typeface="思源黑体 CN Bold" panose="020B0800000000000000"/>
                <a:sym typeface="+mn-ea"/>
              </a:rPr>
              <a:t>临时</a:t>
            </a:r>
          </a:p>
          <a:p>
            <a:pPr lvl="0">
              <a:lnSpc>
                <a:spcPct val="150000"/>
              </a:lnSpc>
            </a:pPr>
            <a:r>
              <a:rPr lang="zh-CN" altLang="en-US" sz="1400" dirty="0">
                <a:solidFill>
                  <a:srgbClr val="FF0000"/>
                </a:solidFill>
                <a:ea typeface="思源黑体 CN Bold" panose="020B0800000000000000"/>
                <a:sym typeface="+mn-ea"/>
              </a:rPr>
              <a:t>凭证</a:t>
            </a:r>
            <a:r>
              <a:rPr lang="zh-CN" altLang="en-US" sz="1400" dirty="0">
                <a:ea typeface="思源黑体 CN Bold" panose="020B0800000000000000"/>
                <a:sym typeface="+mn-ea"/>
              </a:rPr>
              <a:t>进行访问</a:t>
            </a:r>
            <a:r>
              <a:rPr lang="zh-CN" altLang="en-US" sz="1400" dirty="0">
                <a:solidFill>
                  <a:prstClr val="black"/>
                </a:solidFill>
                <a:ea typeface="思源黑体 CN Bold" panose="020B0800000000000000"/>
                <a:sym typeface="+mn-ea"/>
              </a:rPr>
              <a:t>（</a:t>
            </a:r>
            <a:r>
              <a:rPr lang="zh-CN" altLang="en-US" sz="1400" dirty="0">
                <a:solidFill>
                  <a:srgbClr val="FF0000"/>
                </a:solidFill>
                <a:ea typeface="思源黑体 CN Bold" panose="020B0800000000000000"/>
              </a:rPr>
              <a:t>“金库”</a:t>
            </a:r>
            <a:r>
              <a:rPr lang="zh-CN" altLang="en-US" sz="1400" dirty="0">
                <a:solidFill>
                  <a:prstClr val="black"/>
                </a:solidFill>
                <a:ea typeface="思源黑体 CN Bold" panose="020B0800000000000000"/>
              </a:rPr>
              <a:t>访问模式）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wipe(left)">
                                      <p:cBhvr>
                                        <p:cTn id="7" dur="500"/>
                                        <p:tgtEl>
                                          <p:spTgt spid="19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9"/>
                                        </p:tgtEl>
                                        <p:attrNameLst>
                                          <p:attrName>style.visibility</p:attrName>
                                        </p:attrNameLst>
                                      </p:cBhvr>
                                      <p:to>
                                        <p:strVal val="visible"/>
                                      </p:to>
                                    </p:set>
                                    <p:animEffect transition="in" filter="wipe(left)">
                                      <p:cBhvr>
                                        <p:cTn id="11" dur="500"/>
                                        <p:tgtEl>
                                          <p:spTgt spid="189"/>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11"/>
                                        </p:tgtEl>
                                        <p:attrNameLst>
                                          <p:attrName>style.visibility</p:attrName>
                                        </p:attrNameLst>
                                      </p:cBhvr>
                                      <p:to>
                                        <p:strVal val="visible"/>
                                      </p:to>
                                    </p:set>
                                    <p:animEffect transition="in" filter="wipe(left)">
                                      <p:cBhvr>
                                        <p:cTn id="15" dur="500"/>
                                        <p:tgtEl>
                                          <p:spTgt spid="211"/>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0"/>
                                        </p:tgtEl>
                                        <p:attrNameLst>
                                          <p:attrName>style.visibility</p:attrName>
                                        </p:attrNameLst>
                                      </p:cBhvr>
                                      <p:to>
                                        <p:strVal val="visible"/>
                                      </p:to>
                                    </p:set>
                                    <p:animEffect transition="in" filter="wipe(left)">
                                      <p:cBhvr>
                                        <p:cTn id="18" dur="500"/>
                                        <p:tgtEl>
                                          <p:spTgt spid="2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9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5"/>
                                        </p:tgtEl>
                                        <p:attrNameLst>
                                          <p:attrName>style.visibility</p:attrName>
                                        </p:attrNameLst>
                                      </p:cBhvr>
                                      <p:to>
                                        <p:strVal val="visible"/>
                                      </p:to>
                                    </p:set>
                                    <p:animEffect transition="in" filter="wipe(left)">
                                      <p:cBhvr>
                                        <p:cTn id="27" dur="500"/>
                                        <p:tgtEl>
                                          <p:spTgt spid="19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99"/>
                                        </p:tgtEl>
                                        <p:attrNameLst>
                                          <p:attrName>style.visibility</p:attrName>
                                        </p:attrNameLst>
                                      </p:cBhvr>
                                      <p:to>
                                        <p:strVal val="visible"/>
                                      </p:to>
                                    </p:set>
                                    <p:animEffect transition="in" filter="wipe(left)">
                                      <p:cBhvr>
                                        <p:cTn id="30" dur="500"/>
                                        <p:tgtEl>
                                          <p:spTgt spid="199"/>
                                        </p:tgtEl>
                                      </p:cBhvr>
                                    </p:animEffect>
                                  </p:childTnLst>
                                </p:cTn>
                              </p:par>
                              <p:par>
                                <p:cTn id="31" presetID="22" presetClass="entr" presetSubtype="8"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animEffect transition="in" filter="wipe(left)">
                                      <p:cBhvr>
                                        <p:cTn id="33" dur="500"/>
                                        <p:tgtEl>
                                          <p:spTgt spid="19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00"/>
                                        </p:tgtEl>
                                        <p:attrNameLst>
                                          <p:attrName>style.visibility</p:attrName>
                                        </p:attrNameLst>
                                      </p:cBhvr>
                                      <p:to>
                                        <p:strVal val="visible"/>
                                      </p:to>
                                    </p:set>
                                    <p:animEffect transition="in" filter="wipe(left)">
                                      <p:cBhvr>
                                        <p:cTn id="36" dur="500"/>
                                        <p:tgtEl>
                                          <p:spTgt spid="200"/>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01"/>
                                        </p:tgtEl>
                                        <p:attrNameLst>
                                          <p:attrName>style.visibility</p:attrName>
                                        </p:attrNameLst>
                                      </p:cBhvr>
                                      <p:to>
                                        <p:strVal val="visible"/>
                                      </p:to>
                                    </p:set>
                                    <p:animEffect transition="in" filter="wipe(left)">
                                      <p:cBhvr>
                                        <p:cTn id="40" dur="500"/>
                                        <p:tgtEl>
                                          <p:spTgt spid="201"/>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97"/>
                                        </p:tgtEl>
                                        <p:attrNameLst>
                                          <p:attrName>style.visibility</p:attrName>
                                        </p:attrNameLst>
                                      </p:cBhvr>
                                      <p:to>
                                        <p:strVal val="visible"/>
                                      </p:to>
                                    </p:set>
                                    <p:animEffect transition="in" filter="wipe(left)">
                                      <p:cBhvr>
                                        <p:cTn id="44" dur="500"/>
                                        <p:tgtEl>
                                          <p:spTgt spid="19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9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99"/>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9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0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94"/>
                                        </p:tgtEl>
                                        <p:attrNameLst>
                                          <p:attrName>style.visibility</p:attrName>
                                        </p:attrNameLst>
                                      </p:cBhvr>
                                      <p:to>
                                        <p:strVal val="visible"/>
                                      </p:to>
                                    </p:set>
                                    <p:animEffect transition="in" filter="wipe(left)">
                                      <p:cBhvr>
                                        <p:cTn id="59" dur="500"/>
                                        <p:tgtEl>
                                          <p:spTgt spid="194"/>
                                        </p:tgtEl>
                                      </p:cBhvr>
                                    </p:animEffect>
                                  </p:childTnLst>
                                </p:cTn>
                              </p:par>
                              <p:par>
                                <p:cTn id="60" presetID="22" presetClass="entr" presetSubtype="8" fill="hold" grpId="0" nodeType="withEffect">
                                  <p:stCondLst>
                                    <p:cond delay="0"/>
                                  </p:stCondLst>
                                  <p:childTnLst>
                                    <p:set>
                                      <p:cBhvr>
                                        <p:cTn id="61" dur="1" fill="hold">
                                          <p:stCondLst>
                                            <p:cond delay="0"/>
                                          </p:stCondLst>
                                        </p:cTn>
                                        <p:tgtEl>
                                          <p:spTgt spid="191"/>
                                        </p:tgtEl>
                                        <p:attrNameLst>
                                          <p:attrName>style.visibility</p:attrName>
                                        </p:attrNameLst>
                                      </p:cBhvr>
                                      <p:to>
                                        <p:strVal val="visible"/>
                                      </p:to>
                                    </p:set>
                                    <p:animEffect transition="in" filter="wipe(left)">
                                      <p:cBhvr>
                                        <p:cTn id="62" dur="500"/>
                                        <p:tgtEl>
                                          <p:spTgt spid="191"/>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98"/>
                                        </p:tgtEl>
                                        <p:attrNameLst>
                                          <p:attrName>style.visibility</p:attrName>
                                        </p:attrNameLst>
                                      </p:cBhvr>
                                      <p:to>
                                        <p:strVal val="visible"/>
                                      </p:to>
                                    </p:set>
                                    <p:animEffect transition="in" filter="wipe(left)">
                                      <p:cBhvr>
                                        <p:cTn id="66" dur="500"/>
                                        <p:tgtEl>
                                          <p:spTgt spid="198"/>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9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202"/>
                                        </p:tgtEl>
                                        <p:attrNameLst>
                                          <p:attrName>style.visibility</p:attrName>
                                        </p:attrNameLst>
                                      </p:cBhvr>
                                      <p:to>
                                        <p:strVal val="visible"/>
                                      </p:to>
                                    </p:set>
                                    <p:animEffect transition="in" filter="wipe(left)">
                                      <p:cBhvr>
                                        <p:cTn id="75" dur="500"/>
                                        <p:tgtEl>
                                          <p:spTgt spid="202"/>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208"/>
                                        </p:tgtEl>
                                        <p:attrNameLst>
                                          <p:attrName>style.visibility</p:attrName>
                                        </p:attrNameLst>
                                      </p:cBhvr>
                                      <p:to>
                                        <p:strVal val="visible"/>
                                      </p:to>
                                    </p:set>
                                    <p:animEffect transition="in" filter="wipe(left)">
                                      <p:cBhvr>
                                        <p:cTn id="78" dur="500"/>
                                        <p:tgtEl>
                                          <p:spTgt spid="208"/>
                                        </p:tgtEl>
                                      </p:cBhvr>
                                    </p:animEffect>
                                  </p:childTnLst>
                                </p:cTn>
                              </p:par>
                              <p:par>
                                <p:cTn id="79" presetID="22" presetClass="entr" presetSubtype="8" fill="hold" grpId="0" nodeType="withEffect">
                                  <p:stCondLst>
                                    <p:cond delay="0"/>
                                  </p:stCondLst>
                                  <p:childTnLst>
                                    <p:set>
                                      <p:cBhvr>
                                        <p:cTn id="80" dur="1" fill="hold">
                                          <p:stCondLst>
                                            <p:cond delay="0"/>
                                          </p:stCondLst>
                                        </p:cTn>
                                        <p:tgtEl>
                                          <p:spTgt spid="192"/>
                                        </p:tgtEl>
                                        <p:attrNameLst>
                                          <p:attrName>style.visibility</p:attrName>
                                        </p:attrNameLst>
                                      </p:cBhvr>
                                      <p:to>
                                        <p:strVal val="visible"/>
                                      </p:to>
                                    </p:set>
                                    <p:animEffect transition="in" filter="wipe(left)">
                                      <p:cBhvr>
                                        <p:cTn id="81" dur="500"/>
                                        <p:tgtEl>
                                          <p:spTgt spid="192"/>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09"/>
                                        </p:tgtEl>
                                        <p:attrNameLst>
                                          <p:attrName>style.visibility</p:attrName>
                                        </p:attrNameLst>
                                      </p:cBhvr>
                                      <p:to>
                                        <p:strVal val="visible"/>
                                      </p:to>
                                    </p:set>
                                    <p:animEffect transition="in" filter="wipe(left)">
                                      <p:cBhvr>
                                        <p:cTn id="84" dur="500"/>
                                        <p:tgtEl>
                                          <p:spTgt spid="209"/>
                                        </p:tgtEl>
                                      </p:cBhvr>
                                    </p:animEffect>
                                  </p:childTnLst>
                                </p:cTn>
                              </p:par>
                              <p:par>
                                <p:cTn id="85" presetID="22" presetClass="entr" presetSubtype="8" fill="hold" nodeType="withEffect">
                                  <p:stCondLst>
                                    <p:cond delay="0"/>
                                  </p:stCondLst>
                                  <p:childTnLst>
                                    <p:set>
                                      <p:cBhvr>
                                        <p:cTn id="86" dur="1" fill="hold">
                                          <p:stCondLst>
                                            <p:cond delay="0"/>
                                          </p:stCondLst>
                                        </p:cTn>
                                        <p:tgtEl>
                                          <p:spTgt spid="204"/>
                                        </p:tgtEl>
                                        <p:attrNameLst>
                                          <p:attrName>style.visibility</p:attrName>
                                        </p:attrNameLst>
                                      </p:cBhvr>
                                      <p:to>
                                        <p:strVal val="visible"/>
                                      </p:to>
                                    </p:set>
                                    <p:animEffect transition="in" filter="wipe(left)">
                                      <p:cBhvr>
                                        <p:cTn id="87" dur="500"/>
                                        <p:tgtEl>
                                          <p:spTgt spid="204"/>
                                        </p:tgtEl>
                                      </p:cBhvr>
                                    </p:animEffect>
                                  </p:childTnLst>
                                </p:cTn>
                              </p:par>
                            </p:childTnLst>
                          </p:cTn>
                        </p:par>
                        <p:par>
                          <p:cTn id="88" fill="hold">
                            <p:stCondLst>
                              <p:cond delay="500"/>
                            </p:stCondLst>
                            <p:childTnLst>
                              <p:par>
                                <p:cTn id="89" presetID="22" presetClass="entr" presetSubtype="8" fill="hold" grpId="0" nodeType="afterEffect">
                                  <p:stCondLst>
                                    <p:cond delay="0"/>
                                  </p:stCondLst>
                                  <p:childTnLst>
                                    <p:set>
                                      <p:cBhvr>
                                        <p:cTn id="90" dur="1" fill="hold">
                                          <p:stCondLst>
                                            <p:cond delay="0"/>
                                          </p:stCondLst>
                                        </p:cTn>
                                        <p:tgtEl>
                                          <p:spTgt spid="206"/>
                                        </p:tgtEl>
                                        <p:attrNameLst>
                                          <p:attrName>style.visibility</p:attrName>
                                        </p:attrNameLst>
                                      </p:cBhvr>
                                      <p:to>
                                        <p:strVal val="visible"/>
                                      </p:to>
                                    </p:set>
                                    <p:animEffect transition="in" filter="wipe(left)">
                                      <p:cBhvr>
                                        <p:cTn id="91" dur="500"/>
                                        <p:tgtEl>
                                          <p:spTgt spid="206"/>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202"/>
                                        </p:tgtEl>
                                        <p:attrNameLst>
                                          <p:attrName>style.visibility</p:attrName>
                                        </p:attrNameLst>
                                      </p:cBhvr>
                                      <p:to>
                                        <p:strVal val="hidden"/>
                                      </p:to>
                                    </p:set>
                                  </p:childTnLst>
                                </p:cTn>
                              </p:par>
                              <p:par>
                                <p:cTn id="96" presetID="1" presetClass="exit" presetSubtype="0" fill="hold" grpId="1" nodeType="withEffect">
                                  <p:stCondLst>
                                    <p:cond delay="0"/>
                                  </p:stCondLst>
                                  <p:childTnLst>
                                    <p:set>
                                      <p:cBhvr>
                                        <p:cTn id="97" dur="1" fill="hold">
                                          <p:stCondLst>
                                            <p:cond delay="0"/>
                                          </p:stCondLst>
                                        </p:cTn>
                                        <p:tgtEl>
                                          <p:spTgt spid="208"/>
                                        </p:tgtEl>
                                        <p:attrNameLst>
                                          <p:attrName>style.visibility</p:attrName>
                                        </p:attrNameLst>
                                      </p:cBhvr>
                                      <p:to>
                                        <p:strVal val="hidden"/>
                                      </p:to>
                                    </p:set>
                                  </p:childTnLst>
                                </p:cTn>
                              </p:par>
                              <p:par>
                                <p:cTn id="98" presetID="1" presetClass="exit" presetSubtype="0" fill="hold" grpId="1" nodeType="withEffect">
                                  <p:stCondLst>
                                    <p:cond delay="0"/>
                                  </p:stCondLst>
                                  <p:childTnLst>
                                    <p:set>
                                      <p:cBhvr>
                                        <p:cTn id="99" dur="1" fill="hold">
                                          <p:stCondLst>
                                            <p:cond delay="0"/>
                                          </p:stCondLst>
                                        </p:cTn>
                                        <p:tgtEl>
                                          <p:spTgt spid="209"/>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04"/>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grpId="2" nodeType="clickEffect">
                                  <p:stCondLst>
                                    <p:cond delay="0"/>
                                  </p:stCondLst>
                                  <p:childTnLst>
                                    <p:set>
                                      <p:cBhvr>
                                        <p:cTn id="105" dur="1" fill="hold">
                                          <p:stCondLst>
                                            <p:cond delay="0"/>
                                          </p:stCondLst>
                                        </p:cTn>
                                        <p:tgtEl>
                                          <p:spTgt spid="209"/>
                                        </p:tgtEl>
                                        <p:attrNameLst>
                                          <p:attrName>style.visibility</p:attrName>
                                        </p:attrNameLst>
                                      </p:cBhvr>
                                      <p:to>
                                        <p:strVal val="visible"/>
                                      </p:to>
                                    </p:set>
                                    <p:animEffect transition="in" filter="wipe(left)">
                                      <p:cBhvr>
                                        <p:cTn id="106" dur="500"/>
                                        <p:tgtEl>
                                          <p:spTgt spid="209"/>
                                        </p:tgtEl>
                                      </p:cBhvr>
                                    </p:animEffect>
                                  </p:childTnLst>
                                </p:cTn>
                              </p:par>
                              <p:par>
                                <p:cTn id="107" presetID="22" presetClass="entr" presetSubtype="8" fill="hold" nodeType="withEffect">
                                  <p:stCondLst>
                                    <p:cond delay="0"/>
                                  </p:stCondLst>
                                  <p:childTnLst>
                                    <p:set>
                                      <p:cBhvr>
                                        <p:cTn id="108" dur="1" fill="hold">
                                          <p:stCondLst>
                                            <p:cond delay="0"/>
                                          </p:stCondLst>
                                        </p:cTn>
                                        <p:tgtEl>
                                          <p:spTgt spid="205"/>
                                        </p:tgtEl>
                                        <p:attrNameLst>
                                          <p:attrName>style.visibility</p:attrName>
                                        </p:attrNameLst>
                                      </p:cBhvr>
                                      <p:to>
                                        <p:strVal val="visible"/>
                                      </p:to>
                                    </p:set>
                                    <p:animEffect transition="in" filter="wipe(left)">
                                      <p:cBhvr>
                                        <p:cTn id="109" dur="500"/>
                                        <p:tgtEl>
                                          <p:spTgt spid="205"/>
                                        </p:tgtEl>
                                      </p:cBhvr>
                                    </p:animEffect>
                                  </p:childTnLst>
                                </p:cTn>
                              </p:par>
                              <p:par>
                                <p:cTn id="110" presetID="22" presetClass="entr" presetSubtype="8" fill="hold" grpId="0" nodeType="withEffect">
                                  <p:stCondLst>
                                    <p:cond delay="0"/>
                                  </p:stCondLst>
                                  <p:childTnLst>
                                    <p:set>
                                      <p:cBhvr>
                                        <p:cTn id="111" dur="1" fill="hold">
                                          <p:stCondLst>
                                            <p:cond delay="0"/>
                                          </p:stCondLst>
                                        </p:cTn>
                                        <p:tgtEl>
                                          <p:spTgt spid="193"/>
                                        </p:tgtEl>
                                        <p:attrNameLst>
                                          <p:attrName>style.visibility</p:attrName>
                                        </p:attrNameLst>
                                      </p:cBhvr>
                                      <p:to>
                                        <p:strVal val="visible"/>
                                      </p:to>
                                    </p:set>
                                    <p:animEffect transition="in" filter="wipe(left)">
                                      <p:cBhvr>
                                        <p:cTn id="112" dur="500"/>
                                        <p:tgtEl>
                                          <p:spTgt spid="193"/>
                                        </p:tgtEl>
                                      </p:cBhvr>
                                    </p:animEffect>
                                  </p:childTnLst>
                                </p:cTn>
                              </p:par>
                            </p:childTnLst>
                          </p:cTn>
                        </p:par>
                        <p:par>
                          <p:cTn id="113" fill="hold">
                            <p:stCondLst>
                              <p:cond delay="500"/>
                            </p:stCondLst>
                            <p:childTnLst>
                              <p:par>
                                <p:cTn id="114" presetID="22" presetClass="entr" presetSubtype="8" fill="hold" grpId="0" nodeType="afterEffect">
                                  <p:stCondLst>
                                    <p:cond delay="0"/>
                                  </p:stCondLst>
                                  <p:childTnLst>
                                    <p:set>
                                      <p:cBhvr>
                                        <p:cTn id="115" dur="1" fill="hold">
                                          <p:stCondLst>
                                            <p:cond delay="0"/>
                                          </p:stCondLst>
                                        </p:cTn>
                                        <p:tgtEl>
                                          <p:spTgt spid="207"/>
                                        </p:tgtEl>
                                        <p:attrNameLst>
                                          <p:attrName>style.visibility</p:attrName>
                                        </p:attrNameLst>
                                      </p:cBhvr>
                                      <p:to>
                                        <p:strVal val="visible"/>
                                      </p:to>
                                    </p:set>
                                    <p:animEffect transition="in" filter="wipe(left)">
                                      <p:cBhvr>
                                        <p:cTn id="116" dur="500"/>
                                        <p:tgtEl>
                                          <p:spTgt spid="207"/>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3" nodeType="clickEffect">
                                  <p:stCondLst>
                                    <p:cond delay="0"/>
                                  </p:stCondLst>
                                  <p:childTnLst>
                                    <p:set>
                                      <p:cBhvr>
                                        <p:cTn id="120" dur="1" fill="hold">
                                          <p:stCondLst>
                                            <p:cond delay="0"/>
                                          </p:stCondLst>
                                        </p:cTn>
                                        <p:tgtEl>
                                          <p:spTgt spid="209"/>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20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 grpId="0" bldLvl="0" animBg="1"/>
      <p:bldP spid="191" grpId="0" bldLvl="0" animBg="1"/>
      <p:bldP spid="192" grpId="0" bldLvl="0" animBg="1"/>
      <p:bldP spid="193" grpId="0" bldLvl="0" animBg="1"/>
      <p:bldP spid="197" grpId="0" bldLvl="0" animBg="1"/>
      <p:bldP spid="198" grpId="0" bldLvl="0" animBg="1"/>
      <p:bldP spid="199" grpId="0"/>
      <p:bldP spid="199" grpId="1"/>
      <p:bldP spid="200" grpId="0"/>
      <p:bldP spid="200" grpId="1"/>
      <p:bldP spid="201" grpId="0" bldLvl="0" animBg="1"/>
      <p:bldP spid="206" grpId="0" bldLvl="0" animBg="1"/>
      <p:bldP spid="207" grpId="0" bldLvl="0" animBg="1"/>
      <p:bldP spid="208" grpId="0"/>
      <p:bldP spid="208" grpId="1"/>
      <p:bldP spid="209" grpId="0"/>
      <p:bldP spid="209" grpId="1"/>
      <p:bldP spid="209" grpId="2"/>
      <p:bldP spid="209" grpId="3"/>
      <p:bldP spid="210" grpId="0" bldLvl="0" animBg="1"/>
      <p:bldP spid="2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title"/>
          </p:nvPr>
        </p:nvSpPr>
        <p:spPr/>
        <p:txBody>
          <a:bodyPr/>
          <a:lstStyle/>
          <a:p>
            <a:r>
              <a:rPr lang="zh-CN" altLang="en-US" dirty="0">
                <a:sym typeface="+mn-ea"/>
              </a:rPr>
              <a:t>案例</a:t>
            </a:r>
            <a:r>
              <a:rPr lang="en-US" altLang="zh-CN" dirty="0">
                <a:sym typeface="+mn-ea"/>
              </a:rPr>
              <a:t>2</a:t>
            </a:r>
            <a:r>
              <a:rPr lang="zh-CN" altLang="en-US" dirty="0">
                <a:sym typeface="+mn-ea"/>
              </a:rPr>
              <a:t>：</a:t>
            </a:r>
            <a:r>
              <a:rPr lang="zh-CN" altLang="en-US" dirty="0"/>
              <a:t>国家微生物科学数据中心</a:t>
            </a:r>
          </a:p>
        </p:txBody>
      </p:sp>
      <p:sp>
        <p:nvSpPr>
          <p:cNvPr id="8" name="文本框 7">
            <a:extLst>
              <a:ext uri="{FF2B5EF4-FFF2-40B4-BE49-F238E27FC236}">
                <a16:creationId xmlns:a16="http://schemas.microsoft.com/office/drawing/2014/main" id="{4B409862-7C74-4509-BD63-10DE78EFE218}"/>
              </a:ext>
            </a:extLst>
          </p:cNvPr>
          <p:cNvSpPr txBox="1"/>
          <p:nvPr/>
        </p:nvSpPr>
        <p:spPr>
          <a:xfrm>
            <a:off x="800100" y="1711960"/>
            <a:ext cx="10596245" cy="972185"/>
          </a:xfrm>
          <a:prstGeom prst="rect">
            <a:avLst/>
          </a:prstGeom>
          <a:noFill/>
        </p:spPr>
        <p:txBody>
          <a:bodyPr wrap="square" rtlCol="0" anchor="t">
            <a:noAutofit/>
          </a:bodyPr>
          <a:lstStyle/>
          <a:p>
            <a:pPr marL="285750" indent="-285750">
              <a:lnSpc>
                <a:spcPct val="130000"/>
              </a:lnSpc>
              <a:buFont typeface="Arial" panose="020B0604020202020204" pitchFamily="34" charset="0"/>
              <a:buChar char="•"/>
            </a:pPr>
            <a:r>
              <a:rPr kumimoji="1" lang="zh-CN" altLang="en-US" b="1" dirty="0">
                <a:solidFill>
                  <a:srgbClr val="000000"/>
                </a:solidFill>
                <a:latin typeface="Arial" panose="020B0604020202020204"/>
                <a:ea typeface="思源黑体 CN Bold" panose="020B0800000000000000"/>
                <a:sym typeface="+mn-ea"/>
              </a:rPr>
              <a:t>背景情况：</a:t>
            </a:r>
            <a:r>
              <a:rPr kumimoji="1" lang="zh-CN" altLang="en-US" b="1" dirty="0">
                <a:solidFill>
                  <a:srgbClr val="68B92E">
                    <a:lumMod val="75000"/>
                  </a:srgbClr>
                </a:solidFill>
                <a:latin typeface="Arial" panose="020B0604020202020204"/>
                <a:ea typeface="思源黑体 CN Bold" panose="020B0800000000000000"/>
                <a:sym typeface="+mn-ea"/>
              </a:rPr>
              <a:t>国家微生物科学数据中心</a:t>
            </a:r>
            <a:r>
              <a:rPr kumimoji="1" lang="zh-CN" altLang="en-US" dirty="0">
                <a:solidFill>
                  <a:srgbClr val="000000"/>
                </a:solidFill>
                <a:latin typeface="Arial" panose="020B0604020202020204"/>
                <a:ea typeface="思源黑体 CN Bold" panose="020B0800000000000000"/>
                <a:sym typeface="+mn-ea"/>
              </a:rPr>
              <a:t>提供基因检测分析的开放平台，为</a:t>
            </a:r>
            <a:r>
              <a:rPr kumimoji="1" lang="zh-CN" altLang="en-US" b="1" dirty="0">
                <a:solidFill>
                  <a:srgbClr val="68B92E">
                    <a:lumMod val="75000"/>
                  </a:srgbClr>
                </a:solidFill>
                <a:latin typeface="Arial" panose="020B0604020202020204"/>
                <a:ea typeface="思源黑体 CN Bold" panose="020B0800000000000000"/>
                <a:sym typeface="+mn-ea"/>
              </a:rPr>
              <a:t>疾控、卫健委、院校、海关等机构</a:t>
            </a:r>
            <a:r>
              <a:rPr kumimoji="1" lang="zh-CN" altLang="en-US" dirty="0">
                <a:solidFill>
                  <a:srgbClr val="000000"/>
                </a:solidFill>
                <a:latin typeface="Arial" panose="020B0604020202020204"/>
                <a:ea typeface="思源黑体 CN Bold" panose="020B0800000000000000"/>
                <a:sym typeface="+mn-ea"/>
              </a:rPr>
              <a:t>提供基因比对、拼接、结构分析、特定序列检索等能力。</a:t>
            </a:r>
          </a:p>
          <a:p>
            <a:pPr>
              <a:lnSpc>
                <a:spcPct val="130000"/>
              </a:lnSpc>
            </a:pPr>
            <a:endParaRPr kumimoji="1" lang="zh-CN" altLang="en-US" dirty="0">
              <a:solidFill>
                <a:srgbClr val="000000"/>
              </a:solidFill>
              <a:latin typeface="Arial" panose="020B0604020202020204"/>
              <a:ea typeface="思源黑体 CN Bold" panose="020B0800000000000000"/>
              <a:sym typeface="+mn-ea"/>
            </a:endParaRPr>
          </a:p>
          <a:p>
            <a:pPr marL="285750" indent="-285750">
              <a:lnSpc>
                <a:spcPct val="130000"/>
              </a:lnSpc>
              <a:buFont typeface="Arial" panose="020B0604020202020204" pitchFamily="34" charset="0"/>
              <a:buChar char="•"/>
            </a:pPr>
            <a:endParaRPr kumimoji="1" lang="zh-CN" altLang="en-US" dirty="0">
              <a:solidFill>
                <a:srgbClr val="FF0000"/>
              </a:solidFill>
              <a:latin typeface="Arial" panose="020B0604020202020204"/>
              <a:ea typeface="思源黑体 CN Bold" panose="020B0800000000000000"/>
              <a:sym typeface="+mn-ea"/>
            </a:endParaRPr>
          </a:p>
        </p:txBody>
      </p:sp>
      <p:pic>
        <p:nvPicPr>
          <p:cNvPr id="9" name="图片 8">
            <a:extLst>
              <a:ext uri="{FF2B5EF4-FFF2-40B4-BE49-F238E27FC236}">
                <a16:creationId xmlns:a16="http://schemas.microsoft.com/office/drawing/2014/main" id="{911BED42-00A8-44B0-8C11-FA8FB8CF0FBE}"/>
              </a:ext>
            </a:extLst>
          </p:cNvPr>
          <p:cNvPicPr>
            <a:picLocks noChangeAspect="1"/>
          </p:cNvPicPr>
          <p:nvPr>
            <p:custDataLst>
              <p:tags r:id="rId1"/>
            </p:custDataLst>
          </p:nvPr>
        </p:nvPicPr>
        <p:blipFill>
          <a:blip r:embed="rId4"/>
          <a:stretch>
            <a:fillRect/>
          </a:stretch>
        </p:blipFill>
        <p:spPr>
          <a:xfrm>
            <a:off x="6253480" y="2684145"/>
            <a:ext cx="5142865" cy="3121660"/>
          </a:xfrm>
          <a:prstGeom prst="rect">
            <a:avLst/>
          </a:prstGeom>
          <a:ln>
            <a:solidFill>
              <a:schemeClr val="tx1"/>
            </a:solidFill>
          </a:ln>
        </p:spPr>
      </p:pic>
      <p:sp>
        <p:nvSpPr>
          <p:cNvPr id="11" name="文本框 10">
            <a:extLst>
              <a:ext uri="{FF2B5EF4-FFF2-40B4-BE49-F238E27FC236}">
                <a16:creationId xmlns:a16="http://schemas.microsoft.com/office/drawing/2014/main" id="{A93E58D3-D203-4A9E-BB04-DB47C37C9875}"/>
              </a:ext>
            </a:extLst>
          </p:cNvPr>
          <p:cNvSpPr txBox="1"/>
          <p:nvPr/>
        </p:nvSpPr>
        <p:spPr>
          <a:xfrm>
            <a:off x="800100" y="2789555"/>
            <a:ext cx="4945380" cy="2870835"/>
          </a:xfrm>
          <a:prstGeom prst="rect">
            <a:avLst/>
          </a:prstGeom>
          <a:noFill/>
        </p:spPr>
        <p:txBody>
          <a:bodyPr wrap="square" rtlCol="0" anchor="t">
            <a:noAutofit/>
          </a:bodyPr>
          <a:lstStyle/>
          <a:p>
            <a:pPr marL="285750" indent="-285750">
              <a:lnSpc>
                <a:spcPct val="130000"/>
              </a:lnSpc>
              <a:buFont typeface="Arial" panose="020B0604020202020204" pitchFamily="34" charset="0"/>
              <a:buChar char="•"/>
            </a:pPr>
            <a:r>
              <a:rPr kumimoji="1" lang="zh-CN" altLang="en-US" b="1" dirty="0">
                <a:solidFill>
                  <a:srgbClr val="000000"/>
                </a:solidFill>
                <a:latin typeface="Arial" panose="020B0604020202020204"/>
                <a:ea typeface="思源黑体 CN Bold" panose="020B0800000000000000"/>
                <a:sym typeface="+mn-ea"/>
              </a:rPr>
              <a:t>现状问题：</a:t>
            </a:r>
            <a:endParaRPr kumimoji="1" lang="en-US" altLang="zh-CN" b="1" dirty="0">
              <a:solidFill>
                <a:srgbClr val="000000"/>
              </a:solidFill>
              <a:latin typeface="Arial" panose="020B0604020202020204"/>
              <a:ea typeface="思源黑体 CN Bold" panose="020B0800000000000000"/>
              <a:sym typeface="+mn-ea"/>
            </a:endParaRPr>
          </a:p>
          <a:p>
            <a:pPr marL="742950" lvl="1" indent="-285750">
              <a:lnSpc>
                <a:spcPct val="130000"/>
              </a:lnSpc>
              <a:buFont typeface="Wingdings" panose="05000000000000000000" pitchFamily="2" charset="2"/>
              <a:buChar char="Ø"/>
            </a:pPr>
            <a:r>
              <a:rPr kumimoji="1" lang="zh-CN" altLang="en-US" dirty="0">
                <a:solidFill>
                  <a:srgbClr val="000000"/>
                </a:solidFill>
                <a:latin typeface="Arial" panose="020B0604020202020204"/>
                <a:ea typeface="思源黑体 CN Bold" panose="020B0800000000000000"/>
                <a:sym typeface="+mn-ea"/>
              </a:rPr>
              <a:t>高致病性病原菌、新冠、流感</a:t>
            </a:r>
            <a:r>
              <a:rPr kumimoji="1" lang="zh-CN" altLang="en-US" dirty="0">
                <a:latin typeface="Arial" panose="020B0604020202020204"/>
                <a:ea typeface="思源黑体 CN Bold" panose="020B0800000000000000"/>
                <a:sym typeface="+mn-ea"/>
              </a:rPr>
              <a:t>等病毒数据</a:t>
            </a:r>
            <a:br>
              <a:rPr kumimoji="1" lang="en-US" altLang="zh-CN" dirty="0">
                <a:solidFill>
                  <a:srgbClr val="FF0000"/>
                </a:solidFill>
                <a:latin typeface="Arial" panose="020B0604020202020204"/>
                <a:ea typeface="思源黑体 CN Bold" panose="020B0800000000000000"/>
                <a:sym typeface="+mn-ea"/>
              </a:rPr>
            </a:br>
            <a:r>
              <a:rPr kumimoji="1" lang="zh-CN" altLang="en-US" dirty="0">
                <a:solidFill>
                  <a:srgbClr val="FF0000"/>
                </a:solidFill>
                <a:latin typeface="Arial" panose="020B0604020202020204"/>
                <a:ea typeface="思源黑体 CN Bold" panose="020B0800000000000000"/>
                <a:sym typeface="+mn-ea"/>
              </a:rPr>
              <a:t>非常重要且敏感</a:t>
            </a:r>
            <a:endParaRPr kumimoji="1" lang="en-US" altLang="zh-CN" dirty="0">
              <a:solidFill>
                <a:srgbClr val="000000"/>
              </a:solidFill>
              <a:latin typeface="Arial" panose="020B0604020202020204"/>
              <a:ea typeface="思源黑体 CN Bold" panose="020B0800000000000000"/>
              <a:sym typeface="+mn-ea"/>
            </a:endParaRPr>
          </a:p>
          <a:p>
            <a:pPr marL="742950" lvl="1" indent="-285750">
              <a:lnSpc>
                <a:spcPct val="130000"/>
              </a:lnSpc>
              <a:buFont typeface="Wingdings" panose="05000000000000000000" pitchFamily="2" charset="2"/>
              <a:buChar char="Ø"/>
            </a:pPr>
            <a:r>
              <a:rPr kumimoji="1" lang="zh-CN" altLang="en-US" dirty="0">
                <a:latin typeface="Arial" panose="020B0604020202020204"/>
                <a:ea typeface="思源黑体 CN Bold" panose="020B0800000000000000"/>
                <a:sym typeface="+mn-ea"/>
              </a:rPr>
              <a:t>疾控、海关、卫健委等机构</a:t>
            </a:r>
            <a:r>
              <a:rPr kumimoji="1" lang="zh-CN" altLang="en-US" dirty="0">
                <a:solidFill>
                  <a:srgbClr val="FF0000"/>
                </a:solidFill>
                <a:latin typeface="Arial" panose="020B0604020202020204"/>
                <a:ea typeface="思源黑体 CN Bold" panose="020B0800000000000000"/>
                <a:sym typeface="+mn-ea"/>
              </a:rPr>
              <a:t>不愿意</a:t>
            </a:r>
            <a:br>
              <a:rPr kumimoji="1" lang="en-US" altLang="zh-CN" dirty="0">
                <a:solidFill>
                  <a:srgbClr val="0070C0"/>
                </a:solidFill>
                <a:latin typeface="Arial" panose="020B0604020202020204"/>
                <a:ea typeface="思源黑体 CN Bold" panose="020B0800000000000000"/>
                <a:sym typeface="+mn-ea"/>
              </a:rPr>
            </a:br>
            <a:r>
              <a:rPr kumimoji="1" lang="zh-CN" altLang="en-US" dirty="0">
                <a:latin typeface="Arial" panose="020B0604020202020204"/>
                <a:ea typeface="思源黑体 CN Bold" panose="020B0800000000000000"/>
                <a:sym typeface="+mn-ea"/>
              </a:rPr>
              <a:t>将上述数据拿出来进行科学分析或协同研究</a:t>
            </a:r>
            <a:endParaRPr kumimoji="1" lang="en-US" altLang="zh-CN" dirty="0">
              <a:latin typeface="Arial" panose="020B0604020202020204"/>
              <a:ea typeface="思源黑体 CN Bold" panose="020B0800000000000000"/>
              <a:sym typeface="+mn-ea"/>
            </a:endParaRPr>
          </a:p>
          <a:p>
            <a:pPr marL="742950" lvl="1" indent="-285750">
              <a:lnSpc>
                <a:spcPct val="130000"/>
              </a:lnSpc>
              <a:buFont typeface="Wingdings" panose="05000000000000000000" pitchFamily="2" charset="2"/>
              <a:buChar char="Ø"/>
            </a:pPr>
            <a:r>
              <a:rPr kumimoji="1" lang="zh-CN" altLang="en-US" dirty="0">
                <a:solidFill>
                  <a:srgbClr val="000000"/>
                </a:solidFill>
                <a:latin typeface="Arial" panose="020B0604020202020204"/>
                <a:ea typeface="思源黑体 CN Bold" panose="020B0800000000000000"/>
                <a:sym typeface="+mn-ea"/>
              </a:rPr>
              <a:t>互联互通合作协调机制</a:t>
            </a:r>
            <a:r>
              <a:rPr kumimoji="1" lang="zh-CN" altLang="en-US" dirty="0">
                <a:solidFill>
                  <a:srgbClr val="FF0000"/>
                </a:solidFill>
                <a:latin typeface="Arial" panose="020B0604020202020204"/>
                <a:ea typeface="思源黑体 CN Bold" panose="020B0800000000000000"/>
                <a:sym typeface="+mn-ea"/>
              </a:rPr>
              <a:t>停滞不前</a:t>
            </a:r>
            <a:br>
              <a:rPr kumimoji="1" lang="en-US" altLang="zh-CN" dirty="0">
                <a:solidFill>
                  <a:srgbClr val="000000"/>
                </a:solidFill>
                <a:latin typeface="Arial" panose="020B0604020202020204"/>
                <a:ea typeface="思源黑体 CN Bold" panose="020B0800000000000000"/>
                <a:sym typeface="+mn-ea"/>
              </a:rPr>
            </a:br>
            <a:r>
              <a:rPr kumimoji="1" lang="zh-CN" altLang="en-US" dirty="0">
                <a:solidFill>
                  <a:srgbClr val="FF0000"/>
                </a:solidFill>
                <a:latin typeface="Arial" panose="020B0604020202020204"/>
                <a:ea typeface="思源黑体 CN Bold" panose="020B0800000000000000"/>
                <a:sym typeface="+mn-ea"/>
              </a:rPr>
              <a:t>严重阻碍</a:t>
            </a:r>
            <a:r>
              <a:rPr kumimoji="1" lang="zh-CN" altLang="en-US" dirty="0">
                <a:latin typeface="Arial" panose="020B0604020202020204"/>
                <a:ea typeface="思源黑体 CN Bold" panose="020B0800000000000000"/>
                <a:sym typeface="+mn-ea"/>
              </a:rPr>
              <a:t>我国重大传染病防控工作</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442" y="1475888"/>
            <a:ext cx="7338599" cy="3560815"/>
          </a:xfrm>
          <a:prstGeom prst="rect">
            <a:avLst/>
          </a:prstGeom>
        </p:spPr>
      </p:pic>
      <p:sp>
        <p:nvSpPr>
          <p:cNvPr id="4" name="标题 3"/>
          <p:cNvSpPr>
            <a:spLocks noGrp="1"/>
          </p:cNvSpPr>
          <p:nvPr>
            <p:ph type="title"/>
          </p:nvPr>
        </p:nvSpPr>
        <p:spPr>
          <a:xfrm>
            <a:off x="1270861" y="91788"/>
            <a:ext cx="10082939" cy="1325563"/>
          </a:xfrm>
        </p:spPr>
        <p:txBody>
          <a:bodyPr>
            <a:normAutofit/>
          </a:bodyPr>
          <a:lstStyle/>
          <a:p>
            <a:r>
              <a:rPr lang="zh-CN" altLang="en-US" dirty="0"/>
              <a:t>案例</a:t>
            </a:r>
            <a:r>
              <a:rPr lang="en-US" altLang="zh-CN" dirty="0"/>
              <a:t>2</a:t>
            </a:r>
            <a:r>
              <a:rPr lang="zh-CN" altLang="en-US" dirty="0"/>
              <a:t>：国家微生物科学数据中心</a:t>
            </a:r>
          </a:p>
        </p:txBody>
      </p:sp>
      <p:sp>
        <p:nvSpPr>
          <p:cNvPr id="2" name="灯片编号占位符 1"/>
          <p:cNvSpPr>
            <a:spLocks noGrp="1"/>
          </p:cNvSpPr>
          <p:nvPr>
            <p:ph type="sldNum" sz="quarter" idx="4294967295"/>
          </p:nvPr>
        </p:nvSpPr>
        <p:spPr>
          <a:xfrm>
            <a:off x="11687175" y="6356350"/>
            <a:ext cx="504825"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9AE70B2-8BF9-45C0-BB95-33D1B9D3A854}" type="slidenum">
              <a:rPr kumimoji="0" lang="zh-CN" altLang="en-US" sz="1800" b="0" i="0" u="none" strike="noStrike" kern="1200" cap="none" spc="0" normalizeH="0" baseline="0" noProof="0" smtClean="0">
                <a:ln>
                  <a:noFill/>
                </a:ln>
                <a:solidFill>
                  <a:prstClr val="white"/>
                </a:solidFill>
                <a:effectLst/>
                <a:uLnTx/>
                <a:uFillTx/>
                <a:latin typeface="Calibri" panose="020F0502020204030204"/>
                <a:ea typeface="思源黑体 CN Bold" panose="020B0800000000000000"/>
                <a:cs typeface="+mn-cs"/>
              </a:rPr>
              <a:t>26</a:t>
            </a:fld>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思源黑体 CN Bold" panose="020B0800000000000000"/>
              <a:cs typeface="+mn-cs"/>
            </a:endParaRPr>
          </a:p>
        </p:txBody>
      </p:sp>
      <p:grpSp>
        <p:nvGrpSpPr>
          <p:cNvPr id="5" name="组合 4"/>
          <p:cNvGrpSpPr/>
          <p:nvPr/>
        </p:nvGrpSpPr>
        <p:grpSpPr>
          <a:xfrm>
            <a:off x="7860977" y="1312672"/>
            <a:ext cx="4121756" cy="5259444"/>
            <a:chOff x="7687723" y="1081662"/>
            <a:chExt cx="4121756" cy="5259444"/>
          </a:xfrm>
        </p:grpSpPr>
        <p:grpSp>
          <p:nvGrpSpPr>
            <p:cNvPr id="6" name="组合 5"/>
            <p:cNvGrpSpPr/>
            <p:nvPr/>
          </p:nvGrpSpPr>
          <p:grpSpPr>
            <a:xfrm>
              <a:off x="7687723" y="1081662"/>
              <a:ext cx="4121753" cy="2503793"/>
              <a:chOff x="1501912" y="2029875"/>
              <a:chExt cx="4121753" cy="2503793"/>
            </a:xfrm>
          </p:grpSpPr>
          <p:grpSp>
            <p:nvGrpSpPr>
              <p:cNvPr id="13" name="组合 12"/>
              <p:cNvGrpSpPr/>
              <p:nvPr/>
            </p:nvGrpSpPr>
            <p:grpSpPr>
              <a:xfrm>
                <a:off x="1501912" y="2029875"/>
                <a:ext cx="4121753" cy="2350770"/>
                <a:chOff x="1101948" y="3654726"/>
                <a:chExt cx="3237447" cy="2350660"/>
              </a:xfrm>
            </p:grpSpPr>
            <p:sp>
              <p:nvSpPr>
                <p:cNvPr id="15" name="Rectangle 25"/>
                <p:cNvSpPr/>
                <p:nvPr>
                  <p:custDataLst>
                    <p:tags r:id="rId5"/>
                  </p:custDataLst>
                </p:nvPr>
              </p:nvSpPr>
              <p:spPr>
                <a:xfrm>
                  <a:off x="1101948" y="4198025"/>
                  <a:ext cx="3237447" cy="1807361"/>
                </a:xfrm>
                <a:prstGeom prst="rect">
                  <a:avLst/>
                </a:prstGeom>
                <a:noFill/>
                <a:ln w="3175" cap="flat" cmpd="sng" algn="ctr">
                  <a:solidFill>
                    <a:sysClr val="windowText" lastClr="000000"/>
                  </a:solidFill>
                  <a:prstDash val="solid"/>
                  <a:miter lim="800000"/>
                </a:ln>
                <a:effectLst/>
              </p:spPr>
              <p:txBody>
                <a:bodyPr wrap="square" tIns="720000" anchor="t" anchorCtr="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prstClr val="black">
                        <a:lumMod val="100000"/>
                      </a:prstClr>
                    </a:solidFill>
                    <a:effectLst/>
                    <a:uLnTx/>
                    <a:uFillTx/>
                    <a:latin typeface="微软雅黑" panose="020B0503020204020204" pitchFamily="34" charset="-122"/>
                    <a:ea typeface="思源黑体 CN Bold" panose="020B0800000000000000"/>
                    <a:cs typeface="+mn-cs"/>
                  </a:endParaRPr>
                </a:p>
              </p:txBody>
            </p:sp>
            <p:sp>
              <p:nvSpPr>
                <p:cNvPr id="16" name="Rectangle 26"/>
                <p:cNvSpPr/>
                <p:nvPr>
                  <p:custDataLst>
                    <p:tags r:id="rId6"/>
                  </p:custDataLst>
                </p:nvPr>
              </p:nvSpPr>
              <p:spPr>
                <a:xfrm>
                  <a:off x="1101950" y="3654726"/>
                  <a:ext cx="3237445" cy="468000"/>
                </a:xfrm>
                <a:prstGeom prst="rect">
                  <a:avLst/>
                </a:prstGeom>
                <a:solidFill>
                  <a:srgbClr val="A5D3AD"/>
                </a:solidFill>
                <a:ln w="3175"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微软雅黑" panose="020B0503020204020204" pitchFamily="34" charset="-122"/>
                    <a:ea typeface="思源黑体 CN Bold" panose="020B0800000000000000"/>
                    <a:cs typeface="+mn-cs"/>
                  </a:endParaRPr>
                </a:p>
              </p:txBody>
            </p:sp>
            <p:sp>
              <p:nvSpPr>
                <p:cNvPr id="17" name="矩形 16"/>
                <p:cNvSpPr/>
                <p:nvPr>
                  <p:custDataLst>
                    <p:tags r:id="rId7"/>
                  </p:custDataLst>
                </p:nvPr>
              </p:nvSpPr>
              <p:spPr>
                <a:xfrm>
                  <a:off x="1606532" y="3693522"/>
                  <a:ext cx="2241974" cy="396564"/>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思源黑体 CN Bold" panose="020B0800000000000000"/>
                      <a:cs typeface="+mn-cs"/>
                    </a:rPr>
                    <a:t>平台使用方</a:t>
                  </a:r>
                </a:p>
              </p:txBody>
            </p:sp>
          </p:grpSp>
          <p:sp>
            <p:nvSpPr>
              <p:cNvPr id="14" name="文本框 13"/>
              <p:cNvSpPr txBox="1"/>
              <p:nvPr/>
            </p:nvSpPr>
            <p:spPr>
              <a:xfrm>
                <a:off x="1501913" y="2624235"/>
                <a:ext cx="4121752" cy="1909433"/>
              </a:xfrm>
              <a:prstGeom prst="rect">
                <a:avLst/>
              </a:prstGeom>
              <a:noFill/>
            </p:spPr>
            <p:txBody>
              <a:bodyPr wrap="square" rtlCol="0" anchor="t">
                <a:spAutoFit/>
              </a:bodyPr>
              <a:lstStyle/>
              <a:p>
                <a:pPr marL="285750" marR="0" lvl="0" indent="-285750" algn="just" defTabSz="914400" rtl="0" eaLnBrk="1" fontAlgn="auto" latinLnBrk="0" hangingPunct="1">
                  <a:lnSpc>
                    <a:spcPct val="130000"/>
                  </a:lnSpc>
                  <a:spcBef>
                    <a:spcPts val="0"/>
                  </a:spcBef>
                  <a:spcAft>
                    <a:spcPts val="0"/>
                  </a:spcAft>
                  <a:buClrTx/>
                  <a:buSzTx/>
                  <a:buFont typeface="Wingdings" panose="05000000000000000000" charset="0"/>
                  <a:buChar char="n"/>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a:t>
                </a:r>
                <a:r>
                  <a:rPr kumimoji="0" lang="zh-CN" altLang="en-US" sz="1600" b="1" i="0" u="none" strike="noStrike" kern="1200" cap="none" spc="0" normalizeH="0" baseline="0" noProof="0" dirty="0">
                    <a:ln w="22225">
                      <a:solidFill>
                        <a:srgbClr val="E77817"/>
                      </a:solidFill>
                      <a:prstDash val="solid"/>
                    </a:ln>
                    <a:solidFill>
                      <a:srgbClr val="E77817">
                        <a:lumMod val="40000"/>
                        <a:lumOff val="60000"/>
                      </a:srgbClr>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a:t>
                </a:r>
                <a:r>
                  <a:rPr kumimoji="0" lang="zh-CN" altLang="en-US" sz="1600" b="1" i="0" u="none" strike="noStrike" kern="1200" cap="none" spc="0" normalizeH="0" baseline="0" noProof="0" dirty="0">
                    <a:ln>
                      <a:noFill/>
                    </a:ln>
                    <a:solidFill>
                      <a:srgbClr val="FF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核心</a:t>
                </a: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）有效保护平台用户的输入数据</a:t>
                </a:r>
              </a:p>
              <a:p>
                <a:pPr marL="0" marR="0" lvl="0" indent="0" algn="just" defTabSz="914400" rtl="0" eaLnBrk="1" fontAlgn="auto" latinLnBrk="0" hangingPunct="1">
                  <a:lnSpc>
                    <a:spcPct val="130000"/>
                  </a:lnSpc>
                  <a:spcBef>
                    <a:spcPts val="0"/>
                  </a:spcBef>
                  <a:spcAft>
                    <a:spcPts val="0"/>
                  </a:spcAft>
                  <a:buClrTx/>
                  <a:buSzTx/>
                  <a:buFont typeface="Wingdings" panose="05000000000000000000" charset="0"/>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用户不用担心输入数据被平台建设方偷偷使用或转手给第三方；</a:t>
                </a:r>
              </a:p>
              <a:p>
                <a:pPr marL="285750" marR="0" lvl="0" indent="-285750" algn="just" defTabSz="914400" rtl="0" eaLnBrk="1" fontAlgn="auto" latinLnBrk="0" hangingPunct="1">
                  <a:lnSpc>
                    <a:spcPct val="130000"/>
                  </a:lnSpc>
                  <a:spcBef>
                    <a:spcPts val="0"/>
                  </a:spcBef>
                  <a:spcAft>
                    <a:spcPts val="0"/>
                  </a:spcAft>
                  <a:buClrTx/>
                  <a:buSzTx/>
                  <a:buFont typeface="Wingdings" panose="05000000000000000000" charset="0"/>
                  <a:buChar char="n"/>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平台用户可以验证计算结果</a:t>
                </a:r>
              </a:p>
              <a:p>
                <a:pPr marL="0" marR="0" lvl="0" indent="0" algn="just" defTabSz="914400" rtl="0" eaLnBrk="1" fontAlgn="auto" latinLnBrk="0" hangingPunct="1">
                  <a:lnSpc>
                    <a:spcPct val="130000"/>
                  </a:lnSpc>
                  <a:spcBef>
                    <a:spcPts val="0"/>
                  </a:spcBef>
                  <a:spcAft>
                    <a:spcPts val="0"/>
                  </a:spcAft>
                  <a:buClrTx/>
                  <a:buSzTx/>
                  <a:buFont typeface="Wingdings" panose="05000000000000000000" charset="0"/>
                  <a:buNone/>
                  <a:defRPr/>
                </a:pP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平台用户可辨别平台建设方是否篡改结果信息、计算</a:t>
                </a:r>
                <a:r>
                  <a:rPr kumimoji="0" lang="en-US" altLang="zh-CN" sz="12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a:t>
                </a:r>
                <a:r>
                  <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分析过程是否可信。</a:t>
                </a:r>
              </a:p>
              <a:p>
                <a:pPr marL="285750" marR="0" lvl="0" indent="-285750" algn="just" defTabSz="914400" rtl="0" eaLnBrk="1" fontAlgn="auto" latinLnBrk="0" hangingPunct="1">
                  <a:lnSpc>
                    <a:spcPct val="130000"/>
                  </a:lnSpc>
                  <a:spcBef>
                    <a:spcPts val="0"/>
                  </a:spcBef>
                  <a:spcAft>
                    <a:spcPts val="0"/>
                  </a:spcAft>
                  <a:buClrTx/>
                  <a:buSzTx/>
                  <a:buFont typeface="Wingdings" panose="05000000000000000000" charset="0"/>
                  <a:buChar char="n"/>
                  <a:defRPr/>
                </a:pP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endParaRPr>
              </a:p>
            </p:txBody>
          </p:sp>
        </p:grpSp>
        <p:grpSp>
          <p:nvGrpSpPr>
            <p:cNvPr id="7" name="组合 6"/>
            <p:cNvGrpSpPr/>
            <p:nvPr/>
          </p:nvGrpSpPr>
          <p:grpSpPr>
            <a:xfrm>
              <a:off x="7687728" y="3660756"/>
              <a:ext cx="4121751" cy="2680350"/>
              <a:chOff x="7117885" y="2029875"/>
              <a:chExt cx="4121751" cy="2680350"/>
            </a:xfrm>
          </p:grpSpPr>
          <p:grpSp>
            <p:nvGrpSpPr>
              <p:cNvPr id="8" name="组合 7"/>
              <p:cNvGrpSpPr/>
              <p:nvPr/>
            </p:nvGrpSpPr>
            <p:grpSpPr>
              <a:xfrm>
                <a:off x="7117885" y="2029875"/>
                <a:ext cx="4121751" cy="2452757"/>
                <a:chOff x="4493480" y="3654726"/>
                <a:chExt cx="3237447" cy="2452642"/>
              </a:xfrm>
            </p:grpSpPr>
            <p:sp>
              <p:nvSpPr>
                <p:cNvPr id="10" name="Rectangle 35"/>
                <p:cNvSpPr/>
                <p:nvPr>
                  <p:custDataLst>
                    <p:tags r:id="rId2"/>
                  </p:custDataLst>
                </p:nvPr>
              </p:nvSpPr>
              <p:spPr>
                <a:xfrm>
                  <a:off x="4493481" y="3654726"/>
                  <a:ext cx="3237445" cy="468000"/>
                </a:xfrm>
                <a:prstGeom prst="rect">
                  <a:avLst/>
                </a:prstGeom>
                <a:solidFill>
                  <a:srgbClr val="5ABEC1"/>
                </a:solidFill>
                <a:ln w="3175" cap="flat" cmpd="sng" algn="ctr">
                  <a:noFill/>
                  <a:prstDash val="solid"/>
                  <a:miter lim="800000"/>
                </a:ln>
                <a:effec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微软雅黑" panose="020B0503020204020204" pitchFamily="34" charset="-122"/>
                    <a:ea typeface="思源黑体 CN Bold" panose="020B0800000000000000"/>
                    <a:cs typeface="+mn-cs"/>
                  </a:endParaRPr>
                </a:p>
              </p:txBody>
            </p:sp>
            <p:sp>
              <p:nvSpPr>
                <p:cNvPr id="11" name="Rectangle 27"/>
                <p:cNvSpPr/>
                <p:nvPr>
                  <p:custDataLst>
                    <p:tags r:id="rId3"/>
                  </p:custDataLst>
                </p:nvPr>
              </p:nvSpPr>
              <p:spPr>
                <a:xfrm>
                  <a:off x="4493480" y="4198024"/>
                  <a:ext cx="3237447" cy="1909344"/>
                </a:xfrm>
                <a:prstGeom prst="rect">
                  <a:avLst/>
                </a:prstGeom>
                <a:noFill/>
                <a:ln w="3175" cap="flat" cmpd="sng" algn="ctr">
                  <a:solidFill>
                    <a:sysClr val="windowText" lastClr="000000"/>
                  </a:solidFill>
                  <a:prstDash val="solid"/>
                  <a:miter lim="800000"/>
                </a:ln>
                <a:effectLst/>
              </p:spPr>
              <p:txBody>
                <a:bodyPr wrap="square" tIns="720000" anchor="t" anchorCtr="1">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ts val="0"/>
                    </a:spcBef>
                    <a:spcAft>
                      <a:spcPts val="0"/>
                    </a:spcAft>
                    <a:buClrTx/>
                    <a:buSzTx/>
                    <a:buFontTx/>
                    <a:buNone/>
                    <a:defRPr/>
                  </a:pPr>
                  <a:endParaRPr kumimoji="0" lang="zh-CN" altLang="en-US" sz="1100" b="0" i="0" u="none" strike="noStrike" kern="0" cap="none" spc="0" normalizeH="0" baseline="0" noProof="0" dirty="0">
                    <a:ln>
                      <a:noFill/>
                    </a:ln>
                    <a:solidFill>
                      <a:prstClr val="black">
                        <a:lumMod val="100000"/>
                      </a:prstClr>
                    </a:solidFill>
                    <a:effectLst/>
                    <a:uLnTx/>
                    <a:uFillTx/>
                    <a:latin typeface="微软雅黑" panose="020B0503020204020204" pitchFamily="34" charset="-122"/>
                    <a:ea typeface="思源黑体 CN Bold" panose="020B0800000000000000"/>
                    <a:cs typeface="+mn-cs"/>
                  </a:endParaRPr>
                </a:p>
              </p:txBody>
            </p:sp>
            <p:sp>
              <p:nvSpPr>
                <p:cNvPr id="12" name="矩形 11"/>
                <p:cNvSpPr/>
                <p:nvPr>
                  <p:custDataLst>
                    <p:tags r:id="rId4"/>
                  </p:custDataLst>
                </p:nvPr>
              </p:nvSpPr>
              <p:spPr>
                <a:xfrm>
                  <a:off x="4991216" y="3693522"/>
                  <a:ext cx="2241974" cy="396564"/>
                </a:xfrm>
                <a:prstGeom prst="rect">
                  <a:avLst/>
                </a:prstGeom>
              </p:spPr>
              <p:txBody>
                <a:bodyPr wrap="square">
                  <a:spAutoFit/>
                  <a:scene3d>
                    <a:camera prst="orthographicFront"/>
                    <a:lightRig rig="threePt" dir="t"/>
                  </a:scene3d>
                  <a:sp3d contourW="127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1219200" rtl="0" eaLnBrk="1" fontAlgn="auto" latinLnBrk="0" hangingPunct="1">
                    <a:lnSpc>
                      <a:spcPct val="120000"/>
                    </a:lnSpc>
                    <a:spcBef>
                      <a:spcPts val="0"/>
                    </a:spcBef>
                    <a:spcAft>
                      <a:spcPts val="0"/>
                    </a:spcAft>
                    <a:buClrTx/>
                    <a:buSzTx/>
                    <a:buFontTx/>
                    <a:buNone/>
                    <a:defRPr/>
                  </a:pPr>
                  <a:r>
                    <a:rPr kumimoji="0" lang="zh-CN" altLang="en-US" sz="1800" b="1" i="0" u="none" strike="noStrike" kern="0" cap="none" spc="0" normalizeH="0" baseline="0" noProof="0" dirty="0">
                      <a:ln>
                        <a:noFill/>
                      </a:ln>
                      <a:solidFill>
                        <a:prstClr val="white"/>
                      </a:solidFill>
                      <a:effectLst/>
                      <a:uLnTx/>
                      <a:uFillTx/>
                      <a:latin typeface="微软雅黑" panose="020B0503020204020204" pitchFamily="34" charset="-122"/>
                      <a:ea typeface="思源黑体 CN Bold" panose="020B0800000000000000"/>
                      <a:cs typeface="+mn-cs"/>
                    </a:rPr>
                    <a:t>平台建设方</a:t>
                  </a:r>
                </a:p>
              </p:txBody>
            </p:sp>
          </p:grpSp>
          <p:sp>
            <p:nvSpPr>
              <p:cNvPr id="9" name="文本框 8"/>
              <p:cNvSpPr txBox="1"/>
              <p:nvPr>
                <p:custDataLst>
                  <p:tags r:id="rId1"/>
                </p:custDataLst>
              </p:nvPr>
            </p:nvSpPr>
            <p:spPr>
              <a:xfrm>
                <a:off x="7117885" y="2600737"/>
                <a:ext cx="4121748" cy="2109488"/>
              </a:xfrm>
              <a:prstGeom prst="rect">
                <a:avLst/>
              </a:prstGeom>
              <a:noFill/>
            </p:spPr>
            <p:txBody>
              <a:bodyPr wrap="square" rtlCol="0" anchor="t">
                <a:spAutoFit/>
              </a:bodyPr>
              <a:lstStyle/>
              <a:p>
                <a:pPr marL="285750" marR="0" lvl="0" indent="-285750" algn="just" defTabSz="914400" rtl="0" eaLnBrk="1" fontAlgn="auto" latinLnBrk="0" hangingPunct="1">
                  <a:lnSpc>
                    <a:spcPct val="130000"/>
                  </a:lnSpc>
                  <a:spcBef>
                    <a:spcPts val="0"/>
                  </a:spcBef>
                  <a:spcAft>
                    <a:spcPts val="0"/>
                  </a:spcAft>
                  <a:buClrTx/>
                  <a:buSzTx/>
                  <a:buFont typeface="Wingdings" panose="05000000000000000000" charset="0"/>
                  <a:buChar char="n"/>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方案实现投入、改动少，非常便捷</a:t>
                </a:r>
                <a:endParaRPr kumimoji="0" lang="en-US" altLang="zh-CN"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endParaRPr>
              </a:p>
              <a:p>
                <a:pPr marL="0" marR="0" lvl="0" indent="0" algn="just" defTabSz="914400" rtl="0" eaLnBrk="1" fontAlgn="auto" latinLnBrk="0" hangingPunct="1">
                  <a:lnSpc>
                    <a:spcPct val="130000"/>
                  </a:lnSpc>
                  <a:spcBef>
                    <a:spcPts val="0"/>
                  </a:spcBef>
                  <a:spcAft>
                    <a:spcPts val="0"/>
                  </a:spcAft>
                  <a:buClrTx/>
                  <a:buSzTx/>
                  <a:buFontTx/>
                  <a:buNone/>
                  <a:defRPr/>
                </a:pPr>
                <a:r>
                  <a:rPr kumimoji="0" lang="zh-CN" altLang="en-US" sz="14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rPr>
                  <a:t>平台建设方四步走：</a:t>
                </a:r>
              </a:p>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1. </a:t>
                </a:r>
                <a:r>
                  <a:rPr kumimoji="0" lang="zh-CN" altLang="en-US"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平台上添加下载第三方密钥的链接；</a:t>
                </a:r>
                <a:endParaRPr kumimoji="0" lang="zh-CN" altLang="en-US"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endParaRPr>
              </a:p>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2. </a:t>
                </a:r>
                <a:r>
                  <a:rPr kumimoji="0" lang="zh-CN" altLang="en-US"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调用平台后端</a:t>
                </a:r>
                <a:r>
                  <a:rPr kumimoji="0" lang="en-US" altLang="zh-CN" sz="1200" b="0" i="0" u="none" strike="noStrike" kern="1200" cap="none" spc="0" normalizeH="0" baseline="0" noProof="0" dirty="0" err="1">
                    <a:ln>
                      <a:noFill/>
                    </a:ln>
                    <a:solidFill>
                      <a:srgbClr val="000000"/>
                    </a:solidFill>
                    <a:effectLst/>
                    <a:uLnTx/>
                    <a:uFillTx/>
                    <a:latin typeface="Arial" panose="020B0604020202020204"/>
                    <a:ea typeface="思源黑体 CN Bold" panose="020B0800000000000000"/>
                    <a:cs typeface="+mn-cs"/>
                    <a:sym typeface="+mn-ea"/>
                  </a:rPr>
                  <a:t>api</a:t>
                </a:r>
                <a:r>
                  <a:rPr kumimoji="0" lang="zh-CN" altLang="en-US"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与绿盟机密计算模块进行对接；</a:t>
                </a:r>
                <a:endParaRPr kumimoji="0" lang="zh-CN" altLang="en-US"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endParaRPr>
              </a:p>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3. </a:t>
                </a:r>
                <a:r>
                  <a:rPr kumimoji="0" lang="zh-CN" altLang="en-US"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中科院</a:t>
                </a:r>
                <a:r>
                  <a:rPr kumimoji="0" lang="zh-CN" altLang="en-US" sz="1200" b="0" i="0" u="none" strike="noStrike" kern="1200" cap="none" spc="0" normalizeH="0" baseline="0" noProof="0" dirty="0">
                    <a:ln>
                      <a:noFill/>
                    </a:ln>
                    <a:solidFill>
                      <a:srgbClr val="FF0000"/>
                    </a:solidFill>
                    <a:effectLst/>
                    <a:uLnTx/>
                    <a:uFillTx/>
                    <a:latin typeface="Arial" panose="020B0604020202020204"/>
                    <a:ea typeface="思源黑体 CN Bold" panose="020B0800000000000000"/>
                    <a:cs typeface="+mn-cs"/>
                    <a:sym typeface="+mn-ea"/>
                  </a:rPr>
                  <a:t>生信算法程序可直接镜像导入到数据保险箱，无需重构代码</a:t>
                </a:r>
                <a:r>
                  <a:rPr kumimoji="0" lang="zh-CN" altLang="en-US" sz="1200" b="0" i="0" u="none" strike="noStrike" kern="1200" cap="none" spc="0" normalizeH="0" baseline="0" noProof="0" dirty="0">
                    <a:ln>
                      <a:noFill/>
                    </a:ln>
                    <a:solidFill>
                      <a:srgbClr val="0070C0"/>
                    </a:solidFill>
                    <a:effectLst/>
                    <a:uLnTx/>
                    <a:uFillTx/>
                    <a:latin typeface="Arial" panose="020B0604020202020204"/>
                    <a:ea typeface="思源黑体 CN Bold" panose="020B0800000000000000"/>
                    <a:cs typeface="+mn-cs"/>
                    <a:sym typeface="+mn-ea"/>
                  </a:rPr>
                  <a:t>（其他</a:t>
                </a:r>
                <a:r>
                  <a:rPr kumimoji="0" lang="en-US" altLang="zh-CN" sz="1200" b="0" i="0" u="none" strike="noStrike" kern="1200" cap="none" spc="0" normalizeH="0" baseline="0" noProof="0" dirty="0" err="1">
                    <a:ln>
                      <a:noFill/>
                    </a:ln>
                    <a:solidFill>
                      <a:srgbClr val="0070C0"/>
                    </a:solidFill>
                    <a:effectLst/>
                    <a:uLnTx/>
                    <a:uFillTx/>
                    <a:latin typeface="Arial" panose="020B0604020202020204"/>
                    <a:ea typeface="思源黑体 CN Bold" panose="020B0800000000000000"/>
                    <a:cs typeface="+mn-cs"/>
                    <a:sym typeface="+mn-ea"/>
                  </a:rPr>
                  <a:t>TEE方案，算法程序代码需要重构</a:t>
                </a:r>
                <a:r>
                  <a:rPr kumimoji="0" lang="en-US" altLang="zh-CN" sz="1200" b="0" i="0" u="none" strike="noStrike" kern="1200" cap="none" spc="0" normalizeH="0" baseline="0" noProof="0" dirty="0">
                    <a:ln>
                      <a:noFill/>
                    </a:ln>
                    <a:solidFill>
                      <a:srgbClr val="0070C0"/>
                    </a:solidFill>
                    <a:effectLst/>
                    <a:uLnTx/>
                    <a:uFillTx/>
                    <a:latin typeface="Arial" panose="020B0604020202020204"/>
                    <a:ea typeface="思源黑体 CN Bold" panose="020B0800000000000000"/>
                    <a:cs typeface="+mn-cs"/>
                    <a:sym typeface="+mn-ea"/>
                  </a:rPr>
                  <a:t>）</a:t>
                </a:r>
                <a:r>
                  <a:rPr kumimoji="0" lang="zh-CN" altLang="en-US" sz="1200" b="0" i="0" u="none" strike="noStrike" kern="1200" cap="none" spc="0" normalizeH="0" baseline="0" noProof="0" dirty="0">
                    <a:ln>
                      <a:noFill/>
                    </a:ln>
                    <a:solidFill>
                      <a:srgbClr val="0070C0"/>
                    </a:solidFill>
                    <a:effectLst/>
                    <a:uLnTx/>
                    <a:uFillTx/>
                    <a:latin typeface="Arial" panose="020B0604020202020204"/>
                    <a:ea typeface="思源黑体 CN Bold" panose="020B0800000000000000"/>
                    <a:cs typeface="+mn-cs"/>
                    <a:sym typeface="+mn-ea"/>
                  </a:rPr>
                  <a:t>；</a:t>
                </a:r>
                <a:endParaRPr kumimoji="0" lang="zh-CN" altLang="en-US"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endParaRPr>
              </a:p>
              <a:p>
                <a:pPr marL="0" marR="0" lvl="0" indent="0" algn="just" defTabSz="914400" rtl="0" eaLnBrk="1" fontAlgn="auto" latinLnBrk="0" hangingPunct="1">
                  <a:lnSpc>
                    <a:spcPct val="13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4. </a:t>
                </a:r>
                <a:r>
                  <a:rPr kumimoji="0" lang="zh-CN" altLang="en-US" sz="1200" b="0"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mn-cs"/>
                    <a:sym typeface="+mn-ea"/>
                  </a:rPr>
                  <a:t>中科院样本数据库可直接挂载导入到数据保险箱。</a:t>
                </a:r>
              </a:p>
              <a:p>
                <a:pPr marL="285750" marR="0" lvl="0" indent="-285750" algn="just" defTabSz="914400" rtl="0" eaLnBrk="1" fontAlgn="auto" latinLnBrk="0" hangingPunct="1">
                  <a:lnSpc>
                    <a:spcPct val="130000"/>
                  </a:lnSpc>
                  <a:spcBef>
                    <a:spcPts val="0"/>
                  </a:spcBef>
                  <a:spcAft>
                    <a:spcPts val="0"/>
                  </a:spcAft>
                  <a:buClrTx/>
                  <a:buSzTx/>
                  <a:buFont typeface="Wingdings" panose="05000000000000000000" charset="0"/>
                  <a:buChar char="n"/>
                  <a:defRPr/>
                </a:pPr>
                <a:endParaRPr kumimoji="0" lang="zh-CN" altLang="en-US" sz="1200" b="0"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微软雅黑" panose="020B0503020204020204" pitchFamily="34" charset="-122"/>
                  <a:sym typeface="+mn-ea"/>
                </a:endParaRPr>
              </a:p>
            </p:txBody>
          </p:sp>
        </p:grpSp>
      </p:grpSp>
      <p:sp>
        <p:nvSpPr>
          <p:cNvPr id="18" name="文本框 17">
            <a:extLst>
              <a:ext uri="{FF2B5EF4-FFF2-40B4-BE49-F238E27FC236}">
                <a16:creationId xmlns:a16="http://schemas.microsoft.com/office/drawing/2014/main" id="{1415E966-5565-47A0-87A9-F63424FE6756}"/>
              </a:ext>
            </a:extLst>
          </p:cNvPr>
          <p:cNvSpPr txBox="1"/>
          <p:nvPr/>
        </p:nvSpPr>
        <p:spPr>
          <a:xfrm>
            <a:off x="1297305" y="5095240"/>
            <a:ext cx="5431155" cy="1445260"/>
          </a:xfrm>
          <a:prstGeom prst="rect">
            <a:avLst/>
          </a:prstGeom>
          <a:noFill/>
          <a:ln w="9525">
            <a:solidFill>
              <a:schemeClr val="tx1"/>
            </a:solidFill>
          </a:ln>
        </p:spPr>
        <p:txBody>
          <a:bodyPr wrap="square">
            <a:noAutofit/>
          </a:bodyPr>
          <a:lstStyle/>
          <a:p>
            <a:pPr indent="0"/>
            <a:r>
              <a:rPr lang="zh-CN" altLang="en-US" sz="1400" b="1" dirty="0">
                <a:latin typeface="Calibri" panose="020F0502020204030204" charset="0"/>
                <a:ea typeface="宋体" panose="02010600030101010101" pitchFamily="2" charset="-122"/>
              </a:rPr>
              <a:t>先进性：</a:t>
            </a:r>
          </a:p>
          <a:p>
            <a:pPr indent="0"/>
            <a:r>
              <a:rPr lang="en-US" sz="1200" b="0" dirty="0">
                <a:latin typeface="Calibri" panose="020F0502020204030204" charset="0"/>
                <a:ea typeface="宋体" panose="02010600030101010101" pitchFamily="2" charset="-122"/>
              </a:rPr>
              <a:t>1. </a:t>
            </a:r>
            <a:r>
              <a:rPr lang="zh-CN" sz="1200" b="0" dirty="0">
                <a:ea typeface="宋体" panose="02010600030101010101" pitchFamily="2" charset="-122"/>
              </a:rPr>
              <a:t>该平台</a:t>
            </a:r>
            <a:r>
              <a:rPr lang="zh-CN" sz="1200" b="0" dirty="0">
                <a:latin typeface="Calibri" panose="020F0502020204030204" charset="0"/>
                <a:ea typeface="宋体" panose="02010600030101010101" pitchFamily="2" charset="-122"/>
              </a:rPr>
              <a:t>是</a:t>
            </a:r>
            <a:r>
              <a:rPr lang="zh-CN" sz="1200" b="0" dirty="0">
                <a:solidFill>
                  <a:srgbClr val="FF0000"/>
                </a:solidFill>
                <a:latin typeface="Calibri" panose="020F0502020204030204" charset="0"/>
                <a:ea typeface="宋体" panose="02010600030101010101" pitchFamily="2" charset="-122"/>
              </a:rPr>
              <a:t>目前我国科学数据领域，首个利用隐私计算和机密计算技术</a:t>
            </a:r>
            <a:r>
              <a:rPr lang="zh-CN" sz="1200" b="0" dirty="0">
                <a:latin typeface="Calibri" panose="020F0502020204030204" charset="0"/>
                <a:ea typeface="宋体" panose="02010600030101010101" pitchFamily="2" charset="-122"/>
              </a:rPr>
              <a:t>，实现对具有数据风险保护要求的科学数据实现“可用不可见”的应用实践，为解决数据安全、数据确权等长期困扰数据流通利用的难题提供了解决方案，具有重要的示范意义</a:t>
            </a:r>
            <a:endParaRPr lang="en-US" sz="1200" b="0" dirty="0">
              <a:latin typeface="Calibri" panose="020F0502020204030204" charset="0"/>
              <a:ea typeface="宋体" panose="02010600030101010101" pitchFamily="2" charset="-122"/>
            </a:endParaRPr>
          </a:p>
          <a:p>
            <a:pPr indent="0"/>
            <a:r>
              <a:rPr lang="en-US" sz="1200" b="0" dirty="0">
                <a:latin typeface="Calibri" panose="020F0502020204030204" charset="0"/>
                <a:ea typeface="宋体" panose="02010600030101010101" pitchFamily="2" charset="-122"/>
              </a:rPr>
              <a:t>2. </a:t>
            </a:r>
            <a:r>
              <a:rPr lang="zh-CN" sz="1200" b="0" dirty="0">
                <a:latin typeface="Calibri" panose="020F0502020204030204" charset="0"/>
                <a:ea typeface="宋体" panose="02010600030101010101" pitchFamily="2" charset="-122"/>
              </a:rPr>
              <a:t>该平台是国家生物安全大数据体系建设的重要环节，</a:t>
            </a:r>
            <a:r>
              <a:rPr lang="zh-CN" sz="1200" b="0" dirty="0">
                <a:solidFill>
                  <a:srgbClr val="FF0000"/>
                </a:solidFill>
                <a:latin typeface="Calibri" panose="020F0502020204030204" charset="0"/>
                <a:ea typeface="宋体" panose="02010600030101010101" pitchFamily="2" charset="-122"/>
              </a:rPr>
              <a:t>支撑数据驱动的国家重大传染病防控体系</a:t>
            </a:r>
            <a:endParaRPr lang="zh-CN" sz="1000" b="1" dirty="0">
              <a:ea typeface="宋体" panose="02010600030101010101" pitchFamily="2" charset="-122"/>
            </a:endParaRPr>
          </a:p>
          <a:p>
            <a:endParaRPr lang="en-US" altLang="en-US" sz="1000" b="0" dirty="0">
              <a:latin typeface="Microsoft YaHei UI" panose="020B0503020204020204" charset="-122"/>
              <a:ea typeface="宋体" panose="02010600030101010101" pitchFamily="2" charset="-122"/>
            </a:endParaRPr>
          </a:p>
        </p:txBody>
      </p:sp>
      <p:sp>
        <p:nvSpPr>
          <p:cNvPr id="19" name="文本框 18">
            <a:extLst>
              <a:ext uri="{FF2B5EF4-FFF2-40B4-BE49-F238E27FC236}">
                <a16:creationId xmlns:a16="http://schemas.microsoft.com/office/drawing/2014/main" id="{0628833C-B7C8-4FA1-9BAB-38E592A031D6}"/>
              </a:ext>
            </a:extLst>
          </p:cNvPr>
          <p:cNvSpPr txBox="1"/>
          <p:nvPr/>
        </p:nvSpPr>
        <p:spPr>
          <a:xfrm>
            <a:off x="3980815" y="4664710"/>
            <a:ext cx="3122295" cy="251460"/>
          </a:xfrm>
          <a:prstGeom prst="rect">
            <a:avLst/>
          </a:prstGeom>
          <a:noFill/>
        </p:spPr>
        <p:txBody>
          <a:bodyPr wrap="square" rtlCol="0" anchor="t">
            <a:noAutofit/>
          </a:bodyPr>
          <a:lstStyle/>
          <a:p>
            <a:pPr indent="0"/>
            <a:r>
              <a:rPr lang="zh-CN" sz="1000" b="1" dirty="0">
                <a:ea typeface="宋体" panose="02010600030101010101" pitchFamily="2" charset="-122"/>
                <a:sym typeface="+mn-ea"/>
              </a:rPr>
              <a:t>平台地址：</a:t>
            </a:r>
            <a:r>
              <a:rPr lang="en-US" sz="1000" dirty="0">
                <a:latin typeface="Microsoft YaHei UI" panose="020B0503020204020204" charset="-122"/>
                <a:ea typeface="宋体" panose="02010600030101010101" pitchFamily="2" charset="-122"/>
                <a:sym typeface="+mn-ea"/>
              </a:rPr>
              <a:t>https://nmdc.cn/gcpathogen/privacy</a:t>
            </a:r>
            <a:endParaRPr lang="en-US" altLang="en-US" sz="1000" dirty="0">
              <a:latin typeface="Microsoft YaHei UI" panose="020B0503020204020204" charset="-122"/>
              <a:ea typeface="宋体" panose="02010600030101010101" pitchFamily="2" charset="-122"/>
              <a:sym typeface="+mn-ea"/>
            </a:endParaRPr>
          </a:p>
        </p:txBody>
      </p:sp>
      <p:sp>
        <p:nvSpPr>
          <p:cNvPr id="3" name="文本框 2">
            <a:extLst>
              <a:ext uri="{FF2B5EF4-FFF2-40B4-BE49-F238E27FC236}">
                <a16:creationId xmlns:a16="http://schemas.microsoft.com/office/drawing/2014/main" id="{41DEE2F5-1336-436E-8DF4-0D8B3CFB289E}"/>
              </a:ext>
            </a:extLst>
          </p:cNvPr>
          <p:cNvSpPr txBox="1"/>
          <p:nvPr/>
        </p:nvSpPr>
        <p:spPr>
          <a:xfrm>
            <a:off x="209267" y="1145813"/>
            <a:ext cx="2171983" cy="369332"/>
          </a:xfrm>
          <a:prstGeom prst="rect">
            <a:avLst/>
          </a:prstGeom>
          <a:noFill/>
        </p:spPr>
        <p:txBody>
          <a:bodyPr wrap="square" rtlCol="0">
            <a:spAutoFit/>
          </a:bodyPr>
          <a:lstStyle/>
          <a:p>
            <a:r>
              <a:rPr lang="zh-CN" altLang="en-US" b="1" dirty="0"/>
              <a:t>技术方案</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2B86241B-B314-49DE-8C0A-D296E51E2445}"/>
              </a:ext>
            </a:extLst>
          </p:cNvPr>
          <p:cNvSpPr>
            <a:spLocks noGrp="1"/>
          </p:cNvSpPr>
          <p:nvPr>
            <p:ph type="title"/>
          </p:nvPr>
        </p:nvSpPr>
        <p:spPr/>
        <p:txBody>
          <a:bodyPr/>
          <a:lstStyle/>
          <a:p>
            <a:r>
              <a:rPr lang="zh-CN" altLang="en-US" dirty="0"/>
              <a:t>成果展示</a:t>
            </a:r>
          </a:p>
        </p:txBody>
      </p:sp>
      <p:sp>
        <p:nvSpPr>
          <p:cNvPr id="2" name="灯片编号占位符 1"/>
          <p:cNvSpPr>
            <a:spLocks noGrp="1"/>
          </p:cNvSpPr>
          <p:nvPr>
            <p:ph type="sldNum" sz="quarter" idx="4294967295"/>
          </p:nvPr>
        </p:nvSpPr>
        <p:spPr>
          <a:xfrm>
            <a:off x="11687175" y="6356350"/>
            <a:ext cx="504825" cy="365125"/>
          </a:xfrm>
        </p:spPr>
        <p:txBody>
          <a:bodyPr/>
          <a:lstStyle/>
          <a:p>
            <a:fld id="{49AE70B2-8BF9-45C0-BB95-33D1B9D3A854}" type="slidenum">
              <a:rPr lang="zh-CN" altLang="en-US" smtClean="0">
                <a:ea typeface="思源黑体 CN Bold" panose="020B0800000000000000"/>
              </a:rPr>
              <a:t>27</a:t>
            </a:fld>
            <a:endParaRPr lang="zh-CN" altLang="en-US" dirty="0">
              <a:ea typeface="思源黑体 CN Bold" panose="020B0800000000000000"/>
            </a:endParaRPr>
          </a:p>
        </p:txBody>
      </p:sp>
      <p:pic>
        <p:nvPicPr>
          <p:cNvPr id="10" name="图片 9"/>
          <p:cNvPicPr>
            <a:picLocks noChangeAspect="1"/>
          </p:cNvPicPr>
          <p:nvPr>
            <p:custDataLst>
              <p:tags r:id="rId1"/>
            </p:custDataLst>
          </p:nvPr>
        </p:nvPicPr>
        <p:blipFill>
          <a:blip r:embed="rId9"/>
          <a:stretch>
            <a:fillRect/>
          </a:stretch>
        </p:blipFill>
        <p:spPr>
          <a:xfrm>
            <a:off x="7734809" y="1824845"/>
            <a:ext cx="2274978" cy="3236925"/>
          </a:xfrm>
          <a:prstGeom prst="rect">
            <a:avLst/>
          </a:prstGeom>
          <a:ln>
            <a:solidFill>
              <a:srgbClr val="000000"/>
            </a:solidFill>
          </a:ln>
        </p:spPr>
      </p:pic>
      <p:sp>
        <p:nvSpPr>
          <p:cNvPr id="17" name="文本框 16"/>
          <p:cNvSpPr txBox="1"/>
          <p:nvPr>
            <p:custDataLst>
              <p:tags r:id="rId2"/>
            </p:custDataLst>
          </p:nvPr>
        </p:nvSpPr>
        <p:spPr>
          <a:xfrm>
            <a:off x="5262435" y="5137500"/>
            <a:ext cx="4034155" cy="1250315"/>
          </a:xfrm>
          <a:prstGeom prst="rect">
            <a:avLst/>
          </a:prstGeom>
          <a:noFill/>
        </p:spPr>
        <p:txBody>
          <a:bodyPr wrap="square" rtlCol="0" anchor="t">
            <a:noAutofit/>
          </a:bodyPr>
          <a:lstStyle/>
          <a:p>
            <a:pPr algn="ctr">
              <a:buFont typeface="Arial" panose="020B0604020202020204" pitchFamily="34" charset="0"/>
              <a:buNone/>
            </a:pPr>
            <a:r>
              <a:rPr sz="2000" dirty="0" err="1">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首个国家微生物科学数据互联互通平台正式发布</a:t>
            </a:r>
            <a:r>
              <a:rPr lang="zh-CN" altLang="en-US"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，平台线上地址：</a:t>
            </a:r>
            <a:r>
              <a:rPr lang="en-US" altLang="zh-CN"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https://nmdc.cn/gcpathogen/privacy</a:t>
            </a:r>
          </a:p>
        </p:txBody>
      </p:sp>
      <p:pic>
        <p:nvPicPr>
          <p:cNvPr id="18" name="图片 17"/>
          <p:cNvPicPr>
            <a:picLocks noChangeAspect="1"/>
          </p:cNvPicPr>
          <p:nvPr>
            <p:custDataLst>
              <p:tags r:id="rId3"/>
            </p:custDataLst>
          </p:nvPr>
        </p:nvPicPr>
        <p:blipFill>
          <a:blip r:embed="rId10"/>
          <a:stretch>
            <a:fillRect/>
          </a:stretch>
        </p:blipFill>
        <p:spPr>
          <a:xfrm>
            <a:off x="4513935" y="1839747"/>
            <a:ext cx="3162935" cy="1270000"/>
          </a:xfrm>
          <a:prstGeom prst="rect">
            <a:avLst/>
          </a:prstGeom>
          <a:ln>
            <a:solidFill>
              <a:srgbClr val="000000"/>
            </a:solidFill>
          </a:ln>
        </p:spPr>
      </p:pic>
      <p:pic>
        <p:nvPicPr>
          <p:cNvPr id="19" name="图片 18"/>
          <p:cNvPicPr>
            <a:picLocks noChangeAspect="1"/>
          </p:cNvPicPr>
          <p:nvPr>
            <p:custDataLst>
              <p:tags r:id="rId4"/>
            </p:custDataLst>
          </p:nvPr>
        </p:nvPicPr>
        <p:blipFill>
          <a:blip r:embed="rId11"/>
          <a:stretch>
            <a:fillRect/>
          </a:stretch>
        </p:blipFill>
        <p:spPr>
          <a:xfrm>
            <a:off x="4500118" y="3153678"/>
            <a:ext cx="3162935" cy="1939891"/>
          </a:xfrm>
          <a:prstGeom prst="rect">
            <a:avLst/>
          </a:prstGeom>
          <a:ln>
            <a:solidFill>
              <a:srgbClr val="000000"/>
            </a:solidFill>
          </a:ln>
        </p:spPr>
      </p:pic>
      <p:sp>
        <p:nvSpPr>
          <p:cNvPr id="20" name="矩形: 圆角 7"/>
          <p:cNvSpPr/>
          <p:nvPr>
            <p:custDataLst>
              <p:tags r:id="rId5"/>
            </p:custDataLst>
          </p:nvPr>
        </p:nvSpPr>
        <p:spPr>
          <a:xfrm>
            <a:off x="1719330" y="1488412"/>
            <a:ext cx="8431913" cy="4682464"/>
          </a:xfrm>
          <a:prstGeom prst="roundRect">
            <a:avLst>
              <a:gd name="adj" fmla="val 6343"/>
            </a:avLst>
          </a:prstGeom>
          <a:noFill/>
          <a:ln w="12700" cap="flat" cmpd="sng" algn="ctr">
            <a:solidFill>
              <a:srgbClr val="A6A6A6"/>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0" normalizeH="0" baseline="0" noProof="0">
              <a:ln>
                <a:noFill/>
              </a:ln>
              <a:solidFill>
                <a:srgbClr val="FFFFFF"/>
              </a:solidFill>
              <a:effectLst/>
              <a:uLnTx/>
              <a:uFillTx/>
              <a:latin typeface="微软雅黑" panose="020B0503020204020204" pitchFamily="34" charset="-122"/>
              <a:ea typeface="思源黑体 CN Bold" panose="020B0800000000000000"/>
              <a:cs typeface="+mn-ea"/>
              <a:sym typeface="微软雅黑" panose="020B0503020204020204" pitchFamily="34" charset="-122"/>
            </a:endParaRPr>
          </a:p>
        </p:txBody>
      </p:sp>
      <p:sp>
        <p:nvSpPr>
          <p:cNvPr id="21" name="圆角矩形 51"/>
          <p:cNvSpPr/>
          <p:nvPr>
            <p:custDataLst>
              <p:tags r:id="rId6"/>
            </p:custDataLst>
          </p:nvPr>
        </p:nvSpPr>
        <p:spPr>
          <a:xfrm>
            <a:off x="2746065" y="1228877"/>
            <a:ext cx="6378441" cy="492411"/>
          </a:xfrm>
          <a:prstGeom prst="roundRect">
            <a:avLst/>
          </a:prstGeom>
          <a:solidFill>
            <a:srgbClr val="68B92E"/>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cs typeface="+mn-ea"/>
                <a:sym typeface="Helvetica Neue" panose="02000503000000020004"/>
              </a:rPr>
              <a:t>中科院案例成果</a:t>
            </a:r>
            <a:endParaRPr kumimoji="1" lang="zh-CN" altLang="en-US" sz="2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endParaRPr>
          </a:p>
        </p:txBody>
      </p:sp>
      <p:pic>
        <p:nvPicPr>
          <p:cNvPr id="22" name="图片 21"/>
          <p:cNvPicPr>
            <a:picLocks noChangeAspect="1"/>
          </p:cNvPicPr>
          <p:nvPr/>
        </p:nvPicPr>
        <p:blipFill>
          <a:blip r:embed="rId12"/>
          <a:stretch>
            <a:fillRect/>
          </a:stretch>
        </p:blipFill>
        <p:spPr>
          <a:xfrm>
            <a:off x="1808752" y="1824845"/>
            <a:ext cx="2633427" cy="3268724"/>
          </a:xfrm>
          <a:prstGeom prst="rect">
            <a:avLst/>
          </a:prstGeom>
        </p:spPr>
      </p:pic>
      <p:sp>
        <p:nvSpPr>
          <p:cNvPr id="27" name="文本框 26"/>
          <p:cNvSpPr txBox="1"/>
          <p:nvPr>
            <p:custDataLst>
              <p:tags r:id="rId7"/>
            </p:custDataLst>
          </p:nvPr>
        </p:nvSpPr>
        <p:spPr>
          <a:xfrm>
            <a:off x="1283986" y="5307248"/>
            <a:ext cx="3609975" cy="655320"/>
          </a:xfrm>
          <a:prstGeom prst="rect">
            <a:avLst/>
          </a:prstGeom>
          <a:noFill/>
        </p:spPr>
        <p:txBody>
          <a:bodyPr wrap="square" rtlCol="0" anchor="t">
            <a:noAutofit/>
          </a:bodyPr>
          <a:lstStyle/>
          <a:p>
            <a:pPr indent="0" algn="ctr">
              <a:buFont typeface="Arial" panose="020B0604020202020204" pitchFamily="34" charset="0"/>
              <a:buNone/>
            </a:pPr>
            <a:r>
              <a:rPr lang="zh-CN" altLang="en-US"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隐私计算社区</a:t>
            </a:r>
            <a:endParaRPr lang="en-US" altLang="zh-CN"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endParaRPr>
          </a:p>
          <a:p>
            <a:pPr indent="0" algn="ctr">
              <a:buFont typeface="Arial" panose="020B0604020202020204" pitchFamily="34" charset="0"/>
              <a:buNone/>
            </a:pPr>
            <a:r>
              <a:rPr lang="zh-CN" altLang="en-US"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年度优秀案例</a:t>
            </a:r>
            <a:r>
              <a:rPr lang="en-US" altLang="zh-CN" sz="2000" dirty="0">
                <a:solidFill>
                  <a:srgbClr val="FF0000"/>
                </a:solidFill>
                <a:latin typeface="Times New Roman" panose="02020603050405020304" pitchFamily="18" charset="0"/>
                <a:ea typeface="思源黑体 CN Bold" panose="020B0800000000000000"/>
                <a:cs typeface="Times New Roman" panose="02020603050405020304" pitchFamily="18" charset="0"/>
                <a:sym typeface="+mn-ea"/>
              </a:rPr>
              <a:t>TOP 10</a:t>
            </a:r>
          </a:p>
        </p:txBody>
      </p:sp>
    </p:spTree>
    <p:extLst>
      <p:ext uri="{BB962C8B-B14F-4D97-AF65-F5344CB8AC3E}">
        <p14:creationId xmlns:p14="http://schemas.microsoft.com/office/powerpoint/2010/main" val="829361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zh-CN" altLang="en-US" dirty="0">
                <a:latin typeface="微软雅黑" panose="020B0503020204020204" pitchFamily="34" charset="-122"/>
                <a:ea typeface="微软雅黑" panose="020B0503020204020204" pitchFamily="34" charset="-122"/>
                <a:sym typeface="+mn-ea"/>
              </a:rPr>
              <a:t>总结</a:t>
            </a:r>
            <a:endParaRPr lang="en-US" dirty="0"/>
          </a:p>
        </p:txBody>
      </p:sp>
      <p:sp>
        <p:nvSpPr>
          <p:cNvPr id="4" name="Text Placeholder 3"/>
          <p:cNvSpPr>
            <a:spLocks noGrp="1"/>
          </p:cNvSpPr>
          <p:nvPr>
            <p:ph type="body" sz="quarter" idx="15"/>
          </p:nvPr>
        </p:nvSpPr>
        <p:spPr/>
        <p:txBody>
          <a:bodyPr/>
          <a:lstStyle/>
          <a:p>
            <a:r>
              <a:rPr lang="en-US" altLang="zh-CN" dirty="0"/>
              <a:t>04</a:t>
            </a:r>
            <a:endParaRPr lang="en-US" dirty="0"/>
          </a:p>
        </p:txBody>
      </p:sp>
    </p:spTree>
    <p:extLst>
      <p:ext uri="{BB962C8B-B14F-4D97-AF65-F5344CB8AC3E}">
        <p14:creationId xmlns:p14="http://schemas.microsoft.com/office/powerpoint/2010/main" val="3862057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1C17348E-0AA1-E5A6-6021-9C6C766F995E}"/>
              </a:ext>
            </a:extLst>
          </p:cNvPr>
          <p:cNvSpPr>
            <a:spLocks noGrp="1"/>
          </p:cNvSpPr>
          <p:nvPr>
            <p:ph type="title"/>
          </p:nvPr>
        </p:nvSpPr>
        <p:spPr/>
        <p:txBody>
          <a:bodyPr/>
          <a:lstStyle/>
          <a:p>
            <a:r>
              <a:rPr lang="en-CN" sz="3600" dirty="0">
                <a:latin typeface="Source Han Sans CN Regular" panose="020B0500000000000000" pitchFamily="34" charset="-128"/>
                <a:ea typeface="Source Han Sans CN Regular" panose="020B0500000000000000" pitchFamily="34" charset="-128"/>
              </a:rPr>
              <a:t>隐私计算成果</a:t>
            </a:r>
          </a:p>
        </p:txBody>
      </p:sp>
      <p:sp>
        <p:nvSpPr>
          <p:cNvPr id="3" name="内容占位符 2"/>
          <p:cNvSpPr>
            <a:spLocks noGrp="1"/>
          </p:cNvSpPr>
          <p:nvPr>
            <p:ph type="body" idx="4294967295"/>
          </p:nvPr>
        </p:nvSpPr>
        <p:spPr>
          <a:xfrm>
            <a:off x="696000" y="1428866"/>
            <a:ext cx="6094758" cy="3095625"/>
          </a:xfrm>
        </p:spPr>
        <p:txBody>
          <a:bodyPr/>
          <a:lstStyle/>
          <a:p>
            <a:pPr marL="285750" indent="-285750">
              <a:buFont typeface="Arial" panose="020B0604020202020204" pitchFamily="34" charset="0"/>
              <a:buChar char="•"/>
            </a:pPr>
            <a:r>
              <a:rPr lang="zh-CN" altLang="en-US" sz="1800" dirty="0">
                <a:cs typeface="Times New Roman" panose="02020603050405020304" pitchFamily="18" charset="0"/>
              </a:rPr>
              <a:t>“数安湖”平台通过信通院隐私计算测评</a:t>
            </a:r>
            <a:endParaRPr lang="en-US" altLang="zh-CN" sz="1800" dirty="0">
              <a:cs typeface="Times New Roman" panose="02020603050405020304" pitchFamily="18" charset="0"/>
            </a:endParaRPr>
          </a:p>
          <a:p>
            <a:pPr marL="285750" indent="-285750">
              <a:buFont typeface="Arial" panose="020B0604020202020204" pitchFamily="34" charset="0"/>
              <a:buChar char="•"/>
            </a:pPr>
            <a:r>
              <a:rPr lang="zh-CN" altLang="en-US" sz="1800" dirty="0">
                <a:cs typeface="Times New Roman" panose="02020603050405020304" pitchFamily="18" charset="0"/>
              </a:rPr>
              <a:t>开源社区</a:t>
            </a:r>
            <a:r>
              <a:rPr lang="en-US" altLang="zh-CN" sz="1800" dirty="0">
                <a:cs typeface="Times New Roman" panose="02020603050405020304" pitchFamily="18" charset="0"/>
              </a:rPr>
              <a:t>Fate</a:t>
            </a:r>
          </a:p>
          <a:p>
            <a:pPr marL="705368" lvl="1" indent="-352684" defTabSz="705368">
              <a:lnSpc>
                <a:spcPct val="150000"/>
              </a:lnSpc>
              <a:buClr>
                <a:srgbClr val="68B92E"/>
              </a:buClr>
              <a:buFont typeface="Wingdings" panose="05000000000000000000" pitchFamily="2" charset="2"/>
              <a:buChar char="p"/>
            </a:pPr>
            <a:r>
              <a:rPr lang="zh-CN" altLang="en-US" sz="1400" dirty="0">
                <a:latin typeface="Source Han Sans CN Regular" panose="020B0500000000000000" pitchFamily="34" charset="-128"/>
                <a:ea typeface="Source Han Sans CN Regular" panose="020B0500000000000000" pitchFamily="34" charset="-128"/>
              </a:rPr>
              <a:t>研究员积极投入开源社区</a:t>
            </a:r>
            <a:r>
              <a:rPr lang="en-US" altLang="zh-CN" sz="1400" dirty="0">
                <a:latin typeface="Source Han Sans CN Regular" panose="020B0500000000000000" pitchFamily="34" charset="-128"/>
                <a:ea typeface="Source Han Sans CN Regular" panose="020B0500000000000000" pitchFamily="34" charset="-128"/>
              </a:rPr>
              <a:t>Fate</a:t>
            </a:r>
            <a:r>
              <a:rPr lang="zh-CN" altLang="en-US" sz="1400" dirty="0">
                <a:latin typeface="Source Han Sans CN Regular" panose="020B0500000000000000" pitchFamily="34" charset="-128"/>
                <a:ea typeface="Source Han Sans CN Regular" panose="020B0500000000000000" pitchFamily="34" charset="-128"/>
              </a:rPr>
              <a:t>，针对功能和底层实现，</a:t>
            </a:r>
            <a:r>
              <a:rPr lang="zh-CN" altLang="zh-CN" sz="1400" dirty="0">
                <a:latin typeface="Source Han Sans CN Regular" panose="020B0500000000000000" pitchFamily="34" charset="-128"/>
                <a:ea typeface="Source Han Sans CN Regular" panose="020B0500000000000000" pitchFamily="34" charset="-128"/>
              </a:rPr>
              <a:t>提出多个</a:t>
            </a:r>
            <a:r>
              <a:rPr lang="en-US" altLang="zh-CN" sz="1400" dirty="0">
                <a:latin typeface="Source Han Sans CN Regular" panose="020B0500000000000000" pitchFamily="34" charset="-128"/>
                <a:ea typeface="Source Han Sans CN Regular" panose="020B0500000000000000" pitchFamily="34" charset="-128"/>
              </a:rPr>
              <a:t>Feature request</a:t>
            </a:r>
            <a:r>
              <a:rPr lang="zh-CN" altLang="en-US" sz="1400" dirty="0">
                <a:latin typeface="Source Han Sans CN Regular" panose="020B0500000000000000" pitchFamily="34" charset="-128"/>
                <a:ea typeface="Source Han Sans CN Regular" panose="020B0500000000000000" pitchFamily="34" charset="-128"/>
              </a:rPr>
              <a:t>，发现多个</a:t>
            </a:r>
            <a:r>
              <a:rPr lang="en-US" altLang="zh-CN" sz="1400" dirty="0">
                <a:latin typeface="Source Han Sans CN Regular" panose="020B0500000000000000" pitchFamily="34" charset="-128"/>
                <a:ea typeface="Source Han Sans CN Regular" panose="020B0500000000000000" pitchFamily="34" charset="-128"/>
              </a:rPr>
              <a:t>bug</a:t>
            </a:r>
            <a:r>
              <a:rPr lang="zh-CN" altLang="en-US" sz="1400" dirty="0">
                <a:latin typeface="Source Han Sans CN Regular" panose="020B0500000000000000" pitchFamily="34" charset="-128"/>
                <a:ea typeface="Source Han Sans CN Regular" panose="020B0500000000000000" pitchFamily="34" charset="-128"/>
              </a:rPr>
              <a:t>，并被采纳</a:t>
            </a:r>
            <a:endParaRPr lang="en-US" altLang="zh-CN" sz="1400" dirty="0">
              <a:latin typeface="Source Han Sans CN Regular" panose="020B0500000000000000" pitchFamily="34" charset="-128"/>
              <a:ea typeface="Source Han Sans CN Regular" panose="020B0500000000000000" pitchFamily="34" charset="-128"/>
              <a:cs typeface="Times New Roman" panose="02020603050405020304" pitchFamily="18" charset="0"/>
            </a:endParaRPr>
          </a:p>
          <a:p>
            <a:pPr marL="285750" indent="-285750">
              <a:buFont typeface="Arial" panose="020B0604020202020204" pitchFamily="34" charset="0"/>
              <a:buChar char="•"/>
            </a:pPr>
            <a:r>
              <a:rPr lang="zh-CN" altLang="en-US" sz="1600" dirty="0">
                <a:cs typeface="Times New Roman" panose="02020603050405020304" pitchFamily="18" charset="0"/>
              </a:rPr>
              <a:t>发表多个高水平学术期刊、专利</a:t>
            </a:r>
            <a:endParaRPr lang="en-US" altLang="zh-CN" sz="1600" dirty="0">
              <a:cs typeface="Times New Roman" panose="02020603050405020304" pitchFamily="18" charset="0"/>
            </a:endParaRPr>
          </a:p>
          <a:p>
            <a:pPr marL="285750" indent="-285750">
              <a:buFont typeface="Arial" panose="020B0604020202020204" pitchFamily="34" charset="0"/>
              <a:buChar char="•"/>
            </a:pPr>
            <a:r>
              <a:rPr lang="zh-CN" altLang="en-US" sz="1600" dirty="0">
                <a:cs typeface="Times New Roman" panose="02020603050405020304" pitchFamily="18" charset="0"/>
              </a:rPr>
              <a:t>获博士后基金资助</a:t>
            </a:r>
            <a:endParaRPr lang="en-US" altLang="zh-CN" sz="1600" dirty="0">
              <a:cs typeface="Times New Roman" panose="02020603050405020304" pitchFamily="18" charset="0"/>
            </a:endParaRPr>
          </a:p>
          <a:p>
            <a:pPr marL="705368" lvl="1" indent="-352684" defTabSz="705368">
              <a:lnSpc>
                <a:spcPct val="150000"/>
              </a:lnSpc>
              <a:buClr>
                <a:srgbClr val="68B92E"/>
              </a:buClr>
              <a:buFont typeface="Wingdings" panose="05000000000000000000" pitchFamily="2" charset="2"/>
              <a:buChar char="p"/>
            </a:pPr>
            <a:r>
              <a:rPr lang="zh-CN" altLang="en-US" sz="1400" dirty="0">
                <a:latin typeface="Source Han Sans CN Regular" panose="020B0500000000000000" pitchFamily="34" charset="-128"/>
                <a:ea typeface="Source Han Sans CN Regular" panose="020B0500000000000000" pitchFamily="34" charset="-128"/>
              </a:rPr>
              <a:t>中国博士后科学基金第</a:t>
            </a:r>
            <a:r>
              <a:rPr lang="en-US" altLang="zh-CN" sz="1400" dirty="0">
                <a:latin typeface="Source Han Sans CN Regular" panose="020B0500000000000000" pitchFamily="34" charset="-128"/>
                <a:ea typeface="Source Han Sans CN Regular" panose="020B0500000000000000" pitchFamily="34" charset="-128"/>
              </a:rPr>
              <a:t>66</a:t>
            </a:r>
            <a:r>
              <a:rPr lang="zh-CN" altLang="en-US" sz="1400" dirty="0">
                <a:latin typeface="Source Han Sans CN Regular" panose="020B0500000000000000" pitchFamily="34" charset="-128"/>
                <a:ea typeface="Source Han Sans CN Regular" panose="020B0500000000000000" pitchFamily="34" charset="-128"/>
              </a:rPr>
              <a:t>批面上资助 </a:t>
            </a:r>
            <a:endParaRPr lang="en-US" altLang="zh-CN" sz="1400" dirty="0">
              <a:latin typeface="Source Han Sans CN Regular" panose="020B0500000000000000" pitchFamily="34" charset="-128"/>
              <a:ea typeface="Source Han Sans CN Regular" panose="020B0500000000000000" pitchFamily="34" charset="-128"/>
            </a:endParaRPr>
          </a:p>
          <a:p>
            <a:pPr marL="705368" lvl="1" indent="-352684" defTabSz="705368">
              <a:lnSpc>
                <a:spcPct val="150000"/>
              </a:lnSpc>
              <a:buClr>
                <a:srgbClr val="68B92E"/>
              </a:buClr>
              <a:buFont typeface="Wingdings" panose="05000000000000000000" pitchFamily="2" charset="2"/>
              <a:buChar char="p"/>
            </a:pPr>
            <a:r>
              <a:rPr lang="zh-CN" altLang="en-US" sz="1400" dirty="0">
                <a:latin typeface="Source Han Sans CN Regular" panose="020B0500000000000000" pitchFamily="34" charset="-128"/>
                <a:ea typeface="Source Han Sans CN Regular" panose="020B0500000000000000" pitchFamily="34" charset="-128"/>
              </a:rPr>
              <a:t>北京市博士后科研活动经费资助</a:t>
            </a:r>
            <a:endParaRPr lang="en-US" altLang="zh-CN" sz="1400" dirty="0">
              <a:latin typeface="Source Han Sans CN Regular" panose="020B0500000000000000" pitchFamily="34" charset="-128"/>
              <a:ea typeface="Source Han Sans CN Regular" panose="020B0500000000000000" pitchFamily="34" charset="-128"/>
            </a:endParaRPr>
          </a:p>
          <a:p>
            <a:pPr lvl="1"/>
            <a:endParaRPr lang="zh-CN" altLang="en-US" sz="1200" dirty="0">
              <a:latin typeface="Source Han Sans CN Regular" panose="020B0500000000000000" pitchFamily="34" charset="-128"/>
              <a:ea typeface="Source Han Sans CN Regular" panose="020B0500000000000000" pitchFamily="34" charset="-128"/>
            </a:endParaRPr>
          </a:p>
          <a:p>
            <a:endParaRPr lang="zh-CN" altLang="en-US" sz="1600" dirty="0"/>
          </a:p>
          <a:p>
            <a:endParaRPr lang="en-US" altLang="zh-CN" sz="1600" dirty="0">
              <a:cs typeface="Times New Roman" panose="02020603050405020304" pitchFamily="18" charset="0"/>
            </a:endParaRPr>
          </a:p>
          <a:p>
            <a:endParaRPr lang="en-US" altLang="zh-CN" sz="1600" dirty="0">
              <a:cs typeface="Times New Roman" panose="02020603050405020304" pitchFamily="18" charset="0"/>
            </a:endParaRPr>
          </a:p>
          <a:p>
            <a:endParaRPr lang="en-US" altLang="zh-CN" sz="1800" dirty="0">
              <a:cs typeface="Times New Roman" panose="02020603050405020304" pitchFamily="18" charset="0"/>
            </a:endParaRPr>
          </a:p>
          <a:p>
            <a:endParaRPr lang="en-US" altLang="zh-CN" sz="1800" dirty="0">
              <a:cs typeface="Times New Roman" panose="02020603050405020304" pitchFamily="18" charset="0"/>
            </a:endParaRPr>
          </a:p>
        </p:txBody>
      </p:sp>
      <p:graphicFrame>
        <p:nvGraphicFramePr>
          <p:cNvPr id="19" name="Table 18">
            <a:extLst>
              <a:ext uri="{FF2B5EF4-FFF2-40B4-BE49-F238E27FC236}">
                <a16:creationId xmlns:a16="http://schemas.microsoft.com/office/drawing/2014/main" id="{9A7DC11B-8586-D20F-EFD3-1DB2E21A3EC9}"/>
              </a:ext>
            </a:extLst>
          </p:cNvPr>
          <p:cNvGraphicFramePr>
            <a:graphicFrameLocks noGrp="1"/>
          </p:cNvGraphicFramePr>
          <p:nvPr/>
        </p:nvGraphicFramePr>
        <p:xfrm>
          <a:off x="6900647" y="4273309"/>
          <a:ext cx="4939686" cy="1952206"/>
        </p:xfrm>
        <a:graphic>
          <a:graphicData uri="http://schemas.openxmlformats.org/drawingml/2006/table">
            <a:tbl>
              <a:tblPr firstRow="1" bandRow="1"/>
              <a:tblGrid>
                <a:gridCol w="3855607">
                  <a:extLst>
                    <a:ext uri="{9D8B030D-6E8A-4147-A177-3AD203B41FA5}">
                      <a16:colId xmlns:a16="http://schemas.microsoft.com/office/drawing/2014/main" val="3911146729"/>
                    </a:ext>
                  </a:extLst>
                </a:gridCol>
                <a:gridCol w="1084079">
                  <a:extLst>
                    <a:ext uri="{9D8B030D-6E8A-4147-A177-3AD203B41FA5}">
                      <a16:colId xmlns:a16="http://schemas.microsoft.com/office/drawing/2014/main" val="3936856040"/>
                    </a:ext>
                  </a:extLst>
                </a:gridCol>
              </a:tblGrid>
              <a:tr h="253682">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国家行业标准</a:t>
                      </a:r>
                    </a:p>
                  </a:txBody>
                  <a:tcPr marL="87297" marR="87297" marT="43649" marB="4364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8B92E"/>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状态</a:t>
                      </a:r>
                    </a:p>
                  </a:txBody>
                  <a:tcPr marL="87297" marR="87297" marT="43649" marB="43649">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68B92E"/>
                    </a:solidFill>
                  </a:tcPr>
                </a:tc>
                <a:extLst>
                  <a:ext uri="{0D108BD9-81ED-4DB2-BD59-A6C34878D82A}">
                    <a16:rowId xmlns:a16="http://schemas.microsoft.com/office/drawing/2014/main" val="2284475702"/>
                  </a:ext>
                </a:extLst>
              </a:tr>
              <a:tr h="253682">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国标</a:t>
                      </a:r>
                      <a:r>
                        <a:rPr lang="en-US" altLang="zh-CN" sz="1100" dirty="0">
                          <a:latin typeface="Source Han Sans CN Regular" panose="020B0500000000000000" pitchFamily="34" charset="-128"/>
                          <a:ea typeface="Source Han Sans CN Regular" panose="020B0500000000000000" pitchFamily="34" charset="-128"/>
                        </a:rPr>
                        <a:t>《</a:t>
                      </a:r>
                      <a:r>
                        <a:rPr lang="zh-CN" altLang="en-US" sz="1100" dirty="0">
                          <a:latin typeface="Source Han Sans CN Regular" panose="020B0500000000000000" pitchFamily="34" charset="-128"/>
                          <a:ea typeface="Source Han Sans CN Regular" panose="020B0500000000000000" pitchFamily="34" charset="-128"/>
                        </a:rPr>
                        <a:t>信息安全技术 个人信息去标识化效果评估与分级</a:t>
                      </a:r>
                      <a:r>
                        <a:rPr lang="en-US" altLang="zh-CN" sz="1100" dirty="0">
                          <a:latin typeface="Source Han Sans CN Regular" panose="020B0500000000000000" pitchFamily="34" charset="-128"/>
                          <a:ea typeface="Source Han Sans CN Regular" panose="020B0500000000000000" pitchFamily="34" charset="-128"/>
                        </a:rPr>
                        <a:t>》</a:t>
                      </a:r>
                      <a:endParaRPr lang="zh-CN" altLang="en-US" sz="1100" dirty="0">
                        <a:latin typeface="Source Han Sans CN Regular" panose="020B0500000000000000" pitchFamily="34" charset="-128"/>
                        <a:ea typeface="Source Han Sans CN Regular" panose="020B0500000000000000" pitchFamily="34" charset="-128"/>
                      </a:endParaRPr>
                    </a:p>
                  </a:txBody>
                  <a:tcPr marL="87297" marR="87297" marT="43649" marB="4364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征求意见稿</a:t>
                      </a:r>
                    </a:p>
                  </a:txBody>
                  <a:tcPr marL="87297" marR="87297" marT="43649" marB="43649">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extLst>
                  <a:ext uri="{0D108BD9-81ED-4DB2-BD59-A6C34878D82A}">
                    <a16:rowId xmlns:a16="http://schemas.microsoft.com/office/drawing/2014/main" val="894707949"/>
                  </a:ext>
                </a:extLst>
              </a:tr>
              <a:tr h="253682">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国标</a:t>
                      </a:r>
                      <a:r>
                        <a:rPr lang="en-US" altLang="zh-CN" sz="1100" dirty="0">
                          <a:latin typeface="Source Han Sans CN Regular" panose="020B0500000000000000" pitchFamily="34" charset="-128"/>
                          <a:ea typeface="Source Han Sans CN Regular" panose="020B0500000000000000" pitchFamily="34" charset="-128"/>
                        </a:rPr>
                        <a:t>《</a:t>
                      </a:r>
                      <a:r>
                        <a:rPr lang="zh-CN" altLang="en-US" sz="1100" dirty="0">
                          <a:latin typeface="Source Han Sans CN Regular" panose="020B0500000000000000" pitchFamily="34" charset="-128"/>
                          <a:ea typeface="Source Han Sans CN Regular" panose="020B0500000000000000" pitchFamily="34" charset="-128"/>
                        </a:rPr>
                        <a:t>信息安全技术 多方数据融合计算安全指南</a:t>
                      </a:r>
                      <a:r>
                        <a:rPr lang="en-US" altLang="zh-CN" sz="1100" dirty="0">
                          <a:latin typeface="Source Han Sans CN Regular" panose="020B0500000000000000" pitchFamily="34" charset="-128"/>
                          <a:ea typeface="Source Han Sans CN Regular" panose="020B0500000000000000" pitchFamily="34" charset="-128"/>
                        </a:rPr>
                        <a:t>》</a:t>
                      </a:r>
                      <a:endParaRPr lang="zh-CN" altLang="en-US" sz="1100" dirty="0">
                        <a:latin typeface="Source Han Sans CN Regular" panose="020B0500000000000000" pitchFamily="34" charset="-128"/>
                        <a:ea typeface="Source Han Sans CN Regular" panose="020B0500000000000000" pitchFamily="34" charset="-128"/>
                      </a:endParaRP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征求意见稿</a:t>
                      </a: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extLst>
                  <a:ext uri="{0D108BD9-81ED-4DB2-BD59-A6C34878D82A}">
                    <a16:rowId xmlns:a16="http://schemas.microsoft.com/office/drawing/2014/main" val="4109946077"/>
                  </a:ext>
                </a:extLst>
              </a:tr>
              <a:tr h="253682">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地标</a:t>
                      </a:r>
                      <a:r>
                        <a:rPr lang="en-US" altLang="zh-CN" sz="1100" b="0" i="0" kern="1200" dirty="0">
                          <a:solidFill>
                            <a:schemeClr val="dk1"/>
                          </a:solidFill>
                          <a:effectLst/>
                          <a:latin typeface="Source Han Sans CN Regular" panose="020B0500000000000000" pitchFamily="34" charset="-128"/>
                          <a:ea typeface="Source Han Sans CN Regular" panose="020B0500000000000000" pitchFamily="34" charset="-128"/>
                          <a:cs typeface="+mn-cs"/>
                        </a:rPr>
                        <a:t>《</a:t>
                      </a:r>
                      <a:r>
                        <a:rPr lang="zh-CN" altLang="en-US" sz="1100" b="0" i="0" kern="1200" dirty="0">
                          <a:solidFill>
                            <a:schemeClr val="dk1"/>
                          </a:solidFill>
                          <a:effectLst/>
                          <a:latin typeface="Source Han Sans CN Regular" panose="020B0500000000000000" pitchFamily="34" charset="-128"/>
                          <a:ea typeface="Source Han Sans CN Regular" panose="020B0500000000000000" pitchFamily="34" charset="-128"/>
                          <a:cs typeface="+mn-cs"/>
                        </a:rPr>
                        <a:t>广东公共数据分类分级规范</a:t>
                      </a:r>
                      <a:r>
                        <a:rPr lang="en-US" altLang="zh-CN" sz="1100" b="0" i="0" kern="1200" dirty="0">
                          <a:solidFill>
                            <a:schemeClr val="dk1"/>
                          </a:solidFill>
                          <a:effectLst/>
                          <a:latin typeface="Source Han Sans CN Regular" panose="020B0500000000000000" pitchFamily="34" charset="-128"/>
                          <a:ea typeface="Source Han Sans CN Regular" panose="020B0500000000000000" pitchFamily="34" charset="-128"/>
                          <a:cs typeface="+mn-cs"/>
                        </a:rPr>
                        <a:t>》</a:t>
                      </a:r>
                      <a:endParaRPr lang="zh-CN" altLang="en-US" sz="1100" dirty="0">
                        <a:latin typeface="Source Han Sans CN Regular" panose="020B0500000000000000" pitchFamily="34" charset="-128"/>
                        <a:ea typeface="Source Han Sans CN Regular" panose="020B0500000000000000" pitchFamily="34" charset="-128"/>
                      </a:endParaRP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100" dirty="0">
                          <a:latin typeface="Source Han Sans CN Regular" panose="020B0500000000000000" pitchFamily="34" charset="-128"/>
                          <a:ea typeface="Source Han Sans CN Regular" panose="020B0500000000000000" pitchFamily="34" charset="-128"/>
                        </a:rPr>
                        <a:t>征求意见稿</a:t>
                      </a: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extLst>
                  <a:ext uri="{0D108BD9-81ED-4DB2-BD59-A6C34878D82A}">
                    <a16:rowId xmlns:a16="http://schemas.microsoft.com/office/drawing/2014/main" val="3656943317"/>
                  </a:ext>
                </a:extLst>
              </a:tr>
              <a:tr h="253682">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行标</a:t>
                      </a:r>
                      <a:r>
                        <a:rPr lang="en-US" altLang="zh-CN" sz="1100" dirty="0">
                          <a:latin typeface="Source Han Sans CN Regular" panose="020B0500000000000000" pitchFamily="34" charset="-128"/>
                          <a:ea typeface="Source Han Sans CN Regular" panose="020B0500000000000000" pitchFamily="34" charset="-128"/>
                        </a:rPr>
                        <a:t>《</a:t>
                      </a:r>
                      <a:r>
                        <a:rPr lang="zh-CN" altLang="en-US" sz="1100" dirty="0">
                          <a:latin typeface="Source Han Sans CN Regular" panose="020B0500000000000000" pitchFamily="34" charset="-128"/>
                          <a:ea typeface="Source Han Sans CN Regular" panose="020B0500000000000000" pitchFamily="34" charset="-128"/>
                        </a:rPr>
                        <a:t>电信网和互联网结构化数据数字水印实施要求</a:t>
                      </a:r>
                      <a:r>
                        <a:rPr lang="en-US" altLang="zh-CN" sz="1100" dirty="0">
                          <a:latin typeface="Source Han Sans CN Regular" panose="020B0500000000000000" pitchFamily="34" charset="-128"/>
                          <a:ea typeface="Source Han Sans CN Regular" panose="020B0500000000000000" pitchFamily="34" charset="-128"/>
                        </a:rPr>
                        <a:t>》</a:t>
                      </a:r>
                      <a:endParaRPr lang="zh-CN" altLang="en-US" sz="1100" dirty="0">
                        <a:latin typeface="Source Han Sans CN Regular" panose="020B0500000000000000" pitchFamily="34" charset="-128"/>
                        <a:ea typeface="Source Han Sans CN Regular" panose="020B0500000000000000" pitchFamily="34" charset="-128"/>
                      </a:endParaRP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送审稿</a:t>
                      </a: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extLst>
                  <a:ext uri="{0D108BD9-81ED-4DB2-BD59-A6C34878D82A}">
                    <a16:rowId xmlns:a16="http://schemas.microsoft.com/office/drawing/2014/main" val="128489861"/>
                  </a:ext>
                </a:extLst>
              </a:tr>
              <a:tr h="420068">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行标</a:t>
                      </a:r>
                      <a:r>
                        <a:rPr lang="en-US" altLang="zh-CN" sz="1100" dirty="0">
                          <a:latin typeface="Source Han Sans CN Regular" panose="020B0500000000000000" pitchFamily="34" charset="-128"/>
                          <a:ea typeface="Source Han Sans CN Regular" panose="020B0500000000000000" pitchFamily="34" charset="-128"/>
                        </a:rPr>
                        <a:t>《</a:t>
                      </a:r>
                      <a:r>
                        <a:rPr lang="zh-CN" altLang="en-US" sz="1100" dirty="0">
                          <a:latin typeface="Source Han Sans CN Regular" panose="020B0500000000000000" pitchFamily="34" charset="-128"/>
                          <a:ea typeface="Source Han Sans CN Regular" panose="020B0500000000000000" pitchFamily="34" charset="-128"/>
                        </a:rPr>
                        <a:t>电信网与互联网联邦学习数据安全技术要求与测试方法</a:t>
                      </a:r>
                      <a:r>
                        <a:rPr lang="en-US" altLang="zh-CN" sz="1100" dirty="0">
                          <a:latin typeface="Source Han Sans CN Regular" panose="020B0500000000000000" pitchFamily="34" charset="-128"/>
                          <a:ea typeface="Source Han Sans CN Regular" panose="020B0500000000000000" pitchFamily="34" charset="-128"/>
                        </a:rPr>
                        <a:t>》</a:t>
                      </a:r>
                      <a:endParaRPr lang="zh-CN" altLang="en-US" sz="1100" dirty="0">
                        <a:latin typeface="Source Han Sans CN Regular" panose="020B0500000000000000" pitchFamily="34" charset="-128"/>
                        <a:ea typeface="Source Han Sans CN Regular" panose="020B0500000000000000" pitchFamily="34" charset="-128"/>
                      </a:endParaRP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征求意见稿</a:t>
                      </a: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extLst>
                  <a:ext uri="{0D108BD9-81ED-4DB2-BD59-A6C34878D82A}">
                    <a16:rowId xmlns:a16="http://schemas.microsoft.com/office/drawing/2014/main" val="3756325635"/>
                  </a:ext>
                </a:extLst>
              </a:tr>
              <a:tr h="253682">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行标</a:t>
                      </a:r>
                      <a:r>
                        <a:rPr lang="en-US" altLang="zh-CN" sz="1100" dirty="0">
                          <a:latin typeface="Source Han Sans CN Regular" panose="020B0500000000000000" pitchFamily="34" charset="-128"/>
                          <a:ea typeface="Source Han Sans CN Regular" panose="020B0500000000000000" pitchFamily="34" charset="-128"/>
                        </a:rPr>
                        <a:t>《</a:t>
                      </a:r>
                      <a:r>
                        <a:rPr lang="zh-CN" altLang="en-US" sz="1100" dirty="0">
                          <a:latin typeface="Source Han Sans CN Regular" panose="020B0500000000000000" pitchFamily="34" charset="-128"/>
                          <a:ea typeface="Source Han Sans CN Regular" panose="020B0500000000000000" pitchFamily="34" charset="-128"/>
                        </a:rPr>
                        <a:t>电信网与互联网安全多方计算技术要求与测试规范</a:t>
                      </a:r>
                      <a:r>
                        <a:rPr lang="en-US" altLang="zh-CN" sz="1100" dirty="0">
                          <a:latin typeface="Source Han Sans CN Regular" panose="020B0500000000000000" pitchFamily="34" charset="-128"/>
                          <a:ea typeface="Source Han Sans CN Regular" panose="020B0500000000000000" pitchFamily="34" charset="-128"/>
                        </a:rPr>
                        <a:t>》</a:t>
                      </a:r>
                      <a:endParaRPr lang="zh-CN" altLang="en-US" sz="1100" dirty="0">
                        <a:latin typeface="Source Han Sans CN Regular" panose="020B0500000000000000" pitchFamily="34" charset="-128"/>
                        <a:ea typeface="Source Han Sans CN Regular" panose="020B0500000000000000" pitchFamily="34" charset="-128"/>
                      </a:endParaRP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tc>
                  <a:txBody>
                    <a:bodyPr/>
                    <a:lstStyle>
                      <a:lvl1pPr marL="0" algn="l" defTabSz="914400" rtl="0" eaLnBrk="1" latinLnBrk="0" hangingPunct="1">
                        <a:defRPr sz="1800" kern="1200">
                          <a:solidFill>
                            <a:schemeClr val="dk1"/>
                          </a:solidFill>
                          <a:latin typeface="Arial"/>
                          <a:ea typeface="微软雅黑"/>
                        </a:defRPr>
                      </a:lvl1pPr>
                      <a:lvl2pPr marL="457200" algn="l" defTabSz="914400" rtl="0" eaLnBrk="1" latinLnBrk="0" hangingPunct="1">
                        <a:defRPr sz="1800" kern="1200">
                          <a:solidFill>
                            <a:schemeClr val="dk1"/>
                          </a:solidFill>
                          <a:latin typeface="Arial"/>
                          <a:ea typeface="微软雅黑"/>
                        </a:defRPr>
                      </a:lvl2pPr>
                      <a:lvl3pPr marL="914400" algn="l" defTabSz="914400" rtl="0" eaLnBrk="1" latinLnBrk="0" hangingPunct="1">
                        <a:defRPr sz="1800" kern="1200">
                          <a:solidFill>
                            <a:schemeClr val="dk1"/>
                          </a:solidFill>
                          <a:latin typeface="Arial"/>
                          <a:ea typeface="微软雅黑"/>
                        </a:defRPr>
                      </a:lvl3pPr>
                      <a:lvl4pPr marL="1371600" algn="l" defTabSz="914400" rtl="0" eaLnBrk="1" latinLnBrk="0" hangingPunct="1">
                        <a:defRPr sz="1800" kern="1200">
                          <a:solidFill>
                            <a:schemeClr val="dk1"/>
                          </a:solidFill>
                          <a:latin typeface="Arial"/>
                          <a:ea typeface="微软雅黑"/>
                        </a:defRPr>
                      </a:lvl4pPr>
                      <a:lvl5pPr marL="1828800" algn="l" defTabSz="914400" rtl="0" eaLnBrk="1" latinLnBrk="0" hangingPunct="1">
                        <a:defRPr sz="1800" kern="1200">
                          <a:solidFill>
                            <a:schemeClr val="dk1"/>
                          </a:solidFill>
                          <a:latin typeface="Arial"/>
                          <a:ea typeface="微软雅黑"/>
                        </a:defRPr>
                      </a:lvl5pPr>
                      <a:lvl6pPr marL="2286000" algn="l" defTabSz="914400" rtl="0" eaLnBrk="1" latinLnBrk="0" hangingPunct="1">
                        <a:defRPr sz="1800" kern="1200">
                          <a:solidFill>
                            <a:schemeClr val="dk1"/>
                          </a:solidFill>
                          <a:latin typeface="Arial"/>
                          <a:ea typeface="微软雅黑"/>
                        </a:defRPr>
                      </a:lvl6pPr>
                      <a:lvl7pPr marL="2743200" algn="l" defTabSz="914400" rtl="0" eaLnBrk="1" latinLnBrk="0" hangingPunct="1">
                        <a:defRPr sz="1800" kern="1200">
                          <a:solidFill>
                            <a:schemeClr val="dk1"/>
                          </a:solidFill>
                          <a:latin typeface="Arial"/>
                          <a:ea typeface="微软雅黑"/>
                        </a:defRPr>
                      </a:lvl7pPr>
                      <a:lvl8pPr marL="3200400" algn="l" defTabSz="914400" rtl="0" eaLnBrk="1" latinLnBrk="0" hangingPunct="1">
                        <a:defRPr sz="1800" kern="1200">
                          <a:solidFill>
                            <a:schemeClr val="dk1"/>
                          </a:solidFill>
                          <a:latin typeface="Arial"/>
                          <a:ea typeface="微软雅黑"/>
                        </a:defRPr>
                      </a:lvl8pPr>
                      <a:lvl9pPr marL="3657600" algn="l" defTabSz="914400" rtl="0" eaLnBrk="1" latinLnBrk="0" hangingPunct="1">
                        <a:defRPr sz="1800" kern="1200">
                          <a:solidFill>
                            <a:schemeClr val="dk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征求意见稿</a:t>
                      </a:r>
                    </a:p>
                  </a:txBody>
                  <a:tcPr marL="87297" marR="87297" marT="43649" marB="43649">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extLst>
                  <a:ext uri="{0D108BD9-81ED-4DB2-BD59-A6C34878D82A}">
                    <a16:rowId xmlns:a16="http://schemas.microsoft.com/office/drawing/2014/main" val="2103774365"/>
                  </a:ext>
                </a:extLst>
              </a:tr>
            </a:tbl>
          </a:graphicData>
        </a:graphic>
      </p:graphicFrame>
      <p:graphicFrame>
        <p:nvGraphicFramePr>
          <p:cNvPr id="7" name="Table 6">
            <a:extLst>
              <a:ext uri="{FF2B5EF4-FFF2-40B4-BE49-F238E27FC236}">
                <a16:creationId xmlns:a16="http://schemas.microsoft.com/office/drawing/2014/main" id="{54A4A60C-34F0-15D1-5F13-C37F4BD680A1}"/>
              </a:ext>
            </a:extLst>
          </p:cNvPr>
          <p:cNvGraphicFramePr>
            <a:graphicFrameLocks noGrp="1"/>
          </p:cNvGraphicFramePr>
          <p:nvPr/>
        </p:nvGraphicFramePr>
        <p:xfrm>
          <a:off x="6900645" y="1535870"/>
          <a:ext cx="4939686" cy="2467354"/>
        </p:xfrm>
        <a:graphic>
          <a:graphicData uri="http://schemas.openxmlformats.org/drawingml/2006/table">
            <a:tbl>
              <a:tblPr firstRow="1" bandRow="1"/>
              <a:tblGrid>
                <a:gridCol w="3690275">
                  <a:extLst>
                    <a:ext uri="{9D8B030D-6E8A-4147-A177-3AD203B41FA5}">
                      <a16:colId xmlns:a16="http://schemas.microsoft.com/office/drawing/2014/main" val="3911146729"/>
                    </a:ext>
                  </a:extLst>
                </a:gridCol>
                <a:gridCol w="1249411">
                  <a:extLst>
                    <a:ext uri="{9D8B030D-6E8A-4147-A177-3AD203B41FA5}">
                      <a16:colId xmlns:a16="http://schemas.microsoft.com/office/drawing/2014/main" val="3936856040"/>
                    </a:ext>
                  </a:extLst>
                </a:gridCol>
              </a:tblGrid>
              <a:tr h="253681">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学术论文</a:t>
                      </a:r>
                    </a:p>
                  </a:txBody>
                  <a:tcPr marL="87297" marR="87297" marT="43649" marB="43649">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8B92E"/>
                    </a:solidFill>
                  </a:tcPr>
                </a:tc>
                <a:tc>
                  <a:txBody>
                    <a:bodyPr/>
                    <a:lstStyle>
                      <a:lvl1pPr marL="0" algn="l" defTabSz="914400" rtl="0" eaLnBrk="1" latinLnBrk="0" hangingPunct="1">
                        <a:defRPr sz="1800" b="1" kern="1200">
                          <a:solidFill>
                            <a:schemeClr val="lt1"/>
                          </a:solidFill>
                          <a:latin typeface="Arial"/>
                          <a:ea typeface="微软雅黑"/>
                        </a:defRPr>
                      </a:lvl1pPr>
                      <a:lvl2pPr marL="457200" algn="l" defTabSz="914400" rtl="0" eaLnBrk="1" latinLnBrk="0" hangingPunct="1">
                        <a:defRPr sz="1800" b="1" kern="1200">
                          <a:solidFill>
                            <a:schemeClr val="lt1"/>
                          </a:solidFill>
                          <a:latin typeface="Arial"/>
                          <a:ea typeface="微软雅黑"/>
                        </a:defRPr>
                      </a:lvl2pPr>
                      <a:lvl3pPr marL="914400" algn="l" defTabSz="914400" rtl="0" eaLnBrk="1" latinLnBrk="0" hangingPunct="1">
                        <a:defRPr sz="1800" b="1" kern="1200">
                          <a:solidFill>
                            <a:schemeClr val="lt1"/>
                          </a:solidFill>
                          <a:latin typeface="Arial"/>
                          <a:ea typeface="微软雅黑"/>
                        </a:defRPr>
                      </a:lvl3pPr>
                      <a:lvl4pPr marL="1371600" algn="l" defTabSz="914400" rtl="0" eaLnBrk="1" latinLnBrk="0" hangingPunct="1">
                        <a:defRPr sz="1800" b="1" kern="1200">
                          <a:solidFill>
                            <a:schemeClr val="lt1"/>
                          </a:solidFill>
                          <a:latin typeface="Arial"/>
                          <a:ea typeface="微软雅黑"/>
                        </a:defRPr>
                      </a:lvl4pPr>
                      <a:lvl5pPr marL="1828800" algn="l" defTabSz="914400" rtl="0" eaLnBrk="1" latinLnBrk="0" hangingPunct="1">
                        <a:defRPr sz="1800" b="1" kern="1200">
                          <a:solidFill>
                            <a:schemeClr val="lt1"/>
                          </a:solidFill>
                          <a:latin typeface="Arial"/>
                          <a:ea typeface="微软雅黑"/>
                        </a:defRPr>
                      </a:lvl5pPr>
                      <a:lvl6pPr marL="2286000" algn="l" defTabSz="914400" rtl="0" eaLnBrk="1" latinLnBrk="0" hangingPunct="1">
                        <a:defRPr sz="1800" b="1" kern="1200">
                          <a:solidFill>
                            <a:schemeClr val="lt1"/>
                          </a:solidFill>
                          <a:latin typeface="Arial"/>
                          <a:ea typeface="微软雅黑"/>
                        </a:defRPr>
                      </a:lvl6pPr>
                      <a:lvl7pPr marL="2743200" algn="l" defTabSz="914400" rtl="0" eaLnBrk="1" latinLnBrk="0" hangingPunct="1">
                        <a:defRPr sz="1800" b="1" kern="1200">
                          <a:solidFill>
                            <a:schemeClr val="lt1"/>
                          </a:solidFill>
                          <a:latin typeface="Arial"/>
                          <a:ea typeface="微软雅黑"/>
                        </a:defRPr>
                      </a:lvl7pPr>
                      <a:lvl8pPr marL="3200400" algn="l" defTabSz="914400" rtl="0" eaLnBrk="1" latinLnBrk="0" hangingPunct="1">
                        <a:defRPr sz="1800" b="1" kern="1200">
                          <a:solidFill>
                            <a:schemeClr val="lt1"/>
                          </a:solidFill>
                          <a:latin typeface="Arial"/>
                          <a:ea typeface="微软雅黑"/>
                        </a:defRPr>
                      </a:lvl8pPr>
                      <a:lvl9pPr marL="3657600" algn="l" defTabSz="914400" rtl="0" eaLnBrk="1" latinLnBrk="0" hangingPunct="1">
                        <a:defRPr sz="1800" b="1" kern="1200">
                          <a:solidFill>
                            <a:schemeClr val="lt1"/>
                          </a:solidFill>
                          <a:latin typeface="Arial"/>
                          <a:ea typeface="微软雅黑"/>
                        </a:defRPr>
                      </a:lvl9pPr>
                    </a:lstStyle>
                    <a:p>
                      <a:r>
                        <a:rPr lang="zh-CN" altLang="en-US" sz="1100" dirty="0">
                          <a:latin typeface="Source Han Sans CN Regular" panose="020B0500000000000000" pitchFamily="34" charset="-128"/>
                          <a:ea typeface="Source Han Sans CN Regular" panose="020B0500000000000000" pitchFamily="34" charset="-128"/>
                        </a:rPr>
                        <a:t>期刊</a:t>
                      </a:r>
                    </a:p>
                  </a:txBody>
                  <a:tcPr marL="87297" marR="87297" marT="43649" marB="43649">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68B92E"/>
                    </a:solidFill>
                  </a:tcPr>
                </a:tc>
                <a:extLst>
                  <a:ext uri="{0D108BD9-81ED-4DB2-BD59-A6C34878D82A}">
                    <a16:rowId xmlns:a16="http://schemas.microsoft.com/office/drawing/2014/main" val="2284475702"/>
                  </a:ext>
                </a:extLst>
              </a:tr>
              <a:tr h="171902">
                <a:tc>
                  <a:txBody>
                    <a:bodyPr/>
                    <a:lstStyle/>
                    <a:p>
                      <a:pPr marL="0" algn="l" defTabSz="914400" rtl="0" eaLnBrk="1" fontAlgn="ctr" latinLnBrk="0" hangingPunct="1"/>
                      <a:r>
                        <a:rPr lang="zh-CN" altLang="en-US"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rPr>
                        <a:t>隐私合规视角下数据安全建设的思考与实践</a:t>
                      </a:r>
                    </a:p>
                  </a:txBody>
                  <a:tcPr marL="5516" marR="5516" marT="5516"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tc>
                  <a:txBody>
                    <a:bodyPr/>
                    <a:lstStyle/>
                    <a:p>
                      <a:pPr marL="0" algn="l" defTabSz="914400" rtl="0" eaLnBrk="1" fontAlgn="ctr" latinLnBrk="0" hangingPunct="1"/>
                      <a:r>
                        <a:rPr lang="zh-CN" altLang="en-US"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rPr>
                        <a:t>保密科学技术</a:t>
                      </a:r>
                    </a:p>
                  </a:txBody>
                  <a:tcPr marL="5516" marR="5516" marT="5516" marB="0"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extLst>
                  <a:ext uri="{0D108BD9-81ED-4DB2-BD59-A6C34878D82A}">
                    <a16:rowId xmlns:a16="http://schemas.microsoft.com/office/drawing/2014/main" val="894707949"/>
                  </a:ext>
                </a:extLst>
              </a:tr>
              <a:tr h="338288">
                <a:tc>
                  <a:txBody>
                    <a:bodyPr/>
                    <a:lstStyle/>
                    <a:p>
                      <a:pPr marL="0" algn="l" defTabSz="914400" rtl="0" eaLnBrk="1" fontAlgn="ctr" latinLnBrk="0" hangingPunct="1"/>
                      <a:r>
                        <a:rPr lang="zh-CN" altLang="en-US"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rPr>
                        <a:t>基于信息熵的数据集重标识风险评估方法</a:t>
                      </a: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tc>
                  <a:txBody>
                    <a:bodyPr/>
                    <a:lstStyle/>
                    <a:p>
                      <a:pPr marL="0" algn="l" defTabSz="914400" rtl="0" eaLnBrk="1" fontAlgn="ctr" latinLnBrk="0" hangingPunct="1"/>
                      <a:r>
                        <a:rPr lang="zh-CN" altLang="en-US"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rPr>
                        <a:t>信息技术与网络安全</a:t>
                      </a: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extLst>
                  <a:ext uri="{0D108BD9-81ED-4DB2-BD59-A6C34878D82A}">
                    <a16:rowId xmlns:a16="http://schemas.microsoft.com/office/drawing/2014/main" val="4109946077"/>
                  </a:ext>
                </a:extLst>
              </a:tr>
              <a:tr h="338288">
                <a:tc>
                  <a:txBody>
                    <a:bodyPr/>
                    <a:lstStyle/>
                    <a:p>
                      <a:pPr algn="l" fontAlgn="ctr"/>
                      <a:r>
                        <a:rPr lang="zh-CN" altLang="en-US" sz="1100" u="none" strike="noStrike" dirty="0">
                          <a:effectLst/>
                          <a:latin typeface="Source Han Sans CN Regular" panose="020B0500000000000000" pitchFamily="34" charset="-128"/>
                          <a:ea typeface="Source Han Sans CN Regular" panose="020B0500000000000000" pitchFamily="34" charset="-128"/>
                        </a:rPr>
                        <a:t>合规视角下的数据安全技术前沿与应用</a:t>
                      </a:r>
                      <a:endParaRPr lang="zh-CN" altLang="en-US" sz="1100" b="0" i="0" u="none" strike="noStrike" dirty="0">
                        <a:solidFill>
                          <a:srgbClr val="000000"/>
                        </a:solidFill>
                        <a:effectLst/>
                        <a:latin typeface="Source Han Sans CN Regular" panose="020B0500000000000000" pitchFamily="34" charset="-128"/>
                        <a:ea typeface="Source Han Sans CN Regular" panose="020B0500000000000000" pitchFamily="34" charset="-128"/>
                      </a:endParaRP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tc>
                  <a:txBody>
                    <a:bodyPr/>
                    <a:lstStyle/>
                    <a:p>
                      <a:pPr algn="l" fontAlgn="ctr"/>
                      <a:r>
                        <a:rPr lang="zh-CN" altLang="en-US" sz="1100" u="none" strike="noStrike" dirty="0">
                          <a:effectLst/>
                          <a:latin typeface="Source Han Sans CN Regular" panose="020B0500000000000000" pitchFamily="34" charset="-128"/>
                          <a:ea typeface="Source Han Sans CN Regular" panose="020B0500000000000000" pitchFamily="34" charset="-128"/>
                        </a:rPr>
                        <a:t>数据计算与发展前沿</a:t>
                      </a:r>
                      <a:endParaRPr lang="zh-CN" altLang="en-US" sz="1100" b="0" i="0" u="none" strike="noStrike" dirty="0">
                        <a:solidFill>
                          <a:srgbClr val="000000"/>
                        </a:solidFill>
                        <a:effectLst/>
                        <a:latin typeface="Source Han Sans CN Regular" panose="020B0500000000000000" pitchFamily="34" charset="-128"/>
                        <a:ea typeface="Source Han Sans CN Regular" panose="020B0500000000000000" pitchFamily="34" charset="-128"/>
                      </a:endParaRP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extLst>
                  <a:ext uri="{0D108BD9-81ED-4DB2-BD59-A6C34878D82A}">
                    <a16:rowId xmlns:a16="http://schemas.microsoft.com/office/drawing/2014/main" val="3656943317"/>
                  </a:ext>
                </a:extLst>
              </a:tr>
              <a:tr h="504673">
                <a:tc>
                  <a:txBody>
                    <a:bodyPr/>
                    <a:lstStyle/>
                    <a:p>
                      <a:pPr algn="l" fontAlgn="ctr"/>
                      <a:r>
                        <a:rPr lang="en-GB" sz="1100" u="none" strike="noStrike" dirty="0">
                          <a:effectLst/>
                          <a:latin typeface="Source Han Sans CN Regular" panose="020B0500000000000000" pitchFamily="34" charset="-128"/>
                          <a:ea typeface="Source Han Sans CN Regular" panose="020B0500000000000000" pitchFamily="34" charset="-128"/>
                        </a:rPr>
                        <a:t>VFIRM: Verifiable Fine-Grained Encrypted Image Retrieval in Multi-owner Multi-user Settings</a:t>
                      </a:r>
                      <a:endParaRPr lang="en-GB" sz="1100" b="0" i="0" u="none" strike="noStrike" dirty="0">
                        <a:solidFill>
                          <a:srgbClr val="000000"/>
                        </a:solidFill>
                        <a:effectLst/>
                        <a:latin typeface="Source Han Sans CN Regular" panose="020B0500000000000000" pitchFamily="34" charset="-128"/>
                        <a:ea typeface="Source Han Sans CN Regular" panose="020B0500000000000000" pitchFamily="34" charset="-128"/>
                      </a:endParaRP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tc>
                  <a:txBody>
                    <a:bodyPr/>
                    <a:lstStyle/>
                    <a:p>
                      <a:pPr algn="l" fontAlgn="ctr"/>
                      <a:r>
                        <a:rPr lang="en-GB" sz="1100" u="none" strike="noStrike" dirty="0">
                          <a:effectLst/>
                          <a:latin typeface="Source Han Sans CN Regular" panose="020B0500000000000000" pitchFamily="34" charset="-128"/>
                          <a:ea typeface="Source Han Sans CN Regular" panose="020B0500000000000000" pitchFamily="34" charset="-128"/>
                        </a:rPr>
                        <a:t>IEEE Transactions on Services Computing</a:t>
                      </a:r>
                      <a:endParaRPr lang="en-GB" sz="1100" b="0" i="0" u="none" strike="noStrike" dirty="0">
                        <a:solidFill>
                          <a:srgbClr val="000000"/>
                        </a:solidFill>
                        <a:effectLst/>
                        <a:latin typeface="Source Han Sans CN Regular" panose="020B0500000000000000" pitchFamily="34" charset="-128"/>
                        <a:ea typeface="Source Han Sans CN Regular" panose="020B0500000000000000" pitchFamily="34" charset="-128"/>
                      </a:endParaRP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extLst>
                  <a:ext uri="{0D108BD9-81ED-4DB2-BD59-A6C34878D82A}">
                    <a16:rowId xmlns:a16="http://schemas.microsoft.com/office/drawing/2014/main" val="128489861"/>
                  </a:ext>
                </a:extLst>
              </a:tr>
              <a:tr h="504673">
                <a:tc>
                  <a:txBody>
                    <a:bodyPr/>
                    <a:lstStyle/>
                    <a:p>
                      <a:pPr algn="l" fontAlgn="ctr"/>
                      <a:r>
                        <a:rPr lang="en-US"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rPr>
                        <a:t>Verifiable Semantic-aware Ranked Keyword Search in Cloud-Assisted Edge Computing</a:t>
                      </a:r>
                      <a:endParaRPr lang="en-GB"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endParaRP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en-GB" altLang="zh-CN" sz="1100" u="none" strike="noStrike" dirty="0">
                          <a:effectLst/>
                          <a:latin typeface="Source Han Sans CN Regular" panose="020B0500000000000000" pitchFamily="34" charset="-128"/>
                          <a:ea typeface="Source Han Sans CN Regular" panose="020B0500000000000000" pitchFamily="34" charset="-128"/>
                        </a:rPr>
                        <a:t>IEEE Transactions on Services Computing</a:t>
                      </a:r>
                      <a:endParaRPr lang="en-GB" altLang="zh-CN" sz="1100" b="0" i="0" u="none" strike="noStrike" dirty="0">
                        <a:solidFill>
                          <a:srgbClr val="000000"/>
                        </a:solidFill>
                        <a:effectLst/>
                        <a:latin typeface="Source Han Sans CN Regular" panose="020B0500000000000000" pitchFamily="34" charset="-128"/>
                        <a:ea typeface="Source Han Sans CN Regular" panose="020B0500000000000000" pitchFamily="34" charset="-128"/>
                      </a:endParaRP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40000"/>
                      </a:srgbClr>
                    </a:solidFill>
                  </a:tcPr>
                </a:tc>
                <a:extLst>
                  <a:ext uri="{0D108BD9-81ED-4DB2-BD59-A6C34878D82A}">
                    <a16:rowId xmlns:a16="http://schemas.microsoft.com/office/drawing/2014/main" val="3756325635"/>
                  </a:ext>
                </a:extLst>
              </a:tr>
              <a:tr h="338288">
                <a:tc>
                  <a:txBody>
                    <a:bodyPr/>
                    <a:lstStyle/>
                    <a:p>
                      <a:pPr algn="l" fontAlgn="ctr"/>
                      <a:r>
                        <a:rPr lang="en-US"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rPr>
                        <a:t>Universal chosen-</a:t>
                      </a:r>
                      <a:r>
                        <a:rPr lang="en-US" sz="1100" u="none" strike="noStrike" kern="1200" dirty="0" err="1">
                          <a:solidFill>
                            <a:schemeClr val="dk1"/>
                          </a:solidFill>
                          <a:effectLst/>
                          <a:latin typeface="Source Han Sans CN Regular" panose="020B0500000000000000" pitchFamily="34" charset="-128"/>
                          <a:ea typeface="Source Han Sans CN Regular" panose="020B0500000000000000" pitchFamily="34" charset="-128"/>
                          <a:cs typeface="+mn-cs"/>
                        </a:rPr>
                        <a:t>ciphertext</a:t>
                      </a:r>
                      <a:r>
                        <a:rPr lang="en-US"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rPr>
                        <a:t> attack for a family of image encryption schemes</a:t>
                      </a:r>
                      <a:endParaRPr lang="en-GB"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endParaRP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defRPr/>
                      </a:pPr>
                      <a:r>
                        <a:rPr lang="en-US" altLang="zh-CN"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rPr>
                        <a:t>IEEE Transactions on Multimedia</a:t>
                      </a:r>
                      <a:endParaRPr lang="en-GB" altLang="zh-CN" sz="1100" u="none" strike="noStrike" kern="1200" dirty="0">
                        <a:solidFill>
                          <a:schemeClr val="dk1"/>
                        </a:solidFill>
                        <a:effectLst/>
                        <a:latin typeface="Source Han Sans CN Regular" panose="020B0500000000000000" pitchFamily="34" charset="-128"/>
                        <a:ea typeface="Source Han Sans CN Regular" panose="020B0500000000000000" pitchFamily="34" charset="-128"/>
                        <a:cs typeface="+mn-cs"/>
                      </a:endParaRPr>
                    </a:p>
                  </a:txBody>
                  <a:tcPr marL="5516" marR="5516" marT="5516"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68B92E">
                        <a:tint val="20000"/>
                      </a:srgbClr>
                    </a:solidFill>
                  </a:tcPr>
                </a:tc>
                <a:extLst>
                  <a:ext uri="{0D108BD9-81ED-4DB2-BD59-A6C34878D82A}">
                    <a16:rowId xmlns:a16="http://schemas.microsoft.com/office/drawing/2014/main" val="2103774365"/>
                  </a:ext>
                </a:extLst>
              </a:tr>
            </a:tbl>
          </a:graphicData>
        </a:graphic>
      </p:graphicFrame>
      <p:grpSp>
        <p:nvGrpSpPr>
          <p:cNvPr id="16" name="Group 15">
            <a:extLst>
              <a:ext uri="{FF2B5EF4-FFF2-40B4-BE49-F238E27FC236}">
                <a16:creationId xmlns:a16="http://schemas.microsoft.com/office/drawing/2014/main" id="{9C2C4828-A63D-C6A6-0A5C-2DF682AA8786}"/>
              </a:ext>
            </a:extLst>
          </p:cNvPr>
          <p:cNvGrpSpPr/>
          <p:nvPr/>
        </p:nvGrpSpPr>
        <p:grpSpPr>
          <a:xfrm>
            <a:off x="246000" y="4111646"/>
            <a:ext cx="6558558" cy="2467354"/>
            <a:chOff x="246000" y="4111646"/>
            <a:chExt cx="6558558" cy="2467354"/>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000" y="4239612"/>
              <a:ext cx="1605796" cy="2221664"/>
            </a:xfrm>
            <a:prstGeom prst="rect">
              <a:avLst/>
            </a:prstGeom>
            <a:ln>
              <a:solidFill>
                <a:schemeClr val="tx1"/>
              </a:solidFill>
            </a:ln>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6000" y="4235425"/>
              <a:ext cx="1452226" cy="2219797"/>
            </a:xfrm>
            <a:prstGeom prst="rect">
              <a:avLst/>
            </a:prstGeom>
            <a:ln>
              <a:solidFill>
                <a:schemeClr val="tx1"/>
              </a:solidFill>
            </a:ln>
          </p:spPr>
        </p:pic>
        <p:grpSp>
          <p:nvGrpSpPr>
            <p:cNvPr id="10" name="组合 9">
              <a:extLst>
                <a:ext uri="{FF2B5EF4-FFF2-40B4-BE49-F238E27FC236}">
                  <a16:creationId xmlns:a16="http://schemas.microsoft.com/office/drawing/2014/main" id="{F88FF11F-7F4E-66F6-8A95-5130A9396E49}"/>
                </a:ext>
              </a:extLst>
            </p:cNvPr>
            <p:cNvGrpSpPr/>
            <p:nvPr/>
          </p:nvGrpSpPr>
          <p:grpSpPr>
            <a:xfrm>
              <a:off x="3621000" y="4235425"/>
              <a:ext cx="1406870" cy="2225851"/>
              <a:chOff x="4694768" y="4003224"/>
              <a:chExt cx="1961572" cy="3103462"/>
            </a:xfrm>
          </p:grpSpPr>
          <p:grpSp>
            <p:nvGrpSpPr>
              <p:cNvPr id="6" name="Group 5">
                <a:extLst>
                  <a:ext uri="{FF2B5EF4-FFF2-40B4-BE49-F238E27FC236}">
                    <a16:creationId xmlns:a16="http://schemas.microsoft.com/office/drawing/2014/main" id="{3D6AA3C5-1748-FA13-3559-32CE1F1988AB}"/>
                  </a:ext>
                </a:extLst>
              </p:cNvPr>
              <p:cNvGrpSpPr/>
              <p:nvPr/>
            </p:nvGrpSpPr>
            <p:grpSpPr>
              <a:xfrm>
                <a:off x="4694768" y="4003224"/>
                <a:ext cx="1961571" cy="3103462"/>
                <a:chOff x="5356122" y="3271651"/>
                <a:chExt cx="2536243" cy="4012669"/>
              </a:xfrm>
            </p:grpSpPr>
            <p:pic>
              <p:nvPicPr>
                <p:cNvPr id="5" name="Picture 4">
                  <a:extLst>
                    <a:ext uri="{FF2B5EF4-FFF2-40B4-BE49-F238E27FC236}">
                      <a16:creationId xmlns:a16="http://schemas.microsoft.com/office/drawing/2014/main" id="{1D5DCE26-E5FB-9309-330C-2952F6F86F66}"/>
                    </a:ext>
                  </a:extLst>
                </p:cNvPr>
                <p:cNvPicPr>
                  <a:picLocks noChangeAspect="1"/>
                </p:cNvPicPr>
                <p:nvPr/>
              </p:nvPicPr>
              <p:blipFill rotWithShape="1">
                <a:blip r:embed="rId5"/>
                <a:srcRect b="47998"/>
                <a:stretch/>
              </p:blipFill>
              <p:spPr>
                <a:xfrm>
                  <a:off x="5356124" y="3271651"/>
                  <a:ext cx="2536241" cy="3566288"/>
                </a:xfrm>
                <a:prstGeom prst="rect">
                  <a:avLst/>
                </a:prstGeom>
              </p:spPr>
            </p:pic>
            <p:pic>
              <p:nvPicPr>
                <p:cNvPr id="4" name="Picture 3">
                  <a:extLst>
                    <a:ext uri="{FF2B5EF4-FFF2-40B4-BE49-F238E27FC236}">
                      <a16:creationId xmlns:a16="http://schemas.microsoft.com/office/drawing/2014/main" id="{1D5DCE26-E5FB-9309-330C-2952F6F86F66}"/>
                    </a:ext>
                  </a:extLst>
                </p:cNvPr>
                <p:cNvPicPr>
                  <a:picLocks noChangeAspect="1"/>
                </p:cNvPicPr>
                <p:nvPr/>
              </p:nvPicPr>
              <p:blipFill rotWithShape="1">
                <a:blip r:embed="rId5"/>
                <a:srcRect t="89832"/>
                <a:stretch/>
              </p:blipFill>
              <p:spPr>
                <a:xfrm>
                  <a:off x="5356122" y="6587024"/>
                  <a:ext cx="2536243" cy="697296"/>
                </a:xfrm>
                <a:prstGeom prst="rect">
                  <a:avLst/>
                </a:prstGeom>
              </p:spPr>
            </p:pic>
          </p:grpSp>
          <p:sp>
            <p:nvSpPr>
              <p:cNvPr id="9" name="Rectangle 8">
                <a:extLst>
                  <a:ext uri="{FF2B5EF4-FFF2-40B4-BE49-F238E27FC236}">
                    <a16:creationId xmlns:a16="http://schemas.microsoft.com/office/drawing/2014/main" id="{974646F1-8A85-DC0D-4063-E4311C8E1006}"/>
                  </a:ext>
                </a:extLst>
              </p:cNvPr>
              <p:cNvSpPr/>
              <p:nvPr/>
            </p:nvSpPr>
            <p:spPr>
              <a:xfrm>
                <a:off x="4694769" y="6567387"/>
                <a:ext cx="1961571" cy="19406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N">
                  <a:solidFill>
                    <a:schemeClr val="tx1"/>
                  </a:solidFill>
                  <a:latin typeface="Source Han Sans CN Regular" panose="020B0500000000000000" pitchFamily="34" charset="-128"/>
                  <a:ea typeface="Source Han Sans CN Regular" panose="020B0500000000000000" pitchFamily="34" charset="-128"/>
                </a:endParaRPr>
              </a:p>
            </p:txBody>
          </p:sp>
        </p:grpSp>
        <p:pic>
          <p:nvPicPr>
            <p:cNvPr id="15" name="Picture 14" descr="Text&#10;&#10;Description automatically generated">
              <a:extLst>
                <a:ext uri="{FF2B5EF4-FFF2-40B4-BE49-F238E27FC236}">
                  <a16:creationId xmlns:a16="http://schemas.microsoft.com/office/drawing/2014/main" id="{5A7EE008-C0BD-37C5-3038-C11753048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61000" y="4111646"/>
              <a:ext cx="1743558" cy="2467354"/>
            </a:xfrm>
            <a:prstGeom prst="rect">
              <a:avLst/>
            </a:prstGeom>
          </p:spPr>
        </p:pic>
      </p:grpSp>
      <p:sp>
        <p:nvSpPr>
          <p:cNvPr id="17" name="TextBox 16">
            <a:extLst>
              <a:ext uri="{FF2B5EF4-FFF2-40B4-BE49-F238E27FC236}">
                <a16:creationId xmlns:a16="http://schemas.microsoft.com/office/drawing/2014/main" id="{5DA0FB08-C765-D8CF-A674-0BE4D20D19D0}"/>
              </a:ext>
            </a:extLst>
          </p:cNvPr>
          <p:cNvSpPr txBox="1"/>
          <p:nvPr/>
        </p:nvSpPr>
        <p:spPr>
          <a:xfrm>
            <a:off x="13244513" y="5886450"/>
            <a:ext cx="184731" cy="369332"/>
          </a:xfrm>
          <a:prstGeom prst="rect">
            <a:avLst/>
          </a:prstGeom>
          <a:noFill/>
        </p:spPr>
        <p:txBody>
          <a:bodyPr wrap="none" rtlCol="0">
            <a:spAutoFit/>
          </a:bodyPr>
          <a:lstStyle/>
          <a:p>
            <a:endParaRPr lang="en-CN"/>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ea typeface="思源黑体 CN Bold" panose="020B0800000000000000"/>
              </a:rPr>
              <a:t>3</a:t>
            </a:fld>
            <a:endParaRPr lang="zh-CN" altLang="en-US" dirty="0">
              <a:ea typeface="思源黑体 CN Bold" panose="020B0800000000000000"/>
            </a:endParaRPr>
          </a:p>
        </p:txBody>
      </p:sp>
      <p:sp>
        <p:nvSpPr>
          <p:cNvPr id="4" name="标题 1"/>
          <p:cNvSpPr txBox="1"/>
          <p:nvPr/>
        </p:nvSpPr>
        <p:spPr>
          <a:xfrm>
            <a:off x="1070029" y="410856"/>
            <a:ext cx="10051942" cy="8282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latin typeface="Microsoft YaHei UI" panose="020B0400000000000000" pitchFamily="34" charset="-122"/>
                <a:ea typeface="Microsoft YaHei UI" panose="020B0400000000000000" pitchFamily="34" charset="-122"/>
                <a:sym typeface="+mn-ea"/>
              </a:rPr>
              <a:t>数据要素流转增值：数据价值凸显</a:t>
            </a:r>
          </a:p>
        </p:txBody>
      </p:sp>
      <p:sp>
        <p:nvSpPr>
          <p:cNvPr id="6" name="矩形 5"/>
          <p:cNvSpPr/>
          <p:nvPr/>
        </p:nvSpPr>
        <p:spPr>
          <a:xfrm>
            <a:off x="680085" y="1437640"/>
            <a:ext cx="6407150" cy="2390775"/>
          </a:xfrm>
          <a:prstGeom prst="rect">
            <a:avLst/>
          </a:prstGeom>
          <a:noFill/>
          <a:ln>
            <a:solidFill>
              <a:schemeClr val="accent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7" name="文本框 6"/>
          <p:cNvSpPr txBox="1"/>
          <p:nvPr/>
        </p:nvSpPr>
        <p:spPr>
          <a:xfrm>
            <a:off x="2580640" y="1243330"/>
            <a:ext cx="2605405" cy="412115"/>
          </a:xfrm>
          <a:prstGeom prst="rect">
            <a:avLst/>
          </a:prstGeom>
          <a:solidFill>
            <a:schemeClr val="bg1"/>
          </a:solidFill>
        </p:spPr>
        <p:txBody>
          <a:bodyPr wrap="square" rtlCol="0">
            <a:noAutofit/>
          </a:bodyPr>
          <a:lstStyle/>
          <a:p>
            <a:pPr algn="ctr"/>
            <a:r>
              <a:rPr lang="zh-CN" altLang="en-US" b="1" dirty="0">
                <a:solidFill>
                  <a:schemeClr val="accent6">
                    <a:lumMod val="75000"/>
                  </a:schemeClr>
                </a:solidFill>
                <a:latin typeface="微软雅黑" panose="020B0503020204020204" pitchFamily="34" charset="-122"/>
                <a:ea typeface="思源黑体 CN Bold" panose="020B0800000000000000"/>
                <a:cs typeface="Alibaba PuHuiTi R" pitchFamily="18" charset="-122"/>
                <a:sym typeface="+mn-ea"/>
              </a:rPr>
              <a:t>数据成为关键生产要素</a:t>
            </a:r>
          </a:p>
          <a:p>
            <a:pPr algn="ctr"/>
            <a:endParaRPr lang="zh-CN" altLang="en-US" b="1" dirty="0">
              <a:solidFill>
                <a:schemeClr val="accent6">
                  <a:lumMod val="75000"/>
                </a:schemeClr>
              </a:solidFill>
              <a:latin typeface="微软雅黑" panose="020B0503020204020204" pitchFamily="34" charset="-122"/>
              <a:ea typeface="思源黑体 CN Bold" panose="020B0800000000000000"/>
              <a:cs typeface="Alibaba PuHuiTi R" pitchFamily="18" charset="-122"/>
              <a:sym typeface="+mn-ea"/>
            </a:endParaRPr>
          </a:p>
        </p:txBody>
      </p:sp>
      <p:pic>
        <p:nvPicPr>
          <p:cNvPr id="8" name="图片 7"/>
          <p:cNvPicPr>
            <a:picLocks noChangeAspect="1"/>
          </p:cNvPicPr>
          <p:nvPr>
            <p:custDataLst>
              <p:tags r:id="rId1"/>
            </p:custDataLst>
          </p:nvPr>
        </p:nvPicPr>
        <p:blipFill>
          <a:blip r:embed="rId14"/>
          <a:stretch>
            <a:fillRect/>
          </a:stretch>
        </p:blipFill>
        <p:spPr>
          <a:xfrm>
            <a:off x="1286393" y="1735455"/>
            <a:ext cx="4744954" cy="1217930"/>
          </a:xfrm>
          <a:prstGeom prst="rect">
            <a:avLst/>
          </a:prstGeom>
        </p:spPr>
      </p:pic>
      <p:sp>
        <p:nvSpPr>
          <p:cNvPr id="9" name="文本框 8"/>
          <p:cNvSpPr txBox="1"/>
          <p:nvPr/>
        </p:nvSpPr>
        <p:spPr>
          <a:xfrm>
            <a:off x="785495" y="3033395"/>
            <a:ext cx="6189980" cy="650240"/>
          </a:xfrm>
          <a:prstGeom prst="rect">
            <a:avLst/>
          </a:prstGeom>
          <a:noFill/>
        </p:spPr>
        <p:txBody>
          <a:bodyPr wrap="square" rtlCol="0" anchor="t">
            <a:spAutoFit/>
          </a:bodyPr>
          <a:lstStyle/>
          <a:p>
            <a:pPr indent="0" algn="just" fontAlgn="auto">
              <a:lnSpc>
                <a:spcPct val="130000"/>
              </a:lnSpc>
            </a:pPr>
            <a:r>
              <a:rPr lang="en-US" altLang="zh-CN" sz="1400" dirty="0">
                <a:latin typeface="微软雅黑" panose="020B0503020204020204" pitchFamily="34" charset="-122"/>
                <a:ea typeface="思源黑体 CN Bold" panose="020B0800000000000000"/>
                <a:cs typeface="微软雅黑" panose="020B0503020204020204" pitchFamily="34" charset="-122"/>
                <a:sym typeface="+mn-ea"/>
              </a:rPr>
              <a:t>2020</a:t>
            </a:r>
            <a:r>
              <a:rPr lang="zh-CN" altLang="en-US" sz="1400" dirty="0">
                <a:latin typeface="微软雅黑" panose="020B0503020204020204" pitchFamily="34" charset="-122"/>
                <a:ea typeface="思源黑体 CN Bold" panose="020B0800000000000000"/>
                <a:cs typeface="微软雅黑" panose="020B0503020204020204" pitchFamily="34" charset="-122"/>
                <a:sym typeface="+mn-ea"/>
              </a:rPr>
              <a:t>年</a:t>
            </a:r>
            <a:r>
              <a:rPr lang="en-US" altLang="zh-CN" sz="1400" dirty="0">
                <a:latin typeface="微软雅黑" panose="020B0503020204020204" pitchFamily="34" charset="-122"/>
                <a:ea typeface="思源黑体 CN Bold" panose="020B0800000000000000"/>
                <a:cs typeface="微软雅黑" panose="020B0503020204020204" pitchFamily="34" charset="-122"/>
                <a:sym typeface="+mn-ea"/>
              </a:rPr>
              <a:t>4</a:t>
            </a:r>
            <a:r>
              <a:rPr lang="zh-CN" altLang="en-US" sz="1400" dirty="0">
                <a:latin typeface="微软雅黑" panose="020B0503020204020204" pitchFamily="34" charset="-122"/>
                <a:ea typeface="思源黑体 CN Bold" panose="020B0800000000000000"/>
                <a:cs typeface="微软雅黑" panose="020B0503020204020204" pitchFamily="34" charset="-122"/>
                <a:sym typeface="+mn-ea"/>
              </a:rPr>
              <a:t>月，国务院印发</a:t>
            </a:r>
            <a:r>
              <a:rPr lang="en-US" altLang="zh-CN" sz="1400" dirty="0">
                <a:latin typeface="微软雅黑" panose="020B0503020204020204" pitchFamily="34" charset="-122"/>
                <a:ea typeface="思源黑体 CN Bold" panose="020B0800000000000000"/>
                <a:cs typeface="微软雅黑" panose="020B0503020204020204" pitchFamily="34" charset="-122"/>
                <a:sym typeface="+mn-ea"/>
              </a:rPr>
              <a:t>《</a:t>
            </a:r>
            <a:r>
              <a:rPr lang="zh-CN" altLang="en-US" sz="1400" dirty="0">
                <a:latin typeface="微软雅黑" panose="020B0503020204020204" pitchFamily="34" charset="-122"/>
                <a:ea typeface="思源黑体 CN Bold" panose="020B0800000000000000"/>
                <a:cs typeface="微软雅黑" panose="020B0503020204020204" pitchFamily="34" charset="-122"/>
                <a:sym typeface="+mn-ea"/>
              </a:rPr>
              <a:t>关于构建更加完善的要素市场化配置体制机制的意见</a:t>
            </a:r>
            <a:r>
              <a:rPr lang="en-US" altLang="zh-CN" sz="1400" dirty="0">
                <a:latin typeface="微软雅黑" panose="020B0503020204020204" pitchFamily="34" charset="-122"/>
                <a:ea typeface="思源黑体 CN Bold" panose="020B0800000000000000"/>
                <a:cs typeface="微软雅黑" panose="020B0503020204020204" pitchFamily="34" charset="-122"/>
                <a:sym typeface="+mn-ea"/>
              </a:rPr>
              <a:t>》</a:t>
            </a:r>
            <a:r>
              <a:rPr lang="zh-CN" altLang="en-US" sz="1400" dirty="0">
                <a:latin typeface="微软雅黑" panose="020B0503020204020204" pitchFamily="34" charset="-122"/>
                <a:ea typeface="思源黑体 CN Bold" panose="020B0800000000000000"/>
                <a:cs typeface="微软雅黑" panose="020B0503020204020204" pitchFamily="34" charset="-122"/>
                <a:sym typeface="+mn-ea"/>
              </a:rPr>
              <a:t>，</a:t>
            </a:r>
            <a:r>
              <a:rPr lang="zh-CN" altLang="en-US" sz="1400" b="1" dirty="0">
                <a:solidFill>
                  <a:srgbClr val="FF0000"/>
                </a:solidFill>
                <a:latin typeface="微软雅黑" panose="020B0503020204020204" pitchFamily="34" charset="-122"/>
                <a:ea typeface="思源黑体 CN Bold" panose="020B0800000000000000"/>
                <a:cs typeface="微软雅黑" panose="020B0503020204020204" pitchFamily="34" charset="-122"/>
                <a:sym typeface="+mn-ea"/>
              </a:rPr>
              <a:t>将数据列为关键生产要素</a:t>
            </a:r>
            <a:r>
              <a:rPr lang="zh-CN" altLang="en-US" sz="1400" dirty="0">
                <a:latin typeface="微软雅黑" panose="020B0503020204020204" pitchFamily="34" charset="-122"/>
                <a:ea typeface="思源黑体 CN Bold" panose="020B0800000000000000"/>
                <a:cs typeface="微软雅黑" panose="020B0503020204020204" pitchFamily="34" charset="-122"/>
                <a:sym typeface="+mn-ea"/>
              </a:rPr>
              <a:t>，并提出</a:t>
            </a:r>
            <a:r>
              <a:rPr lang="zh-CN" altLang="en-US" sz="1400" dirty="0">
                <a:solidFill>
                  <a:schemeClr val="tx1"/>
                </a:solidFill>
                <a:latin typeface="微软雅黑" panose="020B0503020204020204" pitchFamily="34" charset="-122"/>
                <a:ea typeface="思源黑体 CN Bold" panose="020B0800000000000000"/>
                <a:cs typeface="微软雅黑" panose="020B0503020204020204" pitchFamily="34" charset="-122"/>
                <a:sym typeface="+mn-ea"/>
              </a:rPr>
              <a:t>加快培育数据要素市场</a:t>
            </a:r>
            <a:r>
              <a:rPr lang="zh-CN" altLang="en-US" sz="1400" dirty="0">
                <a:latin typeface="微软雅黑" panose="020B0503020204020204" pitchFamily="34" charset="-122"/>
                <a:ea typeface="思源黑体 CN Bold" panose="020B0800000000000000"/>
                <a:cs typeface="微软雅黑" panose="020B0503020204020204" pitchFamily="34" charset="-122"/>
                <a:sym typeface="+mn-ea"/>
              </a:rPr>
              <a:t>的愿景。</a:t>
            </a:r>
          </a:p>
        </p:txBody>
      </p:sp>
      <p:pic>
        <p:nvPicPr>
          <p:cNvPr id="10" name="图片 9"/>
          <p:cNvPicPr>
            <a:picLocks noChangeAspect="1"/>
          </p:cNvPicPr>
          <p:nvPr>
            <p:custDataLst>
              <p:tags r:id="rId2"/>
            </p:custDataLst>
          </p:nvPr>
        </p:nvPicPr>
        <p:blipFill>
          <a:blip r:embed="rId15"/>
          <a:stretch>
            <a:fillRect/>
          </a:stretch>
        </p:blipFill>
        <p:spPr>
          <a:xfrm>
            <a:off x="1028152" y="4549141"/>
            <a:ext cx="2706871" cy="1516463"/>
          </a:xfrm>
          <a:prstGeom prst="rect">
            <a:avLst/>
          </a:prstGeom>
        </p:spPr>
      </p:pic>
      <p:sp>
        <p:nvSpPr>
          <p:cNvPr id="12" name="矩形 11"/>
          <p:cNvSpPr/>
          <p:nvPr/>
        </p:nvSpPr>
        <p:spPr>
          <a:xfrm>
            <a:off x="676910" y="4177655"/>
            <a:ext cx="6407150" cy="2515245"/>
          </a:xfrm>
          <a:prstGeom prst="rect">
            <a:avLst/>
          </a:prstGeom>
          <a:noFill/>
          <a:ln>
            <a:solidFill>
              <a:schemeClr val="accent1">
                <a:lumMod val="50000"/>
              </a:schemeClr>
            </a:solidFill>
            <a:prstDash val="dash"/>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思源黑体 CN Bold" panose="020B0800000000000000"/>
            </a:endParaRPr>
          </a:p>
        </p:txBody>
      </p:sp>
      <p:sp>
        <p:nvSpPr>
          <p:cNvPr id="13" name="圆角矩形 14"/>
          <p:cNvSpPr/>
          <p:nvPr/>
        </p:nvSpPr>
        <p:spPr>
          <a:xfrm>
            <a:off x="1028152" y="6202508"/>
            <a:ext cx="2629290" cy="399272"/>
          </a:xfrm>
          <a:prstGeom prst="roundRect">
            <a:avLst/>
          </a:prstGeom>
          <a:solidFill>
            <a:srgbClr val="68B92E"/>
          </a:solidFill>
          <a:ln>
            <a:no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zh-CN" altLang="en-US" b="1" dirty="0">
                <a:solidFill>
                  <a:schemeClr val="bg1"/>
                </a:solidFill>
                <a:ea typeface="思源黑体 CN Bold" panose="020B0800000000000000"/>
              </a:rPr>
              <a:t>“东数西算”工程</a:t>
            </a:r>
          </a:p>
        </p:txBody>
      </p:sp>
      <p:sp>
        <p:nvSpPr>
          <p:cNvPr id="14" name="圆角矩形 14"/>
          <p:cNvSpPr/>
          <p:nvPr/>
        </p:nvSpPr>
        <p:spPr>
          <a:xfrm>
            <a:off x="4045727" y="6207416"/>
            <a:ext cx="2629290" cy="399272"/>
          </a:xfrm>
          <a:prstGeom prst="roundRect">
            <a:avLst/>
          </a:prstGeom>
          <a:solidFill>
            <a:srgbClr val="68B92E"/>
          </a:solidFill>
          <a:ln>
            <a:no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altLang="zh-CN" sz="1400" b="1" dirty="0">
                <a:solidFill>
                  <a:schemeClr val="bg1"/>
                </a:solidFill>
                <a:sym typeface="+mn-ea"/>
              </a:rPr>
              <a:t>Gartner</a:t>
            </a:r>
            <a:r>
              <a:rPr lang="zh-CN" altLang="en-US" sz="1400" b="1" dirty="0">
                <a:solidFill>
                  <a:schemeClr val="bg1"/>
                </a:solidFill>
                <a:sym typeface="+mn-ea"/>
              </a:rPr>
              <a:t>：数据是“石油”</a:t>
            </a:r>
          </a:p>
        </p:txBody>
      </p:sp>
      <p:sp>
        <p:nvSpPr>
          <p:cNvPr id="15" name="文本框 14"/>
          <p:cNvSpPr txBox="1"/>
          <p:nvPr/>
        </p:nvSpPr>
        <p:spPr>
          <a:xfrm>
            <a:off x="1929765" y="3972560"/>
            <a:ext cx="3674110" cy="412115"/>
          </a:xfrm>
          <a:prstGeom prst="rect">
            <a:avLst/>
          </a:prstGeom>
          <a:solidFill>
            <a:schemeClr val="bg1"/>
          </a:solidFill>
        </p:spPr>
        <p:txBody>
          <a:bodyPr wrap="square" rtlCol="0">
            <a:noAutofit/>
          </a:bodyPr>
          <a:lstStyle/>
          <a:p>
            <a:pPr algn="ctr"/>
            <a:r>
              <a:rPr lang="zh-CN" altLang="en-US" b="1" dirty="0">
                <a:solidFill>
                  <a:schemeClr val="accent6">
                    <a:lumMod val="75000"/>
                  </a:schemeClr>
                </a:solidFill>
                <a:latin typeface="微软雅黑" panose="020B0503020204020204" pitchFamily="34" charset="-122"/>
                <a:ea typeface="思源黑体 CN Bold" panose="020B0800000000000000"/>
                <a:cs typeface="Alibaba PuHuiTi R" pitchFamily="18" charset="-122"/>
                <a:sym typeface="+mn-ea"/>
              </a:rPr>
              <a:t>数据要素价值凸显</a:t>
            </a:r>
            <a:r>
              <a:rPr lang="en-US" altLang="zh-CN" b="1" dirty="0">
                <a:solidFill>
                  <a:schemeClr val="accent6">
                    <a:lumMod val="75000"/>
                  </a:schemeClr>
                </a:solidFill>
                <a:latin typeface="微软雅黑" panose="020B0503020204020204" pitchFamily="34" charset="-122"/>
                <a:ea typeface="思源黑体 CN Bold" panose="020B0800000000000000"/>
                <a:cs typeface="Alibaba PuHuiTi R" pitchFamily="18" charset="-122"/>
                <a:sym typeface="+mn-ea"/>
              </a:rPr>
              <a:t>--</a:t>
            </a:r>
            <a:r>
              <a:rPr lang="zh-CN" altLang="en-US" b="1" dirty="0">
                <a:solidFill>
                  <a:schemeClr val="accent6">
                    <a:lumMod val="75000"/>
                  </a:schemeClr>
                </a:solidFill>
                <a:latin typeface="微软雅黑" panose="020B0503020204020204" pitchFamily="34" charset="-122"/>
                <a:ea typeface="思源黑体 CN Bold" panose="020B0800000000000000"/>
                <a:cs typeface="Alibaba PuHuiTi R" pitchFamily="18" charset="-122"/>
                <a:sym typeface="+mn-ea"/>
              </a:rPr>
              <a:t>激活数据潜能</a:t>
            </a:r>
          </a:p>
          <a:p>
            <a:pPr algn="ctr"/>
            <a:endParaRPr lang="zh-CN" altLang="en-US" b="1" dirty="0">
              <a:solidFill>
                <a:schemeClr val="accent6">
                  <a:lumMod val="75000"/>
                </a:schemeClr>
              </a:solidFill>
              <a:latin typeface="微软雅黑" panose="020B0503020204020204" pitchFamily="34" charset="-122"/>
              <a:ea typeface="思源黑体 CN Bold" panose="020B0800000000000000"/>
              <a:cs typeface="Alibaba PuHuiTi R" pitchFamily="18" charset="-122"/>
              <a:sym typeface="+mn-ea"/>
            </a:endParaRPr>
          </a:p>
        </p:txBody>
      </p:sp>
      <p:sp>
        <p:nvSpPr>
          <p:cNvPr id="46" name="矩形: 圆角 45"/>
          <p:cNvSpPr/>
          <p:nvPr>
            <p:custDataLst>
              <p:tags r:id="rId3"/>
            </p:custDataLst>
          </p:nvPr>
        </p:nvSpPr>
        <p:spPr>
          <a:xfrm>
            <a:off x="8695691" y="1884407"/>
            <a:ext cx="2999739" cy="4035164"/>
          </a:xfrm>
          <a:prstGeom prst="roundRect">
            <a:avLst>
              <a:gd name="adj" fmla="val 0"/>
            </a:avLst>
          </a:prstGeom>
          <a:noFill/>
          <a:ln w="57150" cap="flat" cmpd="sng" algn="ctr">
            <a:solidFill>
              <a:srgbClr val="606060">
                <a:lumMod val="10000"/>
              </a:srgbClr>
            </a:solid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endParaRPr>
          </a:p>
        </p:txBody>
      </p:sp>
      <p:sp>
        <p:nvSpPr>
          <p:cNvPr id="47" name="文本框 46"/>
          <p:cNvSpPr txBox="1"/>
          <p:nvPr>
            <p:custDataLst>
              <p:tags r:id="rId4"/>
            </p:custDataLst>
          </p:nvPr>
        </p:nvSpPr>
        <p:spPr>
          <a:xfrm>
            <a:off x="9293860" y="1584960"/>
            <a:ext cx="1676400" cy="418191"/>
          </a:xfrm>
          <a:prstGeom prst="rect">
            <a:avLst/>
          </a:prstGeom>
          <a:solidFill>
            <a:srgbClr val="FFFFFF"/>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600" b="1" i="0" u="none" strike="noStrike" kern="1200" cap="none" spc="0" normalizeH="0" baseline="0" noProof="0" dirty="0">
                <a:ln>
                  <a:noFill/>
                </a:ln>
                <a:solidFill>
                  <a:srgbClr val="000000"/>
                </a:solidFill>
                <a:effectLst/>
                <a:uLnTx/>
                <a:uFillTx/>
                <a:latin typeface="微软雅黑" panose="020B0503020204020204" pitchFamily="34" charset="-122"/>
                <a:ea typeface="思源黑体 CN Bold" panose="020B0800000000000000"/>
                <a:cs typeface="Alibaba PuHuiTi R" pitchFamily="18" charset="-122"/>
              </a:rPr>
              <a:t>数据安全问题</a:t>
            </a:r>
          </a:p>
        </p:txBody>
      </p:sp>
      <p:sp>
        <p:nvSpPr>
          <p:cNvPr id="48" name="TextBox 29"/>
          <p:cNvSpPr txBox="1"/>
          <p:nvPr>
            <p:custDataLst>
              <p:tags r:id="rId5"/>
            </p:custDataLst>
          </p:nvPr>
        </p:nvSpPr>
        <p:spPr>
          <a:xfrm>
            <a:off x="8878564" y="2345032"/>
            <a:ext cx="2633991" cy="423680"/>
          </a:xfrm>
          <a:prstGeom prst="rect">
            <a:avLst/>
          </a:prstGeom>
          <a:solidFill>
            <a:srgbClr val="68B92E">
              <a:lumMod val="60000"/>
              <a:lumOff val="40000"/>
            </a:srgbClr>
          </a:solidFill>
          <a:ln w="12700" cap="flat">
            <a:noFill/>
            <a:miter lim="400000"/>
          </a:ln>
          <a:effectLst/>
        </p:spPr>
        <p:txBody>
          <a:bodyPr wrap="square"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chemeClr val="bg1"/>
                </a:solidFill>
                <a:effectLst/>
                <a:uLnTx/>
                <a:uFillTx/>
                <a:latin typeface="微软雅黑" panose="020B0503020204020204" pitchFamily="34" charset="-122"/>
                <a:ea typeface="思源黑体 CN Bold" panose="020B0800000000000000"/>
                <a:sym typeface="微软雅黑" panose="020B0503020204020204" pitchFamily="34" charset="-122"/>
              </a:rPr>
              <a:t>个人隐私泄露</a:t>
            </a:r>
          </a:p>
        </p:txBody>
      </p:sp>
      <p:sp>
        <p:nvSpPr>
          <p:cNvPr id="49" name="TextBox 29"/>
          <p:cNvSpPr txBox="1"/>
          <p:nvPr>
            <p:custDataLst>
              <p:tags r:id="rId6"/>
            </p:custDataLst>
          </p:nvPr>
        </p:nvSpPr>
        <p:spPr>
          <a:xfrm>
            <a:off x="8878564" y="2964124"/>
            <a:ext cx="2633991" cy="423680"/>
          </a:xfrm>
          <a:prstGeom prst="rect">
            <a:avLst/>
          </a:prstGeom>
          <a:solidFill>
            <a:srgbClr val="68B92E">
              <a:lumMod val="60000"/>
              <a:lumOff val="40000"/>
            </a:srgbClr>
          </a:solidFill>
          <a:ln w="12700" cap="flat">
            <a:noFill/>
            <a:miter lim="400000"/>
          </a:ln>
          <a:effectLst/>
        </p:spPr>
        <p:txBody>
          <a:bodyPr wrap="square"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思源黑体 CN Bold" panose="020B0800000000000000"/>
                <a:sym typeface="微软雅黑" panose="020B0503020204020204" pitchFamily="34" charset="-122"/>
              </a:rPr>
              <a:t>数据非法采集</a:t>
            </a:r>
          </a:p>
        </p:txBody>
      </p:sp>
      <p:sp>
        <p:nvSpPr>
          <p:cNvPr id="50" name="TextBox 29"/>
          <p:cNvSpPr txBox="1"/>
          <p:nvPr>
            <p:custDataLst>
              <p:tags r:id="rId7"/>
            </p:custDataLst>
          </p:nvPr>
        </p:nvSpPr>
        <p:spPr>
          <a:xfrm>
            <a:off x="8878563" y="3598272"/>
            <a:ext cx="2633991" cy="423680"/>
          </a:xfrm>
          <a:prstGeom prst="rect">
            <a:avLst/>
          </a:prstGeom>
          <a:solidFill>
            <a:srgbClr val="68B92E">
              <a:lumMod val="60000"/>
              <a:lumOff val="40000"/>
            </a:srgbClr>
          </a:solidFill>
          <a:ln w="12700" cap="flat">
            <a:noFill/>
            <a:miter lim="400000"/>
          </a:ln>
          <a:effectLst/>
        </p:spPr>
        <p:txBody>
          <a:bodyPr wrap="square"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思源黑体 CN Bold" panose="020B0800000000000000"/>
                <a:sym typeface="微软雅黑" panose="020B0503020204020204" pitchFamily="34" charset="-122"/>
              </a:rPr>
              <a:t>数据泄露</a:t>
            </a:r>
          </a:p>
        </p:txBody>
      </p:sp>
      <p:sp>
        <p:nvSpPr>
          <p:cNvPr id="51" name="TextBox 29"/>
          <p:cNvSpPr txBox="1"/>
          <p:nvPr>
            <p:custDataLst>
              <p:tags r:id="rId8"/>
            </p:custDataLst>
          </p:nvPr>
        </p:nvSpPr>
        <p:spPr>
          <a:xfrm>
            <a:off x="8878563" y="4217364"/>
            <a:ext cx="2633991" cy="423680"/>
          </a:xfrm>
          <a:prstGeom prst="rect">
            <a:avLst/>
          </a:prstGeom>
          <a:solidFill>
            <a:srgbClr val="68B92E">
              <a:lumMod val="60000"/>
              <a:lumOff val="40000"/>
            </a:srgbClr>
          </a:solidFill>
          <a:ln w="12700" cap="flat">
            <a:noFill/>
            <a:miter lim="400000"/>
          </a:ln>
          <a:effectLst/>
        </p:spPr>
        <p:txBody>
          <a:bodyPr wrap="square"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a:ln>
                  <a:noFill/>
                </a:ln>
                <a:solidFill>
                  <a:schemeClr val="bg1"/>
                </a:solidFill>
                <a:effectLst/>
                <a:uLnTx/>
                <a:uFillTx/>
                <a:latin typeface="微软雅黑" panose="020B0503020204020204" pitchFamily="34" charset="-122"/>
                <a:ea typeface="思源黑体 CN Bold" panose="020B0800000000000000"/>
                <a:sym typeface="微软雅黑" panose="020B0503020204020204" pitchFamily="34" charset="-122"/>
              </a:rPr>
              <a:t>数据篡改</a:t>
            </a:r>
            <a:endPar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思源黑体 CN Bold" panose="020B0800000000000000"/>
              <a:sym typeface="微软雅黑" panose="020B0503020204020204" pitchFamily="34" charset="-122"/>
            </a:endParaRPr>
          </a:p>
        </p:txBody>
      </p:sp>
      <p:sp>
        <p:nvSpPr>
          <p:cNvPr id="52" name="TextBox 29"/>
          <p:cNvSpPr txBox="1"/>
          <p:nvPr>
            <p:custDataLst>
              <p:tags r:id="rId9"/>
            </p:custDataLst>
          </p:nvPr>
        </p:nvSpPr>
        <p:spPr>
          <a:xfrm>
            <a:off x="8878563" y="4851512"/>
            <a:ext cx="2633991" cy="423680"/>
          </a:xfrm>
          <a:prstGeom prst="rect">
            <a:avLst/>
          </a:prstGeom>
          <a:solidFill>
            <a:srgbClr val="68B92E">
              <a:lumMod val="60000"/>
              <a:lumOff val="40000"/>
            </a:srgbClr>
          </a:solidFill>
          <a:ln w="12700" cap="flat">
            <a:noFill/>
            <a:miter lim="400000"/>
          </a:ln>
          <a:effectLst/>
        </p:spPr>
        <p:txBody>
          <a:bodyPr wrap="square"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chemeClr val="bg1"/>
                </a:solidFill>
                <a:effectLst/>
                <a:uLnTx/>
                <a:uFillTx/>
                <a:latin typeface="微软雅黑" panose="020B0503020204020204" pitchFamily="34" charset="-122"/>
                <a:ea typeface="思源黑体 CN Bold" panose="020B0800000000000000"/>
                <a:sym typeface="微软雅黑" panose="020B0503020204020204" pitchFamily="34" charset="-122"/>
              </a:rPr>
              <a:t>数据滥用</a:t>
            </a:r>
          </a:p>
        </p:txBody>
      </p:sp>
      <p:sp>
        <p:nvSpPr>
          <p:cNvPr id="53" name="TextBox 29"/>
          <p:cNvSpPr txBox="1"/>
          <p:nvPr>
            <p:custDataLst>
              <p:tags r:id="rId10"/>
            </p:custDataLst>
          </p:nvPr>
        </p:nvSpPr>
        <p:spPr>
          <a:xfrm>
            <a:off x="8885851" y="5315149"/>
            <a:ext cx="2633991" cy="423680"/>
          </a:xfrm>
          <a:prstGeom prst="rect">
            <a:avLst/>
          </a:prstGeom>
          <a:noFill/>
          <a:ln w="12700" cap="flat">
            <a:noFill/>
            <a:miter lim="400000"/>
          </a:ln>
          <a:effectLst/>
        </p:spPr>
        <p:txBody>
          <a:bodyPr wrap="square" anchor="t">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0000"/>
                </a:solidFill>
                <a:effectLst/>
                <a:uLnTx/>
                <a:uFillTx/>
                <a:latin typeface="Arial" panose="020B0604020202020204"/>
                <a:ea typeface="思源黑体 CN Bold" panose="020B0800000000000000"/>
                <a:cs typeface="微软雅黑" panose="020B0503020204020204" pitchFamily="34" charset="-122"/>
                <a:sym typeface="微软雅黑" panose="020B0503020204020204" pitchFamily="34" charset="-122"/>
              </a:rPr>
              <a:t>……</a:t>
            </a:r>
          </a:p>
        </p:txBody>
      </p:sp>
      <p:sp>
        <p:nvSpPr>
          <p:cNvPr id="54" name="任意多边形: 形状 11"/>
          <p:cNvSpPr/>
          <p:nvPr>
            <p:custDataLst>
              <p:tags r:id="rId11"/>
            </p:custDataLst>
          </p:nvPr>
        </p:nvSpPr>
        <p:spPr>
          <a:xfrm rot="16200000" flipV="1">
            <a:off x="6972935" y="3331210"/>
            <a:ext cx="1826895" cy="14014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6197" y="4242"/>
                </a:lnTo>
                <a:lnTo>
                  <a:pt x="12905" y="4242"/>
                </a:lnTo>
                <a:lnTo>
                  <a:pt x="12900" y="4523"/>
                </a:lnTo>
                <a:cubicBezTo>
                  <a:pt x="13004" y="7670"/>
                  <a:pt x="14048" y="11202"/>
                  <a:pt x="16100" y="14739"/>
                </a:cubicBezTo>
                <a:cubicBezTo>
                  <a:pt x="17468" y="17097"/>
                  <a:pt x="19156" y="19234"/>
                  <a:pt x="21035" y="21080"/>
                </a:cubicBezTo>
                <a:lnTo>
                  <a:pt x="21600" y="21600"/>
                </a:lnTo>
                <a:lnTo>
                  <a:pt x="0" y="21600"/>
                </a:lnTo>
                <a:lnTo>
                  <a:pt x="565" y="21080"/>
                </a:lnTo>
                <a:cubicBezTo>
                  <a:pt x="2444" y="19234"/>
                  <a:pt x="4132" y="17097"/>
                  <a:pt x="5500" y="14739"/>
                </a:cubicBezTo>
                <a:cubicBezTo>
                  <a:pt x="7552" y="11202"/>
                  <a:pt x="8596" y="7670"/>
                  <a:pt x="8700" y="4523"/>
                </a:cubicBezTo>
                <a:lnTo>
                  <a:pt x="8695" y="4242"/>
                </a:lnTo>
                <a:lnTo>
                  <a:pt x="5403" y="4242"/>
                </a:lnTo>
                <a:close/>
              </a:path>
            </a:pathLst>
          </a:custGeom>
          <a:gradFill>
            <a:gsLst>
              <a:gs pos="0">
                <a:srgbClr val="68B92E">
                  <a:lumMod val="5000"/>
                  <a:lumOff val="95000"/>
                </a:srgbClr>
              </a:gs>
              <a:gs pos="100000">
                <a:srgbClr val="68B92E">
                  <a:lumMod val="0"/>
                  <a:lumOff val="100000"/>
                  <a:alpha val="100000"/>
                </a:srgbClr>
              </a:gs>
              <a:gs pos="83000">
                <a:srgbClr val="68B92E">
                  <a:lumMod val="45000"/>
                  <a:lumOff val="55000"/>
                </a:srgbClr>
              </a:gs>
              <a:gs pos="100000">
                <a:srgbClr val="68B92E">
                  <a:lumMod val="30000"/>
                  <a:lumOff val="70000"/>
                </a:srgbClr>
              </a:gs>
            </a:gsLst>
            <a:lin ang="16800000" scaled="0"/>
          </a:gradFill>
          <a:ln w="12700">
            <a:miter lim="400000"/>
          </a:ln>
        </p:spPr>
        <p:txBody>
          <a:bodyPr lIns="50800" tIns="50800" rIns="50800" bIns="5080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828800" rtl="0" eaLnBrk="1" fontAlgn="auto" latinLnBrk="0" hangingPunct="1">
              <a:lnSpc>
                <a:spcPct val="100000"/>
              </a:lnSpc>
              <a:spcBef>
                <a:spcPts val="0"/>
              </a:spcBef>
              <a:spcAft>
                <a:spcPts val="0"/>
              </a:spcAft>
              <a:buClrTx/>
              <a:buSzTx/>
              <a:buFontTx/>
              <a:buNone/>
              <a:defRPr sz="3600">
                <a:solidFill>
                  <a:srgbClr val="FFFFFF"/>
                </a:solidFill>
              </a:defRPr>
            </a:pPr>
            <a:endParaRPr kumimoji="0" sz="3600" b="0" i="0" u="none" strike="noStrike" kern="1200" cap="none" spc="0" normalizeH="0" baseline="0" noProof="0">
              <a:ln>
                <a:noFill/>
              </a:ln>
              <a:solidFill>
                <a:srgbClr val="FFFFFF"/>
              </a:solidFill>
              <a:effectLst/>
              <a:uLnTx/>
              <a:uFillTx/>
              <a:latin typeface="Source Han Sans CN Regular" panose="020B0500000000000000" charset="-122"/>
              <a:ea typeface="思源黑体 CN Bold" panose="020B0800000000000000"/>
            </a:endParaRPr>
          </a:p>
        </p:txBody>
      </p:sp>
      <p:sp>
        <p:nvSpPr>
          <p:cNvPr id="55" name="文本框 54"/>
          <p:cNvSpPr txBox="1"/>
          <p:nvPr/>
        </p:nvSpPr>
        <p:spPr>
          <a:xfrm>
            <a:off x="7493000" y="3809365"/>
            <a:ext cx="1202690" cy="398780"/>
          </a:xfrm>
          <a:prstGeom prst="rect">
            <a:avLst/>
          </a:prstGeom>
          <a:noFill/>
        </p:spPr>
        <p:txBody>
          <a:bodyPr wrap="square" rtlCol="0" anchor="t">
            <a:spAutoFit/>
          </a:bodyPr>
          <a:lstStyle/>
          <a:p>
            <a:r>
              <a:rPr lang="zh-CN" altLang="en-US" sz="2000" b="1" dirty="0">
                <a:solidFill>
                  <a:srgbClr val="FF0000"/>
                </a:solidFill>
                <a:latin typeface="微软雅黑" panose="020B0503020204020204" pitchFamily="34" charset="-122"/>
                <a:ea typeface="思源黑体 CN Bold" panose="020B0800000000000000"/>
                <a:cs typeface="Alibaba PuHuiTi R" pitchFamily="18" charset="-122"/>
                <a:sym typeface="+mn-ea"/>
              </a:rPr>
              <a:t>催生</a:t>
            </a:r>
          </a:p>
        </p:txBody>
      </p:sp>
      <p:pic>
        <p:nvPicPr>
          <p:cNvPr id="3" name="Picture 2"/>
          <p:cNvPicPr>
            <a:picLocks noChangeAspect="1" noChangeArrowheads="1"/>
          </p:cNvPicPr>
          <p:nvPr>
            <p:custDataLst>
              <p:tags r:id="rId12"/>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4013835" y="4533265"/>
            <a:ext cx="2710815" cy="152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A73D-55F5-D54C-9890-95B1ADA87E86}"/>
              </a:ext>
            </a:extLst>
          </p:cNvPr>
          <p:cNvSpPr>
            <a:spLocks noGrp="1"/>
          </p:cNvSpPr>
          <p:nvPr>
            <p:ph type="title"/>
          </p:nvPr>
        </p:nvSpPr>
        <p:spPr/>
        <p:txBody>
          <a:bodyPr vert="horz" lIns="91440" tIns="45720" rIns="91440" bIns="45720" rtlCol="0" anchor="ctr">
            <a:normAutofit/>
          </a:bodyPr>
          <a:lstStyle/>
          <a:p>
            <a:r>
              <a:rPr lang="zh-CN" altLang="en-US" dirty="0"/>
              <a:t>一站式数据安全共享公开解决方案</a:t>
            </a:r>
            <a:endParaRPr lang="en-US" dirty="0"/>
          </a:p>
        </p:txBody>
      </p:sp>
      <p:sp>
        <p:nvSpPr>
          <p:cNvPr id="13" name="矩形: 圆角 4">
            <a:extLst>
              <a:ext uri="{FF2B5EF4-FFF2-40B4-BE49-F238E27FC236}">
                <a16:creationId xmlns:a16="http://schemas.microsoft.com/office/drawing/2014/main" id="{1922212F-58BD-4CA0-D218-D576DD2692BE}"/>
              </a:ext>
            </a:extLst>
          </p:cNvPr>
          <p:cNvSpPr/>
          <p:nvPr/>
        </p:nvSpPr>
        <p:spPr>
          <a:xfrm>
            <a:off x="656288" y="2618120"/>
            <a:ext cx="590556" cy="246935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大数据平台</a:t>
            </a:r>
          </a:p>
        </p:txBody>
      </p:sp>
      <p:sp>
        <p:nvSpPr>
          <p:cNvPr id="14" name="矩形: 圆角 6">
            <a:extLst>
              <a:ext uri="{FF2B5EF4-FFF2-40B4-BE49-F238E27FC236}">
                <a16:creationId xmlns:a16="http://schemas.microsoft.com/office/drawing/2014/main" id="{2642B7B8-55CA-27B4-5C6D-02604EF062C1}"/>
              </a:ext>
            </a:extLst>
          </p:cNvPr>
          <p:cNvSpPr/>
          <p:nvPr/>
        </p:nvSpPr>
        <p:spPr>
          <a:xfrm>
            <a:off x="4224593" y="2211972"/>
            <a:ext cx="1638884" cy="81915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重标识攻击</a:t>
            </a:r>
          </a:p>
        </p:txBody>
      </p:sp>
      <p:sp>
        <p:nvSpPr>
          <p:cNvPr id="15" name="矩形: 圆角 7">
            <a:extLst>
              <a:ext uri="{FF2B5EF4-FFF2-40B4-BE49-F238E27FC236}">
                <a16:creationId xmlns:a16="http://schemas.microsoft.com/office/drawing/2014/main" id="{BE077126-6CA2-9D8B-8485-07F1DF58583B}"/>
              </a:ext>
            </a:extLst>
          </p:cNvPr>
          <p:cNvSpPr/>
          <p:nvPr/>
        </p:nvSpPr>
        <p:spPr>
          <a:xfrm>
            <a:off x="4224593" y="3040647"/>
            <a:ext cx="1638883" cy="81915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匿名数据重构</a:t>
            </a:r>
          </a:p>
        </p:txBody>
      </p:sp>
      <p:sp>
        <p:nvSpPr>
          <p:cNvPr id="18" name="矩形: 圆角 8">
            <a:extLst>
              <a:ext uri="{FF2B5EF4-FFF2-40B4-BE49-F238E27FC236}">
                <a16:creationId xmlns:a16="http://schemas.microsoft.com/office/drawing/2014/main" id="{09BA7458-12D5-75CA-23F5-538D3CE92990}"/>
              </a:ext>
            </a:extLst>
          </p:cNvPr>
          <p:cNvSpPr/>
          <p:nvPr/>
        </p:nvSpPr>
        <p:spPr>
          <a:xfrm>
            <a:off x="4224593" y="3862177"/>
            <a:ext cx="1638883" cy="81915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数据关联推断</a:t>
            </a:r>
          </a:p>
        </p:txBody>
      </p:sp>
      <p:sp>
        <p:nvSpPr>
          <p:cNvPr id="19" name="矩形: 圆角 10">
            <a:extLst>
              <a:ext uri="{FF2B5EF4-FFF2-40B4-BE49-F238E27FC236}">
                <a16:creationId xmlns:a16="http://schemas.microsoft.com/office/drawing/2014/main" id="{3479F861-D081-A557-283A-13EB5F4F7DCA}"/>
              </a:ext>
            </a:extLst>
          </p:cNvPr>
          <p:cNvSpPr/>
          <p:nvPr/>
        </p:nvSpPr>
        <p:spPr>
          <a:xfrm>
            <a:off x="1757579" y="4980515"/>
            <a:ext cx="4660693" cy="48346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AI</a:t>
            </a:r>
            <a:r>
              <a:rPr lang="zh-CN" altLang="en-US" b="1" dirty="0">
                <a:solidFill>
                  <a:schemeClr val="tx1"/>
                </a:solidFill>
              </a:rPr>
              <a:t>安全大脑</a:t>
            </a:r>
          </a:p>
        </p:txBody>
      </p:sp>
      <p:sp>
        <p:nvSpPr>
          <p:cNvPr id="20" name="矩形: 圆角 11">
            <a:extLst>
              <a:ext uri="{FF2B5EF4-FFF2-40B4-BE49-F238E27FC236}">
                <a16:creationId xmlns:a16="http://schemas.microsoft.com/office/drawing/2014/main" id="{146AEBC8-9AB6-9A2C-FA7D-2478BE14CFB7}"/>
              </a:ext>
            </a:extLst>
          </p:cNvPr>
          <p:cNvSpPr/>
          <p:nvPr/>
        </p:nvSpPr>
        <p:spPr>
          <a:xfrm>
            <a:off x="1807607" y="3862177"/>
            <a:ext cx="1718333" cy="81915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数据分类分级</a:t>
            </a:r>
          </a:p>
        </p:txBody>
      </p:sp>
      <p:sp>
        <p:nvSpPr>
          <p:cNvPr id="21" name="矩形: 圆角 13">
            <a:extLst>
              <a:ext uri="{FF2B5EF4-FFF2-40B4-BE49-F238E27FC236}">
                <a16:creationId xmlns:a16="http://schemas.microsoft.com/office/drawing/2014/main" id="{7F1617C7-3FB6-22AB-E5E4-65EEF04D4310}"/>
              </a:ext>
            </a:extLst>
          </p:cNvPr>
          <p:cNvSpPr/>
          <p:nvPr/>
        </p:nvSpPr>
        <p:spPr>
          <a:xfrm>
            <a:off x="1807607" y="2211972"/>
            <a:ext cx="1718333" cy="81915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数据隐私条例</a:t>
            </a:r>
            <a:endParaRPr lang="en-US" altLang="zh-CN" b="1" dirty="0">
              <a:solidFill>
                <a:schemeClr val="tx1"/>
              </a:solidFill>
            </a:endParaRPr>
          </a:p>
        </p:txBody>
      </p:sp>
      <p:sp>
        <p:nvSpPr>
          <p:cNvPr id="22" name="矩形 21">
            <a:extLst>
              <a:ext uri="{FF2B5EF4-FFF2-40B4-BE49-F238E27FC236}">
                <a16:creationId xmlns:a16="http://schemas.microsoft.com/office/drawing/2014/main" id="{CF91106F-7A9A-9A57-067B-55EA84AD3D4A}"/>
              </a:ext>
            </a:extLst>
          </p:cNvPr>
          <p:cNvSpPr/>
          <p:nvPr/>
        </p:nvSpPr>
        <p:spPr>
          <a:xfrm>
            <a:off x="1650448" y="1696426"/>
            <a:ext cx="8071006" cy="4312741"/>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23" name="矩形: 圆角 19">
            <a:extLst>
              <a:ext uri="{FF2B5EF4-FFF2-40B4-BE49-F238E27FC236}">
                <a16:creationId xmlns:a16="http://schemas.microsoft.com/office/drawing/2014/main" id="{36A6832F-790A-35A2-F7EA-6B2D46CCC05E}"/>
              </a:ext>
            </a:extLst>
          </p:cNvPr>
          <p:cNvSpPr/>
          <p:nvPr/>
        </p:nvSpPr>
        <p:spPr>
          <a:xfrm>
            <a:off x="3690714" y="2087474"/>
            <a:ext cx="442915" cy="2698627"/>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数据脱敏  </a:t>
            </a:r>
            <a:endParaRPr lang="en-US" altLang="zh-CN" b="1" dirty="0">
              <a:solidFill>
                <a:schemeClr val="tx1"/>
              </a:solidFill>
            </a:endParaRPr>
          </a:p>
          <a:p>
            <a:pPr algn="ctr"/>
            <a:r>
              <a:rPr lang="zh-CN" altLang="en-US" b="1" dirty="0">
                <a:solidFill>
                  <a:schemeClr val="tx1"/>
                </a:solidFill>
              </a:rPr>
              <a:t>匿名</a:t>
            </a:r>
          </a:p>
        </p:txBody>
      </p:sp>
      <p:sp>
        <p:nvSpPr>
          <p:cNvPr id="24" name="矩形: 圆角 20">
            <a:extLst>
              <a:ext uri="{FF2B5EF4-FFF2-40B4-BE49-F238E27FC236}">
                <a16:creationId xmlns:a16="http://schemas.microsoft.com/office/drawing/2014/main" id="{BCA4F795-E575-8695-0E3C-A2C5B6D4D644}"/>
              </a:ext>
            </a:extLst>
          </p:cNvPr>
          <p:cNvSpPr/>
          <p:nvPr/>
        </p:nvSpPr>
        <p:spPr>
          <a:xfrm>
            <a:off x="5925514" y="2175209"/>
            <a:ext cx="442915" cy="251207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数据泄露</a:t>
            </a:r>
            <a:endParaRPr lang="en-US" altLang="zh-CN" b="1" dirty="0">
              <a:solidFill>
                <a:schemeClr val="tx1"/>
              </a:solidFill>
            </a:endParaRPr>
          </a:p>
          <a:p>
            <a:pPr algn="ctr"/>
            <a:r>
              <a:rPr lang="zh-CN" altLang="en-US" b="1" dirty="0">
                <a:solidFill>
                  <a:schemeClr val="tx1"/>
                </a:solidFill>
              </a:rPr>
              <a:t>风险评估</a:t>
            </a:r>
          </a:p>
        </p:txBody>
      </p:sp>
      <p:sp>
        <p:nvSpPr>
          <p:cNvPr id="25" name="矩形: 圆角 21">
            <a:extLst>
              <a:ext uri="{FF2B5EF4-FFF2-40B4-BE49-F238E27FC236}">
                <a16:creationId xmlns:a16="http://schemas.microsoft.com/office/drawing/2014/main" id="{EE54C92C-936F-E714-52B4-6B44B9D5365B}"/>
              </a:ext>
            </a:extLst>
          </p:cNvPr>
          <p:cNvSpPr/>
          <p:nvPr/>
        </p:nvSpPr>
        <p:spPr>
          <a:xfrm>
            <a:off x="7012429" y="1870407"/>
            <a:ext cx="632221" cy="179561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可信计算服务</a:t>
            </a:r>
            <a:endParaRPr lang="en-US" altLang="zh-CN" b="1" dirty="0">
              <a:solidFill>
                <a:schemeClr val="tx1"/>
              </a:solidFill>
            </a:endParaRPr>
          </a:p>
        </p:txBody>
      </p:sp>
      <p:sp>
        <p:nvSpPr>
          <p:cNvPr id="26" name="矩形: 圆角 23">
            <a:extLst>
              <a:ext uri="{FF2B5EF4-FFF2-40B4-BE49-F238E27FC236}">
                <a16:creationId xmlns:a16="http://schemas.microsoft.com/office/drawing/2014/main" id="{0B961D09-4E35-3178-11E6-033D0157F8F2}"/>
              </a:ext>
            </a:extLst>
          </p:cNvPr>
          <p:cNvSpPr/>
          <p:nvPr/>
        </p:nvSpPr>
        <p:spPr>
          <a:xfrm>
            <a:off x="7060654" y="3991208"/>
            <a:ext cx="571493" cy="180260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隐私计算服务</a:t>
            </a:r>
            <a:endParaRPr lang="en-US" altLang="zh-CN" b="1" dirty="0">
              <a:solidFill>
                <a:schemeClr val="tx1"/>
              </a:solidFill>
            </a:endParaRPr>
          </a:p>
        </p:txBody>
      </p:sp>
      <p:sp>
        <p:nvSpPr>
          <p:cNvPr id="27" name="矩形: 圆角 25">
            <a:extLst>
              <a:ext uri="{FF2B5EF4-FFF2-40B4-BE49-F238E27FC236}">
                <a16:creationId xmlns:a16="http://schemas.microsoft.com/office/drawing/2014/main" id="{0D1116A2-813A-5ADC-35BA-88AB941982EB}"/>
              </a:ext>
            </a:extLst>
          </p:cNvPr>
          <p:cNvSpPr/>
          <p:nvPr/>
        </p:nvSpPr>
        <p:spPr>
          <a:xfrm>
            <a:off x="10303077" y="2397782"/>
            <a:ext cx="1789505" cy="7667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用户侧</a:t>
            </a:r>
            <a:endParaRPr lang="en-US" altLang="zh-CN" b="1" dirty="0">
              <a:solidFill>
                <a:schemeClr val="tx1"/>
              </a:solidFill>
            </a:endParaRPr>
          </a:p>
          <a:p>
            <a:pPr algn="ctr"/>
            <a:r>
              <a:rPr lang="zh-CN" altLang="en-US" b="1" dirty="0">
                <a:solidFill>
                  <a:schemeClr val="tx1"/>
                </a:solidFill>
              </a:rPr>
              <a:t>分析程序</a:t>
            </a:r>
            <a:endParaRPr lang="en-US" altLang="zh-CN" b="1" dirty="0">
              <a:solidFill>
                <a:schemeClr val="tx1"/>
              </a:solidFill>
            </a:endParaRPr>
          </a:p>
        </p:txBody>
      </p:sp>
      <p:sp>
        <p:nvSpPr>
          <p:cNvPr id="28" name="矩形: 圆角 26">
            <a:extLst>
              <a:ext uri="{FF2B5EF4-FFF2-40B4-BE49-F238E27FC236}">
                <a16:creationId xmlns:a16="http://schemas.microsoft.com/office/drawing/2014/main" id="{5EEAC395-EC0F-8DFF-8634-2FCA94C149E6}"/>
              </a:ext>
            </a:extLst>
          </p:cNvPr>
          <p:cNvSpPr/>
          <p:nvPr/>
        </p:nvSpPr>
        <p:spPr>
          <a:xfrm>
            <a:off x="7632150" y="3965013"/>
            <a:ext cx="1927375" cy="61436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匿踪查询</a:t>
            </a:r>
            <a:endParaRPr lang="en-US" altLang="zh-CN" b="1" dirty="0">
              <a:solidFill>
                <a:schemeClr val="tx1"/>
              </a:solidFill>
            </a:endParaRPr>
          </a:p>
        </p:txBody>
      </p:sp>
      <p:sp>
        <p:nvSpPr>
          <p:cNvPr id="29" name="矩形: 圆角 27">
            <a:extLst>
              <a:ext uri="{FF2B5EF4-FFF2-40B4-BE49-F238E27FC236}">
                <a16:creationId xmlns:a16="http://schemas.microsoft.com/office/drawing/2014/main" id="{EA029858-4919-1768-3AC5-6C46A7BEDB11}"/>
              </a:ext>
            </a:extLst>
          </p:cNvPr>
          <p:cNvSpPr/>
          <p:nvPr/>
        </p:nvSpPr>
        <p:spPr>
          <a:xfrm>
            <a:off x="7632149" y="4579375"/>
            <a:ext cx="1927375" cy="61436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安全多方计算</a:t>
            </a:r>
            <a:endParaRPr lang="en-US" altLang="zh-CN" b="1" dirty="0">
              <a:solidFill>
                <a:schemeClr val="tx1"/>
              </a:solidFill>
            </a:endParaRPr>
          </a:p>
        </p:txBody>
      </p:sp>
      <p:sp>
        <p:nvSpPr>
          <p:cNvPr id="30" name="矩形: 圆角 28">
            <a:extLst>
              <a:ext uri="{FF2B5EF4-FFF2-40B4-BE49-F238E27FC236}">
                <a16:creationId xmlns:a16="http://schemas.microsoft.com/office/drawing/2014/main" id="{321FCB18-69CD-8FC5-2DF2-E897D1E3E096}"/>
              </a:ext>
            </a:extLst>
          </p:cNvPr>
          <p:cNvSpPr/>
          <p:nvPr/>
        </p:nvSpPr>
        <p:spPr>
          <a:xfrm>
            <a:off x="7632149" y="5193737"/>
            <a:ext cx="1927375" cy="61436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联邦学习</a:t>
            </a:r>
            <a:endParaRPr lang="en-US" altLang="zh-CN" b="1" dirty="0">
              <a:solidFill>
                <a:schemeClr val="tx1"/>
              </a:solidFill>
            </a:endParaRPr>
          </a:p>
        </p:txBody>
      </p:sp>
      <p:sp>
        <p:nvSpPr>
          <p:cNvPr id="31" name="矩形: 圆角 29">
            <a:extLst>
              <a:ext uri="{FF2B5EF4-FFF2-40B4-BE49-F238E27FC236}">
                <a16:creationId xmlns:a16="http://schemas.microsoft.com/office/drawing/2014/main" id="{812CCC8D-01DC-5140-61BC-797268B13618}"/>
              </a:ext>
            </a:extLst>
          </p:cNvPr>
          <p:cNvSpPr/>
          <p:nvPr/>
        </p:nvSpPr>
        <p:spPr>
          <a:xfrm>
            <a:off x="10345443" y="4086223"/>
            <a:ext cx="1738906" cy="7667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用户</a:t>
            </a:r>
            <a:r>
              <a:rPr lang="en-US" altLang="zh-CN" b="1" dirty="0">
                <a:solidFill>
                  <a:schemeClr val="tx1"/>
                </a:solidFill>
              </a:rPr>
              <a:t>A</a:t>
            </a:r>
          </a:p>
          <a:p>
            <a:pPr algn="ctr"/>
            <a:r>
              <a:rPr lang="zh-CN" altLang="en-US" b="1" dirty="0">
                <a:solidFill>
                  <a:schemeClr val="tx1"/>
                </a:solidFill>
              </a:rPr>
              <a:t>隐私计算软件</a:t>
            </a:r>
            <a:endParaRPr lang="en-US" altLang="zh-CN" b="1" dirty="0">
              <a:solidFill>
                <a:schemeClr val="tx1"/>
              </a:solidFill>
            </a:endParaRPr>
          </a:p>
        </p:txBody>
      </p:sp>
      <p:sp>
        <p:nvSpPr>
          <p:cNvPr id="32" name="箭头: V 形 30">
            <a:extLst>
              <a:ext uri="{FF2B5EF4-FFF2-40B4-BE49-F238E27FC236}">
                <a16:creationId xmlns:a16="http://schemas.microsoft.com/office/drawing/2014/main" id="{FB794BBF-3442-1DBD-4CC2-F48E81B16A8E}"/>
              </a:ext>
            </a:extLst>
          </p:cNvPr>
          <p:cNvSpPr/>
          <p:nvPr/>
        </p:nvSpPr>
        <p:spPr>
          <a:xfrm rot="10800000">
            <a:off x="9818743" y="2655102"/>
            <a:ext cx="247650" cy="2667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33" name="箭头: 左右 32">
            <a:extLst>
              <a:ext uri="{FF2B5EF4-FFF2-40B4-BE49-F238E27FC236}">
                <a16:creationId xmlns:a16="http://schemas.microsoft.com/office/drawing/2014/main" id="{F0243F0A-F5D4-7D13-C356-432AE8E15439}"/>
              </a:ext>
            </a:extLst>
          </p:cNvPr>
          <p:cNvSpPr/>
          <p:nvPr/>
        </p:nvSpPr>
        <p:spPr>
          <a:xfrm>
            <a:off x="9819802" y="4336254"/>
            <a:ext cx="523870" cy="2667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4" name="箭头: V 形 33">
            <a:extLst>
              <a:ext uri="{FF2B5EF4-FFF2-40B4-BE49-F238E27FC236}">
                <a16:creationId xmlns:a16="http://schemas.microsoft.com/office/drawing/2014/main" id="{E7E2C501-46C5-82D8-BE33-610552D03045}"/>
              </a:ext>
            </a:extLst>
          </p:cNvPr>
          <p:cNvSpPr/>
          <p:nvPr/>
        </p:nvSpPr>
        <p:spPr>
          <a:xfrm>
            <a:off x="1367089" y="3667210"/>
            <a:ext cx="247650" cy="26670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35" name="矩形 34">
            <a:extLst>
              <a:ext uri="{FF2B5EF4-FFF2-40B4-BE49-F238E27FC236}">
                <a16:creationId xmlns:a16="http://schemas.microsoft.com/office/drawing/2014/main" id="{77F4F1E9-DC8A-5359-9D36-0D7EA6AE74A0}"/>
              </a:ext>
            </a:extLst>
          </p:cNvPr>
          <p:cNvSpPr/>
          <p:nvPr/>
        </p:nvSpPr>
        <p:spPr>
          <a:xfrm>
            <a:off x="195241" y="1727234"/>
            <a:ext cx="1128144" cy="4312741"/>
          </a:xfrm>
          <a:prstGeom prst="rect">
            <a:avLst/>
          </a:prstGeom>
          <a:no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36" name="文本框 35">
            <a:extLst>
              <a:ext uri="{FF2B5EF4-FFF2-40B4-BE49-F238E27FC236}">
                <a16:creationId xmlns:a16="http://schemas.microsoft.com/office/drawing/2014/main" id="{DB1596EE-7F25-9FC6-7697-49FCADA5AFCB}"/>
              </a:ext>
            </a:extLst>
          </p:cNvPr>
          <p:cNvSpPr txBox="1"/>
          <p:nvPr/>
        </p:nvSpPr>
        <p:spPr>
          <a:xfrm>
            <a:off x="216365" y="3108181"/>
            <a:ext cx="434558" cy="1477328"/>
          </a:xfrm>
          <a:prstGeom prst="rect">
            <a:avLst/>
          </a:prstGeom>
          <a:noFill/>
        </p:spPr>
        <p:txBody>
          <a:bodyPr wrap="square" rtlCol="0">
            <a:spAutoFit/>
          </a:bodyPr>
          <a:lstStyle/>
          <a:p>
            <a:r>
              <a:rPr lang="zh-CN" altLang="en-US" dirty="0"/>
              <a:t>数据运营方</a:t>
            </a:r>
          </a:p>
        </p:txBody>
      </p:sp>
      <p:sp>
        <p:nvSpPr>
          <p:cNvPr id="38" name="文本框 37">
            <a:extLst>
              <a:ext uri="{FF2B5EF4-FFF2-40B4-BE49-F238E27FC236}">
                <a16:creationId xmlns:a16="http://schemas.microsoft.com/office/drawing/2014/main" id="{87AAB850-1A63-6625-3D50-0B57030023C3}"/>
              </a:ext>
            </a:extLst>
          </p:cNvPr>
          <p:cNvSpPr txBox="1"/>
          <p:nvPr/>
        </p:nvSpPr>
        <p:spPr>
          <a:xfrm>
            <a:off x="230907" y="1286586"/>
            <a:ext cx="954107" cy="400110"/>
          </a:xfrm>
          <a:prstGeom prst="rect">
            <a:avLst/>
          </a:prstGeom>
          <a:noFill/>
        </p:spPr>
        <p:txBody>
          <a:bodyPr wrap="none" rtlCol="0">
            <a:spAutoFit/>
          </a:bodyPr>
          <a:lstStyle/>
          <a:p>
            <a:r>
              <a:rPr lang="zh-CN" altLang="en-US" sz="2000" b="1" dirty="0"/>
              <a:t>数据源</a:t>
            </a:r>
          </a:p>
        </p:txBody>
      </p:sp>
      <p:sp>
        <p:nvSpPr>
          <p:cNvPr id="39" name="矩形 38">
            <a:extLst>
              <a:ext uri="{FF2B5EF4-FFF2-40B4-BE49-F238E27FC236}">
                <a16:creationId xmlns:a16="http://schemas.microsoft.com/office/drawing/2014/main" id="{3ADB401D-B562-4EF0-5BCB-DD055CA485A5}"/>
              </a:ext>
            </a:extLst>
          </p:cNvPr>
          <p:cNvSpPr/>
          <p:nvPr/>
        </p:nvSpPr>
        <p:spPr>
          <a:xfrm>
            <a:off x="6999927" y="3903102"/>
            <a:ext cx="2664373" cy="1976435"/>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0" name="矩形: 圆角 40">
            <a:extLst>
              <a:ext uri="{FF2B5EF4-FFF2-40B4-BE49-F238E27FC236}">
                <a16:creationId xmlns:a16="http://schemas.microsoft.com/office/drawing/2014/main" id="{DF0784C3-5282-75EB-7291-53D68FE80A97}"/>
              </a:ext>
            </a:extLst>
          </p:cNvPr>
          <p:cNvSpPr/>
          <p:nvPr/>
        </p:nvSpPr>
        <p:spPr>
          <a:xfrm>
            <a:off x="7644649" y="1870408"/>
            <a:ext cx="1882463" cy="61436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tx1"/>
                </a:solidFill>
              </a:rPr>
              <a:t>TEE</a:t>
            </a:r>
            <a:r>
              <a:rPr lang="zh-CN" altLang="en-US" b="1" dirty="0">
                <a:solidFill>
                  <a:schemeClr val="tx1"/>
                </a:solidFill>
              </a:rPr>
              <a:t>运行证明</a:t>
            </a:r>
            <a:endParaRPr lang="en-US" altLang="zh-CN" b="1" dirty="0">
              <a:solidFill>
                <a:schemeClr val="tx1"/>
              </a:solidFill>
            </a:endParaRPr>
          </a:p>
        </p:txBody>
      </p:sp>
      <p:sp>
        <p:nvSpPr>
          <p:cNvPr id="41" name="矩形: 圆角 41">
            <a:extLst>
              <a:ext uri="{FF2B5EF4-FFF2-40B4-BE49-F238E27FC236}">
                <a16:creationId xmlns:a16="http://schemas.microsoft.com/office/drawing/2014/main" id="{A44F307A-4580-B088-B63F-8954DC9C460C}"/>
              </a:ext>
            </a:extLst>
          </p:cNvPr>
          <p:cNvSpPr/>
          <p:nvPr/>
        </p:nvSpPr>
        <p:spPr>
          <a:xfrm>
            <a:off x="7644650" y="2480009"/>
            <a:ext cx="1914875" cy="614362"/>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数据无歧视证明</a:t>
            </a:r>
            <a:endParaRPr lang="en-US" altLang="zh-CN" b="1" dirty="0">
              <a:solidFill>
                <a:schemeClr val="tx1"/>
              </a:solidFill>
            </a:endParaRPr>
          </a:p>
        </p:txBody>
      </p:sp>
      <p:sp>
        <p:nvSpPr>
          <p:cNvPr id="42" name="矩形: 圆角 42">
            <a:extLst>
              <a:ext uri="{FF2B5EF4-FFF2-40B4-BE49-F238E27FC236}">
                <a16:creationId xmlns:a16="http://schemas.microsoft.com/office/drawing/2014/main" id="{40AF57BA-AB40-EE61-0F28-DCF31A3C5598}"/>
              </a:ext>
            </a:extLst>
          </p:cNvPr>
          <p:cNvSpPr/>
          <p:nvPr/>
        </p:nvSpPr>
        <p:spPr>
          <a:xfrm>
            <a:off x="7644650" y="3098092"/>
            <a:ext cx="1914875" cy="567929"/>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计算结果证明</a:t>
            </a:r>
            <a:endParaRPr lang="en-US" altLang="zh-CN" b="1" dirty="0">
              <a:solidFill>
                <a:schemeClr val="tx1"/>
              </a:solidFill>
            </a:endParaRPr>
          </a:p>
        </p:txBody>
      </p:sp>
      <p:sp>
        <p:nvSpPr>
          <p:cNvPr id="43" name="矩形 42">
            <a:extLst>
              <a:ext uri="{FF2B5EF4-FFF2-40B4-BE49-F238E27FC236}">
                <a16:creationId xmlns:a16="http://schemas.microsoft.com/office/drawing/2014/main" id="{B6F21CAA-DB21-0F23-C726-34A95236DD36}"/>
              </a:ext>
            </a:extLst>
          </p:cNvPr>
          <p:cNvSpPr/>
          <p:nvPr/>
        </p:nvSpPr>
        <p:spPr>
          <a:xfrm>
            <a:off x="6982655" y="1761017"/>
            <a:ext cx="2681646" cy="2070647"/>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4" name="箭头: V 形 44">
            <a:extLst>
              <a:ext uri="{FF2B5EF4-FFF2-40B4-BE49-F238E27FC236}">
                <a16:creationId xmlns:a16="http://schemas.microsoft.com/office/drawing/2014/main" id="{AB91871F-0EAF-CFED-5780-CBAEAA0B9349}"/>
              </a:ext>
            </a:extLst>
          </p:cNvPr>
          <p:cNvSpPr/>
          <p:nvPr/>
        </p:nvSpPr>
        <p:spPr>
          <a:xfrm rot="10800000">
            <a:off x="10039942" y="2685910"/>
            <a:ext cx="247650" cy="266700"/>
          </a:xfrm>
          <a:prstGeom prst="chevron">
            <a:avLst>
              <a:gd name="adj" fmla="val 576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solidFill>
            </a:endParaRPr>
          </a:p>
        </p:txBody>
      </p:sp>
      <p:sp>
        <p:nvSpPr>
          <p:cNvPr id="45" name="矩形 44">
            <a:extLst>
              <a:ext uri="{FF2B5EF4-FFF2-40B4-BE49-F238E27FC236}">
                <a16:creationId xmlns:a16="http://schemas.microsoft.com/office/drawing/2014/main" id="{592EB72B-9B00-65D2-5599-C21224E71E3D}"/>
              </a:ext>
            </a:extLst>
          </p:cNvPr>
          <p:cNvSpPr/>
          <p:nvPr/>
        </p:nvSpPr>
        <p:spPr>
          <a:xfrm>
            <a:off x="4187076" y="2097749"/>
            <a:ext cx="2258316" cy="2688353"/>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6" name="矩形 45">
            <a:extLst>
              <a:ext uri="{FF2B5EF4-FFF2-40B4-BE49-F238E27FC236}">
                <a16:creationId xmlns:a16="http://schemas.microsoft.com/office/drawing/2014/main" id="{33FC8E84-40DB-700B-AC83-B15790B55897}"/>
              </a:ext>
            </a:extLst>
          </p:cNvPr>
          <p:cNvSpPr/>
          <p:nvPr/>
        </p:nvSpPr>
        <p:spPr>
          <a:xfrm>
            <a:off x="1757579" y="2139714"/>
            <a:ext cx="1870523" cy="2688353"/>
          </a:xfrm>
          <a:prstGeom prst="rect">
            <a:avLst/>
          </a:prstGeom>
          <a:noFill/>
          <a:ln w="38100">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47" name="文本框 46">
            <a:extLst>
              <a:ext uri="{FF2B5EF4-FFF2-40B4-BE49-F238E27FC236}">
                <a16:creationId xmlns:a16="http://schemas.microsoft.com/office/drawing/2014/main" id="{62B8452C-2B48-3F7B-16CB-2C0C069B26F5}"/>
              </a:ext>
            </a:extLst>
          </p:cNvPr>
          <p:cNvSpPr txBox="1"/>
          <p:nvPr/>
        </p:nvSpPr>
        <p:spPr>
          <a:xfrm>
            <a:off x="2123386" y="1711817"/>
            <a:ext cx="1005403" cy="338554"/>
          </a:xfrm>
          <a:prstGeom prst="rect">
            <a:avLst/>
          </a:prstGeom>
          <a:noFill/>
        </p:spPr>
        <p:txBody>
          <a:bodyPr wrap="none" rtlCol="0">
            <a:spAutoFit/>
          </a:bodyPr>
          <a:lstStyle/>
          <a:p>
            <a:r>
              <a:rPr lang="zh-CN" altLang="en-US" sz="1600" dirty="0"/>
              <a:t>合规分析</a:t>
            </a:r>
          </a:p>
        </p:txBody>
      </p:sp>
      <p:sp>
        <p:nvSpPr>
          <p:cNvPr id="48" name="文本框 47">
            <a:extLst>
              <a:ext uri="{FF2B5EF4-FFF2-40B4-BE49-F238E27FC236}">
                <a16:creationId xmlns:a16="http://schemas.microsoft.com/office/drawing/2014/main" id="{4F8F0423-5BC3-775D-A17D-F2DD9930D6C0}"/>
              </a:ext>
            </a:extLst>
          </p:cNvPr>
          <p:cNvSpPr txBox="1"/>
          <p:nvPr/>
        </p:nvSpPr>
        <p:spPr>
          <a:xfrm>
            <a:off x="4841381" y="1737539"/>
            <a:ext cx="1005403" cy="338554"/>
          </a:xfrm>
          <a:prstGeom prst="rect">
            <a:avLst/>
          </a:prstGeom>
          <a:noFill/>
        </p:spPr>
        <p:txBody>
          <a:bodyPr wrap="none" rtlCol="0">
            <a:spAutoFit/>
          </a:bodyPr>
          <a:lstStyle/>
          <a:p>
            <a:r>
              <a:rPr lang="zh-CN" altLang="en-US" sz="1600" dirty="0"/>
              <a:t>主动防御</a:t>
            </a:r>
          </a:p>
        </p:txBody>
      </p:sp>
      <p:sp>
        <p:nvSpPr>
          <p:cNvPr id="49" name="矩形: 圆角 39">
            <a:extLst>
              <a:ext uri="{FF2B5EF4-FFF2-40B4-BE49-F238E27FC236}">
                <a16:creationId xmlns:a16="http://schemas.microsoft.com/office/drawing/2014/main" id="{DE585FE6-27C0-5D5D-6667-79C00FD2CD13}"/>
              </a:ext>
            </a:extLst>
          </p:cNvPr>
          <p:cNvSpPr/>
          <p:nvPr/>
        </p:nvSpPr>
        <p:spPr>
          <a:xfrm>
            <a:off x="10353676" y="5018567"/>
            <a:ext cx="1738906" cy="76676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用户</a:t>
            </a:r>
            <a:r>
              <a:rPr lang="en-US" altLang="zh-CN" b="1" dirty="0">
                <a:solidFill>
                  <a:schemeClr val="tx1"/>
                </a:solidFill>
              </a:rPr>
              <a:t>B</a:t>
            </a:r>
          </a:p>
          <a:p>
            <a:pPr algn="ctr"/>
            <a:r>
              <a:rPr lang="zh-CN" altLang="en-US" b="1" dirty="0">
                <a:solidFill>
                  <a:schemeClr val="tx1"/>
                </a:solidFill>
              </a:rPr>
              <a:t>隐私计算软件</a:t>
            </a:r>
            <a:endParaRPr lang="en-US" altLang="zh-CN" b="1" dirty="0">
              <a:solidFill>
                <a:schemeClr val="tx1"/>
              </a:solidFill>
            </a:endParaRPr>
          </a:p>
        </p:txBody>
      </p:sp>
      <p:sp>
        <p:nvSpPr>
          <p:cNvPr id="50" name="箭头: 左右 51">
            <a:extLst>
              <a:ext uri="{FF2B5EF4-FFF2-40B4-BE49-F238E27FC236}">
                <a16:creationId xmlns:a16="http://schemas.microsoft.com/office/drawing/2014/main" id="{6C3F5F3E-4FBD-5F76-D39C-1B9180A2B3A6}"/>
              </a:ext>
            </a:extLst>
          </p:cNvPr>
          <p:cNvSpPr/>
          <p:nvPr/>
        </p:nvSpPr>
        <p:spPr>
          <a:xfrm>
            <a:off x="9799460" y="5278123"/>
            <a:ext cx="523870" cy="2667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1" name="箭头: 左右 54">
            <a:extLst>
              <a:ext uri="{FF2B5EF4-FFF2-40B4-BE49-F238E27FC236}">
                <a16:creationId xmlns:a16="http://schemas.microsoft.com/office/drawing/2014/main" id="{B8E9C873-5E84-0854-1671-49620A4ADEEB}"/>
              </a:ext>
            </a:extLst>
          </p:cNvPr>
          <p:cNvSpPr/>
          <p:nvPr/>
        </p:nvSpPr>
        <p:spPr>
          <a:xfrm rot="16200000">
            <a:off x="9819802" y="4770094"/>
            <a:ext cx="523870" cy="2667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52" name="矩形: 圆角 49">
            <a:extLst>
              <a:ext uri="{FF2B5EF4-FFF2-40B4-BE49-F238E27FC236}">
                <a16:creationId xmlns:a16="http://schemas.microsoft.com/office/drawing/2014/main" id="{9B1A1D69-19F1-7A8E-17EA-99D4BEDD1C9B}"/>
              </a:ext>
            </a:extLst>
          </p:cNvPr>
          <p:cNvSpPr/>
          <p:nvPr/>
        </p:nvSpPr>
        <p:spPr>
          <a:xfrm>
            <a:off x="6479006" y="2097995"/>
            <a:ext cx="442915" cy="3710103"/>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数据出域审计</a:t>
            </a:r>
          </a:p>
        </p:txBody>
      </p:sp>
      <p:sp>
        <p:nvSpPr>
          <p:cNvPr id="53" name="矩形: 圆角 50">
            <a:extLst>
              <a:ext uri="{FF2B5EF4-FFF2-40B4-BE49-F238E27FC236}">
                <a16:creationId xmlns:a16="http://schemas.microsoft.com/office/drawing/2014/main" id="{D255E0E3-18D2-4A7A-443E-643A5833DF21}"/>
              </a:ext>
            </a:extLst>
          </p:cNvPr>
          <p:cNvSpPr/>
          <p:nvPr/>
        </p:nvSpPr>
        <p:spPr>
          <a:xfrm>
            <a:off x="1807607" y="3040647"/>
            <a:ext cx="1718333" cy="81915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行业监管条例</a:t>
            </a:r>
          </a:p>
        </p:txBody>
      </p:sp>
      <p:sp>
        <p:nvSpPr>
          <p:cNvPr id="54" name="箭头: 下弧形 1">
            <a:extLst>
              <a:ext uri="{FF2B5EF4-FFF2-40B4-BE49-F238E27FC236}">
                <a16:creationId xmlns:a16="http://schemas.microsoft.com/office/drawing/2014/main" id="{30333326-E80F-8D5A-A7FF-A012FBB67F8A}"/>
              </a:ext>
            </a:extLst>
          </p:cNvPr>
          <p:cNvSpPr/>
          <p:nvPr/>
        </p:nvSpPr>
        <p:spPr>
          <a:xfrm>
            <a:off x="3967824" y="4681327"/>
            <a:ext cx="714728" cy="2943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5" name="箭头: 下弧形 52">
            <a:extLst>
              <a:ext uri="{FF2B5EF4-FFF2-40B4-BE49-F238E27FC236}">
                <a16:creationId xmlns:a16="http://schemas.microsoft.com/office/drawing/2014/main" id="{728F9E95-71DA-6BF5-EB48-B108AF79587C}"/>
              </a:ext>
            </a:extLst>
          </p:cNvPr>
          <p:cNvSpPr/>
          <p:nvPr/>
        </p:nvSpPr>
        <p:spPr>
          <a:xfrm rot="10800000">
            <a:off x="3847491" y="1731558"/>
            <a:ext cx="714728" cy="294362"/>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6" name="矩形: 圆角 53">
            <a:extLst>
              <a:ext uri="{FF2B5EF4-FFF2-40B4-BE49-F238E27FC236}">
                <a16:creationId xmlns:a16="http://schemas.microsoft.com/office/drawing/2014/main" id="{440673C1-2B6F-0D38-5992-2AF939D8776A}"/>
              </a:ext>
            </a:extLst>
          </p:cNvPr>
          <p:cNvSpPr/>
          <p:nvPr/>
        </p:nvSpPr>
        <p:spPr>
          <a:xfrm>
            <a:off x="1740307" y="5489243"/>
            <a:ext cx="4660693" cy="48346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tx1"/>
                </a:solidFill>
              </a:rPr>
              <a:t>威胁情报、第三方数据协助</a:t>
            </a:r>
          </a:p>
        </p:txBody>
      </p:sp>
      <p:sp>
        <p:nvSpPr>
          <p:cNvPr id="3" name="TextBox 2">
            <a:extLst>
              <a:ext uri="{FF2B5EF4-FFF2-40B4-BE49-F238E27FC236}">
                <a16:creationId xmlns:a16="http://schemas.microsoft.com/office/drawing/2014/main" id="{A522D08B-F3B1-D2E4-8F59-69EA99939206}"/>
              </a:ext>
            </a:extLst>
          </p:cNvPr>
          <p:cNvSpPr txBox="1"/>
          <p:nvPr/>
        </p:nvSpPr>
        <p:spPr>
          <a:xfrm>
            <a:off x="759313" y="2625829"/>
            <a:ext cx="10713349" cy="2554545"/>
          </a:xfrm>
          <a:prstGeom prst="rect">
            <a:avLst/>
          </a:prstGeom>
          <a:solidFill>
            <a:schemeClr val="accent1">
              <a:lumMod val="40000"/>
              <a:lumOff val="60000"/>
            </a:schemeClr>
          </a:solidFill>
        </p:spPr>
        <p:txBody>
          <a:bodyPr wrap="square" rtlCol="0">
            <a:spAutoFit/>
          </a:bodyPr>
          <a:lstStyle/>
          <a:p>
            <a:r>
              <a:rPr lang="zh-CN" altLang="en-US" sz="3200" dirty="0"/>
              <a:t>数据保险箱和数安湖从内生角度赋能数据可控流转和安全协作计算</a:t>
            </a:r>
            <a:endParaRPr lang="en-US" altLang="zh-CN" sz="3200" dirty="0"/>
          </a:p>
          <a:p>
            <a:r>
              <a:rPr lang="en-CN" sz="3200" dirty="0"/>
              <a:t>数据安全与数据流转是一个系统性工程</a:t>
            </a:r>
            <a:r>
              <a:rPr lang="zh-CN" altLang="en-US" sz="3200" dirty="0"/>
              <a:t>，</a:t>
            </a:r>
            <a:endParaRPr lang="en-US" altLang="zh-CN" sz="3200" dirty="0"/>
          </a:p>
          <a:p>
            <a:r>
              <a:rPr lang="zh-CN" altLang="en-US" sz="3200" dirty="0"/>
              <a:t>出了数据保险箱和数安湖外，还需要传统的数据安全与网络安全机制组成完整的解决方案</a:t>
            </a:r>
            <a:endParaRPr lang="en-CN" sz="3200" dirty="0"/>
          </a:p>
        </p:txBody>
      </p:sp>
    </p:spTree>
    <p:extLst>
      <p:ext uri="{BB962C8B-B14F-4D97-AF65-F5344CB8AC3E}">
        <p14:creationId xmlns:p14="http://schemas.microsoft.com/office/powerpoint/2010/main" val="23213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01C95F6-0F94-41E7-BFF2-BD095B16DDC3}"/>
              </a:ext>
            </a:extLst>
          </p:cNvPr>
          <p:cNvPicPr>
            <a:picLocks noChangeAspect="1"/>
          </p:cNvPicPr>
          <p:nvPr/>
        </p:nvPicPr>
        <p:blipFill>
          <a:blip r:embed="rId3"/>
          <a:stretch>
            <a:fillRect/>
          </a:stretch>
        </p:blipFill>
        <p:spPr>
          <a:xfrm>
            <a:off x="1524001" y="0"/>
            <a:ext cx="5565913" cy="3339548"/>
          </a:xfrm>
          <a:prstGeom prst="rect">
            <a:avLst/>
          </a:prstGeom>
        </p:spPr>
      </p:pic>
    </p:spTree>
    <p:extLst>
      <p:ext uri="{BB962C8B-B14F-4D97-AF65-F5344CB8AC3E}">
        <p14:creationId xmlns:p14="http://schemas.microsoft.com/office/powerpoint/2010/main" val="146347555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1">
            <a:extLst>
              <a:ext uri="{FF2B5EF4-FFF2-40B4-BE49-F238E27FC236}">
                <a16:creationId xmlns:a16="http://schemas.microsoft.com/office/drawing/2014/main" id="{58ED00AA-BB8F-8BBB-A425-51D502E4FEC2}"/>
              </a:ext>
            </a:extLst>
          </p:cNvPr>
          <p:cNvSpPr/>
          <p:nvPr/>
        </p:nvSpPr>
        <p:spPr>
          <a:xfrm>
            <a:off x="551384" y="1372132"/>
            <a:ext cx="2808312" cy="459838"/>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srgbClr val="FFFFFF"/>
              </a:solidFill>
              <a:effectLst/>
              <a:uLnTx/>
              <a:uFillTx/>
              <a:latin typeface="微软雅黑"/>
              <a:ea typeface="微软雅黑"/>
              <a:cs typeface="Open Sans" panose="020B0606030504020204" pitchFamily="34" charset="0"/>
            </a:endParaRPr>
          </a:p>
        </p:txBody>
      </p:sp>
      <p:sp>
        <p:nvSpPr>
          <p:cNvPr id="43" name="Rectangle 1">
            <a:extLst>
              <a:ext uri="{FF2B5EF4-FFF2-40B4-BE49-F238E27FC236}">
                <a16:creationId xmlns:a16="http://schemas.microsoft.com/office/drawing/2014/main" id="{69A290AE-99E3-1618-F3F8-9B6FB7DA7503}"/>
              </a:ext>
            </a:extLst>
          </p:cNvPr>
          <p:cNvSpPr/>
          <p:nvPr/>
        </p:nvSpPr>
        <p:spPr>
          <a:xfrm>
            <a:off x="3399853" y="1372132"/>
            <a:ext cx="2808312" cy="4598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srgbClr val="FFFFFF"/>
              </a:solidFill>
              <a:effectLst/>
              <a:uLnTx/>
              <a:uFillTx/>
              <a:latin typeface="微软雅黑"/>
              <a:ea typeface="微软雅黑"/>
              <a:cs typeface="Open Sans" panose="020B0606030504020204" pitchFamily="34" charset="0"/>
            </a:endParaRPr>
          </a:p>
        </p:txBody>
      </p:sp>
      <p:sp>
        <p:nvSpPr>
          <p:cNvPr id="44" name="Rectangle 1">
            <a:extLst>
              <a:ext uri="{FF2B5EF4-FFF2-40B4-BE49-F238E27FC236}">
                <a16:creationId xmlns:a16="http://schemas.microsoft.com/office/drawing/2014/main" id="{6BFB6928-F5CE-6596-7969-5815CBEE5E7B}"/>
              </a:ext>
            </a:extLst>
          </p:cNvPr>
          <p:cNvSpPr/>
          <p:nvPr/>
        </p:nvSpPr>
        <p:spPr>
          <a:xfrm>
            <a:off x="6248322" y="1372132"/>
            <a:ext cx="2808312" cy="45983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srgbClr val="FFFFFF"/>
              </a:solidFill>
              <a:effectLst/>
              <a:uLnTx/>
              <a:uFillTx/>
              <a:latin typeface="微软雅黑"/>
              <a:ea typeface="微软雅黑"/>
              <a:cs typeface="Open Sans" panose="020B0606030504020204" pitchFamily="34" charset="0"/>
            </a:endParaRPr>
          </a:p>
        </p:txBody>
      </p:sp>
      <p:sp>
        <p:nvSpPr>
          <p:cNvPr id="45" name="Rectangle 1">
            <a:extLst>
              <a:ext uri="{FF2B5EF4-FFF2-40B4-BE49-F238E27FC236}">
                <a16:creationId xmlns:a16="http://schemas.microsoft.com/office/drawing/2014/main" id="{AFFC0E48-6800-66FE-4991-E4ABCA97E173}"/>
              </a:ext>
            </a:extLst>
          </p:cNvPr>
          <p:cNvSpPr/>
          <p:nvPr/>
        </p:nvSpPr>
        <p:spPr>
          <a:xfrm>
            <a:off x="9096791" y="1372132"/>
            <a:ext cx="2808312" cy="45983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1" i="0" u="none" strike="noStrike" kern="1200" cap="none" spc="0" normalizeH="0" baseline="0" noProof="0" dirty="0">
              <a:ln>
                <a:noFill/>
              </a:ln>
              <a:solidFill>
                <a:srgbClr val="FFFFFF"/>
              </a:solidFill>
              <a:effectLst/>
              <a:uLnTx/>
              <a:uFillTx/>
              <a:latin typeface="微软雅黑"/>
              <a:ea typeface="微软雅黑"/>
              <a:cs typeface="Open Sans" panose="020B0606030504020204" pitchFamily="34" charset="0"/>
            </a:endParaRPr>
          </a:p>
        </p:txBody>
      </p:sp>
      <p:sp>
        <p:nvSpPr>
          <p:cNvPr id="2" name="标题 1">
            <a:extLst>
              <a:ext uri="{FF2B5EF4-FFF2-40B4-BE49-F238E27FC236}">
                <a16:creationId xmlns:a16="http://schemas.microsoft.com/office/drawing/2014/main" id="{7F608191-3D9E-3C13-DCAC-AC343441E2C5}"/>
              </a:ext>
            </a:extLst>
          </p:cNvPr>
          <p:cNvSpPr>
            <a:spLocks noGrp="1"/>
          </p:cNvSpPr>
          <p:nvPr>
            <p:ph type="title"/>
          </p:nvPr>
        </p:nvSpPr>
        <p:spPr>
          <a:xfrm>
            <a:off x="1301858" y="365126"/>
            <a:ext cx="11287306" cy="828244"/>
          </a:xfrm>
        </p:spPr>
        <p:txBody>
          <a:bodyPr>
            <a:normAutofit/>
          </a:bodyPr>
          <a:lstStyle/>
          <a:p>
            <a:r>
              <a:rPr lang="zh-CN" altLang="en-US" sz="3600" dirty="0"/>
              <a:t>数据流转面临监管合规压力</a:t>
            </a:r>
          </a:p>
        </p:txBody>
      </p:sp>
      <p:sp>
        <p:nvSpPr>
          <p:cNvPr id="29" name="文本框 28">
            <a:extLst>
              <a:ext uri="{FF2B5EF4-FFF2-40B4-BE49-F238E27FC236}">
                <a16:creationId xmlns:a16="http://schemas.microsoft.com/office/drawing/2014/main" id="{6086825C-41E7-4DCE-FD7E-B62F29355FC9}"/>
              </a:ext>
            </a:extLst>
          </p:cNvPr>
          <p:cNvSpPr txBox="1"/>
          <p:nvPr/>
        </p:nvSpPr>
        <p:spPr>
          <a:xfrm>
            <a:off x="511227" y="1412776"/>
            <a:ext cx="28083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数据出境安全评估办法</a:t>
            </a: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t>
            </a:r>
            <a:endPar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30" name="文本框 29">
            <a:extLst>
              <a:ext uri="{FF2B5EF4-FFF2-40B4-BE49-F238E27FC236}">
                <a16:creationId xmlns:a16="http://schemas.microsoft.com/office/drawing/2014/main" id="{6B14D133-853E-18ED-498E-007CCEB527A3}"/>
              </a:ext>
            </a:extLst>
          </p:cNvPr>
          <p:cNvSpPr txBox="1"/>
          <p:nvPr/>
        </p:nvSpPr>
        <p:spPr>
          <a:xfrm>
            <a:off x="3359696" y="1412776"/>
            <a:ext cx="28083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网络安全法</a:t>
            </a: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t>
            </a:r>
            <a:endPar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31" name="文本框 30">
            <a:extLst>
              <a:ext uri="{FF2B5EF4-FFF2-40B4-BE49-F238E27FC236}">
                <a16:creationId xmlns:a16="http://schemas.microsoft.com/office/drawing/2014/main" id="{B57266A7-0870-82E2-6DF9-3D2AB0E68720}"/>
              </a:ext>
            </a:extLst>
          </p:cNvPr>
          <p:cNvSpPr txBox="1"/>
          <p:nvPr/>
        </p:nvSpPr>
        <p:spPr>
          <a:xfrm>
            <a:off x="6168008" y="1412776"/>
            <a:ext cx="28083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数据安全法</a:t>
            </a: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t>
            </a:r>
            <a:endPar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32" name="文本框 31">
            <a:extLst>
              <a:ext uri="{FF2B5EF4-FFF2-40B4-BE49-F238E27FC236}">
                <a16:creationId xmlns:a16="http://schemas.microsoft.com/office/drawing/2014/main" id="{3FC78251-B688-B186-DF98-B25ACEB78FC0}"/>
              </a:ext>
            </a:extLst>
          </p:cNvPr>
          <p:cNvSpPr txBox="1"/>
          <p:nvPr/>
        </p:nvSpPr>
        <p:spPr>
          <a:xfrm>
            <a:off x="8976320" y="1412776"/>
            <a:ext cx="280831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t>
            </a:r>
            <a:r>
              <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rPr>
              <a:t>个人信息保护法</a:t>
            </a:r>
            <a:r>
              <a:rPr kumimoji="0" lang="en-US" altLang="zh-CN" sz="1800" b="1" i="0" u="none" strike="noStrike" kern="1200" cap="none" spc="0" normalizeH="0" baseline="0" noProof="0" dirty="0">
                <a:ln>
                  <a:noFill/>
                </a:ln>
                <a:solidFill>
                  <a:srgbClr val="FFFFFF"/>
                </a:solidFill>
                <a:effectLst/>
                <a:uLnTx/>
                <a:uFillTx/>
                <a:latin typeface="微软雅黑"/>
                <a:ea typeface="微软雅黑"/>
                <a:cs typeface="+mn-cs"/>
              </a:rPr>
              <a:t>》</a:t>
            </a:r>
            <a:endParaRPr kumimoji="0" lang="zh-CN" altLang="en-US" sz="1800" b="1" i="0" u="none" strike="noStrike" kern="1200" cap="none" spc="0" normalizeH="0" baseline="0" noProof="0" dirty="0">
              <a:ln>
                <a:noFill/>
              </a:ln>
              <a:solidFill>
                <a:srgbClr val="FFFFFF"/>
              </a:solidFill>
              <a:effectLst/>
              <a:uLnTx/>
              <a:uFillTx/>
              <a:latin typeface="微软雅黑"/>
              <a:ea typeface="微软雅黑"/>
              <a:cs typeface="+mn-cs"/>
            </a:endParaRPr>
          </a:p>
        </p:txBody>
      </p:sp>
      <p:sp>
        <p:nvSpPr>
          <p:cNvPr id="33" name="文本框 32">
            <a:extLst>
              <a:ext uri="{FF2B5EF4-FFF2-40B4-BE49-F238E27FC236}">
                <a16:creationId xmlns:a16="http://schemas.microsoft.com/office/drawing/2014/main" id="{5361E457-4B26-CF37-9B54-C55D2705CB50}"/>
              </a:ext>
            </a:extLst>
          </p:cNvPr>
          <p:cNvSpPr txBox="1"/>
          <p:nvPr/>
        </p:nvSpPr>
        <p:spPr>
          <a:xfrm>
            <a:off x="551384" y="1938983"/>
            <a:ext cx="2808312" cy="144469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zh-CN" sz="1200" b="1" i="0" u="none" strike="noStrike" kern="0" cap="none" spc="0" normalizeH="0" baseline="0" noProof="0" dirty="0">
                <a:ln>
                  <a:noFill/>
                </a:ln>
                <a:solidFill>
                  <a:srgbClr val="000000"/>
                </a:solidFill>
                <a:effectLst/>
                <a:uLnTx/>
                <a:uFillTx/>
                <a:latin typeface="微软雅黑"/>
                <a:ea typeface="微软雅黑"/>
                <a:cs typeface="宋体" panose="02010600030101010101" pitchFamily="2" charset="-122"/>
              </a:rPr>
              <a:t>第十八条</a:t>
            </a:r>
            <a:r>
              <a:rPr kumimoji="0" lang="en-US" altLang="zh-CN" sz="1200" b="0" i="0" u="none" strike="noStrike" kern="0" cap="none" spc="0" normalizeH="0" baseline="0" noProof="0" dirty="0">
                <a:ln>
                  <a:noFill/>
                </a:ln>
                <a:solidFill>
                  <a:srgbClr val="000000"/>
                </a:solidFill>
                <a:effectLst/>
                <a:uLnTx/>
                <a:uFillTx/>
                <a:latin typeface="微软雅黑"/>
                <a:ea typeface="微软雅黑"/>
                <a:cs typeface="宋体" panose="02010600030101010101" pitchFamily="2" charset="-122"/>
              </a:rPr>
              <a:t> </a:t>
            </a:r>
            <a:r>
              <a:rPr kumimoji="0" lang="zh-CN" altLang="zh-CN" sz="1200" b="0" i="0" u="none" strike="noStrike" kern="0" cap="none" spc="0" normalizeH="0" baseline="0" noProof="0" dirty="0">
                <a:ln>
                  <a:noFill/>
                </a:ln>
                <a:solidFill>
                  <a:srgbClr val="000000"/>
                </a:solidFill>
                <a:effectLst/>
                <a:uLnTx/>
                <a:uFillTx/>
                <a:latin typeface="微软雅黑"/>
                <a:ea typeface="微软雅黑"/>
                <a:cs typeface="宋体" panose="02010600030101010101" pitchFamily="2" charset="-122"/>
              </a:rPr>
              <a:t>违反本办法规定的，依据</a:t>
            </a:r>
            <a:r>
              <a:rPr kumimoji="0" lang="zh-CN" altLang="zh-CN" sz="1200" b="1" i="0" u="none" strike="noStrike" kern="0" cap="none" spc="0" normalizeH="0" baseline="0" noProof="0" dirty="0">
                <a:ln>
                  <a:noFill/>
                </a:ln>
                <a:solidFill>
                  <a:srgbClr val="FF0000"/>
                </a:solidFill>
                <a:effectLst/>
                <a:uLnTx/>
                <a:uFillTx/>
                <a:latin typeface="微软雅黑"/>
                <a:ea typeface="微软雅黑"/>
                <a:cs typeface="宋体" panose="02010600030101010101" pitchFamily="2" charset="-122"/>
              </a:rPr>
              <a:t>《中华人民共和国网络安全法》、《中华人民共和国数据安全法》、《中华人民共和国个人信息保护法》</a:t>
            </a:r>
            <a:r>
              <a:rPr kumimoji="0" lang="zh-CN" altLang="zh-CN" sz="1200" b="0" i="0" u="none" strike="noStrike" kern="0" cap="none" spc="0" normalizeH="0" baseline="0" noProof="0" dirty="0">
                <a:ln>
                  <a:noFill/>
                </a:ln>
                <a:solidFill>
                  <a:srgbClr val="000000"/>
                </a:solidFill>
                <a:effectLst/>
                <a:uLnTx/>
                <a:uFillTx/>
                <a:latin typeface="微软雅黑"/>
                <a:ea typeface="微软雅黑"/>
                <a:cs typeface="宋体" panose="02010600030101010101" pitchFamily="2" charset="-122"/>
              </a:rPr>
              <a:t>等法律法规处理；构成犯罪的，依法追究</a:t>
            </a:r>
            <a:r>
              <a:rPr kumimoji="0" lang="zh-CN" altLang="zh-CN" sz="1200" b="1" i="0" u="none" strike="noStrike" kern="0" cap="none" spc="0" normalizeH="0" baseline="0" noProof="0" dirty="0">
                <a:ln>
                  <a:noFill/>
                </a:ln>
                <a:solidFill>
                  <a:srgbClr val="FF0000"/>
                </a:solidFill>
                <a:effectLst/>
                <a:uLnTx/>
                <a:uFillTx/>
                <a:latin typeface="微软雅黑"/>
                <a:ea typeface="微软雅黑"/>
                <a:cs typeface="宋体" panose="02010600030101010101" pitchFamily="2" charset="-122"/>
              </a:rPr>
              <a:t>刑事</a:t>
            </a:r>
            <a:r>
              <a:rPr kumimoji="0" lang="zh-CN" altLang="zh-CN" sz="1200" b="0" i="0" u="none" strike="noStrike" kern="0" cap="none" spc="0" normalizeH="0" baseline="0" noProof="0" dirty="0">
                <a:ln>
                  <a:noFill/>
                </a:ln>
                <a:solidFill>
                  <a:srgbClr val="000000"/>
                </a:solidFill>
                <a:effectLst/>
                <a:uLnTx/>
                <a:uFillTx/>
                <a:latin typeface="微软雅黑"/>
                <a:ea typeface="微软雅黑"/>
                <a:cs typeface="宋体" panose="02010600030101010101" pitchFamily="2" charset="-122"/>
              </a:rPr>
              <a:t>责任。</a:t>
            </a:r>
            <a:endPar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34" name="文本框 33">
            <a:extLst>
              <a:ext uri="{FF2B5EF4-FFF2-40B4-BE49-F238E27FC236}">
                <a16:creationId xmlns:a16="http://schemas.microsoft.com/office/drawing/2014/main" id="{13354A45-41A1-B694-06D8-8162ED0C8E24}"/>
              </a:ext>
            </a:extLst>
          </p:cNvPr>
          <p:cNvSpPr txBox="1"/>
          <p:nvPr/>
        </p:nvSpPr>
        <p:spPr>
          <a:xfrm>
            <a:off x="3436090" y="1938983"/>
            <a:ext cx="2808312" cy="172169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微软雅黑"/>
                <a:ea typeface="微软雅黑"/>
                <a:cs typeface="+mn-cs"/>
              </a:rPr>
              <a:t>第六⼗六条 </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关键信息基础设施的运营者违反本法第三⼗七条规定，在境外存储⽹络数据，或者向境外提供⽹络</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数据的，依照</a:t>
            </a:r>
            <a:r>
              <a:rPr kumimoji="0" lang="zh-CN" altLang="en-US" sz="1200" b="1" i="0" u="none" strike="noStrike" kern="1200" cap="none" spc="0" normalizeH="0" baseline="0" noProof="0" dirty="0">
                <a:ln>
                  <a:noFill/>
                </a:ln>
                <a:solidFill>
                  <a:srgbClr val="000000"/>
                </a:solidFill>
                <a:effectLst/>
                <a:uLnTx/>
                <a:uFillTx/>
                <a:latin typeface="微软雅黑"/>
                <a:ea typeface="微软雅黑"/>
                <a:cs typeface="+mn-cs"/>
              </a:rPr>
              <a:t>有关法律、⾏政法规</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的规定处罚。</a:t>
            </a:r>
            <a:b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br>
            <a:endPar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35" name="文本框 34">
            <a:extLst>
              <a:ext uri="{FF2B5EF4-FFF2-40B4-BE49-F238E27FC236}">
                <a16:creationId xmlns:a16="http://schemas.microsoft.com/office/drawing/2014/main" id="{B196D29E-F8E2-D8E8-88C6-51DDDDF4D0F1}"/>
              </a:ext>
            </a:extLst>
          </p:cNvPr>
          <p:cNvSpPr txBox="1"/>
          <p:nvPr/>
        </p:nvSpPr>
        <p:spPr>
          <a:xfrm>
            <a:off x="6268401" y="1926798"/>
            <a:ext cx="2808312" cy="3383683"/>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第四⼗六条 违反本法第三⼗⼀条规定，向境外提供重要数据的，由有关主管部门责令改正，给予警告，可以并处</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⼗万元以上⼀百万元以下</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罚款，对直接负责的主管⼈员和其他直接责任⼈员可以处</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⼀万元以上⼗万元以下</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罚款；情节严重的，处</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⼀百万元以上⼀千万元以下</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罚款，并可以责令</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暂停相关业务、停业整顿、吊销</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相关业务许可证或者</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吊销营业执照</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，对直接负责的主管⼈员和其他直接责任⼈员处</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⼗万元以上⼀百万元以下</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罚款。</a:t>
            </a:r>
            <a:b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br>
            <a:endPar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36" name="文本框 35">
            <a:extLst>
              <a:ext uri="{FF2B5EF4-FFF2-40B4-BE49-F238E27FC236}">
                <a16:creationId xmlns:a16="http://schemas.microsoft.com/office/drawing/2014/main" id="{56AAD613-93B6-446D-F479-C6E7631BC934}"/>
              </a:ext>
            </a:extLst>
          </p:cNvPr>
          <p:cNvSpPr txBox="1"/>
          <p:nvPr/>
        </p:nvSpPr>
        <p:spPr>
          <a:xfrm>
            <a:off x="9136948" y="1917580"/>
            <a:ext cx="2808312" cy="310668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第六十六条 违反本法规定处理个人信息，</a:t>
            </a:r>
            <a:r>
              <a:rPr kumimoji="0" lang="en-US" altLang="zh-CN" sz="1200" b="0" i="0" u="none" strike="noStrike" kern="1200" cap="none" spc="0" normalizeH="0" baseline="0" noProof="0" dirty="0">
                <a:ln>
                  <a:noFill/>
                </a:ln>
                <a:solidFill>
                  <a:srgbClr val="000000"/>
                </a:solidFill>
                <a:effectLst/>
                <a:uLnTx/>
                <a:uFillTx/>
                <a:latin typeface="微软雅黑"/>
                <a:ea typeface="微软雅黑"/>
                <a:cs typeface="+mn-cs"/>
              </a:rPr>
              <a:t>……</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，情节严重的，由省级以上履行个人信息保护职责的部门责令改正，没收违法所得，并处</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五千万元以下或者上一年度营业额百分之五以下</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罚款，并可以责令</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暂停相关业务或者停业整顿</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、通报有关主管部门</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吊销</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相关业务许可或者</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吊销营业执照</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；对直接负责的主管人员和其他直接责任人员处</a:t>
            </a:r>
            <a:r>
              <a:rPr kumimoji="0" lang="zh-CN" altLang="en-US" sz="1200" b="1" i="0" u="none" strike="noStrike" kern="1200" cap="none" spc="0" normalizeH="0" baseline="0" noProof="0" dirty="0">
                <a:ln>
                  <a:noFill/>
                </a:ln>
                <a:solidFill>
                  <a:srgbClr val="FF0000"/>
                </a:solidFill>
                <a:effectLst/>
                <a:uLnTx/>
                <a:uFillTx/>
                <a:latin typeface="微软雅黑"/>
                <a:ea typeface="微软雅黑"/>
                <a:cs typeface="+mn-cs"/>
              </a:rPr>
              <a:t>十万元以上一百万元以下</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罚款，</a:t>
            </a:r>
            <a:r>
              <a:rPr kumimoji="0" lang="en-US" altLang="zh-CN" sz="1200" b="0" i="0" u="none" strike="noStrike" kern="1200" cap="none" spc="0" normalizeH="0" baseline="0" noProof="0" dirty="0">
                <a:ln>
                  <a:noFill/>
                </a:ln>
                <a:solidFill>
                  <a:srgbClr val="000000"/>
                </a:solidFill>
                <a:effectLst/>
                <a:uLnTx/>
                <a:uFillTx/>
                <a:latin typeface="微软雅黑"/>
                <a:ea typeface="微软雅黑"/>
                <a:cs typeface="+mn-cs"/>
              </a:rPr>
              <a:t>……</a:t>
            </a:r>
            <a: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t>。 </a:t>
            </a:r>
            <a:br>
              <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rPr>
            </a:br>
            <a:endParaRPr kumimoji="0" lang="zh-CN" altLang="en-US" sz="1200" b="0" i="0" u="none" strike="noStrike" kern="1200" cap="none" spc="0" normalizeH="0" baseline="0" noProof="0" dirty="0">
              <a:ln>
                <a:noFill/>
              </a:ln>
              <a:solidFill>
                <a:srgbClr val="000000"/>
              </a:solidFill>
              <a:effectLst/>
              <a:uLnTx/>
              <a:uFillTx/>
              <a:latin typeface="微软雅黑"/>
              <a:ea typeface="微软雅黑"/>
              <a:cs typeface="+mn-cs"/>
            </a:endParaRPr>
          </a:p>
        </p:txBody>
      </p:sp>
      <p:sp>
        <p:nvSpPr>
          <p:cNvPr id="46" name="矩形 45">
            <a:extLst>
              <a:ext uri="{FF2B5EF4-FFF2-40B4-BE49-F238E27FC236}">
                <a16:creationId xmlns:a16="http://schemas.microsoft.com/office/drawing/2014/main" id="{4656E9DB-04AC-7A0A-5F2B-60756AFC39A7}"/>
              </a:ext>
            </a:extLst>
          </p:cNvPr>
          <p:cNvSpPr/>
          <p:nvPr/>
        </p:nvSpPr>
        <p:spPr>
          <a:xfrm>
            <a:off x="9096791" y="1831970"/>
            <a:ext cx="2808312" cy="3487728"/>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7" name="矩形 46">
            <a:extLst>
              <a:ext uri="{FF2B5EF4-FFF2-40B4-BE49-F238E27FC236}">
                <a16:creationId xmlns:a16="http://schemas.microsoft.com/office/drawing/2014/main" id="{3CB2F769-46C3-29A2-2383-477423CF06A4}"/>
              </a:ext>
            </a:extLst>
          </p:cNvPr>
          <p:cNvSpPr/>
          <p:nvPr/>
        </p:nvSpPr>
        <p:spPr>
          <a:xfrm>
            <a:off x="6248322" y="1831970"/>
            <a:ext cx="2808312" cy="3487728"/>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8" name="矩形 47">
            <a:extLst>
              <a:ext uri="{FF2B5EF4-FFF2-40B4-BE49-F238E27FC236}">
                <a16:creationId xmlns:a16="http://schemas.microsoft.com/office/drawing/2014/main" id="{A2A07822-77CD-6A2C-4A92-74AC93B64F74}"/>
              </a:ext>
            </a:extLst>
          </p:cNvPr>
          <p:cNvSpPr/>
          <p:nvPr/>
        </p:nvSpPr>
        <p:spPr>
          <a:xfrm>
            <a:off x="3397893" y="1831969"/>
            <a:ext cx="2808312" cy="3487729"/>
          </a:xfrm>
          <a:prstGeom prst="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9" name="矩形 48">
            <a:extLst>
              <a:ext uri="{FF2B5EF4-FFF2-40B4-BE49-F238E27FC236}">
                <a16:creationId xmlns:a16="http://schemas.microsoft.com/office/drawing/2014/main" id="{F5601229-CC65-DDEF-8E9A-E42FEC3E8153}"/>
              </a:ext>
            </a:extLst>
          </p:cNvPr>
          <p:cNvSpPr/>
          <p:nvPr/>
        </p:nvSpPr>
        <p:spPr>
          <a:xfrm>
            <a:off x="547464" y="1822751"/>
            <a:ext cx="2808312" cy="3487729"/>
          </a:xfrm>
          <a:prstGeom prst="rect">
            <a:avLst/>
          </a:pr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819666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49AE70B2-8BF9-45C0-BB95-33D1B9D3A854}" type="slidenum">
              <a:rPr lang="zh-CN" altLang="en-US" smtClean="0">
                <a:ea typeface="思源黑体 CN Bold" panose="020B0800000000000000"/>
              </a:rPr>
              <a:t>5</a:t>
            </a:fld>
            <a:endParaRPr lang="zh-CN" altLang="en-US" dirty="0">
              <a:ea typeface="思源黑体 CN Bold" panose="020B0800000000000000"/>
            </a:endParaRPr>
          </a:p>
        </p:txBody>
      </p:sp>
      <p:sp>
        <p:nvSpPr>
          <p:cNvPr id="4" name="标题 1"/>
          <p:cNvSpPr txBox="1"/>
          <p:nvPr/>
        </p:nvSpPr>
        <p:spPr>
          <a:xfrm>
            <a:off x="1182353" y="434297"/>
            <a:ext cx="10051942" cy="82824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600" dirty="0">
                <a:latin typeface="思源黑体 CN Bold" panose="020B0800000000000000" charset="-122"/>
                <a:ea typeface="思源黑体 CN Bold" panose="020B0800000000000000"/>
                <a:sym typeface="+mn-ea"/>
              </a:rPr>
              <a:t>数据安全事件频发</a:t>
            </a:r>
            <a:r>
              <a:rPr lang="en-US" altLang="zh-CN" sz="3600" dirty="0">
                <a:latin typeface="思源黑体 CN Bold" panose="020B0800000000000000" charset="-122"/>
                <a:ea typeface="思源黑体 CN Bold" panose="020B0800000000000000"/>
                <a:sym typeface="+mn-ea"/>
              </a:rPr>
              <a:t>--</a:t>
            </a:r>
            <a:r>
              <a:rPr lang="zh-CN" altLang="en-US" sz="3600" dirty="0">
                <a:latin typeface="思源黑体 CN Bold" panose="020B0800000000000000" charset="-122"/>
                <a:ea typeface="思源黑体 CN Bold" panose="020B0800000000000000"/>
                <a:sym typeface="+mn-ea"/>
              </a:rPr>
              <a:t>监管趋严</a:t>
            </a:r>
          </a:p>
        </p:txBody>
      </p:sp>
      <p:sp>
        <p:nvSpPr>
          <p:cNvPr id="24" name="矩形: 圆角 7"/>
          <p:cNvSpPr/>
          <p:nvPr>
            <p:custDataLst>
              <p:tags r:id="rId1"/>
            </p:custDataLst>
          </p:nvPr>
        </p:nvSpPr>
        <p:spPr>
          <a:xfrm>
            <a:off x="455295" y="3854450"/>
            <a:ext cx="11464290" cy="2536825"/>
          </a:xfrm>
          <a:prstGeom prst="roundRect">
            <a:avLst>
              <a:gd name="adj" fmla="val 6343"/>
            </a:avLst>
          </a:prstGeom>
          <a:noFill/>
          <a:ln w="12700" cap="flat" cmpd="sng" algn="ctr">
            <a:solidFill>
              <a:srgbClr val="A6A6A6"/>
            </a:solidFill>
            <a:prstDash val="dash"/>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4800" b="0" i="0" u="none" strike="noStrike" kern="1200" cap="none" spc="0" normalizeH="0" baseline="0" noProof="0">
              <a:ln>
                <a:noFill/>
              </a:ln>
              <a:solidFill>
                <a:srgbClr val="FFFFFF"/>
              </a:solidFill>
              <a:effectLst/>
              <a:uLnTx/>
              <a:uFillTx/>
              <a:latin typeface="微软雅黑" panose="020B0503020204020204" pitchFamily="34" charset="-122"/>
              <a:ea typeface="思源黑体 CN Bold" panose="020B0800000000000000"/>
              <a:cs typeface="+mn-ea"/>
              <a:sym typeface="微软雅黑" panose="020B0503020204020204" pitchFamily="34" charset="-122"/>
            </a:endParaRPr>
          </a:p>
        </p:txBody>
      </p:sp>
      <p:sp>
        <p:nvSpPr>
          <p:cNvPr id="25" name="Shape 173"/>
          <p:cNvSpPr/>
          <p:nvPr>
            <p:custDataLst>
              <p:tags r:id="rId2"/>
            </p:custDataLst>
          </p:nvPr>
        </p:nvSpPr>
        <p:spPr>
          <a:xfrm>
            <a:off x="340264" y="1457058"/>
            <a:ext cx="3502025" cy="215444"/>
          </a:xfrm>
          <a:prstGeom prst="rect">
            <a:avLst/>
          </a:prstGeom>
          <a:noFill/>
          <a:ln w="12700" cap="flat">
            <a:noFill/>
            <a:miter lim="400000"/>
          </a:ln>
          <a:effectLst/>
        </p:spPr>
        <p:txBody>
          <a:bodyPr wrap="square" lIns="0" tIns="0" rIns="0" bIns="0" numCol="1"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00" dirty="0">
                <a:solidFill>
                  <a:srgbClr val="FFFFFF"/>
                </a:solidFill>
                <a:latin typeface="微软雅黑" panose="020B0503020204020204" pitchFamily="34" charset="-122"/>
                <a:ea typeface="思源黑体 CN Bold" panose="020B0800000000000000"/>
              </a:rPr>
              <a:t>国家级数据安全政策加速技术落地</a:t>
            </a:r>
          </a:p>
        </p:txBody>
      </p:sp>
      <p:cxnSp>
        <p:nvCxnSpPr>
          <p:cNvPr id="26" name="直接连接符 25"/>
          <p:cNvCxnSpPr/>
          <p:nvPr>
            <p:custDataLst>
              <p:tags r:id="rId3"/>
            </p:custDataLst>
          </p:nvPr>
        </p:nvCxnSpPr>
        <p:spPr>
          <a:xfrm>
            <a:off x="612008" y="2307052"/>
            <a:ext cx="11085522" cy="0"/>
          </a:xfrm>
          <a:prstGeom prst="line">
            <a:avLst/>
          </a:prstGeom>
          <a:solidFill>
            <a:srgbClr val="000000">
              <a:lumMod val="75000"/>
              <a:lumOff val="25000"/>
            </a:srgbClr>
          </a:solidFill>
          <a:ln w="57150" cap="flat" cmpd="sng" algn="ctr">
            <a:solidFill>
              <a:srgbClr val="68B92E"/>
            </a:solidFill>
            <a:prstDash val="solid"/>
            <a:miter lim="800000"/>
          </a:ln>
          <a:effectLst/>
        </p:spPr>
      </p:cxnSp>
      <p:sp>
        <p:nvSpPr>
          <p:cNvPr id="27" name="椭圆 26"/>
          <p:cNvSpPr/>
          <p:nvPr>
            <p:custDataLst>
              <p:tags r:id="rId4"/>
            </p:custDataLst>
          </p:nvPr>
        </p:nvSpPr>
        <p:spPr>
          <a:xfrm>
            <a:off x="1396153" y="2155978"/>
            <a:ext cx="302149" cy="302149"/>
          </a:xfrm>
          <a:prstGeom prst="ellipse">
            <a:avLst/>
          </a:prstGeom>
          <a:solidFill>
            <a:srgbClr val="000000">
              <a:lumMod val="75000"/>
              <a:lumOff val="25000"/>
            </a:srgbClr>
          </a:solidFill>
          <a:ln w="57150" cap="flat" cmpd="sng" algn="ctr">
            <a:solidFill>
              <a:srgbClr val="FFFFFF">
                <a:lumMod val="85000"/>
              </a:srgbClr>
            </a:solidFill>
            <a:prstDash val="solid"/>
            <a:miter lim="800000"/>
          </a:ln>
          <a:effectLst/>
        </p:spPr>
        <p:txBody>
          <a:bodyPr rtlCol="0" anchor="ctr">
            <a:normAutofit fontScale="37500" lnSpcReduction="20000"/>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28" name="椭圆 27"/>
          <p:cNvSpPr/>
          <p:nvPr>
            <p:custDataLst>
              <p:tags r:id="rId5"/>
            </p:custDataLst>
          </p:nvPr>
        </p:nvSpPr>
        <p:spPr>
          <a:xfrm>
            <a:off x="8443432" y="2155978"/>
            <a:ext cx="302149" cy="302149"/>
          </a:xfrm>
          <a:prstGeom prst="ellipse">
            <a:avLst/>
          </a:prstGeom>
          <a:solidFill>
            <a:srgbClr val="000000">
              <a:lumMod val="75000"/>
              <a:lumOff val="25000"/>
            </a:srgbClr>
          </a:solidFill>
          <a:ln w="57150" cap="flat" cmpd="sng" algn="ctr">
            <a:solidFill>
              <a:srgbClr val="FFFFFF">
                <a:lumMod val="85000"/>
              </a:srgbClr>
            </a:solidFill>
            <a:prstDash val="solid"/>
            <a:miter lim="800000"/>
          </a:ln>
          <a:effectLst/>
        </p:spPr>
        <p:txBody>
          <a:bodyPr rtlCol="0" anchor="ctr">
            <a:normAutofit fontScale="37500" lnSpcReduction="20000"/>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29" name="文本框 28"/>
          <p:cNvSpPr txBox="1"/>
          <p:nvPr>
            <p:custDataLst>
              <p:tags r:id="rId6"/>
            </p:custDataLst>
          </p:nvPr>
        </p:nvSpPr>
        <p:spPr>
          <a:xfrm>
            <a:off x="455101" y="2609511"/>
            <a:ext cx="2286558" cy="904478"/>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20000"/>
              </a:lnSpc>
              <a:buFont typeface="Arial" panose="020B0604020202020204" pitchFamily="34" charset="0"/>
              <a:buChar char="•"/>
            </a:pPr>
            <a:r>
              <a:rPr lang="zh-CN" altLang="en-US" sz="1200" dirty="0">
                <a:solidFill>
                  <a:srgbClr val="000000">
                    <a:lumMod val="95000"/>
                    <a:lumOff val="5000"/>
                  </a:srgbClr>
                </a:solidFill>
                <a:latin typeface="Arial" panose="020B0604020202020204"/>
                <a:ea typeface="思源黑体 CN Bold" panose="020B0800000000000000"/>
                <a:sym typeface="Arial" panose="020B0604020202020204" pitchFamily="34" charset="0"/>
              </a:rPr>
              <a:t>制卡数据违规明文留存</a:t>
            </a:r>
            <a:endParaRPr lang="en-US" altLang="zh-CN" sz="1200" dirty="0">
              <a:solidFill>
                <a:srgbClr val="000000">
                  <a:lumMod val="95000"/>
                  <a:lumOff val="5000"/>
                </a:srgbClr>
              </a:solidFill>
              <a:latin typeface="Arial" panose="020B0604020202020204"/>
              <a:ea typeface="思源黑体 CN Bold" panose="020B0800000000000000"/>
              <a:sym typeface="Arial" panose="020B0604020202020204" pitchFamily="34" charset="0"/>
            </a:endParaRPr>
          </a:p>
          <a:p>
            <a:pPr marL="285750" indent="-285750" algn="just">
              <a:lnSpc>
                <a:spcPct val="120000"/>
              </a:lnSpc>
              <a:buFont typeface="Arial" panose="020B0604020202020204" pitchFamily="34" charset="0"/>
              <a:buChar char="•"/>
            </a:pPr>
            <a:r>
              <a:rPr lang="zh-CN" altLang="en-US" sz="1200" spc="150" dirty="0">
                <a:solidFill>
                  <a:srgbClr val="000000">
                    <a:lumMod val="95000"/>
                    <a:lumOff val="5000"/>
                  </a:srgbClr>
                </a:solidFill>
                <a:latin typeface="Arial" panose="020B0604020202020204" pitchFamily="34" charset="0"/>
                <a:ea typeface="思源黑体 CN Bold" panose="020B0800000000000000"/>
                <a:sym typeface="Arial" panose="020B0604020202020204" pitchFamily="34" charset="0"/>
              </a:rPr>
              <a:t>数据安全管理较粗放，存在数据泄露风险</a:t>
            </a:r>
          </a:p>
        </p:txBody>
      </p:sp>
      <p:sp>
        <p:nvSpPr>
          <p:cNvPr id="30" name="矩形: 圆角 21"/>
          <p:cNvSpPr/>
          <p:nvPr>
            <p:custDataLst>
              <p:tags r:id="rId7"/>
            </p:custDataLst>
          </p:nvPr>
        </p:nvSpPr>
        <p:spPr>
          <a:xfrm>
            <a:off x="628783" y="1168921"/>
            <a:ext cx="1836890" cy="672257"/>
          </a:xfrm>
          <a:prstGeom prst="roundRect">
            <a:avLst>
              <a:gd name="adj" fmla="val 8342"/>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31" name="等腰三角形 30"/>
          <p:cNvSpPr/>
          <p:nvPr>
            <p:custDataLst>
              <p:tags r:id="rId8"/>
            </p:custDataLst>
          </p:nvPr>
        </p:nvSpPr>
        <p:spPr>
          <a:xfrm rot="10800000">
            <a:off x="1464173" y="1834836"/>
            <a:ext cx="166110" cy="143198"/>
          </a:xfrm>
          <a:prstGeom prst="triangle">
            <a:avLst>
              <a:gd name="adj" fmla="val 55037"/>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32" name="文本框 31"/>
          <p:cNvSpPr txBox="1"/>
          <p:nvPr>
            <p:custDataLst>
              <p:tags r:id="rId9"/>
            </p:custDataLst>
          </p:nvPr>
        </p:nvSpPr>
        <p:spPr>
          <a:xfrm>
            <a:off x="520430" y="1390759"/>
            <a:ext cx="2013634" cy="471576"/>
          </a:xfrm>
          <a:prstGeom prst="rect">
            <a:avLst/>
          </a:prstGeom>
          <a:noFill/>
        </p:spPr>
        <p:txBody>
          <a:bodyPr wrap="square" rtlCol="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spc="300" dirty="0">
                <a:solidFill>
                  <a:srgbClr val="68B92E">
                    <a:lumMod val="50000"/>
                  </a:srgbClr>
                </a:solidFill>
                <a:latin typeface="Arial" panose="020B0604020202020204" pitchFamily="34" charset="0"/>
                <a:ea typeface="思源黑体 CN Bold" panose="020B0800000000000000"/>
                <a:sym typeface="Arial" panose="020B0604020202020204" pitchFamily="34" charset="0"/>
              </a:rPr>
              <a:t>“农行”被罚</a:t>
            </a:r>
            <a:r>
              <a:rPr lang="en-US" altLang="zh-CN" sz="2000" b="1" spc="300" dirty="0">
                <a:solidFill>
                  <a:srgbClr val="68B92E">
                    <a:lumMod val="50000"/>
                  </a:srgbClr>
                </a:solidFill>
                <a:latin typeface="Arial" panose="020B0604020202020204" pitchFamily="34" charset="0"/>
                <a:ea typeface="思源黑体 CN Bold" panose="020B0800000000000000"/>
                <a:sym typeface="Arial" panose="020B0604020202020204" pitchFamily="34" charset="0"/>
              </a:rPr>
              <a:t>420</a:t>
            </a:r>
            <a:r>
              <a:rPr lang="zh-CN" altLang="en-US" sz="2000" b="1" spc="300" dirty="0">
                <a:solidFill>
                  <a:srgbClr val="68B92E">
                    <a:lumMod val="50000"/>
                  </a:srgbClr>
                </a:solidFill>
                <a:latin typeface="Arial" panose="020B0604020202020204" pitchFamily="34" charset="0"/>
                <a:ea typeface="思源黑体 CN Bold" panose="020B0800000000000000"/>
                <a:sym typeface="Arial" panose="020B0604020202020204" pitchFamily="34" charset="0"/>
              </a:rPr>
              <a:t>万元</a:t>
            </a:r>
          </a:p>
        </p:txBody>
      </p:sp>
      <p:sp>
        <p:nvSpPr>
          <p:cNvPr id="33" name="椭圆 32"/>
          <p:cNvSpPr/>
          <p:nvPr>
            <p:custDataLst>
              <p:tags r:id="rId10"/>
            </p:custDataLst>
          </p:nvPr>
        </p:nvSpPr>
        <p:spPr>
          <a:xfrm>
            <a:off x="10792526" y="2155978"/>
            <a:ext cx="302149" cy="302149"/>
          </a:xfrm>
          <a:prstGeom prst="ellipse">
            <a:avLst/>
          </a:prstGeom>
          <a:solidFill>
            <a:srgbClr val="000000">
              <a:lumMod val="75000"/>
              <a:lumOff val="25000"/>
            </a:srgbClr>
          </a:solidFill>
          <a:ln w="57150" cap="flat" cmpd="sng" algn="ctr">
            <a:solidFill>
              <a:srgbClr val="FFFFFF">
                <a:lumMod val="85000"/>
              </a:srgbClr>
            </a:solidFill>
            <a:prstDash val="solid"/>
            <a:miter lim="800000"/>
          </a:ln>
          <a:effectLst/>
        </p:spPr>
        <p:txBody>
          <a:bodyPr rtlCol="0" anchor="ctr">
            <a:normAutofit fontScale="37500" lnSpcReduction="20000"/>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34" name="椭圆 33"/>
          <p:cNvSpPr/>
          <p:nvPr>
            <p:custDataLst>
              <p:tags r:id="rId11"/>
            </p:custDataLst>
          </p:nvPr>
        </p:nvSpPr>
        <p:spPr>
          <a:xfrm>
            <a:off x="3745246" y="2155978"/>
            <a:ext cx="302149" cy="302149"/>
          </a:xfrm>
          <a:prstGeom prst="ellipse">
            <a:avLst/>
          </a:prstGeom>
          <a:solidFill>
            <a:srgbClr val="000000">
              <a:lumMod val="75000"/>
              <a:lumOff val="25000"/>
            </a:srgbClr>
          </a:solidFill>
          <a:ln w="57150" cap="flat" cmpd="sng" algn="ctr">
            <a:solidFill>
              <a:srgbClr val="FFFFFF">
                <a:lumMod val="85000"/>
              </a:srgbClr>
            </a:solidFill>
            <a:prstDash val="solid"/>
            <a:miter lim="800000"/>
          </a:ln>
          <a:effectLst/>
        </p:spPr>
        <p:txBody>
          <a:bodyPr rtlCol="0" anchor="ctr">
            <a:normAutofit fontScale="37500" lnSpcReduction="20000"/>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35" name="椭圆 34"/>
          <p:cNvSpPr/>
          <p:nvPr>
            <p:custDataLst>
              <p:tags r:id="rId12"/>
            </p:custDataLst>
          </p:nvPr>
        </p:nvSpPr>
        <p:spPr>
          <a:xfrm>
            <a:off x="6094339" y="2155978"/>
            <a:ext cx="302149" cy="302149"/>
          </a:xfrm>
          <a:prstGeom prst="ellipse">
            <a:avLst/>
          </a:prstGeom>
          <a:solidFill>
            <a:srgbClr val="000000">
              <a:lumMod val="75000"/>
              <a:lumOff val="25000"/>
            </a:srgbClr>
          </a:solidFill>
          <a:ln w="57150" cap="flat" cmpd="sng" algn="ctr">
            <a:solidFill>
              <a:srgbClr val="FFFFFF">
                <a:lumMod val="85000"/>
              </a:srgbClr>
            </a:solidFill>
            <a:prstDash val="solid"/>
            <a:miter lim="800000"/>
          </a:ln>
          <a:effectLst/>
        </p:spPr>
        <p:txBody>
          <a:bodyPr rtlCol="0" anchor="ctr">
            <a:normAutofit fontScale="37500" lnSpcReduction="20000"/>
          </a:bodyP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4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36" name="矩形: 圆角 65"/>
          <p:cNvSpPr/>
          <p:nvPr>
            <p:custDataLst>
              <p:tags r:id="rId13"/>
            </p:custDataLst>
          </p:nvPr>
        </p:nvSpPr>
        <p:spPr>
          <a:xfrm rot="10800000">
            <a:off x="2833257" y="2709134"/>
            <a:ext cx="1836890" cy="672257"/>
          </a:xfrm>
          <a:prstGeom prst="roundRect">
            <a:avLst>
              <a:gd name="adj" fmla="val 8342"/>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37" name="等腰三角形 36"/>
          <p:cNvSpPr/>
          <p:nvPr>
            <p:custDataLst>
              <p:tags r:id="rId14"/>
            </p:custDataLst>
          </p:nvPr>
        </p:nvSpPr>
        <p:spPr>
          <a:xfrm>
            <a:off x="3843908" y="2597678"/>
            <a:ext cx="166110" cy="143198"/>
          </a:xfrm>
          <a:prstGeom prst="triangle">
            <a:avLst>
              <a:gd name="adj" fmla="val 55037"/>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38" name="文本框 37"/>
          <p:cNvSpPr txBox="1"/>
          <p:nvPr>
            <p:custDataLst>
              <p:tags r:id="rId15"/>
            </p:custDataLst>
          </p:nvPr>
        </p:nvSpPr>
        <p:spPr>
          <a:xfrm>
            <a:off x="2719633" y="2909815"/>
            <a:ext cx="2017036" cy="471576"/>
          </a:xfrm>
          <a:prstGeom prst="rect">
            <a:avLst/>
          </a:prstGeom>
          <a:noFill/>
        </p:spPr>
        <p:txBody>
          <a:bodyPr wrap="square" rtlCol="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spc="300" dirty="0">
                <a:solidFill>
                  <a:srgbClr val="E77817">
                    <a:lumMod val="50000"/>
                  </a:srgbClr>
                </a:solidFill>
                <a:latin typeface="Arial" panose="020B0604020202020204" pitchFamily="34" charset="0"/>
                <a:ea typeface="思源黑体 CN Bold" panose="020B0800000000000000"/>
                <a:sym typeface="Arial" panose="020B0604020202020204" pitchFamily="34" charset="0"/>
              </a:rPr>
              <a:t>“中信”被罚</a:t>
            </a:r>
            <a:r>
              <a:rPr lang="en-US" altLang="zh-CN" sz="2000" b="1" spc="300" dirty="0">
                <a:solidFill>
                  <a:srgbClr val="E77817">
                    <a:lumMod val="50000"/>
                  </a:srgbClr>
                </a:solidFill>
                <a:latin typeface="Arial" panose="020B0604020202020204" pitchFamily="34" charset="0"/>
                <a:ea typeface="思源黑体 CN Bold" panose="020B0800000000000000"/>
                <a:sym typeface="Arial" panose="020B0604020202020204" pitchFamily="34" charset="0"/>
              </a:rPr>
              <a:t>450</a:t>
            </a:r>
            <a:r>
              <a:rPr lang="zh-CN" altLang="en-US" sz="2000" b="1" spc="300" dirty="0">
                <a:solidFill>
                  <a:srgbClr val="E77817">
                    <a:lumMod val="50000"/>
                  </a:srgbClr>
                </a:solidFill>
                <a:latin typeface="Arial" panose="020B0604020202020204" pitchFamily="34" charset="0"/>
                <a:ea typeface="思源黑体 CN Bold" panose="020B0800000000000000"/>
                <a:sym typeface="Arial" panose="020B0604020202020204" pitchFamily="34" charset="0"/>
              </a:rPr>
              <a:t>万元</a:t>
            </a:r>
          </a:p>
        </p:txBody>
      </p:sp>
      <p:sp>
        <p:nvSpPr>
          <p:cNvPr id="39" name="文本框 38"/>
          <p:cNvSpPr txBox="1"/>
          <p:nvPr>
            <p:custDataLst>
              <p:tags r:id="rId16"/>
            </p:custDataLst>
          </p:nvPr>
        </p:nvSpPr>
        <p:spPr>
          <a:xfrm>
            <a:off x="2647893" y="1377098"/>
            <a:ext cx="2517092" cy="1515447"/>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20000"/>
              </a:lnSpc>
              <a:buFont typeface="Arial" panose="020B0604020202020204" pitchFamily="34" charset="0"/>
              <a:buChar char="•"/>
            </a:pPr>
            <a:r>
              <a:rPr lang="zh-CN" altLang="en-US" sz="1200" dirty="0">
                <a:solidFill>
                  <a:srgbClr val="000000"/>
                </a:solidFill>
                <a:latin typeface="Arial" panose="020B0604020202020204"/>
                <a:ea typeface="思源黑体 CN Bold" panose="020B0800000000000000"/>
                <a:sym typeface="Arial" panose="020B0604020202020204" pitchFamily="34" charset="0"/>
              </a:rPr>
              <a:t>存在客户敏感信息违规存储和泄露风险</a:t>
            </a:r>
          </a:p>
        </p:txBody>
      </p:sp>
      <p:sp>
        <p:nvSpPr>
          <p:cNvPr id="40" name="文本框 39"/>
          <p:cNvSpPr txBox="1"/>
          <p:nvPr>
            <p:custDataLst>
              <p:tags r:id="rId17"/>
            </p:custDataLst>
          </p:nvPr>
        </p:nvSpPr>
        <p:spPr>
          <a:xfrm>
            <a:off x="5020669" y="2695055"/>
            <a:ext cx="2768600" cy="110807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zh-CN" altLang="en-US" sz="1200" dirty="0">
                <a:solidFill>
                  <a:srgbClr val="000000"/>
                </a:solidFill>
                <a:latin typeface="Arial" panose="020B0604020202020204"/>
                <a:ea typeface="思源黑体 CN Bold" panose="020B0800000000000000"/>
                <a:sym typeface="Arial" panose="020B0604020202020204" pitchFamily="34" charset="0"/>
              </a:rPr>
              <a:t>黑客利用腾讯相关业务的漏洞获取数据库访问权限</a:t>
            </a:r>
          </a:p>
        </p:txBody>
      </p:sp>
      <p:sp>
        <p:nvSpPr>
          <p:cNvPr id="41" name="矩形: 圆角 72"/>
          <p:cNvSpPr/>
          <p:nvPr>
            <p:custDataLst>
              <p:tags r:id="rId18"/>
            </p:custDataLst>
          </p:nvPr>
        </p:nvSpPr>
        <p:spPr>
          <a:xfrm>
            <a:off x="5321068" y="1168921"/>
            <a:ext cx="1836890" cy="672257"/>
          </a:xfrm>
          <a:prstGeom prst="roundRect">
            <a:avLst>
              <a:gd name="adj" fmla="val 8342"/>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42" name="等腰三角形 41"/>
          <p:cNvSpPr/>
          <p:nvPr>
            <p:custDataLst>
              <p:tags r:id="rId19"/>
            </p:custDataLst>
          </p:nvPr>
        </p:nvSpPr>
        <p:spPr>
          <a:xfrm rot="10800000">
            <a:off x="6156458" y="1834836"/>
            <a:ext cx="166110" cy="143198"/>
          </a:xfrm>
          <a:prstGeom prst="triangle">
            <a:avLst>
              <a:gd name="adj" fmla="val 55037"/>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43" name="文本框 42"/>
          <p:cNvSpPr txBox="1"/>
          <p:nvPr>
            <p:custDataLst>
              <p:tags r:id="rId20"/>
            </p:custDataLst>
          </p:nvPr>
        </p:nvSpPr>
        <p:spPr>
          <a:xfrm>
            <a:off x="5226421" y="1356997"/>
            <a:ext cx="1963807" cy="471576"/>
          </a:xfrm>
          <a:prstGeom prst="rect">
            <a:avLst/>
          </a:prstGeom>
          <a:noFill/>
        </p:spPr>
        <p:txBody>
          <a:bodyPr wrap="square" rtlCol="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spc="300" dirty="0">
                <a:solidFill>
                  <a:srgbClr val="3BB3C2">
                    <a:lumMod val="50000"/>
                  </a:srgbClr>
                </a:solidFill>
                <a:latin typeface="Arial" panose="020B0604020202020204" pitchFamily="34" charset="0"/>
                <a:ea typeface="思源黑体 CN Bold" panose="020B0800000000000000"/>
                <a:sym typeface="Arial" panose="020B0604020202020204" pitchFamily="34" charset="0"/>
              </a:rPr>
              <a:t>“腾讯”</a:t>
            </a:r>
            <a:r>
              <a:rPr lang="en-US" altLang="zh-CN" sz="2000" b="1" spc="300" dirty="0">
                <a:solidFill>
                  <a:srgbClr val="3BB3C2">
                    <a:lumMod val="50000"/>
                  </a:srgbClr>
                </a:solidFill>
                <a:latin typeface="Arial" panose="020B0604020202020204" pitchFamily="34" charset="0"/>
                <a:ea typeface="思源黑体 CN Bold" panose="020B0800000000000000"/>
                <a:sym typeface="Arial" panose="020B0604020202020204" pitchFamily="34" charset="0"/>
              </a:rPr>
              <a:t>QQ</a:t>
            </a:r>
            <a:r>
              <a:rPr lang="zh-CN" altLang="en-US" sz="2000" b="1" spc="300" dirty="0">
                <a:solidFill>
                  <a:srgbClr val="3BB3C2">
                    <a:lumMod val="50000"/>
                  </a:srgbClr>
                </a:solidFill>
                <a:latin typeface="Arial" panose="020B0604020202020204" pitchFamily="34" charset="0"/>
                <a:ea typeface="思源黑体 CN Bold" panose="020B0800000000000000"/>
                <a:sym typeface="Arial" panose="020B0604020202020204" pitchFamily="34" charset="0"/>
              </a:rPr>
              <a:t>数据泄露</a:t>
            </a:r>
          </a:p>
        </p:txBody>
      </p:sp>
      <p:sp>
        <p:nvSpPr>
          <p:cNvPr id="44" name="矩形: 圆角 43"/>
          <p:cNvSpPr/>
          <p:nvPr>
            <p:custDataLst>
              <p:tags r:id="rId21"/>
            </p:custDataLst>
          </p:nvPr>
        </p:nvSpPr>
        <p:spPr>
          <a:xfrm>
            <a:off x="10013353" y="1168921"/>
            <a:ext cx="1836890" cy="672257"/>
          </a:xfrm>
          <a:prstGeom prst="roundRect">
            <a:avLst>
              <a:gd name="adj" fmla="val 8342"/>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45" name="等腰三角形 44"/>
          <p:cNvSpPr/>
          <p:nvPr>
            <p:custDataLst>
              <p:tags r:id="rId22"/>
            </p:custDataLst>
          </p:nvPr>
        </p:nvSpPr>
        <p:spPr>
          <a:xfrm rot="10800000">
            <a:off x="10848743" y="1834836"/>
            <a:ext cx="166110" cy="143198"/>
          </a:xfrm>
          <a:prstGeom prst="triangle">
            <a:avLst>
              <a:gd name="adj" fmla="val 55037"/>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56" name="文本框 55"/>
          <p:cNvSpPr txBox="1"/>
          <p:nvPr>
            <p:custDataLst>
              <p:tags r:id="rId23"/>
            </p:custDataLst>
          </p:nvPr>
        </p:nvSpPr>
        <p:spPr>
          <a:xfrm>
            <a:off x="10044013" y="1366270"/>
            <a:ext cx="1807723" cy="471576"/>
          </a:xfrm>
          <a:prstGeom prst="rect">
            <a:avLst/>
          </a:prstGeom>
          <a:noFill/>
        </p:spPr>
        <p:txBody>
          <a:bodyPr wrap="square" rtlCol="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spc="300" dirty="0">
                <a:solidFill>
                  <a:srgbClr val="C00000"/>
                </a:solidFill>
                <a:latin typeface="Arial" panose="020B0604020202020204" pitchFamily="34" charset="0"/>
                <a:ea typeface="思源黑体 CN Bold" panose="020B0800000000000000"/>
                <a:sym typeface="Arial" panose="020B0604020202020204" pitchFamily="34" charset="0"/>
              </a:rPr>
              <a:t>其他数据安全事件</a:t>
            </a:r>
          </a:p>
        </p:txBody>
      </p:sp>
      <p:sp>
        <p:nvSpPr>
          <p:cNvPr id="57" name="矩形: 圆角 83"/>
          <p:cNvSpPr/>
          <p:nvPr>
            <p:custDataLst>
              <p:tags r:id="rId24"/>
            </p:custDataLst>
          </p:nvPr>
        </p:nvSpPr>
        <p:spPr>
          <a:xfrm rot="10800000">
            <a:off x="7674531" y="2777714"/>
            <a:ext cx="1836890" cy="672257"/>
          </a:xfrm>
          <a:prstGeom prst="roundRect">
            <a:avLst>
              <a:gd name="adj" fmla="val 8342"/>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58" name="等腰三角形 57"/>
          <p:cNvSpPr/>
          <p:nvPr>
            <p:custDataLst>
              <p:tags r:id="rId25"/>
            </p:custDataLst>
          </p:nvPr>
        </p:nvSpPr>
        <p:spPr>
          <a:xfrm>
            <a:off x="8509921" y="2640858"/>
            <a:ext cx="166110" cy="143198"/>
          </a:xfrm>
          <a:prstGeom prst="triangle">
            <a:avLst>
              <a:gd name="adj" fmla="val 55037"/>
            </a:avLst>
          </a:prstGeom>
          <a:solidFill>
            <a:srgbClr val="FFFFFF">
              <a:lumMod val="95000"/>
            </a:srgbClr>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rgbClr val="FFFFFF"/>
                </a:solidFill>
                <a:latin typeface="+mn-lt"/>
                <a:ea typeface="+mn-ea"/>
                <a:cs typeface="+mn-cs"/>
              </a:defRPr>
            </a:lvl1pPr>
            <a:lvl2pPr marL="457200" algn="l" defTabSz="914400" rtl="0" eaLnBrk="1" latinLnBrk="0" hangingPunct="1">
              <a:defRPr sz="1800" kern="1200">
                <a:solidFill>
                  <a:srgbClr val="FFFFFF"/>
                </a:solidFill>
                <a:latin typeface="+mn-lt"/>
                <a:ea typeface="+mn-ea"/>
                <a:cs typeface="+mn-cs"/>
              </a:defRPr>
            </a:lvl2pPr>
            <a:lvl3pPr marL="914400" algn="l" defTabSz="914400" rtl="0" eaLnBrk="1" latinLnBrk="0" hangingPunct="1">
              <a:defRPr sz="1800" kern="1200">
                <a:solidFill>
                  <a:srgbClr val="FFFFFF"/>
                </a:solidFill>
                <a:latin typeface="+mn-lt"/>
                <a:ea typeface="+mn-ea"/>
                <a:cs typeface="+mn-cs"/>
              </a:defRPr>
            </a:lvl3pPr>
            <a:lvl4pPr marL="1371600" algn="l" defTabSz="914400" rtl="0" eaLnBrk="1" latinLnBrk="0" hangingPunct="1">
              <a:defRPr sz="1800" kern="1200">
                <a:solidFill>
                  <a:srgbClr val="FFFFFF"/>
                </a:solidFill>
                <a:latin typeface="+mn-lt"/>
                <a:ea typeface="+mn-ea"/>
                <a:cs typeface="+mn-cs"/>
              </a:defRPr>
            </a:lvl4pPr>
            <a:lvl5pPr marL="1828800" algn="l" defTabSz="914400" rtl="0" eaLnBrk="1" latinLnBrk="0" hangingPunct="1">
              <a:defRPr sz="1800" kern="1200">
                <a:solidFill>
                  <a:srgbClr val="FFFFFF"/>
                </a:solidFill>
                <a:latin typeface="+mn-lt"/>
                <a:ea typeface="+mn-ea"/>
                <a:cs typeface="+mn-cs"/>
              </a:defRPr>
            </a:lvl5pPr>
            <a:lvl6pPr marL="2286000" algn="l" defTabSz="914400" rtl="0" eaLnBrk="1" latinLnBrk="0" hangingPunct="1">
              <a:defRPr sz="1800" kern="1200">
                <a:solidFill>
                  <a:srgbClr val="FFFFFF"/>
                </a:solidFill>
                <a:latin typeface="+mn-lt"/>
                <a:ea typeface="+mn-ea"/>
                <a:cs typeface="+mn-cs"/>
              </a:defRPr>
            </a:lvl6pPr>
            <a:lvl7pPr marL="2743200" algn="l" defTabSz="914400" rtl="0" eaLnBrk="1" latinLnBrk="0" hangingPunct="1">
              <a:defRPr sz="1800" kern="1200">
                <a:solidFill>
                  <a:srgbClr val="FFFFFF"/>
                </a:solidFill>
                <a:latin typeface="+mn-lt"/>
                <a:ea typeface="+mn-ea"/>
                <a:cs typeface="+mn-cs"/>
              </a:defRPr>
            </a:lvl7pPr>
            <a:lvl8pPr marL="3200400" algn="l" defTabSz="914400" rtl="0" eaLnBrk="1" latinLnBrk="0" hangingPunct="1">
              <a:defRPr sz="1800" kern="1200">
                <a:solidFill>
                  <a:srgbClr val="FFFFFF"/>
                </a:solidFill>
                <a:latin typeface="+mn-lt"/>
                <a:ea typeface="+mn-ea"/>
                <a:cs typeface="+mn-cs"/>
              </a:defRPr>
            </a:lvl8pPr>
            <a:lvl9pPr marL="3657600" algn="l" defTabSz="914400" rtl="0" eaLnBrk="1" latinLnBrk="0" hangingPunct="1">
              <a:defRPr sz="1800" kern="1200">
                <a:solidFill>
                  <a:srgbClr val="FFFFFF"/>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Arial" panose="020B0604020202020204" pitchFamily="34" charset="0"/>
              <a:ea typeface="思源黑体 CN Bold" panose="020B0800000000000000"/>
              <a:sym typeface="Arial" panose="020B0604020202020204" pitchFamily="34" charset="0"/>
            </a:endParaRPr>
          </a:p>
        </p:txBody>
      </p:sp>
      <p:sp>
        <p:nvSpPr>
          <p:cNvPr id="59" name="文本框 58"/>
          <p:cNvSpPr txBox="1"/>
          <p:nvPr>
            <p:custDataLst>
              <p:tags r:id="rId26"/>
            </p:custDataLst>
          </p:nvPr>
        </p:nvSpPr>
        <p:spPr>
          <a:xfrm>
            <a:off x="7706760" y="2874564"/>
            <a:ext cx="1807723" cy="471576"/>
          </a:xfrm>
          <a:prstGeom prst="rect">
            <a:avLst/>
          </a:prstGeom>
          <a:noFill/>
        </p:spPr>
        <p:txBody>
          <a:bodyPr wrap="square" rtlCol="0">
            <a:normAutofit fontScale="55000" lnSpcReduction="2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000" b="1" spc="300" dirty="0">
                <a:solidFill>
                  <a:srgbClr val="E77817"/>
                </a:solidFill>
                <a:latin typeface="Arial" panose="020B0604020202020204" pitchFamily="34" charset="0"/>
                <a:ea typeface="思源黑体 CN Bold" panose="020B0800000000000000"/>
                <a:sym typeface="Arial" panose="020B0604020202020204" pitchFamily="34" charset="0"/>
              </a:rPr>
              <a:t>爱奇艺用户会员信息泄露</a:t>
            </a:r>
          </a:p>
        </p:txBody>
      </p:sp>
      <p:sp>
        <p:nvSpPr>
          <p:cNvPr id="60" name="文本框 59"/>
          <p:cNvSpPr txBox="1"/>
          <p:nvPr>
            <p:custDataLst>
              <p:tags r:id="rId27"/>
            </p:custDataLst>
          </p:nvPr>
        </p:nvSpPr>
        <p:spPr>
          <a:xfrm>
            <a:off x="7314041" y="1251191"/>
            <a:ext cx="2655570" cy="151511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20000"/>
              </a:lnSpc>
              <a:buFont typeface="Arial" panose="020B0604020202020204" pitchFamily="34" charset="0"/>
              <a:buChar char="•"/>
            </a:pPr>
            <a:r>
              <a:rPr lang="zh-CN" altLang="en-US" sz="1200" dirty="0">
                <a:solidFill>
                  <a:srgbClr val="000000"/>
                </a:solidFill>
                <a:latin typeface="Arial" panose="020B0604020202020204"/>
                <a:ea typeface="思源黑体 CN Bold" panose="020B0800000000000000"/>
                <a:sym typeface="Arial" panose="020B0604020202020204" pitchFamily="34" charset="0"/>
              </a:rPr>
              <a:t>由于一名外部第三方公司员工在进行数据迁移时，导致信息被非法获取</a:t>
            </a:r>
          </a:p>
        </p:txBody>
      </p:sp>
      <p:sp>
        <p:nvSpPr>
          <p:cNvPr id="61" name="文本框 60"/>
          <p:cNvSpPr txBox="1"/>
          <p:nvPr>
            <p:custDataLst>
              <p:tags r:id="rId28"/>
            </p:custDataLst>
          </p:nvPr>
        </p:nvSpPr>
        <p:spPr>
          <a:xfrm>
            <a:off x="9862185" y="2635885"/>
            <a:ext cx="2171065" cy="151511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just">
              <a:lnSpc>
                <a:spcPct val="120000"/>
              </a:lnSpc>
              <a:buFont typeface="Arial" panose="020B0604020202020204" pitchFamily="34" charset="0"/>
              <a:buChar char="•"/>
            </a:pPr>
            <a:r>
              <a:rPr lang="zh-CN" altLang="en-US" sz="1200" dirty="0">
                <a:solidFill>
                  <a:srgbClr val="000000"/>
                </a:solidFill>
                <a:latin typeface="Arial" panose="020B0604020202020204"/>
                <a:ea typeface="思源黑体 CN Bold" panose="020B0800000000000000"/>
                <a:sym typeface="Arial" panose="020B0604020202020204" pitchFamily="34" charset="0"/>
              </a:rPr>
              <a:t>某市公安数据库泄露事件</a:t>
            </a:r>
            <a:endParaRPr lang="en-US" altLang="zh-CN" sz="1200" dirty="0">
              <a:solidFill>
                <a:srgbClr val="000000"/>
              </a:solidFill>
              <a:latin typeface="Arial" panose="020B0604020202020204"/>
              <a:ea typeface="思源黑体 CN Bold" panose="020B0800000000000000"/>
              <a:sym typeface="Arial" panose="020B0604020202020204" pitchFamily="34" charset="0"/>
            </a:endParaRPr>
          </a:p>
          <a:p>
            <a:pPr marL="285750" indent="-285750" algn="just">
              <a:lnSpc>
                <a:spcPct val="120000"/>
              </a:lnSpc>
              <a:buFont typeface="Arial" panose="020B0604020202020204" pitchFamily="34" charset="0"/>
              <a:buChar char="•"/>
            </a:pPr>
            <a:r>
              <a:rPr lang="en-US" altLang="zh-CN" sz="1200" dirty="0">
                <a:solidFill>
                  <a:srgbClr val="000000"/>
                </a:solidFill>
                <a:latin typeface="Arial" panose="020B0604020202020204"/>
                <a:ea typeface="思源黑体 CN Bold" panose="020B0800000000000000"/>
                <a:sym typeface="Arial" panose="020B0604020202020204" pitchFamily="34" charset="0"/>
              </a:rPr>
              <a:t>Facebook</a:t>
            </a:r>
            <a:r>
              <a:rPr lang="zh-CN" altLang="en-US" sz="1200" dirty="0">
                <a:solidFill>
                  <a:srgbClr val="000000"/>
                </a:solidFill>
                <a:latin typeface="Arial" panose="020B0604020202020204"/>
                <a:ea typeface="思源黑体 CN Bold" panose="020B0800000000000000"/>
                <a:sym typeface="Arial" panose="020B0604020202020204" pitchFamily="34" charset="0"/>
              </a:rPr>
              <a:t>千万用户个人信息泄露</a:t>
            </a:r>
            <a:endParaRPr lang="en-US" altLang="zh-CN" sz="1200" dirty="0">
              <a:solidFill>
                <a:srgbClr val="000000"/>
              </a:solidFill>
              <a:latin typeface="Arial" panose="020B0604020202020204"/>
              <a:ea typeface="思源黑体 CN Bold" panose="020B0800000000000000"/>
              <a:sym typeface="Arial" panose="020B0604020202020204" pitchFamily="34" charset="0"/>
            </a:endParaRPr>
          </a:p>
          <a:p>
            <a:pPr marL="285750" indent="-285750" algn="just">
              <a:lnSpc>
                <a:spcPct val="120000"/>
              </a:lnSpc>
              <a:buFont typeface="Arial" panose="020B0604020202020204" pitchFamily="34" charset="0"/>
              <a:buChar char="•"/>
            </a:pPr>
            <a:r>
              <a:rPr lang="en-US" altLang="zh-CN" sz="1200" dirty="0">
                <a:solidFill>
                  <a:srgbClr val="000000"/>
                </a:solidFill>
                <a:latin typeface="Arial" panose="020B0604020202020204"/>
                <a:ea typeface="思源黑体 CN Bold" panose="020B0800000000000000"/>
                <a:sym typeface="Arial" panose="020B0604020202020204" pitchFamily="34" charset="0"/>
              </a:rPr>
              <a:t>……</a:t>
            </a:r>
            <a:endParaRPr lang="zh-CN" altLang="en-US" sz="1200" dirty="0">
              <a:solidFill>
                <a:srgbClr val="000000"/>
              </a:solidFill>
              <a:latin typeface="Arial" panose="020B0604020202020204"/>
              <a:ea typeface="思源黑体 CN Bold" panose="020B0800000000000000"/>
              <a:sym typeface="Arial" panose="020B0604020202020204" pitchFamily="34" charset="0"/>
            </a:endParaRPr>
          </a:p>
        </p:txBody>
      </p:sp>
      <p:grpSp>
        <p:nvGrpSpPr>
          <p:cNvPr id="62" name="组合 61"/>
          <p:cNvGrpSpPr/>
          <p:nvPr/>
        </p:nvGrpSpPr>
        <p:grpSpPr>
          <a:xfrm>
            <a:off x="868045" y="4237925"/>
            <a:ext cx="5264785" cy="2085975"/>
            <a:chOff x="656547" y="1459922"/>
            <a:chExt cx="5870008" cy="2211753"/>
          </a:xfrm>
        </p:grpSpPr>
        <p:grpSp>
          <p:nvGrpSpPr>
            <p:cNvPr id="63" name="组合 62"/>
            <p:cNvGrpSpPr/>
            <p:nvPr/>
          </p:nvGrpSpPr>
          <p:grpSpPr>
            <a:xfrm>
              <a:off x="656547" y="1459922"/>
              <a:ext cx="3817870" cy="2211753"/>
              <a:chOff x="1107095" y="1514844"/>
              <a:chExt cx="4216294" cy="2548122"/>
            </a:xfrm>
          </p:grpSpPr>
          <p:pic>
            <p:nvPicPr>
              <p:cNvPr id="66" name="内容占位符 5"/>
              <p:cNvPicPr/>
              <p:nvPr>
                <p:custDataLst>
                  <p:tags r:id="rId35"/>
                </p:custDataLst>
              </p:nvPr>
            </p:nvPicPr>
            <p:blipFill rotWithShape="1">
              <a:blip r:embed="rId40"/>
              <a:srcRect l="15700" t="107" r="15962" b="-1"/>
              <a:stretch>
                <a:fillRect/>
              </a:stretch>
            </p:blipFill>
            <p:spPr>
              <a:xfrm>
                <a:off x="1107095" y="1514844"/>
                <a:ext cx="1942401" cy="2187057"/>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pic>
            <p:nvPicPr>
              <p:cNvPr id="67" name="图片 66" descr="徽标, 公司名称&#10;&#10;描述已自动生成"/>
              <p:cNvPicPr/>
              <p:nvPr>
                <p:custDataLst>
                  <p:tags r:id="rId36"/>
                </p:custDataLst>
              </p:nvPr>
            </p:nvPicPr>
            <p:blipFill rotWithShape="1">
              <a:blip r:embed="rId41"/>
              <a:srcRect l="15579" t="337" r="15893"/>
              <a:stretch>
                <a:fillRect/>
              </a:stretch>
            </p:blipFill>
            <p:spPr>
              <a:xfrm>
                <a:off x="3380965" y="1514844"/>
                <a:ext cx="1942424" cy="2185687"/>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sp>
            <p:nvSpPr>
              <p:cNvPr id="68" name="矩形 67"/>
              <p:cNvSpPr/>
              <p:nvPr>
                <p:custDataLst>
                  <p:tags r:id="rId37"/>
                </p:custDataLst>
              </p:nvPr>
            </p:nvSpPr>
            <p:spPr>
              <a:xfrm>
                <a:off x="1107095" y="3539866"/>
                <a:ext cx="1942400" cy="523100"/>
              </a:xfrm>
              <a:prstGeom prst="rect">
                <a:avLst/>
              </a:prstGeom>
              <a:solidFill>
                <a:srgbClr val="FFFFFF">
                  <a:lumMod val="50000"/>
                </a:srgbClr>
              </a:solidFill>
              <a:ln w="12700" cap="flat" cmpd="sng" algn="ctr">
                <a:noFill/>
                <a:prstDash val="solid"/>
                <a:miter lim="800000"/>
              </a:ln>
              <a:effectLst>
                <a:glow rad="101600">
                  <a:srgbClr val="FFFFFF">
                    <a:lumMod val="75000"/>
                    <a:alpha val="60000"/>
                  </a:srgbClr>
                </a:glow>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rPr>
                  <a:t>2017.6.1</a:t>
                </a: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rPr>
                  <a:t>执行</a:t>
                </a:r>
              </a:p>
            </p:txBody>
          </p:sp>
          <p:sp>
            <p:nvSpPr>
              <p:cNvPr id="69" name="矩形 68"/>
              <p:cNvSpPr/>
              <p:nvPr>
                <p:custDataLst>
                  <p:tags r:id="rId38"/>
                </p:custDataLst>
              </p:nvPr>
            </p:nvSpPr>
            <p:spPr>
              <a:xfrm>
                <a:off x="3373366" y="3539866"/>
                <a:ext cx="1950023" cy="523100"/>
              </a:xfrm>
              <a:prstGeom prst="rect">
                <a:avLst/>
              </a:prstGeom>
              <a:solidFill>
                <a:srgbClr val="FFFFFF">
                  <a:lumMod val="50000"/>
                </a:srgbClr>
              </a:solidFill>
              <a:ln w="12700" cap="flat" cmpd="sng" algn="ctr">
                <a:noFill/>
                <a:prstDash val="solid"/>
                <a:miter lim="800000"/>
              </a:ln>
              <a:effectLst>
                <a:glow rad="101600">
                  <a:srgbClr val="FFFFFF">
                    <a:lumMod val="75000"/>
                    <a:alpha val="60000"/>
                  </a:srgbClr>
                </a:glo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rPr>
                  <a:t>2021.9.1</a:t>
                </a: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rPr>
                  <a:t>执行</a:t>
                </a:r>
              </a:p>
            </p:txBody>
          </p:sp>
        </p:grpSp>
        <p:pic>
          <p:nvPicPr>
            <p:cNvPr id="64" name="图片 63" descr="文本, 徽标, 公司名称&#10;&#10;描述已自动生成"/>
            <p:cNvPicPr/>
            <p:nvPr>
              <p:custDataLst>
                <p:tags r:id="rId33"/>
              </p:custDataLst>
            </p:nvPr>
          </p:nvPicPr>
          <p:blipFill rotWithShape="1">
            <a:blip r:embed="rId42" cstate="print">
              <a:extLst>
                <a:ext uri="{28A0092B-C50C-407E-A947-70E740481C1C}">
                  <a14:useLocalDpi xmlns:a14="http://schemas.microsoft.com/office/drawing/2010/main" val="0"/>
                </a:ext>
              </a:extLst>
            </a:blip>
            <a:srcRect r="517"/>
            <a:stretch>
              <a:fillRect/>
            </a:stretch>
          </p:blipFill>
          <p:spPr>
            <a:xfrm>
              <a:off x="4767683" y="1459922"/>
              <a:ext cx="1758872" cy="1897162"/>
            </a:xfrm>
            <a:prstGeom prst="roundRect">
              <a:avLst>
                <a:gd name="adj" fmla="val 8594"/>
              </a:avLst>
            </a:prstGeom>
            <a:solidFill>
              <a:srgbClr val="FFFFFF">
                <a:shade val="85000"/>
              </a:srgbClr>
            </a:solidFill>
            <a:ln>
              <a:noFill/>
            </a:ln>
            <a:effectLst>
              <a:outerShdw blurRad="63500" sx="102000" sy="102000" algn="ctr" rotWithShape="0">
                <a:prstClr val="black">
                  <a:alpha val="40000"/>
                </a:prstClr>
              </a:outerShdw>
              <a:reflection blurRad="12700" stA="38000" endPos="28000" dist="5000" dir="5400000" sy="-100000" algn="bl" rotWithShape="0"/>
            </a:effectLst>
          </p:spPr>
        </p:pic>
        <p:sp>
          <p:nvSpPr>
            <p:cNvPr id="65" name="矩形 64"/>
            <p:cNvSpPr/>
            <p:nvPr>
              <p:custDataLst>
                <p:tags r:id="rId34"/>
              </p:custDataLst>
            </p:nvPr>
          </p:nvSpPr>
          <p:spPr>
            <a:xfrm>
              <a:off x="4767683" y="3217627"/>
              <a:ext cx="1758872" cy="454048"/>
            </a:xfrm>
            <a:prstGeom prst="rect">
              <a:avLst/>
            </a:prstGeom>
            <a:solidFill>
              <a:srgbClr val="FFFFFF">
                <a:lumMod val="50000"/>
              </a:srgbClr>
            </a:solidFill>
            <a:ln w="12700" cap="flat" cmpd="sng" algn="ctr">
              <a:noFill/>
              <a:prstDash val="solid"/>
              <a:miter lim="800000"/>
            </a:ln>
            <a:effectLst>
              <a:glow rad="101600">
                <a:srgbClr val="FFFFFF">
                  <a:lumMod val="75000"/>
                  <a:alpha val="60000"/>
                </a:srgbClr>
              </a:glo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rPr>
                <a:t>2021.11.1</a:t>
              </a:r>
              <a:r>
                <a:rPr kumimoji="0" lang="zh-CN" altLang="en-US" sz="1400" b="1" i="0" u="none" strike="noStrike" kern="1200" cap="none" spc="0" normalizeH="0" baseline="0" noProof="0" dirty="0">
                  <a:ln>
                    <a:noFill/>
                  </a:ln>
                  <a:solidFill>
                    <a:srgbClr val="FFFFFF"/>
                  </a:solidFill>
                  <a:effectLst/>
                  <a:uLnTx/>
                  <a:uFillTx/>
                  <a:latin typeface="微软雅黑" panose="020B0503020204020204" pitchFamily="34" charset="-122"/>
                  <a:ea typeface="思源黑体 CN Bold" panose="020B0800000000000000"/>
                </a:rPr>
                <a:t>执行</a:t>
              </a:r>
            </a:p>
          </p:txBody>
        </p:sp>
      </p:grpSp>
      <p:pic>
        <p:nvPicPr>
          <p:cNvPr id="70" name="图片 69"/>
          <p:cNvPicPr>
            <a:picLocks noChangeAspect="1"/>
          </p:cNvPicPr>
          <p:nvPr>
            <p:custDataLst>
              <p:tags r:id="rId29"/>
            </p:custDataLst>
          </p:nvPr>
        </p:nvPicPr>
        <p:blipFill>
          <a:blip r:embed="rId43"/>
          <a:stretch>
            <a:fillRect/>
          </a:stretch>
        </p:blipFill>
        <p:spPr>
          <a:xfrm>
            <a:off x="6396355" y="4237925"/>
            <a:ext cx="1792605" cy="2045335"/>
          </a:xfrm>
          <a:prstGeom prst="rect">
            <a:avLst/>
          </a:prstGeom>
          <a:ln>
            <a:solidFill>
              <a:srgbClr val="000000"/>
            </a:solidFill>
          </a:ln>
        </p:spPr>
      </p:pic>
      <p:sp>
        <p:nvSpPr>
          <p:cNvPr id="71" name="圆角矩形 51"/>
          <p:cNvSpPr/>
          <p:nvPr>
            <p:custDataLst>
              <p:tags r:id="rId30"/>
            </p:custDataLst>
          </p:nvPr>
        </p:nvSpPr>
        <p:spPr>
          <a:xfrm>
            <a:off x="2906145" y="3607610"/>
            <a:ext cx="6378441" cy="492411"/>
          </a:xfrm>
          <a:prstGeom prst="roundRect">
            <a:avLst/>
          </a:prstGeom>
          <a:solidFill>
            <a:srgbClr val="68B92E"/>
          </a:solidFill>
          <a:ln w="12700" cap="flat" cmpd="sng" algn="ctr">
            <a:noFill/>
            <a:prstDash val="solid"/>
            <a:miter lim="800000"/>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FFFFFF"/>
                </a:solidFill>
                <a:effectLst/>
                <a:uLnTx/>
                <a:uFillTx/>
                <a:latin typeface="PingFang SC" panose="020B0400000000000000" pitchFamily="34" charset="-122"/>
                <a:ea typeface="思源黑体 CN Bold" panose="020B0800000000000000"/>
                <a:cs typeface="+mn-ea"/>
                <a:sym typeface="Helvetica Neue" panose="02000503000000020004"/>
              </a:rPr>
              <a:t>三法联动及相关政策，推动了数据安全可信流通建设的发展</a:t>
            </a:r>
            <a:endParaRPr kumimoji="1" lang="zh-CN" altLang="en-US" sz="1800" b="0" i="0" u="none" strike="noStrike" kern="1200" cap="none" spc="0" normalizeH="0" baseline="0" noProof="0">
              <a:ln>
                <a:noFill/>
              </a:ln>
              <a:solidFill>
                <a:srgbClr val="FFFFFF"/>
              </a:solidFill>
              <a:effectLst/>
              <a:uLnTx/>
              <a:uFillTx/>
              <a:latin typeface="微软雅黑" panose="020B0503020204020204" pitchFamily="34" charset="-122"/>
              <a:ea typeface="思源黑体 CN Bold" panose="020B0800000000000000"/>
            </a:endParaRPr>
          </a:p>
        </p:txBody>
      </p:sp>
      <p:pic>
        <p:nvPicPr>
          <p:cNvPr id="72" name="图片 71"/>
          <p:cNvPicPr>
            <a:picLocks noChangeAspect="1"/>
          </p:cNvPicPr>
          <p:nvPr>
            <p:custDataLst>
              <p:tags r:id="rId31"/>
            </p:custDataLst>
          </p:nvPr>
        </p:nvPicPr>
        <p:blipFill>
          <a:blip r:embed="rId44"/>
          <a:stretch>
            <a:fillRect/>
          </a:stretch>
        </p:blipFill>
        <p:spPr>
          <a:xfrm>
            <a:off x="8509635" y="4237925"/>
            <a:ext cx="2915920" cy="1575435"/>
          </a:xfrm>
          <a:prstGeom prst="rect">
            <a:avLst/>
          </a:prstGeom>
          <a:ln>
            <a:solidFill>
              <a:srgbClr val="000000"/>
            </a:solidFill>
          </a:ln>
        </p:spPr>
      </p:pic>
      <p:sp>
        <p:nvSpPr>
          <p:cNvPr id="73" name="矩形 72"/>
          <p:cNvSpPr/>
          <p:nvPr>
            <p:custDataLst>
              <p:tags r:id="rId32"/>
            </p:custDataLst>
          </p:nvPr>
        </p:nvSpPr>
        <p:spPr>
          <a:xfrm>
            <a:off x="9041765" y="5813360"/>
            <a:ext cx="2052955" cy="336695"/>
          </a:xfrm>
          <a:prstGeom prst="rect">
            <a:avLst/>
          </a:prstGeom>
        </p:spPr>
        <p:txBody>
          <a:bodyPr wrap="square">
            <a:spAutoFit/>
          </a:bodyPr>
          <a:lstStyle/>
          <a:p>
            <a:pPr>
              <a:lnSpc>
                <a:spcPct val="150000"/>
              </a:lnSpc>
            </a:pPr>
            <a:r>
              <a:rPr lang="en-US" sz="1200" b="1" dirty="0">
                <a:solidFill>
                  <a:srgbClr val="000000"/>
                </a:solidFill>
                <a:latin typeface="微软雅黑" panose="020B0503020204020204" pitchFamily="34" charset="-122"/>
                <a:ea typeface="思源黑体 CN Bold" panose="020B0800000000000000"/>
              </a:rPr>
              <a:t>2022</a:t>
            </a:r>
            <a:r>
              <a:rPr lang="zh-CN" altLang="en-US" sz="1200" b="1" dirty="0">
                <a:solidFill>
                  <a:srgbClr val="000000"/>
                </a:solidFill>
                <a:latin typeface="微软雅黑" panose="020B0503020204020204" pitchFamily="34" charset="-122"/>
                <a:ea typeface="思源黑体 CN Bold" panose="020B0800000000000000"/>
              </a:rPr>
              <a:t>年</a:t>
            </a:r>
            <a:r>
              <a:rPr lang="en-US" altLang="zh-CN" sz="1200" b="1" dirty="0">
                <a:solidFill>
                  <a:srgbClr val="000000"/>
                </a:solidFill>
                <a:latin typeface="微软雅黑" panose="020B0503020204020204" pitchFamily="34" charset="-122"/>
                <a:ea typeface="思源黑体 CN Bold" panose="020B0800000000000000"/>
              </a:rPr>
              <a:t>6</a:t>
            </a:r>
            <a:r>
              <a:rPr lang="zh-CN" altLang="en-US" sz="1200" b="1" dirty="0">
                <a:solidFill>
                  <a:srgbClr val="000000"/>
                </a:solidFill>
                <a:latin typeface="微软雅黑" panose="020B0503020204020204" pitchFamily="34" charset="-122"/>
                <a:ea typeface="思源黑体 CN Bold" panose="020B0800000000000000"/>
              </a:rPr>
              <a:t>月</a:t>
            </a:r>
            <a:r>
              <a:rPr lang="en-US" altLang="zh-CN" sz="1200" b="1" dirty="0">
                <a:solidFill>
                  <a:srgbClr val="000000"/>
                </a:solidFill>
                <a:latin typeface="微软雅黑" panose="020B0503020204020204" pitchFamily="34" charset="-122"/>
                <a:ea typeface="思源黑体 CN Bold" panose="020B0800000000000000"/>
              </a:rPr>
              <a:t>22</a:t>
            </a:r>
            <a:r>
              <a:rPr lang="zh-CN" altLang="en-US" sz="1200" b="1" dirty="0">
                <a:solidFill>
                  <a:srgbClr val="000000"/>
                </a:solidFill>
                <a:latin typeface="微软雅黑" panose="020B0503020204020204" pitchFamily="34" charset="-122"/>
                <a:ea typeface="思源黑体 CN Bold" panose="020B0800000000000000"/>
              </a:rPr>
              <a:t>日新闻联播</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
          <p:cNvSpPr txBox="1"/>
          <p:nvPr/>
        </p:nvSpPr>
        <p:spPr>
          <a:xfrm>
            <a:off x="1161414" y="219085"/>
            <a:ext cx="10841899" cy="965428"/>
          </a:xfrm>
          <a:prstGeom prst="rect">
            <a:avLst/>
          </a:prstGeom>
        </p:spPr>
        <p:txBody>
          <a:bodyPr vert="horz" lIns="91440" tIns="45720" rIns="91440" bIns="45720" rtlCol="0" anchor="ctr">
            <a:normAutofit/>
          </a:bodyPr>
          <a:lstStyle>
            <a:defPPr>
              <a:defRPr lang="zh-CN"/>
            </a:defPPr>
            <a:lvl1pPr>
              <a:lnSpc>
                <a:spcPct val="90000"/>
              </a:lnSpc>
              <a:spcBef>
                <a:spcPct val="0"/>
              </a:spcBef>
              <a:buNone/>
              <a:defRPr sz="3600">
                <a:latin typeface="微软雅黑" panose="020B0503020204020204" pitchFamily="34" charset="-122"/>
                <a:ea typeface="微软雅黑" panose="020B0503020204020204" pitchFamily="34" charset="-122"/>
                <a:cs typeface="+mj-cs"/>
              </a:defRPr>
            </a:lvl1pPr>
          </a:lstStyle>
          <a:p>
            <a:r>
              <a:rPr lang="zh-CN" altLang="en-US" dirty="0"/>
              <a:t>多重因素共同推进推动隐私计算技术发展</a:t>
            </a:r>
          </a:p>
        </p:txBody>
      </p:sp>
      <p:sp>
        <p:nvSpPr>
          <p:cNvPr id="2" name="Rectangle 5"/>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AutoShape 10" descr="âç½ç½ç¯âçå¾çæç´¢ç»æ"/>
          <p:cNvSpPr>
            <a:spLocks noChangeAspect="1" noChangeArrowheads="1"/>
          </p:cNvSpPr>
          <p:nvPr/>
        </p:nvSpPr>
        <p:spPr bwMode="auto">
          <a:xfrm>
            <a:off x="155576"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7" name="右箭头 16"/>
          <p:cNvSpPr/>
          <p:nvPr/>
        </p:nvSpPr>
        <p:spPr>
          <a:xfrm>
            <a:off x="375385" y="2415632"/>
            <a:ext cx="5005286"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a:r>
              <a:rPr lang="zh-CN" altLang="en-US" b="1" dirty="0"/>
              <a:t>数据隐私安全需求</a:t>
            </a:r>
          </a:p>
        </p:txBody>
      </p:sp>
      <p:sp>
        <p:nvSpPr>
          <p:cNvPr id="18" name="左箭头 17"/>
          <p:cNvSpPr/>
          <p:nvPr/>
        </p:nvSpPr>
        <p:spPr>
          <a:xfrm>
            <a:off x="6633968" y="1372550"/>
            <a:ext cx="5274866" cy="11521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a:r>
              <a:rPr lang="zh-CN" altLang="en-US" dirty="0"/>
              <a:t>      </a:t>
            </a:r>
            <a:r>
              <a:rPr lang="zh-CN" altLang="en-US" b="1" dirty="0"/>
              <a:t>数据要素流通支持政策</a:t>
            </a:r>
          </a:p>
        </p:txBody>
      </p:sp>
      <p:pic>
        <p:nvPicPr>
          <p:cNvPr id="2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7266" y="4873497"/>
            <a:ext cx="3408379" cy="1608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7" descr="查看源图像"/>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366" y="5123066"/>
            <a:ext cx="1252217" cy="7227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9" descr="查看源图像"/>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3406" y="5484419"/>
            <a:ext cx="1647023" cy="376744"/>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p:cNvSpPr/>
          <p:nvPr/>
        </p:nvSpPr>
        <p:spPr>
          <a:xfrm>
            <a:off x="2679641" y="6229833"/>
            <a:ext cx="3264363" cy="292376"/>
          </a:xfrm>
          <a:prstGeom prst="rect">
            <a:avLst/>
          </a:prstGeom>
        </p:spPr>
        <p:txBody>
          <a:bodyPr wrap="square" lIns="121909" tIns="60954" rIns="121909" bIns="60954">
            <a:spAutoFit/>
          </a:bodyPr>
          <a:lstStyle/>
          <a:p>
            <a:r>
              <a:rPr lang="zh-CN" altLang="en-US" sz="1100" i="1" dirty="0"/>
              <a:t>毕马威，</a:t>
            </a:r>
            <a:r>
              <a:rPr lang="en-US" altLang="zh-CN" sz="1100" i="1" dirty="0"/>
              <a:t>《</a:t>
            </a:r>
            <a:r>
              <a:rPr lang="zh-CN" altLang="en-US" sz="1100" i="1" dirty="0"/>
              <a:t>隐私计算行业研究报告</a:t>
            </a:r>
            <a:r>
              <a:rPr lang="en-US" altLang="zh-CN" sz="1100" i="1" dirty="0"/>
              <a:t>》</a:t>
            </a:r>
            <a:endParaRPr lang="zh-CN" altLang="en-US" sz="1100" i="1" dirty="0"/>
          </a:p>
        </p:txBody>
      </p:sp>
      <p:sp>
        <p:nvSpPr>
          <p:cNvPr id="24" name="矩形 23"/>
          <p:cNvSpPr/>
          <p:nvPr/>
        </p:nvSpPr>
        <p:spPr>
          <a:xfrm>
            <a:off x="6633968" y="4991180"/>
            <a:ext cx="5284007" cy="1395245"/>
          </a:xfrm>
          <a:prstGeom prst="rect">
            <a:avLst/>
          </a:prstGeom>
        </p:spPr>
        <p:txBody>
          <a:bodyPr wrap="square" lIns="121909" tIns="60954" rIns="121909" bIns="60954">
            <a:spAutoFit/>
          </a:bodyPr>
          <a:lstStyle/>
          <a:p>
            <a:pPr marL="457200" indent="-457200">
              <a:lnSpc>
                <a:spcPct val="130000"/>
              </a:lnSpc>
              <a:spcAft>
                <a:spcPts val="1600"/>
              </a:spcAft>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到</a:t>
            </a:r>
            <a:r>
              <a:rPr lang="en-US" altLang="zh-CN" sz="1600" dirty="0">
                <a:latin typeface="微软雅黑" panose="020B0503020204020204" pitchFamily="34" charset="-122"/>
                <a:ea typeface="微软雅黑" panose="020B0503020204020204" pitchFamily="34" charset="-122"/>
              </a:rPr>
              <a:t>2024</a:t>
            </a:r>
            <a:r>
              <a:rPr lang="zh-CN" altLang="en-US" sz="1600" dirty="0">
                <a:latin typeface="微软雅黑" panose="020B0503020204020204" pitchFamily="34" charset="-122"/>
                <a:ea typeface="微软雅黑" panose="020B0503020204020204" pitchFamily="34" charset="-122"/>
              </a:rPr>
              <a:t>年，数据隐私合规投入将突破</a:t>
            </a:r>
            <a:r>
              <a:rPr lang="en-US" altLang="zh-CN" sz="1900" dirty="0">
                <a:solidFill>
                  <a:srgbClr val="FF0000"/>
                </a:solidFill>
                <a:latin typeface="微软雅黑" panose="020B0503020204020204" pitchFamily="34" charset="-122"/>
                <a:ea typeface="微软雅黑" panose="020B0503020204020204" pitchFamily="34" charset="-122"/>
              </a:rPr>
              <a:t>150</a:t>
            </a:r>
            <a:r>
              <a:rPr lang="zh-CN" altLang="en-US" sz="1900" dirty="0">
                <a:solidFill>
                  <a:srgbClr val="FF0000"/>
                </a:solidFill>
                <a:latin typeface="微软雅黑" panose="020B0503020204020204" pitchFamily="34" charset="-122"/>
                <a:ea typeface="微软雅黑" panose="020B0503020204020204" pitchFamily="34" charset="-122"/>
              </a:rPr>
              <a:t>亿美元</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marL="457200" indent="-457200">
              <a:lnSpc>
                <a:spcPct val="130000"/>
              </a:lnSpc>
              <a:spcAft>
                <a:spcPts val="1600"/>
              </a:spcAft>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到</a:t>
            </a:r>
            <a:r>
              <a:rPr lang="en-US" altLang="zh-CN" sz="1600" dirty="0">
                <a:latin typeface="微软雅黑" panose="020B0503020204020204" pitchFamily="34" charset="-122"/>
                <a:ea typeface="微软雅黑" panose="020B0503020204020204" pitchFamily="34" charset="-122"/>
              </a:rPr>
              <a:t>2025</a:t>
            </a:r>
            <a:r>
              <a:rPr lang="zh-CN" altLang="en-US" sz="1600" dirty="0">
                <a:latin typeface="微软雅黑" panose="020B0503020204020204" pitchFamily="34" charset="-122"/>
                <a:ea typeface="微软雅黑" panose="020B0503020204020204" pitchFamily="34" charset="-122"/>
              </a:rPr>
              <a:t>年，</a:t>
            </a:r>
            <a:r>
              <a:rPr lang="en-US" altLang="zh-CN" sz="1900" dirty="0">
                <a:solidFill>
                  <a:srgbClr val="FF0000"/>
                </a:solidFill>
                <a:latin typeface="微软雅黑" panose="020B0503020204020204" pitchFamily="34" charset="-122"/>
                <a:ea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rPr>
              <a:t>的大型企业组织将在分析、商业智能或云计算中使用一种或多种隐私增强计算技术</a:t>
            </a:r>
            <a:endParaRPr lang="zh-CN" altLang="en-US" sz="1600" dirty="0"/>
          </a:p>
        </p:txBody>
      </p:sp>
      <p:sp>
        <p:nvSpPr>
          <p:cNvPr id="25" name="矩形 24"/>
          <p:cNvSpPr/>
          <p:nvPr/>
        </p:nvSpPr>
        <p:spPr>
          <a:xfrm>
            <a:off x="7960227" y="6515514"/>
            <a:ext cx="3264363" cy="292384"/>
          </a:xfrm>
          <a:prstGeom prst="rect">
            <a:avLst/>
          </a:prstGeom>
        </p:spPr>
        <p:txBody>
          <a:bodyPr wrap="square" lIns="121909" tIns="60954" rIns="121909" bIns="60954">
            <a:spAutoFit/>
          </a:bodyPr>
          <a:lstStyle/>
          <a:p>
            <a:r>
              <a:rPr lang="en-US" altLang="zh-CN" sz="1100" i="1" dirty="0"/>
              <a:t>Gartner</a:t>
            </a:r>
            <a:r>
              <a:rPr lang="zh-CN" altLang="en-US" sz="1100" i="1" dirty="0"/>
              <a:t>，</a:t>
            </a:r>
            <a:r>
              <a:rPr lang="en-US" altLang="zh-CN" sz="1100" i="1" dirty="0"/>
              <a:t>2021 Hype Cycle for  Privacy</a:t>
            </a:r>
            <a:endParaRPr lang="zh-CN" altLang="en-US" sz="1100" i="1" dirty="0"/>
          </a:p>
        </p:txBody>
      </p:sp>
      <p:sp>
        <p:nvSpPr>
          <p:cNvPr id="26" name="下箭头 25"/>
          <p:cNvSpPr/>
          <p:nvPr/>
        </p:nvSpPr>
        <p:spPr>
          <a:xfrm>
            <a:off x="5498216" y="1720158"/>
            <a:ext cx="1135752" cy="3306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r>
              <a:rPr lang="zh-CN" altLang="en-US" sz="2000" b="1" dirty="0"/>
              <a:t>隐私计算</a:t>
            </a:r>
          </a:p>
        </p:txBody>
      </p:sp>
      <p:sp>
        <p:nvSpPr>
          <p:cNvPr id="27" name="矩形 26"/>
          <p:cNvSpPr/>
          <p:nvPr/>
        </p:nvSpPr>
        <p:spPr>
          <a:xfrm>
            <a:off x="375385" y="4829573"/>
            <a:ext cx="11542589" cy="1728308"/>
          </a:xfrm>
          <a:prstGeom prst="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lang="zh-CN" altLang="en-US" b="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8" name="矩形 27"/>
          <p:cNvSpPr/>
          <p:nvPr/>
        </p:nvSpPr>
        <p:spPr>
          <a:xfrm>
            <a:off x="3262909" y="3924401"/>
            <a:ext cx="5930978" cy="905172"/>
          </a:xfrm>
          <a:prstGeom prst="rect">
            <a:avLst/>
          </a:prstGeom>
        </p:spPr>
        <p:txBody>
          <a:bodyPr wrap="square" lIns="121909" tIns="60954" rIns="121909" bIns="60954">
            <a:spAutoFit/>
          </a:bodyPr>
          <a:lstStyle/>
          <a:p>
            <a:pPr algn="ct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数据开发利用和隐私保护矛盾</a:t>
            </a:r>
            <a:endParaRPr lang="en-US" altLang="zh-CN" dirty="0">
              <a:solidFill>
                <a:srgbClr val="FF0000"/>
              </a:solidFill>
              <a:latin typeface="微软雅黑" panose="020B0503020204020204" pitchFamily="34" charset="-122"/>
              <a:ea typeface="微软雅黑" panose="020B0503020204020204" pitchFamily="34" charset="-122"/>
            </a:endParaRPr>
          </a:p>
          <a:p>
            <a:pPr algn="ctr">
              <a:lnSpc>
                <a:spcPct val="150000"/>
              </a:lnSpc>
            </a:pPr>
            <a:r>
              <a:rPr lang="zh-CN" altLang="en-US" dirty="0">
                <a:solidFill>
                  <a:srgbClr val="FF0000"/>
                </a:solidFill>
                <a:latin typeface="微软雅黑" panose="020B0503020204020204" pitchFamily="34" charset="-122"/>
                <a:ea typeface="微软雅黑" panose="020B0503020204020204" pitchFamily="34" charset="-122"/>
              </a:rPr>
              <a:t>的技术解决之道</a:t>
            </a:r>
          </a:p>
        </p:txBody>
      </p:sp>
      <p:sp>
        <p:nvSpPr>
          <p:cNvPr id="31" name="右箭头 30"/>
          <p:cNvSpPr/>
          <p:nvPr/>
        </p:nvSpPr>
        <p:spPr>
          <a:xfrm>
            <a:off x="347727" y="1372550"/>
            <a:ext cx="4975679" cy="11521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a:r>
              <a:rPr lang="zh-CN" altLang="en-US" b="1" dirty="0"/>
              <a:t>数据安全法律法规</a:t>
            </a:r>
          </a:p>
        </p:txBody>
      </p:sp>
      <p:sp>
        <p:nvSpPr>
          <p:cNvPr id="32" name="左箭头 31"/>
          <p:cNvSpPr/>
          <p:nvPr/>
        </p:nvSpPr>
        <p:spPr>
          <a:xfrm>
            <a:off x="6633968" y="2413606"/>
            <a:ext cx="5274866" cy="115212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lIns="121909" tIns="60954" rIns="121909" bIns="60954" rtlCol="0" anchor="ctr"/>
          <a:lstStyle/>
          <a:p>
            <a:pPr algn="ctr"/>
            <a:r>
              <a:rPr lang="zh-CN" altLang="en-US" dirty="0"/>
              <a:t>      </a:t>
            </a:r>
            <a:r>
              <a:rPr lang="zh-CN" altLang="en-US" b="1" dirty="0"/>
              <a:t>数据共享利用市场需求</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a:bodyPr>
          <a:lstStyle/>
          <a:p>
            <a:r>
              <a:rPr lang="zh-CN" altLang="en-US" dirty="0">
                <a:latin typeface="微软雅黑" panose="020B0503020204020204" pitchFamily="34" charset="-122"/>
                <a:ea typeface="微软雅黑" panose="020B0503020204020204" pitchFamily="34" charset="-122"/>
                <a:sym typeface="+mn-ea"/>
              </a:rPr>
              <a:t>隐私计算技术简介</a:t>
            </a:r>
            <a:endParaRPr lang="en-US" dirty="0"/>
          </a:p>
        </p:txBody>
      </p:sp>
      <p:sp>
        <p:nvSpPr>
          <p:cNvPr id="4" name="Text Placeholder 3"/>
          <p:cNvSpPr>
            <a:spLocks noGrp="1"/>
          </p:cNvSpPr>
          <p:nvPr>
            <p:ph type="body" sz="quarter" idx="15"/>
          </p:nvPr>
        </p:nvSpPr>
        <p:spPr/>
        <p:txBody>
          <a:bodyPr/>
          <a:lstStyle/>
          <a:p>
            <a:r>
              <a:rPr lang="en-US" altLang="zh-CN" dirty="0"/>
              <a:t>02</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10" descr="âç½ç½ç¯âçå¾çæç´¢ç»æ"/>
          <p:cNvSpPr>
            <a:spLocks noChangeAspect="1" noChangeArrowheads="1"/>
          </p:cNvSpPr>
          <p:nvPr/>
        </p:nvSpPr>
        <p:spPr bwMode="auto">
          <a:xfrm>
            <a:off x="155576"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文本框 4"/>
          <p:cNvSpPr txBox="1"/>
          <p:nvPr/>
        </p:nvSpPr>
        <p:spPr>
          <a:xfrm>
            <a:off x="529154" y="992156"/>
            <a:ext cx="6144683" cy="5611599"/>
          </a:xfrm>
          <a:prstGeom prst="rect">
            <a:avLst/>
          </a:prstGeom>
          <a:noFill/>
        </p:spPr>
        <p:txBody>
          <a:bodyPr wrap="square" lIns="91439" tIns="45719" rIns="91439" bIns="45719" rtlCol="0">
            <a:spAutoFit/>
          </a:bodyPr>
          <a:lstStyle/>
          <a:p>
            <a:pPr marL="539750" indent="-285750" defTabSz="914400">
              <a:lnSpc>
                <a:spcPct val="160000"/>
              </a:lnSpc>
              <a:buClr>
                <a:srgbClr val="68B92E"/>
              </a:buClr>
              <a:buFont typeface="Wingdings" panose="05000000000000000000" pitchFamily="2" charset="2"/>
              <a:buChar char="p"/>
            </a:pPr>
            <a:endParaRPr lang="en-US" altLang="zh-CN" sz="2135" b="1" dirty="0">
              <a:solidFill>
                <a:srgbClr val="000000"/>
              </a:solidFill>
              <a:latin typeface="微软雅黑" panose="020B0503020204020204" pitchFamily="34" charset="-122"/>
              <a:ea typeface="微软雅黑" panose="020B0503020204020204" pitchFamily="34" charset="-122"/>
            </a:endParaRPr>
          </a:p>
          <a:p>
            <a:pPr marL="539750" indent="-285750" defTabSz="914400">
              <a:lnSpc>
                <a:spcPct val="160000"/>
              </a:lnSpc>
              <a:buClr>
                <a:srgbClr val="68B92E"/>
              </a:buClr>
              <a:buFont typeface="Wingdings" panose="05000000000000000000" pitchFamily="2" charset="2"/>
              <a:buChar char="p"/>
            </a:pPr>
            <a:r>
              <a:rPr lang="zh-CN" altLang="en-US" sz="1865" dirty="0">
                <a:solidFill>
                  <a:srgbClr val="000000"/>
                </a:solidFill>
                <a:latin typeface="微软雅黑" panose="020B0503020204020204" pitchFamily="34" charset="-122"/>
                <a:ea typeface="微软雅黑" panose="020B0503020204020204" pitchFamily="34" charset="-122"/>
              </a:rPr>
              <a:t>隐私增强计算，也称为隐私计算，或者“可用不可见”技术，对应英文为</a:t>
            </a:r>
            <a:r>
              <a:rPr lang="en-US" altLang="zh-CN" sz="1865" dirty="0">
                <a:solidFill>
                  <a:srgbClr val="000000"/>
                </a:solidFill>
                <a:latin typeface="微软雅黑" panose="020B0503020204020204" pitchFamily="34" charset="-122"/>
                <a:ea typeface="微软雅黑" panose="020B0503020204020204" pitchFamily="34" charset="-122"/>
              </a:rPr>
              <a:t>Privacy-enhanced computing</a:t>
            </a:r>
            <a:r>
              <a:rPr lang="zh-CN" altLang="en-US" sz="1865" dirty="0">
                <a:solidFill>
                  <a:srgbClr val="000000"/>
                </a:solidFill>
                <a:latin typeface="微软雅黑" panose="020B0503020204020204" pitchFamily="34" charset="-122"/>
                <a:ea typeface="微软雅黑" panose="020B0503020204020204" pitchFamily="34" charset="-122"/>
              </a:rPr>
              <a:t>或</a:t>
            </a:r>
            <a:r>
              <a:rPr lang="en-US" altLang="zh-CN" sz="1865" dirty="0">
                <a:solidFill>
                  <a:srgbClr val="000000"/>
                </a:solidFill>
                <a:latin typeface="微软雅黑" panose="020B0503020204020204" pitchFamily="34" charset="-122"/>
                <a:ea typeface="微软雅黑" panose="020B0503020204020204" pitchFamily="34" charset="-122"/>
              </a:rPr>
              <a:t>Privacy-preserving computing</a:t>
            </a:r>
            <a:r>
              <a:rPr lang="zh-CN" altLang="en-US" sz="1865" dirty="0">
                <a:solidFill>
                  <a:srgbClr val="000000"/>
                </a:solidFill>
                <a:latin typeface="微软雅黑" panose="020B0503020204020204" pitchFamily="34" charset="-122"/>
                <a:ea typeface="微软雅黑" panose="020B0503020204020204" pitchFamily="34" charset="-122"/>
              </a:rPr>
              <a:t>。</a:t>
            </a:r>
          </a:p>
          <a:p>
            <a:pPr marL="539750" indent="-285750" defTabSz="914400">
              <a:lnSpc>
                <a:spcPct val="160000"/>
              </a:lnSpc>
              <a:buClr>
                <a:srgbClr val="68B92E"/>
              </a:buClr>
              <a:buFont typeface="Wingdings" panose="05000000000000000000" pitchFamily="2" charset="2"/>
              <a:buChar char="p"/>
            </a:pPr>
            <a:r>
              <a:rPr lang="zh-CN" altLang="en-US" sz="1865" dirty="0">
                <a:solidFill>
                  <a:srgbClr val="000000"/>
                </a:solidFill>
                <a:latin typeface="微软雅黑" panose="020B0503020204020204" pitchFamily="34" charset="-122"/>
                <a:ea typeface="微软雅黑" panose="020B0503020204020204" pitchFamily="34" charset="-122"/>
              </a:rPr>
              <a:t>隐私计算是</a:t>
            </a:r>
            <a:r>
              <a:rPr lang="zh-CN" altLang="en-US" sz="1865" dirty="0">
                <a:solidFill>
                  <a:srgbClr val="FF0000"/>
                </a:solidFill>
                <a:latin typeface="微软雅黑" panose="020B0503020204020204" pitchFamily="34" charset="-122"/>
                <a:ea typeface="微软雅黑" panose="020B0503020204020204" pitchFamily="34" charset="-122"/>
              </a:rPr>
              <a:t>指在提供隐私保护的前提下，实现数据价值挖掘的技术体系</a:t>
            </a:r>
            <a:r>
              <a:rPr lang="zh-CN" altLang="en-US" sz="1865" dirty="0">
                <a:solidFill>
                  <a:srgbClr val="000000"/>
                </a:solidFill>
                <a:latin typeface="微软雅黑" panose="020B0503020204020204" pitchFamily="34" charset="-122"/>
                <a:ea typeface="微软雅黑" panose="020B0503020204020204" pitchFamily="34" charset="-122"/>
              </a:rPr>
              <a:t>（</a:t>
            </a:r>
            <a:r>
              <a:rPr lang="zh-CN" altLang="en-US" sz="1600" i="1" dirty="0">
                <a:solidFill>
                  <a:srgbClr val="000000"/>
                </a:solidFill>
                <a:latin typeface="微软雅黑" panose="020B0503020204020204" pitchFamily="34" charset="-122"/>
                <a:ea typeface="微软雅黑" panose="020B0503020204020204" pitchFamily="34" charset="-122"/>
              </a:rPr>
              <a:t>来源：</a:t>
            </a:r>
            <a:r>
              <a:rPr lang="en-US" altLang="zh-CN" sz="1600" i="1" dirty="0">
                <a:solidFill>
                  <a:srgbClr val="000000"/>
                </a:solidFill>
                <a:latin typeface="微软雅黑" panose="020B0503020204020204" pitchFamily="34" charset="-122"/>
                <a:ea typeface="微软雅黑" panose="020B0503020204020204" pitchFamily="34" charset="-122"/>
              </a:rPr>
              <a:t>2019</a:t>
            </a:r>
            <a:r>
              <a:rPr lang="zh-CN" altLang="en-US" sz="1600" i="1" dirty="0">
                <a:solidFill>
                  <a:srgbClr val="000000"/>
                </a:solidFill>
                <a:latin typeface="微软雅黑" panose="020B0503020204020204" pitchFamily="34" charset="-122"/>
                <a:ea typeface="微软雅黑" panose="020B0503020204020204" pitchFamily="34" charset="-122"/>
              </a:rPr>
              <a:t>“</a:t>
            </a:r>
            <a:r>
              <a:rPr lang="en-US" altLang="zh-CN" sz="1600" i="1" dirty="0">
                <a:solidFill>
                  <a:srgbClr val="000000"/>
                </a:solidFill>
                <a:latin typeface="微软雅黑" panose="020B0503020204020204" pitchFamily="34" charset="-122"/>
                <a:ea typeface="微软雅黑" panose="020B0503020204020204" pitchFamily="34" charset="-122"/>
              </a:rPr>
              <a:t>UN Handbook on  Privacy Preserving Computation Technique”</a:t>
            </a:r>
            <a:r>
              <a:rPr lang="zh-CN" altLang="en-US" sz="1865" dirty="0">
                <a:solidFill>
                  <a:srgbClr val="000000"/>
                </a:solidFill>
                <a:latin typeface="微软雅黑" panose="020B0503020204020204" pitchFamily="34" charset="-122"/>
                <a:ea typeface="微软雅黑" panose="020B0503020204020204" pitchFamily="34" charset="-122"/>
              </a:rPr>
              <a:t>）</a:t>
            </a:r>
            <a:endParaRPr lang="en-US" altLang="zh-CN" sz="1865" dirty="0">
              <a:solidFill>
                <a:srgbClr val="000000"/>
              </a:solidFill>
              <a:latin typeface="微软雅黑" panose="020B0503020204020204" pitchFamily="34" charset="-122"/>
              <a:ea typeface="微软雅黑" panose="020B0503020204020204" pitchFamily="34" charset="-122"/>
            </a:endParaRPr>
          </a:p>
          <a:p>
            <a:pPr marL="539750" indent="-285750" defTabSz="914400">
              <a:lnSpc>
                <a:spcPct val="160000"/>
              </a:lnSpc>
              <a:buClr>
                <a:srgbClr val="68B92E"/>
              </a:buClr>
              <a:buFont typeface="Wingdings" panose="05000000000000000000" pitchFamily="2" charset="2"/>
              <a:buChar char="p"/>
            </a:pPr>
            <a:r>
              <a:rPr lang="zh-CN" altLang="en-US" sz="1865" dirty="0">
                <a:solidFill>
                  <a:srgbClr val="000000"/>
                </a:solidFill>
                <a:latin typeface="微软雅黑" panose="020B0503020204020204" pitchFamily="34" charset="-122"/>
                <a:ea typeface="微软雅黑" panose="020B0503020204020204" pitchFamily="34" charset="-122"/>
              </a:rPr>
              <a:t>隐私计算属于融合了密码学、人工智能和数据科学等多个学科交叉的领域</a:t>
            </a:r>
            <a:endParaRPr lang="en-US" altLang="zh-CN" sz="1865" b="1" dirty="0">
              <a:solidFill>
                <a:srgbClr val="000000"/>
              </a:solidFill>
              <a:latin typeface="微软雅黑" panose="020B0503020204020204" pitchFamily="34" charset="-122"/>
              <a:ea typeface="微软雅黑" panose="020B0503020204020204" pitchFamily="34" charset="-122"/>
            </a:endParaRPr>
          </a:p>
          <a:p>
            <a:pPr marL="539750" indent="-285750" defTabSz="914400">
              <a:lnSpc>
                <a:spcPct val="160000"/>
              </a:lnSpc>
              <a:buClr>
                <a:srgbClr val="68B92E"/>
              </a:buClr>
              <a:buFont typeface="Wingdings" panose="05000000000000000000" pitchFamily="2" charset="2"/>
              <a:buChar char="p"/>
            </a:pPr>
            <a:r>
              <a:rPr lang="zh-CN" altLang="en-US" sz="1865" dirty="0">
                <a:solidFill>
                  <a:srgbClr val="000000"/>
                </a:solidFill>
                <a:latin typeface="微软雅黑" panose="020B0503020204020204" pitchFamily="34" charset="-122"/>
                <a:ea typeface="微软雅黑" panose="020B0503020204020204" pitchFamily="34" charset="-122"/>
              </a:rPr>
              <a:t>隐私计算是多方的数据安全计算，</a:t>
            </a:r>
            <a:r>
              <a:rPr lang="zh-CN" altLang="en-US" sz="1865" dirty="0">
                <a:solidFill>
                  <a:srgbClr val="FF0000"/>
                </a:solidFill>
                <a:latin typeface="微软雅黑" panose="020B0503020204020204" pitchFamily="34" charset="-122"/>
                <a:ea typeface="微软雅黑" panose="020B0503020204020204" pitchFamily="34" charset="-122"/>
              </a:rPr>
              <a:t>至少有</a:t>
            </a:r>
            <a:r>
              <a:rPr lang="en-US" altLang="zh-CN" sz="1865" dirty="0">
                <a:solidFill>
                  <a:srgbClr val="FF0000"/>
                </a:solidFill>
                <a:latin typeface="微软雅黑" panose="020B0503020204020204" pitchFamily="34" charset="-122"/>
                <a:ea typeface="微软雅黑" panose="020B0503020204020204" pitchFamily="34" charset="-122"/>
              </a:rPr>
              <a:t>2</a:t>
            </a:r>
            <a:r>
              <a:rPr lang="zh-CN" altLang="en-US" sz="1865" dirty="0">
                <a:solidFill>
                  <a:srgbClr val="FF0000"/>
                </a:solidFill>
                <a:latin typeface="微软雅黑" panose="020B0503020204020204" pitchFamily="34" charset="-122"/>
                <a:ea typeface="微软雅黑" panose="020B0503020204020204" pitchFamily="34" charset="-122"/>
              </a:rPr>
              <a:t>个参与实体，可</a:t>
            </a:r>
            <a:r>
              <a:rPr lang="zh-CN" altLang="en-US" sz="1865" dirty="0">
                <a:solidFill>
                  <a:srgbClr val="000000"/>
                </a:solidFill>
                <a:latin typeface="微软雅黑" panose="020B0503020204020204" pitchFamily="34" charset="-122"/>
                <a:ea typeface="微软雅黑" panose="020B0503020204020204" pitchFamily="34" charset="-122"/>
              </a:rPr>
              <a:t>实现数据“价值”和“知识”的安全流动与共享，即实现“</a:t>
            </a:r>
            <a:r>
              <a:rPr lang="zh-CN" altLang="en-US" sz="1865" dirty="0">
                <a:solidFill>
                  <a:srgbClr val="FF0000"/>
                </a:solidFill>
                <a:latin typeface="微软雅黑" panose="020B0503020204020204" pitchFamily="34" charset="-122"/>
                <a:ea typeface="微软雅黑" panose="020B0503020204020204" pitchFamily="34" charset="-122"/>
              </a:rPr>
              <a:t>数据可用不可见</a:t>
            </a:r>
            <a:r>
              <a:rPr lang="zh-CN" altLang="en-US" sz="1865" dirty="0">
                <a:solidFill>
                  <a:srgbClr val="000000"/>
                </a:solidFill>
                <a:latin typeface="微软雅黑" panose="020B0503020204020204" pitchFamily="34" charset="-122"/>
                <a:ea typeface="微软雅黑" panose="020B0503020204020204" pitchFamily="34" charset="-122"/>
              </a:rPr>
              <a:t>”</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656" y="1941415"/>
            <a:ext cx="4662092" cy="2138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矩形 6"/>
          <p:cNvSpPr/>
          <p:nvPr/>
        </p:nvSpPr>
        <p:spPr>
          <a:xfrm>
            <a:off x="8293530" y="5589820"/>
            <a:ext cx="3615092" cy="297454"/>
          </a:xfrm>
          <a:prstGeom prst="rect">
            <a:avLst/>
          </a:prstGeom>
        </p:spPr>
        <p:txBody>
          <a:bodyPr wrap="none">
            <a:spAutoFit/>
          </a:bodyPr>
          <a:lstStyle/>
          <a:p>
            <a:r>
              <a:rPr lang="zh-CN" altLang="en-US" sz="1335" dirty="0"/>
              <a:t>来源：信通院</a:t>
            </a:r>
            <a:r>
              <a:rPr lang="en-US" altLang="zh-CN" sz="1335" dirty="0"/>
              <a:t>《</a:t>
            </a:r>
            <a:r>
              <a:rPr lang="zh-CN" altLang="en-US" sz="1335" dirty="0"/>
              <a:t>隐私计算保护技术研究报告</a:t>
            </a:r>
            <a:r>
              <a:rPr lang="en-US" altLang="zh-CN" sz="1335" dirty="0"/>
              <a:t>》</a:t>
            </a:r>
            <a:endParaRPr lang="zh-CN" altLang="en-US" sz="1335" dirty="0"/>
          </a:p>
        </p:txBody>
      </p:sp>
      <p:sp>
        <p:nvSpPr>
          <p:cNvPr id="8" name="矩形 7"/>
          <p:cNvSpPr/>
          <p:nvPr/>
        </p:nvSpPr>
        <p:spPr>
          <a:xfrm>
            <a:off x="7394801" y="4314066"/>
            <a:ext cx="4608512" cy="818293"/>
          </a:xfrm>
          <a:prstGeom prst="rect">
            <a:avLst/>
          </a:prstGeom>
        </p:spPr>
        <p:txBody>
          <a:bodyPr wrap="square" lIns="121912" tIns="60956" rIns="121912" bIns="60956">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在实际应用中，一个隐私计算参与实体可能担任</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个、</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个或</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个角色</a:t>
            </a:r>
          </a:p>
        </p:txBody>
      </p:sp>
      <p:sp>
        <p:nvSpPr>
          <p:cNvPr id="2" name="标题 1"/>
          <p:cNvSpPr>
            <a:spLocks noGrp="1"/>
          </p:cNvSpPr>
          <p:nvPr>
            <p:ph type="title"/>
          </p:nvPr>
        </p:nvSpPr>
        <p:spPr/>
        <p:txBody>
          <a:bodyPr/>
          <a:lstStyle/>
          <a:p>
            <a:r>
              <a:rPr lang="zh-CN" altLang="en-US" dirty="0"/>
              <a:t>隐私计算概念</a:t>
            </a:r>
          </a:p>
        </p:txBody>
      </p:sp>
      <p:sp>
        <p:nvSpPr>
          <p:cNvPr id="3" name="灯片编号占位符 2"/>
          <p:cNvSpPr>
            <a:spLocks noGrp="1"/>
          </p:cNvSpPr>
          <p:nvPr>
            <p:ph type="sldNum" sz="quarter" idx="4294967295"/>
          </p:nvPr>
        </p:nvSpPr>
        <p:spPr>
          <a:xfrm>
            <a:off x="9448800" y="6448425"/>
            <a:ext cx="2743200" cy="365125"/>
          </a:xfrm>
          <a:prstGeom prst="rect">
            <a:avLst/>
          </a:prstGeom>
        </p:spPr>
        <p:txBody>
          <a:bodyPr/>
          <a:lstStyle/>
          <a:p>
            <a:fld id="{D90AB8C2-D0F7-4D11-9418-934F57ECE092}" type="slidenum">
              <a:rPr lang="zh-CN" altLang="en-US" smtClean="0"/>
              <a:t>8</a:t>
            </a:fld>
            <a:endParaRPr lang="zh-CN"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 name="AutoShape 10" descr="âç½ç½ç¯âçå¾çæç´¢ç»æ"/>
          <p:cNvSpPr>
            <a:spLocks noChangeAspect="1" noChangeArrowheads="1"/>
          </p:cNvSpPr>
          <p:nvPr/>
        </p:nvSpPr>
        <p:spPr bwMode="auto">
          <a:xfrm>
            <a:off x="155576"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 name="内容占位符 1"/>
          <p:cNvSpPr txBox="1"/>
          <p:nvPr/>
        </p:nvSpPr>
        <p:spPr>
          <a:xfrm>
            <a:off x="460374" y="1313800"/>
            <a:ext cx="11147425" cy="5404500"/>
          </a:xfrm>
          <a:prstGeom prst="rect">
            <a:avLst/>
          </a:prstGeom>
        </p:spPr>
        <p:txBody>
          <a:bodyPr lIns="70537" tIns="35268" rIns="70537" bIns="35268"/>
          <a:lstStyle>
            <a:lvl1pPr algn="l" rtl="0" fontAlgn="base">
              <a:lnSpc>
                <a:spcPct val="100000"/>
              </a:lnSpc>
              <a:spcBef>
                <a:spcPts val="1000"/>
              </a:spcBef>
              <a:spcAft>
                <a:spcPct val="0"/>
              </a:spcAft>
              <a:defRPr sz="3200" kern="1200">
                <a:solidFill>
                  <a:srgbClr val="333333"/>
                </a:solidFill>
                <a:latin typeface="微软雅黑" panose="020B0503020204020204" pitchFamily="34" charset="-122"/>
                <a:ea typeface="微软雅黑" panose="020B0503020204020204" pitchFamily="34" charset="-122"/>
                <a:cs typeface="+mn-cs"/>
              </a:defRPr>
            </a:lvl1pPr>
            <a:lvl2pPr marL="457200" algn="l" rtl="0" fontAlgn="base">
              <a:lnSpc>
                <a:spcPct val="100000"/>
              </a:lnSpc>
              <a:spcBef>
                <a:spcPts val="500"/>
              </a:spcBef>
              <a:spcAft>
                <a:spcPct val="0"/>
              </a:spcAft>
              <a:defRPr sz="2400" kern="1200">
                <a:solidFill>
                  <a:srgbClr val="333333"/>
                </a:solidFill>
                <a:latin typeface="微软雅黑" panose="020B0503020204020204" pitchFamily="34" charset="-122"/>
                <a:ea typeface="微软雅黑" panose="020B0503020204020204" pitchFamily="34" charset="-122"/>
                <a:cs typeface="+mn-cs"/>
              </a:defRPr>
            </a:lvl2pPr>
            <a:lvl3pPr marL="914400" algn="l" rtl="0" fontAlgn="base">
              <a:lnSpc>
                <a:spcPct val="100000"/>
              </a:lnSpc>
              <a:spcBef>
                <a:spcPts val="500"/>
              </a:spcBef>
              <a:spcAft>
                <a:spcPct val="0"/>
              </a:spcAft>
              <a:defRPr sz="2000" kern="1200">
                <a:solidFill>
                  <a:srgbClr val="333333"/>
                </a:solidFill>
                <a:latin typeface="微软雅黑" panose="020B0503020204020204" pitchFamily="34" charset="-122"/>
                <a:ea typeface="微软雅黑" panose="020B0503020204020204" pitchFamily="34" charset="-122"/>
                <a:cs typeface="+mn-cs"/>
              </a:defRPr>
            </a:lvl3pPr>
            <a:lvl4pPr marL="1371600" algn="l" rtl="0" fontAlgn="base">
              <a:lnSpc>
                <a:spcPct val="100000"/>
              </a:lnSpc>
              <a:spcBef>
                <a:spcPts val="500"/>
              </a:spcBef>
              <a:spcAft>
                <a:spcPct val="0"/>
              </a:spcAft>
              <a:defRPr kern="1200">
                <a:solidFill>
                  <a:srgbClr val="333333"/>
                </a:solidFill>
                <a:latin typeface="微软雅黑" panose="020B0503020204020204" pitchFamily="34" charset="-122"/>
                <a:ea typeface="微软雅黑" panose="020B0503020204020204" pitchFamily="34" charset="-122"/>
                <a:cs typeface="+mn-cs"/>
              </a:defRPr>
            </a:lvl4pPr>
            <a:lvl5pPr marL="1828800" algn="l" rtl="0" fontAlgn="base">
              <a:lnSpc>
                <a:spcPct val="100000"/>
              </a:lnSpc>
              <a:spcBef>
                <a:spcPts val="500"/>
              </a:spcBef>
              <a:spcAft>
                <a:spcPct val="0"/>
              </a:spcAft>
              <a:defRPr kern="1200">
                <a:solidFill>
                  <a:srgbClr val="333333"/>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2425" lvl="1" defTabSz="705485">
              <a:lnSpc>
                <a:spcPct val="150000"/>
              </a:lnSpc>
              <a:buClr>
                <a:srgbClr val="68B92E"/>
              </a:buClr>
            </a:pPr>
            <a:endParaRPr lang="en-US" altLang="zh-CN" sz="2000" dirty="0"/>
          </a:p>
        </p:txBody>
      </p:sp>
      <p:pic>
        <p:nvPicPr>
          <p:cNvPr id="1116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000" y="3973993"/>
            <a:ext cx="3570175" cy="2488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8912" y="3973993"/>
            <a:ext cx="2966803" cy="2488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descr="E:\工作文档\联邦学习\1kno8k75w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60" y="1855145"/>
            <a:ext cx="8622433" cy="1832856"/>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1017038" y="1224978"/>
            <a:ext cx="4234137" cy="499624"/>
          </a:xfrm>
          <a:prstGeom prst="rect">
            <a:avLst/>
          </a:prstGeom>
        </p:spPr>
        <p:txBody>
          <a:bodyPr wrap="square" anchor="ctr">
            <a:spAutoFit/>
          </a:bodyPr>
          <a:lstStyle/>
          <a:p>
            <a:pPr algn="ctr">
              <a:lnSpc>
                <a:spcPct val="150000"/>
              </a:lnSpc>
            </a:pPr>
            <a:r>
              <a:rPr lang="zh-CN" altLang="en-US" sz="2000" b="1" dirty="0">
                <a:solidFill>
                  <a:srgbClr val="0000FF"/>
                </a:solidFill>
                <a:latin typeface="微软雅黑" panose="020B0503020204020204" pitchFamily="34" charset="-122"/>
                <a:ea typeface="微软雅黑" panose="020B0503020204020204" pitchFamily="34" charset="-122"/>
              </a:rPr>
              <a:t>横向联邦学习（同构数据联合建模）</a:t>
            </a:r>
            <a:endParaRPr lang="en-US" altLang="zh-CN" sz="2000" b="1" dirty="0">
              <a:solidFill>
                <a:srgbClr val="0000FF"/>
              </a:solidFill>
              <a:latin typeface="微软雅黑" panose="020B0503020204020204" pitchFamily="34" charset="-122"/>
              <a:ea typeface="微软雅黑" panose="020B0503020204020204" pitchFamily="34" charset="-122"/>
            </a:endParaRPr>
          </a:p>
        </p:txBody>
      </p:sp>
      <p:sp>
        <p:nvSpPr>
          <p:cNvPr id="12" name="矩形 11"/>
          <p:cNvSpPr/>
          <p:nvPr/>
        </p:nvSpPr>
        <p:spPr>
          <a:xfrm>
            <a:off x="2222500" y="6516528"/>
            <a:ext cx="2466059" cy="336695"/>
          </a:xfrm>
          <a:prstGeom prst="rect">
            <a:avLst/>
          </a:prstGeom>
        </p:spPr>
        <p:txBody>
          <a:bodyPr wrap="square">
            <a:spAutoFit/>
          </a:bodyPr>
          <a:lstStyle/>
          <a:p>
            <a:pPr>
              <a:lnSpc>
                <a:spcPct val="150000"/>
              </a:lnSpc>
            </a:pPr>
            <a:r>
              <a:rPr lang="en-US" altLang="zh-CN" sz="1200" dirty="0">
                <a:latin typeface="微软雅黑" panose="020B0503020204020204" pitchFamily="34" charset="-122"/>
                <a:ea typeface="微软雅黑" panose="020B0503020204020204" pitchFamily="34" charset="-122"/>
              </a:rPr>
              <a:t>B2C</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B2B</a:t>
            </a:r>
            <a:r>
              <a:rPr lang="zh-CN" altLang="en-US" sz="1200" dirty="0">
                <a:latin typeface="微软雅黑" panose="020B0503020204020204" pitchFamily="34" charset="-122"/>
                <a:ea typeface="微软雅黑" panose="020B0503020204020204" pitchFamily="34" charset="-122"/>
              </a:rPr>
              <a:t>联邦学习场景</a:t>
            </a:r>
            <a:endParaRPr lang="en-US" altLang="zh-CN" sz="1200" dirty="0">
              <a:latin typeface="微软雅黑" panose="020B0503020204020204" pitchFamily="34" charset="-122"/>
              <a:ea typeface="微软雅黑" panose="020B0503020204020204" pitchFamily="34" charset="-122"/>
            </a:endParaRPr>
          </a:p>
        </p:txBody>
      </p:sp>
      <p:sp>
        <p:nvSpPr>
          <p:cNvPr id="14" name="矩形 13"/>
          <p:cNvSpPr/>
          <p:nvPr/>
        </p:nvSpPr>
        <p:spPr>
          <a:xfrm>
            <a:off x="7536110" y="6516528"/>
            <a:ext cx="1690094" cy="369332"/>
          </a:xfrm>
          <a:prstGeom prst="rect">
            <a:avLst/>
          </a:prstGeom>
        </p:spPr>
        <p:txBody>
          <a:bodyPr wrap="square">
            <a:spAutoFit/>
          </a:bodyPr>
          <a:lstStyle/>
          <a:p>
            <a:pPr>
              <a:lnSpc>
                <a:spcPct val="150000"/>
              </a:lnSpc>
            </a:pPr>
            <a:r>
              <a:rPr lang="en-US" altLang="zh-CN" sz="1200" dirty="0">
                <a:latin typeface="微软雅黑" panose="020B0503020204020204" pitchFamily="34" charset="-122"/>
                <a:ea typeface="微软雅黑" panose="020B0503020204020204" pitchFamily="34" charset="-122"/>
              </a:rPr>
              <a:t>B2B</a:t>
            </a:r>
            <a:r>
              <a:rPr lang="zh-CN" altLang="en-US" sz="1200" dirty="0">
                <a:latin typeface="微软雅黑" panose="020B0503020204020204" pitchFamily="34" charset="-122"/>
                <a:ea typeface="微软雅黑" panose="020B0503020204020204" pitchFamily="34" charset="-122"/>
              </a:rPr>
              <a:t>联邦学习场景</a:t>
            </a:r>
            <a:endParaRPr lang="en-US" altLang="zh-CN" sz="1200" dirty="0">
              <a:latin typeface="微软雅黑" panose="020B0503020204020204" pitchFamily="34" charset="-122"/>
              <a:ea typeface="微软雅黑" panose="020B0503020204020204" pitchFamily="34" charset="-122"/>
            </a:endParaRPr>
          </a:p>
        </p:txBody>
      </p:sp>
      <p:sp>
        <p:nvSpPr>
          <p:cNvPr id="16" name="矩形 15"/>
          <p:cNvSpPr/>
          <p:nvPr/>
        </p:nvSpPr>
        <p:spPr>
          <a:xfrm>
            <a:off x="5558213" y="1211700"/>
            <a:ext cx="4553337" cy="499624"/>
          </a:xfrm>
          <a:prstGeom prst="rect">
            <a:avLst/>
          </a:prstGeom>
        </p:spPr>
        <p:txBody>
          <a:bodyPr wrap="square" anchor="ctr">
            <a:spAutoFit/>
          </a:bodyPr>
          <a:lstStyle/>
          <a:p>
            <a:pPr algn="ctr">
              <a:lnSpc>
                <a:spcPct val="150000"/>
              </a:lnSpc>
            </a:pPr>
            <a:r>
              <a:rPr lang="zh-CN" altLang="en-US" sz="2000" b="1" dirty="0">
                <a:solidFill>
                  <a:srgbClr val="0000FF"/>
                </a:solidFill>
                <a:latin typeface="微软雅黑" panose="020B0503020204020204" pitchFamily="34" charset="-122"/>
                <a:ea typeface="微软雅黑" panose="020B0503020204020204" pitchFamily="34" charset="-122"/>
              </a:rPr>
              <a:t>纵向向联邦学习（异构数据联合建模）</a:t>
            </a:r>
            <a:endParaRPr lang="en-US" altLang="zh-CN" sz="2000" b="1" dirty="0">
              <a:solidFill>
                <a:srgbClr val="0000FF"/>
              </a:solidFill>
              <a:latin typeface="微软雅黑" panose="020B0503020204020204" pitchFamily="34" charset="-122"/>
              <a:ea typeface="微软雅黑" panose="020B0503020204020204" pitchFamily="34" charset="-122"/>
            </a:endParaRPr>
          </a:p>
        </p:txBody>
      </p:sp>
      <p:sp>
        <p:nvSpPr>
          <p:cNvPr id="13" name="矩形 12"/>
          <p:cNvSpPr/>
          <p:nvPr/>
        </p:nvSpPr>
        <p:spPr>
          <a:xfrm>
            <a:off x="3340890" y="3474369"/>
            <a:ext cx="5121975" cy="553998"/>
          </a:xfrm>
          <a:prstGeom prst="rect">
            <a:avLst/>
          </a:prstGeom>
        </p:spPr>
        <p:txBody>
          <a:bodyPr wrap="square">
            <a:spAutoFit/>
          </a:bodyPr>
          <a:lstStyle/>
          <a:p>
            <a:pPr>
              <a:lnSpc>
                <a:spcPct val="150000"/>
              </a:lnSpc>
            </a:pPr>
            <a:r>
              <a:rPr lang="zh-CN" altLang="en-US" sz="2000" b="1" dirty="0">
                <a:solidFill>
                  <a:srgbClr val="E77817"/>
                </a:solidFill>
                <a:latin typeface="微软雅黑" panose="020B0503020204020204" pitchFamily="34" charset="-122"/>
                <a:ea typeface="微软雅黑" panose="020B0503020204020204" pitchFamily="34" charset="-122"/>
              </a:rPr>
              <a:t>目标：打破数据孤岛，解决</a:t>
            </a:r>
            <a:r>
              <a:rPr lang="en-US" altLang="zh-CN" sz="2000" b="1" dirty="0">
                <a:solidFill>
                  <a:srgbClr val="E77817"/>
                </a:solidFill>
                <a:latin typeface="微软雅黑" panose="020B0503020204020204" pitchFamily="34" charset="-122"/>
                <a:ea typeface="微软雅黑" panose="020B0503020204020204" pitchFamily="34" charset="-122"/>
              </a:rPr>
              <a:t>AI</a:t>
            </a:r>
            <a:r>
              <a:rPr lang="zh-CN" altLang="en-US" sz="2000" b="1" dirty="0">
                <a:solidFill>
                  <a:srgbClr val="E77817"/>
                </a:solidFill>
                <a:latin typeface="微软雅黑" panose="020B0503020204020204" pitchFamily="34" charset="-122"/>
                <a:ea typeface="微软雅黑" panose="020B0503020204020204" pitchFamily="34" charset="-122"/>
              </a:rPr>
              <a:t>的数据源问题</a:t>
            </a:r>
          </a:p>
        </p:txBody>
      </p:sp>
      <p:sp>
        <p:nvSpPr>
          <p:cNvPr id="3" name="标题 2"/>
          <p:cNvSpPr>
            <a:spLocks noGrp="1"/>
          </p:cNvSpPr>
          <p:nvPr>
            <p:ph type="title"/>
          </p:nvPr>
        </p:nvSpPr>
        <p:spPr/>
        <p:txBody>
          <a:bodyPr/>
          <a:lstStyle/>
          <a:p>
            <a:r>
              <a:rPr lang="zh-CN" altLang="en-US" dirty="0">
                <a:latin typeface="微软雅黑" panose="020B0503020204020204" pitchFamily="34" charset="-122"/>
                <a:ea typeface="微软雅黑" panose="020B0503020204020204" pitchFamily="34" charset="-122"/>
              </a:rPr>
              <a:t>联邦学习：打破数据孤岛</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7224,&quot;width&quot;:8362}"/>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250,&quot;width&quot;:15270}"/>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主题​​">
  <a:themeElements>
    <a:clrScheme name="白色模板色系">
      <a:dk1>
        <a:srgbClr val="000000"/>
      </a:dk1>
      <a:lt1>
        <a:srgbClr val="FFFFFF"/>
      </a:lt1>
      <a:dk2>
        <a:srgbClr val="A6A6A6"/>
      </a:dk2>
      <a:lt2>
        <a:srgbClr val="606060"/>
      </a:lt2>
      <a:accent1>
        <a:srgbClr val="68B92E"/>
      </a:accent1>
      <a:accent2>
        <a:srgbClr val="E77817"/>
      </a:accent2>
      <a:accent3>
        <a:srgbClr val="FFC000"/>
      </a:accent3>
      <a:accent4>
        <a:srgbClr val="3BB3C2"/>
      </a:accent4>
      <a:accent5>
        <a:srgbClr val="667AB3"/>
      </a:accent5>
      <a:accent6>
        <a:srgbClr val="00473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微软雅黑"/>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微软雅黑"/>
        <a:ea typeface=""/>
        <a:cs typeface=""/>
        <a:font script="Jpan" typeface="游ゴシック Light"/>
        <a:font script="Hang" typeface="맑은 고딕"/>
        <a:font script="Hans" typeface="微软雅黑"/>
        <a:font script="Hant" typeface="新細明體"/>
        <a:font script="Arab" typeface="微软雅黑"/>
        <a:font script="Hebr" typeface="微软雅黑"/>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微软雅黑"/>
        <a:font script="Uigh" typeface="Microsoft Uighur"/>
        <a:font script="Geor" typeface="Sylfaen"/>
      </a:majorFont>
      <a:minorFont>
        <a:latin typeface="微软雅黑"/>
        <a:ea typeface=""/>
        <a:cs typeface=""/>
        <a:font script="Jpan" typeface="游ゴシック"/>
        <a:font script="Hang" typeface="맑은 고딕"/>
        <a:font script="Hans" typeface="微软雅黑"/>
        <a:font script="Hant" typeface="新細明體"/>
        <a:font script="Arab" typeface="Arial"/>
        <a:font script="Hebr" typeface="Arial"/>
        <a:font script="Thai" typeface="微软雅黑"/>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1987</TotalTime>
  <Words>3940</Words>
  <Application>Microsoft Macintosh PowerPoint</Application>
  <PresentationFormat>Widescreen</PresentationFormat>
  <Paragraphs>554</Paragraphs>
  <Slides>31</Slides>
  <Notes>15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31</vt:i4>
      </vt:variant>
    </vt:vector>
  </HeadingPairs>
  <TitlesOfParts>
    <vt:vector size="46" baseType="lpstr">
      <vt:lpstr>楷体</vt:lpstr>
      <vt:lpstr>微软雅黑</vt:lpstr>
      <vt:lpstr>Microsoft YaHei UI</vt:lpstr>
      <vt:lpstr>PingFang SC</vt:lpstr>
      <vt:lpstr>Source Han Sans CN Bold</vt:lpstr>
      <vt:lpstr>Source Han Sans CN Regular</vt:lpstr>
      <vt:lpstr>思源黑体 CN Bold</vt:lpstr>
      <vt:lpstr>Arial</vt:lpstr>
      <vt:lpstr>Arial Black</vt:lpstr>
      <vt:lpstr>Calibri</vt:lpstr>
      <vt:lpstr>Gill Sans</vt:lpstr>
      <vt:lpstr>Lato Light</vt:lpstr>
      <vt:lpstr>Times New Roman</vt:lpstr>
      <vt:lpstr>Wingdings</vt:lpstr>
      <vt:lpstr>1_Office 主题​​</vt:lpstr>
      <vt:lpstr>新技术赋能数据安全流转 -“数安湖”数据保险箱</vt:lpstr>
      <vt:lpstr>PowerPoint Presentation</vt:lpstr>
      <vt:lpstr>PowerPoint Presentation</vt:lpstr>
      <vt:lpstr>数据流转面临监管合规压力</vt:lpstr>
      <vt:lpstr>PowerPoint Presentation</vt:lpstr>
      <vt:lpstr>PowerPoint Presentation</vt:lpstr>
      <vt:lpstr>PowerPoint Presentation</vt:lpstr>
      <vt:lpstr>隐私计算概念</vt:lpstr>
      <vt:lpstr>联邦学习：打破数据孤岛</vt:lpstr>
      <vt:lpstr>安全多方计算：简介</vt:lpstr>
      <vt:lpstr>PowerPoint Presentation</vt:lpstr>
      <vt:lpstr>隐私计算技术路线对比</vt:lpstr>
      <vt:lpstr>PowerPoint Presentation</vt:lpstr>
      <vt:lpstr>“数安湖” 与“数据保险箱”</vt:lpstr>
      <vt:lpstr>绿盟科技隐私计算平台</vt:lpstr>
      <vt:lpstr>应用场景：助力数据安全流转</vt:lpstr>
      <vt:lpstr>案例1： 深圳大学信息中心 </vt:lpstr>
      <vt:lpstr>数据保险箱DSDB</vt:lpstr>
      <vt:lpstr>技术优势</vt:lpstr>
      <vt:lpstr>使用价值</vt:lpstr>
      <vt:lpstr>核心功能1：全密态数据保护</vt:lpstr>
      <vt:lpstr>核心功能2：管办分离的精细化安全管控</vt:lpstr>
      <vt:lpstr>核心功能3：日志审计+区块链，可溯源</vt:lpstr>
      <vt:lpstr>最终效果：五个“不”纵深防御</vt:lpstr>
      <vt:lpstr>案例2：国家微生物科学数据中心</vt:lpstr>
      <vt:lpstr>案例2：国家微生物科学数据中心</vt:lpstr>
      <vt:lpstr>成果展示</vt:lpstr>
      <vt:lpstr>PowerPoint Presentation</vt:lpstr>
      <vt:lpstr>隐私计算成果</vt:lpstr>
      <vt:lpstr>一站式数据安全共享公开解决方案</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巨人背后的专家</dc:title>
  <dc:creator>nsfocus</dc:creator>
  <cp:lastModifiedBy>wenmao liu</cp:lastModifiedBy>
  <cp:revision>783</cp:revision>
  <dcterms:created xsi:type="dcterms:W3CDTF">2021-04-12T02:43:00Z</dcterms:created>
  <dcterms:modified xsi:type="dcterms:W3CDTF">2023-07-07T05:05:56Z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A76F209E85554DD5BFF2C8CFFDD615F9</vt:lpwstr>
  </property>
  <property fmtid="{D5CDD505-2E9C-101B-9397-08002B2CF9AE}" pid="3" name="KSOProductBuildVer">
    <vt:lpwstr>2052-11.8.6.8811</vt:lpwstr>
  </property>
</Properties>
</file>