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173BD-5F65-4332-83BF-5AD21F2CA54F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1B190-A14F-4ADC-8AF1-93EA942F5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3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1B190-A14F-4ADC-8AF1-93EA942F50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8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4AB3-5487-2818-74F6-DCB16B9B8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D7C3A-3562-51D9-13AD-A4A7E4468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55EC6-6753-683E-C7E9-9432B66C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2DB39-33FC-D3DD-09B4-5F8DD404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8B36D-C213-70A4-90FE-05A08495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0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5784D-7C19-BF8D-76EA-E754611A7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21B83-4E7C-9107-C3A1-C488733FE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20C56-9AB6-2502-4A56-937A39FC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95C65-E2D8-0436-0154-0312276C2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2B07D-0459-EAAF-156F-5348A95F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7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617AA-9F3D-2F5B-04AD-1CBBF61BC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DE58E-0143-A407-FFA9-4A9EC20FD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A49DE-6198-B151-9B04-B40A43796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B454A-2361-E8C0-D576-014A01F7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1C434-704B-5D58-DFAE-245F1D4F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7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CE3CF-99E4-28DB-A6C4-0932DADE1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A881C-9B2B-537A-22AB-44345C7AB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1B9F0-FEF0-5D11-9503-E3C7DC75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92009-E822-C191-97E7-F3E0AF4B0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CB5A2-582B-0130-BF1B-6A32CB108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9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3CEDB-EB11-4681-773D-3FCA775BA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FC054-13B2-7B3D-D59D-7C3A15F17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B9E64-059D-EE0C-723F-84E22C24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F1100-FC97-FBB7-EFC8-8ABC4480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A96C7-5CF6-0F5C-B319-FA6F40CB5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3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FFF03-13CC-3F16-A204-F028B2A3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75304-C126-8883-6E6F-B4F8760FF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54CFE-9664-F8B4-AAA1-D2B924C02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204F5-DA19-B20E-9BED-546FF4B02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DD36E-5D88-9734-9A35-946CF025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D5134-79E7-72E9-2690-09BBD3B1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0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2E83-7192-15CB-3345-A691FABD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5C22E-44BE-3BF0-7F1C-410D93902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72D1F-1334-3F18-A7AD-36A2EC936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3772D-8D9B-868C-06D3-AFA5CD77F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59822-9A65-6B8F-E4B6-FE4D026B4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9A36B-45F8-D5FE-58FD-86387F57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51B4DF-E7BC-CCAF-5D8E-FA269C2D2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A55364-D827-4F2B-5457-DC6867B8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6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7CC9C-08CE-93D1-0C65-8224F2CE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371D0E-E331-DD76-8CCD-21DB19CE1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6AC08-13C9-C500-A896-E7C594CA9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7D7C1-52E1-0A88-933F-C779B420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6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96275-2BF2-C28E-D003-38AA1628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08FCB9-B569-C624-EE75-C504E408F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2ADE8-0685-FCF5-9262-E359D5CE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3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EE53A-3BD5-DEB3-3CFF-879452FB0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F26AE-6B20-B50C-EE28-28DCDFAE9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933A1-1106-95E1-15BC-021328D2E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ADE8B-5A01-C9DB-36CE-F5488DEE6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EA17B-D298-0257-52B2-01D42128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24FA6-2E6D-F0BE-8B2E-986F32F38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774B-01CE-B630-13E6-29048AD8D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39EB58-1EB7-4B29-26D6-7BCFCFE40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C34ED-C6C9-E198-E138-956BD6C1A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B78E5-E9CF-A070-9432-0642606FD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713C4-C57B-98EC-4603-619AB3C62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E6CB0-7962-0BBE-9077-14AC3896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C04833-26F9-EDD1-4898-BF411C5B5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ECE5B-5934-35AE-592B-58AB48A4D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91615-ED25-ED3B-14D4-4C2A15586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627DD7-1947-4383-AD98-D4741456B339}" type="datetimeFigureOut">
              <a:rPr lang="en-US" smtClean="0"/>
              <a:t>2024-06-25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0D886-9445-C851-9204-BA3CC437F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90BB2-F5FE-B230-5AA0-1606A1DF5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79697-D634-4C8B-9344-BA511F66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8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EB4185-B152-8EE8-920C-48B8F4BDA960}"/>
              </a:ext>
            </a:extLst>
          </p:cNvPr>
          <p:cNvSpPr txBox="1"/>
          <p:nvPr/>
        </p:nvSpPr>
        <p:spPr>
          <a:xfrm>
            <a:off x="1671483" y="446420"/>
            <a:ext cx="8849033" cy="337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/>
              <a:t>Lumical </a:t>
            </a:r>
            <a:r>
              <a:rPr lang="zh-CN" altLang="en-US"/>
              <a:t>测量范围：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第一片硅片半径</a:t>
            </a:r>
            <a:r>
              <a:rPr lang="en-US" altLang="zh-CN"/>
              <a:t>43mm</a:t>
            </a:r>
            <a:r>
              <a:rPr lang="zh-CN" altLang="en-US"/>
              <a:t>，位于 </a:t>
            </a:r>
            <a:r>
              <a:rPr lang="en-US" altLang="zh-CN"/>
              <a:t>z=560mm</a:t>
            </a:r>
            <a:r>
              <a:rPr lang="zh-CN" altLang="en-US"/>
              <a:t>，中间间隔处为 </a:t>
            </a:r>
            <a:r>
              <a:rPr lang="en-US" altLang="zh-CN"/>
              <a:t>-12&lt;y&lt;12 mm</a:t>
            </a:r>
          </a:p>
          <a:p>
            <a:pPr>
              <a:lnSpc>
                <a:spcPct val="150000"/>
              </a:lnSpc>
            </a:pPr>
            <a:r>
              <a:rPr lang="zh-CN" altLang="en-US"/>
              <a:t>对应 </a:t>
            </a:r>
            <a:r>
              <a:rPr lang="el-GR" altLang="zh-CN"/>
              <a:t>θ</a:t>
            </a:r>
            <a:r>
              <a:rPr lang="en-US" altLang="zh-CN"/>
              <a:t> </a:t>
            </a:r>
            <a:r>
              <a:rPr lang="zh-CN" altLang="en-US"/>
              <a:t>范围</a:t>
            </a:r>
            <a:r>
              <a:rPr lang="en-US" altLang="zh-CN"/>
              <a:t>	21.43 mrad ~ </a:t>
            </a:r>
            <a:r>
              <a:rPr lang="en-US" altLang="zh-CN">
                <a:solidFill>
                  <a:schemeClr val="accent2"/>
                </a:solidFill>
              </a:rPr>
              <a:t>76.79</a:t>
            </a:r>
            <a:r>
              <a:rPr lang="en-US" altLang="zh-CN"/>
              <a:t> mrad</a:t>
            </a:r>
          </a:p>
          <a:p>
            <a:pPr>
              <a:lnSpc>
                <a:spcPct val="150000"/>
              </a:lnSpc>
            </a:pP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取每根</a:t>
            </a:r>
            <a:r>
              <a:rPr lang="en-US" altLang="zh-CN"/>
              <a:t>LYSO</a:t>
            </a:r>
            <a:r>
              <a:rPr lang="zh-CN" altLang="en-US"/>
              <a:t>晶条 </a:t>
            </a:r>
            <a:r>
              <a:rPr lang="en-US" altLang="zh-CN"/>
              <a:t>x=y=10mm  z=200mm</a:t>
            </a:r>
          </a:p>
          <a:p>
            <a:pPr>
              <a:lnSpc>
                <a:spcPct val="150000"/>
              </a:lnSpc>
            </a:pPr>
            <a:r>
              <a:rPr lang="zh-CN" altLang="en-US"/>
              <a:t>位于 </a:t>
            </a:r>
            <a:r>
              <a:rPr lang="en-US" altLang="zh-CN"/>
              <a:t>z=900~1100mm</a:t>
            </a:r>
          </a:p>
          <a:p>
            <a:pPr>
              <a:lnSpc>
                <a:spcPct val="150000"/>
              </a:lnSpc>
            </a:pPr>
            <a:r>
              <a:rPr lang="zh-CN" altLang="en-US"/>
              <a:t>以</a:t>
            </a:r>
            <a:r>
              <a:rPr lang="en-US" altLang="zh-CN"/>
              <a:t> z=900mm </a:t>
            </a:r>
            <a:r>
              <a:rPr lang="zh-CN" altLang="en-US"/>
              <a:t>处计算，每根对应 </a:t>
            </a:r>
            <a:r>
              <a:rPr lang="el-GR" altLang="zh-CN"/>
              <a:t>θ</a:t>
            </a:r>
            <a:r>
              <a:rPr lang="en-US" altLang="zh-CN"/>
              <a:t> </a:t>
            </a:r>
            <a:r>
              <a:rPr lang="zh-CN" altLang="en-US"/>
              <a:t>角度约 </a:t>
            </a:r>
            <a:r>
              <a:rPr lang="en-US" altLang="zh-CN"/>
              <a:t>11.11 mrad</a:t>
            </a:r>
          </a:p>
          <a:p>
            <a:pPr>
              <a:lnSpc>
                <a:spcPct val="150000"/>
              </a:lnSpc>
            </a:pPr>
            <a:r>
              <a:rPr lang="el-GR" altLang="zh-CN"/>
              <a:t>θ</a:t>
            </a:r>
            <a:r>
              <a:rPr lang="en-US" altLang="zh-CN"/>
              <a:t> </a:t>
            </a:r>
            <a:r>
              <a:rPr lang="zh-CN" altLang="en-US"/>
              <a:t>方向约 </a:t>
            </a:r>
            <a:r>
              <a:rPr lang="en-US" altLang="zh-CN"/>
              <a:t>5 </a:t>
            </a:r>
            <a:r>
              <a:rPr lang="zh-CN" altLang="en-US"/>
              <a:t>根晶条</a:t>
            </a:r>
            <a:endParaRPr lang="en-US" altLang="zh-CN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9E2F81-5CEC-5F34-8466-5C87C0BC2348}"/>
              </a:ext>
            </a:extLst>
          </p:cNvPr>
          <p:cNvCxnSpPr>
            <a:cxnSpLocks/>
          </p:cNvCxnSpPr>
          <p:nvPr/>
        </p:nvCxnSpPr>
        <p:spPr>
          <a:xfrm flipV="1">
            <a:off x="5572590" y="4207304"/>
            <a:ext cx="0" cy="23604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519D138-32A8-CB06-1BAA-0AD3B6E4241D}"/>
              </a:ext>
            </a:extLst>
          </p:cNvPr>
          <p:cNvSpPr txBox="1"/>
          <p:nvPr/>
        </p:nvSpPr>
        <p:spPr>
          <a:xfrm>
            <a:off x="1791695" y="5635098"/>
            <a:ext cx="148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11.11 mrad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CC2DA96-51A2-D7BE-69DB-7F19EB2B0EFD}"/>
                  </a:ext>
                </a:extLst>
              </p:cNvPr>
              <p:cNvSpPr txBox="1"/>
              <p:nvPr/>
            </p:nvSpPr>
            <p:spPr>
              <a:xfrm>
                <a:off x="6095334" y="4207304"/>
                <a:ext cx="5676137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000"/>
                  <a:t>晶条中心缝隙宽度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1100×(1−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0.01111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0.06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sz="2000"/>
              </a:p>
              <a:p>
                <a:pPr>
                  <a:lnSpc>
                    <a:spcPct val="150000"/>
                  </a:lnSpc>
                </a:pPr>
                <a:endParaRPr lang="en-US" sz="2000"/>
              </a:p>
              <a:p>
                <a:pPr>
                  <a:lnSpc>
                    <a:spcPct val="150000"/>
                  </a:lnSpc>
                </a:pPr>
                <a:r>
                  <a:rPr lang="zh-CN" altLang="en-US" sz="2000"/>
                  <a:t>全部放在同一平面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1100×(1−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0.0</m:t>
                              </m:r>
                              <m:r>
                                <a:rPr lang="en-US" sz="20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7679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3.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242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sz="200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CC2DA96-51A2-D7BE-69DB-7F19EB2B0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334" y="4207304"/>
                <a:ext cx="5676137" cy="2400657"/>
              </a:xfrm>
              <a:prstGeom prst="rect">
                <a:avLst/>
              </a:prstGeom>
              <a:blipFill>
                <a:blip r:embed="rId3"/>
                <a:stretch>
                  <a:fillRect l="-1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69ECDA4-9A98-E6D6-29DE-CA9AEA0A5D81}"/>
              </a:ext>
            </a:extLst>
          </p:cNvPr>
          <p:cNvCxnSpPr>
            <a:cxnSpLocks/>
          </p:cNvCxnSpPr>
          <p:nvPr/>
        </p:nvCxnSpPr>
        <p:spPr>
          <a:xfrm flipH="1">
            <a:off x="5571537" y="4888230"/>
            <a:ext cx="257825" cy="694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320A529-9D39-7738-65F4-8583140A51C2}"/>
              </a:ext>
            </a:extLst>
          </p:cNvPr>
          <p:cNvSpPr txBox="1"/>
          <p:nvPr/>
        </p:nvSpPr>
        <p:spPr>
          <a:xfrm>
            <a:off x="3378362" y="6488668"/>
            <a:ext cx="16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相邻两晶条</a:t>
            </a:r>
            <a:endParaRPr lang="en-US"/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83B30516-B5AC-D2F1-092B-1CB771BAFBA2}"/>
              </a:ext>
            </a:extLst>
          </p:cNvPr>
          <p:cNvSpPr/>
          <p:nvPr/>
        </p:nvSpPr>
        <p:spPr>
          <a:xfrm rot="16200000">
            <a:off x="4045582" y="4840462"/>
            <a:ext cx="899153" cy="2141220"/>
          </a:xfrm>
          <a:prstGeom prst="trapezoi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E2800698-3D10-8547-049C-1D173945AB71}"/>
              </a:ext>
            </a:extLst>
          </p:cNvPr>
          <p:cNvSpPr/>
          <p:nvPr/>
        </p:nvSpPr>
        <p:spPr>
          <a:xfrm rot="15488486">
            <a:off x="3971491" y="4166663"/>
            <a:ext cx="899153" cy="2141220"/>
          </a:xfrm>
          <a:prstGeom prst="trapezoi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725F817-86B8-1A5D-1283-EDACF35E686F}"/>
              </a:ext>
            </a:extLst>
          </p:cNvPr>
          <p:cNvCxnSpPr>
            <a:cxnSpLocks/>
          </p:cNvCxnSpPr>
          <p:nvPr/>
        </p:nvCxnSpPr>
        <p:spPr>
          <a:xfrm flipV="1">
            <a:off x="5189220" y="4986786"/>
            <a:ext cx="256748" cy="833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20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CFE96DF-51B2-811D-1E3D-4924F02BD622}"/>
              </a:ext>
            </a:extLst>
          </p:cNvPr>
          <p:cNvSpPr/>
          <p:nvPr/>
        </p:nvSpPr>
        <p:spPr>
          <a:xfrm>
            <a:off x="1524000" y="2546604"/>
            <a:ext cx="9144000" cy="176479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AFFB7E1-DA93-CC1A-6697-8440E19101F3}"/>
              </a:ext>
            </a:extLst>
          </p:cNvPr>
          <p:cNvCxnSpPr>
            <a:cxnSpLocks/>
            <a:endCxn id="14" idx="7"/>
          </p:cNvCxnSpPr>
          <p:nvPr/>
        </p:nvCxnSpPr>
        <p:spPr>
          <a:xfrm flipV="1">
            <a:off x="6096000" y="1195071"/>
            <a:ext cx="2233929" cy="22339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2A6EB5-AE4E-47B1-28E3-9945BFBD4958}"/>
              </a:ext>
            </a:extLst>
          </p:cNvPr>
          <p:cNvCxnSpPr>
            <a:stCxn id="15" idx="1"/>
            <a:endCxn id="15" idx="3"/>
          </p:cNvCxnSpPr>
          <p:nvPr/>
        </p:nvCxnSpPr>
        <p:spPr>
          <a:xfrm>
            <a:off x="1524000" y="3429000"/>
            <a:ext cx="914400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A53C490-B703-4176-4403-789F75F2C73A}"/>
              </a:ext>
            </a:extLst>
          </p:cNvPr>
          <p:cNvCxnSpPr>
            <a:cxnSpLocks/>
            <a:stCxn id="14" idx="0"/>
            <a:endCxn id="14" idx="4"/>
          </p:cNvCxnSpPr>
          <p:nvPr/>
        </p:nvCxnSpPr>
        <p:spPr>
          <a:xfrm>
            <a:off x="6096000" y="269748"/>
            <a:ext cx="0" cy="6318504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E3DF3B5-66C9-7AAA-0DF5-8F876FA637D0}"/>
              </a:ext>
            </a:extLst>
          </p:cNvPr>
          <p:cNvSpPr txBox="1"/>
          <p:nvPr/>
        </p:nvSpPr>
        <p:spPr>
          <a:xfrm>
            <a:off x="8137742" y="825739"/>
            <a:ext cx="1006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accent1"/>
                </a:solidFill>
              </a:rPr>
              <a:t>69.1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C67BE67-EC5B-C229-5C4F-EBF970A0C31F}"/>
              </a:ext>
            </a:extLst>
          </p:cNvPr>
          <p:cNvCxnSpPr/>
          <p:nvPr/>
        </p:nvCxnSpPr>
        <p:spPr>
          <a:xfrm>
            <a:off x="1248697" y="2546604"/>
            <a:ext cx="0" cy="17647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BD6BC4F-5438-B311-E273-3FBC6792BBAB}"/>
              </a:ext>
            </a:extLst>
          </p:cNvPr>
          <p:cNvSpPr txBox="1"/>
          <p:nvPr/>
        </p:nvSpPr>
        <p:spPr>
          <a:xfrm>
            <a:off x="272207" y="3244334"/>
            <a:ext cx="1012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accent1"/>
                </a:solidFill>
              </a:rPr>
              <a:t>38.57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4205E35-DC14-B2D0-F86F-F18AC2881639}"/>
              </a:ext>
            </a:extLst>
          </p:cNvPr>
          <p:cNvSpPr/>
          <p:nvPr/>
        </p:nvSpPr>
        <p:spPr>
          <a:xfrm>
            <a:off x="285135" y="6189669"/>
            <a:ext cx="2546284" cy="5403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solidFill>
                  <a:sysClr val="windowText" lastClr="000000"/>
                </a:solidFill>
              </a:rPr>
              <a:t>第一片硅片的投影</a:t>
            </a:r>
            <a:endParaRPr lang="en-US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600B5E9-5B85-9148-987A-6C440FEE3230}"/>
                  </a:ext>
                </a:extLst>
              </p:cNvPr>
              <p:cNvSpPr txBox="1"/>
              <p:nvPr/>
            </p:nvSpPr>
            <p:spPr>
              <a:xfrm>
                <a:off x="9468465" y="6105832"/>
                <a:ext cx="2438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=900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600B5E9-5B85-9148-987A-6C440FEE3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465" y="6105832"/>
                <a:ext cx="2438400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CCC656FE-4B35-C70E-36A8-9D004E9E7EC4}"/>
              </a:ext>
            </a:extLst>
          </p:cNvPr>
          <p:cNvSpPr/>
          <p:nvPr/>
        </p:nvSpPr>
        <p:spPr>
          <a:xfrm>
            <a:off x="2936748" y="269748"/>
            <a:ext cx="6318504" cy="631850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6ED012-B6C7-0F1C-DC75-D745132E99FB}"/>
              </a:ext>
            </a:extLst>
          </p:cNvPr>
          <p:cNvSpPr/>
          <p:nvPr/>
        </p:nvSpPr>
        <p:spPr>
          <a:xfrm>
            <a:off x="1524000" y="2880360"/>
            <a:ext cx="9143998" cy="1097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485EC61-0D61-CB6F-6178-525AD5F8699C}"/>
              </a:ext>
            </a:extLst>
          </p:cNvPr>
          <p:cNvCxnSpPr/>
          <p:nvPr/>
        </p:nvCxnSpPr>
        <p:spPr>
          <a:xfrm>
            <a:off x="10943303" y="2880360"/>
            <a:ext cx="0" cy="109728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B316CF3-637B-0FA1-686C-CC3E2288EBB8}"/>
              </a:ext>
            </a:extLst>
          </p:cNvPr>
          <p:cNvSpPr txBox="1"/>
          <p:nvPr/>
        </p:nvSpPr>
        <p:spPr>
          <a:xfrm>
            <a:off x="10892508" y="3214526"/>
            <a:ext cx="72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13A2418-1EDD-1A30-3697-C65AD76596D5}"/>
                  </a:ext>
                </a:extLst>
              </p:cNvPr>
              <p:cNvSpPr/>
              <p:nvPr/>
            </p:nvSpPr>
            <p:spPr>
              <a:xfrm>
                <a:off x="272207" y="5491939"/>
                <a:ext cx="2559212" cy="54032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−12&lt;</m:t>
                      </m:r>
                      <m:r>
                        <a:rPr lang="en-US" altLang="zh-CN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US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13A2418-1EDD-1A30-3697-C65AD76596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07" y="5491939"/>
                <a:ext cx="2559212" cy="540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8A5FCD3-F82A-0991-FB16-E448F9FDE1EA}"/>
              </a:ext>
            </a:extLst>
          </p:cNvPr>
          <p:cNvCxnSpPr/>
          <p:nvPr/>
        </p:nvCxnSpPr>
        <p:spPr>
          <a:xfrm flipV="1">
            <a:off x="3018503" y="5889523"/>
            <a:ext cx="766916" cy="580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39DC167-5960-110D-4C52-0E3F1857108C}"/>
              </a:ext>
            </a:extLst>
          </p:cNvPr>
          <p:cNvCxnSpPr>
            <a:cxnSpLocks/>
          </p:cNvCxnSpPr>
          <p:nvPr/>
        </p:nvCxnSpPr>
        <p:spPr>
          <a:xfrm flipV="1">
            <a:off x="2225188" y="4065049"/>
            <a:ext cx="275438" cy="1269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79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DB2AD83-B608-0118-BC1B-E6103CEEF8AF}"/>
              </a:ext>
            </a:extLst>
          </p:cNvPr>
          <p:cNvGrpSpPr/>
          <p:nvPr/>
        </p:nvGrpSpPr>
        <p:grpSpPr>
          <a:xfrm>
            <a:off x="7509536" y="539575"/>
            <a:ext cx="4682464" cy="4867545"/>
            <a:chOff x="5824831" y="869287"/>
            <a:chExt cx="4682464" cy="4867545"/>
          </a:xfrm>
        </p:grpSpPr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F75B2C77-9221-5567-3E97-48C2C1A5B00A}"/>
                </a:ext>
              </a:extLst>
            </p:cNvPr>
            <p:cNvSpPr/>
            <p:nvPr/>
          </p:nvSpPr>
          <p:spPr>
            <a:xfrm rot="17581110">
              <a:off x="5824831" y="2669167"/>
              <a:ext cx="3067665" cy="3067665"/>
            </a:xfrm>
            <a:prstGeom prst="blockArc">
              <a:avLst>
                <a:gd name="adj1" fmla="val 18907498"/>
                <a:gd name="adj2" fmla="val 0"/>
                <a:gd name="adj3" fmla="val 25000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EB598DBA-9851-F457-1880-1107964CAC5B}"/>
                </a:ext>
              </a:extLst>
            </p:cNvPr>
            <p:cNvSpPr/>
            <p:nvPr/>
          </p:nvSpPr>
          <p:spPr>
            <a:xfrm rot="17581110">
              <a:off x="7093753" y="869287"/>
              <a:ext cx="3413542" cy="3413542"/>
            </a:xfrm>
            <a:prstGeom prst="blockArc">
              <a:avLst>
                <a:gd name="adj1" fmla="val 18907498"/>
                <a:gd name="adj2" fmla="val 0"/>
                <a:gd name="adj3" fmla="val 25000"/>
              </a:avLst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C77B99A-8BB9-4C2A-9FC9-C68F49CC06AF}"/>
                </a:ext>
              </a:extLst>
            </p:cNvPr>
            <p:cNvCxnSpPr/>
            <p:nvPr/>
          </p:nvCxnSpPr>
          <p:spPr>
            <a:xfrm flipV="1">
              <a:off x="6784258" y="986715"/>
              <a:ext cx="1376517" cy="17894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05EFAD-6A38-D292-B058-2F2E4781AA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54297" y="988764"/>
              <a:ext cx="1499421" cy="17874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0F392AF-67BF-A441-A6C4-4745441E58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44581" y="1802792"/>
              <a:ext cx="1479755" cy="17058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4E4250F-57D8-9073-379E-CC924E492C8D}"/>
                </a:ext>
              </a:extLst>
            </p:cNvPr>
            <p:cNvCxnSpPr/>
            <p:nvPr/>
          </p:nvCxnSpPr>
          <p:spPr>
            <a:xfrm flipV="1">
              <a:off x="7069394" y="1802792"/>
              <a:ext cx="1406013" cy="1705896"/>
            </a:xfrm>
            <a:prstGeom prst="line">
              <a:avLst/>
            </a:prstGeom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DA6BD90-5094-1718-0A76-A33E73B1539D}"/>
              </a:ext>
            </a:extLst>
          </p:cNvPr>
          <p:cNvCxnSpPr>
            <a:cxnSpLocks/>
          </p:cNvCxnSpPr>
          <p:nvPr/>
        </p:nvCxnSpPr>
        <p:spPr>
          <a:xfrm flipH="1">
            <a:off x="6527169" y="2586152"/>
            <a:ext cx="1880169" cy="2929745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D09652A-F306-9EE4-C260-3061A9E01EB8}"/>
              </a:ext>
            </a:extLst>
          </p:cNvPr>
          <p:cNvSpPr txBox="1"/>
          <p:nvPr/>
        </p:nvSpPr>
        <p:spPr>
          <a:xfrm>
            <a:off x="6053132" y="5768292"/>
            <a:ext cx="68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0AD2B-0DDA-2685-3B9D-06684DD191AE}"/>
              </a:ext>
            </a:extLst>
          </p:cNvPr>
          <p:cNvSpPr txBox="1"/>
          <p:nvPr/>
        </p:nvSpPr>
        <p:spPr>
          <a:xfrm>
            <a:off x="1800941" y="2246346"/>
            <a:ext cx="3356936" cy="1298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altLang="zh-CN"/>
              <a:t>ϑ</a:t>
            </a:r>
            <a:r>
              <a:rPr lang="en-US" altLang="zh-CN"/>
              <a:t>,</a:t>
            </a:r>
            <a:r>
              <a:rPr lang="zh-CN" altLang="en-US"/>
              <a:t> ϕ 分割晶条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每圈形状相同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但晶体形状是否适合加工？</a:t>
            </a:r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D3D6DA-C0BD-9151-D437-2D1A07DFFCE5}"/>
              </a:ext>
            </a:extLst>
          </p:cNvPr>
          <p:cNvCxnSpPr>
            <a:cxnSpLocks/>
          </p:cNvCxnSpPr>
          <p:nvPr/>
        </p:nvCxnSpPr>
        <p:spPr>
          <a:xfrm flipH="1">
            <a:off x="6742955" y="3292196"/>
            <a:ext cx="1893234" cy="2469507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395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7129C0-ACC7-9965-9D0F-BAC71E54076E}"/>
              </a:ext>
            </a:extLst>
          </p:cNvPr>
          <p:cNvSpPr/>
          <p:nvPr/>
        </p:nvSpPr>
        <p:spPr>
          <a:xfrm>
            <a:off x="1524000" y="2546604"/>
            <a:ext cx="9144000" cy="17647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E6C56C-8211-D186-2B2D-10393E463FC1}"/>
              </a:ext>
            </a:extLst>
          </p:cNvPr>
          <p:cNvSpPr/>
          <p:nvPr/>
        </p:nvSpPr>
        <p:spPr>
          <a:xfrm>
            <a:off x="2936748" y="269748"/>
            <a:ext cx="6318504" cy="631850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F93979-BF7A-4E03-2E43-ADCF41D85B7D}"/>
              </a:ext>
            </a:extLst>
          </p:cNvPr>
          <p:cNvSpPr/>
          <p:nvPr/>
        </p:nvSpPr>
        <p:spPr>
          <a:xfrm>
            <a:off x="1524000" y="2880360"/>
            <a:ext cx="9143998" cy="10972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5EE062-B8F5-07A6-A502-4EFDB30A1C8B}"/>
              </a:ext>
            </a:extLst>
          </p:cNvPr>
          <p:cNvSpPr/>
          <p:nvPr/>
        </p:nvSpPr>
        <p:spPr>
          <a:xfrm>
            <a:off x="3449892" y="840657"/>
            <a:ext cx="5292215" cy="517668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C9FBA77-B8A2-3E2F-9F45-B89AC51EC16E}"/>
              </a:ext>
            </a:extLst>
          </p:cNvPr>
          <p:cNvSpPr/>
          <p:nvPr/>
        </p:nvSpPr>
        <p:spPr>
          <a:xfrm>
            <a:off x="3975917" y="1310923"/>
            <a:ext cx="4240161" cy="423614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4A34C65-5649-9C7A-D13B-66679EFFCE48}"/>
              </a:ext>
            </a:extLst>
          </p:cNvPr>
          <p:cNvSpPr/>
          <p:nvPr/>
        </p:nvSpPr>
        <p:spPr>
          <a:xfrm>
            <a:off x="4502252" y="1803178"/>
            <a:ext cx="3187496" cy="325163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164F481-D50B-3426-EF4D-D2A35A21C437}"/>
              </a:ext>
            </a:extLst>
          </p:cNvPr>
          <p:cNvSpPr/>
          <p:nvPr/>
        </p:nvSpPr>
        <p:spPr>
          <a:xfrm>
            <a:off x="4952661" y="2262654"/>
            <a:ext cx="2286677" cy="233269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AD5B40F-C396-C2F8-B20A-0B846360D632}"/>
              </a:ext>
            </a:extLst>
          </p:cNvPr>
          <p:cNvCxnSpPr/>
          <p:nvPr/>
        </p:nvCxnSpPr>
        <p:spPr>
          <a:xfrm>
            <a:off x="5319252" y="2015613"/>
            <a:ext cx="235974" cy="3736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B62D7D-FB83-9B18-1B78-477D45892634}"/>
              </a:ext>
            </a:extLst>
          </p:cNvPr>
          <p:cNvCxnSpPr>
            <a:cxnSpLocks/>
          </p:cNvCxnSpPr>
          <p:nvPr/>
        </p:nvCxnSpPr>
        <p:spPr>
          <a:xfrm>
            <a:off x="5803830" y="1830901"/>
            <a:ext cx="75860" cy="4403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5BE240-25F4-4DE4-86DD-BE9997363269}"/>
              </a:ext>
            </a:extLst>
          </p:cNvPr>
          <p:cNvCxnSpPr>
            <a:cxnSpLocks/>
          </p:cNvCxnSpPr>
          <p:nvPr/>
        </p:nvCxnSpPr>
        <p:spPr>
          <a:xfrm>
            <a:off x="5479366" y="1408384"/>
            <a:ext cx="144686" cy="4794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EA345F-EBD4-2F2D-AA0A-8C55D20D797A}"/>
              </a:ext>
            </a:extLst>
          </p:cNvPr>
          <p:cNvCxnSpPr>
            <a:cxnSpLocks/>
          </p:cNvCxnSpPr>
          <p:nvPr/>
        </p:nvCxnSpPr>
        <p:spPr>
          <a:xfrm>
            <a:off x="4974531" y="1616366"/>
            <a:ext cx="302969" cy="4347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E2F80B5-FADE-0CB4-C5F1-60CE0C7D7604}"/>
              </a:ext>
            </a:extLst>
          </p:cNvPr>
          <p:cNvCxnSpPr>
            <a:cxnSpLocks/>
          </p:cNvCxnSpPr>
          <p:nvPr/>
        </p:nvCxnSpPr>
        <p:spPr>
          <a:xfrm>
            <a:off x="5138035" y="999280"/>
            <a:ext cx="191049" cy="4460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1C5BAF-42EC-C535-ABC4-33069C45C55F}"/>
              </a:ext>
            </a:extLst>
          </p:cNvPr>
          <p:cNvCxnSpPr>
            <a:cxnSpLocks/>
          </p:cNvCxnSpPr>
          <p:nvPr/>
        </p:nvCxnSpPr>
        <p:spPr>
          <a:xfrm>
            <a:off x="4622435" y="1294693"/>
            <a:ext cx="283862" cy="376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C0EA99-61A2-D2E6-428A-AB881890FEC1}"/>
              </a:ext>
            </a:extLst>
          </p:cNvPr>
          <p:cNvCxnSpPr>
            <a:cxnSpLocks/>
          </p:cNvCxnSpPr>
          <p:nvPr/>
        </p:nvCxnSpPr>
        <p:spPr>
          <a:xfrm>
            <a:off x="4049366" y="1005382"/>
            <a:ext cx="393291" cy="403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50157F-36C6-F0F9-A846-08F2E5989F87}"/>
              </a:ext>
            </a:extLst>
          </p:cNvPr>
          <p:cNvCxnSpPr>
            <a:cxnSpLocks/>
          </p:cNvCxnSpPr>
          <p:nvPr/>
        </p:nvCxnSpPr>
        <p:spPr>
          <a:xfrm>
            <a:off x="4458847" y="707916"/>
            <a:ext cx="305519" cy="508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04DE3E1-7FF9-AF8A-1E34-5495173E13D2}"/>
              </a:ext>
            </a:extLst>
          </p:cNvPr>
          <p:cNvCxnSpPr>
            <a:cxnSpLocks/>
          </p:cNvCxnSpPr>
          <p:nvPr/>
        </p:nvCxnSpPr>
        <p:spPr>
          <a:xfrm>
            <a:off x="5702944" y="2317984"/>
            <a:ext cx="176746" cy="4431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FC909F2-6C60-ABBC-F74F-68C62BBCB7EA}"/>
              </a:ext>
            </a:extLst>
          </p:cNvPr>
          <p:cNvCxnSpPr>
            <a:cxnSpLocks/>
          </p:cNvCxnSpPr>
          <p:nvPr/>
        </p:nvCxnSpPr>
        <p:spPr>
          <a:xfrm flipH="1">
            <a:off x="6146677" y="2280186"/>
            <a:ext cx="26549" cy="4505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D02590-2BB3-BFF5-DC1A-F7F4A891BE09}"/>
              </a:ext>
            </a:extLst>
          </p:cNvPr>
          <p:cNvCxnSpPr>
            <a:cxnSpLocks/>
          </p:cNvCxnSpPr>
          <p:nvPr/>
        </p:nvCxnSpPr>
        <p:spPr>
          <a:xfrm flipV="1">
            <a:off x="5879690" y="2703005"/>
            <a:ext cx="280261" cy="581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490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145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13</cp:revision>
  <dcterms:created xsi:type="dcterms:W3CDTF">2024-06-15T07:23:04Z</dcterms:created>
  <dcterms:modified xsi:type="dcterms:W3CDTF">2024-06-25T05:31:48Z</dcterms:modified>
</cp:coreProperties>
</file>