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56" r:id="rId3"/>
    <p:sldId id="260" r:id="rId4"/>
    <p:sldId id="259" r:id="rId5"/>
    <p:sldId id="257" r:id="rId6"/>
    <p:sldId id="258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7AC1-E909-4FE0-923C-6A2955A3EC8C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D91AE-17B3-4C47-9EBA-0F2E33790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4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91AE-17B3-4C47-9EBA-0F2E33790E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09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D91AE-17B3-4C47-9EBA-0F2E33790E6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0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3FB58-C1A7-0DB5-3F15-5D2BF898C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2ED860-6B9A-B797-F0D1-C17F610A2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C35FA2-6B22-7181-9D6B-7F753A1D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C851A4-9599-77FA-7E87-7D7B492A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BBC3CF-0C94-EC43-E1A1-F5D8B6BC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8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6EAE-56F3-522E-13FB-3552CDE2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1D76C1-C788-C387-8878-5E19556A7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8B325C-D3DC-41F0-A265-5C98A7D4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7F415E-1210-B6D4-D54D-746AB557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03696-CF42-CA2A-5476-59A6329D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47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868F2-A431-299E-F7A7-89DFDA5B0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1ED57A-0F3C-6B35-C4F4-54D24DC34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B68833-471C-6729-E467-9C0519D9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8E5F-BE1D-2B99-349D-718D8FD8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843D3B-8218-D2A4-A38F-7F3783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3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D8A23-8B80-D769-AD00-1EF7868F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2F4BF8-3210-B007-3183-E418C7E4C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D3EC3F-AB18-A08E-167D-2E61387E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F499D4-B7C7-0489-7EF2-5D984A5A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B7D06E-852E-B946-656D-92E25337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2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3337C-012E-3CA4-76DF-FB4C2B67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1C4603-29C4-2BF0-68C9-38C05A521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7DDDC-AE1F-C434-136B-FEA8FC81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1B82F3-99BC-8327-7804-6292A057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32C354-24F8-33C4-4562-7BA51D44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45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D6F519-A647-5268-4A2B-C174D18C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5FCF8-7D13-2F5D-4CD0-1DEAC9527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5DCEF3-FF15-0135-08A8-0B592ECD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E46E6D-128B-F579-FFD9-EB70287E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A2B6F-8E81-0518-EA4B-989250AA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60FD3-88C0-4FB5-E13B-DD234B9E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C248B6-38B3-200C-77A9-9C96E8BD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3E2B79-9196-02BA-DB0D-08F881AFF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E2173A-5D71-4C98-1DAF-F8D65C40C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EEC67A-B105-D0D8-A3AA-6A67C9FF2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0367EF-2C92-517F-F891-B728EAD3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2566B2-14FF-D2DC-60E1-779F7523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086014-4CDE-193A-F8F2-AAD6EB03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079D4F-CB99-AF3B-B6DD-16CCEB61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09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DCC11-7EC4-E530-2D2E-9197D1D9C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D8242B-BB31-3E51-DAF2-090DDEED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7E0462-F101-5106-DB03-3EBA3DB6B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EC629D-EDEC-8D40-EB10-279DD319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67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5161A4B-91AE-028D-19D0-34FA101DE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8295C1-B98F-A223-A9C8-C8279C99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27DCFE-FA84-AB29-E5E7-09D6724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06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5AE97-DE17-1FCC-383E-9350C81B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3DFA84-9A03-77A7-B111-87B36CFF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09E71E-0467-EFFD-C627-27A756666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31E496-0453-DEF2-0DD7-BD48E5CA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732C1-743D-5DC2-4791-635D9D0F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F85BA1-59AA-231D-17F1-9320065B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08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17065-A4BC-4C8B-4E87-0203DAA2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2079B0-805B-7113-2123-AE03B98C7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5878D-B404-F5C1-2C5A-BB53CFAF3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053555-EF26-EC7C-ED87-5F174253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642259-D84E-F7A2-A4B5-C8E26139D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E04E3C-1D23-44A5-042B-DC4B5748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5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57EB53-FD91-024D-BD61-046AC496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127879-FC08-BEF0-3A12-E4CF8D50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9A519-B77D-C9C4-2697-A3511B09F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349E7-4FBB-4E2B-8778-E9D04BAEDA11}" type="datetimeFigureOut">
              <a:rPr lang="zh-CN" altLang="en-US" smtClean="0"/>
              <a:t>2024/6/28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AE47AD-87D9-285D-0FFB-2B9A1B846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EEEAD-06D0-0C17-0A06-2C7988416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934E2-BE16-4CE3-A10A-CFFE508D6F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83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9B570-42D3-F889-345A-421D41227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HCAL</a:t>
            </a:r>
            <a:r>
              <a:rPr lang="zh-CN" altLang="en-US" dirty="0"/>
              <a:t>机械进展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BBA70B-8657-D778-98BE-2E72C79F1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裴亚田</a:t>
            </a:r>
            <a:endParaRPr lang="en-US" altLang="zh-CN" dirty="0"/>
          </a:p>
          <a:p>
            <a:r>
              <a:rPr lang="en-US" altLang="zh-CN" dirty="0"/>
              <a:t>20240607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530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77A7A83-6911-1148-6BF3-4081CA70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3" y="160250"/>
            <a:ext cx="7314295" cy="32687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C6564CE-A018-F791-0569-A093E4AA84ED}"/>
              </a:ext>
            </a:extLst>
          </p:cNvPr>
          <p:cNvSpPr txBox="1"/>
          <p:nvPr/>
        </p:nvSpPr>
        <p:spPr>
          <a:xfrm>
            <a:off x="2081403" y="271306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只考虑吸收体无</a:t>
            </a:r>
            <a:r>
              <a:rPr lang="en-US" altLang="zh-CN" dirty="0">
                <a:solidFill>
                  <a:srgbClr val="FF0000"/>
                </a:solidFill>
              </a:rPr>
              <a:t>PCB</a:t>
            </a:r>
            <a:r>
              <a:rPr lang="zh-CN" altLang="en-US" dirty="0">
                <a:solidFill>
                  <a:srgbClr val="FF0000"/>
                </a:solidFill>
              </a:rPr>
              <a:t>板等其他载荷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4E0AF5-17A0-811B-6ECB-877734D1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73" y="3540056"/>
            <a:ext cx="6382536" cy="327856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B86D30D-DB32-6608-EFDB-BBDE5687442F}"/>
              </a:ext>
            </a:extLst>
          </p:cNvPr>
          <p:cNvSpPr txBox="1"/>
          <p:nvPr/>
        </p:nvSpPr>
        <p:spPr>
          <a:xfrm>
            <a:off x="1500274" y="356394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考虑吸</a:t>
            </a:r>
            <a:r>
              <a:rPr lang="en-US" altLang="zh-CN" dirty="0">
                <a:solidFill>
                  <a:srgbClr val="FF0000"/>
                </a:solidFill>
              </a:rPr>
              <a:t>PCB</a:t>
            </a:r>
            <a:r>
              <a:rPr lang="zh-CN" altLang="en-US" dirty="0">
                <a:solidFill>
                  <a:srgbClr val="FF0000"/>
                </a:solidFill>
              </a:rPr>
              <a:t>板等其他载荷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A49C8A-445D-84AA-4F96-3FF6ADD85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546"/>
          <a:stretch/>
        </p:blipFill>
        <p:spPr>
          <a:xfrm>
            <a:off x="7462576" y="1639713"/>
            <a:ext cx="4459951" cy="36614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F0B84C-3A96-FBBC-A1AA-FC5607D61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192" y="1794625"/>
            <a:ext cx="2775612" cy="29625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2A98E53-DF9F-4CF9-B747-E433A2422441}"/>
              </a:ext>
            </a:extLst>
          </p:cNvPr>
          <p:cNvSpPr txBox="1"/>
          <p:nvPr/>
        </p:nvSpPr>
        <p:spPr>
          <a:xfrm>
            <a:off x="8671797" y="1163171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rgbClr val="FF0000"/>
                </a:solidFill>
              </a:rPr>
              <a:t>只计算吸收体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2BE1B3C-3E82-9389-1667-37D6342E3167}"/>
              </a:ext>
            </a:extLst>
          </p:cNvPr>
          <p:cNvCxnSpPr>
            <a:cxnSpLocks/>
          </p:cNvCxnSpPr>
          <p:nvPr/>
        </p:nvCxnSpPr>
        <p:spPr>
          <a:xfrm flipH="1" flipV="1">
            <a:off x="6389225" y="1727681"/>
            <a:ext cx="1132685" cy="7586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44675EB-FA64-8D3D-FE7A-CDF7ACC8537B}"/>
              </a:ext>
            </a:extLst>
          </p:cNvPr>
          <p:cNvCxnSpPr>
            <a:cxnSpLocks/>
          </p:cNvCxnSpPr>
          <p:nvPr/>
        </p:nvCxnSpPr>
        <p:spPr>
          <a:xfrm>
            <a:off x="6123749" y="1727681"/>
            <a:ext cx="1056520" cy="7586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F6D38D2-308C-437C-BD18-88D6B1D2CABE}"/>
              </a:ext>
            </a:extLst>
          </p:cNvPr>
          <p:cNvSpPr txBox="1"/>
          <p:nvPr/>
        </p:nvSpPr>
        <p:spPr>
          <a:xfrm>
            <a:off x="5554804" y="1922316"/>
            <a:ext cx="20313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位移量减小不明显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8DA3A60-C878-1636-D42E-6C71AF27E7D9}"/>
              </a:ext>
            </a:extLst>
          </p:cNvPr>
          <p:cNvSpPr txBox="1"/>
          <p:nvPr/>
        </p:nvSpPr>
        <p:spPr>
          <a:xfrm>
            <a:off x="7798242" y="5408415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/>
              <a:t>变形还是大于</a:t>
            </a:r>
            <a:r>
              <a:rPr lang="en-US" altLang="zh-CN" sz="2400" dirty="0"/>
              <a:t>0.2mm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6267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9128B3E-05F6-9DCB-FF51-79A61F5EE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70180"/>
            <a:ext cx="7512050" cy="59955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85122D-5980-DC21-9A97-F5BD453B1537}"/>
              </a:ext>
            </a:extLst>
          </p:cNvPr>
          <p:cNvSpPr txBox="1"/>
          <p:nvPr/>
        </p:nvSpPr>
        <p:spPr>
          <a:xfrm>
            <a:off x="2966720" y="631848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局部结构优化及散热考虑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79D30D8-D4B7-200E-E5EB-F6DB32CF6BC1}"/>
              </a:ext>
            </a:extLst>
          </p:cNvPr>
          <p:cNvCxnSpPr/>
          <p:nvPr/>
        </p:nvCxnSpPr>
        <p:spPr>
          <a:xfrm flipH="1" flipV="1">
            <a:off x="7599680" y="2976880"/>
            <a:ext cx="1859280" cy="833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9E8B4C5-BA79-0F47-427C-AE0CDA85D3ED}"/>
              </a:ext>
            </a:extLst>
          </p:cNvPr>
          <p:cNvCxnSpPr>
            <a:cxnSpLocks/>
          </p:cNvCxnSpPr>
          <p:nvPr/>
        </p:nvCxnSpPr>
        <p:spPr>
          <a:xfrm flipH="1">
            <a:off x="7223760" y="3911600"/>
            <a:ext cx="2235200" cy="409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CC8A8EA-7D87-9376-0824-04CDBFA446CE}"/>
              </a:ext>
            </a:extLst>
          </p:cNvPr>
          <p:cNvCxnSpPr>
            <a:cxnSpLocks/>
          </p:cNvCxnSpPr>
          <p:nvPr/>
        </p:nvCxnSpPr>
        <p:spPr>
          <a:xfrm flipH="1" flipV="1">
            <a:off x="7762240" y="1573530"/>
            <a:ext cx="1696720" cy="2185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2F6F1C3D-A768-304E-F7B3-167B35FFA6AF}"/>
              </a:ext>
            </a:extLst>
          </p:cNvPr>
          <p:cNvSpPr txBox="1"/>
          <p:nvPr/>
        </p:nvSpPr>
        <p:spPr>
          <a:xfrm>
            <a:off x="9458960" y="36253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层间角块</a:t>
            </a:r>
          </a:p>
        </p:txBody>
      </p:sp>
    </p:spTree>
    <p:extLst>
      <p:ext uri="{BB962C8B-B14F-4D97-AF65-F5344CB8AC3E}">
        <p14:creationId xmlns:p14="http://schemas.microsoft.com/office/powerpoint/2010/main" val="289708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5F10933-C3AA-9E58-7DBD-F160F4A5EDC0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/>
              <a:t>HCAL</a:t>
            </a:r>
            <a:r>
              <a:rPr lang="zh-CN" altLang="en-US" dirty="0"/>
              <a:t>机械进展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C63BBF37-0507-8863-6225-3285FA693A89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/>
              <a:t>裴亚田</a:t>
            </a:r>
            <a:endParaRPr lang="en-US" altLang="zh-CN" dirty="0"/>
          </a:p>
          <a:p>
            <a:pPr marL="0" indent="0" algn="ctr">
              <a:buNone/>
            </a:pPr>
            <a:r>
              <a:rPr lang="en-US" altLang="zh-CN" dirty="0"/>
              <a:t>20240621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0211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3DA1D1D-CCE6-738D-9F69-8A9C29A5A32C}"/>
              </a:ext>
            </a:extLst>
          </p:cNvPr>
          <p:cNvSpPr txBox="1"/>
          <p:nvPr/>
        </p:nvSpPr>
        <p:spPr>
          <a:xfrm>
            <a:off x="653143" y="612200"/>
            <a:ext cx="89530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经验公式计算：</a:t>
            </a:r>
            <a:endParaRPr lang="en-US" altLang="zh-CN" dirty="0"/>
          </a:p>
          <a:p>
            <a:r>
              <a:rPr lang="en-US" altLang="zh-CN" dirty="0"/>
              <a:t>   1/16</a:t>
            </a:r>
            <a:r>
              <a:rPr lang="zh-CN" altLang="en-US" dirty="0"/>
              <a:t>最外侧</a:t>
            </a:r>
            <a:r>
              <a:rPr lang="en-US" altLang="zh-CN" dirty="0" err="1"/>
              <a:t>SiPM</a:t>
            </a:r>
            <a:r>
              <a:rPr lang="zh-CN" altLang="en-US" dirty="0"/>
              <a:t>数量：</a:t>
            </a:r>
            <a:r>
              <a:rPr lang="en-US" altLang="zh-CN" dirty="0"/>
              <a:t>5474</a:t>
            </a:r>
            <a:r>
              <a:rPr lang="zh-CN" altLang="en-US" dirty="0"/>
              <a:t>个</a:t>
            </a:r>
            <a:endParaRPr lang="en-US" altLang="zh-CN" dirty="0"/>
          </a:p>
          <a:p>
            <a:r>
              <a:rPr lang="en-US" altLang="zh-CN" dirty="0"/>
              <a:t>   </a:t>
            </a:r>
            <a:r>
              <a:rPr lang="zh-CN" altLang="en-US" dirty="0"/>
              <a:t>功率：</a:t>
            </a:r>
            <a:r>
              <a:rPr lang="en-US" altLang="zh-CN" dirty="0"/>
              <a:t>P=15mW*5474=82.11W</a:t>
            </a:r>
          </a:p>
          <a:p>
            <a:r>
              <a:rPr lang="en-US" altLang="zh-CN" dirty="0"/>
              <a:t>   </a:t>
            </a:r>
            <a:r>
              <a:rPr lang="zh-CN" altLang="en-US" dirty="0"/>
              <a:t>假设入口水温</a:t>
            </a:r>
            <a:r>
              <a:rPr lang="en-US" altLang="zh-CN" dirty="0"/>
              <a:t>21</a:t>
            </a:r>
            <a:r>
              <a:rPr lang="zh-CN" altLang="en-US" dirty="0"/>
              <a:t>℃，出口水温</a:t>
            </a:r>
            <a:r>
              <a:rPr lang="en-US" altLang="zh-CN" dirty="0"/>
              <a:t>25</a:t>
            </a:r>
            <a:r>
              <a:rPr lang="zh-CN" altLang="en-US" dirty="0"/>
              <a:t>℃</a:t>
            </a:r>
            <a:endParaRPr lang="en-US" altLang="zh-CN" dirty="0"/>
          </a:p>
          <a:p>
            <a:r>
              <a:rPr lang="zh-CN" altLang="en-US" dirty="0"/>
              <a:t>   </a:t>
            </a:r>
            <a:r>
              <a:rPr lang="el-GR" altLang="zh-CN" dirty="0"/>
              <a:t>Δ</a:t>
            </a:r>
            <a:r>
              <a:rPr lang="en-US" altLang="zh-CN" dirty="0"/>
              <a:t>T=4</a:t>
            </a:r>
            <a:r>
              <a:rPr lang="zh-CN" altLang="en-US" dirty="0"/>
              <a:t>℃</a:t>
            </a:r>
            <a:endParaRPr lang="en-US" altLang="zh-CN" dirty="0"/>
          </a:p>
          <a:p>
            <a:r>
              <a:rPr lang="zh-CN" altLang="en-US" dirty="0"/>
              <a:t>水的比热容：</a:t>
            </a:r>
            <a:r>
              <a:rPr lang="en-US" altLang="zh-CN" dirty="0"/>
              <a:t>Cp=4180J/(kg·</a:t>
            </a:r>
            <a:r>
              <a:rPr lang="zh-CN" altLang="en-US" dirty="0"/>
              <a:t>℃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 q=P/(Cp*</a:t>
            </a:r>
            <a:r>
              <a:rPr lang="el-GR" altLang="zh-CN" dirty="0"/>
              <a:t>ρ</a:t>
            </a:r>
            <a:r>
              <a:rPr lang="en-US" altLang="zh-CN" dirty="0"/>
              <a:t>*</a:t>
            </a:r>
            <a:r>
              <a:rPr lang="el-GR" altLang="zh-CN" dirty="0"/>
              <a:t> Δ</a:t>
            </a:r>
            <a:r>
              <a:rPr lang="en-US" altLang="zh-CN" dirty="0"/>
              <a:t>T)=82.11/(4180*1000*4)=4.9*10-6m3/s</a:t>
            </a:r>
          </a:p>
          <a:p>
            <a:r>
              <a:rPr lang="zh-CN" altLang="en-US" dirty="0"/>
              <a:t>最外侧吸收体共可设置</a:t>
            </a:r>
            <a:r>
              <a:rPr lang="en-US" altLang="zh-CN" dirty="0"/>
              <a:t>67</a:t>
            </a:r>
            <a:r>
              <a:rPr lang="zh-CN" altLang="en-US" dirty="0"/>
              <a:t>个水通道，截面积</a:t>
            </a:r>
            <a:r>
              <a:rPr lang="en-US" altLang="zh-CN" dirty="0"/>
              <a:t>S=0.005*0.005*67=1.675*10-3m2</a:t>
            </a:r>
          </a:p>
          <a:p>
            <a:r>
              <a:rPr lang="zh-CN" altLang="en-US" dirty="0"/>
              <a:t>所以水流速为</a:t>
            </a:r>
            <a:r>
              <a:rPr lang="en-US" altLang="zh-CN" dirty="0"/>
              <a:t>2.925*10-3m/s,</a:t>
            </a:r>
            <a:r>
              <a:rPr lang="zh-CN" altLang="en-US" dirty="0"/>
              <a:t>即流速为</a:t>
            </a:r>
            <a:r>
              <a:rPr lang="en-US" altLang="zh-CN" dirty="0"/>
              <a:t>3mm/s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AACD4D-A955-E4C9-311B-18C3C219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4" y="3278659"/>
            <a:ext cx="6412577" cy="3383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4E352A-7E3E-D1D6-2C0D-FF01E0EA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9" y="3841348"/>
            <a:ext cx="5306786" cy="17164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D258B8E-C5D8-739C-1B69-60397A96E047}"/>
              </a:ext>
            </a:extLst>
          </p:cNvPr>
          <p:cNvSpPr txBox="1"/>
          <p:nvPr/>
        </p:nvSpPr>
        <p:spPr>
          <a:xfrm>
            <a:off x="3911322" y="24799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考虑最外侧</a:t>
            </a:r>
            <a:r>
              <a:rPr lang="en-US" altLang="zh-CN" b="1" dirty="0" err="1"/>
              <a:t>SiPM</a:t>
            </a:r>
            <a:r>
              <a:rPr lang="zh-CN" altLang="en-US" b="1" dirty="0"/>
              <a:t>热载荷的散热计算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44D2031-5A73-A70F-7C50-63F76AB4A666}"/>
              </a:ext>
            </a:extLst>
          </p:cNvPr>
          <p:cNvSpPr txBox="1"/>
          <p:nvPr/>
        </p:nvSpPr>
        <p:spPr>
          <a:xfrm>
            <a:off x="653143" y="366047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有限元计算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6EC4E7-12AA-D270-E6D8-115D23645086}"/>
              </a:ext>
            </a:extLst>
          </p:cNvPr>
          <p:cNvSpPr txBox="1"/>
          <p:nvPr/>
        </p:nvSpPr>
        <p:spPr>
          <a:xfrm>
            <a:off x="1215851" y="5717512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Fluid Flow</a:t>
            </a:r>
            <a:r>
              <a:rPr lang="zh-CN" altLang="en-US" dirty="0"/>
              <a:t>（</a:t>
            </a:r>
            <a:r>
              <a:rPr lang="en-US" altLang="zh-CN" dirty="0"/>
              <a:t>Fluent</a:t>
            </a:r>
            <a:r>
              <a:rPr lang="zh-CN" altLang="en-US" dirty="0"/>
              <a:t>）模块</a:t>
            </a:r>
          </a:p>
        </p:txBody>
      </p:sp>
    </p:spTree>
    <p:extLst>
      <p:ext uri="{BB962C8B-B14F-4D97-AF65-F5344CB8AC3E}">
        <p14:creationId xmlns:p14="http://schemas.microsoft.com/office/powerpoint/2010/main" val="156601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89031C7-6DF0-417C-82EF-96688AD7D3E3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/>
              <a:t>HCAL</a:t>
            </a:r>
            <a:r>
              <a:rPr lang="zh-CN" altLang="en-US" dirty="0"/>
              <a:t>机械进展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65E9CB0A-AB0E-F826-3C10-9C1DD1096006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dirty="0"/>
              <a:t>裴亚田</a:t>
            </a:r>
            <a:endParaRPr lang="en-US" altLang="zh-CN" dirty="0"/>
          </a:p>
          <a:p>
            <a:pPr marL="0" indent="0" algn="ctr">
              <a:buNone/>
            </a:pPr>
            <a:r>
              <a:rPr lang="en-US" altLang="zh-CN" dirty="0"/>
              <a:t>20240628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4963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0D8111B-7665-38DA-EDB2-462AEBFE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43" y="70338"/>
            <a:ext cx="5310799" cy="33926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2FEFD4-CB8F-70A1-BF70-73EBFBAF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816" y="0"/>
            <a:ext cx="816497" cy="62053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90E253-303B-4A37-3C20-CD967CDADFE0}"/>
              </a:ext>
            </a:extLst>
          </p:cNvPr>
          <p:cNvSpPr txBox="1"/>
          <p:nvPr/>
        </p:nvSpPr>
        <p:spPr>
          <a:xfrm>
            <a:off x="2046755" y="3467464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r>
              <a:rPr lang="zh-CN" altLang="en-US" dirty="0"/>
              <a:t>整体结构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39ED6DA-96F0-2F6A-9252-A8E341D75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43" y="3832296"/>
            <a:ext cx="2653833" cy="237758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AEA208-5A66-314C-7766-C151B95B98C3}"/>
              </a:ext>
            </a:extLst>
          </p:cNvPr>
          <p:cNvSpPr txBox="1"/>
          <p:nvPr/>
        </p:nvSpPr>
        <p:spPr>
          <a:xfrm>
            <a:off x="719838" y="620538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角块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1EC70D5-419C-33DE-3D16-B836819BA9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27"/>
          <a:stretch/>
        </p:blipFill>
        <p:spPr>
          <a:xfrm>
            <a:off x="2942541" y="3832295"/>
            <a:ext cx="2653833" cy="23730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08308C2-2EEA-651E-7720-C0923EA31FD1}"/>
              </a:ext>
            </a:extLst>
          </p:cNvPr>
          <p:cNvSpPr txBox="1"/>
          <p:nvPr/>
        </p:nvSpPr>
        <p:spPr>
          <a:xfrm>
            <a:off x="3939080" y="620538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上封板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224AC27-C01F-3C37-D549-F72D4CE84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218" y="70338"/>
            <a:ext cx="565814" cy="61350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119D6C5-5464-74A6-8271-B3DB3402CDA0}"/>
              </a:ext>
            </a:extLst>
          </p:cNvPr>
          <p:cNvSpPr txBox="1"/>
          <p:nvPr/>
        </p:nvSpPr>
        <p:spPr>
          <a:xfrm>
            <a:off x="5875647" y="62084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端部封板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C6A4951-2BC5-F8A3-BA2B-71561D07A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862" y="70338"/>
            <a:ext cx="4403557" cy="294903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1679146-3291-2492-104A-5AD46A800800}"/>
              </a:ext>
            </a:extLst>
          </p:cNvPr>
          <p:cNvSpPr txBox="1"/>
          <p:nvPr/>
        </p:nvSpPr>
        <p:spPr>
          <a:xfrm>
            <a:off x="9148285" y="30193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吸收体一角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E95C447-1B41-2D3A-04C1-C3C48A52C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205" y="3429000"/>
            <a:ext cx="2706869" cy="277638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B6FBADC-E276-3A21-F472-D290B1381127}"/>
              </a:ext>
            </a:extLst>
          </p:cNvPr>
          <p:cNvSpPr txBox="1"/>
          <p:nvPr/>
        </p:nvSpPr>
        <p:spPr>
          <a:xfrm>
            <a:off x="9325721" y="62053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吸收体多层叠</a:t>
            </a:r>
          </a:p>
        </p:txBody>
      </p:sp>
    </p:spTree>
    <p:extLst>
      <p:ext uri="{BB962C8B-B14F-4D97-AF65-F5344CB8AC3E}">
        <p14:creationId xmlns:p14="http://schemas.microsoft.com/office/powerpoint/2010/main" val="318989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7F0C935-7A0C-1B7F-55DE-0EFD497FF3C0}"/>
              </a:ext>
            </a:extLst>
          </p:cNvPr>
          <p:cNvSpPr txBox="1"/>
          <p:nvPr/>
        </p:nvSpPr>
        <p:spPr>
          <a:xfrm>
            <a:off x="6880744" y="331594"/>
            <a:ext cx="4471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径向差值：</a:t>
            </a:r>
            <a:r>
              <a:rPr lang="en-US" altLang="zh-CN" dirty="0"/>
              <a:t>6910</a:t>
            </a:r>
            <a:r>
              <a:rPr lang="zh-CN" altLang="en-US" dirty="0"/>
              <a:t>（理论值外侧内切圆）</a:t>
            </a:r>
            <a:endParaRPr lang="en-US" altLang="zh-CN" dirty="0"/>
          </a:p>
          <a:p>
            <a:r>
              <a:rPr lang="en-US" altLang="zh-CN" dirty="0"/>
              <a:t>                  6891.2 (</a:t>
            </a:r>
            <a:r>
              <a:rPr lang="zh-CN" altLang="en-US" dirty="0"/>
              <a:t>实际图纸外侧内切圆）</a:t>
            </a:r>
            <a:endParaRPr lang="en-US" altLang="zh-CN" dirty="0"/>
          </a:p>
          <a:p>
            <a:r>
              <a:rPr lang="en-US" altLang="zh-CN" dirty="0"/>
              <a:t>                  7026.21 (</a:t>
            </a:r>
            <a:r>
              <a:rPr lang="zh-CN" altLang="en-US" dirty="0"/>
              <a:t>实际图纸外侧外接圆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                   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810354-E1A8-20D2-5168-6B7B128E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29" y="331594"/>
            <a:ext cx="6152610" cy="61948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69B3DC-5DF3-78DD-A2DE-6B19D7B09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73" y="3439452"/>
            <a:ext cx="5240298" cy="3071341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6B833D74-C7AB-6303-E10B-3DA3A7C7CCD9}"/>
              </a:ext>
            </a:extLst>
          </p:cNvPr>
          <p:cNvSpPr/>
          <p:nvPr/>
        </p:nvSpPr>
        <p:spPr>
          <a:xfrm>
            <a:off x="6980957" y="1440424"/>
            <a:ext cx="757084" cy="4031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FCA3326-0423-88CB-BBD8-69155FF06432}"/>
              </a:ext>
            </a:extLst>
          </p:cNvPr>
          <p:cNvSpPr txBox="1"/>
          <p:nvPr/>
        </p:nvSpPr>
        <p:spPr>
          <a:xfrm>
            <a:off x="7838254" y="1318821"/>
            <a:ext cx="4175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径向单边间隙总和</a:t>
            </a:r>
            <a:r>
              <a:rPr lang="en-US" altLang="zh-CN" b="1" dirty="0">
                <a:solidFill>
                  <a:srgbClr val="FF0000"/>
                </a:solidFill>
              </a:rPr>
              <a:t>9.4mm</a:t>
            </a:r>
            <a:r>
              <a:rPr lang="zh-CN" altLang="en-US" b="1" dirty="0">
                <a:solidFill>
                  <a:srgbClr val="FF0000"/>
                </a:solidFill>
              </a:rPr>
              <a:t>，平均到单层间隙为</a:t>
            </a:r>
            <a:r>
              <a:rPr lang="en-US" altLang="zh-CN" b="1" dirty="0">
                <a:solidFill>
                  <a:srgbClr val="FF0000"/>
                </a:solidFill>
              </a:rPr>
              <a:t>0.2mm</a:t>
            </a:r>
            <a:r>
              <a:rPr lang="zh-CN" altLang="en-US" b="1" dirty="0">
                <a:solidFill>
                  <a:srgbClr val="FF0000"/>
                </a:solidFill>
              </a:rPr>
              <a:t>（变形和加工误差）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C3A3D9-408F-99EB-28DE-934983D5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4" y="3692315"/>
            <a:ext cx="6172275" cy="276584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EBA056D-352B-3A1D-7F42-B1BACA21D3EF}"/>
              </a:ext>
            </a:extLst>
          </p:cNvPr>
          <p:cNvSpPr/>
          <p:nvPr/>
        </p:nvSpPr>
        <p:spPr>
          <a:xfrm>
            <a:off x="6096000" y="4975123"/>
            <a:ext cx="462116" cy="1551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0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B31F8C-867F-FE93-65BB-9FA3E436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6" y="773887"/>
            <a:ext cx="10987168" cy="53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5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39AF10-38AB-EB33-0E1C-6A0DFDAB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0" y="228600"/>
            <a:ext cx="2628900" cy="6400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4881AA-C74A-8A22-5CBC-CD883CE6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0" y="187428"/>
            <a:ext cx="4084400" cy="386862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D7BE35F-C83A-15F1-F99F-87F8AFB16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47798"/>
              </p:ext>
            </p:extLst>
          </p:nvPr>
        </p:nvGraphicFramePr>
        <p:xfrm>
          <a:off x="7575664" y="187428"/>
          <a:ext cx="4467486" cy="6322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149">
                  <a:extLst>
                    <a:ext uri="{9D8B030D-6E8A-4147-A177-3AD203B41FA5}">
                      <a16:colId xmlns:a16="http://schemas.microsoft.com/office/drawing/2014/main" val="243441373"/>
                    </a:ext>
                  </a:extLst>
                </a:gridCol>
                <a:gridCol w="540149">
                  <a:extLst>
                    <a:ext uri="{9D8B030D-6E8A-4147-A177-3AD203B41FA5}">
                      <a16:colId xmlns:a16="http://schemas.microsoft.com/office/drawing/2014/main" val="1487029416"/>
                    </a:ext>
                  </a:extLst>
                </a:gridCol>
                <a:gridCol w="540149">
                  <a:extLst>
                    <a:ext uri="{9D8B030D-6E8A-4147-A177-3AD203B41FA5}">
                      <a16:colId xmlns:a16="http://schemas.microsoft.com/office/drawing/2014/main" val="1429684459"/>
                    </a:ext>
                  </a:extLst>
                </a:gridCol>
                <a:gridCol w="551403">
                  <a:extLst>
                    <a:ext uri="{9D8B030D-6E8A-4147-A177-3AD203B41FA5}">
                      <a16:colId xmlns:a16="http://schemas.microsoft.com/office/drawing/2014/main" val="2734641392"/>
                    </a:ext>
                  </a:extLst>
                </a:gridCol>
                <a:gridCol w="832731">
                  <a:extLst>
                    <a:ext uri="{9D8B030D-6E8A-4147-A177-3AD203B41FA5}">
                      <a16:colId xmlns:a16="http://schemas.microsoft.com/office/drawing/2014/main" val="2707185531"/>
                    </a:ext>
                  </a:extLst>
                </a:gridCol>
                <a:gridCol w="1462905">
                  <a:extLst>
                    <a:ext uri="{9D8B030D-6E8A-4147-A177-3AD203B41FA5}">
                      <a16:colId xmlns:a16="http://schemas.microsoft.com/office/drawing/2014/main" val="2080818738"/>
                    </a:ext>
                  </a:extLst>
                </a:gridCol>
              </a:tblGrid>
              <a:tr h="2360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 dirty="0">
                          <a:effectLst/>
                        </a:rPr>
                        <a:t>层编号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宽度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塑闪数量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向下取整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实际铺层宽度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>
                          <a:effectLst/>
                        </a:rPr>
                        <a:t>可利用支撑结构宽度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21164744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858.82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21.4705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18.82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78110401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869.64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21.741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810930603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880.47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22.01175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0.47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57928274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891.29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22.28225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52699805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902.1108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22.55277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22.1108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05974821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912.9316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22.82329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32.9316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27928036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923.7524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23.09381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3.7524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95951615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934.5732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23.36433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14.5732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028082313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945.394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23.63485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25.394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47837341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956.2148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23.90537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36.2148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42746820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967.0356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24.17589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7.0356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06296371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977.8564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24.44641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17.8564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79832843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988.6772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24.71693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28.6772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9745685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999.498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24.98745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39.498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40955075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1010.319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25.25797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10.3188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004026370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1021.14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25.52849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21.1396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0630964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1031.96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25.79901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31.9604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7605413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1042.781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26.06953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2.7812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55092907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1053.602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26.34005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13.602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01149322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1064.423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26.61057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24.4228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62972377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1075.244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26.88109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35.2436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2267955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1086.064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27.15161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6.0644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382090360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1096.885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27.42213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16.8852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34333939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1107.706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27.69265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27.706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88969722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1118.527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27.96317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38.5268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59372854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1129.348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28.23369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9.3476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98777496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1140.168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28.50421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20.1684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185617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1150.989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28.77473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30.9892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584101774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1161.81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29.04525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1.81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429414811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1172.631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29.31577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12.6308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01485639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1183.452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29.58629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23.4516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36167003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1194.272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29.85681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34.2724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59147386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1205.093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30.12733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5.0932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792032570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1215.914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30.39785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15.914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797451189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1226.735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30.66837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26.7348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4092204469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1237.556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30.93889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37.5556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2759310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1248.376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31.20941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8.3764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1109806803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1259.197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31.47993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19.1972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733697679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1270.018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31.75045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30.018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64122276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1280.839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32.02097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0.8388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036695401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1291.66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32.29149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11.6596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0481565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1302.48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32.56201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22.4804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75900249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1313.301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32.83253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33.3012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868274607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1324.122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33.10305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4.122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07279447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1334.943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33.37357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14.9428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2216893596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1345.764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33.64409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25.7636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109929095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1356.584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33.91461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36.5844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448564462"/>
                  </a:ext>
                </a:extLst>
              </a:tr>
              <a:tr h="120450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1367.405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34.18513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1360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7.4052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880" marR="4880" marT="4880" marB="0" anchor="b"/>
                </a:tc>
                <a:extLst>
                  <a:ext uri="{0D108BD9-81ED-4DB2-BD59-A6C34878D82A}">
                    <a16:rowId xmlns:a16="http://schemas.microsoft.com/office/drawing/2014/main" val="3647851628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92533BB9-DCF8-D429-7FB7-7F7D7966E8BA}"/>
              </a:ext>
            </a:extLst>
          </p:cNvPr>
          <p:cNvSpPr txBox="1"/>
          <p:nvPr/>
        </p:nvSpPr>
        <p:spPr>
          <a:xfrm>
            <a:off x="3720086" y="4056048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轴向有</a:t>
            </a:r>
            <a:r>
              <a:rPr lang="en-US" altLang="zh-CN" dirty="0"/>
              <a:t>20mm</a:t>
            </a:r>
            <a:r>
              <a:rPr lang="zh-CN" altLang="en-US" dirty="0"/>
              <a:t>没有布塑闪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85D53A32-2998-70EF-60A5-2FFF86672866}"/>
              </a:ext>
            </a:extLst>
          </p:cNvPr>
          <p:cNvSpPr txBox="1"/>
          <p:nvPr/>
        </p:nvSpPr>
        <p:spPr>
          <a:xfrm>
            <a:off x="2637074" y="4425380"/>
            <a:ext cx="41825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单块重量：</a:t>
            </a:r>
            <a:r>
              <a:rPr lang="en-US" altLang="zh-CN" dirty="0"/>
              <a:t>60813kg</a:t>
            </a:r>
          </a:p>
          <a:p>
            <a:r>
              <a:rPr lang="zh-CN" altLang="en-US" dirty="0"/>
              <a:t>钢：</a:t>
            </a:r>
            <a:r>
              <a:rPr lang="en-US" altLang="zh-CN" dirty="0"/>
              <a:t>45639kg</a:t>
            </a:r>
          </a:p>
          <a:p>
            <a:r>
              <a:rPr lang="zh-CN" altLang="en-US" dirty="0"/>
              <a:t>无氧铜：下盖板</a:t>
            </a:r>
            <a:r>
              <a:rPr lang="en-US" altLang="zh-CN" dirty="0"/>
              <a:t>6169kg</a:t>
            </a:r>
            <a:r>
              <a:rPr lang="zh-CN" altLang="en-US" dirty="0"/>
              <a:t>，上盖板</a:t>
            </a:r>
            <a:r>
              <a:rPr lang="en-US" altLang="zh-CN" dirty="0"/>
              <a:t>6187kg</a:t>
            </a:r>
          </a:p>
          <a:p>
            <a:r>
              <a:rPr lang="zh-CN" altLang="en-US" dirty="0"/>
              <a:t>塑闪：</a:t>
            </a:r>
            <a:r>
              <a:rPr lang="en-US" altLang="zh-CN" dirty="0"/>
              <a:t>1179kg</a:t>
            </a:r>
          </a:p>
          <a:p>
            <a:r>
              <a:rPr lang="en-US" altLang="zh-CN" dirty="0"/>
              <a:t>PCB</a:t>
            </a:r>
            <a:r>
              <a:rPr lang="zh-CN" altLang="en-US" dirty="0"/>
              <a:t>板：</a:t>
            </a:r>
            <a:r>
              <a:rPr lang="en-US" altLang="zh-CN" dirty="0"/>
              <a:t>1639kg</a:t>
            </a:r>
          </a:p>
          <a:p>
            <a:r>
              <a:rPr lang="zh-CN" altLang="en-US" dirty="0"/>
              <a:t>元器件和</a:t>
            </a:r>
            <a:r>
              <a:rPr lang="en-US" altLang="zh-CN" dirty="0" err="1"/>
              <a:t>SiPM</a:t>
            </a:r>
            <a:r>
              <a:rPr lang="zh-CN" altLang="en-US" dirty="0"/>
              <a:t>可以忽略不计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总重：</a:t>
            </a:r>
            <a:r>
              <a:rPr lang="en-US" altLang="zh-CN" dirty="0"/>
              <a:t>973</a:t>
            </a:r>
            <a:r>
              <a:rPr lang="zh-CN" altLang="en-US" dirty="0"/>
              <a:t>吨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427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E95956-121F-1AA4-A2BB-EC10DBE3B4D3}"/>
              </a:ext>
            </a:extLst>
          </p:cNvPr>
          <p:cNvSpPr txBox="1"/>
          <p:nvPr/>
        </p:nvSpPr>
        <p:spPr>
          <a:xfrm>
            <a:off x="208344" y="261257"/>
            <a:ext cx="779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载荷：自重</a:t>
            </a:r>
            <a:r>
              <a:rPr lang="en-US" altLang="zh-CN" dirty="0"/>
              <a:t>+</a:t>
            </a:r>
            <a:r>
              <a:rPr lang="zh-CN" altLang="en-US" dirty="0"/>
              <a:t>塑闪</a:t>
            </a:r>
            <a:r>
              <a:rPr lang="en-US" altLang="zh-CN" dirty="0"/>
              <a:t>30.55kg+PCB</a:t>
            </a:r>
            <a:r>
              <a:rPr lang="zh-CN" altLang="en-US" dirty="0"/>
              <a:t>板</a:t>
            </a:r>
            <a:r>
              <a:rPr lang="en-US" altLang="zh-CN" dirty="0"/>
              <a:t>41.96kg+</a:t>
            </a:r>
            <a:r>
              <a:rPr lang="zh-CN" altLang="en-US" dirty="0"/>
              <a:t>下盖板</a:t>
            </a:r>
            <a:r>
              <a:rPr lang="en-US" altLang="zh-CN" dirty="0"/>
              <a:t>157.90kg+</a:t>
            </a:r>
            <a:r>
              <a:rPr lang="zh-CN" altLang="en-US" dirty="0"/>
              <a:t>上盖板</a:t>
            </a:r>
            <a:r>
              <a:rPr lang="en-US" altLang="zh-CN" dirty="0"/>
              <a:t>158.28kg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CC665B-C4BF-174E-A1DE-49A1DFD0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1" y="712690"/>
            <a:ext cx="5405725" cy="27163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37825F-C830-0609-18D9-7F56E8072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36" y="712690"/>
            <a:ext cx="5405725" cy="27055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F04253-2B5C-8C79-171D-D08DC39C5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45" y="3418280"/>
            <a:ext cx="5459392" cy="2748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867A66A-758A-8849-5544-E496232C4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735" y="3418280"/>
            <a:ext cx="5409933" cy="2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5F3241C-4EE6-9AB3-8F87-188EE98A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7" y="406400"/>
            <a:ext cx="1186736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9B570-42D3-F889-345A-421D41227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HCAL</a:t>
            </a:r>
            <a:r>
              <a:rPr lang="zh-CN" altLang="en-US" dirty="0"/>
              <a:t>机械进展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BBA70B-8657-D778-98BE-2E72C79F1E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裴亚田</a:t>
            </a:r>
            <a:endParaRPr lang="en-US" altLang="zh-CN" dirty="0"/>
          </a:p>
          <a:p>
            <a:r>
              <a:rPr lang="en-US" altLang="zh-CN" dirty="0"/>
              <a:t>20240614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927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51F7CA4-0954-1F16-9662-23C574E3897B}"/>
              </a:ext>
            </a:extLst>
          </p:cNvPr>
          <p:cNvSpPr txBox="1"/>
          <p:nvPr/>
        </p:nvSpPr>
        <p:spPr>
          <a:xfrm>
            <a:off x="425380" y="556011"/>
            <a:ext cx="1134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量能器机械设计讨论要点：若干根晶体独立固定、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HCAL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端盖吸收层不分区、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HCAL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桶部沿轴向可以不分段</a:t>
            </a:r>
            <a:endParaRPr lang="en-US" altLang="zh-CN" b="0" i="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*</a:t>
            </a:r>
            <a:r>
              <a:rPr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HCAL</a:t>
            </a:r>
            <a:r>
              <a: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桶部侧面可以加支撑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46CAAA-4A26-43CF-0691-2D680699C485}"/>
              </a:ext>
            </a:extLst>
          </p:cNvPr>
          <p:cNvSpPr txBox="1"/>
          <p:nvPr/>
        </p:nvSpPr>
        <p:spPr>
          <a:xfrm>
            <a:off x="425380" y="1866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依据：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B3893A7-AED4-B479-3E2A-C0D0C682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35" y="1730914"/>
            <a:ext cx="3180374" cy="29654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5AFF9A-39CD-3E71-3768-BC67679F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61" y="1732447"/>
            <a:ext cx="3180374" cy="31108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DEA6AB-076F-F5E1-537E-A202BE35D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09" y="1730914"/>
            <a:ext cx="4451683" cy="29654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8A46BD-4792-5A87-0E80-B8A27A62FECC}"/>
              </a:ext>
            </a:extLst>
          </p:cNvPr>
          <p:cNvSpPr txBox="1"/>
          <p:nvPr/>
        </p:nvSpPr>
        <p:spPr>
          <a:xfrm>
            <a:off x="2722880" y="5224970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两侧各加</a:t>
            </a:r>
            <a:r>
              <a:rPr lang="en-US" altLang="zh-CN" dirty="0"/>
              <a:t>10mm</a:t>
            </a:r>
            <a:r>
              <a:rPr lang="zh-CN" altLang="en-US" dirty="0"/>
              <a:t>厚封板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303F8B-08B7-C121-2360-BC03ED1C2DDC}"/>
              </a:ext>
            </a:extLst>
          </p:cNvPr>
          <p:cNvSpPr txBox="1"/>
          <p:nvPr/>
        </p:nvSpPr>
        <p:spPr>
          <a:xfrm>
            <a:off x="8498712" y="5224970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ILC-TDR HCAL</a:t>
            </a:r>
            <a:r>
              <a:rPr lang="zh-CN" altLang="en-US" dirty="0"/>
              <a:t>桶部</a:t>
            </a:r>
            <a:r>
              <a:rPr lang="en-US" altLang="zh-CN" dirty="0"/>
              <a:t>Prototype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0605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CC93B3-0F28-3774-0185-E8FCF65D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3619238"/>
            <a:ext cx="5688330" cy="270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FB27B4-F49E-D51D-36C7-4C00BACC5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19238"/>
            <a:ext cx="5633621" cy="27035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5B2404-1549-A5DA-DF83-7ABAD70D5050}"/>
              </a:ext>
            </a:extLst>
          </p:cNvPr>
          <p:cNvSpPr txBox="1"/>
          <p:nvPr/>
        </p:nvSpPr>
        <p:spPr>
          <a:xfrm>
            <a:off x="1822437" y="6322758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最大应力</a:t>
            </a:r>
            <a:r>
              <a:rPr lang="en-US" altLang="zh-CN" dirty="0"/>
              <a:t>332.95MPa</a:t>
            </a:r>
            <a:r>
              <a:rPr lang="zh-CN" altLang="en-US" dirty="0"/>
              <a:t>，应力集中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6AD3460-31A1-9404-0F80-2823E8C08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75" y="3803650"/>
            <a:ext cx="1838325" cy="1962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884740D-1A7F-8BEC-56FB-A9C46CE1E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039" y="4259360"/>
            <a:ext cx="1759394" cy="178435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4980368-B1F1-A348-98EA-57374D43EF23}"/>
              </a:ext>
            </a:extLst>
          </p:cNvPr>
          <p:cNvSpPr txBox="1"/>
          <p:nvPr/>
        </p:nvSpPr>
        <p:spPr>
          <a:xfrm>
            <a:off x="7339317" y="6322758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最大变形</a:t>
            </a:r>
            <a:r>
              <a:rPr lang="en-US" altLang="zh-CN" dirty="0"/>
              <a:t>0.297mm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6B70FB0-BD63-ECA7-AB0B-A6B517A26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0" y="43884"/>
            <a:ext cx="2770675" cy="338511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AEE9C89-20F5-077C-FBEF-E12343B37AC6}"/>
              </a:ext>
            </a:extLst>
          </p:cNvPr>
          <p:cNvSpPr txBox="1"/>
          <p:nvPr/>
        </p:nvSpPr>
        <p:spPr>
          <a:xfrm>
            <a:off x="2120272" y="3278108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¼</a:t>
            </a:r>
            <a:r>
              <a:rPr lang="zh-CN" altLang="en-US" dirty="0"/>
              <a:t>轴对称模型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6847482-ED51-9780-4068-C3B1AEC5F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224" y="118547"/>
            <a:ext cx="3265010" cy="3152423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2EE4D17-C47A-4933-D903-B1493EBED9C0}"/>
              </a:ext>
            </a:extLst>
          </p:cNvPr>
          <p:cNvCxnSpPr>
            <a:cxnSpLocks/>
          </p:cNvCxnSpPr>
          <p:nvPr/>
        </p:nvCxnSpPr>
        <p:spPr>
          <a:xfrm flipH="1" flipV="1">
            <a:off x="2001199" y="924560"/>
            <a:ext cx="929234" cy="6280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FDD505D-D789-BCBC-1493-AB32DB81AC28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792480" y="1736442"/>
            <a:ext cx="2082165" cy="3496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8A6C143-7A76-A5C2-619B-A978DD195688}"/>
              </a:ext>
            </a:extLst>
          </p:cNvPr>
          <p:cNvSpPr txBox="1"/>
          <p:nvPr/>
        </p:nvSpPr>
        <p:spPr>
          <a:xfrm>
            <a:off x="2922353" y="14751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对称面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B7B68A99-ABAB-F238-1D57-7AFA5C94E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234" y="165910"/>
            <a:ext cx="3439478" cy="290299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791714-3D90-FBDE-545E-DF84EE7347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3416" y="323569"/>
            <a:ext cx="1461659" cy="2745331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F79FC58-8868-38D3-7EAB-7D42F0E7A7AB}"/>
              </a:ext>
            </a:extLst>
          </p:cNvPr>
          <p:cNvSpPr txBox="1"/>
          <p:nvPr/>
        </p:nvSpPr>
        <p:spPr>
          <a:xfrm>
            <a:off x="7144569" y="3283188"/>
            <a:ext cx="40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重力载荷及边缘</a:t>
            </a:r>
            <a:r>
              <a:rPr lang="en-US" altLang="zh-CN" dirty="0"/>
              <a:t>50mm</a:t>
            </a:r>
            <a:r>
              <a:rPr lang="zh-CN" altLang="en-US" dirty="0"/>
              <a:t>宽度内固定约束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B813A9A-0248-E88F-DFB4-1D56D4B8A6F9}"/>
              </a:ext>
            </a:extLst>
          </p:cNvPr>
          <p:cNvSpPr txBox="1"/>
          <p:nvPr/>
        </p:nvSpPr>
        <p:spPr>
          <a:xfrm>
            <a:off x="3038475" y="12715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rgbClr val="FF0000"/>
                </a:solidFill>
              </a:rPr>
              <a:t>只计算吸收体</a:t>
            </a:r>
          </a:p>
        </p:txBody>
      </p:sp>
    </p:spTree>
    <p:extLst>
      <p:ext uri="{BB962C8B-B14F-4D97-AF65-F5344CB8AC3E}">
        <p14:creationId xmlns:p14="http://schemas.microsoft.com/office/powerpoint/2010/main" val="139542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696</Words>
  <Application>Microsoft Office PowerPoint</Application>
  <PresentationFormat>宽屏</PresentationFormat>
  <Paragraphs>359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等线</vt:lpstr>
      <vt:lpstr>等线 Light</vt:lpstr>
      <vt:lpstr>Microsoft YaHei</vt:lpstr>
      <vt:lpstr>Arial</vt:lpstr>
      <vt:lpstr>Wingdings</vt:lpstr>
      <vt:lpstr>Office 主题​​</vt:lpstr>
      <vt:lpstr>HCAL机械进展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HCAL机械进展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yatian pei</dc:creator>
  <cp:lastModifiedBy>yatian pei</cp:lastModifiedBy>
  <cp:revision>20</cp:revision>
  <dcterms:created xsi:type="dcterms:W3CDTF">2024-06-05T02:13:15Z</dcterms:created>
  <dcterms:modified xsi:type="dcterms:W3CDTF">2024-06-28T06:56:07Z</dcterms:modified>
</cp:coreProperties>
</file>