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57" r:id="rId4"/>
    <p:sldId id="268" r:id="rId5"/>
    <p:sldId id="271" r:id="rId6"/>
    <p:sldId id="269" r:id="rId7"/>
    <p:sldId id="270" r:id="rId8"/>
    <p:sldId id="273" r:id="rId9"/>
    <p:sldId id="274" r:id="rId10"/>
    <p:sldId id="275" r:id="rId11"/>
    <p:sldId id="278" r:id="rId12"/>
    <p:sldId id="267" r:id="rId13"/>
    <p:sldId id="266" r:id="rId14"/>
    <p:sldId id="261" r:id="rId15"/>
    <p:sldId id="264" r:id="rId16"/>
    <p:sldId id="272" r:id="rId17"/>
    <p:sldId id="276" r:id="rId18"/>
    <p:sldId id="277" r:id="rId19"/>
    <p:sldId id="279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7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F62EC4-4E67-5EC8-5500-70B7D913D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5B13B57-B8E1-FCB7-43C9-D3FEA280A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47D8D-8EBE-55D1-DDEB-A659D4ADE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BC74-CD0B-45EC-AD3F-6C24C903DC8A}" type="datetimeFigureOut">
              <a:rPr lang="zh-CN" altLang="en-US" smtClean="0"/>
              <a:t>2024/6/30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3FA98B-4696-1360-71C3-FE3728381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A19A55-5E14-A5A1-6735-42DAFBF8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231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ED31A-9507-A072-A029-8D002AE9E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25A071-89F0-07D6-9297-C83DE4ABE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09EA04-BCE5-EBB8-7990-C7ADF33BD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BC74-CD0B-45EC-AD3F-6C24C903DC8A}" type="datetimeFigureOut">
              <a:rPr lang="zh-CN" altLang="en-US" smtClean="0"/>
              <a:t>2024/6/30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AF7181-0759-684C-8E88-6CBCE8F67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C22AC7-2127-F040-F82F-151536F0D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540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EC66FC-92C0-A081-6893-EA309B8D6E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F2FD08-4F23-6E12-E120-11D661739B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9FC7D5-2DF8-77C2-23BF-A93EBAFBF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BC74-CD0B-45EC-AD3F-6C24C903DC8A}" type="datetimeFigureOut">
              <a:rPr lang="zh-CN" altLang="en-US" smtClean="0"/>
              <a:t>2024/6/30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134955-2769-42B0-CCDB-DA98E78D6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C13B0D-B9B8-F017-4272-704C0278E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42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65A7D0-CF3C-C517-6C10-2F428ED4B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71E917-1A2B-097A-6171-0EBAB809A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F8C6C-9993-BF87-2966-6F5805E4E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BC74-CD0B-45EC-AD3F-6C24C903DC8A}" type="datetimeFigureOut">
              <a:rPr lang="zh-CN" altLang="en-US" smtClean="0"/>
              <a:t>2024/6/30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FC67F8-275D-C0B2-0AB2-77392081D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77480-8088-33E1-45D7-E0046F151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02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AB424D-BB93-54AE-DFA5-819BA4129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115B92-2438-FB8F-5158-738A6A40B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3D0E52-51F2-A491-2C84-827356DB0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BC74-CD0B-45EC-AD3F-6C24C903DC8A}" type="datetimeFigureOut">
              <a:rPr lang="zh-CN" altLang="en-US" smtClean="0"/>
              <a:t>2024/6/30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60FD77-D016-2F83-0247-781D3AA0A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E94D01-831D-1020-8474-349D192F2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991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BE902B-5D63-ABA9-AACE-74FD7BCF1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8599F6-63A2-F961-DB47-1B5F09ED23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81E7BB-742F-F3CD-0510-A5C164941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782E7E-17B5-9C9D-5D9A-8685C2D6F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BC74-CD0B-45EC-AD3F-6C24C903DC8A}" type="datetimeFigureOut">
              <a:rPr lang="zh-CN" altLang="en-US" smtClean="0"/>
              <a:t>2024/6/30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33DD41-6580-BE36-A690-3552438DE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7D68016-C7FA-3128-B510-11DBDB7E7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07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0BB3BA-439E-1799-6259-6EE7027D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ABD18F-A8BD-3538-FF93-46A1E5936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DFEA05B-C1C2-B7DC-6870-89EBC218F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CA1DA5-D426-2877-C42D-79C2EDFEC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88F1D6-38CF-0CC5-0465-8CF90E0D3C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7BFF790-3507-A9B4-D718-266C519DD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BC74-CD0B-45EC-AD3F-6C24C903DC8A}" type="datetimeFigureOut">
              <a:rPr lang="zh-CN" altLang="en-US" smtClean="0"/>
              <a:t>2024/6/30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3DC9BF6-AEFD-95E1-5DD0-6D814C9A0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BEE1C7-4F99-FCBA-1637-0773B76FF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69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2B3242-64C1-65A3-38BC-526A5C2C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568EF51-9362-D569-3AF5-4D6AB48D3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BC74-CD0B-45EC-AD3F-6C24C903DC8A}" type="datetimeFigureOut">
              <a:rPr lang="zh-CN" altLang="en-US" smtClean="0"/>
              <a:t>2024/6/30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61F7FDF-2CBC-3D56-D805-6409476E4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3E76F5-0CBB-82E7-26FA-06B882EB9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542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15F178E-D672-1D13-68EC-3D9B3A1D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BC74-CD0B-45EC-AD3F-6C24C903DC8A}" type="datetimeFigureOut">
              <a:rPr lang="zh-CN" altLang="en-US" smtClean="0"/>
              <a:t>2024/6/30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E21555-4644-8EB3-06E9-18D958BA1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BF491C-19FD-2678-4FFF-8E73D7454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396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8C40DE-97B6-6807-DBE0-15B132D13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4B0DB0-ED21-B1E2-94B2-AD3B50E7E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D6883CB-AD62-49A8-AA1A-89D4EC776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439CBCB-61A9-2F0D-9591-ACCE73578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BC74-CD0B-45EC-AD3F-6C24C903DC8A}" type="datetimeFigureOut">
              <a:rPr lang="zh-CN" altLang="en-US" smtClean="0"/>
              <a:t>2024/6/30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FD7F20E-356F-BD8F-42B1-005CE6693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07D1F1-80DB-80D3-7175-B19108DAF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948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C32FC2-D90E-C127-FA6A-710302E15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7D90DB9-B24C-F602-2BD3-11B1A76B1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B712C84-0B3F-457A-51FD-D37EFE542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7807F0-54B9-FDD8-C7B9-0AEC7931D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BC74-CD0B-45EC-AD3F-6C24C903DC8A}" type="datetimeFigureOut">
              <a:rPr lang="zh-CN" altLang="en-US" smtClean="0"/>
              <a:t>2024/6/30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A1FF34-8067-25F7-8820-60F6B3915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1BE510-C907-5258-EA16-050D238E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654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2CFF860-B478-ECDF-691B-D1DC4BD39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EAE37D-9E11-D0A1-17F0-30270119C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F318A6-D792-E59E-2A7A-2D050994F7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ABC74-CD0B-45EC-AD3F-6C24C903DC8A}" type="datetimeFigureOut">
              <a:rPr lang="zh-CN" altLang="en-US" smtClean="0"/>
              <a:t>2024/6/30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AA2544-7B4B-46E5-37E6-DD958C2196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B74CC5-2E20-D754-AD33-C2D246463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CD098-F592-49CB-B0DB-4BAE8E8F41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77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62431A-A62E-7A08-9DF2-E9FD5671D1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Magnet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C618809-E40B-2995-C075-447B6A54A5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6135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1FDD0B1D-472B-E172-7B04-F06957E0D055}"/>
              </a:ext>
            </a:extLst>
          </p:cNvPr>
          <p:cNvSpPr txBox="1"/>
          <p:nvPr/>
        </p:nvSpPr>
        <p:spPr>
          <a:xfrm>
            <a:off x="477982" y="114299"/>
            <a:ext cx="47387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3.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目前机械结构设计的特点与进展</a:t>
            </a:r>
            <a:endParaRPr lang="zh-CN" altLang="en-US" sz="2400" dirty="0"/>
          </a:p>
          <a:p>
            <a:endParaRPr lang="en-US" altLang="zh-CN" sz="2400" b="1" dirty="0"/>
          </a:p>
        </p:txBody>
      </p:sp>
    </p:spTree>
    <p:extLst>
      <p:ext uri="{BB962C8B-B14F-4D97-AF65-F5344CB8AC3E}">
        <p14:creationId xmlns:p14="http://schemas.microsoft.com/office/powerpoint/2010/main" val="3005818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4BD6F4E-1E27-8F4A-6A78-8D02B38C27A7}"/>
              </a:ext>
            </a:extLst>
          </p:cNvPr>
          <p:cNvSpPr txBox="1"/>
          <p:nvPr/>
        </p:nvSpPr>
        <p:spPr>
          <a:xfrm>
            <a:off x="477982" y="114299"/>
            <a:ext cx="1661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4.</a:t>
            </a:r>
            <a:r>
              <a:rPr lang="zh-CN" altLang="en-US" sz="24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其他问题</a:t>
            </a:r>
            <a:endParaRPr lang="zh-CN" altLang="en-US" sz="2400" dirty="0"/>
          </a:p>
          <a:p>
            <a:endParaRPr lang="en-US" altLang="zh-CN" sz="2400" b="1" dirty="0"/>
          </a:p>
        </p:txBody>
      </p:sp>
    </p:spTree>
    <p:extLst>
      <p:ext uri="{BB962C8B-B14F-4D97-AF65-F5344CB8AC3E}">
        <p14:creationId xmlns:p14="http://schemas.microsoft.com/office/powerpoint/2010/main" val="2467582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62431A-A62E-7A08-9DF2-E9FD5671D1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Barrel HCAL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C618809-E40B-2995-C075-447B6A54A5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4238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629CFC2-CB07-C36F-2BF1-C4F5437265F8}"/>
              </a:ext>
            </a:extLst>
          </p:cNvPr>
          <p:cNvSpPr txBox="1"/>
          <p:nvPr/>
        </p:nvSpPr>
        <p:spPr>
          <a:xfrm>
            <a:off x="477982" y="114299"/>
            <a:ext cx="5820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1.</a:t>
            </a:r>
            <a:r>
              <a:rPr lang="zh-CN" altLang="en-US" sz="2400" b="1" dirty="0"/>
              <a:t>国内外对撞机上的探测器</a:t>
            </a:r>
            <a:r>
              <a:rPr lang="en-US" altLang="zh-CN" sz="2400" b="1" dirty="0"/>
              <a:t>HCAL</a:t>
            </a:r>
            <a:r>
              <a:rPr lang="zh-CN" altLang="en-US" sz="2400" b="1" dirty="0"/>
              <a:t>结构现状</a:t>
            </a:r>
            <a:endParaRPr lang="en-US" altLang="zh-CN" sz="2400" b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9C49159-FAEF-F5F2-B79E-0D3EDBC18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98" y="3532554"/>
            <a:ext cx="4448175" cy="32111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CCD081B-3CAA-0E30-2012-60EA298CB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078" y="712033"/>
            <a:ext cx="2355611" cy="26134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8F11E67-8C65-40DF-68C4-4D61FA2DC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80" y="760630"/>
            <a:ext cx="4087198" cy="29565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5E9F1BA-72D3-0F25-53EE-EE8BABC4C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801" y="760630"/>
            <a:ext cx="2137590" cy="295659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7C9E26F-98AB-7AC0-0759-1CDB72370E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0374" y="3749376"/>
            <a:ext cx="5029200" cy="310862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E687068-1697-29B3-5CFA-C36B12CAA0FA}"/>
              </a:ext>
            </a:extLst>
          </p:cNvPr>
          <p:cNvSpPr txBox="1"/>
          <p:nvPr/>
        </p:nvSpPr>
        <p:spPr>
          <a:xfrm>
            <a:off x="477982" y="575964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1.1LHC-ATLAS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77894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1C7F461-B66E-50F5-8DFE-26287D39C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570" y="703165"/>
            <a:ext cx="5817263" cy="392199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716BFAE-1528-D560-1D52-7E03D5268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46650" y="289968"/>
            <a:ext cx="3921996" cy="474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88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AFB51DE-405F-3C84-1AE9-A4E1D365F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38512" y="300037"/>
            <a:ext cx="5514975" cy="625792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9DA0E38-0703-D7CA-FF69-41BEDC6976EA}"/>
              </a:ext>
            </a:extLst>
          </p:cNvPr>
          <p:cNvSpPr txBox="1"/>
          <p:nvPr/>
        </p:nvSpPr>
        <p:spPr>
          <a:xfrm>
            <a:off x="315937" y="486846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1.2LHC-CMS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41848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C5296DF-AC48-33C9-E732-06AE2B456CED}"/>
              </a:ext>
            </a:extLst>
          </p:cNvPr>
          <p:cNvSpPr txBox="1"/>
          <p:nvPr/>
        </p:nvSpPr>
        <p:spPr>
          <a:xfrm>
            <a:off x="315937" y="486846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1.3ILD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1BB3A46-7D29-6935-BB8A-FD9FFE43F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49" y="982769"/>
            <a:ext cx="4451683" cy="29654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C7E9C8E-BE18-BAE4-8451-94C34DA8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177" y="856178"/>
            <a:ext cx="5285787" cy="592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28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97F3ACFF-70CF-9D84-1F56-D79DB4E1FAA2}"/>
              </a:ext>
            </a:extLst>
          </p:cNvPr>
          <p:cNvSpPr txBox="1"/>
          <p:nvPr/>
        </p:nvSpPr>
        <p:spPr>
          <a:xfrm>
            <a:off x="477982" y="114299"/>
            <a:ext cx="5662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2.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目前已知的探测器和电子学的设计要求</a:t>
            </a:r>
            <a:endParaRPr lang="zh-CN" altLang="en-US" sz="2400" dirty="0"/>
          </a:p>
          <a:p>
            <a:endParaRPr lang="en-US" altLang="zh-CN" sz="2400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6746A1A-FDEF-14F8-3D65-B0945AE6E175}"/>
              </a:ext>
            </a:extLst>
          </p:cNvPr>
          <p:cNvSpPr txBox="1"/>
          <p:nvPr/>
        </p:nvSpPr>
        <p:spPr>
          <a:xfrm>
            <a:off x="477981" y="796049"/>
            <a:ext cx="81256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1.</a:t>
            </a:r>
            <a:r>
              <a:rPr lang="zh-CN" altLang="en-US" dirty="0"/>
              <a:t>变形小于</a:t>
            </a:r>
            <a:r>
              <a:rPr lang="en-US" altLang="zh-CN" dirty="0"/>
              <a:t>0.5mm</a:t>
            </a:r>
            <a:r>
              <a:rPr lang="zh-CN" altLang="en-US" dirty="0"/>
              <a:t>，且越小越好。</a:t>
            </a:r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.尽量多的排布塑料闪烁体，减小死区。</a:t>
            </a:r>
            <a:endParaRPr lang="en-US" altLang="zh-CN" dirty="0"/>
          </a:p>
          <a:p>
            <a:r>
              <a:rPr lang="en-US" altLang="zh-CN" dirty="0"/>
              <a:t>3.</a:t>
            </a:r>
            <a:r>
              <a:rPr lang="zh-CN" altLang="en-US" dirty="0"/>
              <a:t>单个</a:t>
            </a:r>
            <a:r>
              <a:rPr lang="en-US" altLang="zh-CN" dirty="0" err="1"/>
              <a:t>SiPM</a:t>
            </a:r>
            <a:r>
              <a:rPr lang="zh-CN" altLang="en-US" dirty="0"/>
              <a:t>发热量</a:t>
            </a:r>
            <a:r>
              <a:rPr lang="en-US" altLang="zh-CN" dirty="0"/>
              <a:t>15mW</a:t>
            </a:r>
            <a:r>
              <a:rPr lang="zh-CN" altLang="en-US" dirty="0"/>
              <a:t>，共有约</a:t>
            </a:r>
            <a:r>
              <a:rPr lang="en-US" altLang="zh-CN" dirty="0"/>
              <a:t>340</a:t>
            </a:r>
            <a:r>
              <a:rPr lang="zh-CN" altLang="en-US" dirty="0"/>
              <a:t>万个</a:t>
            </a:r>
            <a:r>
              <a:rPr lang="en-US" altLang="zh-CN" dirty="0" err="1"/>
              <a:t>SiPM</a:t>
            </a:r>
            <a:r>
              <a:rPr lang="zh-CN" altLang="en-US" dirty="0"/>
              <a:t>，需解决散热问题。</a:t>
            </a:r>
          </a:p>
        </p:txBody>
      </p:sp>
    </p:spTree>
    <p:extLst>
      <p:ext uri="{BB962C8B-B14F-4D97-AF65-F5344CB8AC3E}">
        <p14:creationId xmlns:p14="http://schemas.microsoft.com/office/powerpoint/2010/main" val="343848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1FDD0B1D-472B-E172-7B04-F06957E0D055}"/>
              </a:ext>
            </a:extLst>
          </p:cNvPr>
          <p:cNvSpPr txBox="1"/>
          <p:nvPr/>
        </p:nvSpPr>
        <p:spPr>
          <a:xfrm>
            <a:off x="477982" y="114299"/>
            <a:ext cx="47387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3.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目前机械结构设计的特点与进展</a:t>
            </a:r>
            <a:endParaRPr lang="zh-CN" altLang="en-US" sz="2400" dirty="0"/>
          </a:p>
          <a:p>
            <a:endParaRPr lang="en-US" altLang="zh-CN" sz="2400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E34C7A3-B813-2F05-C0FD-EADEDB0E7EDE}"/>
              </a:ext>
            </a:extLst>
          </p:cNvPr>
          <p:cNvSpPr txBox="1"/>
          <p:nvPr/>
        </p:nvSpPr>
        <p:spPr>
          <a:xfrm>
            <a:off x="737755" y="789709"/>
            <a:ext cx="5032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特点：内部以自支撑为主，加以少量辅助支撑；</a:t>
            </a:r>
            <a:endParaRPr lang="en-US" altLang="zh-CN" dirty="0"/>
          </a:p>
          <a:p>
            <a:r>
              <a:rPr lang="en-US" altLang="zh-CN" dirty="0"/>
              <a:t>           </a:t>
            </a:r>
            <a:r>
              <a:rPr lang="zh-CN" altLang="en-US" dirty="0"/>
              <a:t>外部联合支撑</a:t>
            </a:r>
          </a:p>
        </p:txBody>
      </p:sp>
    </p:spTree>
    <p:extLst>
      <p:ext uri="{BB962C8B-B14F-4D97-AF65-F5344CB8AC3E}">
        <p14:creationId xmlns:p14="http://schemas.microsoft.com/office/powerpoint/2010/main" val="3692327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4BD6F4E-1E27-8F4A-6A78-8D02B38C27A7}"/>
              </a:ext>
            </a:extLst>
          </p:cNvPr>
          <p:cNvSpPr txBox="1"/>
          <p:nvPr/>
        </p:nvSpPr>
        <p:spPr>
          <a:xfrm>
            <a:off x="477982" y="114299"/>
            <a:ext cx="1661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4.</a:t>
            </a:r>
            <a:r>
              <a:rPr lang="zh-CN" altLang="en-US" sz="24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其他问题</a:t>
            </a:r>
            <a:endParaRPr lang="zh-CN" altLang="en-US" sz="2400" dirty="0"/>
          </a:p>
          <a:p>
            <a:endParaRPr lang="en-US" altLang="zh-CN" sz="2400" b="1" dirty="0"/>
          </a:p>
        </p:txBody>
      </p:sp>
    </p:spTree>
    <p:extLst>
      <p:ext uri="{BB962C8B-B14F-4D97-AF65-F5344CB8AC3E}">
        <p14:creationId xmlns:p14="http://schemas.microsoft.com/office/powerpoint/2010/main" val="772843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72DC997-158B-3A71-01BC-EABC25A9D7D2}"/>
              </a:ext>
            </a:extLst>
          </p:cNvPr>
          <p:cNvSpPr txBox="1"/>
          <p:nvPr/>
        </p:nvSpPr>
        <p:spPr>
          <a:xfrm>
            <a:off x="477982" y="114299"/>
            <a:ext cx="6261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1.</a:t>
            </a:r>
            <a:r>
              <a:rPr lang="zh-CN" altLang="en-US" sz="2400" b="1" dirty="0"/>
              <a:t>国内外对撞机上的探测器磁体支撑结构现状</a:t>
            </a:r>
            <a:endParaRPr lang="en-US" altLang="zh-CN" sz="2400" b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5D53014-5DE9-9E42-34B6-C6BDED76A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349" y="483631"/>
            <a:ext cx="9163951" cy="620218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372D478-DEF3-23B5-6415-10AFFCC7315F}"/>
              </a:ext>
            </a:extLst>
          </p:cNvPr>
          <p:cNvSpPr txBox="1"/>
          <p:nvPr/>
        </p:nvSpPr>
        <p:spPr>
          <a:xfrm>
            <a:off x="477982" y="760630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1.1KEK-BELLEⅡ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9016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0BA5C5E-471D-FF8F-1575-D14F8BAAD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82" y="0"/>
            <a:ext cx="4008727" cy="306386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B616E20-2D81-3250-8089-838FDFD33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237" y="87947"/>
            <a:ext cx="5994083" cy="414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79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2160A3A-B23D-6D24-A4DD-85E11B9C2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3029" y="-58452"/>
            <a:ext cx="3943757" cy="431542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6B7ABC1-FAD7-8E82-87F7-CD35F2507CD7}"/>
              </a:ext>
            </a:extLst>
          </p:cNvPr>
          <p:cNvSpPr txBox="1"/>
          <p:nvPr/>
        </p:nvSpPr>
        <p:spPr>
          <a:xfrm>
            <a:off x="457200" y="324212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1.2LHC-ATLAS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8EF2BA3-455F-525A-BF5A-88950F1D7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14370" y="3216356"/>
            <a:ext cx="2884471" cy="439881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39B0782-0AD9-F682-A5C7-673791E9D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765" y="324212"/>
            <a:ext cx="5713725" cy="33982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B0F3EE1-7EDC-38D4-B13B-285389987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973529"/>
            <a:ext cx="3843362" cy="282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10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72C10C6-081B-9AAE-1D3B-5018F6761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54" y="402724"/>
            <a:ext cx="4908804" cy="337098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9ACF1B-BBEE-7145-1A5F-55C432EE2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034" y="402724"/>
            <a:ext cx="3474935" cy="33709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597A235-FBA4-7B93-ED2C-804D84759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220" y="402723"/>
            <a:ext cx="3548403" cy="33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46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86E070F-819A-2C30-E8F0-6B78E4B01586}"/>
              </a:ext>
            </a:extLst>
          </p:cNvPr>
          <p:cNvSpPr txBox="1"/>
          <p:nvPr/>
        </p:nvSpPr>
        <p:spPr>
          <a:xfrm>
            <a:off x="457200" y="324212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1.3LHC-CMS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13282FB-50FA-CB63-75B7-E35C80AA1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25" y="693544"/>
            <a:ext cx="4562475" cy="51911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C52939A-9D91-D7E4-6147-5A063FD34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432" y="860231"/>
            <a:ext cx="6486525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30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72B91F1-BBBA-251E-5C57-9964D388C626}"/>
              </a:ext>
            </a:extLst>
          </p:cNvPr>
          <p:cNvSpPr txBox="1"/>
          <p:nvPr/>
        </p:nvSpPr>
        <p:spPr>
          <a:xfrm>
            <a:off x="457200" y="324212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1.4ALPHA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58769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312EADB-DBED-705F-78B4-F7E32815B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175" y="609600"/>
            <a:ext cx="7867650" cy="56388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DEFCF9A-CCA5-243F-0B45-062B7E82BFCE}"/>
              </a:ext>
            </a:extLst>
          </p:cNvPr>
          <p:cNvSpPr txBox="1"/>
          <p:nvPr/>
        </p:nvSpPr>
        <p:spPr>
          <a:xfrm>
            <a:off x="457200" y="324212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1.5ILD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9670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97F3ACFF-70CF-9D84-1F56-D79DB4E1FAA2}"/>
              </a:ext>
            </a:extLst>
          </p:cNvPr>
          <p:cNvSpPr txBox="1"/>
          <p:nvPr/>
        </p:nvSpPr>
        <p:spPr>
          <a:xfrm>
            <a:off x="477982" y="114299"/>
            <a:ext cx="5662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2.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目前已知的探测器和电子学的设计要求</a:t>
            </a:r>
            <a:endParaRPr lang="zh-CN" altLang="en-US" sz="2400" dirty="0"/>
          </a:p>
          <a:p>
            <a:endParaRPr lang="en-US" altLang="zh-CN" sz="2400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6746A1A-FDEF-14F8-3D65-B0945AE6E175}"/>
              </a:ext>
            </a:extLst>
          </p:cNvPr>
          <p:cNvSpPr txBox="1"/>
          <p:nvPr/>
        </p:nvSpPr>
        <p:spPr>
          <a:xfrm>
            <a:off x="477981" y="796049"/>
            <a:ext cx="8125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1.</a:t>
            </a:r>
            <a:r>
              <a:rPr lang="zh-CN" altLang="en-US" dirty="0"/>
              <a:t>满足在自重工况下的强度刚度要求</a:t>
            </a:r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.设计支撑结构，满足在以下偏心力作用下的刚度和强度要求：</a:t>
            </a:r>
          </a:p>
          <a:p>
            <a:r>
              <a:rPr lang="zh-CN" altLang="en-US" dirty="0"/>
              <a:t>（1）线圈没对齐</a:t>
            </a:r>
          </a:p>
          <a:p>
            <a:r>
              <a:rPr lang="zh-CN" altLang="en-US" dirty="0"/>
              <a:t>（2）轭铁本身的没对齐</a:t>
            </a:r>
          </a:p>
          <a:p>
            <a:r>
              <a:rPr lang="zh-CN" altLang="en-US" dirty="0"/>
              <a:t>（3）烟囱导致的不对称</a:t>
            </a:r>
          </a:p>
          <a:p>
            <a:r>
              <a:rPr lang="zh-CN" altLang="en-US" dirty="0"/>
              <a:t>（4）磁导率不均匀</a:t>
            </a:r>
          </a:p>
        </p:txBody>
      </p:sp>
    </p:spTree>
    <p:extLst>
      <p:ext uri="{BB962C8B-B14F-4D97-AF65-F5344CB8AC3E}">
        <p14:creationId xmlns:p14="http://schemas.microsoft.com/office/powerpoint/2010/main" val="1131505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195</Words>
  <Application>Microsoft Office PowerPoint</Application>
  <PresentationFormat>宽屏</PresentationFormat>
  <Paragraphs>29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4" baseType="lpstr">
      <vt:lpstr>等线</vt:lpstr>
      <vt:lpstr>等线 Light</vt:lpstr>
      <vt:lpstr>Microsoft YaHei</vt:lpstr>
      <vt:lpstr>Arial</vt:lpstr>
      <vt:lpstr>Office 主题​​</vt:lpstr>
      <vt:lpstr>Magnet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Barrel HCAL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yatian pei</dc:creator>
  <cp:lastModifiedBy>yatian pei</cp:lastModifiedBy>
  <cp:revision>6</cp:revision>
  <dcterms:created xsi:type="dcterms:W3CDTF">2024-06-27T00:54:24Z</dcterms:created>
  <dcterms:modified xsi:type="dcterms:W3CDTF">2024-06-30T07:26:04Z</dcterms:modified>
</cp:coreProperties>
</file>