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12192000"/>
  <p:custDataLst>
    <p:tags r:id="rId5"/>
  </p:custDataLst>
  <p:defaultTextStyle>
    <a:defPPr>
      <a:defRPr lang="zh-CN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05" y="39"/>
      </p:cViewPr>
      <p:guideLst>
        <p:guide orient="horz" pos="2148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8156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8156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447800" y="2032000"/>
            <a:ext cx="9753600" cy="5486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7823200"/>
            <a:ext cx="5486400" cy="6400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5440379"/>
            <a:ext cx="2971800" cy="81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15440379"/>
            <a:ext cx="2971800" cy="81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标题幻灯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zh-CN"/>
              <a:t>单击此处编辑母版副标题样式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标题和竖排文字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 hasCustomPrompt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竖排标题与文本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竖排标题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标题和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节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两栏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内容占位符 2"/>
          <p:cNvSpPr>
            <a:spLocks noGrp="1"/>
          </p:cNvSpPr>
          <p:nvPr>
            <p:ph sz="half" idx="1" hasCustomPrompt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内容占位符 3"/>
          <p:cNvSpPr>
            <a:spLocks noGrp="1"/>
          </p:cNvSpPr>
          <p:nvPr>
            <p:ph sz="half" idx="2" hasCustomPrompt="1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比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</p:txBody>
      </p:sp>
      <p:sp>
        <p:nvSpPr>
          <p:cNvPr id="6" name="内容占位符 3"/>
          <p:cNvSpPr>
            <a:spLocks noGrp="1"/>
          </p:cNvSpPr>
          <p:nvPr>
            <p:ph sz="half" idx="2" hasCustomPrompt="1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7" name="文本占位符 4"/>
          <p:cNvSpPr>
            <a:spLocks noGrp="1"/>
          </p:cNvSpPr>
          <p:nvPr>
            <p:ph type="body" sz="quarter" idx="3" hasCustomPrompt="1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</p:txBody>
      </p:sp>
      <p:sp>
        <p:nvSpPr>
          <p:cNvPr id="8" name="内容占位符 5"/>
          <p:cNvSpPr>
            <a:spLocks noGrp="1"/>
          </p:cNvSpPr>
          <p:nvPr>
            <p:ph sz="quarter" idx="4" hasCustomPrompt="1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仅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空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内容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 hasCustomPrompt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图片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图片占位符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zh-CN"/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zh-CN"/>
              <a:t>单击此处编辑母版标题样式</a:t>
            </a:r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zh-CN"/>
              <a:t>编辑母版文本样式</a:t>
            </a:r>
          </a:p>
          <a:p>
            <a:pPr lvl="1">
              <a:defRPr/>
            </a:pPr>
            <a:r>
              <a:rPr lang="zh-CN"/>
              <a:t>第二级</a:t>
            </a:r>
          </a:p>
          <a:p>
            <a:pPr lvl="2">
              <a:defRPr/>
            </a:pPr>
            <a:r>
              <a:rPr lang="zh-CN"/>
              <a:t>第三级</a:t>
            </a:r>
          </a:p>
          <a:p>
            <a:pPr lvl="3">
              <a:defRPr/>
            </a:pPr>
            <a:r>
              <a:rPr lang="zh-CN"/>
              <a:t>第四级</a:t>
            </a:r>
          </a:p>
          <a:p>
            <a:pPr lvl="4">
              <a:defRPr/>
            </a:pPr>
            <a:r>
              <a:rPr lang="zh-CN"/>
              <a:t>第五级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BD937-668E-4ED7-831D-23507F346543}" type="datetimeFigureOut">
              <a:rPr lang="en-US" altLang="zh-CN"/>
              <a:t>7/1/2024</a:t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89B8FD-6623-4F09-BECC-04F687FB7F27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图片 2" descr="图片包含 自然, 火山口&#10;&#10;描述已自动生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380" y="52533"/>
            <a:ext cx="864000" cy="540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9629A84-A5F1-400F-9CBF-CD57081A5995}"/>
              </a:ext>
            </a:extLst>
          </p:cNvPr>
          <p:cNvSpPr txBox="1"/>
          <p:nvPr/>
        </p:nvSpPr>
        <p:spPr>
          <a:xfrm>
            <a:off x="1487488" y="1382286"/>
            <a:ext cx="50000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+mn-ea"/>
              </a:rPr>
              <a:t>机械</a:t>
            </a:r>
            <a:r>
              <a:rPr lang="en-US" altLang="zh-CN" sz="2800" dirty="0">
                <a:latin typeface="+mn-ea"/>
              </a:rPr>
              <a:t>session</a:t>
            </a:r>
            <a:r>
              <a:rPr lang="zh-CN" altLang="en-US" sz="2800" dirty="0">
                <a:latin typeface="+mn-ea"/>
              </a:rPr>
              <a:t>的报告：</a:t>
            </a:r>
            <a:endParaRPr lang="en-US" altLang="zh-CN" sz="2800" dirty="0">
              <a:latin typeface="+mn-ea"/>
            </a:endParaRPr>
          </a:p>
          <a:p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1. Yoke</a:t>
            </a:r>
            <a:r>
              <a:rPr lang="zh-CN" altLang="en-US" sz="2800" dirty="0">
                <a:latin typeface="+mn-ea"/>
              </a:rPr>
              <a:t>        夏商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2. Magnet    </a:t>
            </a:r>
            <a:r>
              <a:rPr lang="zh-CN" altLang="en-US" sz="2800" dirty="0">
                <a:latin typeface="+mn-ea"/>
              </a:rPr>
              <a:t>侯志龙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3. HCAL       </a:t>
            </a:r>
            <a:r>
              <a:rPr lang="zh-CN" altLang="en-US" sz="2800" dirty="0">
                <a:latin typeface="+mn-ea"/>
              </a:rPr>
              <a:t>裴亚田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4. ECAL       </a:t>
            </a:r>
            <a:r>
              <a:rPr lang="zh-CN" altLang="en-US" sz="2800" dirty="0">
                <a:latin typeface="+mn-ea"/>
              </a:rPr>
              <a:t>侯少静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5. TPC         </a:t>
            </a:r>
            <a:r>
              <a:rPr lang="zh-CN" altLang="en-US" sz="2800" dirty="0">
                <a:latin typeface="+mn-ea"/>
              </a:rPr>
              <a:t>张俊嵩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6. OTK/ITK/VTX    </a:t>
            </a:r>
            <a:r>
              <a:rPr lang="zh-CN" altLang="en-US" sz="2800" dirty="0">
                <a:latin typeface="+mn-ea"/>
              </a:rPr>
              <a:t>付金煜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7.Beampipe/LumiCal</a:t>
            </a:r>
            <a:r>
              <a:rPr lang="zh-CN" altLang="en-US" sz="2800" dirty="0">
                <a:latin typeface="+mn-ea"/>
              </a:rPr>
              <a:t>    张俊嵩</a:t>
            </a:r>
            <a:endParaRPr lang="en-US" altLang="zh-CN" sz="2800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F18535F-2119-47CE-B594-3BE59B59B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606" y="1478937"/>
            <a:ext cx="5532178" cy="4860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BA528E8-A8E6-4974-A7A2-C02F82B50D77}"/>
              </a:ext>
            </a:extLst>
          </p:cNvPr>
          <p:cNvSpPr txBox="1"/>
          <p:nvPr/>
        </p:nvSpPr>
        <p:spPr>
          <a:xfrm>
            <a:off x="966405" y="462593"/>
            <a:ext cx="395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竖井的规划：</a:t>
            </a:r>
            <a:r>
              <a:rPr lang="en-US" altLang="zh-CN" dirty="0"/>
              <a:t>---</a:t>
            </a:r>
            <a:r>
              <a:rPr lang="zh-CN" altLang="en-US" dirty="0">
                <a:solidFill>
                  <a:srgbClr val="0070C0"/>
                </a:solidFill>
              </a:rPr>
              <a:t>数量的优化</a:t>
            </a: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经济性</a:t>
            </a:r>
            <a:r>
              <a:rPr lang="en-US" altLang="zh-CN" dirty="0">
                <a:solidFill>
                  <a:srgbClr val="0070C0"/>
                </a:solidFill>
              </a:rPr>
              <a:t>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DFBCE6C-B6D2-420F-A6FB-A21D6CD64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75188" y="2172645"/>
            <a:ext cx="4003674" cy="3060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F35E5C8-8F6F-4A02-BFC8-D5806518AB9C}"/>
              </a:ext>
            </a:extLst>
          </p:cNvPr>
          <p:cNvSpPr txBox="1"/>
          <p:nvPr/>
        </p:nvSpPr>
        <p:spPr>
          <a:xfrm>
            <a:off x="2168401" y="11593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旧方案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B1B652-7ABF-4E18-ACD7-E2AEF6C37823}"/>
              </a:ext>
            </a:extLst>
          </p:cNvPr>
          <p:cNvSpPr txBox="1"/>
          <p:nvPr/>
        </p:nvSpPr>
        <p:spPr>
          <a:xfrm>
            <a:off x="6489882" y="116413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新方案</a:t>
            </a:r>
          </a:p>
        </p:txBody>
      </p:sp>
      <p:cxnSp>
        <p:nvCxnSpPr>
          <p:cNvPr id="10" name="直接箭头连接符 10">
            <a:extLst>
              <a:ext uri="{FF2B5EF4-FFF2-40B4-BE49-F238E27FC236}">
                <a16:creationId xmlns:a16="http://schemas.microsoft.com/office/drawing/2014/main" id="{67EE6066-79EF-423B-838D-C8F078B9E15C}"/>
              </a:ext>
            </a:extLst>
          </p:cNvPr>
          <p:cNvCxnSpPr>
            <a:cxnSpLocks/>
          </p:cNvCxnSpPr>
          <p:nvPr/>
        </p:nvCxnSpPr>
        <p:spPr bwMode="auto">
          <a:xfrm>
            <a:off x="5087888" y="4005064"/>
            <a:ext cx="720000" cy="0"/>
          </a:xfrm>
          <a:prstGeom prst="straightConnector1">
            <a:avLst/>
          </a:prstGeom>
          <a:ln w="698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D9134160-6EE5-48B3-AF36-442A35720F58}"/>
              </a:ext>
            </a:extLst>
          </p:cNvPr>
          <p:cNvSpPr txBox="1"/>
          <p:nvPr/>
        </p:nvSpPr>
        <p:spPr>
          <a:xfrm>
            <a:off x="2115957" y="59668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通道</a:t>
            </a:r>
          </a:p>
        </p:txBody>
      </p:sp>
      <p:cxnSp>
        <p:nvCxnSpPr>
          <p:cNvPr id="13" name="直接箭头连接符 10">
            <a:extLst>
              <a:ext uri="{FF2B5EF4-FFF2-40B4-BE49-F238E27FC236}">
                <a16:creationId xmlns:a16="http://schemas.microsoft.com/office/drawing/2014/main" id="{DFE040A2-8511-4C9D-9E5F-44DBBC7B138B}"/>
              </a:ext>
            </a:extLst>
          </p:cNvPr>
          <p:cNvCxnSpPr>
            <a:cxnSpLocks/>
          </p:cNvCxnSpPr>
          <p:nvPr/>
        </p:nvCxnSpPr>
        <p:spPr bwMode="auto">
          <a:xfrm flipV="1">
            <a:off x="2606983" y="5517672"/>
            <a:ext cx="360040" cy="329254"/>
          </a:xfrm>
          <a:prstGeom prst="straightConnector1">
            <a:avLst/>
          </a:prstGeom>
          <a:ln w="44450">
            <a:solidFill>
              <a:srgbClr val="FF0000"/>
            </a:solidFill>
            <a:headEnd type="none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04FB4291-9F8B-4708-AECA-14B6F47BF117}"/>
              </a:ext>
            </a:extLst>
          </p:cNvPr>
          <p:cNvSpPr txBox="1"/>
          <p:nvPr/>
        </p:nvSpPr>
        <p:spPr>
          <a:xfrm>
            <a:off x="11136560" y="15196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通道</a:t>
            </a:r>
          </a:p>
        </p:txBody>
      </p:sp>
      <p:cxnSp>
        <p:nvCxnSpPr>
          <p:cNvPr id="15" name="直接箭头连接符 10">
            <a:extLst>
              <a:ext uri="{FF2B5EF4-FFF2-40B4-BE49-F238E27FC236}">
                <a16:creationId xmlns:a16="http://schemas.microsoft.com/office/drawing/2014/main" id="{B1625FA4-E5DD-4A35-BA00-3D308C7849EC}"/>
              </a:ext>
            </a:extLst>
          </p:cNvPr>
          <p:cNvCxnSpPr>
            <a:cxnSpLocks/>
          </p:cNvCxnSpPr>
          <p:nvPr/>
        </p:nvCxnSpPr>
        <p:spPr bwMode="auto">
          <a:xfrm flipH="1">
            <a:off x="9552384" y="1844824"/>
            <a:ext cx="1656184" cy="545341"/>
          </a:xfrm>
          <a:prstGeom prst="straightConnector1">
            <a:avLst/>
          </a:prstGeom>
          <a:ln w="44450">
            <a:solidFill>
              <a:srgbClr val="FF0000"/>
            </a:solidFill>
            <a:headEnd type="none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C10E0CA6-C402-4361-B2FC-AFD500B99CE3}"/>
              </a:ext>
            </a:extLst>
          </p:cNvPr>
          <p:cNvSpPr txBox="1"/>
          <p:nvPr/>
        </p:nvSpPr>
        <p:spPr>
          <a:xfrm>
            <a:off x="5873581" y="334661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+mn-ea"/>
              </a:rPr>
              <a:t>屏蔽强：</a:t>
            </a:r>
            <a:r>
              <a:rPr lang="en-US" altLang="zh-CN" sz="3600" dirty="0">
                <a:latin typeface="+mn-ea"/>
              </a:rPr>
              <a:t>10m  </a:t>
            </a:r>
            <a:r>
              <a:rPr lang="zh-CN" altLang="en-US" sz="3600" dirty="0">
                <a:latin typeface="+mn-ea"/>
              </a:rPr>
              <a:t>改为  </a:t>
            </a:r>
            <a:r>
              <a:rPr lang="en-US" altLang="zh-CN" sz="3600" dirty="0">
                <a:latin typeface="+mn-ea"/>
              </a:rPr>
              <a:t>50m</a:t>
            </a:r>
            <a:endParaRPr lang="zh-CN" altLang="en-US" sz="3600" dirty="0">
              <a:latin typeface="+mn-ea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9011FF4-5BAD-4BF3-BBC4-908E3BB7AC3F}"/>
              </a:ext>
            </a:extLst>
          </p:cNvPr>
          <p:cNvSpPr txBox="1"/>
          <p:nvPr/>
        </p:nvSpPr>
        <p:spPr>
          <a:xfrm>
            <a:off x="4410295" y="38203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三个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A36F52E-FD41-4A75-B840-16E064092AB3}"/>
              </a:ext>
            </a:extLst>
          </p:cNvPr>
          <p:cNvSpPr txBox="1"/>
          <p:nvPr/>
        </p:nvSpPr>
        <p:spPr>
          <a:xfrm>
            <a:off x="5883440" y="38203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两个</a:t>
            </a:r>
          </a:p>
        </p:txBody>
      </p:sp>
    </p:spTree>
    <p:extLst>
      <p:ext uri="{BB962C8B-B14F-4D97-AF65-F5344CB8AC3E}">
        <p14:creationId xmlns:p14="http://schemas.microsoft.com/office/powerpoint/2010/main" val="1405557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M4OWVjNTEwOTgzYzJlZDIyZDYyOWVjM2ViNTg1NGUifQ=="/>
  <p:tag name="RESOURCE_RECORD_KEY" val="{&quot;13&quot;:[20482067]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</a:majorFont>
      <a:minorFont>
        <a:latin typeface="等线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71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Q Ji</cp:lastModifiedBy>
  <cp:revision>2383</cp:revision>
  <dcterms:created xsi:type="dcterms:W3CDTF">2021-11-01T07:05:00Z</dcterms:created>
  <dcterms:modified xsi:type="dcterms:W3CDTF">2024-06-30T22:09:10Z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0361166FFC6E40CEB85B988571C2B191_12</vt:lpwstr>
  </property>
  <property fmtid="{D5CDD505-2E9C-101B-9397-08002B2CF9AE}" pid="3" name="KSOProductBuildVer">
    <vt:lpwstr>2052-12.1.0.16388</vt:lpwstr>
  </property>
</Properties>
</file>