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856" r:id="rId4"/>
    <p:sldId id="857" r:id="rId5"/>
    <p:sldId id="890" r:id="rId6"/>
    <p:sldId id="873" r:id="rId7"/>
    <p:sldId id="874" r:id="rId8"/>
    <p:sldId id="875" r:id="rId9"/>
    <p:sldId id="876" r:id="rId10"/>
    <p:sldId id="878" r:id="rId11"/>
    <p:sldId id="872" r:id="rId12"/>
    <p:sldId id="858" r:id="rId13"/>
    <p:sldId id="864" r:id="rId14"/>
    <p:sldId id="863" r:id="rId15"/>
    <p:sldId id="865" r:id="rId16"/>
    <p:sldId id="860" r:id="rId17"/>
    <p:sldId id="868" r:id="rId18"/>
    <p:sldId id="866" r:id="rId19"/>
    <p:sldId id="861" r:id="rId20"/>
    <p:sldId id="589" r:id="rId21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3826" autoAdjust="0"/>
  </p:normalViewPr>
  <p:slideViewPr>
    <p:cSldViewPr snapToGrid="0" showGuides="1">
      <p:cViewPr varScale="1">
        <p:scale>
          <a:sx n="86" d="100"/>
          <a:sy n="86" d="100"/>
        </p:scale>
        <p:origin x="547" y="8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33" y="254131"/>
            <a:ext cx="4235777" cy="776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4"/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68526"/>
            <a:ext cx="9967547" cy="60420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884" y="887044"/>
            <a:ext cx="11418278" cy="52549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14100" y="6347746"/>
            <a:ext cx="717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22BE-27FC-46D4-B195-7E6E45608596}" type="slidenum">
              <a:rPr lang="en-US" altLang="zh-CN"/>
            </a:fld>
            <a:endParaRPr lang="en-US" altLang="zh-CN" dirty="0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10353" y="5936111"/>
            <a:ext cx="4235777" cy="77655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8"/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>
          <a:xfrm>
            <a:off x="1461135" y="3876675"/>
            <a:ext cx="9441815" cy="550545"/>
          </a:xfrm>
        </p:spPr>
        <p:txBody>
          <a:bodyPr/>
          <a:lstStyle/>
          <a:p>
            <a:pPr eaLnBrk="1" hangingPunct="1"/>
            <a:r>
              <a:rPr lang="en-US" altLang="zh-CN" sz="3200" dirty="0"/>
              <a:t> </a:t>
            </a:r>
            <a:r>
              <a:rPr lang="en-US" altLang="zh-CN" sz="3200" dirty="0">
                <a:sym typeface="+mn-ea"/>
              </a:rPr>
              <a:t>Junsong zhang</a:t>
            </a:r>
            <a:endParaRPr lang="zh-CN" altLang="en-US" sz="3200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485775" y="1249680"/>
            <a:ext cx="1088898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en-US" altLang="zh-CN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TPC</a:t>
            </a:r>
            <a:r>
              <a:rPr lang="zh-CN" altLang="en-US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总体介绍和</a:t>
            </a:r>
            <a:r>
              <a:rPr lang="zh-CN" altLang="en-US" sz="48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进展</a:t>
            </a:r>
            <a:endParaRPr lang="zh-CN" altLang="en-US" sz="4800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副标题 2"/>
          <p:cNvSpPr txBox="1"/>
          <p:nvPr/>
        </p:nvSpPr>
        <p:spPr bwMode="auto">
          <a:xfrm>
            <a:off x="5149048" y="4551362"/>
            <a:ext cx="156200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altLang="zh-CN" dirty="0"/>
              <a:t>2024.6.30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桶部碳纤维方案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2465" y="843280"/>
            <a:ext cx="7215505" cy="5746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3190" y="2059305"/>
            <a:ext cx="44799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加载重力场：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端部重量</a:t>
            </a:r>
            <a:r>
              <a:rPr lang="en-US" altLang="zh-CN"/>
              <a:t>450Kg</a:t>
            </a:r>
            <a:r>
              <a:rPr lang="zh-CN" altLang="en-US"/>
              <a:t>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壁厚</a:t>
            </a:r>
            <a:r>
              <a:rPr lang="en-US" altLang="zh-CN"/>
              <a:t>0.1mm</a:t>
            </a:r>
            <a:r>
              <a:rPr lang="zh-CN" altLang="en-US"/>
              <a:t>，</a:t>
            </a:r>
            <a:r>
              <a:rPr lang="en-US" altLang="zh-CN"/>
              <a:t>0.2mm</a:t>
            </a:r>
            <a:r>
              <a:rPr lang="zh-CN" altLang="en-US"/>
              <a:t>，</a:t>
            </a:r>
            <a:r>
              <a:rPr lang="en-US" altLang="zh-CN"/>
              <a:t>0.3</a:t>
            </a:r>
            <a:r>
              <a:rPr lang="en-US" altLang="zh-CN"/>
              <a:t>mm</a:t>
            </a:r>
            <a:endParaRPr lang="en-US" altLang="zh-CN"/>
          </a:p>
          <a:p>
            <a:r>
              <a:rPr lang="zh-CN" altLang="en-US"/>
              <a:t>（工程是否能实现需要进一步论证</a:t>
            </a:r>
            <a:r>
              <a:rPr lang="en-US" altLang="zh-CN"/>
              <a:t>,</a:t>
            </a:r>
            <a:r>
              <a:rPr lang="zh-CN" altLang="en-US"/>
              <a:t>目前根据探测器要求的物质量</a:t>
            </a:r>
            <a:r>
              <a:rPr lang="zh-CN" altLang="en-US"/>
              <a:t>需求来作</a:t>
            </a:r>
            <a:r>
              <a:rPr lang="en-US" altLang="zh-CN"/>
              <a:t>FET</a:t>
            </a:r>
            <a:r>
              <a:rPr lang="zh-CN" altLang="en-US"/>
              <a:t>）</a:t>
            </a:r>
            <a:endParaRPr lang="en-US" altLang="zh-CN"/>
          </a:p>
          <a:p>
            <a:endParaRPr lang="en-US" altLang="zh-CN"/>
          </a:p>
          <a:p>
            <a:r>
              <a:rPr lang="zh-CN" altLang="en-US">
                <a:sym typeface="+mn-ea"/>
              </a:rPr>
              <a:t>桶部加载重力</a:t>
            </a:r>
            <a:r>
              <a:rPr lang="en-US" altLang="zh-CN">
                <a:sym typeface="+mn-ea"/>
              </a:rPr>
              <a:t>100Kg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两种加载方式：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集中加载，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。均布加载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105" y="1031875"/>
            <a:ext cx="3281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模型建立</a:t>
            </a:r>
            <a:endParaRPr lang="zh-CN" altLang="en-US" sz="2400" b="1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809571"/>
            <a:ext cx="9967547" cy="604206"/>
          </a:xfrm>
        </p:spPr>
        <p:txBody>
          <a:bodyPr/>
          <a:p>
            <a:r>
              <a:rPr lang="zh-CN" altLang="en-US"/>
              <a:t>模型建立，</a:t>
            </a:r>
            <a:r>
              <a:rPr lang="zh-CN" altLang="en-US"/>
              <a:t>材料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13510"/>
            <a:ext cx="9870440" cy="42811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9491980" y="1413510"/>
            <a:ext cx="1278255" cy="4182745"/>
          </a:xfrm>
          <a:prstGeom prst="roundRect">
            <a:avLst/>
          </a:prstGeom>
          <a:noFill/>
          <a:ln w="76200">
            <a:gradFill>
              <a:gsLst>
                <a:gs pos="50000">
                  <a:schemeClr val="accent2"/>
                </a:gs>
                <a:gs pos="0">
                  <a:schemeClr val="accent2">
                    <a:lumMod val="25000"/>
                    <a:lumOff val="7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30730" y="5694680"/>
            <a:ext cx="6397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采用高强度碳纤维材料</a:t>
            </a:r>
            <a:r>
              <a:rPr lang="en-US" altLang="zh-CN"/>
              <a:t>  QM55</a:t>
            </a:r>
            <a:r>
              <a:rPr lang="zh-CN" altLang="en-US"/>
              <a:t>，剪切强度</a:t>
            </a:r>
            <a:r>
              <a:rPr lang="en-US" altLang="zh-CN"/>
              <a:t>43</a:t>
            </a:r>
            <a:r>
              <a:rPr lang="en-US" altLang="zh-CN"/>
              <a:t>Mpa</a:t>
            </a:r>
            <a:endParaRPr lang="en-US" altLang="zh-CN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桶部碳纤维方案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130" y="834971"/>
            <a:ext cx="9967547" cy="604206"/>
          </a:xfrm>
        </p:spPr>
        <p:txBody>
          <a:bodyPr/>
          <a:p>
            <a:r>
              <a:rPr lang="zh-CN" altLang="en-US"/>
              <a:t>结论：当壁厚为</a:t>
            </a:r>
            <a:r>
              <a:rPr lang="en-US" altLang="zh-CN"/>
              <a:t>0.1mm</a:t>
            </a:r>
            <a:r>
              <a:rPr lang="zh-CN" altLang="en-US"/>
              <a:t>时</a:t>
            </a:r>
            <a:endParaRPr lang="zh-CN" altLang="en-US"/>
          </a:p>
        </p:txBody>
      </p:sp>
      <p:pic>
        <p:nvPicPr>
          <p:cNvPr id="4" name="图片 3" descr="均布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1691005"/>
            <a:ext cx="6902450" cy="3235960"/>
          </a:xfrm>
          <a:prstGeom prst="rect">
            <a:avLst/>
          </a:prstGeom>
        </p:spPr>
      </p:pic>
      <p:pic>
        <p:nvPicPr>
          <p:cNvPr id="5" name="图片 4" descr="中心点应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40" y="1691005"/>
            <a:ext cx="7330440" cy="3436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3070" y="5178425"/>
            <a:ext cx="7974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均布荷载时最大应力</a:t>
            </a:r>
            <a:r>
              <a:rPr lang="en-US" altLang="zh-CN"/>
              <a:t>2Mpa</a:t>
            </a:r>
            <a:r>
              <a:rPr lang="zh-CN" altLang="en-US"/>
              <a:t>，中心集中荷载最大应力</a:t>
            </a:r>
            <a:r>
              <a:rPr lang="en-US" altLang="zh-CN" b="1">
                <a:solidFill>
                  <a:srgbClr val="FF0000"/>
                </a:solidFill>
              </a:rPr>
              <a:t>46Mpa</a:t>
            </a:r>
            <a:r>
              <a:rPr lang="zh-CN" altLang="en-US" b="1">
                <a:solidFill>
                  <a:srgbClr val="FF0000"/>
                </a:solidFill>
              </a:rPr>
              <a:t>，超过</a:t>
            </a:r>
            <a:r>
              <a:rPr lang="zh-CN" altLang="en-US" b="1">
                <a:solidFill>
                  <a:srgbClr val="FF0000"/>
                </a:solidFill>
              </a:rPr>
              <a:t>许用</a:t>
            </a:r>
            <a:r>
              <a:rPr lang="zh-CN" altLang="en-US" b="1">
                <a:solidFill>
                  <a:srgbClr val="FF0000"/>
                </a:solidFill>
              </a:rPr>
              <a:t>剪应力。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b="1"/>
              <a:t>因此当壁厚为0.1mm时，有可能会发生断裂。</a:t>
            </a:r>
            <a:endParaRPr lang="zh-CN" altLang="en-US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桶部碳纤维方案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7565" y="765121"/>
            <a:ext cx="9967547" cy="604206"/>
          </a:xfrm>
        </p:spPr>
        <p:txBody>
          <a:bodyPr/>
          <a:p>
            <a:r>
              <a:rPr lang="zh-CN" altLang="en-US"/>
              <a:t>结论：当壁厚是</a:t>
            </a:r>
            <a:r>
              <a:rPr lang="en-US" altLang="zh-CN"/>
              <a:t>0.2mm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34945" y="5486400"/>
            <a:ext cx="641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均布荷载时最大应力</a:t>
            </a:r>
            <a:r>
              <a:rPr lang="en-US" altLang="zh-CN"/>
              <a:t>1.8</a:t>
            </a:r>
            <a:r>
              <a:rPr lang="en-US" altLang="zh-CN"/>
              <a:t>Mpa</a:t>
            </a:r>
            <a:r>
              <a:rPr lang="zh-CN" altLang="en-US"/>
              <a:t>，中心集中荷载最大应力</a:t>
            </a:r>
            <a:r>
              <a:rPr lang="en-US" altLang="zh-CN"/>
              <a:t>23.1</a:t>
            </a:r>
            <a:r>
              <a:rPr lang="en-US" altLang="zh-CN"/>
              <a:t>Mpa</a:t>
            </a:r>
            <a:endParaRPr lang="en-US" altLang="zh-CN"/>
          </a:p>
        </p:txBody>
      </p:sp>
      <p:pic>
        <p:nvPicPr>
          <p:cNvPr id="3" name="图片 2" descr="均匀荷载最大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95120"/>
            <a:ext cx="7099300" cy="3328035"/>
          </a:xfrm>
          <a:prstGeom prst="rect">
            <a:avLst/>
          </a:prstGeom>
        </p:spPr>
      </p:pic>
      <p:pic>
        <p:nvPicPr>
          <p:cNvPr id="4" name="图片 3" descr="最大应力  23M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80" y="1595120"/>
            <a:ext cx="6679565" cy="313182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桶部碳纤维方案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015" y="879421"/>
            <a:ext cx="9967547" cy="604206"/>
          </a:xfrm>
        </p:spPr>
        <p:txBody>
          <a:bodyPr/>
          <a:p>
            <a:r>
              <a:rPr lang="zh-CN" altLang="en-US"/>
              <a:t>结论：当壁厚是</a:t>
            </a:r>
            <a:r>
              <a:rPr lang="en-US" altLang="zh-CN"/>
              <a:t>0.3mm</a:t>
            </a:r>
            <a:r>
              <a:rPr lang="zh-CN" altLang="en-US"/>
              <a:t>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46045" y="5100955"/>
            <a:ext cx="6416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均布荷载时最大应力</a:t>
            </a:r>
            <a:r>
              <a:rPr lang="en-US" altLang="zh-CN"/>
              <a:t>0.6</a:t>
            </a:r>
            <a:r>
              <a:rPr lang="en-US" altLang="zh-CN"/>
              <a:t>Mpa</a:t>
            </a:r>
            <a:r>
              <a:rPr lang="zh-CN" altLang="en-US"/>
              <a:t>，中心集中荷载最大应力</a:t>
            </a:r>
            <a:r>
              <a:rPr lang="en-US" altLang="zh-CN"/>
              <a:t>11.9</a:t>
            </a:r>
            <a:r>
              <a:rPr lang="en-US" altLang="zh-CN"/>
              <a:t>Mpa</a:t>
            </a:r>
            <a:endParaRPr lang="en-US" altLang="zh-CN"/>
          </a:p>
        </p:txBody>
      </p:sp>
      <p:pic>
        <p:nvPicPr>
          <p:cNvPr id="7" name="图片 6" descr="桶部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91005"/>
            <a:ext cx="6777355" cy="3176905"/>
          </a:xfrm>
          <a:prstGeom prst="rect">
            <a:avLst/>
          </a:prstGeom>
        </p:spPr>
      </p:pic>
      <p:pic>
        <p:nvPicPr>
          <p:cNvPr id="5" name="图片 4" descr="最大应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670" y="1691005"/>
            <a:ext cx="6577330" cy="308356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桶部碳纤维方案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薄壁结构的连接结构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460" y="993140"/>
            <a:ext cx="6388100" cy="48196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042670" y="2065655"/>
            <a:ext cx="829310" cy="847090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1329690"/>
            <a:ext cx="5377180" cy="39325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薄壁结构的连接结构</a:t>
            </a:r>
            <a:endParaRPr lang="zh-CN" altLang="en-US"/>
          </a:p>
        </p:txBody>
      </p:sp>
      <p:pic>
        <p:nvPicPr>
          <p:cNvPr id="4" name="图片 3" descr="集中应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8405"/>
            <a:ext cx="6471285" cy="3034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2915" y="4324350"/>
            <a:ext cx="365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最大应力</a:t>
            </a:r>
            <a:r>
              <a:rPr lang="en-US" altLang="zh-CN"/>
              <a:t>46</a:t>
            </a:r>
            <a:r>
              <a:rPr lang="en-US" altLang="zh-CN"/>
              <a:t>Mpa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273290" y="4242435"/>
            <a:ext cx="365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最大变形</a:t>
            </a:r>
            <a:r>
              <a:rPr lang="en-US" altLang="zh-CN"/>
              <a:t>0.2</a:t>
            </a:r>
            <a:r>
              <a:rPr lang="en-US" altLang="zh-CN"/>
              <a:t>mm</a:t>
            </a:r>
            <a:endParaRPr lang="en-US" altLang="zh-CN"/>
          </a:p>
        </p:txBody>
      </p:sp>
      <p:pic>
        <p:nvPicPr>
          <p:cNvPr id="3" name="图片 2" descr="集中变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495" y="1208405"/>
            <a:ext cx="6093460" cy="28568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02995" y="4909820"/>
            <a:ext cx="9044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在进行计算过程中，得出了一个薄壁外桶结构的特性：</a:t>
            </a:r>
            <a:r>
              <a:rPr lang="zh-CN" altLang="en-US" b="1" u="sng">
                <a:solidFill>
                  <a:srgbClr val="FF0000"/>
                </a:solidFill>
              </a:rPr>
              <a:t>非常小的变形可以产生非常大的应力</a:t>
            </a:r>
            <a:r>
              <a:rPr lang="zh-CN" altLang="en-US"/>
              <a:t>，即对于薄壁结构来说，</a:t>
            </a:r>
            <a:r>
              <a:rPr lang="en-US" altLang="zh-CN"/>
              <a:t>0.2-1mm</a:t>
            </a:r>
            <a:r>
              <a:rPr lang="zh-CN" altLang="en-US"/>
              <a:t>的变形所产生的剪应力可能会发生超过碳纤维的剪切应力，产生断裂风险。因此要考虑</a:t>
            </a:r>
            <a:r>
              <a:rPr lang="zh-CN" altLang="en-US" b="1">
                <a:solidFill>
                  <a:srgbClr val="FF0000"/>
                </a:solidFill>
              </a:rPr>
              <a:t>合适的安装结构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新的设计</a:t>
            </a:r>
            <a:r>
              <a:rPr lang="en-US" altLang="zh-CN"/>
              <a:t> 6-23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163320"/>
            <a:ext cx="4614545" cy="4530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4865" y="5902325"/>
            <a:ext cx="4244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采用八组夹块固定桶部，避免碳纤维桶的圆度误差带来的装配问题。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15" y="1064895"/>
            <a:ext cx="4158615" cy="42310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70395" y="5325745"/>
            <a:ext cx="299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碳纤维桶</a:t>
            </a:r>
            <a:r>
              <a:rPr lang="zh-CN" altLang="en-US"/>
              <a:t>固定示意</a:t>
            </a:r>
            <a:r>
              <a:rPr lang="zh-CN" altLang="en-US"/>
              <a:t>图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6777355" y="2650490"/>
            <a:ext cx="970280" cy="200025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806690" y="2717165"/>
            <a:ext cx="1985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0.2mm</a:t>
            </a:r>
            <a:r>
              <a:rPr lang="zh-CN" altLang="en-US"/>
              <a:t>厚度桶</a:t>
            </a:r>
            <a:r>
              <a:rPr lang="zh-CN" altLang="en-US"/>
              <a:t>壁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36670" y="1672590"/>
            <a:ext cx="770255" cy="844550"/>
          </a:xfrm>
          <a:prstGeom prst="ellipse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6" idx="6"/>
          </p:cNvCxnSpPr>
          <p:nvPr/>
        </p:nvCxnSpPr>
        <p:spPr>
          <a:xfrm>
            <a:off x="4606925" y="2094865"/>
            <a:ext cx="1740535" cy="985520"/>
          </a:xfrm>
          <a:prstGeom prst="straightConnector1">
            <a:avLst/>
          </a:prstGeom>
          <a:ln w="5715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下一步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00400" y="2949575"/>
            <a:ext cx="5636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Thank you  for your attention</a:t>
            </a:r>
            <a:endParaRPr lang="en-US" altLang="zh-CN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6930" y="1339850"/>
            <a:ext cx="90138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/>
              <a:t>概述</a:t>
            </a: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/>
              <a:t>桶部蜂窝板结构</a:t>
            </a:r>
            <a:r>
              <a:rPr lang="zh-CN" altLang="en-US" sz="3600"/>
              <a:t>方案</a:t>
            </a: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/>
              <a:t>桶部碳纤维</a:t>
            </a:r>
            <a:r>
              <a:rPr lang="zh-CN" altLang="en-US" sz="3600"/>
              <a:t>方案</a:t>
            </a: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/>
              <a:t>下一步计划</a:t>
            </a:r>
            <a:endParaRPr lang="zh-CN" altLang="en-US" sz="36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" y="964565"/>
            <a:ext cx="5979795" cy="47453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11" name="object 11"/>
          <p:cNvSpPr/>
          <p:nvPr/>
        </p:nvSpPr>
        <p:spPr>
          <a:xfrm>
            <a:off x="7070725" y="964565"/>
            <a:ext cx="4634865" cy="2654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cxnSp>
        <p:nvCxnSpPr>
          <p:cNvPr id="6" name="直接箭头连接符 5"/>
          <p:cNvCxnSpPr/>
          <p:nvPr/>
        </p:nvCxnSpPr>
        <p:spPr>
          <a:xfrm flipV="1">
            <a:off x="3970020" y="2324735"/>
            <a:ext cx="3970020" cy="629285"/>
          </a:xfrm>
          <a:prstGeom prst="straightConnector1">
            <a:avLst/>
          </a:prstGeom>
          <a:ln w="476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865745" y="3754120"/>
            <a:ext cx="3555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ILD  TPC </a:t>
            </a:r>
            <a:r>
              <a:rPr lang="zh-CN" altLang="en-US"/>
              <a:t>的</a:t>
            </a:r>
            <a:r>
              <a:rPr lang="zh-CN" altLang="en-US"/>
              <a:t>模型结构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21805" y="4176395"/>
            <a:ext cx="48215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现阶段确定的</a:t>
            </a:r>
            <a:r>
              <a:rPr lang="en-US" altLang="zh-CN"/>
              <a:t>TPC</a:t>
            </a:r>
            <a:r>
              <a:rPr lang="zh-CN" altLang="en-US"/>
              <a:t>相关的</a:t>
            </a:r>
            <a:r>
              <a:rPr lang="zh-CN" altLang="en-US"/>
              <a:t>参数：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 b="1">
                <a:solidFill>
                  <a:srgbClr val="FF0000"/>
                </a:solidFill>
              </a:rPr>
              <a:t>TPC</a:t>
            </a:r>
            <a:r>
              <a:rPr lang="zh-CN" altLang="en-US" b="1">
                <a:solidFill>
                  <a:srgbClr val="FF0000"/>
                </a:solidFill>
              </a:rPr>
              <a:t>结构尺寸，</a:t>
            </a:r>
            <a:r>
              <a:rPr lang="zh-CN" altLang="en-US"/>
              <a:t>桶部外径</a:t>
            </a:r>
            <a:r>
              <a:rPr lang="en-US" altLang="zh-CN"/>
              <a:t>3600mm</a:t>
            </a:r>
            <a:r>
              <a:rPr lang="zh-CN" altLang="en-US"/>
              <a:t>、内径</a:t>
            </a:r>
            <a:r>
              <a:rPr lang="en-US" altLang="zh-CN"/>
              <a:t>1200mm</a:t>
            </a:r>
            <a:r>
              <a:rPr lang="zh-CN" altLang="en-US"/>
              <a:t>、长度</a:t>
            </a:r>
            <a:r>
              <a:rPr lang="en-US" altLang="zh-CN"/>
              <a:t>5800mm</a:t>
            </a:r>
            <a:r>
              <a:rPr lang="zh-CN" altLang="en-US"/>
              <a:t>、端部厚度</a:t>
            </a:r>
            <a:r>
              <a:rPr lang="en-US" altLang="zh-CN"/>
              <a:t>25mm</a:t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内部气体压力</a:t>
            </a:r>
            <a:r>
              <a:rPr lang="en-US" altLang="zh-CN"/>
              <a:t>1.2</a:t>
            </a:r>
            <a:r>
              <a:rPr lang="zh-CN" altLang="en-US"/>
              <a:t>个</a:t>
            </a:r>
            <a:r>
              <a:rPr lang="zh-CN" altLang="en-US"/>
              <a:t>大气压；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内部电极电压</a:t>
            </a:r>
            <a:r>
              <a:rPr lang="en-US" altLang="zh-CN"/>
              <a:t>25Kv</a:t>
            </a:r>
            <a:r>
              <a:rPr lang="zh-CN" altLang="en-US"/>
              <a:t>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物质量要求</a:t>
            </a:r>
            <a:r>
              <a:rPr lang="zh-CN" altLang="en-US"/>
              <a:t>；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概述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基本</a:t>
            </a:r>
            <a:r>
              <a:rPr lang="zh-CN" altLang="en-US">
                <a:sym typeface="+mn-ea"/>
              </a:rPr>
              <a:t>结构</a:t>
            </a:r>
            <a:endParaRPr lang="zh-CN" altLang="en-US"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" y="752475"/>
            <a:ext cx="5130165" cy="289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3"/>
          <p:cNvSpPr txBox="1"/>
          <p:nvPr/>
        </p:nvSpPr>
        <p:spPr>
          <a:xfrm>
            <a:off x="851535" y="3729990"/>
            <a:ext cx="3961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TPC</a:t>
            </a:r>
            <a:r>
              <a:rPr lang="zh-CN" altLang="en-US" b="1" u="sng" dirty="0" smtClean="0"/>
              <a:t>在</a:t>
            </a:r>
            <a:r>
              <a:rPr lang="en-US" altLang="zh-CN" b="1" u="sng" dirty="0" smtClean="0"/>
              <a:t>CEPC TDR</a:t>
            </a:r>
            <a:r>
              <a:rPr lang="zh-CN" altLang="en-US" b="1" u="sng" dirty="0" smtClean="0"/>
              <a:t>中的尺寸，结构较简单，制造工艺风险小</a:t>
            </a:r>
            <a:endParaRPr lang="zh-CN" altLang="en-US" b="1" u="sng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5" y="752475"/>
            <a:ext cx="5278755" cy="32277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960" y="4375150"/>
            <a:ext cx="48215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探测器</a:t>
            </a:r>
            <a:r>
              <a:rPr lang="zh-CN" altLang="en-US"/>
              <a:t>系统现阶段确定的</a:t>
            </a:r>
            <a:r>
              <a:rPr lang="en-US" altLang="zh-CN"/>
              <a:t>TPC</a:t>
            </a:r>
            <a:r>
              <a:rPr lang="zh-CN" altLang="en-US"/>
              <a:t>相关的</a:t>
            </a:r>
            <a:r>
              <a:rPr lang="zh-CN" altLang="en-US"/>
              <a:t>参数：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en-US" altLang="zh-CN" b="1">
                <a:solidFill>
                  <a:srgbClr val="FF0000"/>
                </a:solidFill>
              </a:rPr>
              <a:t>TPC</a:t>
            </a:r>
            <a:r>
              <a:rPr lang="zh-CN" altLang="en-US" b="1">
                <a:solidFill>
                  <a:srgbClr val="FF0000"/>
                </a:solidFill>
              </a:rPr>
              <a:t>结构尺寸，</a:t>
            </a:r>
            <a:r>
              <a:rPr lang="zh-CN" altLang="en-US"/>
              <a:t>桶部外径</a:t>
            </a:r>
            <a:r>
              <a:rPr lang="en-US" altLang="zh-CN"/>
              <a:t>3600mm</a:t>
            </a:r>
            <a:r>
              <a:rPr lang="zh-CN" altLang="en-US"/>
              <a:t>、内径</a:t>
            </a:r>
            <a:r>
              <a:rPr lang="en-US" altLang="zh-CN"/>
              <a:t>1200mm</a:t>
            </a:r>
            <a:r>
              <a:rPr lang="zh-CN" altLang="en-US"/>
              <a:t>、长度</a:t>
            </a:r>
            <a:r>
              <a:rPr lang="en-US" altLang="zh-CN"/>
              <a:t>5800mm</a:t>
            </a:r>
            <a:r>
              <a:rPr lang="zh-CN" altLang="en-US"/>
              <a:t>、端部厚度</a:t>
            </a:r>
            <a:r>
              <a:rPr lang="zh-CN" altLang="en-US"/>
              <a:t>不确定</a:t>
            </a:r>
            <a:br>
              <a:rPr lang="zh-CN" altLang="en-US"/>
            </a:b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内部气体压力</a:t>
            </a:r>
            <a:r>
              <a:rPr lang="en-US" altLang="zh-CN"/>
              <a:t>1.2</a:t>
            </a:r>
            <a:r>
              <a:rPr lang="zh-CN" altLang="en-US"/>
              <a:t>个</a:t>
            </a:r>
            <a:r>
              <a:rPr lang="zh-CN" altLang="en-US"/>
              <a:t>大气压；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内部电极电压</a:t>
            </a:r>
            <a:r>
              <a:rPr lang="en-US" altLang="zh-CN"/>
              <a:t>25Kv</a:t>
            </a:r>
            <a:r>
              <a:rPr lang="zh-CN" altLang="en-US"/>
              <a:t>；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物质量要求</a:t>
            </a:r>
            <a:r>
              <a:rPr lang="zh-CN" altLang="en-US"/>
              <a:t>；</a:t>
            </a:r>
            <a:endParaRPr lang="zh-CN" altLang="en-US"/>
          </a:p>
        </p:txBody>
      </p:sp>
      <p:sp>
        <p:nvSpPr>
          <p:cNvPr id="5" name="object 5"/>
          <p:cNvSpPr/>
          <p:nvPr/>
        </p:nvSpPr>
        <p:spPr>
          <a:xfrm>
            <a:off x="5136515" y="3953509"/>
            <a:ext cx="3840479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6" name="object 6"/>
          <p:cNvSpPr/>
          <p:nvPr/>
        </p:nvSpPr>
        <p:spPr>
          <a:xfrm>
            <a:off x="9216390" y="3953510"/>
            <a:ext cx="2179320" cy="2904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id="10" name="文本框 9"/>
          <p:cNvSpPr txBox="1"/>
          <p:nvPr/>
        </p:nvSpPr>
        <p:spPr>
          <a:xfrm>
            <a:off x="314960" y="6128385"/>
            <a:ext cx="4911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现阶段</a:t>
            </a:r>
            <a:r>
              <a:rPr lang="en-US" altLang="zh-CN"/>
              <a:t>TPC</a:t>
            </a:r>
            <a:r>
              <a:rPr lang="zh-CN" altLang="en-US"/>
              <a:t>机械结构研究的重点是桶部的材料方案：碳纤维方案和蜂窝板</a:t>
            </a:r>
            <a:r>
              <a:rPr lang="zh-CN" altLang="en-US"/>
              <a:t>方案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概述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8120" y="1056640"/>
            <a:ext cx="2434590" cy="18097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8780" y="633730"/>
            <a:ext cx="4194810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cxnSp>
        <p:nvCxnSpPr>
          <p:cNvPr id="7" name="直接箭头连接符 6"/>
          <p:cNvCxnSpPr>
            <a:endCxn id="3" idx="1"/>
          </p:cNvCxnSpPr>
          <p:nvPr/>
        </p:nvCxnSpPr>
        <p:spPr>
          <a:xfrm>
            <a:off x="2480945" y="1413510"/>
            <a:ext cx="2797175" cy="548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78165" y="1297940"/>
            <a:ext cx="38728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桶部蜂窝板结构方案：优点在于结构强度好，缺点在于径向尺寸较大，</a:t>
            </a:r>
            <a:r>
              <a:rPr lang="en-US" altLang="zh-CN" sz="2400" b="1">
                <a:solidFill>
                  <a:srgbClr val="FF0000"/>
                </a:solidFill>
              </a:rPr>
              <a:t>25mm</a:t>
            </a:r>
            <a:r>
              <a:rPr lang="zh-CN" altLang="en-US" sz="2400" b="1">
                <a:solidFill>
                  <a:srgbClr val="FF0000"/>
                </a:solidFill>
              </a:rPr>
              <a:t>，物理量偏大；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52945" y="3895090"/>
            <a:ext cx="4516120" cy="164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碳纤维结构方案：优点在于厚度小于</a:t>
            </a:r>
            <a:r>
              <a:rPr lang="en-US" altLang="zh-CN" sz="2400" b="1">
                <a:solidFill>
                  <a:srgbClr val="FF0000"/>
                </a:solidFill>
              </a:rPr>
              <a:t>0.3mm</a:t>
            </a:r>
            <a:r>
              <a:rPr lang="zh-CN" altLang="en-US" sz="2400" b="1">
                <a:solidFill>
                  <a:srgbClr val="FF0000"/>
                </a:solidFill>
              </a:rPr>
              <a:t>，无量较小，但强度较差，加工难度高；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3718560"/>
            <a:ext cx="3660775" cy="291528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桶部蜂窝板结构方案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smtClean="0"/>
              <a:t> 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415" y="1497965"/>
            <a:ext cx="6769100" cy="3115945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TPC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端部材料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采用：</a:t>
            </a:r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系列合金铝（高强度航空合金铝</a:t>
            </a:r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7075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en-US" altLang="zh-CN" sz="180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/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端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部厚度</a:t>
            </a:r>
            <a:r>
              <a:rPr lang="en-US" altLang="zh-CN" sz="1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25</a:t>
            </a:r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mm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1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质量设定中含探测器模块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TPC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桶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部材料采用：高强度超轻纤维蜂窝板</a:t>
            </a:r>
            <a:endParaRPr lang="en-US" altLang="zh-CN" sz="180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/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桶部厚度</a:t>
            </a:r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25mm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/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弹性模量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35Gpa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，泊松比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0.33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，密度为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30 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kg/m^3</a:t>
            </a:r>
            <a:endParaRPr lang="en-US" altLang="zh-CN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2"/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建模采用实体圆柱，物性参数为蜂窝板材料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参数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en-US" altLang="zh-CN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TPC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悬挂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结构</a:t>
            </a:r>
            <a:r>
              <a:rPr lang="zh-CN" altLang="en-US" sz="18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、内桶部支撑结构材料：</a:t>
            </a:r>
            <a:r>
              <a:rPr lang="en-US" altLang="zh-CN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7</a:t>
            </a:r>
            <a:r>
              <a:rPr lang="zh-CN" altLang="en-US" sz="1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系列合金铝</a:t>
            </a:r>
            <a:endParaRPr lang="zh-CN" altLang="en-US" sz="1800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8385" y="2062480"/>
            <a:ext cx="4143375" cy="3103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23190"/>
            <a:ext cx="2434590" cy="1809750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9105900" y="1932940"/>
            <a:ext cx="408305" cy="64325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1007745" y="5071110"/>
          <a:ext cx="8954135" cy="17176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5810"/>
                <a:gridCol w="1364615"/>
                <a:gridCol w="1365250"/>
                <a:gridCol w="1155700"/>
                <a:gridCol w="1573530"/>
                <a:gridCol w="1364615"/>
                <a:gridCol w="1364615"/>
              </a:tblGrid>
              <a:tr h="407035">
                <a:tc gridSpan="7"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spc="13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各部件重量</a:t>
                      </a:r>
                      <a:r>
                        <a:rPr lang="zh-CN" altLang="en-US" sz="2000" spc="130" baseline="0" dirty="0">
                          <a:solidFill>
                            <a:schemeClr val="bg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参数</a:t>
                      </a:r>
                      <a:endParaRPr lang="zh-CN" altLang="en-US" sz="2000" spc="130" baseline="0" dirty="0">
                        <a:solidFill>
                          <a:schemeClr val="bg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195346" marR="195346" marT="51709" marB="51709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95346" marR="195346" marT="51709" marB="51709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95346" marR="195346" marT="51709" marB="51709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95346" marR="195346" marT="51709" marB="51709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95346" marR="195346" marT="51709" marB="51709" anchor="ctr">
                    <a:lnL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85942" marR="185942" marT="49220" marB="49220" anchor="ctr">
                    <a:lnL w="9525">
                      <a:solidFill>
                        <a:srgbClr val="B28E4E"/>
                      </a:solidFill>
                      <a:prstDash val="dash"/>
                    </a:lnL>
                    <a:lnR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B28E4E"/>
                      </a:solidFill>
                      <a:prstDash val="dash"/>
                    </a:lnT>
                    <a:lnB w="9525" cap="flat" cmpd="sng" algn="ctr">
                      <a:solidFill>
                        <a:srgbClr val="B28E4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43280"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部件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端板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个）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内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桶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外筒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读出单元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模块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(2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个端板</a:t>
                      </a:r>
                      <a:r>
                        <a:rPr lang="en-US" altLang="zh-CN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altLang="zh-CN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悬挂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结构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个）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总</a:t>
                      </a:r>
                      <a:r>
                        <a:rPr lang="zh-CN" altLang="en-US" sz="1600" b="1" spc="120" baseline="0" dirty="0">
                          <a:solidFill>
                            <a:schemeClr val="accent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重量</a:t>
                      </a:r>
                      <a:endParaRPr lang="zh-CN" altLang="en-US" sz="1600" b="1" spc="120" baseline="0" dirty="0">
                        <a:solidFill>
                          <a:schemeClr val="accent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3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30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重量</a:t>
                      </a:r>
                      <a:endParaRPr lang="zh-CN" altLang="en-US" sz="130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167</a:t>
                      </a:r>
                      <a:r>
                        <a:rPr lang="en-US" altLang="zh-CN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en-US" altLang="zh-CN" sz="12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微软雅黑" panose="020B0503020204020204" charset="-122"/>
                        </a:rPr>
                        <a:t>52Kg</a:t>
                      </a:r>
                      <a:endParaRPr lang="en-US" altLang="zh-CN" sz="12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r>
                        <a:rPr lang="en-US" altLang="en-US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en-US" altLang="en-US" sz="12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424Kg</a:t>
                      </a:r>
                      <a:endParaRPr lang="en-US" altLang="en-US" sz="12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spc="12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143</a:t>
                      </a:r>
                      <a:r>
                        <a:rPr lang="en-US" altLang="zh-CN" sz="1200" b="0" spc="12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Kg</a:t>
                      </a:r>
                      <a:endParaRPr lang="en-US" altLang="zh-CN" sz="1200" b="0" spc="120" baseline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200" b="0" spc="12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1533Kg</a:t>
                      </a:r>
                      <a:endParaRPr lang="en-US" altLang="en-US" sz="1200" b="0" spc="120" baseline="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8900" marR="88900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10590" y="843280"/>
            <a:ext cx="356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模型建立</a:t>
            </a:r>
            <a:endParaRPr lang="en-US" altLang="zh-CN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3285" y="5629275"/>
            <a:ext cx="414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端部悬挂</a:t>
            </a:r>
            <a:r>
              <a:rPr lang="zh-CN" altLang="en-US" dirty="0"/>
              <a:t>支撑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892810" y="1325880"/>
            <a:ext cx="4187190" cy="4160520"/>
            <a:chOff x="3570" y="1599"/>
            <a:chExt cx="8416" cy="83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86" y="2213"/>
              <a:ext cx="7085" cy="72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560000">
              <a:off x="3570" y="3536"/>
              <a:ext cx="1136" cy="11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720000">
              <a:off x="5406" y="1749"/>
              <a:ext cx="1136" cy="11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480000">
              <a:off x="8598" y="1607"/>
              <a:ext cx="1136" cy="11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9120000">
              <a:off x="10799" y="3573"/>
              <a:ext cx="1136" cy="11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180000">
              <a:off x="10850" y="6790"/>
              <a:ext cx="1136" cy="11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580000">
              <a:off x="8773" y="8810"/>
              <a:ext cx="1136" cy="11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20000">
              <a:off x="5667" y="8833"/>
              <a:ext cx="1136" cy="11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980000">
              <a:off x="3743" y="7048"/>
              <a:ext cx="1136" cy="112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854575" y="5120640"/>
            <a:ext cx="7337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</a:t>
            </a:r>
            <a:r>
              <a:rPr lang="zh-CN" altLang="en-US" sz="2400" b="1">
                <a:solidFill>
                  <a:srgbClr val="FF0000"/>
                </a:solidFill>
              </a:rPr>
              <a:t>悬挂结构的重力场仿真</a:t>
            </a:r>
            <a:r>
              <a:rPr lang="zh-CN" altLang="en-US" sz="2400"/>
              <a:t>，</a:t>
            </a:r>
            <a:r>
              <a:rPr lang="en-US" altLang="zh-CN" sz="2400"/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桶部加载</a:t>
            </a:r>
            <a:r>
              <a:rPr lang="en-US" altLang="zh-CN" sz="2400" b="1">
                <a:solidFill>
                  <a:srgbClr val="FF0000"/>
                </a:solidFill>
              </a:rPr>
              <a:t>100Kg</a:t>
            </a:r>
            <a:r>
              <a:rPr lang="zh-CN" altLang="en-US" sz="2400" b="1">
                <a:solidFill>
                  <a:srgbClr val="FF0000"/>
                </a:solidFill>
              </a:rPr>
              <a:t>荷载仿真</a:t>
            </a:r>
            <a:endParaRPr lang="zh-CN" altLang="en-US" sz="2400"/>
          </a:p>
          <a:p>
            <a:r>
              <a:rPr lang="zh-CN" altLang="en-US" sz="2400"/>
              <a:t>将悬挂结构的</a:t>
            </a:r>
            <a:r>
              <a:rPr lang="en-US" altLang="zh-CN" sz="2400"/>
              <a:t>8</a:t>
            </a:r>
            <a:r>
              <a:rPr lang="zh-CN" altLang="en-US" sz="2400"/>
              <a:t>个固定结构设为全约束</a:t>
            </a:r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365" y="844550"/>
            <a:ext cx="10515600" cy="63246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FEA</a:t>
            </a:r>
            <a:r>
              <a:rPr lang="zh-CN" altLang="en-US" dirty="0" smtClean="0"/>
              <a:t>应力分析 </a:t>
            </a:r>
            <a:r>
              <a:rPr lang="en-US" altLang="zh-CN" dirty="0" smtClean="0"/>
              <a:t>— </a:t>
            </a:r>
            <a:r>
              <a:rPr lang="zh-CN" altLang="en-US" sz="4000" dirty="0" smtClean="0"/>
              <a:t>悬挂结构约束条件（运行</a:t>
            </a:r>
            <a:r>
              <a:rPr lang="zh-CN" altLang="en-US" sz="4000" dirty="0" smtClean="0"/>
              <a:t>工况）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170930" y="1825625"/>
            <a:ext cx="4487545" cy="3294380"/>
            <a:chOff x="9648" y="2326"/>
            <a:chExt cx="7067" cy="51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0" y="2326"/>
              <a:ext cx="6653" cy="429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9642" y="6630"/>
              <a:ext cx="890" cy="8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5831" y="6558"/>
              <a:ext cx="890" cy="878"/>
            </a:xfrm>
            <a:prstGeom prst="rect">
              <a:avLst/>
            </a:prstGeom>
          </p:spPr>
        </p:pic>
      </p:grpSp>
      <p:sp>
        <p:nvSpPr>
          <p:cNvPr id="10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桶部蜂窝板结构方案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smtClean="0"/>
              <a:t> 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10260"/>
            <a:ext cx="10515600" cy="69723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FEA</a:t>
            </a:r>
            <a:r>
              <a:rPr lang="zh-CN" altLang="en-US" dirty="0"/>
              <a:t>分析</a:t>
            </a:r>
            <a:r>
              <a:rPr lang="zh-CN" altLang="en-US" dirty="0" smtClean="0"/>
              <a:t>结果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85265" y="1248537"/>
            <a:ext cx="6891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结论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变形最大区域为</a:t>
            </a:r>
            <a:r>
              <a:rPr lang="en-US" altLang="zh-CN" dirty="0"/>
              <a:t>TPC</a:t>
            </a:r>
            <a:r>
              <a:rPr lang="zh-CN" altLang="en-US" dirty="0" smtClean="0"/>
              <a:t>内桶部，中心区域</a:t>
            </a:r>
            <a:endParaRPr lang="zh-CN" alt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最大变形约为  </a:t>
            </a:r>
            <a:r>
              <a:rPr lang="en-US" altLang="zh-CN" b="1" dirty="0" smtClean="0">
                <a:solidFill>
                  <a:srgbClr val="FF0000"/>
                </a:solidFill>
              </a:rPr>
              <a:t>112</a:t>
            </a:r>
            <a:r>
              <a:rPr lang="zh-CN" altLang="en-US" b="1" dirty="0" smtClean="0">
                <a:solidFill>
                  <a:srgbClr val="FF0000"/>
                </a:solidFill>
              </a:rPr>
              <a:t>微米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pPr marL="0" lvl="2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+mn-ea"/>
              </a:rPr>
              <a:t>              </a:t>
            </a:r>
            <a:r>
              <a:rPr lang="zh-CN" altLang="en-US" dirty="0" smtClean="0">
                <a:sym typeface="+mn-ea"/>
              </a:rPr>
              <a:t>最大应力约为： 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3Mpa   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桶部的应力小于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3Mpa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srgbClr val="FF0000"/>
              </a:solidFill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8255"/>
            <a:ext cx="6146165" cy="288163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桶部蜂窝板结构方案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smtClean="0"/>
              <a:t> 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75" y="2548255"/>
            <a:ext cx="5948045" cy="2788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1820" y="1172210"/>
            <a:ext cx="10610850" cy="604520"/>
          </a:xfrm>
        </p:spPr>
        <p:txBody>
          <a:bodyPr/>
          <a:lstStyle/>
          <a:p>
            <a:r>
              <a:rPr lang="zh-CN" altLang="en-US" dirty="0"/>
              <a:t>加载桶部</a:t>
            </a:r>
            <a:r>
              <a:rPr lang="en-US" altLang="zh-CN" dirty="0"/>
              <a:t>100</a:t>
            </a:r>
            <a:r>
              <a:rPr lang="zh-CN" altLang="en-US" dirty="0"/>
              <a:t>公斤重量（集中</a:t>
            </a:r>
            <a:r>
              <a:rPr lang="zh-CN" altLang="en-US" dirty="0"/>
              <a:t>荷载）  最大变形</a:t>
            </a:r>
            <a:r>
              <a:rPr lang="en-US" altLang="zh-CN" dirty="0"/>
              <a:t>0.258mm</a:t>
            </a:r>
            <a:r>
              <a:rPr lang="zh-CN" altLang="en-US" dirty="0"/>
              <a:t>，最大应力</a:t>
            </a:r>
            <a:r>
              <a:rPr lang="en-US" altLang="zh-CN" dirty="0"/>
              <a:t>17Mpa</a:t>
            </a:r>
            <a:r>
              <a:rPr lang="zh-CN" altLang="en-US" dirty="0"/>
              <a:t>，最大应力在端部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1952390"/>
            <a:ext cx="6299013" cy="2953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6" y="1925335"/>
            <a:ext cx="6414424" cy="3007329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592015" y="68526"/>
            <a:ext cx="9967547" cy="604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zh-CN" altLang="en-US">
                <a:sym typeface="+mn-ea"/>
              </a:rPr>
              <a:t>桶部蜂窝板结构方案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 smtClean="0"/>
              <a:t> 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a9774a93-d497-4428-8aef-53b92003653b}"/>
  <p:tag name="TABLE_SKINIDX" val="2"/>
  <p:tag name="TABLE_ENCOLOR" val="#FFFFFF"/>
  <p:tag name="KSO_WM_UNIT_VALUE" val="1262*2864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4012_1*β*1"/>
  <p:tag name="KSO_WM_TEMPLATE_CATEGORY" val="mixed"/>
  <p:tag name="KSO_WM_TEMPLATE_INDEX" val="20204012"/>
  <p:tag name="KSO_WM_UNIT_LAYERLEVEL" val="1"/>
  <p:tag name="KSO_WM_TAG_VERSION" val="1.0"/>
  <p:tag name="KSO_WM_BEAUTIFY_FLAG" val="#wm#"/>
  <p:tag name="TABLE_ENDDRAG_ORIGIN_RECT" val="812*140"/>
  <p:tag name="TABLE_ENDDRAG_RECT" val="79*399*812*140"/>
</p:tagLst>
</file>

<file path=ppt/tags/tag3.xml><?xml version="1.0" encoding="utf-8"?>
<p:tagLst xmlns:p="http://schemas.openxmlformats.org/presentationml/2006/main">
  <p:tag name="COMMONDATA" val="eyJoZGlkIjoiMDliMmMxY2QzZGU4ZWZlNWRiMGE3Y2E3NWUyMWMxMWIifQ=="/>
  <p:tag name="KSO_WPP_MARK_KEY" val="8f08eb6b-030e-472b-b0d4-419d2e1d9a45"/>
  <p:tag name="commondata" val="eyJoZGlkIjoiN2U2NWFlNTkxMGZjODc5ZjAyNDA4OWM2N2FjMzg3MWQifQ=="/>
</p:tagLst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1536</Words>
  <Application>WPS 演示</Application>
  <PresentationFormat>宽屏</PresentationFormat>
  <Paragraphs>188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等线</vt:lpstr>
      <vt:lpstr>华文行楷</vt:lpstr>
      <vt:lpstr>华文中宋</vt:lpstr>
      <vt:lpstr>微软雅黑</vt:lpstr>
      <vt:lpstr>Arial Unicode MS</vt:lpstr>
      <vt:lpstr>主题1</vt:lpstr>
      <vt:lpstr>PowerPoint 演示文稿</vt:lpstr>
      <vt:lpstr>研究内容</vt:lpstr>
      <vt:lpstr>概述</vt:lpstr>
      <vt:lpstr>概述  基本结构</vt:lpstr>
      <vt:lpstr>概述</vt:lpstr>
      <vt:lpstr>桶部蜂窝板结构方案    </vt:lpstr>
      <vt:lpstr>FEA应力分析 — 悬挂结构约束条件（运行工况）</vt:lpstr>
      <vt:lpstr>FEA分析结果</vt:lpstr>
      <vt:lpstr>加载桶部100公斤重量（集中荷载）  最大变形0.258mm，最大应力17Mpa，最大应力在端部</vt:lpstr>
      <vt:lpstr>桶部碳纤维方案</vt:lpstr>
      <vt:lpstr>模型建立，材料</vt:lpstr>
      <vt:lpstr>结论：当壁厚为0.1mm时</vt:lpstr>
      <vt:lpstr>结论：当壁厚是0.2mm时</vt:lpstr>
      <vt:lpstr>结论：当壁厚是0.3mm时</vt:lpstr>
      <vt:lpstr>薄壁结构的连接结构</vt:lpstr>
      <vt:lpstr>薄壁结构的连接结构</vt:lpstr>
      <vt:lpstr>新的设计 6-23</vt:lpstr>
      <vt:lpstr>下一步计划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Lucifer</cp:lastModifiedBy>
  <cp:revision>2590</cp:revision>
  <dcterms:created xsi:type="dcterms:W3CDTF">2018-03-16T02:05:00Z</dcterms:created>
  <dcterms:modified xsi:type="dcterms:W3CDTF">2024-07-01T03:56:06Z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1CC4CB8178184948A8829A6F8460D3E5</vt:lpwstr>
  </property>
  <property fmtid="{D5CDD505-2E9C-101B-9397-08002B2CF9AE}" pid="3" name="KSOProductBuildVer">
    <vt:lpwstr>2052-12.1.0.17133</vt:lpwstr>
  </property>
</Properties>
</file>