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6"/>
  </p:notesMasterIdLst>
  <p:sldIdLst>
    <p:sldId id="363" r:id="rId2"/>
    <p:sldId id="406" r:id="rId3"/>
    <p:sldId id="409" r:id="rId4"/>
    <p:sldId id="408" r:id="rId5"/>
    <p:sldId id="411" r:id="rId6"/>
    <p:sldId id="412" r:id="rId7"/>
    <p:sldId id="420" r:id="rId8"/>
    <p:sldId id="413" r:id="rId9"/>
    <p:sldId id="410" r:id="rId10"/>
    <p:sldId id="416" r:id="rId11"/>
    <p:sldId id="414" r:id="rId12"/>
    <p:sldId id="415" r:id="rId13"/>
    <p:sldId id="421" r:id="rId14"/>
    <p:sldId id="417" r:id="rId15"/>
  </p:sldIdLst>
  <p:sldSz cx="12192000" cy="6858000"/>
  <p:notesSz cx="6858000" cy="9144000"/>
  <p:defaultTextStyle>
    <a:defPPr>
      <a:defRPr lang="en-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0001"/>
    <a:srgbClr val="7E81FF"/>
    <a:srgbClr val="FF0000"/>
    <a:srgbClr val="F6CE1C"/>
    <a:srgbClr val="00A2DF"/>
    <a:srgbClr val="FFD71C"/>
    <a:srgbClr val="FFD72C"/>
    <a:srgbClr val="808080"/>
    <a:srgbClr val="89E3FF"/>
    <a:srgbClr val="FFDD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416"/>
    <p:restoredTop sz="93389"/>
  </p:normalViewPr>
  <p:slideViewPr>
    <p:cSldViewPr snapToGrid="0" snapToObjects="1">
      <p:cViewPr varScale="1">
        <p:scale>
          <a:sx n="79" d="100"/>
          <a:sy n="79" d="100"/>
        </p:scale>
        <p:origin x="232" y="1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401B753-5D7F-874D-89E3-FECC2FB0475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N"/>
          </a:p>
        </p:txBody>
      </p:sp>
      <p:sp>
        <p:nvSpPr>
          <p:cNvPr id="3" name="Date Placeholder 2">
            <a:extLst>
              <a:ext uri="{FF2B5EF4-FFF2-40B4-BE49-F238E27FC236}">
                <a16:creationId xmlns:a16="http://schemas.microsoft.com/office/drawing/2014/main" id="{25EDC96C-2284-D040-A528-9AFE60B17C39}"/>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6B14FE-E20B-F543-B0DB-3D7ADC0754CF}" type="datetimeFigureOut">
              <a:rPr lang="en-CN" smtClean="0"/>
              <a:t>2024/7/1</a:t>
            </a:fld>
            <a:endParaRPr lang="en-CN"/>
          </a:p>
        </p:txBody>
      </p:sp>
      <p:sp>
        <p:nvSpPr>
          <p:cNvPr id="4" name="Slide Image Placeholder 3">
            <a:extLst>
              <a:ext uri="{FF2B5EF4-FFF2-40B4-BE49-F238E27FC236}">
                <a16:creationId xmlns:a16="http://schemas.microsoft.com/office/drawing/2014/main" id="{A002F7C3-46C2-4D4A-A86F-0DAE52F57895}"/>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N"/>
          </a:p>
        </p:txBody>
      </p:sp>
      <p:sp>
        <p:nvSpPr>
          <p:cNvPr id="5" name="Notes Placeholder 4">
            <a:extLst>
              <a:ext uri="{FF2B5EF4-FFF2-40B4-BE49-F238E27FC236}">
                <a16:creationId xmlns:a16="http://schemas.microsoft.com/office/drawing/2014/main" id="{2D751AA4-050E-B04B-BD65-2A770BF1B38A}"/>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6" name="Footer Placeholder 5">
            <a:extLst>
              <a:ext uri="{FF2B5EF4-FFF2-40B4-BE49-F238E27FC236}">
                <a16:creationId xmlns:a16="http://schemas.microsoft.com/office/drawing/2014/main" id="{BB34D559-6467-DD4E-8C86-6DCCD89B0BDA}"/>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N"/>
          </a:p>
        </p:txBody>
      </p:sp>
      <p:sp>
        <p:nvSpPr>
          <p:cNvPr id="7" name="Slide Number Placeholder 6">
            <a:extLst>
              <a:ext uri="{FF2B5EF4-FFF2-40B4-BE49-F238E27FC236}">
                <a16:creationId xmlns:a16="http://schemas.microsoft.com/office/drawing/2014/main" id="{EF5AF418-CBB5-EE4E-B919-C122185837C6}"/>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FBC9F8-EBF9-2342-A832-1AA58D967127}" type="slidenum">
              <a:rPr lang="en-CN" smtClean="0"/>
              <a:t>‹#›</a:t>
            </a:fld>
            <a:endParaRPr lang="en-C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9DFBC9F8-EBF9-2342-A832-1AA58D967127}" type="slidenum">
              <a:rPr lang="en-CN" smtClean="0"/>
              <a:t>4</a:t>
            </a:fld>
            <a:endParaRPr lang="en-CN"/>
          </a:p>
        </p:txBody>
      </p:sp>
    </p:spTree>
    <p:extLst>
      <p:ext uri="{BB962C8B-B14F-4D97-AF65-F5344CB8AC3E}">
        <p14:creationId xmlns:p14="http://schemas.microsoft.com/office/powerpoint/2010/main" val="2878723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CFE9F-0222-364E-9980-5F3D3FDBC4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N"/>
          </a:p>
        </p:txBody>
      </p:sp>
      <p:sp>
        <p:nvSpPr>
          <p:cNvPr id="3" name="Subtitle 2">
            <a:extLst>
              <a:ext uri="{FF2B5EF4-FFF2-40B4-BE49-F238E27FC236}">
                <a16:creationId xmlns:a16="http://schemas.microsoft.com/office/drawing/2014/main" id="{62BB4BF4-BE44-0A44-8AB0-44A6C46917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N"/>
          </a:p>
        </p:txBody>
      </p:sp>
      <p:sp>
        <p:nvSpPr>
          <p:cNvPr id="4" name="Date Placeholder 3">
            <a:extLst>
              <a:ext uri="{FF2B5EF4-FFF2-40B4-BE49-F238E27FC236}">
                <a16:creationId xmlns:a16="http://schemas.microsoft.com/office/drawing/2014/main" id="{902438F4-56EB-CA44-B7A5-C332A5D56E62}"/>
              </a:ext>
            </a:extLst>
          </p:cNvPr>
          <p:cNvSpPr>
            <a:spLocks noGrp="1"/>
          </p:cNvSpPr>
          <p:nvPr>
            <p:ph type="dt" sz="half" idx="10"/>
          </p:nvPr>
        </p:nvSpPr>
        <p:spPr/>
        <p:txBody>
          <a:bodyPr/>
          <a:lstStyle/>
          <a:p>
            <a:r>
              <a:rPr lang="en-US"/>
              <a:t>2 July, 2024</a:t>
            </a:r>
            <a:endParaRPr lang="en-CN"/>
          </a:p>
        </p:txBody>
      </p:sp>
      <p:sp>
        <p:nvSpPr>
          <p:cNvPr id="5" name="Footer Placeholder 4">
            <a:extLst>
              <a:ext uri="{FF2B5EF4-FFF2-40B4-BE49-F238E27FC236}">
                <a16:creationId xmlns:a16="http://schemas.microsoft.com/office/drawing/2014/main" id="{370899E0-0AC4-C54E-B92F-D2192FDDC6AA}"/>
              </a:ext>
            </a:extLst>
          </p:cNvPr>
          <p:cNvSpPr>
            <a:spLocks noGrp="1"/>
          </p:cNvSpPr>
          <p:nvPr>
            <p:ph type="ftr" sz="quarter" idx="11"/>
          </p:nvPr>
        </p:nvSpPr>
        <p:spPr/>
        <p:txBody>
          <a:bodyPr/>
          <a:lstStyle/>
          <a:p>
            <a:r>
              <a:rPr lang="zh-CN" altLang="en-US"/>
              <a:t>课题二实施方案汇报</a:t>
            </a:r>
            <a:endParaRPr lang="en-CN"/>
          </a:p>
        </p:txBody>
      </p:sp>
      <p:sp>
        <p:nvSpPr>
          <p:cNvPr id="6" name="Slide Number Placeholder 5">
            <a:extLst>
              <a:ext uri="{FF2B5EF4-FFF2-40B4-BE49-F238E27FC236}">
                <a16:creationId xmlns:a16="http://schemas.microsoft.com/office/drawing/2014/main" id="{6BE1B5AF-B64A-1540-849D-E8CEB5F6253E}"/>
              </a:ext>
            </a:extLst>
          </p:cNvPr>
          <p:cNvSpPr>
            <a:spLocks noGrp="1"/>
          </p:cNvSpPr>
          <p:nvPr>
            <p:ph type="sldNum" sz="quarter" idx="12"/>
          </p:nvPr>
        </p:nvSpPr>
        <p:spPr/>
        <p:txBody>
          <a:bodyPr/>
          <a:lstStyle/>
          <a:p>
            <a:fld id="{C6B12BB3-1100-4148-A030-586BEC661A75}" type="slidenum">
              <a:rPr lang="en-CN" smtClean="0"/>
              <a:t>‹#›</a:t>
            </a:fld>
            <a:endParaRPr lang="en-CN"/>
          </a:p>
        </p:txBody>
      </p:sp>
    </p:spTree>
    <p:extLst>
      <p:ext uri="{BB962C8B-B14F-4D97-AF65-F5344CB8AC3E}">
        <p14:creationId xmlns:p14="http://schemas.microsoft.com/office/powerpoint/2010/main" val="2535157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26B00-5D1E-8745-9FB1-3B3121C66DCE}"/>
              </a:ext>
            </a:extLst>
          </p:cNvPr>
          <p:cNvSpPr>
            <a:spLocks noGrp="1"/>
          </p:cNvSpPr>
          <p:nvPr>
            <p:ph type="title"/>
          </p:nvPr>
        </p:nvSpPr>
        <p:spPr/>
        <p:txBody>
          <a:bodyPr/>
          <a:lstStyle/>
          <a:p>
            <a:r>
              <a:rPr lang="en-US"/>
              <a:t>Click to edit Master title style</a:t>
            </a:r>
            <a:endParaRPr lang="en-CN"/>
          </a:p>
        </p:txBody>
      </p:sp>
      <p:sp>
        <p:nvSpPr>
          <p:cNvPr id="3" name="Vertical Text Placeholder 2">
            <a:extLst>
              <a:ext uri="{FF2B5EF4-FFF2-40B4-BE49-F238E27FC236}">
                <a16:creationId xmlns:a16="http://schemas.microsoft.com/office/drawing/2014/main" id="{3691AF93-BA21-CB4E-B4B3-EB50016736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Date Placeholder 3">
            <a:extLst>
              <a:ext uri="{FF2B5EF4-FFF2-40B4-BE49-F238E27FC236}">
                <a16:creationId xmlns:a16="http://schemas.microsoft.com/office/drawing/2014/main" id="{429F85B3-93B7-084C-8BBC-AF813EDFEE5D}"/>
              </a:ext>
            </a:extLst>
          </p:cNvPr>
          <p:cNvSpPr>
            <a:spLocks noGrp="1"/>
          </p:cNvSpPr>
          <p:nvPr>
            <p:ph type="dt" sz="half" idx="10"/>
          </p:nvPr>
        </p:nvSpPr>
        <p:spPr/>
        <p:txBody>
          <a:bodyPr/>
          <a:lstStyle/>
          <a:p>
            <a:r>
              <a:rPr lang="en-US"/>
              <a:t>2 July, 2024</a:t>
            </a:r>
            <a:endParaRPr lang="en-CN"/>
          </a:p>
        </p:txBody>
      </p:sp>
      <p:sp>
        <p:nvSpPr>
          <p:cNvPr id="5" name="Footer Placeholder 4">
            <a:extLst>
              <a:ext uri="{FF2B5EF4-FFF2-40B4-BE49-F238E27FC236}">
                <a16:creationId xmlns:a16="http://schemas.microsoft.com/office/drawing/2014/main" id="{A9ED7B94-6FA4-CC43-9BDE-4C56B05C1581}"/>
              </a:ext>
            </a:extLst>
          </p:cNvPr>
          <p:cNvSpPr>
            <a:spLocks noGrp="1"/>
          </p:cNvSpPr>
          <p:nvPr>
            <p:ph type="ftr" sz="quarter" idx="11"/>
          </p:nvPr>
        </p:nvSpPr>
        <p:spPr/>
        <p:txBody>
          <a:bodyPr/>
          <a:lstStyle/>
          <a:p>
            <a:r>
              <a:rPr lang="zh-CN" altLang="en-US"/>
              <a:t>课题二实施方案汇报</a:t>
            </a:r>
            <a:endParaRPr lang="en-CN"/>
          </a:p>
        </p:txBody>
      </p:sp>
      <p:sp>
        <p:nvSpPr>
          <p:cNvPr id="6" name="Slide Number Placeholder 5">
            <a:extLst>
              <a:ext uri="{FF2B5EF4-FFF2-40B4-BE49-F238E27FC236}">
                <a16:creationId xmlns:a16="http://schemas.microsoft.com/office/drawing/2014/main" id="{A6061C89-D9C0-BE44-9D45-315848402615}"/>
              </a:ext>
            </a:extLst>
          </p:cNvPr>
          <p:cNvSpPr>
            <a:spLocks noGrp="1"/>
          </p:cNvSpPr>
          <p:nvPr>
            <p:ph type="sldNum" sz="quarter" idx="12"/>
          </p:nvPr>
        </p:nvSpPr>
        <p:spPr/>
        <p:txBody>
          <a:bodyPr/>
          <a:lstStyle/>
          <a:p>
            <a:fld id="{C6B12BB3-1100-4148-A030-586BEC661A75}" type="slidenum">
              <a:rPr lang="en-CN" smtClean="0"/>
              <a:t>‹#›</a:t>
            </a:fld>
            <a:endParaRPr lang="en-CN"/>
          </a:p>
        </p:txBody>
      </p:sp>
    </p:spTree>
    <p:extLst>
      <p:ext uri="{BB962C8B-B14F-4D97-AF65-F5344CB8AC3E}">
        <p14:creationId xmlns:p14="http://schemas.microsoft.com/office/powerpoint/2010/main" val="3754807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DED947-7557-134E-9745-2E5D253E63A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N"/>
          </a:p>
        </p:txBody>
      </p:sp>
      <p:sp>
        <p:nvSpPr>
          <p:cNvPr id="3" name="Vertical Text Placeholder 2">
            <a:extLst>
              <a:ext uri="{FF2B5EF4-FFF2-40B4-BE49-F238E27FC236}">
                <a16:creationId xmlns:a16="http://schemas.microsoft.com/office/drawing/2014/main" id="{7B19B361-F2DF-A046-ACC0-A30554C07C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Date Placeholder 3">
            <a:extLst>
              <a:ext uri="{FF2B5EF4-FFF2-40B4-BE49-F238E27FC236}">
                <a16:creationId xmlns:a16="http://schemas.microsoft.com/office/drawing/2014/main" id="{0BB03ADF-A29D-174B-92CB-3CEC9DE8F3AB}"/>
              </a:ext>
            </a:extLst>
          </p:cNvPr>
          <p:cNvSpPr>
            <a:spLocks noGrp="1"/>
          </p:cNvSpPr>
          <p:nvPr>
            <p:ph type="dt" sz="half" idx="10"/>
          </p:nvPr>
        </p:nvSpPr>
        <p:spPr/>
        <p:txBody>
          <a:bodyPr/>
          <a:lstStyle/>
          <a:p>
            <a:r>
              <a:rPr lang="en-US"/>
              <a:t>2 July, 2024</a:t>
            </a:r>
            <a:endParaRPr lang="en-CN"/>
          </a:p>
        </p:txBody>
      </p:sp>
      <p:sp>
        <p:nvSpPr>
          <p:cNvPr id="5" name="Footer Placeholder 4">
            <a:extLst>
              <a:ext uri="{FF2B5EF4-FFF2-40B4-BE49-F238E27FC236}">
                <a16:creationId xmlns:a16="http://schemas.microsoft.com/office/drawing/2014/main" id="{2F079D4E-CDF8-514E-94E8-B27F71A72BC5}"/>
              </a:ext>
            </a:extLst>
          </p:cNvPr>
          <p:cNvSpPr>
            <a:spLocks noGrp="1"/>
          </p:cNvSpPr>
          <p:nvPr>
            <p:ph type="ftr" sz="quarter" idx="11"/>
          </p:nvPr>
        </p:nvSpPr>
        <p:spPr/>
        <p:txBody>
          <a:bodyPr/>
          <a:lstStyle/>
          <a:p>
            <a:r>
              <a:rPr lang="zh-CN" altLang="en-US"/>
              <a:t>课题二实施方案汇报</a:t>
            </a:r>
            <a:endParaRPr lang="en-CN"/>
          </a:p>
        </p:txBody>
      </p:sp>
      <p:sp>
        <p:nvSpPr>
          <p:cNvPr id="6" name="Slide Number Placeholder 5">
            <a:extLst>
              <a:ext uri="{FF2B5EF4-FFF2-40B4-BE49-F238E27FC236}">
                <a16:creationId xmlns:a16="http://schemas.microsoft.com/office/drawing/2014/main" id="{BD69CEF6-9BF9-584F-9E51-CA4B599594CE}"/>
              </a:ext>
            </a:extLst>
          </p:cNvPr>
          <p:cNvSpPr>
            <a:spLocks noGrp="1"/>
          </p:cNvSpPr>
          <p:nvPr>
            <p:ph type="sldNum" sz="quarter" idx="12"/>
          </p:nvPr>
        </p:nvSpPr>
        <p:spPr/>
        <p:txBody>
          <a:bodyPr/>
          <a:lstStyle/>
          <a:p>
            <a:fld id="{C6B12BB3-1100-4148-A030-586BEC661A75}" type="slidenum">
              <a:rPr lang="en-CN" smtClean="0"/>
              <a:t>‹#›</a:t>
            </a:fld>
            <a:endParaRPr lang="en-CN"/>
          </a:p>
        </p:txBody>
      </p:sp>
    </p:spTree>
    <p:extLst>
      <p:ext uri="{BB962C8B-B14F-4D97-AF65-F5344CB8AC3E}">
        <p14:creationId xmlns:p14="http://schemas.microsoft.com/office/powerpoint/2010/main" val="1402656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7D1BA-6F4D-2E47-B978-C4A460FC22CE}"/>
              </a:ext>
            </a:extLst>
          </p:cNvPr>
          <p:cNvSpPr>
            <a:spLocks noGrp="1"/>
          </p:cNvSpPr>
          <p:nvPr>
            <p:ph type="title"/>
          </p:nvPr>
        </p:nvSpPr>
        <p:spPr/>
        <p:txBody>
          <a:bodyPr/>
          <a:lstStyle/>
          <a:p>
            <a:r>
              <a:rPr lang="en-US"/>
              <a:t>Click to edit Master title style</a:t>
            </a:r>
            <a:endParaRPr lang="en-CN"/>
          </a:p>
        </p:txBody>
      </p:sp>
      <p:sp>
        <p:nvSpPr>
          <p:cNvPr id="3" name="Content Placeholder 2">
            <a:extLst>
              <a:ext uri="{FF2B5EF4-FFF2-40B4-BE49-F238E27FC236}">
                <a16:creationId xmlns:a16="http://schemas.microsoft.com/office/drawing/2014/main" id="{2EE2834D-D959-1542-A7EC-A2FDD84C1B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Date Placeholder 3">
            <a:extLst>
              <a:ext uri="{FF2B5EF4-FFF2-40B4-BE49-F238E27FC236}">
                <a16:creationId xmlns:a16="http://schemas.microsoft.com/office/drawing/2014/main" id="{382E4047-CF7D-E14E-BF54-6CAF5A82718F}"/>
              </a:ext>
            </a:extLst>
          </p:cNvPr>
          <p:cNvSpPr>
            <a:spLocks noGrp="1"/>
          </p:cNvSpPr>
          <p:nvPr>
            <p:ph type="dt" sz="half" idx="10"/>
          </p:nvPr>
        </p:nvSpPr>
        <p:spPr/>
        <p:txBody>
          <a:bodyPr/>
          <a:lstStyle/>
          <a:p>
            <a:r>
              <a:rPr lang="en-US"/>
              <a:t>2 July, 2024</a:t>
            </a:r>
            <a:endParaRPr lang="en-CN"/>
          </a:p>
        </p:txBody>
      </p:sp>
      <p:sp>
        <p:nvSpPr>
          <p:cNvPr id="5" name="Footer Placeholder 4">
            <a:extLst>
              <a:ext uri="{FF2B5EF4-FFF2-40B4-BE49-F238E27FC236}">
                <a16:creationId xmlns:a16="http://schemas.microsoft.com/office/drawing/2014/main" id="{16372EA8-AB23-D94C-95FD-A9606C3F29B9}"/>
              </a:ext>
            </a:extLst>
          </p:cNvPr>
          <p:cNvSpPr>
            <a:spLocks noGrp="1"/>
          </p:cNvSpPr>
          <p:nvPr>
            <p:ph type="ftr" sz="quarter" idx="11"/>
          </p:nvPr>
        </p:nvSpPr>
        <p:spPr/>
        <p:txBody>
          <a:bodyPr/>
          <a:lstStyle/>
          <a:p>
            <a:r>
              <a:rPr lang="zh-CN" altLang="en-US"/>
              <a:t>课题二实施方案汇报</a:t>
            </a:r>
            <a:endParaRPr lang="en-CN"/>
          </a:p>
        </p:txBody>
      </p:sp>
      <p:sp>
        <p:nvSpPr>
          <p:cNvPr id="6" name="Slide Number Placeholder 5">
            <a:extLst>
              <a:ext uri="{FF2B5EF4-FFF2-40B4-BE49-F238E27FC236}">
                <a16:creationId xmlns:a16="http://schemas.microsoft.com/office/drawing/2014/main" id="{945B3B85-1F29-DE4D-BC64-446C5911E29C}"/>
              </a:ext>
            </a:extLst>
          </p:cNvPr>
          <p:cNvSpPr>
            <a:spLocks noGrp="1"/>
          </p:cNvSpPr>
          <p:nvPr>
            <p:ph type="sldNum" sz="quarter" idx="12"/>
          </p:nvPr>
        </p:nvSpPr>
        <p:spPr/>
        <p:txBody>
          <a:bodyPr/>
          <a:lstStyle/>
          <a:p>
            <a:fld id="{C6B12BB3-1100-4148-A030-586BEC661A75}" type="slidenum">
              <a:rPr lang="en-CN" smtClean="0"/>
              <a:t>‹#›</a:t>
            </a:fld>
            <a:endParaRPr lang="en-CN"/>
          </a:p>
        </p:txBody>
      </p:sp>
    </p:spTree>
    <p:extLst>
      <p:ext uri="{BB962C8B-B14F-4D97-AF65-F5344CB8AC3E}">
        <p14:creationId xmlns:p14="http://schemas.microsoft.com/office/powerpoint/2010/main" val="2807702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9416C-CA28-2541-BD3A-6628D10A13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N"/>
          </a:p>
        </p:txBody>
      </p:sp>
      <p:sp>
        <p:nvSpPr>
          <p:cNvPr id="3" name="Text Placeholder 2">
            <a:extLst>
              <a:ext uri="{FF2B5EF4-FFF2-40B4-BE49-F238E27FC236}">
                <a16:creationId xmlns:a16="http://schemas.microsoft.com/office/drawing/2014/main" id="{FB8949CE-A6C3-5745-8A4D-92183D42F5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ECB78D-0BF1-2344-8AA3-C8C1D179197C}"/>
              </a:ext>
            </a:extLst>
          </p:cNvPr>
          <p:cNvSpPr>
            <a:spLocks noGrp="1"/>
          </p:cNvSpPr>
          <p:nvPr>
            <p:ph type="dt" sz="half" idx="10"/>
          </p:nvPr>
        </p:nvSpPr>
        <p:spPr/>
        <p:txBody>
          <a:bodyPr/>
          <a:lstStyle/>
          <a:p>
            <a:r>
              <a:rPr lang="en-US"/>
              <a:t>2 July, 2024</a:t>
            </a:r>
            <a:endParaRPr lang="en-CN"/>
          </a:p>
        </p:txBody>
      </p:sp>
      <p:sp>
        <p:nvSpPr>
          <p:cNvPr id="5" name="Footer Placeholder 4">
            <a:extLst>
              <a:ext uri="{FF2B5EF4-FFF2-40B4-BE49-F238E27FC236}">
                <a16:creationId xmlns:a16="http://schemas.microsoft.com/office/drawing/2014/main" id="{22510AD7-D156-794D-A2E3-1A5A1E6C8419}"/>
              </a:ext>
            </a:extLst>
          </p:cNvPr>
          <p:cNvSpPr>
            <a:spLocks noGrp="1"/>
          </p:cNvSpPr>
          <p:nvPr>
            <p:ph type="ftr" sz="quarter" idx="11"/>
          </p:nvPr>
        </p:nvSpPr>
        <p:spPr/>
        <p:txBody>
          <a:bodyPr/>
          <a:lstStyle/>
          <a:p>
            <a:r>
              <a:rPr lang="zh-CN" altLang="en-US"/>
              <a:t>课题二实施方案汇报</a:t>
            </a:r>
            <a:endParaRPr lang="en-CN"/>
          </a:p>
        </p:txBody>
      </p:sp>
      <p:sp>
        <p:nvSpPr>
          <p:cNvPr id="6" name="Slide Number Placeholder 5">
            <a:extLst>
              <a:ext uri="{FF2B5EF4-FFF2-40B4-BE49-F238E27FC236}">
                <a16:creationId xmlns:a16="http://schemas.microsoft.com/office/drawing/2014/main" id="{163C8901-E3D7-DF46-BE92-556AE1629D7B}"/>
              </a:ext>
            </a:extLst>
          </p:cNvPr>
          <p:cNvSpPr>
            <a:spLocks noGrp="1"/>
          </p:cNvSpPr>
          <p:nvPr>
            <p:ph type="sldNum" sz="quarter" idx="12"/>
          </p:nvPr>
        </p:nvSpPr>
        <p:spPr/>
        <p:txBody>
          <a:bodyPr/>
          <a:lstStyle/>
          <a:p>
            <a:fld id="{C6B12BB3-1100-4148-A030-586BEC661A75}" type="slidenum">
              <a:rPr lang="en-CN" smtClean="0"/>
              <a:t>‹#›</a:t>
            </a:fld>
            <a:endParaRPr lang="en-CN"/>
          </a:p>
        </p:txBody>
      </p:sp>
    </p:spTree>
    <p:extLst>
      <p:ext uri="{BB962C8B-B14F-4D97-AF65-F5344CB8AC3E}">
        <p14:creationId xmlns:p14="http://schemas.microsoft.com/office/powerpoint/2010/main" val="2970878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EF9E9-129B-7748-9081-E7CBCEFA296D}"/>
              </a:ext>
            </a:extLst>
          </p:cNvPr>
          <p:cNvSpPr>
            <a:spLocks noGrp="1"/>
          </p:cNvSpPr>
          <p:nvPr>
            <p:ph type="title"/>
          </p:nvPr>
        </p:nvSpPr>
        <p:spPr/>
        <p:txBody>
          <a:bodyPr/>
          <a:lstStyle/>
          <a:p>
            <a:r>
              <a:rPr lang="en-US"/>
              <a:t>Click to edit Master title style</a:t>
            </a:r>
            <a:endParaRPr lang="en-CN"/>
          </a:p>
        </p:txBody>
      </p:sp>
      <p:sp>
        <p:nvSpPr>
          <p:cNvPr id="3" name="Content Placeholder 2">
            <a:extLst>
              <a:ext uri="{FF2B5EF4-FFF2-40B4-BE49-F238E27FC236}">
                <a16:creationId xmlns:a16="http://schemas.microsoft.com/office/drawing/2014/main" id="{34670C9B-7998-C74E-8348-2D874ECDE8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Content Placeholder 3">
            <a:extLst>
              <a:ext uri="{FF2B5EF4-FFF2-40B4-BE49-F238E27FC236}">
                <a16:creationId xmlns:a16="http://schemas.microsoft.com/office/drawing/2014/main" id="{4270EFC2-2C41-4647-B324-72BF046CF2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5" name="Date Placeholder 4">
            <a:extLst>
              <a:ext uri="{FF2B5EF4-FFF2-40B4-BE49-F238E27FC236}">
                <a16:creationId xmlns:a16="http://schemas.microsoft.com/office/drawing/2014/main" id="{6B4D5D77-1276-B140-AB58-59462472F74A}"/>
              </a:ext>
            </a:extLst>
          </p:cNvPr>
          <p:cNvSpPr>
            <a:spLocks noGrp="1"/>
          </p:cNvSpPr>
          <p:nvPr>
            <p:ph type="dt" sz="half" idx="10"/>
          </p:nvPr>
        </p:nvSpPr>
        <p:spPr/>
        <p:txBody>
          <a:bodyPr/>
          <a:lstStyle/>
          <a:p>
            <a:r>
              <a:rPr lang="en-US"/>
              <a:t>2 July, 2024</a:t>
            </a:r>
            <a:endParaRPr lang="en-CN"/>
          </a:p>
        </p:txBody>
      </p:sp>
      <p:sp>
        <p:nvSpPr>
          <p:cNvPr id="6" name="Footer Placeholder 5">
            <a:extLst>
              <a:ext uri="{FF2B5EF4-FFF2-40B4-BE49-F238E27FC236}">
                <a16:creationId xmlns:a16="http://schemas.microsoft.com/office/drawing/2014/main" id="{435752DC-D7C6-5B4A-821F-A1152F4669E6}"/>
              </a:ext>
            </a:extLst>
          </p:cNvPr>
          <p:cNvSpPr>
            <a:spLocks noGrp="1"/>
          </p:cNvSpPr>
          <p:nvPr>
            <p:ph type="ftr" sz="quarter" idx="11"/>
          </p:nvPr>
        </p:nvSpPr>
        <p:spPr/>
        <p:txBody>
          <a:bodyPr/>
          <a:lstStyle/>
          <a:p>
            <a:r>
              <a:rPr lang="zh-CN" altLang="en-US"/>
              <a:t>课题二实施方案汇报</a:t>
            </a:r>
            <a:endParaRPr lang="en-CN"/>
          </a:p>
        </p:txBody>
      </p:sp>
      <p:sp>
        <p:nvSpPr>
          <p:cNvPr id="7" name="Slide Number Placeholder 6">
            <a:extLst>
              <a:ext uri="{FF2B5EF4-FFF2-40B4-BE49-F238E27FC236}">
                <a16:creationId xmlns:a16="http://schemas.microsoft.com/office/drawing/2014/main" id="{BF2156C2-E701-EA4A-821B-ADCED7331123}"/>
              </a:ext>
            </a:extLst>
          </p:cNvPr>
          <p:cNvSpPr>
            <a:spLocks noGrp="1"/>
          </p:cNvSpPr>
          <p:nvPr>
            <p:ph type="sldNum" sz="quarter" idx="12"/>
          </p:nvPr>
        </p:nvSpPr>
        <p:spPr/>
        <p:txBody>
          <a:bodyPr/>
          <a:lstStyle/>
          <a:p>
            <a:fld id="{C6B12BB3-1100-4148-A030-586BEC661A75}" type="slidenum">
              <a:rPr lang="en-CN" smtClean="0"/>
              <a:t>‹#›</a:t>
            </a:fld>
            <a:endParaRPr lang="en-CN"/>
          </a:p>
        </p:txBody>
      </p:sp>
    </p:spTree>
    <p:extLst>
      <p:ext uri="{BB962C8B-B14F-4D97-AF65-F5344CB8AC3E}">
        <p14:creationId xmlns:p14="http://schemas.microsoft.com/office/powerpoint/2010/main" val="1935241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77E39-1DE6-1C4E-BD70-B899D85D9A61}"/>
              </a:ext>
            </a:extLst>
          </p:cNvPr>
          <p:cNvSpPr>
            <a:spLocks noGrp="1"/>
          </p:cNvSpPr>
          <p:nvPr>
            <p:ph type="title"/>
          </p:nvPr>
        </p:nvSpPr>
        <p:spPr>
          <a:xfrm>
            <a:off x="839788" y="365125"/>
            <a:ext cx="10515600" cy="1325563"/>
          </a:xfrm>
        </p:spPr>
        <p:txBody>
          <a:bodyPr/>
          <a:lstStyle/>
          <a:p>
            <a:r>
              <a:rPr lang="en-US"/>
              <a:t>Click to edit Master title style</a:t>
            </a:r>
            <a:endParaRPr lang="en-CN"/>
          </a:p>
        </p:txBody>
      </p:sp>
      <p:sp>
        <p:nvSpPr>
          <p:cNvPr id="3" name="Text Placeholder 2">
            <a:extLst>
              <a:ext uri="{FF2B5EF4-FFF2-40B4-BE49-F238E27FC236}">
                <a16:creationId xmlns:a16="http://schemas.microsoft.com/office/drawing/2014/main" id="{7C3618B4-02D2-B444-B901-F797D26421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05673D-41E3-7346-A84A-2EF0EAA7B6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5" name="Text Placeholder 4">
            <a:extLst>
              <a:ext uri="{FF2B5EF4-FFF2-40B4-BE49-F238E27FC236}">
                <a16:creationId xmlns:a16="http://schemas.microsoft.com/office/drawing/2014/main" id="{13B76434-DACD-414C-8E43-16768EFB60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B8A101-DA59-B34C-9B4D-AAEFECC21C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7" name="Date Placeholder 6">
            <a:extLst>
              <a:ext uri="{FF2B5EF4-FFF2-40B4-BE49-F238E27FC236}">
                <a16:creationId xmlns:a16="http://schemas.microsoft.com/office/drawing/2014/main" id="{F20E806B-6489-1940-9AA3-244CECB3B320}"/>
              </a:ext>
            </a:extLst>
          </p:cNvPr>
          <p:cNvSpPr>
            <a:spLocks noGrp="1"/>
          </p:cNvSpPr>
          <p:nvPr>
            <p:ph type="dt" sz="half" idx="10"/>
          </p:nvPr>
        </p:nvSpPr>
        <p:spPr/>
        <p:txBody>
          <a:bodyPr/>
          <a:lstStyle/>
          <a:p>
            <a:r>
              <a:rPr lang="en-US"/>
              <a:t>2 July, 2024</a:t>
            </a:r>
            <a:endParaRPr lang="en-CN"/>
          </a:p>
        </p:txBody>
      </p:sp>
      <p:sp>
        <p:nvSpPr>
          <p:cNvPr id="8" name="Footer Placeholder 7">
            <a:extLst>
              <a:ext uri="{FF2B5EF4-FFF2-40B4-BE49-F238E27FC236}">
                <a16:creationId xmlns:a16="http://schemas.microsoft.com/office/drawing/2014/main" id="{39614ED9-E72A-204D-B3B7-08AD32B0D884}"/>
              </a:ext>
            </a:extLst>
          </p:cNvPr>
          <p:cNvSpPr>
            <a:spLocks noGrp="1"/>
          </p:cNvSpPr>
          <p:nvPr>
            <p:ph type="ftr" sz="quarter" idx="11"/>
          </p:nvPr>
        </p:nvSpPr>
        <p:spPr/>
        <p:txBody>
          <a:bodyPr/>
          <a:lstStyle/>
          <a:p>
            <a:r>
              <a:rPr lang="zh-CN" altLang="en-US"/>
              <a:t>课题二实施方案汇报</a:t>
            </a:r>
            <a:endParaRPr lang="en-CN"/>
          </a:p>
        </p:txBody>
      </p:sp>
      <p:sp>
        <p:nvSpPr>
          <p:cNvPr id="9" name="Slide Number Placeholder 8">
            <a:extLst>
              <a:ext uri="{FF2B5EF4-FFF2-40B4-BE49-F238E27FC236}">
                <a16:creationId xmlns:a16="http://schemas.microsoft.com/office/drawing/2014/main" id="{2F75051C-44B1-3841-AFEA-47E8C154049E}"/>
              </a:ext>
            </a:extLst>
          </p:cNvPr>
          <p:cNvSpPr>
            <a:spLocks noGrp="1"/>
          </p:cNvSpPr>
          <p:nvPr>
            <p:ph type="sldNum" sz="quarter" idx="12"/>
          </p:nvPr>
        </p:nvSpPr>
        <p:spPr/>
        <p:txBody>
          <a:bodyPr/>
          <a:lstStyle/>
          <a:p>
            <a:fld id="{C6B12BB3-1100-4148-A030-586BEC661A75}" type="slidenum">
              <a:rPr lang="en-CN" smtClean="0"/>
              <a:t>‹#›</a:t>
            </a:fld>
            <a:endParaRPr lang="en-CN"/>
          </a:p>
        </p:txBody>
      </p:sp>
    </p:spTree>
    <p:extLst>
      <p:ext uri="{BB962C8B-B14F-4D97-AF65-F5344CB8AC3E}">
        <p14:creationId xmlns:p14="http://schemas.microsoft.com/office/powerpoint/2010/main" val="465854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2EC14-42A9-C74A-ABAE-B50A61A9B997}"/>
              </a:ext>
            </a:extLst>
          </p:cNvPr>
          <p:cNvSpPr>
            <a:spLocks noGrp="1"/>
          </p:cNvSpPr>
          <p:nvPr>
            <p:ph type="title"/>
          </p:nvPr>
        </p:nvSpPr>
        <p:spPr/>
        <p:txBody>
          <a:bodyPr/>
          <a:lstStyle/>
          <a:p>
            <a:r>
              <a:rPr lang="en-US"/>
              <a:t>Click to edit Master title style</a:t>
            </a:r>
            <a:endParaRPr lang="en-CN"/>
          </a:p>
        </p:txBody>
      </p:sp>
      <p:sp>
        <p:nvSpPr>
          <p:cNvPr id="3" name="Date Placeholder 2">
            <a:extLst>
              <a:ext uri="{FF2B5EF4-FFF2-40B4-BE49-F238E27FC236}">
                <a16:creationId xmlns:a16="http://schemas.microsoft.com/office/drawing/2014/main" id="{AA9DCE8B-B468-044E-B7C3-C0FC34C1E54A}"/>
              </a:ext>
            </a:extLst>
          </p:cNvPr>
          <p:cNvSpPr>
            <a:spLocks noGrp="1"/>
          </p:cNvSpPr>
          <p:nvPr>
            <p:ph type="dt" sz="half" idx="10"/>
          </p:nvPr>
        </p:nvSpPr>
        <p:spPr/>
        <p:txBody>
          <a:bodyPr/>
          <a:lstStyle/>
          <a:p>
            <a:r>
              <a:rPr lang="en-US"/>
              <a:t>2 July, 2024</a:t>
            </a:r>
            <a:endParaRPr lang="en-CN"/>
          </a:p>
        </p:txBody>
      </p:sp>
      <p:sp>
        <p:nvSpPr>
          <p:cNvPr id="4" name="Footer Placeholder 3">
            <a:extLst>
              <a:ext uri="{FF2B5EF4-FFF2-40B4-BE49-F238E27FC236}">
                <a16:creationId xmlns:a16="http://schemas.microsoft.com/office/drawing/2014/main" id="{A318FC7E-4893-B34B-876D-B1A7B85615FD}"/>
              </a:ext>
            </a:extLst>
          </p:cNvPr>
          <p:cNvSpPr>
            <a:spLocks noGrp="1"/>
          </p:cNvSpPr>
          <p:nvPr>
            <p:ph type="ftr" sz="quarter" idx="11"/>
          </p:nvPr>
        </p:nvSpPr>
        <p:spPr/>
        <p:txBody>
          <a:bodyPr/>
          <a:lstStyle/>
          <a:p>
            <a:r>
              <a:rPr lang="zh-CN" altLang="en-US"/>
              <a:t>课题二实施方案汇报</a:t>
            </a:r>
            <a:endParaRPr lang="en-CN"/>
          </a:p>
        </p:txBody>
      </p:sp>
      <p:sp>
        <p:nvSpPr>
          <p:cNvPr id="5" name="Slide Number Placeholder 4">
            <a:extLst>
              <a:ext uri="{FF2B5EF4-FFF2-40B4-BE49-F238E27FC236}">
                <a16:creationId xmlns:a16="http://schemas.microsoft.com/office/drawing/2014/main" id="{28A41FEC-ABF7-1A42-B13D-FC6D29894AB1}"/>
              </a:ext>
            </a:extLst>
          </p:cNvPr>
          <p:cNvSpPr>
            <a:spLocks noGrp="1"/>
          </p:cNvSpPr>
          <p:nvPr>
            <p:ph type="sldNum" sz="quarter" idx="12"/>
          </p:nvPr>
        </p:nvSpPr>
        <p:spPr/>
        <p:txBody>
          <a:bodyPr/>
          <a:lstStyle/>
          <a:p>
            <a:fld id="{C6B12BB3-1100-4148-A030-586BEC661A75}" type="slidenum">
              <a:rPr lang="en-CN" smtClean="0"/>
              <a:t>‹#›</a:t>
            </a:fld>
            <a:endParaRPr lang="en-CN"/>
          </a:p>
        </p:txBody>
      </p:sp>
    </p:spTree>
    <p:extLst>
      <p:ext uri="{BB962C8B-B14F-4D97-AF65-F5344CB8AC3E}">
        <p14:creationId xmlns:p14="http://schemas.microsoft.com/office/powerpoint/2010/main" val="2449004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A6F86D-66B6-D344-911F-1932AC5C1191}"/>
              </a:ext>
            </a:extLst>
          </p:cNvPr>
          <p:cNvSpPr>
            <a:spLocks noGrp="1"/>
          </p:cNvSpPr>
          <p:nvPr>
            <p:ph type="dt" sz="half" idx="10"/>
          </p:nvPr>
        </p:nvSpPr>
        <p:spPr/>
        <p:txBody>
          <a:bodyPr/>
          <a:lstStyle/>
          <a:p>
            <a:r>
              <a:rPr lang="en-US"/>
              <a:t>2 July, 2024</a:t>
            </a:r>
            <a:endParaRPr lang="en-CN"/>
          </a:p>
        </p:txBody>
      </p:sp>
      <p:sp>
        <p:nvSpPr>
          <p:cNvPr id="3" name="Footer Placeholder 2">
            <a:extLst>
              <a:ext uri="{FF2B5EF4-FFF2-40B4-BE49-F238E27FC236}">
                <a16:creationId xmlns:a16="http://schemas.microsoft.com/office/drawing/2014/main" id="{3578A6E4-E619-0E42-A539-CCC89EAE7B40}"/>
              </a:ext>
            </a:extLst>
          </p:cNvPr>
          <p:cNvSpPr>
            <a:spLocks noGrp="1"/>
          </p:cNvSpPr>
          <p:nvPr>
            <p:ph type="ftr" sz="quarter" idx="11"/>
          </p:nvPr>
        </p:nvSpPr>
        <p:spPr/>
        <p:txBody>
          <a:bodyPr/>
          <a:lstStyle/>
          <a:p>
            <a:r>
              <a:rPr lang="zh-CN" altLang="en-US"/>
              <a:t>课题二实施方案汇报</a:t>
            </a:r>
            <a:endParaRPr lang="en-CN"/>
          </a:p>
        </p:txBody>
      </p:sp>
      <p:sp>
        <p:nvSpPr>
          <p:cNvPr id="4" name="Slide Number Placeholder 3">
            <a:extLst>
              <a:ext uri="{FF2B5EF4-FFF2-40B4-BE49-F238E27FC236}">
                <a16:creationId xmlns:a16="http://schemas.microsoft.com/office/drawing/2014/main" id="{2D81D572-B570-AA47-A208-5D98C2244220}"/>
              </a:ext>
            </a:extLst>
          </p:cNvPr>
          <p:cNvSpPr>
            <a:spLocks noGrp="1"/>
          </p:cNvSpPr>
          <p:nvPr>
            <p:ph type="sldNum" sz="quarter" idx="12"/>
          </p:nvPr>
        </p:nvSpPr>
        <p:spPr/>
        <p:txBody>
          <a:bodyPr/>
          <a:lstStyle/>
          <a:p>
            <a:fld id="{C6B12BB3-1100-4148-A030-586BEC661A75}" type="slidenum">
              <a:rPr lang="en-CN" smtClean="0"/>
              <a:t>‹#›</a:t>
            </a:fld>
            <a:endParaRPr lang="en-CN"/>
          </a:p>
        </p:txBody>
      </p:sp>
    </p:spTree>
    <p:extLst>
      <p:ext uri="{BB962C8B-B14F-4D97-AF65-F5344CB8AC3E}">
        <p14:creationId xmlns:p14="http://schemas.microsoft.com/office/powerpoint/2010/main" val="181792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F8256-3C2C-0A44-BCE9-21D44A0A75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N"/>
          </a:p>
        </p:txBody>
      </p:sp>
      <p:sp>
        <p:nvSpPr>
          <p:cNvPr id="3" name="Content Placeholder 2">
            <a:extLst>
              <a:ext uri="{FF2B5EF4-FFF2-40B4-BE49-F238E27FC236}">
                <a16:creationId xmlns:a16="http://schemas.microsoft.com/office/drawing/2014/main" id="{52BBC6B1-F896-844E-A958-B64955B11A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Text Placeholder 3">
            <a:extLst>
              <a:ext uri="{FF2B5EF4-FFF2-40B4-BE49-F238E27FC236}">
                <a16:creationId xmlns:a16="http://schemas.microsoft.com/office/drawing/2014/main" id="{8CAC924B-E074-804C-B18E-D444CA95A6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FAE138-2E23-8142-8072-981685A40420}"/>
              </a:ext>
            </a:extLst>
          </p:cNvPr>
          <p:cNvSpPr>
            <a:spLocks noGrp="1"/>
          </p:cNvSpPr>
          <p:nvPr>
            <p:ph type="dt" sz="half" idx="10"/>
          </p:nvPr>
        </p:nvSpPr>
        <p:spPr/>
        <p:txBody>
          <a:bodyPr/>
          <a:lstStyle/>
          <a:p>
            <a:r>
              <a:rPr lang="en-US"/>
              <a:t>2 July, 2024</a:t>
            </a:r>
            <a:endParaRPr lang="en-CN"/>
          </a:p>
        </p:txBody>
      </p:sp>
      <p:sp>
        <p:nvSpPr>
          <p:cNvPr id="6" name="Footer Placeholder 5">
            <a:extLst>
              <a:ext uri="{FF2B5EF4-FFF2-40B4-BE49-F238E27FC236}">
                <a16:creationId xmlns:a16="http://schemas.microsoft.com/office/drawing/2014/main" id="{BD763137-42A6-6F4E-93A6-63875250ECE6}"/>
              </a:ext>
            </a:extLst>
          </p:cNvPr>
          <p:cNvSpPr>
            <a:spLocks noGrp="1"/>
          </p:cNvSpPr>
          <p:nvPr>
            <p:ph type="ftr" sz="quarter" idx="11"/>
          </p:nvPr>
        </p:nvSpPr>
        <p:spPr/>
        <p:txBody>
          <a:bodyPr/>
          <a:lstStyle/>
          <a:p>
            <a:r>
              <a:rPr lang="zh-CN" altLang="en-US"/>
              <a:t>课题二实施方案汇报</a:t>
            </a:r>
            <a:endParaRPr lang="en-CN"/>
          </a:p>
        </p:txBody>
      </p:sp>
      <p:sp>
        <p:nvSpPr>
          <p:cNvPr id="7" name="Slide Number Placeholder 6">
            <a:extLst>
              <a:ext uri="{FF2B5EF4-FFF2-40B4-BE49-F238E27FC236}">
                <a16:creationId xmlns:a16="http://schemas.microsoft.com/office/drawing/2014/main" id="{7C5F2E49-CDFA-304B-8335-AB5652655124}"/>
              </a:ext>
            </a:extLst>
          </p:cNvPr>
          <p:cNvSpPr>
            <a:spLocks noGrp="1"/>
          </p:cNvSpPr>
          <p:nvPr>
            <p:ph type="sldNum" sz="quarter" idx="12"/>
          </p:nvPr>
        </p:nvSpPr>
        <p:spPr/>
        <p:txBody>
          <a:bodyPr/>
          <a:lstStyle/>
          <a:p>
            <a:fld id="{C6B12BB3-1100-4148-A030-586BEC661A75}" type="slidenum">
              <a:rPr lang="en-CN" smtClean="0"/>
              <a:t>‹#›</a:t>
            </a:fld>
            <a:endParaRPr lang="en-CN"/>
          </a:p>
        </p:txBody>
      </p:sp>
    </p:spTree>
    <p:extLst>
      <p:ext uri="{BB962C8B-B14F-4D97-AF65-F5344CB8AC3E}">
        <p14:creationId xmlns:p14="http://schemas.microsoft.com/office/powerpoint/2010/main" val="703145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1BF3D-C08D-9F41-B7AF-1128434250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N"/>
          </a:p>
        </p:txBody>
      </p:sp>
      <p:sp>
        <p:nvSpPr>
          <p:cNvPr id="3" name="Picture Placeholder 2">
            <a:extLst>
              <a:ext uri="{FF2B5EF4-FFF2-40B4-BE49-F238E27FC236}">
                <a16:creationId xmlns:a16="http://schemas.microsoft.com/office/drawing/2014/main" id="{494057BB-7F94-E041-9871-15EDC99D33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N"/>
          </a:p>
        </p:txBody>
      </p:sp>
      <p:sp>
        <p:nvSpPr>
          <p:cNvPr id="4" name="Text Placeholder 3">
            <a:extLst>
              <a:ext uri="{FF2B5EF4-FFF2-40B4-BE49-F238E27FC236}">
                <a16:creationId xmlns:a16="http://schemas.microsoft.com/office/drawing/2014/main" id="{C0BAFE7E-FD96-C94F-9687-0236134DF0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5974BF-B861-284B-A6AD-61EB885D8739}"/>
              </a:ext>
            </a:extLst>
          </p:cNvPr>
          <p:cNvSpPr>
            <a:spLocks noGrp="1"/>
          </p:cNvSpPr>
          <p:nvPr>
            <p:ph type="dt" sz="half" idx="10"/>
          </p:nvPr>
        </p:nvSpPr>
        <p:spPr/>
        <p:txBody>
          <a:bodyPr/>
          <a:lstStyle/>
          <a:p>
            <a:r>
              <a:rPr lang="en-US"/>
              <a:t>2 July, 2024</a:t>
            </a:r>
            <a:endParaRPr lang="en-CN"/>
          </a:p>
        </p:txBody>
      </p:sp>
      <p:sp>
        <p:nvSpPr>
          <p:cNvPr id="6" name="Footer Placeholder 5">
            <a:extLst>
              <a:ext uri="{FF2B5EF4-FFF2-40B4-BE49-F238E27FC236}">
                <a16:creationId xmlns:a16="http://schemas.microsoft.com/office/drawing/2014/main" id="{C28E2F05-14A3-094F-A4B6-4FB2ABEE3A82}"/>
              </a:ext>
            </a:extLst>
          </p:cNvPr>
          <p:cNvSpPr>
            <a:spLocks noGrp="1"/>
          </p:cNvSpPr>
          <p:nvPr>
            <p:ph type="ftr" sz="quarter" idx="11"/>
          </p:nvPr>
        </p:nvSpPr>
        <p:spPr/>
        <p:txBody>
          <a:bodyPr/>
          <a:lstStyle/>
          <a:p>
            <a:r>
              <a:rPr lang="zh-CN" altLang="en-US"/>
              <a:t>课题二实施方案汇报</a:t>
            </a:r>
            <a:endParaRPr lang="en-CN"/>
          </a:p>
        </p:txBody>
      </p:sp>
      <p:sp>
        <p:nvSpPr>
          <p:cNvPr id="7" name="Slide Number Placeholder 6">
            <a:extLst>
              <a:ext uri="{FF2B5EF4-FFF2-40B4-BE49-F238E27FC236}">
                <a16:creationId xmlns:a16="http://schemas.microsoft.com/office/drawing/2014/main" id="{1108121D-49CA-6E44-A258-C4C46A0CAAAC}"/>
              </a:ext>
            </a:extLst>
          </p:cNvPr>
          <p:cNvSpPr>
            <a:spLocks noGrp="1"/>
          </p:cNvSpPr>
          <p:nvPr>
            <p:ph type="sldNum" sz="quarter" idx="12"/>
          </p:nvPr>
        </p:nvSpPr>
        <p:spPr/>
        <p:txBody>
          <a:bodyPr/>
          <a:lstStyle/>
          <a:p>
            <a:fld id="{C6B12BB3-1100-4148-A030-586BEC661A75}" type="slidenum">
              <a:rPr lang="en-CN" smtClean="0"/>
              <a:t>‹#›</a:t>
            </a:fld>
            <a:endParaRPr lang="en-CN"/>
          </a:p>
        </p:txBody>
      </p:sp>
    </p:spTree>
    <p:extLst>
      <p:ext uri="{BB962C8B-B14F-4D97-AF65-F5344CB8AC3E}">
        <p14:creationId xmlns:p14="http://schemas.microsoft.com/office/powerpoint/2010/main" val="2531702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8CECEB-8262-3346-8A5E-DFC3FC0468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N"/>
          </a:p>
        </p:txBody>
      </p:sp>
      <p:sp>
        <p:nvSpPr>
          <p:cNvPr id="3" name="Text Placeholder 2">
            <a:extLst>
              <a:ext uri="{FF2B5EF4-FFF2-40B4-BE49-F238E27FC236}">
                <a16:creationId xmlns:a16="http://schemas.microsoft.com/office/drawing/2014/main" id="{043508F8-AADF-2D45-B973-9E684DDC67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Date Placeholder 3">
            <a:extLst>
              <a:ext uri="{FF2B5EF4-FFF2-40B4-BE49-F238E27FC236}">
                <a16:creationId xmlns:a16="http://schemas.microsoft.com/office/drawing/2014/main" id="{147D57BE-5220-7D44-A18E-2B85E81066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 July, 2024</a:t>
            </a:r>
            <a:endParaRPr lang="en-CN"/>
          </a:p>
        </p:txBody>
      </p:sp>
      <p:sp>
        <p:nvSpPr>
          <p:cNvPr id="5" name="Footer Placeholder 4">
            <a:extLst>
              <a:ext uri="{FF2B5EF4-FFF2-40B4-BE49-F238E27FC236}">
                <a16:creationId xmlns:a16="http://schemas.microsoft.com/office/drawing/2014/main" id="{F9E678BD-3E35-C646-B9AF-A288712AC7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zh-CN" altLang="en-US"/>
              <a:t>课题二实施方案汇报</a:t>
            </a:r>
            <a:endParaRPr lang="en-CN"/>
          </a:p>
        </p:txBody>
      </p:sp>
      <p:sp>
        <p:nvSpPr>
          <p:cNvPr id="6" name="Slide Number Placeholder 5">
            <a:extLst>
              <a:ext uri="{FF2B5EF4-FFF2-40B4-BE49-F238E27FC236}">
                <a16:creationId xmlns:a16="http://schemas.microsoft.com/office/drawing/2014/main" id="{B62C5437-7887-D645-9399-D2EA55D5D5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B12BB3-1100-4148-A030-586BEC661A75}" type="slidenum">
              <a:rPr lang="en-CN" smtClean="0"/>
              <a:t>‹#›</a:t>
            </a:fld>
            <a:endParaRPr lang="en-CN"/>
          </a:p>
        </p:txBody>
      </p:sp>
    </p:spTree>
    <p:extLst>
      <p:ext uri="{BB962C8B-B14F-4D97-AF65-F5344CB8AC3E}">
        <p14:creationId xmlns:p14="http://schemas.microsoft.com/office/powerpoint/2010/main" val="34372814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2AB9E4B3-75C4-655D-8675-A4D65634DCAC}"/>
              </a:ext>
            </a:extLst>
          </p:cNvPr>
          <p:cNvSpPr>
            <a:spLocks noGrp="1"/>
          </p:cNvSpPr>
          <p:nvPr>
            <p:ph type="subTitle" idx="1"/>
          </p:nvPr>
        </p:nvSpPr>
        <p:spPr>
          <a:xfrm>
            <a:off x="2667000" y="4296607"/>
            <a:ext cx="6858000" cy="1696230"/>
          </a:xfrm>
        </p:spPr>
        <p:txBody>
          <a:bodyPr>
            <a:normAutofit/>
          </a:bodyPr>
          <a:lstStyle/>
          <a:p>
            <a:r>
              <a:rPr lang="zh-CN" altLang="en-US" sz="2800" dirty="0">
                <a:solidFill>
                  <a:schemeClr val="tx1">
                    <a:lumMod val="50000"/>
                    <a:lumOff val="50000"/>
                  </a:schemeClr>
                </a:solidFill>
                <a:latin typeface="Microsoft JhengHei" panose="020B0604030504040204" pitchFamily="34" charset="-120"/>
                <a:ea typeface="Microsoft JhengHei" panose="020B0604030504040204" pitchFamily="34" charset="-120"/>
              </a:rPr>
              <a:t>朱宏博（浙江大学）</a:t>
            </a:r>
            <a:endParaRPr lang="en-US" altLang="zh-CN" sz="2800" dirty="0">
              <a:solidFill>
                <a:schemeClr val="tx1">
                  <a:lumMod val="50000"/>
                  <a:lumOff val="50000"/>
                </a:schemeClr>
              </a:solidFill>
              <a:latin typeface="Microsoft JhengHei" panose="020B0604030504040204" pitchFamily="34" charset="-120"/>
              <a:ea typeface="Microsoft JhengHei" panose="020B0604030504040204" pitchFamily="34" charset="-120"/>
            </a:endParaRPr>
          </a:p>
          <a:p>
            <a:r>
              <a:rPr lang="en-US" altLang="zh-CN" sz="2800" dirty="0">
                <a:solidFill>
                  <a:schemeClr val="tx1">
                    <a:lumMod val="50000"/>
                    <a:lumOff val="50000"/>
                  </a:schemeClr>
                </a:solidFill>
                <a:latin typeface="Microsoft JhengHei" panose="020B0604030504040204" pitchFamily="34" charset="-120"/>
                <a:ea typeface="Microsoft JhengHei" panose="020B0604030504040204" pitchFamily="34" charset="-120"/>
              </a:rPr>
              <a:t>2024.7.2</a:t>
            </a:r>
          </a:p>
        </p:txBody>
      </p:sp>
      <p:sp>
        <p:nvSpPr>
          <p:cNvPr id="7" name="Subtitle 2">
            <a:extLst>
              <a:ext uri="{FF2B5EF4-FFF2-40B4-BE49-F238E27FC236}">
                <a16:creationId xmlns:a16="http://schemas.microsoft.com/office/drawing/2014/main" id="{3A4F467C-4B6B-A7B9-DFC3-494E37057E65}"/>
              </a:ext>
            </a:extLst>
          </p:cNvPr>
          <p:cNvSpPr txBox="1">
            <a:spLocks/>
          </p:cNvSpPr>
          <p:nvPr/>
        </p:nvSpPr>
        <p:spPr>
          <a:xfrm>
            <a:off x="647252" y="2197915"/>
            <a:ext cx="10897496" cy="1538839"/>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0000"/>
              </a:lnSpc>
            </a:pPr>
            <a:r>
              <a:rPr lang="zh-CN" altLang="en-US" sz="4800" b="1" dirty="0">
                <a:solidFill>
                  <a:srgbClr val="C00000"/>
                </a:solidFill>
                <a:latin typeface="Arial" panose="020B0604020202020204" pitchFamily="34" charset="0"/>
                <a:ea typeface="Microsoft JhengHei" panose="020B0604030504040204" pitchFamily="34" charset="-120"/>
              </a:rPr>
              <a:t>硅像素探测器和无线数据传输技术研究</a:t>
            </a:r>
            <a:endParaRPr lang="en-US" altLang="zh-CN" sz="4800" b="1" dirty="0">
              <a:solidFill>
                <a:srgbClr val="C00000"/>
              </a:solidFill>
              <a:latin typeface="Arial" panose="020B0604020202020204" pitchFamily="34" charset="0"/>
              <a:ea typeface="Microsoft JhengHei" panose="020B0604030504040204" pitchFamily="34" charset="-120"/>
            </a:endParaRPr>
          </a:p>
          <a:p>
            <a:pPr>
              <a:lnSpc>
                <a:spcPct val="110000"/>
              </a:lnSpc>
            </a:pPr>
            <a:r>
              <a:rPr lang="zh-CN" altLang="en-US" sz="4400" b="1" dirty="0">
                <a:solidFill>
                  <a:srgbClr val="0070C0"/>
                </a:solidFill>
                <a:latin typeface="Arial" panose="020B0604020202020204" pitchFamily="34" charset="0"/>
                <a:ea typeface="Microsoft JhengHei" panose="020B0604030504040204" pitchFamily="34" charset="-120"/>
              </a:rPr>
              <a:t>实施方案汇报</a:t>
            </a:r>
            <a:endParaRPr lang="en-US" altLang="zh-CN" sz="4400" b="1" dirty="0">
              <a:solidFill>
                <a:srgbClr val="0070C0"/>
              </a:solidFill>
              <a:latin typeface="Arial" panose="020B0604020202020204" pitchFamily="34" charset="0"/>
              <a:ea typeface="Microsoft JhengHei" panose="020B0604030504040204" pitchFamily="34" charset="-120"/>
            </a:endParaRPr>
          </a:p>
        </p:txBody>
      </p:sp>
      <p:sp>
        <p:nvSpPr>
          <p:cNvPr id="2" name="Rectangle 1">
            <a:extLst>
              <a:ext uri="{FF2B5EF4-FFF2-40B4-BE49-F238E27FC236}">
                <a16:creationId xmlns:a16="http://schemas.microsoft.com/office/drawing/2014/main" id="{C5DD7BD2-8CF4-0CEF-8996-C78125C9EAC6}"/>
              </a:ext>
            </a:extLst>
          </p:cNvPr>
          <p:cNvSpPr/>
          <p:nvPr/>
        </p:nvSpPr>
        <p:spPr>
          <a:xfrm>
            <a:off x="1062645" y="6123288"/>
            <a:ext cx="10066709" cy="461665"/>
          </a:xfrm>
          <a:prstGeom prst="rect">
            <a:avLst/>
          </a:prstGeom>
          <a:solidFill>
            <a:schemeClr val="bg1"/>
          </a:solidFill>
        </p:spPr>
        <p:txBody>
          <a:bodyPr wrap="square">
            <a:spAutoFit/>
          </a:bodyPr>
          <a:lstStyle/>
          <a:p>
            <a:pPr algn="ctr"/>
            <a:r>
              <a:rPr lang="zh-CN" altLang="en-US" sz="2400" dirty="0">
                <a:solidFill>
                  <a:schemeClr val="tx1">
                    <a:lumMod val="50000"/>
                    <a:lumOff val="50000"/>
                  </a:schemeClr>
                </a:solidFill>
                <a:latin typeface="Arial" panose="020B0604020202020204" pitchFamily="34" charset="0"/>
                <a:ea typeface="Microsoft JhengHei" panose="020B0604030504040204" pitchFamily="34" charset="-120"/>
              </a:rPr>
              <a:t>国家重点研发计划 “高能量加速器关键技术研究” 项目启动会</a:t>
            </a:r>
            <a:endParaRPr lang="en-US" sz="2400" dirty="0">
              <a:solidFill>
                <a:schemeClr val="tx1">
                  <a:lumMod val="50000"/>
                  <a:lumOff val="50000"/>
                </a:schemeClr>
              </a:solidFill>
              <a:latin typeface="Arial" panose="020B0604020202020204" pitchFamily="34" charset="0"/>
              <a:ea typeface="Microsoft JhengHei" panose="020B0604030504040204" pitchFamily="34" charset="-120"/>
            </a:endParaRPr>
          </a:p>
        </p:txBody>
      </p:sp>
      <p:pic>
        <p:nvPicPr>
          <p:cNvPr id="2052" name="Picture 4" descr="Zhejiang University gives 2020’s glance | India Education | Latest ...">
            <a:extLst>
              <a:ext uri="{FF2B5EF4-FFF2-40B4-BE49-F238E27FC236}">
                <a16:creationId xmlns:a16="http://schemas.microsoft.com/office/drawing/2014/main" id="{320CD154-155F-FA70-D074-E24A7E15CB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9906" y="0"/>
            <a:ext cx="3532094" cy="100719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中国科学院高能物理研究所">
            <a:extLst>
              <a:ext uri="{FF2B5EF4-FFF2-40B4-BE49-F238E27FC236}">
                <a16:creationId xmlns:a16="http://schemas.microsoft.com/office/drawing/2014/main" id="{7A83249C-ABDE-53B9-4574-D861855F70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999" y="0"/>
            <a:ext cx="4483707" cy="10112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校徽素材-华中师范大学党委宣传部">
            <a:extLst>
              <a:ext uri="{FF2B5EF4-FFF2-40B4-BE49-F238E27FC236}">
                <a16:creationId xmlns:a16="http://schemas.microsoft.com/office/drawing/2014/main" id="{776F3AF9-69A5-E820-F3BF-1F22A3C667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2423" y="91759"/>
            <a:ext cx="3736854" cy="10071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A9B656E-06AB-FCC0-C9B8-632721A244DB}"/>
              </a:ext>
            </a:extLst>
          </p:cNvPr>
          <p:cNvSpPr txBox="1"/>
          <p:nvPr/>
        </p:nvSpPr>
        <p:spPr>
          <a:xfrm>
            <a:off x="828676" y="1638062"/>
            <a:ext cx="6098720" cy="523220"/>
          </a:xfrm>
          <a:prstGeom prst="rect">
            <a:avLst/>
          </a:prstGeom>
          <a:noFill/>
        </p:spPr>
        <p:txBody>
          <a:bodyPr wrap="square">
            <a:spAutoFit/>
          </a:bodyPr>
          <a:lstStyle/>
          <a:p>
            <a:r>
              <a:rPr lang="zh-CN" altLang="en-US" sz="2800" dirty="0">
                <a:solidFill>
                  <a:schemeClr val="tx1">
                    <a:lumMod val="50000"/>
                    <a:lumOff val="50000"/>
                  </a:schemeClr>
                </a:solidFill>
                <a:latin typeface="Microsoft JhengHei" panose="020B0604030504040204" pitchFamily="34" charset="-120"/>
                <a:ea typeface="Microsoft JhengHei" panose="020B0604030504040204" pitchFamily="34" charset="-120"/>
              </a:rPr>
              <a:t>课题二</a:t>
            </a:r>
            <a:endParaRPr lang="en-US" altLang="zh-CN" sz="2800" dirty="0">
              <a:solidFill>
                <a:schemeClr val="tx1">
                  <a:lumMod val="50000"/>
                  <a:lumOff val="50000"/>
                </a:schemeClr>
              </a:solidFill>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2045148974"/>
      </p:ext>
    </p:extLst>
  </p:cSld>
  <p:clrMapOvr>
    <a:masterClrMapping/>
  </p:clrMapOvr>
  <mc:AlternateContent xmlns:mc="http://schemas.openxmlformats.org/markup-compatibility/2006" xmlns:p14="http://schemas.microsoft.com/office/powerpoint/2010/main">
    <mc:Choice Requires="p14">
      <p:transition spd="slow" p14:dur="2000" advTm="438"/>
    </mc:Choice>
    <mc:Fallback xmlns="">
      <p:transition spd="slow" advTm="43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A560B-5EC9-FA4F-B995-ECF4D3C9A4A4}"/>
              </a:ext>
            </a:extLst>
          </p:cNvPr>
          <p:cNvSpPr>
            <a:spLocks noGrp="1"/>
          </p:cNvSpPr>
          <p:nvPr>
            <p:ph type="title"/>
          </p:nvPr>
        </p:nvSpPr>
        <p:spPr>
          <a:xfrm>
            <a:off x="838200" y="265889"/>
            <a:ext cx="10515600" cy="862520"/>
          </a:xfrm>
        </p:spPr>
        <p:txBody>
          <a:bodyPr>
            <a:normAutofit fontScale="90000"/>
          </a:bodyPr>
          <a:lstStyle/>
          <a:p>
            <a:pPr>
              <a:lnSpc>
                <a:spcPct val="120000"/>
              </a:lnSpc>
            </a:pPr>
            <a:r>
              <a:rPr lang="zh-CN" altLang="en-US" sz="3600" dirty="0">
                <a:solidFill>
                  <a:srgbClr val="C22F2D"/>
                </a:solidFill>
                <a:latin typeface="Microsoft JhengHei" panose="020B0604030504040204" pitchFamily="34" charset="-120"/>
                <a:ea typeface="Microsoft JhengHei" panose="020B0604030504040204" pitchFamily="34" charset="-120"/>
                <a:cs typeface="Gisha" panose="020B0502040204020203" pitchFamily="34" charset="-79"/>
              </a:rPr>
              <a:t>任务分解、经费预算</a:t>
            </a:r>
            <a:br>
              <a:rPr lang="en-US" altLang="zh-CN" sz="3200" b="1" dirty="0">
                <a:solidFill>
                  <a:srgbClr val="0070C0"/>
                </a:solidFill>
                <a:latin typeface="Microsoft JhengHei" panose="020B0604030504040204" pitchFamily="34" charset="-120"/>
                <a:ea typeface="Microsoft JhengHei" panose="020B0604030504040204" pitchFamily="34" charset="-120"/>
                <a:cs typeface="Gisha" panose="020B0502040204020203" pitchFamily="34" charset="-79"/>
              </a:rPr>
            </a:br>
            <a:r>
              <a:rPr lang="zh-CN" altLang="en-US" sz="2000" dirty="0">
                <a:solidFill>
                  <a:schemeClr val="tx1">
                    <a:lumMod val="50000"/>
                    <a:lumOff val="50000"/>
                  </a:schemeClr>
                </a:solidFill>
                <a:latin typeface="Microsoft JhengHei" panose="020B0604030504040204" pitchFamily="34" charset="-120"/>
                <a:ea typeface="Microsoft JhengHei" panose="020B0604030504040204" pitchFamily="34" charset="-120"/>
                <a:cs typeface="Gisha" panose="020B0502040204020203" pitchFamily="34" charset="-79"/>
              </a:rPr>
              <a:t> </a:t>
            </a:r>
            <a:endParaRPr lang="en-CN" sz="2000" dirty="0">
              <a:solidFill>
                <a:srgbClr val="83639F"/>
              </a:solidFill>
              <a:latin typeface="Microsoft JhengHei" panose="020B0604030504040204" pitchFamily="34" charset="-120"/>
              <a:ea typeface="Microsoft JhengHei" panose="020B0604030504040204" pitchFamily="34" charset="-120"/>
              <a:cs typeface="Gisha" panose="020B0502040204020203" pitchFamily="34" charset="-79"/>
            </a:endParaRPr>
          </a:p>
        </p:txBody>
      </p:sp>
      <p:sp>
        <p:nvSpPr>
          <p:cNvPr id="3" name="Content Placeholder 2">
            <a:extLst>
              <a:ext uri="{FF2B5EF4-FFF2-40B4-BE49-F238E27FC236}">
                <a16:creationId xmlns:a16="http://schemas.microsoft.com/office/drawing/2014/main" id="{26CDD37B-2E00-034D-9EF8-5E6BE1F26102}"/>
              </a:ext>
            </a:extLst>
          </p:cNvPr>
          <p:cNvSpPr>
            <a:spLocks noGrp="1"/>
          </p:cNvSpPr>
          <p:nvPr>
            <p:ph idx="1"/>
          </p:nvPr>
        </p:nvSpPr>
        <p:spPr>
          <a:xfrm>
            <a:off x="838200" y="1309990"/>
            <a:ext cx="10515600" cy="4947839"/>
          </a:xfrm>
        </p:spPr>
        <p:txBody>
          <a:bodyPr>
            <a:normAutofit/>
          </a:bodyPr>
          <a:lstStyle/>
          <a:p>
            <a:pPr>
              <a:lnSpc>
                <a:spcPct val="125000"/>
              </a:lnSpc>
              <a:buSzPct val="100000"/>
              <a:buFont typeface="System Font Regular"/>
              <a:buChar char="◦"/>
            </a:pPr>
            <a:r>
              <a:rPr lang="zh-CN" altLang="en-US" sz="2000" dirty="0">
                <a:solidFill>
                  <a:srgbClr val="C00000"/>
                </a:solidFill>
                <a:latin typeface="Microsoft JhengHei" panose="020B0604030504040204" pitchFamily="34" charset="-120"/>
                <a:ea typeface="Microsoft JhengHei" panose="020B0604030504040204" pitchFamily="34" charset="-120"/>
              </a:rPr>
              <a:t>课题参与单位和任务分解：</a:t>
            </a:r>
          </a:p>
          <a:p>
            <a:pPr lvl="1">
              <a:lnSpc>
                <a:spcPct val="125000"/>
              </a:lnSpc>
              <a:buSzPct val="100000"/>
              <a:buFont typeface="System Font Regular"/>
              <a:buChar char="◦"/>
            </a:pPr>
            <a:r>
              <a:rPr lang="zh-CN" altLang="en-US" sz="2000" dirty="0">
                <a:solidFill>
                  <a:srgbClr val="0070C0"/>
                </a:solidFill>
                <a:latin typeface="Microsoft JhengHei" panose="020B0604030504040204" pitchFamily="34" charset="-120"/>
                <a:ea typeface="Microsoft JhengHei" panose="020B0604030504040204" pitchFamily="34" charset="-120"/>
              </a:rPr>
              <a:t>高能物理研究所（</a:t>
            </a:r>
            <a:r>
              <a:rPr lang="en-US" altLang="zh-CN" sz="2000" dirty="0">
                <a:solidFill>
                  <a:srgbClr val="0070C0"/>
                </a:solidFill>
                <a:latin typeface="Microsoft JhengHei" panose="020B0604030504040204" pitchFamily="34" charset="-120"/>
                <a:ea typeface="Microsoft JhengHei" panose="020B0604030504040204" pitchFamily="34" charset="-120"/>
              </a:rPr>
              <a:t>648</a:t>
            </a:r>
            <a:r>
              <a:rPr lang="zh-CN" altLang="en-US" sz="2000" dirty="0">
                <a:solidFill>
                  <a:srgbClr val="0070C0"/>
                </a:solidFill>
                <a:latin typeface="Microsoft JhengHei" panose="020B0604030504040204" pitchFamily="34" charset="-120"/>
                <a:ea typeface="Microsoft JhengHei" panose="020B0604030504040204" pitchFamily="34" charset="-120"/>
              </a:rPr>
              <a:t>万）：</a:t>
            </a:r>
            <a:r>
              <a:rPr lang="zh-CN" altLang="en-US" sz="2000" dirty="0">
                <a:solidFill>
                  <a:schemeClr val="tx1">
                    <a:lumMod val="50000"/>
                    <a:lumOff val="50000"/>
                  </a:schemeClr>
                </a:solidFill>
                <a:latin typeface="Microsoft JhengHei" panose="020B0604030504040204" pitchFamily="34" charset="-120"/>
                <a:ea typeface="Microsoft JhengHei" panose="020B0604030504040204" pitchFamily="34" charset="-120"/>
              </a:rPr>
              <a:t>课题牵头单位，负责顶点和径迹探测器硅像素传感器芯片和样机的研制，针对顶点探测器研究无线数据传输与控制技术</a:t>
            </a:r>
            <a:endParaRPr lang="zh-CN" altLang="en-US" sz="1800" dirty="0">
              <a:solidFill>
                <a:schemeClr val="tx1">
                  <a:lumMod val="50000"/>
                  <a:lumOff val="50000"/>
                </a:schemeClr>
              </a:solidFill>
              <a:latin typeface="Microsoft JhengHei" panose="020B0604030504040204" pitchFamily="34" charset="-120"/>
              <a:ea typeface="Microsoft JhengHei" panose="020B0604030504040204" pitchFamily="34" charset="-120"/>
            </a:endParaRPr>
          </a:p>
          <a:p>
            <a:pPr lvl="1">
              <a:lnSpc>
                <a:spcPct val="125000"/>
              </a:lnSpc>
              <a:buSzPct val="100000"/>
              <a:buFont typeface="System Font Regular"/>
              <a:buChar char="◦"/>
            </a:pPr>
            <a:r>
              <a:rPr lang="zh-CN" altLang="en-US" sz="2000" dirty="0">
                <a:solidFill>
                  <a:srgbClr val="0070C0"/>
                </a:solidFill>
                <a:latin typeface="Microsoft JhengHei" panose="020B0604030504040204" pitchFamily="34" charset="-120"/>
                <a:ea typeface="Microsoft JhengHei" panose="020B0604030504040204" pitchFamily="34" charset="-120"/>
              </a:rPr>
              <a:t>华中师范大学（</a:t>
            </a:r>
            <a:r>
              <a:rPr lang="en-US" altLang="zh-CN" sz="2000" dirty="0">
                <a:solidFill>
                  <a:srgbClr val="0070C0"/>
                </a:solidFill>
                <a:latin typeface="Microsoft JhengHei" panose="020B0604030504040204" pitchFamily="34" charset="-120"/>
                <a:ea typeface="Microsoft JhengHei" panose="020B0604030504040204" pitchFamily="34" charset="-120"/>
              </a:rPr>
              <a:t>108</a:t>
            </a:r>
            <a:r>
              <a:rPr lang="zh-CN" altLang="en-US" sz="2000" dirty="0">
                <a:solidFill>
                  <a:srgbClr val="0070C0"/>
                </a:solidFill>
                <a:latin typeface="Microsoft JhengHei" panose="020B0604030504040204" pitchFamily="34" charset="-120"/>
                <a:ea typeface="Microsoft JhengHei" panose="020B0604030504040204" pitchFamily="34" charset="-120"/>
              </a:rPr>
              <a:t>万）：</a:t>
            </a:r>
            <a:r>
              <a:rPr lang="zh-CN" altLang="en-US" sz="2000" dirty="0">
                <a:solidFill>
                  <a:schemeClr val="tx1">
                    <a:lumMod val="50000"/>
                    <a:lumOff val="50000"/>
                  </a:schemeClr>
                </a:solidFill>
                <a:latin typeface="Microsoft JhengHei" panose="020B0604030504040204" pitchFamily="34" charset="-120"/>
                <a:ea typeface="Microsoft JhengHei" panose="020B0604030504040204" pitchFamily="34" charset="-120"/>
              </a:rPr>
              <a:t>参加顶点探测器硅像素传感器芯片设计和性能测试</a:t>
            </a:r>
            <a:endParaRPr lang="zh-CN" altLang="en-US" sz="1800" dirty="0">
              <a:solidFill>
                <a:schemeClr val="tx1">
                  <a:lumMod val="50000"/>
                  <a:lumOff val="50000"/>
                </a:schemeClr>
              </a:solidFill>
              <a:latin typeface="Microsoft JhengHei" panose="020B0604030504040204" pitchFamily="34" charset="-120"/>
              <a:ea typeface="Microsoft JhengHei" panose="020B0604030504040204" pitchFamily="34" charset="-120"/>
            </a:endParaRPr>
          </a:p>
          <a:p>
            <a:pPr lvl="1">
              <a:lnSpc>
                <a:spcPct val="125000"/>
              </a:lnSpc>
              <a:buSzPct val="100000"/>
              <a:buFont typeface="System Font Regular"/>
              <a:buChar char="◦"/>
            </a:pPr>
            <a:r>
              <a:rPr lang="zh-CN" altLang="en-US" sz="2000" dirty="0">
                <a:solidFill>
                  <a:srgbClr val="0070C0"/>
                </a:solidFill>
                <a:latin typeface="Microsoft JhengHei" panose="020B0604030504040204" pitchFamily="34" charset="-120"/>
                <a:ea typeface="Microsoft JhengHei" panose="020B0604030504040204" pitchFamily="34" charset="-120"/>
              </a:rPr>
              <a:t>浙江大学（</a:t>
            </a:r>
            <a:r>
              <a:rPr lang="en-US" altLang="zh-CN" sz="2000" dirty="0">
                <a:solidFill>
                  <a:srgbClr val="0070C0"/>
                </a:solidFill>
                <a:latin typeface="Microsoft JhengHei" panose="020B0604030504040204" pitchFamily="34" charset="-120"/>
                <a:ea typeface="Microsoft JhengHei" panose="020B0604030504040204" pitchFamily="34" charset="-120"/>
              </a:rPr>
              <a:t>180</a:t>
            </a:r>
            <a:r>
              <a:rPr lang="zh-CN" altLang="en-US" sz="2000" dirty="0">
                <a:solidFill>
                  <a:srgbClr val="0070C0"/>
                </a:solidFill>
                <a:latin typeface="Microsoft JhengHei" panose="020B0604030504040204" pitchFamily="34" charset="-120"/>
                <a:ea typeface="Microsoft JhengHei" panose="020B0604030504040204" pitchFamily="34" charset="-120"/>
              </a:rPr>
              <a:t>万）：</a:t>
            </a:r>
            <a:r>
              <a:rPr lang="zh-CN" altLang="en-US" sz="2000" dirty="0">
                <a:solidFill>
                  <a:schemeClr val="tx1">
                    <a:lumMod val="50000"/>
                    <a:lumOff val="50000"/>
                  </a:schemeClr>
                </a:solidFill>
                <a:latin typeface="Microsoft JhengHei" panose="020B0604030504040204" pitchFamily="34" charset="-120"/>
                <a:ea typeface="Microsoft JhengHei" panose="020B0604030504040204" pitchFamily="34" charset="-120"/>
              </a:rPr>
              <a:t>参加径迹探测器硅像素传感器芯片的设计和性能测试，负责原理验证芯片的数字电路部分设计及相关测试，以及探测器系统优化测试</a:t>
            </a:r>
            <a:endParaRPr lang="zh-CN" altLang="en-US" sz="1800" dirty="0">
              <a:solidFill>
                <a:schemeClr val="tx1">
                  <a:lumMod val="50000"/>
                  <a:lumOff val="50000"/>
                </a:schemeClr>
              </a:solidFill>
              <a:latin typeface="Microsoft JhengHei" panose="020B0604030504040204" pitchFamily="34" charset="-120"/>
              <a:ea typeface="Microsoft JhengHei" panose="020B0604030504040204" pitchFamily="34" charset="-120"/>
            </a:endParaRPr>
          </a:p>
          <a:p>
            <a:pPr>
              <a:lnSpc>
                <a:spcPct val="125000"/>
              </a:lnSpc>
              <a:buSzPct val="100000"/>
              <a:buFont typeface="System Font Regular"/>
              <a:buChar char="◦"/>
            </a:pPr>
            <a:r>
              <a:rPr lang="zh-CN" altLang="en-US" sz="2000" dirty="0">
                <a:solidFill>
                  <a:srgbClr val="C00000"/>
                </a:solidFill>
                <a:latin typeface="Microsoft JhengHei" panose="020B0604030504040204" pitchFamily="34" charset="-120"/>
                <a:ea typeface="Microsoft JhengHei" panose="020B0604030504040204" pitchFamily="34" charset="-120"/>
              </a:rPr>
              <a:t>课题总预算</a:t>
            </a:r>
            <a:r>
              <a:rPr lang="en-US" altLang="zh-CN" sz="2000" dirty="0">
                <a:solidFill>
                  <a:srgbClr val="C00000"/>
                </a:solidFill>
                <a:latin typeface="Microsoft JhengHei" panose="020B0604030504040204" pitchFamily="34" charset="-120"/>
                <a:ea typeface="Microsoft JhengHei" panose="020B0604030504040204" pitchFamily="34" charset="-120"/>
              </a:rPr>
              <a:t>936</a:t>
            </a:r>
            <a:r>
              <a:rPr lang="zh-CN" altLang="en-US" sz="2000" dirty="0">
                <a:solidFill>
                  <a:srgbClr val="C00000"/>
                </a:solidFill>
                <a:latin typeface="Microsoft JhengHei" panose="020B0604030504040204" pitchFamily="34" charset="-120"/>
                <a:ea typeface="Microsoft JhengHei" panose="020B0604030504040204" pitchFamily="34" charset="-120"/>
              </a:rPr>
              <a:t>万元</a:t>
            </a:r>
          </a:p>
          <a:p>
            <a:pPr lvl="1">
              <a:lnSpc>
                <a:spcPct val="125000"/>
              </a:lnSpc>
              <a:buSzPct val="100000"/>
              <a:buFont typeface="System Font Regular"/>
              <a:buChar char="◦"/>
            </a:pPr>
            <a:r>
              <a:rPr lang="zh-CN" altLang="en-US" sz="2000" dirty="0">
                <a:solidFill>
                  <a:schemeClr val="tx1">
                    <a:lumMod val="50000"/>
                    <a:lumOff val="50000"/>
                  </a:schemeClr>
                </a:solidFill>
                <a:latin typeface="Microsoft JhengHei" panose="020B0604030504040204" pitchFamily="34" charset="-120"/>
                <a:ea typeface="Microsoft JhengHei" panose="020B0604030504040204" pitchFamily="34" charset="-120"/>
              </a:rPr>
              <a:t>设备费</a:t>
            </a:r>
            <a:r>
              <a:rPr lang="en-US" altLang="zh-CN" sz="2000" dirty="0">
                <a:solidFill>
                  <a:schemeClr val="tx1">
                    <a:lumMod val="50000"/>
                    <a:lumOff val="50000"/>
                  </a:schemeClr>
                </a:solidFill>
                <a:latin typeface="Microsoft JhengHei" panose="020B0604030504040204" pitchFamily="34" charset="-120"/>
                <a:ea typeface="Microsoft JhengHei" panose="020B0604030504040204" pitchFamily="34" charset="-120"/>
              </a:rPr>
              <a:t>51</a:t>
            </a:r>
            <a:r>
              <a:rPr lang="zh-CN" altLang="en-US" sz="2000" dirty="0">
                <a:solidFill>
                  <a:schemeClr val="tx1">
                    <a:lumMod val="50000"/>
                    <a:lumOff val="50000"/>
                  </a:schemeClr>
                </a:solidFill>
                <a:latin typeface="Microsoft JhengHei" panose="020B0604030504040204" pitchFamily="34" charset="-120"/>
                <a:ea typeface="Microsoft JhengHei" panose="020B0604030504040204" pitchFamily="34" charset="-120"/>
              </a:rPr>
              <a:t>万元（</a:t>
            </a:r>
            <a:r>
              <a:rPr lang="en-US" altLang="zh-CN" sz="2000" dirty="0">
                <a:solidFill>
                  <a:schemeClr val="tx1">
                    <a:lumMod val="50000"/>
                    <a:lumOff val="50000"/>
                  </a:schemeClr>
                </a:solidFill>
                <a:latin typeface="Microsoft JhengHei" panose="020B0604030504040204" pitchFamily="34" charset="-120"/>
                <a:ea typeface="Microsoft JhengHei" panose="020B0604030504040204" pitchFamily="34" charset="-120"/>
              </a:rPr>
              <a:t>5.5%</a:t>
            </a:r>
            <a:r>
              <a:rPr lang="zh-CN" altLang="en-US" sz="2000" dirty="0">
                <a:solidFill>
                  <a:schemeClr val="tx1">
                    <a:lumMod val="50000"/>
                    <a:lumOff val="50000"/>
                  </a:schemeClr>
                </a:solidFill>
                <a:latin typeface="Microsoft JhengHei" panose="020B0604030504040204" pitchFamily="34" charset="-120"/>
                <a:ea typeface="Microsoft JhengHei" panose="020B0604030504040204" pitchFamily="34" charset="-120"/>
              </a:rPr>
              <a:t>）</a:t>
            </a:r>
          </a:p>
          <a:p>
            <a:pPr lvl="1">
              <a:lnSpc>
                <a:spcPct val="125000"/>
              </a:lnSpc>
              <a:buSzPct val="100000"/>
              <a:buFont typeface="System Font Regular"/>
              <a:buChar char="◦"/>
            </a:pPr>
            <a:r>
              <a:rPr lang="zh-CN" altLang="en-US" sz="2000" dirty="0">
                <a:solidFill>
                  <a:srgbClr val="C00000"/>
                </a:solidFill>
                <a:latin typeface="Microsoft JhengHei" panose="020B0604030504040204" pitchFamily="34" charset="-120"/>
                <a:ea typeface="Microsoft JhengHei" panose="020B0604030504040204" pitchFamily="34" charset="-120"/>
              </a:rPr>
              <a:t>业务费</a:t>
            </a:r>
            <a:r>
              <a:rPr lang="en-US" altLang="zh-CN" sz="2000" dirty="0">
                <a:solidFill>
                  <a:srgbClr val="C00000"/>
                </a:solidFill>
                <a:latin typeface="Microsoft JhengHei" panose="020B0604030504040204" pitchFamily="34" charset="-120"/>
                <a:ea typeface="Microsoft JhengHei" panose="020B0604030504040204" pitchFamily="34" charset="-120"/>
              </a:rPr>
              <a:t>625</a:t>
            </a:r>
            <a:r>
              <a:rPr lang="zh-CN" altLang="en-US" sz="2000" dirty="0">
                <a:solidFill>
                  <a:srgbClr val="C00000"/>
                </a:solidFill>
                <a:latin typeface="Microsoft JhengHei" panose="020B0604030504040204" pitchFamily="34" charset="-120"/>
                <a:ea typeface="Microsoft JhengHei" panose="020B0604030504040204" pitchFamily="34" charset="-120"/>
              </a:rPr>
              <a:t>万元（</a:t>
            </a:r>
            <a:r>
              <a:rPr lang="en-US" altLang="zh-CN" sz="2000" dirty="0">
                <a:solidFill>
                  <a:srgbClr val="C00000"/>
                </a:solidFill>
                <a:latin typeface="Microsoft JhengHei" panose="020B0604030504040204" pitchFamily="34" charset="-120"/>
                <a:ea typeface="Microsoft JhengHei" panose="020B0604030504040204" pitchFamily="34" charset="-120"/>
              </a:rPr>
              <a:t>66.8%</a:t>
            </a:r>
            <a:r>
              <a:rPr lang="zh-CN" altLang="en-US" sz="2000" dirty="0">
                <a:solidFill>
                  <a:srgbClr val="C00000"/>
                </a:solidFill>
                <a:latin typeface="Microsoft JhengHei" panose="020B0604030504040204" pitchFamily="34" charset="-120"/>
                <a:ea typeface="Microsoft JhengHei" panose="020B0604030504040204" pitchFamily="34" charset="-120"/>
              </a:rPr>
              <a:t>）</a:t>
            </a:r>
          </a:p>
          <a:p>
            <a:pPr lvl="1">
              <a:lnSpc>
                <a:spcPct val="125000"/>
              </a:lnSpc>
              <a:buSzPct val="100000"/>
              <a:buFont typeface="System Font Regular"/>
              <a:buChar char="◦"/>
            </a:pPr>
            <a:r>
              <a:rPr lang="zh-CN" altLang="en-US" sz="2000" dirty="0">
                <a:solidFill>
                  <a:schemeClr val="tx1">
                    <a:lumMod val="50000"/>
                    <a:lumOff val="50000"/>
                  </a:schemeClr>
                </a:solidFill>
                <a:latin typeface="Microsoft JhengHei" panose="020B0604030504040204" pitchFamily="34" charset="-120"/>
                <a:ea typeface="Microsoft JhengHei" panose="020B0604030504040204" pitchFamily="34" charset="-120"/>
              </a:rPr>
              <a:t>劳务费</a:t>
            </a:r>
            <a:r>
              <a:rPr lang="en-US" altLang="zh-CN" sz="2000" dirty="0">
                <a:solidFill>
                  <a:schemeClr val="tx1">
                    <a:lumMod val="50000"/>
                    <a:lumOff val="50000"/>
                  </a:schemeClr>
                </a:solidFill>
                <a:latin typeface="Microsoft JhengHei" panose="020B0604030504040204" pitchFamily="34" charset="-120"/>
                <a:ea typeface="Microsoft JhengHei" panose="020B0604030504040204" pitchFamily="34" charset="-120"/>
              </a:rPr>
              <a:t>63</a:t>
            </a:r>
            <a:r>
              <a:rPr lang="zh-CN" altLang="en-US" sz="2000" dirty="0">
                <a:solidFill>
                  <a:schemeClr val="tx1">
                    <a:lumMod val="50000"/>
                    <a:lumOff val="50000"/>
                  </a:schemeClr>
                </a:solidFill>
                <a:latin typeface="Microsoft JhengHei" panose="020B0604030504040204" pitchFamily="34" charset="-120"/>
                <a:ea typeface="Microsoft JhengHei" panose="020B0604030504040204" pitchFamily="34" charset="-120"/>
              </a:rPr>
              <a:t>万元（</a:t>
            </a:r>
            <a:r>
              <a:rPr lang="en-US" altLang="zh-CN" sz="2000" dirty="0">
                <a:solidFill>
                  <a:schemeClr val="tx1">
                    <a:lumMod val="50000"/>
                    <a:lumOff val="50000"/>
                  </a:schemeClr>
                </a:solidFill>
                <a:latin typeface="Microsoft JhengHei" panose="020B0604030504040204" pitchFamily="34" charset="-120"/>
                <a:ea typeface="Microsoft JhengHei" panose="020B0604030504040204" pitchFamily="34" charset="-120"/>
              </a:rPr>
              <a:t>6.7%</a:t>
            </a:r>
            <a:r>
              <a:rPr lang="zh-CN" altLang="en-US" sz="2000" dirty="0">
                <a:solidFill>
                  <a:schemeClr val="tx1">
                    <a:lumMod val="50000"/>
                    <a:lumOff val="50000"/>
                  </a:schemeClr>
                </a:solidFill>
                <a:latin typeface="Microsoft JhengHei" panose="020B0604030504040204" pitchFamily="34" charset="-120"/>
                <a:ea typeface="Microsoft JhengHei" panose="020B0604030504040204" pitchFamily="34" charset="-120"/>
              </a:rPr>
              <a:t>）</a:t>
            </a:r>
          </a:p>
          <a:p>
            <a:pPr lvl="1">
              <a:lnSpc>
                <a:spcPct val="125000"/>
              </a:lnSpc>
              <a:buSzPct val="100000"/>
              <a:buFont typeface="System Font Regular"/>
              <a:buChar char="◦"/>
            </a:pPr>
            <a:r>
              <a:rPr lang="zh-CN" altLang="en-US" sz="2000" dirty="0">
                <a:solidFill>
                  <a:schemeClr val="tx1">
                    <a:lumMod val="50000"/>
                    <a:lumOff val="50000"/>
                  </a:schemeClr>
                </a:solidFill>
                <a:latin typeface="Microsoft JhengHei" panose="020B0604030504040204" pitchFamily="34" charset="-120"/>
                <a:ea typeface="Microsoft JhengHei" panose="020B0604030504040204" pitchFamily="34" charset="-120"/>
              </a:rPr>
              <a:t>间接费</a:t>
            </a:r>
            <a:r>
              <a:rPr lang="en-US" altLang="zh-CN" sz="2000" dirty="0">
                <a:solidFill>
                  <a:schemeClr val="tx1">
                    <a:lumMod val="50000"/>
                    <a:lumOff val="50000"/>
                  </a:schemeClr>
                </a:solidFill>
                <a:latin typeface="Microsoft JhengHei" panose="020B0604030504040204" pitchFamily="34" charset="-120"/>
                <a:ea typeface="Microsoft JhengHei" panose="020B0604030504040204" pitchFamily="34" charset="-120"/>
              </a:rPr>
              <a:t>197</a:t>
            </a:r>
            <a:r>
              <a:rPr lang="zh-CN" altLang="en-US" sz="2000" dirty="0">
                <a:solidFill>
                  <a:schemeClr val="tx1">
                    <a:lumMod val="50000"/>
                    <a:lumOff val="50000"/>
                  </a:schemeClr>
                </a:solidFill>
                <a:latin typeface="Microsoft JhengHei" panose="020B0604030504040204" pitchFamily="34" charset="-120"/>
                <a:ea typeface="Microsoft JhengHei" panose="020B0604030504040204" pitchFamily="34" charset="-120"/>
              </a:rPr>
              <a:t>万元（</a:t>
            </a:r>
            <a:r>
              <a:rPr lang="en-US" altLang="zh-CN" sz="2000" dirty="0">
                <a:solidFill>
                  <a:schemeClr val="tx1">
                    <a:lumMod val="50000"/>
                    <a:lumOff val="50000"/>
                  </a:schemeClr>
                </a:solidFill>
                <a:latin typeface="Microsoft JhengHei" panose="020B0604030504040204" pitchFamily="34" charset="-120"/>
                <a:ea typeface="Microsoft JhengHei" panose="020B0604030504040204" pitchFamily="34" charset="-120"/>
              </a:rPr>
              <a:t>21%</a:t>
            </a:r>
            <a:r>
              <a:rPr lang="zh-CN" altLang="en-US" sz="2000" dirty="0">
                <a:solidFill>
                  <a:schemeClr val="tx1">
                    <a:lumMod val="50000"/>
                    <a:lumOff val="50000"/>
                  </a:schemeClr>
                </a:solidFill>
                <a:latin typeface="Microsoft JhengHei" panose="020B0604030504040204" pitchFamily="34" charset="-120"/>
                <a:ea typeface="Microsoft JhengHei" panose="020B0604030504040204" pitchFamily="34" charset="-120"/>
              </a:rPr>
              <a:t>）</a:t>
            </a:r>
            <a:endParaRPr lang="zh-CN" altLang="en-US" sz="1800" dirty="0">
              <a:solidFill>
                <a:schemeClr val="tx1">
                  <a:lumMod val="50000"/>
                  <a:lumOff val="50000"/>
                </a:schemeClr>
              </a:solidFill>
              <a:latin typeface="Microsoft JhengHei" panose="020B0604030504040204" pitchFamily="34" charset="-120"/>
              <a:ea typeface="Microsoft JhengHei" panose="020B0604030504040204" pitchFamily="34" charset="-120"/>
            </a:endParaRPr>
          </a:p>
        </p:txBody>
      </p:sp>
      <p:sp>
        <p:nvSpPr>
          <p:cNvPr id="15" name="Footer Placeholder 14">
            <a:extLst>
              <a:ext uri="{FF2B5EF4-FFF2-40B4-BE49-F238E27FC236}">
                <a16:creationId xmlns:a16="http://schemas.microsoft.com/office/drawing/2014/main" id="{00E23DF6-9BB0-9440-870B-1D366DF751E1}"/>
              </a:ext>
            </a:extLst>
          </p:cNvPr>
          <p:cNvSpPr>
            <a:spLocks noGrp="1"/>
          </p:cNvSpPr>
          <p:nvPr>
            <p:ph type="ftr" sz="quarter" idx="11"/>
          </p:nvPr>
        </p:nvSpPr>
        <p:spPr/>
        <p:txBody>
          <a:bodyPr/>
          <a:lstStyle/>
          <a:p>
            <a:r>
              <a:rPr lang="zh-CN" altLang="en-US" sz="1400">
                <a:solidFill>
                  <a:schemeClr val="tx1">
                    <a:lumMod val="50000"/>
                    <a:lumOff val="50000"/>
                  </a:schemeClr>
                </a:solidFill>
                <a:latin typeface="Microsoft JhengHei" panose="020B0604030504040204" pitchFamily="34" charset="-120"/>
                <a:ea typeface="Microsoft JhengHei" panose="020B0604030504040204" pitchFamily="34" charset="-120"/>
              </a:rPr>
              <a:t>课题二实施方案汇报</a:t>
            </a:r>
            <a:endParaRPr lang="en-CN" dirty="0">
              <a:solidFill>
                <a:schemeClr val="tx1">
                  <a:lumMod val="50000"/>
                  <a:lumOff val="50000"/>
                </a:schemeClr>
              </a:solidFill>
              <a:latin typeface="Microsoft JhengHei" panose="020B0604030504040204" pitchFamily="34" charset="-120"/>
              <a:ea typeface="Microsoft JhengHei" panose="020B0604030504040204" pitchFamily="34" charset="-120"/>
            </a:endParaRPr>
          </a:p>
        </p:txBody>
      </p:sp>
      <p:cxnSp>
        <p:nvCxnSpPr>
          <p:cNvPr id="4" name="Straight Connector 3">
            <a:extLst>
              <a:ext uri="{FF2B5EF4-FFF2-40B4-BE49-F238E27FC236}">
                <a16:creationId xmlns:a16="http://schemas.microsoft.com/office/drawing/2014/main" id="{D3932A0F-7718-C075-F60F-A011CF721FA9}"/>
              </a:ext>
            </a:extLst>
          </p:cNvPr>
          <p:cNvCxnSpPr>
            <a:cxnSpLocks/>
          </p:cNvCxnSpPr>
          <p:nvPr/>
        </p:nvCxnSpPr>
        <p:spPr>
          <a:xfrm>
            <a:off x="946688" y="1226925"/>
            <a:ext cx="5593597" cy="0"/>
          </a:xfrm>
          <a:prstGeom prst="line">
            <a:avLst/>
          </a:prstGeom>
          <a:ln w="25400">
            <a:solidFill>
              <a:srgbClr val="C00000"/>
            </a:solidFill>
          </a:ln>
        </p:spPr>
        <p:style>
          <a:lnRef idx="1">
            <a:schemeClr val="accent2"/>
          </a:lnRef>
          <a:fillRef idx="0">
            <a:schemeClr val="accent2"/>
          </a:fillRef>
          <a:effectRef idx="0">
            <a:schemeClr val="accent2"/>
          </a:effectRef>
          <a:fontRef idx="minor">
            <a:schemeClr val="tx1"/>
          </a:fontRef>
        </p:style>
      </p:cxnSp>
      <p:graphicFrame>
        <p:nvGraphicFramePr>
          <p:cNvPr id="5" name="Table 4">
            <a:extLst>
              <a:ext uri="{FF2B5EF4-FFF2-40B4-BE49-F238E27FC236}">
                <a16:creationId xmlns:a16="http://schemas.microsoft.com/office/drawing/2014/main" id="{C06FC9FA-2250-B7CD-66B3-EEC05347010B}"/>
              </a:ext>
            </a:extLst>
          </p:cNvPr>
          <p:cNvGraphicFramePr>
            <a:graphicFrameLocks noGrp="1"/>
          </p:cNvGraphicFramePr>
          <p:nvPr>
            <p:extLst>
              <p:ext uri="{D42A27DB-BD31-4B8C-83A1-F6EECF244321}">
                <p14:modId xmlns:p14="http://schemas.microsoft.com/office/powerpoint/2010/main" val="3393564175"/>
              </p:ext>
            </p:extLst>
          </p:nvPr>
        </p:nvGraphicFramePr>
        <p:xfrm>
          <a:off x="5021051" y="3851084"/>
          <a:ext cx="6264697" cy="2489550"/>
        </p:xfrm>
        <a:graphic>
          <a:graphicData uri="http://schemas.openxmlformats.org/drawingml/2006/table">
            <a:tbl>
              <a:tblPr firstRow="1" bandRow="1">
                <a:tableStyleId>{C083E6E3-FA7D-4D7B-A595-EF9225AFEA82}</a:tableStyleId>
              </a:tblPr>
              <a:tblGrid>
                <a:gridCol w="4378697">
                  <a:extLst>
                    <a:ext uri="{9D8B030D-6E8A-4147-A177-3AD203B41FA5}">
                      <a16:colId xmlns:a16="http://schemas.microsoft.com/office/drawing/2014/main" val="1395838480"/>
                    </a:ext>
                  </a:extLst>
                </a:gridCol>
                <a:gridCol w="1886000">
                  <a:extLst>
                    <a:ext uri="{9D8B030D-6E8A-4147-A177-3AD203B41FA5}">
                      <a16:colId xmlns:a16="http://schemas.microsoft.com/office/drawing/2014/main" val="858123806"/>
                    </a:ext>
                  </a:extLst>
                </a:gridCol>
              </a:tblGrid>
              <a:tr h="438340">
                <a:tc>
                  <a:txBody>
                    <a:bodyPr/>
                    <a:lstStyle/>
                    <a:p>
                      <a:pPr algn="ctr"/>
                      <a:r>
                        <a:rPr lang="zh-CN" altLang="en-US" sz="2000" b="0" dirty="0">
                          <a:solidFill>
                            <a:srgbClr val="C00000"/>
                          </a:solidFill>
                          <a:latin typeface="Microsoft JhengHei" panose="020B0604030504040204" pitchFamily="34" charset="-120"/>
                          <a:ea typeface="Microsoft JhengHei" panose="020B0604030504040204" pitchFamily="34" charset="-120"/>
                        </a:rPr>
                        <a:t>业务费明细</a:t>
                      </a:r>
                      <a:endParaRPr lang="en-US" sz="2000" b="0" dirty="0">
                        <a:solidFill>
                          <a:srgbClr val="C00000"/>
                        </a:solidFill>
                        <a:latin typeface="Microsoft JhengHei" panose="020B0604030504040204" pitchFamily="34" charset="-120"/>
                        <a:ea typeface="Microsoft JhengHei" panose="020B0604030504040204" pitchFamily="34" charset="-120"/>
                      </a:endParaRPr>
                    </a:p>
                  </a:txBody>
                  <a:tcPr>
                    <a:lnT w="28575" cap="flat" cmpd="sng" algn="ctr">
                      <a:solidFill>
                        <a:schemeClr val="tx1"/>
                      </a:solidFill>
                      <a:prstDash val="solid"/>
                      <a:round/>
                      <a:headEnd type="none" w="med" len="med"/>
                      <a:tailEnd type="none" w="med" len="med"/>
                    </a:lnT>
                  </a:tcPr>
                </a:tc>
                <a:tc>
                  <a:txBody>
                    <a:bodyPr/>
                    <a:lstStyle/>
                    <a:p>
                      <a:pPr algn="ctr"/>
                      <a:r>
                        <a:rPr lang="zh-CN" altLang="en-US" sz="2000" b="0" dirty="0">
                          <a:solidFill>
                            <a:srgbClr val="C00000"/>
                          </a:solidFill>
                          <a:latin typeface="Microsoft JhengHei" panose="020B0604030504040204" pitchFamily="34" charset="-120"/>
                          <a:ea typeface="Microsoft JhengHei" panose="020B0604030504040204" pitchFamily="34" charset="-120"/>
                        </a:rPr>
                        <a:t>预算（占比）</a:t>
                      </a:r>
                      <a:endParaRPr lang="en-US" sz="2000" b="0" dirty="0">
                        <a:solidFill>
                          <a:srgbClr val="C00000"/>
                        </a:solidFill>
                        <a:latin typeface="Microsoft JhengHei" panose="020B0604030504040204" pitchFamily="34" charset="-120"/>
                        <a:ea typeface="Microsoft JhengHei" panose="020B0604030504040204" pitchFamily="34" charset="-120"/>
                      </a:endParaRPr>
                    </a:p>
                  </a:txBody>
                  <a:tcP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32996531"/>
                  </a:ext>
                </a:extLst>
              </a:tr>
              <a:tr h="410242">
                <a:tc>
                  <a:txBody>
                    <a:bodyPr/>
                    <a:lstStyle/>
                    <a:p>
                      <a:pPr algn="ctr"/>
                      <a:r>
                        <a:rPr lang="zh-CN" altLang="en-US" b="0" dirty="0">
                          <a:latin typeface="Microsoft JhengHei" panose="020B0604030504040204" pitchFamily="34" charset="-120"/>
                          <a:ea typeface="Microsoft JhengHei" panose="020B0604030504040204" pitchFamily="34" charset="-120"/>
                        </a:rPr>
                        <a:t>材料费（探测器样机材料，读出电子学等）</a:t>
                      </a:r>
                      <a:endParaRPr lang="en-US" b="0" dirty="0">
                        <a:latin typeface="Microsoft JhengHei" panose="020B0604030504040204" pitchFamily="34" charset="-120"/>
                        <a:ea typeface="Microsoft JhengHei" panose="020B0604030504040204" pitchFamily="34" charset="-120"/>
                      </a:endParaRPr>
                    </a:p>
                  </a:txBody>
                  <a:tcPr/>
                </a:tc>
                <a:tc>
                  <a:txBody>
                    <a:bodyPr/>
                    <a:lstStyle/>
                    <a:p>
                      <a:pPr algn="ctr"/>
                      <a:r>
                        <a:rPr lang="en-US" altLang="zh-CN" b="0" dirty="0">
                          <a:latin typeface="Microsoft JhengHei" panose="020B0604030504040204" pitchFamily="34" charset="-120"/>
                          <a:ea typeface="Microsoft JhengHei" panose="020B0604030504040204" pitchFamily="34" charset="-120"/>
                        </a:rPr>
                        <a:t>106</a:t>
                      </a:r>
                      <a:r>
                        <a:rPr lang="zh-CN" altLang="en-US" b="0" dirty="0">
                          <a:latin typeface="Microsoft JhengHei" panose="020B0604030504040204" pitchFamily="34" charset="-120"/>
                          <a:ea typeface="Microsoft JhengHei" panose="020B0604030504040204" pitchFamily="34" charset="-120"/>
                        </a:rPr>
                        <a:t>（</a:t>
                      </a:r>
                      <a:r>
                        <a:rPr lang="en-US" altLang="zh-CN" b="0" dirty="0">
                          <a:latin typeface="Microsoft JhengHei" panose="020B0604030504040204" pitchFamily="34" charset="-120"/>
                          <a:ea typeface="Microsoft JhengHei" panose="020B0604030504040204" pitchFamily="34" charset="-120"/>
                        </a:rPr>
                        <a:t>17%</a:t>
                      </a:r>
                      <a:r>
                        <a:rPr lang="zh-CN" altLang="en-US" b="0" dirty="0">
                          <a:latin typeface="Microsoft JhengHei" panose="020B0604030504040204" pitchFamily="34" charset="-120"/>
                          <a:ea typeface="Microsoft JhengHei" panose="020B0604030504040204" pitchFamily="34" charset="-120"/>
                        </a:rPr>
                        <a:t>）</a:t>
                      </a:r>
                      <a:endParaRPr lang="en-US" b="0" dirty="0">
                        <a:latin typeface="Microsoft JhengHei" panose="020B0604030504040204" pitchFamily="34" charset="-120"/>
                        <a:ea typeface="Microsoft JhengHei" panose="020B0604030504040204" pitchFamily="34" charset="-120"/>
                      </a:endParaRPr>
                    </a:p>
                  </a:txBody>
                  <a:tcPr/>
                </a:tc>
                <a:extLst>
                  <a:ext uri="{0D108BD9-81ED-4DB2-BD59-A6C34878D82A}">
                    <a16:rowId xmlns:a16="http://schemas.microsoft.com/office/drawing/2014/main" val="3572128287"/>
                  </a:ext>
                </a:extLst>
              </a:tr>
              <a:tr h="410242">
                <a:tc>
                  <a:txBody>
                    <a:bodyPr/>
                    <a:lstStyle/>
                    <a:p>
                      <a:pPr algn="ctr"/>
                      <a:r>
                        <a:rPr lang="zh-CN" altLang="en-US" b="0" dirty="0">
                          <a:latin typeface="Microsoft JhengHei" panose="020B0604030504040204" pitchFamily="34" charset="-120"/>
                          <a:ea typeface="Microsoft JhengHei" panose="020B0604030504040204" pitchFamily="34" charset="-120"/>
                        </a:rPr>
                        <a:t>测试化验加工费 （芯片流片）</a:t>
                      </a:r>
                      <a:endParaRPr lang="en-US" b="0" dirty="0">
                        <a:latin typeface="Microsoft JhengHei" panose="020B0604030504040204" pitchFamily="34" charset="-120"/>
                        <a:ea typeface="Microsoft JhengHei" panose="020B0604030504040204" pitchFamily="34" charset="-120"/>
                      </a:endParaRPr>
                    </a:p>
                  </a:txBody>
                  <a:tcPr/>
                </a:tc>
                <a:tc>
                  <a:txBody>
                    <a:bodyPr/>
                    <a:lstStyle/>
                    <a:p>
                      <a:pPr algn="ctr"/>
                      <a:r>
                        <a:rPr lang="en-US" altLang="zh-CN" b="0" dirty="0">
                          <a:latin typeface="Microsoft JhengHei" panose="020B0604030504040204" pitchFamily="34" charset="-120"/>
                          <a:ea typeface="Microsoft JhengHei" panose="020B0604030504040204" pitchFamily="34" charset="-120"/>
                        </a:rPr>
                        <a:t>404</a:t>
                      </a:r>
                      <a:r>
                        <a:rPr lang="zh-CN" altLang="en-US" b="0" dirty="0">
                          <a:latin typeface="Microsoft JhengHei" panose="020B0604030504040204" pitchFamily="34" charset="-120"/>
                          <a:ea typeface="Microsoft JhengHei" panose="020B0604030504040204" pitchFamily="34" charset="-120"/>
                        </a:rPr>
                        <a:t>（</a:t>
                      </a:r>
                      <a:r>
                        <a:rPr lang="en-US" altLang="zh-CN" b="0" dirty="0">
                          <a:latin typeface="Microsoft JhengHei" panose="020B0604030504040204" pitchFamily="34" charset="-120"/>
                          <a:ea typeface="Microsoft JhengHei" panose="020B0604030504040204" pitchFamily="34" charset="-120"/>
                        </a:rPr>
                        <a:t>64.6%</a:t>
                      </a:r>
                      <a:r>
                        <a:rPr lang="zh-CN" altLang="en-US" b="0" dirty="0">
                          <a:latin typeface="Microsoft JhengHei" panose="020B0604030504040204" pitchFamily="34" charset="-120"/>
                          <a:ea typeface="Microsoft JhengHei" panose="020B0604030504040204" pitchFamily="34" charset="-120"/>
                        </a:rPr>
                        <a:t>）</a:t>
                      </a:r>
                      <a:endParaRPr lang="en-US" b="0" dirty="0">
                        <a:latin typeface="Microsoft JhengHei" panose="020B0604030504040204" pitchFamily="34" charset="-120"/>
                        <a:ea typeface="Microsoft JhengHei" panose="020B0604030504040204" pitchFamily="34" charset="-120"/>
                      </a:endParaRPr>
                    </a:p>
                  </a:txBody>
                  <a:tcPr/>
                </a:tc>
                <a:extLst>
                  <a:ext uri="{0D108BD9-81ED-4DB2-BD59-A6C34878D82A}">
                    <a16:rowId xmlns:a16="http://schemas.microsoft.com/office/drawing/2014/main" val="2988630381"/>
                  </a:ext>
                </a:extLst>
              </a:tr>
              <a:tr h="410242">
                <a:tc>
                  <a:txBody>
                    <a:bodyPr/>
                    <a:lstStyle/>
                    <a:p>
                      <a:pPr algn="ctr"/>
                      <a:r>
                        <a:rPr lang="zh-CN" altLang="en-US" b="0" dirty="0">
                          <a:latin typeface="Microsoft JhengHei" panose="020B0604030504040204" pitchFamily="34" charset="-120"/>
                          <a:ea typeface="Microsoft JhengHei" panose="020B0604030504040204" pitchFamily="34" charset="-120"/>
                        </a:rPr>
                        <a:t>燃料动力费</a:t>
                      </a:r>
                      <a:endParaRPr lang="en-US" b="0" dirty="0">
                        <a:latin typeface="Microsoft JhengHei" panose="020B0604030504040204" pitchFamily="34" charset="-120"/>
                        <a:ea typeface="Microsoft JhengHei" panose="020B0604030504040204" pitchFamily="34" charset="-120"/>
                      </a:endParaRPr>
                    </a:p>
                  </a:txBody>
                  <a:tcPr/>
                </a:tc>
                <a:tc>
                  <a:txBody>
                    <a:bodyPr/>
                    <a:lstStyle/>
                    <a:p>
                      <a:pPr algn="ctr"/>
                      <a:r>
                        <a:rPr lang="en-US" altLang="zh-CN" b="0" dirty="0">
                          <a:latin typeface="Microsoft JhengHei" panose="020B0604030504040204" pitchFamily="34" charset="-120"/>
                          <a:ea typeface="Microsoft JhengHei" panose="020B0604030504040204" pitchFamily="34" charset="-120"/>
                        </a:rPr>
                        <a:t>11</a:t>
                      </a:r>
                      <a:r>
                        <a:rPr lang="zh-CN" altLang="en-US" b="0" dirty="0">
                          <a:latin typeface="Microsoft JhengHei" panose="020B0604030504040204" pitchFamily="34" charset="-120"/>
                          <a:ea typeface="Microsoft JhengHei" panose="020B0604030504040204" pitchFamily="34" charset="-120"/>
                        </a:rPr>
                        <a:t>（</a:t>
                      </a:r>
                      <a:r>
                        <a:rPr lang="en-US" altLang="zh-CN" b="0" dirty="0">
                          <a:latin typeface="Microsoft JhengHei" panose="020B0604030504040204" pitchFamily="34" charset="-120"/>
                          <a:ea typeface="Microsoft JhengHei" panose="020B0604030504040204" pitchFamily="34" charset="-120"/>
                        </a:rPr>
                        <a:t>1.8%</a:t>
                      </a:r>
                      <a:r>
                        <a:rPr lang="zh-CN" altLang="en-US" b="0" dirty="0">
                          <a:latin typeface="Microsoft JhengHei" panose="020B0604030504040204" pitchFamily="34" charset="-120"/>
                          <a:ea typeface="Microsoft JhengHei" panose="020B0604030504040204" pitchFamily="34" charset="-120"/>
                        </a:rPr>
                        <a:t>）</a:t>
                      </a:r>
                      <a:endParaRPr lang="en-US" b="0" dirty="0">
                        <a:latin typeface="Microsoft JhengHei" panose="020B0604030504040204" pitchFamily="34" charset="-120"/>
                        <a:ea typeface="Microsoft JhengHei" panose="020B0604030504040204" pitchFamily="34" charset="-120"/>
                      </a:endParaRPr>
                    </a:p>
                  </a:txBody>
                  <a:tcPr/>
                </a:tc>
                <a:extLst>
                  <a:ext uri="{0D108BD9-81ED-4DB2-BD59-A6C34878D82A}">
                    <a16:rowId xmlns:a16="http://schemas.microsoft.com/office/drawing/2014/main" val="3007584061"/>
                  </a:ext>
                </a:extLst>
              </a:tr>
              <a:tr h="410242">
                <a:tc>
                  <a:txBody>
                    <a:bodyPr/>
                    <a:lstStyle/>
                    <a:p>
                      <a:pPr algn="ctr"/>
                      <a:r>
                        <a:rPr lang="zh-CN" altLang="en-US" b="0" dirty="0">
                          <a:latin typeface="Microsoft JhengHei" panose="020B0604030504040204" pitchFamily="34" charset="-120"/>
                          <a:ea typeface="Microsoft JhengHei" panose="020B0604030504040204" pitchFamily="34" charset="-120"/>
                        </a:rPr>
                        <a:t>差旅费</a:t>
                      </a:r>
                      <a:r>
                        <a:rPr lang="en-US" altLang="zh-CN" b="0" dirty="0">
                          <a:latin typeface="Microsoft JhengHei" panose="020B0604030504040204" pitchFamily="34" charset="-120"/>
                          <a:ea typeface="Microsoft JhengHei" panose="020B0604030504040204" pitchFamily="34" charset="-120"/>
                        </a:rPr>
                        <a:t>+</a:t>
                      </a:r>
                      <a:r>
                        <a:rPr lang="zh-CN" altLang="en-US" b="0" dirty="0">
                          <a:latin typeface="Microsoft JhengHei" panose="020B0604030504040204" pitchFamily="34" charset="-120"/>
                          <a:ea typeface="Microsoft JhengHei" panose="020B0604030504040204" pitchFamily="34" charset="-120"/>
                        </a:rPr>
                        <a:t>会议费</a:t>
                      </a:r>
                      <a:r>
                        <a:rPr lang="en-US" altLang="zh-CN" b="0" dirty="0">
                          <a:latin typeface="Microsoft JhengHei" panose="020B0604030504040204" pitchFamily="34" charset="-120"/>
                          <a:ea typeface="Microsoft JhengHei" panose="020B0604030504040204" pitchFamily="34" charset="-120"/>
                        </a:rPr>
                        <a:t>+</a:t>
                      </a:r>
                      <a:r>
                        <a:rPr lang="zh-CN" altLang="en-US" b="0" dirty="0">
                          <a:latin typeface="Microsoft JhengHei" panose="020B0604030504040204" pitchFamily="34" charset="-120"/>
                          <a:ea typeface="Microsoft JhengHei" panose="020B0604030504040204" pitchFamily="34" charset="-120"/>
                        </a:rPr>
                        <a:t>国际合作交流</a:t>
                      </a:r>
                      <a:r>
                        <a:rPr lang="en-US" altLang="zh-CN" b="0" dirty="0">
                          <a:latin typeface="Microsoft JhengHei" panose="020B0604030504040204" pitchFamily="34" charset="-120"/>
                          <a:ea typeface="Microsoft JhengHei" panose="020B0604030504040204" pitchFamily="34" charset="-120"/>
                        </a:rPr>
                        <a:t>+</a:t>
                      </a:r>
                      <a:r>
                        <a:rPr lang="zh-CN" altLang="en-US" b="0" dirty="0">
                          <a:latin typeface="Microsoft JhengHei" panose="020B0604030504040204" pitchFamily="34" charset="-120"/>
                          <a:ea typeface="Microsoft JhengHei" panose="020B0604030504040204" pitchFamily="34" charset="-120"/>
                        </a:rPr>
                        <a:t>束流实验</a:t>
                      </a:r>
                      <a:endParaRPr lang="en-US" b="0" dirty="0">
                        <a:latin typeface="Microsoft JhengHei" panose="020B0604030504040204" pitchFamily="34" charset="-120"/>
                        <a:ea typeface="Microsoft JhengHei" panose="020B0604030504040204" pitchFamily="34" charset="-120"/>
                      </a:endParaRPr>
                    </a:p>
                  </a:txBody>
                  <a:tcPr/>
                </a:tc>
                <a:tc>
                  <a:txBody>
                    <a:bodyPr/>
                    <a:lstStyle/>
                    <a:p>
                      <a:pPr algn="ctr"/>
                      <a:r>
                        <a:rPr lang="en-US" altLang="zh-CN" b="0" dirty="0">
                          <a:latin typeface="Microsoft JhengHei" panose="020B0604030504040204" pitchFamily="34" charset="-120"/>
                          <a:ea typeface="Microsoft JhengHei" panose="020B0604030504040204" pitchFamily="34" charset="-120"/>
                        </a:rPr>
                        <a:t>102</a:t>
                      </a:r>
                      <a:r>
                        <a:rPr lang="zh-CN" altLang="en-US" b="0" dirty="0">
                          <a:latin typeface="Microsoft JhengHei" panose="020B0604030504040204" pitchFamily="34" charset="-120"/>
                          <a:ea typeface="Microsoft JhengHei" panose="020B0604030504040204" pitchFamily="34" charset="-120"/>
                        </a:rPr>
                        <a:t>（</a:t>
                      </a:r>
                      <a:r>
                        <a:rPr lang="en-US" altLang="zh-CN" b="0" dirty="0">
                          <a:latin typeface="Microsoft JhengHei" panose="020B0604030504040204" pitchFamily="34" charset="-120"/>
                          <a:ea typeface="Microsoft JhengHei" panose="020B0604030504040204" pitchFamily="34" charset="-120"/>
                        </a:rPr>
                        <a:t>16.3%</a:t>
                      </a:r>
                      <a:r>
                        <a:rPr lang="zh-CN" altLang="en-US" b="0" dirty="0">
                          <a:latin typeface="Microsoft JhengHei" panose="020B0604030504040204" pitchFamily="34" charset="-120"/>
                          <a:ea typeface="Microsoft JhengHei" panose="020B0604030504040204" pitchFamily="34" charset="-120"/>
                        </a:rPr>
                        <a:t>）</a:t>
                      </a:r>
                      <a:endParaRPr lang="en-US" b="0" dirty="0">
                        <a:latin typeface="Microsoft JhengHei" panose="020B0604030504040204" pitchFamily="34" charset="-120"/>
                        <a:ea typeface="Microsoft JhengHei" panose="020B0604030504040204" pitchFamily="34" charset="-120"/>
                      </a:endParaRPr>
                    </a:p>
                  </a:txBody>
                  <a:tcPr/>
                </a:tc>
                <a:extLst>
                  <a:ext uri="{0D108BD9-81ED-4DB2-BD59-A6C34878D82A}">
                    <a16:rowId xmlns:a16="http://schemas.microsoft.com/office/drawing/2014/main" val="1745124409"/>
                  </a:ext>
                </a:extLst>
              </a:tr>
              <a:tr h="410242">
                <a:tc>
                  <a:txBody>
                    <a:bodyPr/>
                    <a:lstStyle/>
                    <a:p>
                      <a:pPr algn="ctr"/>
                      <a:r>
                        <a:rPr lang="zh-CN" altLang="en-US" b="0" dirty="0">
                          <a:latin typeface="Microsoft JhengHei" panose="020B0604030504040204" pitchFamily="34" charset="-120"/>
                          <a:ea typeface="Microsoft JhengHei" panose="020B0604030504040204" pitchFamily="34" charset="-120"/>
                        </a:rPr>
                        <a:t>出版</a:t>
                      </a:r>
                      <a:r>
                        <a:rPr lang="en-US" altLang="zh-CN" b="0" dirty="0">
                          <a:latin typeface="Microsoft JhengHei" panose="020B0604030504040204" pitchFamily="34" charset="-120"/>
                          <a:ea typeface="Microsoft JhengHei" panose="020B0604030504040204" pitchFamily="34" charset="-120"/>
                        </a:rPr>
                        <a:t>/</a:t>
                      </a:r>
                      <a:r>
                        <a:rPr lang="zh-CN" altLang="en-US" b="0" dirty="0">
                          <a:latin typeface="Microsoft JhengHei" panose="020B0604030504040204" pitchFamily="34" charset="-120"/>
                          <a:ea typeface="Microsoft JhengHei" panose="020B0604030504040204" pitchFamily="34" charset="-120"/>
                        </a:rPr>
                        <a:t>文献</a:t>
                      </a:r>
                      <a:r>
                        <a:rPr lang="en-US" altLang="zh-CN" b="0" dirty="0">
                          <a:latin typeface="Microsoft JhengHei" panose="020B0604030504040204" pitchFamily="34" charset="-120"/>
                          <a:ea typeface="Microsoft JhengHei" panose="020B0604030504040204" pitchFamily="34" charset="-120"/>
                        </a:rPr>
                        <a:t>/</a:t>
                      </a:r>
                      <a:r>
                        <a:rPr lang="zh-CN" altLang="en-US" b="0" dirty="0">
                          <a:latin typeface="Microsoft JhengHei" panose="020B0604030504040204" pitchFamily="34" charset="-120"/>
                          <a:ea typeface="Microsoft JhengHei" panose="020B0604030504040204" pitchFamily="34" charset="-120"/>
                        </a:rPr>
                        <a:t>信息传播</a:t>
                      </a:r>
                      <a:r>
                        <a:rPr lang="en-US" altLang="zh-CN" b="0" dirty="0">
                          <a:latin typeface="Microsoft JhengHei" panose="020B0604030504040204" pitchFamily="34" charset="-120"/>
                          <a:ea typeface="Microsoft JhengHei" panose="020B0604030504040204" pitchFamily="34" charset="-120"/>
                        </a:rPr>
                        <a:t>/</a:t>
                      </a:r>
                      <a:r>
                        <a:rPr lang="zh-CN" altLang="en-US" b="0" dirty="0">
                          <a:latin typeface="Microsoft JhengHei" panose="020B0604030504040204" pitchFamily="34" charset="-120"/>
                          <a:ea typeface="Microsoft JhengHei" panose="020B0604030504040204" pitchFamily="34" charset="-120"/>
                        </a:rPr>
                        <a:t>知识产权事务费</a:t>
                      </a:r>
                      <a:endParaRPr lang="en-US" b="0" dirty="0">
                        <a:latin typeface="Microsoft JhengHei" panose="020B0604030504040204" pitchFamily="34" charset="-120"/>
                        <a:ea typeface="Microsoft JhengHei" panose="020B0604030504040204" pitchFamily="34" charset="-120"/>
                      </a:endParaRPr>
                    </a:p>
                  </a:txBody>
                  <a:tcPr>
                    <a:lnB w="28575" cap="flat" cmpd="sng" algn="ctr">
                      <a:solidFill>
                        <a:schemeClr val="tx1"/>
                      </a:solidFill>
                      <a:prstDash val="solid"/>
                      <a:round/>
                      <a:headEnd type="none" w="med" len="med"/>
                      <a:tailEnd type="none" w="med" len="med"/>
                    </a:lnB>
                  </a:tcPr>
                </a:tc>
                <a:tc>
                  <a:txBody>
                    <a:bodyPr/>
                    <a:lstStyle/>
                    <a:p>
                      <a:pPr algn="ctr"/>
                      <a:r>
                        <a:rPr lang="en-US" altLang="zh-CN" b="0" dirty="0">
                          <a:latin typeface="Microsoft JhengHei" panose="020B0604030504040204" pitchFamily="34" charset="-120"/>
                          <a:ea typeface="Microsoft JhengHei" panose="020B0604030504040204" pitchFamily="34" charset="-120"/>
                        </a:rPr>
                        <a:t>2</a:t>
                      </a:r>
                      <a:r>
                        <a:rPr lang="zh-CN" altLang="en-US" b="0" dirty="0">
                          <a:latin typeface="Microsoft JhengHei" panose="020B0604030504040204" pitchFamily="34" charset="-120"/>
                          <a:ea typeface="Microsoft JhengHei" panose="020B0604030504040204" pitchFamily="34" charset="-120"/>
                        </a:rPr>
                        <a:t>（</a:t>
                      </a:r>
                      <a:r>
                        <a:rPr lang="en-US" altLang="zh-CN" b="0" dirty="0">
                          <a:latin typeface="Microsoft JhengHei" panose="020B0604030504040204" pitchFamily="34" charset="-120"/>
                          <a:ea typeface="Microsoft JhengHei" panose="020B0604030504040204" pitchFamily="34" charset="-120"/>
                        </a:rPr>
                        <a:t>0.3%</a:t>
                      </a:r>
                      <a:r>
                        <a:rPr lang="zh-CN" altLang="en-US" b="0" dirty="0">
                          <a:latin typeface="Microsoft JhengHei" panose="020B0604030504040204" pitchFamily="34" charset="-120"/>
                          <a:ea typeface="Microsoft JhengHei" panose="020B0604030504040204" pitchFamily="34" charset="-120"/>
                        </a:rPr>
                        <a:t>）</a:t>
                      </a:r>
                      <a:endParaRPr lang="en-US" b="0" dirty="0">
                        <a:latin typeface="Microsoft JhengHei" panose="020B0604030504040204" pitchFamily="34" charset="-120"/>
                        <a:ea typeface="Microsoft JhengHei" panose="020B0604030504040204" pitchFamily="34" charset="-120"/>
                      </a:endParaRP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2300931"/>
                  </a:ext>
                </a:extLst>
              </a:tr>
            </a:tbl>
          </a:graphicData>
        </a:graphic>
      </p:graphicFrame>
      <p:sp>
        <p:nvSpPr>
          <p:cNvPr id="6" name="Left Brace 5">
            <a:extLst>
              <a:ext uri="{FF2B5EF4-FFF2-40B4-BE49-F238E27FC236}">
                <a16:creationId xmlns:a16="http://schemas.microsoft.com/office/drawing/2014/main" id="{F9C7E3E4-A695-FC1A-B761-D4D787BF0B1A}"/>
              </a:ext>
            </a:extLst>
          </p:cNvPr>
          <p:cNvSpPr/>
          <p:nvPr/>
        </p:nvSpPr>
        <p:spPr>
          <a:xfrm>
            <a:off x="4515729" y="4189640"/>
            <a:ext cx="437270" cy="1812438"/>
          </a:xfrm>
          <a:prstGeom prst="leftBrace">
            <a:avLst/>
          </a:prstGeom>
          <a:ln w="222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N">
              <a:ln>
                <a:solidFill>
                  <a:srgbClr val="C00000"/>
                </a:solidFill>
              </a:ln>
            </a:endParaRPr>
          </a:p>
        </p:txBody>
      </p:sp>
      <p:sp>
        <p:nvSpPr>
          <p:cNvPr id="7" name="Slide Number Placeholder 6">
            <a:extLst>
              <a:ext uri="{FF2B5EF4-FFF2-40B4-BE49-F238E27FC236}">
                <a16:creationId xmlns:a16="http://schemas.microsoft.com/office/drawing/2014/main" id="{06A13DC3-474F-605B-92FC-CD4B193CFA5B}"/>
              </a:ext>
            </a:extLst>
          </p:cNvPr>
          <p:cNvSpPr>
            <a:spLocks noGrp="1"/>
          </p:cNvSpPr>
          <p:nvPr>
            <p:ph type="sldNum" sz="quarter" idx="12"/>
          </p:nvPr>
        </p:nvSpPr>
        <p:spPr/>
        <p:txBody>
          <a:bodyPr/>
          <a:lstStyle/>
          <a:p>
            <a:fld id="{C6B12BB3-1100-4148-A030-586BEC661A75}" type="slidenum">
              <a:rPr lang="en-CN" smtClean="0"/>
              <a:t>10</a:t>
            </a:fld>
            <a:endParaRPr lang="en-CN"/>
          </a:p>
        </p:txBody>
      </p:sp>
      <p:cxnSp>
        <p:nvCxnSpPr>
          <p:cNvPr id="8" name="Straight Connector 7">
            <a:extLst>
              <a:ext uri="{FF2B5EF4-FFF2-40B4-BE49-F238E27FC236}">
                <a16:creationId xmlns:a16="http://schemas.microsoft.com/office/drawing/2014/main" id="{CF7380AF-9365-DB02-5C95-4B7EA000EF52}"/>
              </a:ext>
            </a:extLst>
          </p:cNvPr>
          <p:cNvCxnSpPr>
            <a:cxnSpLocks/>
          </p:cNvCxnSpPr>
          <p:nvPr/>
        </p:nvCxnSpPr>
        <p:spPr>
          <a:xfrm>
            <a:off x="8153400" y="6356349"/>
            <a:ext cx="3417207" cy="0"/>
          </a:xfrm>
          <a:prstGeom prst="line">
            <a:avLst/>
          </a:prstGeom>
          <a:ln w="19050">
            <a:solidFill>
              <a:srgbClr val="C0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87352263"/>
      </p:ext>
    </p:extLst>
  </p:cSld>
  <p:clrMapOvr>
    <a:masterClrMapping/>
  </p:clrMapOvr>
  <mc:AlternateContent xmlns:mc="http://schemas.openxmlformats.org/markup-compatibility/2006" xmlns:p14="http://schemas.microsoft.com/office/powerpoint/2010/main">
    <mc:Choice Requires="p14">
      <p:transition spd="slow" p14:dur="2000" advTm="17053"/>
    </mc:Choice>
    <mc:Fallback xmlns="">
      <p:transition spd="slow" advTm="17053"/>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A560B-5EC9-FA4F-B995-ECF4D3C9A4A4}"/>
              </a:ext>
            </a:extLst>
          </p:cNvPr>
          <p:cNvSpPr>
            <a:spLocks noGrp="1"/>
          </p:cNvSpPr>
          <p:nvPr>
            <p:ph type="title"/>
          </p:nvPr>
        </p:nvSpPr>
        <p:spPr>
          <a:xfrm>
            <a:off x="838200" y="265889"/>
            <a:ext cx="10515600" cy="862520"/>
          </a:xfrm>
        </p:spPr>
        <p:txBody>
          <a:bodyPr>
            <a:normAutofit fontScale="90000"/>
          </a:bodyPr>
          <a:lstStyle/>
          <a:p>
            <a:pPr>
              <a:lnSpc>
                <a:spcPct val="120000"/>
              </a:lnSpc>
            </a:pPr>
            <a:r>
              <a:rPr lang="zh-CN" altLang="en-US" sz="3600" dirty="0">
                <a:solidFill>
                  <a:srgbClr val="C22F2D"/>
                </a:solidFill>
                <a:latin typeface="Microsoft JhengHei" panose="020B0604030504040204" pitchFamily="34" charset="-120"/>
                <a:ea typeface="Microsoft JhengHei" panose="020B0604030504040204" pitchFamily="34" charset="-120"/>
                <a:cs typeface="Gisha" panose="020B0502040204020203" pitchFamily="34" charset="-79"/>
              </a:rPr>
              <a:t>风险分析</a:t>
            </a:r>
            <a:br>
              <a:rPr lang="en-US" altLang="zh-CN" sz="3200" b="1" dirty="0">
                <a:solidFill>
                  <a:srgbClr val="0070C0"/>
                </a:solidFill>
                <a:latin typeface="Microsoft JhengHei" panose="020B0604030504040204" pitchFamily="34" charset="-120"/>
                <a:ea typeface="Microsoft JhengHei" panose="020B0604030504040204" pitchFamily="34" charset="-120"/>
                <a:cs typeface="Gisha" panose="020B0502040204020203" pitchFamily="34" charset="-79"/>
              </a:rPr>
            </a:br>
            <a:r>
              <a:rPr lang="zh-CN" altLang="en-US" sz="2000" dirty="0">
                <a:solidFill>
                  <a:schemeClr val="tx1">
                    <a:lumMod val="50000"/>
                    <a:lumOff val="50000"/>
                  </a:schemeClr>
                </a:solidFill>
                <a:latin typeface="Microsoft JhengHei" panose="020B0604030504040204" pitchFamily="34" charset="-120"/>
                <a:ea typeface="Microsoft JhengHei" panose="020B0604030504040204" pitchFamily="34" charset="-120"/>
                <a:cs typeface="Gisha" panose="020B0502040204020203" pitchFamily="34" charset="-79"/>
              </a:rPr>
              <a:t> </a:t>
            </a:r>
            <a:endParaRPr lang="en-CN" sz="2000" dirty="0">
              <a:solidFill>
                <a:srgbClr val="83639F"/>
              </a:solidFill>
              <a:latin typeface="Microsoft JhengHei" panose="020B0604030504040204" pitchFamily="34" charset="-120"/>
              <a:ea typeface="Microsoft JhengHei" panose="020B0604030504040204" pitchFamily="34" charset="-120"/>
              <a:cs typeface="Gisha" panose="020B0502040204020203" pitchFamily="34" charset="-79"/>
            </a:endParaRPr>
          </a:p>
        </p:txBody>
      </p:sp>
      <p:sp>
        <p:nvSpPr>
          <p:cNvPr id="3" name="Content Placeholder 2">
            <a:extLst>
              <a:ext uri="{FF2B5EF4-FFF2-40B4-BE49-F238E27FC236}">
                <a16:creationId xmlns:a16="http://schemas.microsoft.com/office/drawing/2014/main" id="{26CDD37B-2E00-034D-9EF8-5E6BE1F26102}"/>
              </a:ext>
            </a:extLst>
          </p:cNvPr>
          <p:cNvSpPr>
            <a:spLocks noGrp="1"/>
          </p:cNvSpPr>
          <p:nvPr>
            <p:ph idx="1"/>
          </p:nvPr>
        </p:nvSpPr>
        <p:spPr>
          <a:xfrm>
            <a:off x="838200" y="1309990"/>
            <a:ext cx="10515600" cy="1067443"/>
          </a:xfrm>
        </p:spPr>
        <p:txBody>
          <a:bodyPr>
            <a:noAutofit/>
          </a:bodyPr>
          <a:lstStyle/>
          <a:p>
            <a:pPr>
              <a:lnSpc>
                <a:spcPct val="125000"/>
              </a:lnSpc>
              <a:buSzPct val="100000"/>
              <a:buFont typeface="System Font Regular"/>
              <a:buChar char="◦"/>
            </a:pPr>
            <a:r>
              <a:rPr lang="zh-CN" altLang="en-US" sz="2200" dirty="0">
                <a:solidFill>
                  <a:schemeClr val="tx1">
                    <a:lumMod val="50000"/>
                    <a:lumOff val="50000"/>
                  </a:schemeClr>
                </a:solidFill>
                <a:latin typeface="Microsoft JhengHei" panose="020B0604030504040204" pitchFamily="34" charset="-120"/>
                <a:ea typeface="Microsoft JhengHei" panose="020B0604030504040204" pitchFamily="34" charset="-120"/>
              </a:rPr>
              <a:t>课题面向多项原创技术，有一定的技术风险。经风险分析，均有相应的预案，能保障项目顺利实施，达到指标要求。</a:t>
            </a:r>
          </a:p>
        </p:txBody>
      </p:sp>
      <p:sp>
        <p:nvSpPr>
          <p:cNvPr id="15" name="Footer Placeholder 14">
            <a:extLst>
              <a:ext uri="{FF2B5EF4-FFF2-40B4-BE49-F238E27FC236}">
                <a16:creationId xmlns:a16="http://schemas.microsoft.com/office/drawing/2014/main" id="{00E23DF6-9BB0-9440-870B-1D366DF751E1}"/>
              </a:ext>
            </a:extLst>
          </p:cNvPr>
          <p:cNvSpPr>
            <a:spLocks noGrp="1"/>
          </p:cNvSpPr>
          <p:nvPr>
            <p:ph type="ftr" sz="quarter" idx="11"/>
          </p:nvPr>
        </p:nvSpPr>
        <p:spPr/>
        <p:txBody>
          <a:bodyPr/>
          <a:lstStyle/>
          <a:p>
            <a:r>
              <a:rPr lang="zh-CN" altLang="en-US" sz="1400">
                <a:solidFill>
                  <a:schemeClr val="tx1">
                    <a:lumMod val="50000"/>
                    <a:lumOff val="50000"/>
                  </a:schemeClr>
                </a:solidFill>
                <a:latin typeface="Microsoft JhengHei" panose="020B0604030504040204" pitchFamily="34" charset="-120"/>
                <a:ea typeface="Microsoft JhengHei" panose="020B0604030504040204" pitchFamily="34" charset="-120"/>
              </a:rPr>
              <a:t>课题二实施方案汇报</a:t>
            </a:r>
            <a:endParaRPr lang="en-CN" dirty="0">
              <a:solidFill>
                <a:schemeClr val="tx1">
                  <a:lumMod val="50000"/>
                  <a:lumOff val="50000"/>
                </a:schemeClr>
              </a:solidFill>
              <a:latin typeface="Microsoft JhengHei" panose="020B0604030504040204" pitchFamily="34" charset="-120"/>
              <a:ea typeface="Microsoft JhengHei" panose="020B0604030504040204" pitchFamily="34" charset="-120"/>
            </a:endParaRPr>
          </a:p>
        </p:txBody>
      </p:sp>
      <p:cxnSp>
        <p:nvCxnSpPr>
          <p:cNvPr id="4" name="Straight Connector 3">
            <a:extLst>
              <a:ext uri="{FF2B5EF4-FFF2-40B4-BE49-F238E27FC236}">
                <a16:creationId xmlns:a16="http://schemas.microsoft.com/office/drawing/2014/main" id="{D3932A0F-7718-C075-F60F-A011CF721FA9}"/>
              </a:ext>
            </a:extLst>
          </p:cNvPr>
          <p:cNvCxnSpPr>
            <a:cxnSpLocks/>
          </p:cNvCxnSpPr>
          <p:nvPr/>
        </p:nvCxnSpPr>
        <p:spPr>
          <a:xfrm>
            <a:off x="946688" y="1226925"/>
            <a:ext cx="5593597" cy="0"/>
          </a:xfrm>
          <a:prstGeom prst="line">
            <a:avLst/>
          </a:prstGeom>
          <a:ln w="25400">
            <a:solidFill>
              <a:srgbClr val="C00000"/>
            </a:solidFill>
          </a:ln>
        </p:spPr>
        <p:style>
          <a:lnRef idx="1">
            <a:schemeClr val="accent2"/>
          </a:lnRef>
          <a:fillRef idx="0">
            <a:schemeClr val="accent2"/>
          </a:fillRef>
          <a:effectRef idx="0">
            <a:schemeClr val="accent2"/>
          </a:effectRef>
          <a:fontRef idx="minor">
            <a:schemeClr val="tx1"/>
          </a:fontRef>
        </p:style>
      </p:cxnSp>
      <p:graphicFrame>
        <p:nvGraphicFramePr>
          <p:cNvPr id="5" name="Table 2">
            <a:extLst>
              <a:ext uri="{FF2B5EF4-FFF2-40B4-BE49-F238E27FC236}">
                <a16:creationId xmlns:a16="http://schemas.microsoft.com/office/drawing/2014/main" id="{DB9AB95E-CDB6-45CD-C107-DFCBFAFB65B6}"/>
              </a:ext>
            </a:extLst>
          </p:cNvPr>
          <p:cNvGraphicFramePr>
            <a:graphicFrameLocks noGrp="1"/>
          </p:cNvGraphicFramePr>
          <p:nvPr>
            <p:extLst>
              <p:ext uri="{D42A27DB-BD31-4B8C-83A1-F6EECF244321}">
                <p14:modId xmlns:p14="http://schemas.microsoft.com/office/powerpoint/2010/main" val="4002089668"/>
              </p:ext>
            </p:extLst>
          </p:nvPr>
        </p:nvGraphicFramePr>
        <p:xfrm>
          <a:off x="1597191" y="2697158"/>
          <a:ext cx="8997617" cy="2713607"/>
        </p:xfrm>
        <a:graphic>
          <a:graphicData uri="http://schemas.openxmlformats.org/drawingml/2006/table">
            <a:tbl>
              <a:tblPr firstRow="1" bandRow="1">
                <a:tableStyleId>{C083E6E3-FA7D-4D7B-A595-EF9225AFEA82}</a:tableStyleId>
              </a:tblPr>
              <a:tblGrid>
                <a:gridCol w="4805526">
                  <a:extLst>
                    <a:ext uri="{9D8B030D-6E8A-4147-A177-3AD203B41FA5}">
                      <a16:colId xmlns:a16="http://schemas.microsoft.com/office/drawing/2014/main" val="3548305122"/>
                    </a:ext>
                  </a:extLst>
                </a:gridCol>
                <a:gridCol w="4192091">
                  <a:extLst>
                    <a:ext uri="{9D8B030D-6E8A-4147-A177-3AD203B41FA5}">
                      <a16:colId xmlns:a16="http://schemas.microsoft.com/office/drawing/2014/main" val="1549293544"/>
                    </a:ext>
                  </a:extLst>
                </a:gridCol>
              </a:tblGrid>
              <a:tr h="476715">
                <a:tc>
                  <a:txBody>
                    <a:bodyPr/>
                    <a:lstStyle/>
                    <a:p>
                      <a:pPr algn="ctr"/>
                      <a:r>
                        <a:rPr lang="zh-CN" altLang="en-US" sz="2200" b="0" dirty="0">
                          <a:solidFill>
                            <a:srgbClr val="C00000"/>
                          </a:solidFill>
                          <a:latin typeface="Microsoft JhengHei" panose="020B0604030504040204" pitchFamily="34" charset="-120"/>
                          <a:ea typeface="Microsoft JhengHei" panose="020B0604030504040204" pitchFamily="34" charset="-120"/>
                        </a:rPr>
                        <a:t>风险点</a:t>
                      </a:r>
                      <a:endParaRPr lang="en-US" sz="2200" b="0" dirty="0">
                        <a:solidFill>
                          <a:srgbClr val="C00000"/>
                        </a:solidFill>
                        <a:latin typeface="Microsoft JhengHei" panose="020B0604030504040204" pitchFamily="34" charset="-120"/>
                        <a:ea typeface="Microsoft JhengHei" panose="020B0604030504040204" pitchFamily="34" charset="-120"/>
                      </a:endParaRPr>
                    </a:p>
                  </a:txBody>
                  <a:tcPr>
                    <a:lnT w="28575" cap="flat" cmpd="sng" algn="ctr">
                      <a:solidFill>
                        <a:schemeClr val="tx1"/>
                      </a:solidFill>
                      <a:prstDash val="solid"/>
                      <a:round/>
                      <a:headEnd type="none" w="med" len="med"/>
                      <a:tailEnd type="none" w="med" len="med"/>
                    </a:lnT>
                  </a:tcPr>
                </a:tc>
                <a:tc>
                  <a:txBody>
                    <a:bodyPr/>
                    <a:lstStyle/>
                    <a:p>
                      <a:pPr algn="ctr"/>
                      <a:r>
                        <a:rPr lang="zh-CN" altLang="en-US" sz="2200" b="0" dirty="0">
                          <a:solidFill>
                            <a:srgbClr val="C00000"/>
                          </a:solidFill>
                          <a:latin typeface="Microsoft JhengHei" panose="020B0604030504040204" pitchFamily="34" charset="-120"/>
                          <a:ea typeface="Microsoft JhengHei" panose="020B0604030504040204" pitchFamily="34" charset="-120"/>
                        </a:rPr>
                        <a:t>应对方案</a:t>
                      </a:r>
                      <a:endParaRPr lang="en-US" sz="2200" b="0" dirty="0">
                        <a:solidFill>
                          <a:srgbClr val="C00000"/>
                        </a:solidFill>
                        <a:latin typeface="Microsoft JhengHei" panose="020B0604030504040204" pitchFamily="34" charset="-120"/>
                        <a:ea typeface="Microsoft JhengHei" panose="020B0604030504040204" pitchFamily="34" charset="-120"/>
                      </a:endParaRPr>
                    </a:p>
                  </a:txBody>
                  <a:tcP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85025416"/>
                  </a:ext>
                </a:extLst>
              </a:tr>
              <a:tr h="843418">
                <a:tc>
                  <a:txBody>
                    <a:bodyPr/>
                    <a:lstStyle/>
                    <a:p>
                      <a:r>
                        <a:rPr lang="zh-CN" altLang="en-US" sz="2000" dirty="0">
                          <a:latin typeface="Microsoft JhengHei" panose="020B0604030504040204" pitchFamily="34" charset="-120"/>
                          <a:ea typeface="Microsoft JhengHei" panose="020B0604030504040204" pitchFamily="34" charset="-120"/>
                        </a:rPr>
                        <a:t>高压 </a:t>
                      </a:r>
                      <a:r>
                        <a:rPr lang="en-US" altLang="zh-CN" sz="2000" dirty="0">
                          <a:latin typeface="Microsoft JhengHei" panose="020B0604030504040204" pitchFamily="34" charset="-120"/>
                          <a:ea typeface="Microsoft JhengHei" panose="020B0604030504040204" pitchFamily="34" charset="-120"/>
                        </a:rPr>
                        <a:t>CMOS </a:t>
                      </a:r>
                      <a:r>
                        <a:rPr lang="zh-CN" altLang="en-US" sz="2000" dirty="0">
                          <a:latin typeface="Microsoft JhengHei" panose="020B0604030504040204" pitchFamily="34" charset="-120"/>
                          <a:ea typeface="Microsoft JhengHei" panose="020B0604030504040204" pitchFamily="34" charset="-120"/>
                        </a:rPr>
                        <a:t>原理验证芯片尝试</a:t>
                      </a:r>
                      <a:r>
                        <a:rPr lang="en-US" altLang="zh-CN" sz="2000" dirty="0">
                          <a:latin typeface="Microsoft JhengHei" panose="020B0604030504040204" pitchFamily="34" charset="-120"/>
                          <a:ea typeface="Microsoft JhengHei" panose="020B0604030504040204" pitchFamily="34" charset="-120"/>
                        </a:rPr>
                        <a:t>55</a:t>
                      </a:r>
                      <a:r>
                        <a:rPr lang="zh-CN" altLang="en-US" sz="2000" dirty="0">
                          <a:latin typeface="Microsoft JhengHei" panose="020B0604030504040204" pitchFamily="34" charset="-120"/>
                          <a:ea typeface="Microsoft JhengHei" panose="020B0604030504040204" pitchFamily="34" charset="-120"/>
                        </a:rPr>
                        <a:t> </a:t>
                      </a:r>
                      <a:r>
                        <a:rPr lang="en-US" altLang="zh-CN" sz="2000" dirty="0">
                          <a:latin typeface="Microsoft JhengHei" panose="020B0604030504040204" pitchFamily="34" charset="-120"/>
                          <a:ea typeface="Microsoft JhengHei" panose="020B0604030504040204" pitchFamily="34" charset="-120"/>
                        </a:rPr>
                        <a:t>nm</a:t>
                      </a:r>
                      <a:r>
                        <a:rPr lang="zh-CN" altLang="en-US" sz="2000" dirty="0">
                          <a:latin typeface="Microsoft JhengHei" panose="020B0604030504040204" pitchFamily="34" charset="-120"/>
                          <a:ea typeface="Microsoft JhengHei" panose="020B0604030504040204" pitchFamily="34" charset="-120"/>
                        </a:rPr>
                        <a:t>新工艺，可能造成传感器性能的不确定性</a:t>
                      </a:r>
                      <a:endParaRPr lang="en-US" sz="2000" dirty="0">
                        <a:latin typeface="Microsoft JhengHei" panose="020B0604030504040204" pitchFamily="34" charset="-120"/>
                        <a:ea typeface="Microsoft JhengHei" panose="020B0604030504040204" pitchFamily="34" charset="-120"/>
                      </a:endParaRPr>
                    </a:p>
                  </a:txBody>
                  <a:tcPr anchor="ctr"/>
                </a:tc>
                <a:tc>
                  <a:txBody>
                    <a:bodyPr/>
                    <a:lstStyle/>
                    <a:p>
                      <a:r>
                        <a:rPr lang="zh-CN" altLang="en-US" sz="2000" dirty="0">
                          <a:latin typeface="Microsoft JhengHei" panose="020B0604030504040204" pitchFamily="34" charset="-120"/>
                          <a:ea typeface="Microsoft JhengHei" panose="020B0604030504040204" pitchFamily="34" charset="-120"/>
                        </a:rPr>
                        <a:t>充分利用模拟软件优化设计，降低不确定性</a:t>
                      </a:r>
                      <a:endParaRPr lang="en-US" altLang="zh-CN" sz="2000" dirty="0">
                        <a:latin typeface="Microsoft JhengHei" panose="020B0604030504040204" pitchFamily="34" charset="-120"/>
                        <a:ea typeface="Microsoft JhengHei" panose="020B0604030504040204" pitchFamily="34" charset="-120"/>
                      </a:endParaRPr>
                    </a:p>
                  </a:txBody>
                  <a:tcPr anchor="ctr"/>
                </a:tc>
                <a:extLst>
                  <a:ext uri="{0D108BD9-81ED-4DB2-BD59-A6C34878D82A}">
                    <a16:rowId xmlns:a16="http://schemas.microsoft.com/office/drawing/2014/main" val="2300977090"/>
                  </a:ext>
                </a:extLst>
              </a:tr>
              <a:tr h="13934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000" dirty="0">
                          <a:latin typeface="Microsoft JhengHei" panose="020B0604030504040204" pitchFamily="34" charset="-120"/>
                          <a:ea typeface="Microsoft JhengHei" panose="020B0604030504040204" pitchFamily="34" charset="-120"/>
                        </a:rPr>
                        <a:t>国际情势的不确定性，部分电子学芯片有禁运风险</a:t>
                      </a:r>
                      <a:endParaRPr lang="en-US" altLang="zh-CN" sz="2000" dirty="0">
                        <a:latin typeface="Microsoft JhengHei" panose="020B0604030504040204" pitchFamily="34" charset="-120"/>
                        <a:ea typeface="Microsoft JhengHei" panose="020B0604030504040204" pitchFamily="34" charset="-120"/>
                      </a:endParaRPr>
                    </a:p>
                  </a:txBody>
                  <a:tcPr anchor="ctr">
                    <a:lnB w="28575" cap="flat" cmpd="sng" algn="ctr">
                      <a:solidFill>
                        <a:schemeClr val="tx1"/>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lang="zh-CN" altLang="en-US" sz="2000" dirty="0">
                          <a:latin typeface="Microsoft JhengHei" panose="020B0604030504040204" pitchFamily="34" charset="-120"/>
                          <a:ea typeface="Microsoft JhengHei" panose="020B0604030504040204" pitchFamily="34" charset="-120"/>
                        </a:rPr>
                        <a:t>联合国内团队合作开发</a:t>
                      </a:r>
                      <a:endParaRPr lang="en-US" sz="2000" dirty="0">
                        <a:latin typeface="Microsoft JhengHei" panose="020B0604030504040204" pitchFamily="34" charset="-120"/>
                        <a:ea typeface="Microsoft JhengHei" panose="020B0604030504040204" pitchFamily="34" charset="-120"/>
                      </a:endParaRPr>
                    </a:p>
                    <a:p>
                      <a:pPr marL="285750" indent="-285750">
                        <a:spcAft>
                          <a:spcPts val="600"/>
                        </a:spcAft>
                        <a:buFont typeface="Wingdings" panose="05000000000000000000" pitchFamily="2" charset="2"/>
                        <a:buChar char="q"/>
                      </a:pPr>
                      <a:r>
                        <a:rPr lang="zh-CN" altLang="en-US" sz="2000" dirty="0">
                          <a:latin typeface="Microsoft JhengHei" panose="020B0604030504040204" pitchFamily="34" charset="-120"/>
                          <a:ea typeface="Microsoft JhengHei" panose="020B0604030504040204" pitchFamily="34" charset="-120"/>
                        </a:rPr>
                        <a:t>寻求关键芯片的国内替代方案</a:t>
                      </a:r>
                      <a:endParaRPr lang="en-US" altLang="zh-CN" sz="2000" dirty="0">
                        <a:latin typeface="Microsoft JhengHei" panose="020B0604030504040204" pitchFamily="34" charset="-120"/>
                        <a:ea typeface="Microsoft JhengHei" panose="020B0604030504040204" pitchFamily="34" charset="-120"/>
                      </a:endParaRPr>
                    </a:p>
                    <a:p>
                      <a:pPr marL="285750" indent="-285750">
                        <a:spcAft>
                          <a:spcPts val="600"/>
                        </a:spcAft>
                        <a:buFont typeface="Wingdings" panose="05000000000000000000" pitchFamily="2" charset="2"/>
                        <a:buChar char="q"/>
                      </a:pPr>
                      <a:r>
                        <a:rPr lang="zh-CN" altLang="en-US" sz="2000" dirty="0">
                          <a:latin typeface="Microsoft JhengHei" panose="020B0604030504040204" pitchFamily="34" charset="-120"/>
                          <a:ea typeface="Microsoft JhengHei" panose="020B0604030504040204" pitchFamily="34" charset="-120"/>
                        </a:rPr>
                        <a:t>加强国际合作</a:t>
                      </a:r>
                      <a:endParaRPr lang="en-US" altLang="zh-CN" sz="2000" dirty="0">
                        <a:latin typeface="Microsoft JhengHei" panose="020B0604030504040204" pitchFamily="34" charset="-120"/>
                        <a:ea typeface="Microsoft JhengHei" panose="020B0604030504040204" pitchFamily="34" charset="-120"/>
                      </a:endParaRPr>
                    </a:p>
                  </a:txBody>
                  <a:tcPr anchor="ct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1159559"/>
                  </a:ext>
                </a:extLst>
              </a:tr>
            </a:tbl>
          </a:graphicData>
        </a:graphic>
      </p:graphicFrame>
      <p:sp>
        <p:nvSpPr>
          <p:cNvPr id="6" name="Slide Number Placeholder 5">
            <a:extLst>
              <a:ext uri="{FF2B5EF4-FFF2-40B4-BE49-F238E27FC236}">
                <a16:creationId xmlns:a16="http://schemas.microsoft.com/office/drawing/2014/main" id="{E12D5314-7653-AEC6-A9D0-B32B38AD0984}"/>
              </a:ext>
            </a:extLst>
          </p:cNvPr>
          <p:cNvSpPr>
            <a:spLocks noGrp="1"/>
          </p:cNvSpPr>
          <p:nvPr>
            <p:ph type="sldNum" sz="quarter" idx="12"/>
          </p:nvPr>
        </p:nvSpPr>
        <p:spPr/>
        <p:txBody>
          <a:bodyPr/>
          <a:lstStyle/>
          <a:p>
            <a:fld id="{C6B12BB3-1100-4148-A030-586BEC661A75}" type="slidenum">
              <a:rPr lang="en-CN" smtClean="0"/>
              <a:t>11</a:t>
            </a:fld>
            <a:endParaRPr lang="en-CN"/>
          </a:p>
        </p:txBody>
      </p:sp>
      <p:cxnSp>
        <p:nvCxnSpPr>
          <p:cNvPr id="7" name="Straight Connector 6">
            <a:extLst>
              <a:ext uri="{FF2B5EF4-FFF2-40B4-BE49-F238E27FC236}">
                <a16:creationId xmlns:a16="http://schemas.microsoft.com/office/drawing/2014/main" id="{23B13FC2-F97B-BE0F-C0B7-B2EEEE884E95}"/>
              </a:ext>
            </a:extLst>
          </p:cNvPr>
          <p:cNvCxnSpPr>
            <a:cxnSpLocks/>
          </p:cNvCxnSpPr>
          <p:nvPr/>
        </p:nvCxnSpPr>
        <p:spPr>
          <a:xfrm>
            <a:off x="8153400" y="6356349"/>
            <a:ext cx="3417207" cy="0"/>
          </a:xfrm>
          <a:prstGeom prst="line">
            <a:avLst/>
          </a:prstGeom>
          <a:ln w="19050">
            <a:solidFill>
              <a:srgbClr val="C0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053428679"/>
      </p:ext>
    </p:extLst>
  </p:cSld>
  <p:clrMapOvr>
    <a:masterClrMapping/>
  </p:clrMapOvr>
  <mc:AlternateContent xmlns:mc="http://schemas.openxmlformats.org/markup-compatibility/2006" xmlns:p14="http://schemas.microsoft.com/office/powerpoint/2010/main">
    <mc:Choice Requires="p14">
      <p:transition spd="slow" p14:dur="2000" advTm="17053"/>
    </mc:Choice>
    <mc:Fallback xmlns="">
      <p:transition spd="slow" advTm="17053"/>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A560B-5EC9-FA4F-B995-ECF4D3C9A4A4}"/>
              </a:ext>
            </a:extLst>
          </p:cNvPr>
          <p:cNvSpPr>
            <a:spLocks noGrp="1"/>
          </p:cNvSpPr>
          <p:nvPr>
            <p:ph type="title"/>
          </p:nvPr>
        </p:nvSpPr>
        <p:spPr>
          <a:xfrm>
            <a:off x="838200" y="265889"/>
            <a:ext cx="10515600" cy="862520"/>
          </a:xfrm>
        </p:spPr>
        <p:txBody>
          <a:bodyPr>
            <a:normAutofit fontScale="90000"/>
          </a:bodyPr>
          <a:lstStyle/>
          <a:p>
            <a:pPr>
              <a:lnSpc>
                <a:spcPct val="120000"/>
              </a:lnSpc>
            </a:pPr>
            <a:r>
              <a:rPr lang="zh-CN" altLang="en-US" sz="3600" dirty="0">
                <a:solidFill>
                  <a:srgbClr val="C22F2D"/>
                </a:solidFill>
                <a:latin typeface="Microsoft JhengHei" panose="020B0604030504040204" pitchFamily="34" charset="-120"/>
                <a:ea typeface="Microsoft JhengHei" panose="020B0604030504040204" pitchFamily="34" charset="-120"/>
                <a:cs typeface="Gisha" panose="020B0502040204020203" pitchFamily="34" charset="-79"/>
              </a:rPr>
              <a:t>组织管理</a:t>
            </a:r>
            <a:br>
              <a:rPr lang="en-US" altLang="zh-CN" sz="3200" b="1" dirty="0">
                <a:solidFill>
                  <a:srgbClr val="0070C0"/>
                </a:solidFill>
                <a:latin typeface="Microsoft JhengHei" panose="020B0604030504040204" pitchFamily="34" charset="-120"/>
                <a:ea typeface="Microsoft JhengHei" panose="020B0604030504040204" pitchFamily="34" charset="-120"/>
                <a:cs typeface="Gisha" panose="020B0502040204020203" pitchFamily="34" charset="-79"/>
              </a:rPr>
            </a:br>
            <a:r>
              <a:rPr lang="zh-CN" altLang="en-US" sz="2000" dirty="0">
                <a:solidFill>
                  <a:schemeClr val="tx1">
                    <a:lumMod val="50000"/>
                    <a:lumOff val="50000"/>
                  </a:schemeClr>
                </a:solidFill>
                <a:latin typeface="Microsoft JhengHei" panose="020B0604030504040204" pitchFamily="34" charset="-120"/>
                <a:ea typeface="Microsoft JhengHei" panose="020B0604030504040204" pitchFamily="34" charset="-120"/>
                <a:cs typeface="Gisha" panose="020B0502040204020203" pitchFamily="34" charset="-79"/>
              </a:rPr>
              <a:t> </a:t>
            </a:r>
            <a:endParaRPr lang="en-CN" sz="2000" dirty="0">
              <a:solidFill>
                <a:srgbClr val="83639F"/>
              </a:solidFill>
              <a:latin typeface="Microsoft JhengHei" panose="020B0604030504040204" pitchFamily="34" charset="-120"/>
              <a:ea typeface="Microsoft JhengHei" panose="020B0604030504040204" pitchFamily="34" charset="-120"/>
              <a:cs typeface="Gisha" panose="020B0502040204020203" pitchFamily="34" charset="-79"/>
            </a:endParaRPr>
          </a:p>
        </p:txBody>
      </p:sp>
      <p:sp>
        <p:nvSpPr>
          <p:cNvPr id="3" name="Content Placeholder 2">
            <a:extLst>
              <a:ext uri="{FF2B5EF4-FFF2-40B4-BE49-F238E27FC236}">
                <a16:creationId xmlns:a16="http://schemas.microsoft.com/office/drawing/2014/main" id="{26CDD37B-2E00-034D-9EF8-5E6BE1F26102}"/>
              </a:ext>
            </a:extLst>
          </p:cNvPr>
          <p:cNvSpPr>
            <a:spLocks noGrp="1"/>
          </p:cNvSpPr>
          <p:nvPr>
            <p:ph idx="1"/>
          </p:nvPr>
        </p:nvSpPr>
        <p:spPr>
          <a:xfrm>
            <a:off x="838200" y="1309990"/>
            <a:ext cx="10515600" cy="3585565"/>
          </a:xfrm>
        </p:spPr>
        <p:txBody>
          <a:bodyPr>
            <a:normAutofit/>
          </a:bodyPr>
          <a:lstStyle/>
          <a:p>
            <a:pPr>
              <a:lnSpc>
                <a:spcPct val="125000"/>
              </a:lnSpc>
              <a:buSzPct val="100000"/>
              <a:buFont typeface="System Font Regular"/>
              <a:buChar char="◦"/>
            </a:pPr>
            <a:r>
              <a:rPr lang="zh-CN" altLang="en-US" sz="2200" dirty="0">
                <a:solidFill>
                  <a:schemeClr val="tx1">
                    <a:lumMod val="50000"/>
                    <a:lumOff val="50000"/>
                  </a:schemeClr>
                </a:solidFill>
                <a:latin typeface="Microsoft JhengHei" panose="020B0604030504040204" pitchFamily="34" charset="-120"/>
                <a:ea typeface="Microsoft JhengHei" panose="020B0604030504040204" pitchFamily="34" charset="-120"/>
              </a:rPr>
              <a:t>课题负责人具体负责本课题研究任务规划、实施安排，向项目组汇报。</a:t>
            </a:r>
          </a:p>
          <a:p>
            <a:pPr lvl="4">
              <a:lnSpc>
                <a:spcPct val="125000"/>
              </a:lnSpc>
              <a:buSzPct val="100000"/>
              <a:buFont typeface="System Font Regular"/>
              <a:buChar char="◦"/>
            </a:pPr>
            <a:endParaRPr lang="en-US" altLang="zh-CN" sz="1600" dirty="0">
              <a:solidFill>
                <a:schemeClr val="tx1">
                  <a:lumMod val="50000"/>
                  <a:lumOff val="50000"/>
                </a:schemeClr>
              </a:solidFill>
              <a:latin typeface="Microsoft JhengHei" panose="020B0604030504040204" pitchFamily="34" charset="-120"/>
              <a:ea typeface="Microsoft JhengHei" panose="020B0604030504040204" pitchFamily="34" charset="-120"/>
            </a:endParaRPr>
          </a:p>
          <a:p>
            <a:pPr lvl="1">
              <a:lnSpc>
                <a:spcPct val="125000"/>
              </a:lnSpc>
              <a:buSzPct val="100000"/>
              <a:buFont typeface="System Font Regular"/>
              <a:buChar char="◦"/>
            </a:pPr>
            <a:r>
              <a:rPr lang="zh-CN" altLang="en-US" sz="2200" dirty="0">
                <a:solidFill>
                  <a:schemeClr val="tx1">
                    <a:lumMod val="50000"/>
                    <a:lumOff val="50000"/>
                  </a:schemeClr>
                </a:solidFill>
                <a:latin typeface="Microsoft JhengHei" panose="020B0604030504040204" pitchFamily="34" charset="-120"/>
                <a:ea typeface="Microsoft JhengHei" panose="020B0604030504040204" pitchFamily="34" charset="-120"/>
              </a:rPr>
              <a:t>组织召开例会，确保各项研究任务按时推进；</a:t>
            </a:r>
            <a:endParaRPr lang="en-US" altLang="zh-CN" sz="2200" dirty="0">
              <a:solidFill>
                <a:schemeClr val="tx1">
                  <a:lumMod val="50000"/>
                  <a:lumOff val="50000"/>
                </a:schemeClr>
              </a:solidFill>
              <a:latin typeface="Microsoft JhengHei" panose="020B0604030504040204" pitchFamily="34" charset="-120"/>
              <a:ea typeface="Microsoft JhengHei" panose="020B0604030504040204" pitchFamily="34" charset="-120"/>
            </a:endParaRPr>
          </a:p>
          <a:p>
            <a:pPr lvl="1">
              <a:lnSpc>
                <a:spcPct val="125000"/>
              </a:lnSpc>
              <a:buSzPct val="100000"/>
              <a:buFont typeface="System Font Regular"/>
              <a:buChar char="◦"/>
            </a:pPr>
            <a:r>
              <a:rPr lang="zh-CN" altLang="en-US" sz="2200" dirty="0">
                <a:solidFill>
                  <a:schemeClr val="tx1">
                    <a:lumMod val="50000"/>
                    <a:lumOff val="50000"/>
                  </a:schemeClr>
                </a:solidFill>
                <a:latin typeface="Microsoft JhengHei" panose="020B0604030504040204" pitchFamily="34" charset="-120"/>
                <a:ea typeface="Microsoft JhengHei" panose="020B0604030504040204" pitchFamily="34" charset="-120"/>
              </a:rPr>
              <a:t>邀请专家对课题研究进行指导，解决问题，确保各项任务按期完成；</a:t>
            </a:r>
          </a:p>
          <a:p>
            <a:pPr lvl="1">
              <a:lnSpc>
                <a:spcPct val="125000"/>
              </a:lnSpc>
              <a:buSzPct val="100000"/>
              <a:buFont typeface="System Font Regular"/>
              <a:buChar char="◦"/>
            </a:pPr>
            <a:r>
              <a:rPr lang="zh-CN" altLang="en-US" sz="2200" dirty="0">
                <a:solidFill>
                  <a:schemeClr val="tx1">
                    <a:lumMod val="50000"/>
                    <a:lumOff val="50000"/>
                  </a:schemeClr>
                </a:solidFill>
                <a:latin typeface="Microsoft JhengHei" panose="020B0604030504040204" pitchFamily="34" charset="-120"/>
                <a:ea typeface="Microsoft JhengHei" panose="020B0604030504040204" pitchFamily="34" charset="-120"/>
              </a:rPr>
              <a:t>按照项目</a:t>
            </a:r>
            <a:r>
              <a:rPr lang="en-US" altLang="zh-CN" sz="2200" dirty="0">
                <a:solidFill>
                  <a:schemeClr val="tx1">
                    <a:lumMod val="50000"/>
                    <a:lumOff val="50000"/>
                  </a:schemeClr>
                </a:solidFill>
                <a:latin typeface="Microsoft JhengHei" panose="020B0604030504040204" pitchFamily="34" charset="-120"/>
                <a:ea typeface="Microsoft JhengHei" panose="020B0604030504040204" pitchFamily="34" charset="-120"/>
              </a:rPr>
              <a:t>/</a:t>
            </a:r>
            <a:r>
              <a:rPr lang="zh-CN" altLang="en-US" sz="2200" dirty="0">
                <a:solidFill>
                  <a:schemeClr val="tx1">
                    <a:lumMod val="50000"/>
                    <a:lumOff val="50000"/>
                  </a:schemeClr>
                </a:solidFill>
                <a:latin typeface="Microsoft JhengHei" panose="020B0604030504040204" pitchFamily="34" charset="-120"/>
                <a:ea typeface="Microsoft JhengHei" panose="020B0604030504040204" pitchFamily="34" charset="-120"/>
              </a:rPr>
              <a:t>课题实施时间节点，准备中期及结题；</a:t>
            </a:r>
          </a:p>
          <a:p>
            <a:pPr lvl="1">
              <a:lnSpc>
                <a:spcPct val="125000"/>
              </a:lnSpc>
              <a:buSzPct val="100000"/>
              <a:buFont typeface="System Font Regular"/>
              <a:buChar char="◦"/>
            </a:pPr>
            <a:r>
              <a:rPr lang="zh-CN" altLang="en-US" sz="2200" dirty="0">
                <a:solidFill>
                  <a:schemeClr val="tx1">
                    <a:lumMod val="50000"/>
                    <a:lumOff val="50000"/>
                  </a:schemeClr>
                </a:solidFill>
                <a:latin typeface="Microsoft JhengHei" panose="020B0604030504040204" pitchFamily="34" charset="-120"/>
                <a:ea typeface="Microsoft JhengHei" panose="020B0604030504040204" pitchFamily="34" charset="-120"/>
              </a:rPr>
              <a:t>在项目管理框架下，整理会议网页和文档管理数据库，对论文、专利和会议报告、实验数据等进行规范管理、存档</a:t>
            </a:r>
          </a:p>
          <a:p>
            <a:pPr>
              <a:lnSpc>
                <a:spcPct val="125000"/>
              </a:lnSpc>
              <a:buSzPct val="100000"/>
              <a:buFont typeface="System Font Regular"/>
              <a:buChar char="◦"/>
            </a:pPr>
            <a:endParaRPr lang="zh-CN" altLang="en-US" sz="2000" dirty="0">
              <a:solidFill>
                <a:srgbClr val="C00000"/>
              </a:solidFill>
              <a:latin typeface="Microsoft JhengHei" panose="020B0604030504040204" pitchFamily="34" charset="-120"/>
              <a:ea typeface="Microsoft JhengHei" panose="020B0604030504040204" pitchFamily="34" charset="-120"/>
            </a:endParaRPr>
          </a:p>
        </p:txBody>
      </p:sp>
      <p:sp>
        <p:nvSpPr>
          <p:cNvPr id="15" name="Footer Placeholder 14">
            <a:extLst>
              <a:ext uri="{FF2B5EF4-FFF2-40B4-BE49-F238E27FC236}">
                <a16:creationId xmlns:a16="http://schemas.microsoft.com/office/drawing/2014/main" id="{00E23DF6-9BB0-9440-870B-1D366DF751E1}"/>
              </a:ext>
            </a:extLst>
          </p:cNvPr>
          <p:cNvSpPr>
            <a:spLocks noGrp="1"/>
          </p:cNvSpPr>
          <p:nvPr>
            <p:ph type="ftr" sz="quarter" idx="11"/>
          </p:nvPr>
        </p:nvSpPr>
        <p:spPr/>
        <p:txBody>
          <a:bodyPr/>
          <a:lstStyle/>
          <a:p>
            <a:r>
              <a:rPr lang="zh-CN" altLang="en-US" sz="1400">
                <a:solidFill>
                  <a:schemeClr val="tx1">
                    <a:lumMod val="50000"/>
                    <a:lumOff val="50000"/>
                  </a:schemeClr>
                </a:solidFill>
                <a:latin typeface="Microsoft JhengHei" panose="020B0604030504040204" pitchFamily="34" charset="-120"/>
                <a:ea typeface="Microsoft JhengHei" panose="020B0604030504040204" pitchFamily="34" charset="-120"/>
              </a:rPr>
              <a:t>课题二实施方案汇报</a:t>
            </a:r>
            <a:endParaRPr lang="en-CN" dirty="0">
              <a:solidFill>
                <a:schemeClr val="tx1">
                  <a:lumMod val="50000"/>
                  <a:lumOff val="50000"/>
                </a:schemeClr>
              </a:solidFill>
              <a:latin typeface="Microsoft JhengHei" panose="020B0604030504040204" pitchFamily="34" charset="-120"/>
              <a:ea typeface="Microsoft JhengHei" panose="020B0604030504040204" pitchFamily="34" charset="-120"/>
            </a:endParaRPr>
          </a:p>
        </p:txBody>
      </p:sp>
      <p:cxnSp>
        <p:nvCxnSpPr>
          <p:cNvPr id="4" name="Straight Connector 3">
            <a:extLst>
              <a:ext uri="{FF2B5EF4-FFF2-40B4-BE49-F238E27FC236}">
                <a16:creationId xmlns:a16="http://schemas.microsoft.com/office/drawing/2014/main" id="{D3932A0F-7718-C075-F60F-A011CF721FA9}"/>
              </a:ext>
            </a:extLst>
          </p:cNvPr>
          <p:cNvCxnSpPr>
            <a:cxnSpLocks/>
          </p:cNvCxnSpPr>
          <p:nvPr/>
        </p:nvCxnSpPr>
        <p:spPr>
          <a:xfrm>
            <a:off x="946688" y="1226925"/>
            <a:ext cx="5593597" cy="0"/>
          </a:xfrm>
          <a:prstGeom prst="line">
            <a:avLst/>
          </a:prstGeom>
          <a:ln w="25400">
            <a:solidFill>
              <a:srgbClr val="C00000"/>
            </a:solidFill>
          </a:ln>
        </p:spPr>
        <p:style>
          <a:lnRef idx="1">
            <a:schemeClr val="accent2"/>
          </a:lnRef>
          <a:fillRef idx="0">
            <a:schemeClr val="accent2"/>
          </a:fillRef>
          <a:effectRef idx="0">
            <a:schemeClr val="accent2"/>
          </a:effectRef>
          <a:fontRef idx="minor">
            <a:schemeClr val="tx1"/>
          </a:fontRef>
        </p:style>
      </p:cxnSp>
      <p:sp>
        <p:nvSpPr>
          <p:cNvPr id="5" name="Slide Number Placeholder 4">
            <a:extLst>
              <a:ext uri="{FF2B5EF4-FFF2-40B4-BE49-F238E27FC236}">
                <a16:creationId xmlns:a16="http://schemas.microsoft.com/office/drawing/2014/main" id="{190E675E-1EC9-1BD4-9F78-EA86A626C36B}"/>
              </a:ext>
            </a:extLst>
          </p:cNvPr>
          <p:cNvSpPr>
            <a:spLocks noGrp="1"/>
          </p:cNvSpPr>
          <p:nvPr>
            <p:ph type="sldNum" sz="quarter" idx="12"/>
          </p:nvPr>
        </p:nvSpPr>
        <p:spPr/>
        <p:txBody>
          <a:bodyPr/>
          <a:lstStyle/>
          <a:p>
            <a:fld id="{C6B12BB3-1100-4148-A030-586BEC661A75}" type="slidenum">
              <a:rPr lang="en-CN" smtClean="0"/>
              <a:t>12</a:t>
            </a:fld>
            <a:endParaRPr lang="en-CN"/>
          </a:p>
        </p:txBody>
      </p:sp>
      <p:cxnSp>
        <p:nvCxnSpPr>
          <p:cNvPr id="6" name="Straight Connector 5">
            <a:extLst>
              <a:ext uri="{FF2B5EF4-FFF2-40B4-BE49-F238E27FC236}">
                <a16:creationId xmlns:a16="http://schemas.microsoft.com/office/drawing/2014/main" id="{D0B08851-3166-194E-E73E-C96BECAF2D35}"/>
              </a:ext>
            </a:extLst>
          </p:cNvPr>
          <p:cNvCxnSpPr>
            <a:cxnSpLocks/>
          </p:cNvCxnSpPr>
          <p:nvPr/>
        </p:nvCxnSpPr>
        <p:spPr>
          <a:xfrm>
            <a:off x="8153400" y="6356349"/>
            <a:ext cx="3417207" cy="0"/>
          </a:xfrm>
          <a:prstGeom prst="line">
            <a:avLst/>
          </a:prstGeom>
          <a:ln w="19050">
            <a:solidFill>
              <a:srgbClr val="C0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4962800"/>
      </p:ext>
    </p:extLst>
  </p:cSld>
  <p:clrMapOvr>
    <a:masterClrMapping/>
  </p:clrMapOvr>
  <mc:AlternateContent xmlns:mc="http://schemas.openxmlformats.org/markup-compatibility/2006" xmlns:p14="http://schemas.microsoft.com/office/powerpoint/2010/main">
    <mc:Choice Requires="p14">
      <p:transition spd="slow" p14:dur="2000" advTm="17053"/>
    </mc:Choice>
    <mc:Fallback xmlns="">
      <p:transition spd="slow" advTm="17053"/>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A560B-5EC9-FA4F-B995-ECF4D3C9A4A4}"/>
              </a:ext>
            </a:extLst>
          </p:cNvPr>
          <p:cNvSpPr>
            <a:spLocks noGrp="1"/>
          </p:cNvSpPr>
          <p:nvPr>
            <p:ph type="title"/>
          </p:nvPr>
        </p:nvSpPr>
        <p:spPr>
          <a:xfrm>
            <a:off x="838200" y="265889"/>
            <a:ext cx="10515600" cy="862520"/>
          </a:xfrm>
        </p:spPr>
        <p:txBody>
          <a:bodyPr>
            <a:normAutofit fontScale="90000"/>
          </a:bodyPr>
          <a:lstStyle/>
          <a:p>
            <a:pPr>
              <a:lnSpc>
                <a:spcPct val="120000"/>
              </a:lnSpc>
            </a:pPr>
            <a:r>
              <a:rPr lang="zh-CN" altLang="en-US" sz="3600" dirty="0">
                <a:solidFill>
                  <a:srgbClr val="C22F2D"/>
                </a:solidFill>
                <a:latin typeface="Microsoft JhengHei" panose="020B0604030504040204" pitchFamily="34" charset="-120"/>
                <a:ea typeface="Microsoft JhengHei" panose="020B0604030504040204" pitchFamily="34" charset="-120"/>
                <a:cs typeface="Gisha" panose="020B0502040204020203" pitchFamily="34" charset="-79"/>
              </a:rPr>
              <a:t>国际合作</a:t>
            </a:r>
            <a:br>
              <a:rPr lang="en-US" altLang="zh-CN" sz="3200" b="1" dirty="0">
                <a:solidFill>
                  <a:srgbClr val="0070C0"/>
                </a:solidFill>
                <a:latin typeface="Microsoft JhengHei" panose="020B0604030504040204" pitchFamily="34" charset="-120"/>
                <a:ea typeface="Microsoft JhengHei" panose="020B0604030504040204" pitchFamily="34" charset="-120"/>
                <a:cs typeface="Gisha" panose="020B0502040204020203" pitchFamily="34" charset="-79"/>
              </a:rPr>
            </a:br>
            <a:r>
              <a:rPr lang="zh-CN" altLang="en-US" sz="2000" dirty="0">
                <a:solidFill>
                  <a:schemeClr val="tx1">
                    <a:lumMod val="50000"/>
                    <a:lumOff val="50000"/>
                  </a:schemeClr>
                </a:solidFill>
                <a:latin typeface="Microsoft JhengHei" panose="020B0604030504040204" pitchFamily="34" charset="-120"/>
                <a:ea typeface="Microsoft JhengHei" panose="020B0604030504040204" pitchFamily="34" charset="-120"/>
                <a:cs typeface="Gisha" panose="020B0502040204020203" pitchFamily="34" charset="-79"/>
              </a:rPr>
              <a:t> </a:t>
            </a:r>
            <a:endParaRPr lang="en-CN" sz="2000" dirty="0">
              <a:solidFill>
                <a:srgbClr val="83639F"/>
              </a:solidFill>
              <a:latin typeface="Microsoft JhengHei" panose="020B0604030504040204" pitchFamily="34" charset="-120"/>
              <a:ea typeface="Microsoft JhengHei" panose="020B0604030504040204" pitchFamily="34" charset="-120"/>
              <a:cs typeface="Gisha" panose="020B0502040204020203" pitchFamily="34" charset="-79"/>
            </a:endParaRPr>
          </a:p>
        </p:txBody>
      </p:sp>
      <p:sp>
        <p:nvSpPr>
          <p:cNvPr id="3" name="Content Placeholder 2">
            <a:extLst>
              <a:ext uri="{FF2B5EF4-FFF2-40B4-BE49-F238E27FC236}">
                <a16:creationId xmlns:a16="http://schemas.microsoft.com/office/drawing/2014/main" id="{26CDD37B-2E00-034D-9EF8-5E6BE1F26102}"/>
              </a:ext>
            </a:extLst>
          </p:cNvPr>
          <p:cNvSpPr>
            <a:spLocks noGrp="1"/>
          </p:cNvSpPr>
          <p:nvPr>
            <p:ph idx="1"/>
          </p:nvPr>
        </p:nvSpPr>
        <p:spPr>
          <a:xfrm>
            <a:off x="838200" y="2049905"/>
            <a:ext cx="5702085" cy="4207927"/>
          </a:xfrm>
        </p:spPr>
        <p:txBody>
          <a:bodyPr>
            <a:normAutofit/>
          </a:bodyPr>
          <a:lstStyle/>
          <a:p>
            <a:pPr>
              <a:lnSpc>
                <a:spcPct val="125000"/>
              </a:lnSpc>
              <a:buSzPct val="100000"/>
              <a:buFont typeface="System Font Regular"/>
              <a:buChar char="◦"/>
            </a:pPr>
            <a:r>
              <a:rPr lang="zh-CN" altLang="en-US" sz="2200" dirty="0">
                <a:solidFill>
                  <a:schemeClr val="tx1">
                    <a:lumMod val="50000"/>
                    <a:lumOff val="50000"/>
                  </a:schemeClr>
                </a:solidFill>
                <a:latin typeface="Microsoft JhengHei" panose="020B0604030504040204" pitchFamily="34" charset="-120"/>
                <a:ea typeface="Microsoft JhengHei" panose="020B0604030504040204" pitchFamily="34" charset="-120"/>
              </a:rPr>
              <a:t>与巴塞罗那</a:t>
            </a:r>
            <a:r>
              <a:rPr lang="en-US" altLang="zh-CN" sz="2200" dirty="0">
                <a:solidFill>
                  <a:schemeClr val="tx1">
                    <a:lumMod val="50000"/>
                    <a:lumOff val="50000"/>
                  </a:schemeClr>
                </a:solidFill>
                <a:latin typeface="Microsoft JhengHei" panose="020B0604030504040204" pitchFamily="34" charset="-120"/>
                <a:ea typeface="Microsoft JhengHei" panose="020B0604030504040204" pitchFamily="34" charset="-120"/>
              </a:rPr>
              <a:t>IFAE</a:t>
            </a:r>
            <a:r>
              <a:rPr lang="zh-CN" altLang="en-US" sz="2200" dirty="0">
                <a:solidFill>
                  <a:schemeClr val="tx1">
                    <a:lumMod val="50000"/>
                    <a:lumOff val="50000"/>
                  </a:schemeClr>
                </a:solidFill>
                <a:latin typeface="Microsoft JhengHei" panose="020B0604030504040204" pitchFamily="34" charset="-120"/>
                <a:ea typeface="Microsoft JhengHei" panose="020B0604030504040204" pitchFamily="34" charset="-120"/>
              </a:rPr>
              <a:t>（西班牙）、斯特拉斯堡大学（法国）、卡尔斯鲁厄工学院（德国）等多个国外研究单位建立合作关系，合作研发硅像素探测器；</a:t>
            </a:r>
            <a:endParaRPr lang="en-US" altLang="zh-CN" sz="2200" dirty="0">
              <a:solidFill>
                <a:schemeClr val="tx1">
                  <a:lumMod val="50000"/>
                  <a:lumOff val="50000"/>
                </a:schemeClr>
              </a:solidFill>
              <a:latin typeface="Microsoft JhengHei" panose="020B0604030504040204" pitchFamily="34" charset="-120"/>
              <a:ea typeface="Microsoft JhengHei" panose="020B0604030504040204" pitchFamily="34" charset="-120"/>
            </a:endParaRPr>
          </a:p>
          <a:p>
            <a:pPr>
              <a:lnSpc>
                <a:spcPct val="125000"/>
              </a:lnSpc>
              <a:buSzPct val="100000"/>
              <a:buFont typeface="System Font Regular"/>
              <a:buChar char="◦"/>
            </a:pPr>
            <a:endParaRPr lang="en-US" altLang="zh-CN" sz="2200" dirty="0">
              <a:solidFill>
                <a:schemeClr val="tx1">
                  <a:lumMod val="50000"/>
                  <a:lumOff val="50000"/>
                </a:schemeClr>
              </a:solidFill>
              <a:latin typeface="Microsoft JhengHei" panose="020B0604030504040204" pitchFamily="34" charset="-120"/>
              <a:ea typeface="Microsoft JhengHei" panose="020B0604030504040204" pitchFamily="34" charset="-120"/>
            </a:endParaRPr>
          </a:p>
          <a:p>
            <a:pPr>
              <a:lnSpc>
                <a:spcPct val="125000"/>
              </a:lnSpc>
              <a:buSzPct val="100000"/>
              <a:buFont typeface="System Font Regular"/>
              <a:buChar char="◦"/>
            </a:pPr>
            <a:r>
              <a:rPr lang="zh-CN" altLang="en-US" sz="2200" dirty="0">
                <a:solidFill>
                  <a:schemeClr val="tx1">
                    <a:lumMod val="50000"/>
                    <a:lumOff val="50000"/>
                  </a:schemeClr>
                </a:solidFill>
                <a:latin typeface="Microsoft JhengHei" panose="020B0604030504040204" pitchFamily="34" charset="-120"/>
                <a:ea typeface="Microsoft JhengHei" panose="020B0604030504040204" pitchFamily="34" charset="-120"/>
              </a:rPr>
              <a:t>加入</a:t>
            </a:r>
            <a:r>
              <a:rPr lang="en-US" altLang="zh-CN" sz="2200" dirty="0">
                <a:solidFill>
                  <a:schemeClr val="tx1">
                    <a:lumMod val="50000"/>
                    <a:lumOff val="50000"/>
                  </a:schemeClr>
                </a:solidFill>
                <a:latin typeface="Microsoft JhengHei" panose="020B0604030504040204" pitchFamily="34" charset="-120"/>
                <a:ea typeface="Microsoft JhengHei" panose="020B0604030504040204" pitchFamily="34" charset="-120"/>
              </a:rPr>
              <a:t>CERN</a:t>
            </a:r>
            <a:r>
              <a:rPr lang="zh-CN" altLang="en-US" sz="2200" dirty="0">
                <a:solidFill>
                  <a:schemeClr val="tx1">
                    <a:lumMod val="50000"/>
                    <a:lumOff val="50000"/>
                  </a:schemeClr>
                </a:solidFill>
                <a:latin typeface="Microsoft JhengHei" panose="020B0604030504040204" pitchFamily="34" charset="-120"/>
                <a:ea typeface="Microsoft JhengHei" panose="020B0604030504040204" pitchFamily="34" charset="-120"/>
              </a:rPr>
              <a:t>组织的</a:t>
            </a:r>
            <a:r>
              <a:rPr lang="en-US" altLang="zh-CN" sz="2200" dirty="0">
                <a:solidFill>
                  <a:schemeClr val="tx1">
                    <a:lumMod val="50000"/>
                    <a:lumOff val="50000"/>
                  </a:schemeClr>
                </a:solidFill>
                <a:latin typeface="Microsoft JhengHei" panose="020B0604030504040204" pitchFamily="34" charset="-120"/>
                <a:ea typeface="Microsoft JhengHei" panose="020B0604030504040204" pitchFamily="34" charset="-120"/>
              </a:rPr>
              <a:t>DRD3</a:t>
            </a:r>
            <a:r>
              <a:rPr lang="zh-CN" altLang="en-US" sz="2200" dirty="0">
                <a:solidFill>
                  <a:schemeClr val="tx1">
                    <a:lumMod val="50000"/>
                    <a:lumOff val="50000"/>
                  </a:schemeClr>
                </a:solidFill>
                <a:latin typeface="Microsoft JhengHei" panose="020B0604030504040204" pitchFamily="34" charset="-120"/>
                <a:ea typeface="Microsoft JhengHei" panose="020B0604030504040204" pitchFamily="34" charset="-120"/>
              </a:rPr>
              <a:t>半导体探测器合作组（</a:t>
            </a:r>
            <a:r>
              <a:rPr lang="en-US" altLang="zh-CN" sz="2200" dirty="0">
                <a:solidFill>
                  <a:schemeClr val="tx1">
                    <a:lumMod val="50000"/>
                    <a:lumOff val="50000"/>
                  </a:schemeClr>
                </a:solidFill>
                <a:latin typeface="Microsoft JhengHei" panose="020B0604030504040204" pitchFamily="34" charset="-120"/>
                <a:ea typeface="Microsoft JhengHei" panose="020B0604030504040204" pitchFamily="34" charset="-120"/>
              </a:rPr>
              <a:t>WG1: Monolithic CMOS Sensors</a:t>
            </a:r>
            <a:r>
              <a:rPr lang="zh-CN" altLang="en-US" sz="2200" dirty="0">
                <a:solidFill>
                  <a:schemeClr val="tx1">
                    <a:lumMod val="50000"/>
                    <a:lumOff val="50000"/>
                  </a:schemeClr>
                </a:solidFill>
                <a:latin typeface="Microsoft JhengHei" panose="020B0604030504040204" pitchFamily="34" charset="-120"/>
                <a:ea typeface="Microsoft JhengHei" panose="020B0604030504040204" pitchFamily="34" charset="-120"/>
              </a:rPr>
              <a:t>）</a:t>
            </a:r>
            <a:endParaRPr lang="en-US" altLang="zh-CN" sz="2200" dirty="0">
              <a:solidFill>
                <a:schemeClr val="tx1">
                  <a:lumMod val="50000"/>
                  <a:lumOff val="50000"/>
                </a:schemeClr>
              </a:solidFill>
              <a:latin typeface="Microsoft JhengHei" panose="020B0604030504040204" pitchFamily="34" charset="-120"/>
              <a:ea typeface="Microsoft JhengHei" panose="020B0604030504040204" pitchFamily="34" charset="-120"/>
            </a:endParaRPr>
          </a:p>
        </p:txBody>
      </p:sp>
      <p:sp>
        <p:nvSpPr>
          <p:cNvPr id="15" name="Footer Placeholder 14">
            <a:extLst>
              <a:ext uri="{FF2B5EF4-FFF2-40B4-BE49-F238E27FC236}">
                <a16:creationId xmlns:a16="http://schemas.microsoft.com/office/drawing/2014/main" id="{00E23DF6-9BB0-9440-870B-1D366DF751E1}"/>
              </a:ext>
            </a:extLst>
          </p:cNvPr>
          <p:cNvSpPr>
            <a:spLocks noGrp="1"/>
          </p:cNvSpPr>
          <p:nvPr>
            <p:ph type="ftr" sz="quarter" idx="11"/>
          </p:nvPr>
        </p:nvSpPr>
        <p:spPr/>
        <p:txBody>
          <a:bodyPr/>
          <a:lstStyle/>
          <a:p>
            <a:r>
              <a:rPr lang="zh-CN" altLang="en-US" sz="1400">
                <a:solidFill>
                  <a:schemeClr val="tx1">
                    <a:lumMod val="50000"/>
                    <a:lumOff val="50000"/>
                  </a:schemeClr>
                </a:solidFill>
                <a:latin typeface="Microsoft JhengHei" panose="020B0604030504040204" pitchFamily="34" charset="-120"/>
                <a:ea typeface="Microsoft JhengHei" panose="020B0604030504040204" pitchFamily="34" charset="-120"/>
              </a:rPr>
              <a:t>课题二实施方案汇报</a:t>
            </a:r>
            <a:endParaRPr lang="en-CN" dirty="0">
              <a:solidFill>
                <a:schemeClr val="tx1">
                  <a:lumMod val="50000"/>
                  <a:lumOff val="50000"/>
                </a:schemeClr>
              </a:solidFill>
              <a:latin typeface="Microsoft JhengHei" panose="020B0604030504040204" pitchFamily="34" charset="-120"/>
              <a:ea typeface="Microsoft JhengHei" panose="020B0604030504040204" pitchFamily="34" charset="-120"/>
            </a:endParaRPr>
          </a:p>
        </p:txBody>
      </p:sp>
      <p:cxnSp>
        <p:nvCxnSpPr>
          <p:cNvPr id="4" name="Straight Connector 3">
            <a:extLst>
              <a:ext uri="{FF2B5EF4-FFF2-40B4-BE49-F238E27FC236}">
                <a16:creationId xmlns:a16="http://schemas.microsoft.com/office/drawing/2014/main" id="{D3932A0F-7718-C075-F60F-A011CF721FA9}"/>
              </a:ext>
            </a:extLst>
          </p:cNvPr>
          <p:cNvCxnSpPr>
            <a:cxnSpLocks/>
          </p:cNvCxnSpPr>
          <p:nvPr/>
        </p:nvCxnSpPr>
        <p:spPr>
          <a:xfrm>
            <a:off x="946688" y="1226925"/>
            <a:ext cx="5593597" cy="0"/>
          </a:xfrm>
          <a:prstGeom prst="line">
            <a:avLst/>
          </a:prstGeom>
          <a:ln w="25400">
            <a:solidFill>
              <a:srgbClr val="C00000"/>
            </a:solidFill>
          </a:ln>
        </p:spPr>
        <p:style>
          <a:lnRef idx="1">
            <a:schemeClr val="accent2"/>
          </a:lnRef>
          <a:fillRef idx="0">
            <a:schemeClr val="accent2"/>
          </a:fillRef>
          <a:effectRef idx="0">
            <a:schemeClr val="accent2"/>
          </a:effectRef>
          <a:fontRef idx="minor">
            <a:schemeClr val="tx1"/>
          </a:fontRef>
        </p:style>
      </p:cxnSp>
      <p:sp>
        <p:nvSpPr>
          <p:cNvPr id="5" name="Slide Number Placeholder 4">
            <a:extLst>
              <a:ext uri="{FF2B5EF4-FFF2-40B4-BE49-F238E27FC236}">
                <a16:creationId xmlns:a16="http://schemas.microsoft.com/office/drawing/2014/main" id="{CB12C285-8B79-4A24-08EB-A060A4CA0808}"/>
              </a:ext>
            </a:extLst>
          </p:cNvPr>
          <p:cNvSpPr>
            <a:spLocks noGrp="1"/>
          </p:cNvSpPr>
          <p:nvPr>
            <p:ph type="sldNum" sz="quarter" idx="12"/>
          </p:nvPr>
        </p:nvSpPr>
        <p:spPr/>
        <p:txBody>
          <a:bodyPr/>
          <a:lstStyle/>
          <a:p>
            <a:fld id="{C6B12BB3-1100-4148-A030-586BEC661A75}" type="slidenum">
              <a:rPr lang="en-CN" smtClean="0"/>
              <a:t>13</a:t>
            </a:fld>
            <a:endParaRPr lang="en-CN"/>
          </a:p>
        </p:txBody>
      </p:sp>
      <p:cxnSp>
        <p:nvCxnSpPr>
          <p:cNvPr id="6" name="Straight Connector 5">
            <a:extLst>
              <a:ext uri="{FF2B5EF4-FFF2-40B4-BE49-F238E27FC236}">
                <a16:creationId xmlns:a16="http://schemas.microsoft.com/office/drawing/2014/main" id="{2341FEF4-59B6-2633-9E62-2E0F6FDB2D72}"/>
              </a:ext>
            </a:extLst>
          </p:cNvPr>
          <p:cNvCxnSpPr>
            <a:cxnSpLocks/>
          </p:cNvCxnSpPr>
          <p:nvPr/>
        </p:nvCxnSpPr>
        <p:spPr>
          <a:xfrm>
            <a:off x="8153400" y="6356349"/>
            <a:ext cx="3417207" cy="0"/>
          </a:xfrm>
          <a:prstGeom prst="line">
            <a:avLst/>
          </a:prstGeom>
          <a:ln w="19050">
            <a:solidFill>
              <a:srgbClr val="C00000"/>
            </a:solidFill>
          </a:ln>
        </p:spPr>
        <p:style>
          <a:lnRef idx="1">
            <a:schemeClr val="accent2"/>
          </a:lnRef>
          <a:fillRef idx="0">
            <a:schemeClr val="accent2"/>
          </a:fillRef>
          <a:effectRef idx="0">
            <a:schemeClr val="accent2"/>
          </a:effectRef>
          <a:fontRef idx="minor">
            <a:schemeClr val="tx1"/>
          </a:fontRef>
        </p:style>
      </p:cxnSp>
      <p:pic>
        <p:nvPicPr>
          <p:cNvPr id="7" name="Picture 6">
            <a:extLst>
              <a:ext uri="{FF2B5EF4-FFF2-40B4-BE49-F238E27FC236}">
                <a16:creationId xmlns:a16="http://schemas.microsoft.com/office/drawing/2014/main" id="{576B1CF6-138A-ABE1-5D19-6D3422003622}"/>
              </a:ext>
            </a:extLst>
          </p:cNvPr>
          <p:cNvPicPr>
            <a:picLocks noChangeAspect="1"/>
          </p:cNvPicPr>
          <p:nvPr/>
        </p:nvPicPr>
        <p:blipFill>
          <a:blip r:embed="rId2"/>
          <a:stretch>
            <a:fillRect/>
          </a:stretch>
        </p:blipFill>
        <p:spPr>
          <a:xfrm>
            <a:off x="6713764" y="1951387"/>
            <a:ext cx="5099957" cy="3581983"/>
          </a:xfrm>
          <a:prstGeom prst="rect">
            <a:avLst/>
          </a:prstGeom>
        </p:spPr>
      </p:pic>
    </p:spTree>
    <p:extLst>
      <p:ext uri="{BB962C8B-B14F-4D97-AF65-F5344CB8AC3E}">
        <p14:creationId xmlns:p14="http://schemas.microsoft.com/office/powerpoint/2010/main" val="3788285268"/>
      </p:ext>
    </p:extLst>
  </p:cSld>
  <p:clrMapOvr>
    <a:masterClrMapping/>
  </p:clrMapOvr>
  <mc:AlternateContent xmlns:mc="http://schemas.openxmlformats.org/markup-compatibility/2006" xmlns:p14="http://schemas.microsoft.com/office/powerpoint/2010/main">
    <mc:Choice Requires="p14">
      <p:transition spd="slow" p14:dur="2000" advTm="17053"/>
    </mc:Choice>
    <mc:Fallback xmlns="">
      <p:transition spd="slow" advTm="17053"/>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A560B-5EC9-FA4F-B995-ECF4D3C9A4A4}"/>
              </a:ext>
            </a:extLst>
          </p:cNvPr>
          <p:cNvSpPr>
            <a:spLocks noGrp="1"/>
          </p:cNvSpPr>
          <p:nvPr>
            <p:ph type="title"/>
          </p:nvPr>
        </p:nvSpPr>
        <p:spPr>
          <a:xfrm>
            <a:off x="838200" y="265889"/>
            <a:ext cx="10515600" cy="862520"/>
          </a:xfrm>
        </p:spPr>
        <p:txBody>
          <a:bodyPr>
            <a:normAutofit fontScale="90000"/>
          </a:bodyPr>
          <a:lstStyle/>
          <a:p>
            <a:pPr>
              <a:lnSpc>
                <a:spcPct val="120000"/>
              </a:lnSpc>
            </a:pPr>
            <a:r>
              <a:rPr lang="zh-CN" altLang="en-US" sz="3600" dirty="0">
                <a:solidFill>
                  <a:srgbClr val="C22F2D"/>
                </a:solidFill>
                <a:latin typeface="Microsoft JhengHei" panose="020B0604030504040204" pitchFamily="34" charset="-120"/>
                <a:ea typeface="Microsoft JhengHei" panose="020B0604030504040204" pitchFamily="34" charset="-120"/>
                <a:cs typeface="Gisha" panose="020B0502040204020203" pitchFamily="34" charset="-79"/>
              </a:rPr>
              <a:t>小结</a:t>
            </a:r>
            <a:br>
              <a:rPr lang="en-US" altLang="zh-CN" sz="3200" b="1" dirty="0">
                <a:solidFill>
                  <a:srgbClr val="0070C0"/>
                </a:solidFill>
                <a:latin typeface="Microsoft JhengHei" panose="020B0604030504040204" pitchFamily="34" charset="-120"/>
                <a:ea typeface="Microsoft JhengHei" panose="020B0604030504040204" pitchFamily="34" charset="-120"/>
                <a:cs typeface="Gisha" panose="020B0502040204020203" pitchFamily="34" charset="-79"/>
              </a:rPr>
            </a:br>
            <a:r>
              <a:rPr lang="zh-CN" altLang="en-US" sz="2000" dirty="0">
                <a:solidFill>
                  <a:schemeClr val="tx1">
                    <a:lumMod val="50000"/>
                    <a:lumOff val="50000"/>
                  </a:schemeClr>
                </a:solidFill>
                <a:latin typeface="Microsoft JhengHei" panose="020B0604030504040204" pitchFamily="34" charset="-120"/>
                <a:ea typeface="Microsoft JhengHei" panose="020B0604030504040204" pitchFamily="34" charset="-120"/>
                <a:cs typeface="Gisha" panose="020B0502040204020203" pitchFamily="34" charset="-79"/>
              </a:rPr>
              <a:t> </a:t>
            </a:r>
            <a:endParaRPr lang="en-CN" sz="2000" dirty="0">
              <a:solidFill>
                <a:srgbClr val="83639F"/>
              </a:solidFill>
              <a:latin typeface="Microsoft JhengHei" panose="020B0604030504040204" pitchFamily="34" charset="-120"/>
              <a:ea typeface="Microsoft JhengHei" panose="020B0604030504040204" pitchFamily="34" charset="-120"/>
              <a:cs typeface="Gisha" panose="020B0502040204020203" pitchFamily="34" charset="-79"/>
            </a:endParaRPr>
          </a:p>
        </p:txBody>
      </p:sp>
      <p:sp>
        <p:nvSpPr>
          <p:cNvPr id="3" name="Content Placeholder 2">
            <a:extLst>
              <a:ext uri="{FF2B5EF4-FFF2-40B4-BE49-F238E27FC236}">
                <a16:creationId xmlns:a16="http://schemas.microsoft.com/office/drawing/2014/main" id="{26CDD37B-2E00-034D-9EF8-5E6BE1F26102}"/>
              </a:ext>
            </a:extLst>
          </p:cNvPr>
          <p:cNvSpPr>
            <a:spLocks noGrp="1"/>
          </p:cNvSpPr>
          <p:nvPr>
            <p:ph idx="1"/>
          </p:nvPr>
        </p:nvSpPr>
        <p:spPr>
          <a:xfrm>
            <a:off x="838200" y="1309989"/>
            <a:ext cx="10148668" cy="4753175"/>
          </a:xfrm>
        </p:spPr>
        <p:txBody>
          <a:bodyPr>
            <a:normAutofit/>
          </a:bodyPr>
          <a:lstStyle/>
          <a:p>
            <a:pPr>
              <a:lnSpc>
                <a:spcPct val="125000"/>
              </a:lnSpc>
              <a:buSzPct val="100000"/>
              <a:buFont typeface="System Font Regular"/>
              <a:buChar char="◦"/>
            </a:pPr>
            <a:r>
              <a:rPr lang="zh-CN" altLang="en-US" sz="2000" dirty="0">
                <a:solidFill>
                  <a:schemeClr val="tx1">
                    <a:lumMod val="50000"/>
                    <a:lumOff val="50000"/>
                  </a:schemeClr>
                </a:solidFill>
                <a:latin typeface="Microsoft JhengHei" panose="020B0604030504040204" pitchFamily="34" charset="-120"/>
                <a:ea typeface="Microsoft JhengHei" panose="020B0604030504040204" pitchFamily="34" charset="-120"/>
              </a:rPr>
              <a:t>针对高能环形正负电子对撞机顶点和径迹精确测量需求，开展高性能</a:t>
            </a:r>
            <a:r>
              <a:rPr lang="zh-CN" altLang="en-US" sz="2000" dirty="0">
                <a:solidFill>
                  <a:srgbClr val="C00000"/>
                </a:solidFill>
                <a:latin typeface="Microsoft JhengHei" panose="020B0604030504040204" pitchFamily="34" charset="-120"/>
                <a:ea typeface="Microsoft JhengHei" panose="020B0604030504040204" pitchFamily="34" charset="-120"/>
              </a:rPr>
              <a:t>硅像素探测器</a:t>
            </a:r>
            <a:r>
              <a:rPr lang="zh-CN" altLang="en-US" sz="2000" dirty="0">
                <a:solidFill>
                  <a:schemeClr val="tx1">
                    <a:lumMod val="50000"/>
                    <a:lumOff val="50000"/>
                  </a:schemeClr>
                </a:solidFill>
                <a:latin typeface="Microsoft JhengHei" panose="020B0604030504040204" pitchFamily="34" charset="-120"/>
                <a:ea typeface="Microsoft JhengHei" panose="020B0604030504040204" pitchFamily="34" charset="-120"/>
              </a:rPr>
              <a:t>研究，并发展</a:t>
            </a:r>
            <a:r>
              <a:rPr lang="zh-CN" altLang="en-US" sz="2000" dirty="0">
                <a:solidFill>
                  <a:srgbClr val="C00000"/>
                </a:solidFill>
                <a:latin typeface="Microsoft JhengHei" panose="020B0604030504040204" pitchFamily="34" charset="-120"/>
                <a:ea typeface="Microsoft JhengHei" panose="020B0604030504040204" pitchFamily="34" charset="-120"/>
              </a:rPr>
              <a:t>无线数据传输技术</a:t>
            </a:r>
            <a:r>
              <a:rPr lang="zh-CN" altLang="en-US" sz="2000" dirty="0">
                <a:solidFill>
                  <a:schemeClr val="tx1">
                    <a:lumMod val="50000"/>
                    <a:lumOff val="50000"/>
                  </a:schemeClr>
                </a:solidFill>
                <a:latin typeface="Microsoft JhengHei" panose="020B0604030504040204" pitchFamily="34" charset="-120"/>
                <a:ea typeface="Microsoft JhengHei" panose="020B0604030504040204" pitchFamily="34" charset="-120"/>
              </a:rPr>
              <a:t>降低物质量；</a:t>
            </a:r>
            <a:endParaRPr lang="en-US" altLang="zh-CN" sz="2000" dirty="0">
              <a:solidFill>
                <a:schemeClr val="tx1">
                  <a:lumMod val="50000"/>
                  <a:lumOff val="50000"/>
                </a:schemeClr>
              </a:solidFill>
              <a:latin typeface="Microsoft JhengHei" panose="020B0604030504040204" pitchFamily="34" charset="-120"/>
              <a:ea typeface="Microsoft JhengHei" panose="020B0604030504040204" pitchFamily="34" charset="-120"/>
            </a:endParaRPr>
          </a:p>
          <a:p>
            <a:pPr lvl="2">
              <a:lnSpc>
                <a:spcPct val="125000"/>
              </a:lnSpc>
              <a:buSzPct val="100000"/>
              <a:buFont typeface="System Font Regular"/>
              <a:buChar char="◦"/>
            </a:pPr>
            <a:endParaRPr lang="en-US" altLang="zh-CN" sz="1200" dirty="0">
              <a:solidFill>
                <a:schemeClr val="tx1">
                  <a:lumMod val="50000"/>
                  <a:lumOff val="50000"/>
                </a:schemeClr>
              </a:solidFill>
              <a:latin typeface="Microsoft JhengHei" panose="020B0604030504040204" pitchFamily="34" charset="-120"/>
              <a:ea typeface="Microsoft JhengHei" panose="020B0604030504040204" pitchFamily="34" charset="-120"/>
            </a:endParaRPr>
          </a:p>
          <a:p>
            <a:pPr>
              <a:lnSpc>
                <a:spcPct val="125000"/>
              </a:lnSpc>
              <a:buSzPct val="100000"/>
              <a:buFont typeface="System Font Regular"/>
              <a:buChar char="◦"/>
            </a:pPr>
            <a:r>
              <a:rPr lang="zh-CN" altLang="en-US" sz="2000" dirty="0">
                <a:solidFill>
                  <a:schemeClr val="tx1">
                    <a:lumMod val="50000"/>
                    <a:lumOff val="50000"/>
                  </a:schemeClr>
                </a:solidFill>
                <a:latin typeface="Microsoft JhengHei" panose="020B0604030504040204" pitchFamily="34" charset="-120"/>
                <a:ea typeface="Microsoft JhengHei" panose="020B0604030504040204" pitchFamily="34" charset="-120"/>
              </a:rPr>
              <a:t>在前期研究基础上，合理设计研究方案、技术路线，研究所</a:t>
            </a:r>
            <a:r>
              <a:rPr lang="en-US" altLang="zh-CN" sz="2000" dirty="0">
                <a:solidFill>
                  <a:schemeClr val="tx1">
                    <a:lumMod val="50000"/>
                    <a:lumOff val="50000"/>
                  </a:schemeClr>
                </a:solidFill>
                <a:latin typeface="Microsoft JhengHei" panose="020B0604030504040204" pitchFamily="34" charset="-120"/>
                <a:ea typeface="Microsoft JhengHei" panose="020B0604030504040204" pitchFamily="34" charset="-120"/>
              </a:rPr>
              <a:t>-</a:t>
            </a:r>
            <a:r>
              <a:rPr lang="zh-CN" altLang="en-US" sz="2000" dirty="0">
                <a:solidFill>
                  <a:schemeClr val="tx1">
                    <a:lumMod val="50000"/>
                    <a:lumOff val="50000"/>
                  </a:schemeClr>
                </a:solidFill>
                <a:latin typeface="Microsoft JhengHei" panose="020B0604030504040204" pitchFamily="34" charset="-120"/>
                <a:ea typeface="Microsoft JhengHei" panose="020B0604030504040204" pitchFamily="34" charset="-120"/>
              </a:rPr>
              <a:t>高校紧密合作，按照拟定课题进度推进各项研究工作，最终实现课题目标；</a:t>
            </a:r>
            <a:endParaRPr lang="en-US" altLang="zh-CN" sz="2000" dirty="0">
              <a:solidFill>
                <a:schemeClr val="tx1">
                  <a:lumMod val="50000"/>
                  <a:lumOff val="50000"/>
                </a:schemeClr>
              </a:solidFill>
              <a:latin typeface="Microsoft JhengHei" panose="020B0604030504040204" pitchFamily="34" charset="-120"/>
              <a:ea typeface="Microsoft JhengHei" panose="020B0604030504040204" pitchFamily="34" charset="-120"/>
            </a:endParaRPr>
          </a:p>
          <a:p>
            <a:pPr lvl="2">
              <a:lnSpc>
                <a:spcPct val="125000"/>
              </a:lnSpc>
              <a:buSzPct val="100000"/>
              <a:buFont typeface="System Font Regular"/>
              <a:buChar char="◦"/>
            </a:pPr>
            <a:endParaRPr lang="en-US" altLang="zh-CN" sz="1200" dirty="0">
              <a:solidFill>
                <a:schemeClr val="tx1">
                  <a:lumMod val="50000"/>
                  <a:lumOff val="50000"/>
                </a:schemeClr>
              </a:solidFill>
              <a:latin typeface="Microsoft JhengHei" panose="020B0604030504040204" pitchFamily="34" charset="-120"/>
              <a:ea typeface="Microsoft JhengHei" panose="020B0604030504040204" pitchFamily="34" charset="-120"/>
            </a:endParaRPr>
          </a:p>
          <a:p>
            <a:pPr>
              <a:lnSpc>
                <a:spcPct val="125000"/>
              </a:lnSpc>
              <a:buSzPct val="100000"/>
              <a:buFont typeface="System Font Regular"/>
              <a:buChar char="◦"/>
            </a:pPr>
            <a:r>
              <a:rPr lang="zh-CN" altLang="en-US" sz="2000" dirty="0">
                <a:solidFill>
                  <a:schemeClr val="tx1">
                    <a:lumMod val="50000"/>
                    <a:lumOff val="50000"/>
                  </a:schemeClr>
                </a:solidFill>
                <a:latin typeface="Microsoft JhengHei" panose="020B0604030504040204" pitchFamily="34" charset="-120"/>
                <a:ea typeface="Microsoft JhengHei" panose="020B0604030504040204" pitchFamily="34" charset="-120"/>
              </a:rPr>
              <a:t>研究成果可满足高能量对撞机实验的技术挑战和需求，提高国际竞争力；为我国未来的大科学装置储备技术、培养人才；</a:t>
            </a:r>
          </a:p>
          <a:p>
            <a:pPr lvl="2">
              <a:lnSpc>
                <a:spcPct val="125000"/>
              </a:lnSpc>
              <a:buSzPct val="100000"/>
              <a:buFont typeface="System Font Regular"/>
              <a:buChar char="◦"/>
            </a:pPr>
            <a:endParaRPr lang="en-US" altLang="zh-CN" sz="1200" dirty="0">
              <a:solidFill>
                <a:schemeClr val="tx1">
                  <a:lumMod val="50000"/>
                  <a:lumOff val="50000"/>
                </a:schemeClr>
              </a:solidFill>
              <a:latin typeface="Microsoft JhengHei" panose="020B0604030504040204" pitchFamily="34" charset="-120"/>
              <a:ea typeface="Microsoft JhengHei" panose="020B0604030504040204" pitchFamily="34" charset="-120"/>
            </a:endParaRPr>
          </a:p>
          <a:p>
            <a:pPr>
              <a:lnSpc>
                <a:spcPct val="125000"/>
              </a:lnSpc>
              <a:buSzPct val="100000"/>
              <a:buFont typeface="System Font Regular"/>
              <a:buChar char="◦"/>
            </a:pPr>
            <a:r>
              <a:rPr lang="zh-CN" altLang="en-US" sz="2000" dirty="0">
                <a:solidFill>
                  <a:schemeClr val="tx1">
                    <a:lumMod val="50000"/>
                    <a:lumOff val="50000"/>
                  </a:schemeClr>
                </a:solidFill>
                <a:latin typeface="Microsoft JhengHei" panose="020B0604030504040204" pitchFamily="34" charset="-120"/>
                <a:ea typeface="Microsoft JhengHei" panose="020B0604030504040204" pitchFamily="34" charset="-120"/>
              </a:rPr>
              <a:t>硅像素探测器可以作为成像技术，应用于材料科学、医学影像、辐射防护、安全监测；无线数据传输技术可广泛应用在高能物理实验，并推广到其它科研领域，如复杂电离和电磁辐射环境，分布式的科学实验等。</a:t>
            </a:r>
          </a:p>
        </p:txBody>
      </p:sp>
      <p:sp>
        <p:nvSpPr>
          <p:cNvPr id="15" name="Footer Placeholder 14">
            <a:extLst>
              <a:ext uri="{FF2B5EF4-FFF2-40B4-BE49-F238E27FC236}">
                <a16:creationId xmlns:a16="http://schemas.microsoft.com/office/drawing/2014/main" id="{00E23DF6-9BB0-9440-870B-1D366DF751E1}"/>
              </a:ext>
            </a:extLst>
          </p:cNvPr>
          <p:cNvSpPr>
            <a:spLocks noGrp="1"/>
          </p:cNvSpPr>
          <p:nvPr>
            <p:ph type="ftr" sz="quarter" idx="11"/>
          </p:nvPr>
        </p:nvSpPr>
        <p:spPr/>
        <p:txBody>
          <a:bodyPr/>
          <a:lstStyle/>
          <a:p>
            <a:r>
              <a:rPr lang="zh-CN" altLang="en-US" sz="1400">
                <a:solidFill>
                  <a:schemeClr val="tx1">
                    <a:lumMod val="50000"/>
                    <a:lumOff val="50000"/>
                  </a:schemeClr>
                </a:solidFill>
                <a:latin typeface="Microsoft JhengHei" panose="020B0604030504040204" pitchFamily="34" charset="-120"/>
                <a:ea typeface="Microsoft JhengHei" panose="020B0604030504040204" pitchFamily="34" charset="-120"/>
              </a:rPr>
              <a:t>课题二实施方案汇报</a:t>
            </a:r>
            <a:endParaRPr lang="en-CN" dirty="0">
              <a:solidFill>
                <a:schemeClr val="tx1">
                  <a:lumMod val="50000"/>
                  <a:lumOff val="50000"/>
                </a:schemeClr>
              </a:solidFill>
              <a:latin typeface="Microsoft JhengHei" panose="020B0604030504040204" pitchFamily="34" charset="-120"/>
              <a:ea typeface="Microsoft JhengHei" panose="020B0604030504040204" pitchFamily="34" charset="-120"/>
            </a:endParaRPr>
          </a:p>
        </p:txBody>
      </p:sp>
      <p:cxnSp>
        <p:nvCxnSpPr>
          <p:cNvPr id="4" name="Straight Connector 3">
            <a:extLst>
              <a:ext uri="{FF2B5EF4-FFF2-40B4-BE49-F238E27FC236}">
                <a16:creationId xmlns:a16="http://schemas.microsoft.com/office/drawing/2014/main" id="{D3932A0F-7718-C075-F60F-A011CF721FA9}"/>
              </a:ext>
            </a:extLst>
          </p:cNvPr>
          <p:cNvCxnSpPr>
            <a:cxnSpLocks/>
          </p:cNvCxnSpPr>
          <p:nvPr/>
        </p:nvCxnSpPr>
        <p:spPr>
          <a:xfrm>
            <a:off x="946688" y="1226925"/>
            <a:ext cx="5593597" cy="0"/>
          </a:xfrm>
          <a:prstGeom prst="line">
            <a:avLst/>
          </a:prstGeom>
          <a:ln w="25400">
            <a:solidFill>
              <a:srgbClr val="C00000"/>
            </a:solidFill>
          </a:ln>
        </p:spPr>
        <p:style>
          <a:lnRef idx="1">
            <a:schemeClr val="accent2"/>
          </a:lnRef>
          <a:fillRef idx="0">
            <a:schemeClr val="accent2"/>
          </a:fillRef>
          <a:effectRef idx="0">
            <a:schemeClr val="accent2"/>
          </a:effectRef>
          <a:fontRef idx="minor">
            <a:schemeClr val="tx1"/>
          </a:fontRef>
        </p:style>
      </p:cxnSp>
      <p:sp>
        <p:nvSpPr>
          <p:cNvPr id="5" name="Slide Number Placeholder 4">
            <a:extLst>
              <a:ext uri="{FF2B5EF4-FFF2-40B4-BE49-F238E27FC236}">
                <a16:creationId xmlns:a16="http://schemas.microsoft.com/office/drawing/2014/main" id="{67C47F05-948B-FD1A-1B1A-6F808FBA8660}"/>
              </a:ext>
            </a:extLst>
          </p:cNvPr>
          <p:cNvSpPr>
            <a:spLocks noGrp="1"/>
          </p:cNvSpPr>
          <p:nvPr>
            <p:ph type="sldNum" sz="quarter" idx="12"/>
          </p:nvPr>
        </p:nvSpPr>
        <p:spPr/>
        <p:txBody>
          <a:bodyPr/>
          <a:lstStyle/>
          <a:p>
            <a:fld id="{C6B12BB3-1100-4148-A030-586BEC661A75}" type="slidenum">
              <a:rPr lang="en-CN" smtClean="0"/>
              <a:t>14</a:t>
            </a:fld>
            <a:endParaRPr lang="en-CN"/>
          </a:p>
        </p:txBody>
      </p:sp>
      <p:cxnSp>
        <p:nvCxnSpPr>
          <p:cNvPr id="6" name="Straight Connector 5">
            <a:extLst>
              <a:ext uri="{FF2B5EF4-FFF2-40B4-BE49-F238E27FC236}">
                <a16:creationId xmlns:a16="http://schemas.microsoft.com/office/drawing/2014/main" id="{BAE47FBD-8665-D2CF-9A41-19613CCD2FC0}"/>
              </a:ext>
            </a:extLst>
          </p:cNvPr>
          <p:cNvCxnSpPr>
            <a:cxnSpLocks/>
          </p:cNvCxnSpPr>
          <p:nvPr/>
        </p:nvCxnSpPr>
        <p:spPr>
          <a:xfrm>
            <a:off x="8153400" y="6356349"/>
            <a:ext cx="3417207" cy="0"/>
          </a:xfrm>
          <a:prstGeom prst="line">
            <a:avLst/>
          </a:prstGeom>
          <a:ln w="19050">
            <a:solidFill>
              <a:srgbClr val="C0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767104880"/>
      </p:ext>
    </p:extLst>
  </p:cSld>
  <p:clrMapOvr>
    <a:masterClrMapping/>
  </p:clrMapOvr>
  <mc:AlternateContent xmlns:mc="http://schemas.openxmlformats.org/markup-compatibility/2006" xmlns:p14="http://schemas.microsoft.com/office/powerpoint/2010/main">
    <mc:Choice Requires="p14">
      <p:transition spd="slow" p14:dur="2000" advTm="17053"/>
    </mc:Choice>
    <mc:Fallback xmlns="">
      <p:transition spd="slow" advTm="17053"/>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A560B-5EC9-FA4F-B995-ECF4D3C9A4A4}"/>
              </a:ext>
            </a:extLst>
          </p:cNvPr>
          <p:cNvSpPr>
            <a:spLocks noGrp="1"/>
          </p:cNvSpPr>
          <p:nvPr>
            <p:ph type="title"/>
          </p:nvPr>
        </p:nvSpPr>
        <p:spPr>
          <a:xfrm>
            <a:off x="838200" y="265889"/>
            <a:ext cx="10515600" cy="862520"/>
          </a:xfrm>
        </p:spPr>
        <p:txBody>
          <a:bodyPr>
            <a:normAutofit fontScale="90000"/>
          </a:bodyPr>
          <a:lstStyle/>
          <a:p>
            <a:pPr>
              <a:lnSpc>
                <a:spcPct val="120000"/>
              </a:lnSpc>
            </a:pPr>
            <a:r>
              <a:rPr lang="zh-CN" altLang="en-US" sz="3600" dirty="0">
                <a:solidFill>
                  <a:srgbClr val="C22F2D"/>
                </a:solidFill>
                <a:latin typeface="Microsoft JhengHei" panose="020B0604030504040204" pitchFamily="34" charset="-120"/>
                <a:ea typeface="Microsoft JhengHei" panose="020B0604030504040204" pitchFamily="34" charset="-120"/>
                <a:cs typeface="Gisha" panose="020B0502040204020203" pitchFamily="34" charset="-79"/>
              </a:rPr>
              <a:t>课题二内容</a:t>
            </a:r>
            <a:br>
              <a:rPr lang="en-US" altLang="zh-CN" sz="3200" b="1" dirty="0">
                <a:solidFill>
                  <a:srgbClr val="0070C0"/>
                </a:solidFill>
                <a:latin typeface="Microsoft JhengHei" panose="020B0604030504040204" pitchFamily="34" charset="-120"/>
                <a:ea typeface="Microsoft JhengHei" panose="020B0604030504040204" pitchFamily="34" charset="-120"/>
                <a:cs typeface="Gisha" panose="020B0502040204020203" pitchFamily="34" charset="-79"/>
              </a:rPr>
            </a:br>
            <a:r>
              <a:rPr lang="zh-CN" altLang="en-US" sz="2000" dirty="0">
                <a:solidFill>
                  <a:schemeClr val="tx1">
                    <a:lumMod val="50000"/>
                    <a:lumOff val="50000"/>
                  </a:schemeClr>
                </a:solidFill>
                <a:latin typeface="Microsoft JhengHei" panose="020B0604030504040204" pitchFamily="34" charset="-120"/>
                <a:ea typeface="Microsoft JhengHei" panose="020B0604030504040204" pitchFamily="34" charset="-120"/>
                <a:cs typeface="Gisha" panose="020B0502040204020203" pitchFamily="34" charset="-79"/>
              </a:rPr>
              <a:t> </a:t>
            </a:r>
            <a:endParaRPr lang="en-CN" sz="2000" dirty="0">
              <a:solidFill>
                <a:srgbClr val="83639F"/>
              </a:solidFill>
              <a:latin typeface="Microsoft JhengHei" panose="020B0604030504040204" pitchFamily="34" charset="-120"/>
              <a:ea typeface="Microsoft JhengHei" panose="020B0604030504040204" pitchFamily="34" charset="-120"/>
              <a:cs typeface="Gisha" panose="020B0502040204020203" pitchFamily="34" charset="-79"/>
            </a:endParaRPr>
          </a:p>
        </p:txBody>
      </p:sp>
      <p:sp>
        <p:nvSpPr>
          <p:cNvPr id="15" name="Footer Placeholder 14">
            <a:extLst>
              <a:ext uri="{FF2B5EF4-FFF2-40B4-BE49-F238E27FC236}">
                <a16:creationId xmlns:a16="http://schemas.microsoft.com/office/drawing/2014/main" id="{00E23DF6-9BB0-9440-870B-1D366DF751E1}"/>
              </a:ext>
            </a:extLst>
          </p:cNvPr>
          <p:cNvSpPr>
            <a:spLocks noGrp="1"/>
          </p:cNvSpPr>
          <p:nvPr>
            <p:ph type="ftr" sz="quarter" idx="11"/>
          </p:nvPr>
        </p:nvSpPr>
        <p:spPr/>
        <p:txBody>
          <a:bodyPr/>
          <a:lstStyle/>
          <a:p>
            <a:r>
              <a:rPr lang="zh-CN" altLang="en-US" sz="1400">
                <a:solidFill>
                  <a:schemeClr val="tx1">
                    <a:lumMod val="50000"/>
                    <a:lumOff val="50000"/>
                  </a:schemeClr>
                </a:solidFill>
                <a:latin typeface="Microsoft JhengHei" panose="020B0604030504040204" pitchFamily="34" charset="-120"/>
                <a:ea typeface="Microsoft JhengHei" panose="020B0604030504040204" pitchFamily="34" charset="-120"/>
              </a:rPr>
              <a:t>课题二实施方案汇报</a:t>
            </a:r>
            <a:endParaRPr lang="en-CN" dirty="0">
              <a:solidFill>
                <a:schemeClr val="tx1">
                  <a:lumMod val="50000"/>
                  <a:lumOff val="50000"/>
                </a:schemeClr>
              </a:solidFill>
              <a:latin typeface="Microsoft JhengHei" panose="020B0604030504040204" pitchFamily="34" charset="-120"/>
              <a:ea typeface="Microsoft JhengHei" panose="020B0604030504040204" pitchFamily="34" charset="-120"/>
            </a:endParaRPr>
          </a:p>
        </p:txBody>
      </p:sp>
      <p:cxnSp>
        <p:nvCxnSpPr>
          <p:cNvPr id="4" name="Straight Connector 3">
            <a:extLst>
              <a:ext uri="{FF2B5EF4-FFF2-40B4-BE49-F238E27FC236}">
                <a16:creationId xmlns:a16="http://schemas.microsoft.com/office/drawing/2014/main" id="{D3932A0F-7718-C075-F60F-A011CF721FA9}"/>
              </a:ext>
            </a:extLst>
          </p:cNvPr>
          <p:cNvCxnSpPr>
            <a:cxnSpLocks/>
          </p:cNvCxnSpPr>
          <p:nvPr/>
        </p:nvCxnSpPr>
        <p:spPr>
          <a:xfrm>
            <a:off x="946688" y="1226925"/>
            <a:ext cx="5593597" cy="0"/>
          </a:xfrm>
          <a:prstGeom prst="line">
            <a:avLst/>
          </a:prstGeom>
          <a:ln w="254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5" name="Straight Connector 4">
            <a:extLst>
              <a:ext uri="{FF2B5EF4-FFF2-40B4-BE49-F238E27FC236}">
                <a16:creationId xmlns:a16="http://schemas.microsoft.com/office/drawing/2014/main" id="{E91FB476-D37D-E230-B8FC-0C17E63F773E}"/>
              </a:ext>
            </a:extLst>
          </p:cNvPr>
          <p:cNvCxnSpPr>
            <a:cxnSpLocks/>
          </p:cNvCxnSpPr>
          <p:nvPr/>
        </p:nvCxnSpPr>
        <p:spPr>
          <a:xfrm>
            <a:off x="8153400" y="6356349"/>
            <a:ext cx="3417207" cy="0"/>
          </a:xfrm>
          <a:prstGeom prst="line">
            <a:avLst/>
          </a:prstGeom>
          <a:ln w="19050">
            <a:solidFill>
              <a:srgbClr val="C00000"/>
            </a:solidFill>
          </a:ln>
        </p:spPr>
        <p:style>
          <a:lnRef idx="1">
            <a:schemeClr val="accent2"/>
          </a:lnRef>
          <a:fillRef idx="0">
            <a:schemeClr val="accent2"/>
          </a:fillRef>
          <a:effectRef idx="0">
            <a:schemeClr val="accent2"/>
          </a:effectRef>
          <a:fontRef idx="minor">
            <a:schemeClr val="tx1"/>
          </a:fontRef>
        </p:style>
      </p:cxnSp>
      <p:sp>
        <p:nvSpPr>
          <p:cNvPr id="33" name="Rectangle: Rounded Corners 66">
            <a:extLst>
              <a:ext uri="{FF2B5EF4-FFF2-40B4-BE49-F238E27FC236}">
                <a16:creationId xmlns:a16="http://schemas.microsoft.com/office/drawing/2014/main" id="{A13E2D6C-0A26-42D0-4C05-B53D96C9AB27}"/>
              </a:ext>
            </a:extLst>
          </p:cNvPr>
          <p:cNvSpPr/>
          <p:nvPr/>
        </p:nvSpPr>
        <p:spPr>
          <a:xfrm>
            <a:off x="6941709" y="4316448"/>
            <a:ext cx="2926080" cy="1645920"/>
          </a:xfrm>
          <a:prstGeom prst="roundRect">
            <a:avLst>
              <a:gd name="adj" fmla="val 15997"/>
            </a:avLst>
          </a:prstGeom>
          <a:solidFill>
            <a:srgbClr val="CCFFFF"/>
          </a:solidFill>
          <a:ln w="15875">
            <a:solidFill>
              <a:schemeClr val="tx1"/>
            </a:solidFill>
            <a:prstDash val="dash"/>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4" name="Rectangle: Rounded Corners 67">
            <a:extLst>
              <a:ext uri="{FF2B5EF4-FFF2-40B4-BE49-F238E27FC236}">
                <a16:creationId xmlns:a16="http://schemas.microsoft.com/office/drawing/2014/main" id="{BEE27B9A-44FD-E412-A09F-6DB289002388}"/>
              </a:ext>
            </a:extLst>
          </p:cNvPr>
          <p:cNvSpPr/>
          <p:nvPr/>
        </p:nvSpPr>
        <p:spPr>
          <a:xfrm>
            <a:off x="7398909" y="5081573"/>
            <a:ext cx="2032755" cy="433507"/>
          </a:xfrm>
          <a:prstGeom prst="roundRect">
            <a:avLst>
              <a:gd name="adj" fmla="val 37979"/>
            </a:avLst>
          </a:prstGeom>
          <a:solidFill>
            <a:schemeClr val="accent1">
              <a:lumMod val="40000"/>
              <a:lumOff val="60000"/>
            </a:schemeClr>
          </a:solidFill>
          <a:ln>
            <a:solidFill>
              <a:schemeClr val="tx1"/>
            </a:solidFill>
          </a:ln>
        </p:spPr>
        <p:txBody>
          <a:bodyPr vert="horz" wrap="none" lIns="45720" tIns="45720" rIns="45720" bIns="45720" numCol="1" rtlCol="0" anchor="t" anchorCtr="0" compatLnSpc="1">
            <a:prstTxWarp prst="textNoShape">
              <a:avLst/>
            </a:prstTxWarp>
            <a:noAutofit/>
          </a:bodyPr>
          <a:lstStyle/>
          <a:p>
            <a:pPr algn="ctr"/>
            <a:r>
              <a:rPr lang="zh-CN" altLang="en-US" sz="1600" b="1" kern="0" dirty="0">
                <a:solidFill>
                  <a:srgbClr val="000000"/>
                </a:solidFill>
                <a:effectLst/>
                <a:latin typeface="仿宋" panose="02010609060101010101" pitchFamily="49" charset="-122"/>
                <a:ea typeface="仿宋" panose="02010609060101010101" pitchFamily="49" charset="-122"/>
                <a:cs typeface="仿宋_GB2312"/>
              </a:rPr>
              <a:t>全吸收型电磁量能器</a:t>
            </a:r>
            <a:endParaRPr lang="en-US" sz="1600" b="1" dirty="0"/>
          </a:p>
        </p:txBody>
      </p:sp>
      <p:sp>
        <p:nvSpPr>
          <p:cNvPr id="35" name="TextBox 34">
            <a:extLst>
              <a:ext uri="{FF2B5EF4-FFF2-40B4-BE49-F238E27FC236}">
                <a16:creationId xmlns:a16="http://schemas.microsoft.com/office/drawing/2014/main" id="{CA48BF91-1B43-41E4-0272-FD1C40394E33}"/>
              </a:ext>
            </a:extLst>
          </p:cNvPr>
          <p:cNvSpPr txBox="1"/>
          <p:nvPr/>
        </p:nvSpPr>
        <p:spPr>
          <a:xfrm>
            <a:off x="7124589" y="4407888"/>
            <a:ext cx="2560320" cy="584775"/>
          </a:xfrm>
          <a:prstGeom prst="rect">
            <a:avLst/>
          </a:prstGeom>
          <a:noFill/>
        </p:spPr>
        <p:txBody>
          <a:bodyPr wrap="none">
            <a:noAutofit/>
          </a:bodyPr>
          <a:lstStyle/>
          <a:p>
            <a:pPr algn="ctr"/>
            <a:r>
              <a:rPr lang="zh-CN" altLang="en-US" sz="1600" b="1" dirty="0">
                <a:latin typeface="Microsoft YaHei" panose="020B0503020204020204" pitchFamily="34" charset="-122"/>
                <a:ea typeface="Microsoft YaHei" panose="020B0503020204020204" pitchFamily="34" charset="-122"/>
              </a:rPr>
              <a:t>课题三</a:t>
            </a:r>
            <a:endParaRPr lang="en-US" altLang="zh-CN" sz="1600" b="1" dirty="0">
              <a:latin typeface="Microsoft YaHei" panose="020B0503020204020204" pitchFamily="34" charset="-122"/>
              <a:ea typeface="Microsoft YaHei" panose="020B0503020204020204" pitchFamily="34" charset="-122"/>
            </a:endParaRPr>
          </a:p>
          <a:p>
            <a:pPr algn="ctr"/>
            <a:r>
              <a:rPr lang="zh-CN" altLang="en-US" sz="1600" b="1" dirty="0">
                <a:latin typeface="FangSong" panose="02010609060101010101" pitchFamily="49" charset="-122"/>
                <a:ea typeface="FangSong" panose="02010609060101010101" pitchFamily="49" charset="-122"/>
              </a:rPr>
              <a:t>全</a:t>
            </a:r>
            <a:r>
              <a:rPr lang="zh-CN" altLang="en-US" sz="1600" b="1" dirty="0">
                <a:solidFill>
                  <a:schemeClr val="tx1"/>
                </a:solidFill>
                <a:latin typeface="FangSong" panose="02010609060101010101" pitchFamily="49" charset="-122"/>
                <a:ea typeface="FangSong" panose="02010609060101010101" pitchFamily="49" charset="-122"/>
              </a:rPr>
              <a:t>吸收型电磁量能器技术</a:t>
            </a:r>
            <a:endParaRPr lang="en-US" sz="1600" b="1" dirty="0">
              <a:latin typeface="FangSong" panose="02010609060101010101" pitchFamily="49" charset="-122"/>
              <a:ea typeface="FangSong" panose="02010609060101010101" pitchFamily="49" charset="-122"/>
            </a:endParaRPr>
          </a:p>
        </p:txBody>
      </p:sp>
      <p:sp>
        <p:nvSpPr>
          <p:cNvPr id="36" name="TextBox 35">
            <a:extLst>
              <a:ext uri="{FF2B5EF4-FFF2-40B4-BE49-F238E27FC236}">
                <a16:creationId xmlns:a16="http://schemas.microsoft.com/office/drawing/2014/main" id="{CD5D2422-E447-255C-90D4-0A764B130219}"/>
              </a:ext>
            </a:extLst>
          </p:cNvPr>
          <p:cNvSpPr txBox="1"/>
          <p:nvPr/>
        </p:nvSpPr>
        <p:spPr>
          <a:xfrm>
            <a:off x="7032453" y="5596608"/>
            <a:ext cx="2698176" cy="307777"/>
          </a:xfrm>
          <a:prstGeom prst="rect">
            <a:avLst/>
          </a:prstGeom>
          <a:noFill/>
        </p:spPr>
        <p:txBody>
          <a:bodyPr wrap="none">
            <a:noAutofit/>
          </a:bodyPr>
          <a:lstStyle/>
          <a:p>
            <a:pPr algn="ctr"/>
            <a:r>
              <a:rPr lang="zh-CN" altLang="en-US" sz="1400" dirty="0">
                <a:latin typeface="Microsoft YaHei" panose="020B0503020204020204" pitchFamily="34" charset="-122"/>
                <a:ea typeface="Microsoft YaHei" panose="020B0503020204020204" pitchFamily="34" charset="-122"/>
              </a:rPr>
              <a:t>精确测量电磁喷注的能量和位置</a:t>
            </a:r>
            <a:endParaRPr lang="en-US" sz="1400" dirty="0">
              <a:latin typeface="Microsoft YaHei" panose="020B0503020204020204" pitchFamily="34" charset="-122"/>
              <a:ea typeface="Microsoft YaHei" panose="020B0503020204020204" pitchFamily="34" charset="-122"/>
            </a:endParaRPr>
          </a:p>
        </p:txBody>
      </p:sp>
      <p:sp>
        <p:nvSpPr>
          <p:cNvPr id="37" name="Rectangle: Rounded Corners 58">
            <a:extLst>
              <a:ext uri="{FF2B5EF4-FFF2-40B4-BE49-F238E27FC236}">
                <a16:creationId xmlns:a16="http://schemas.microsoft.com/office/drawing/2014/main" id="{090583C3-1A98-9B4E-CC52-37F60A9A0B4B}"/>
              </a:ext>
            </a:extLst>
          </p:cNvPr>
          <p:cNvSpPr/>
          <p:nvPr/>
        </p:nvSpPr>
        <p:spPr>
          <a:xfrm>
            <a:off x="2666989" y="3531328"/>
            <a:ext cx="4023360" cy="2459896"/>
          </a:xfrm>
          <a:prstGeom prst="roundRect">
            <a:avLst>
              <a:gd name="adj" fmla="val 8064"/>
            </a:avLst>
          </a:prstGeom>
          <a:solidFill>
            <a:srgbClr val="CCFFFF"/>
          </a:solidFill>
          <a:ln w="15875">
            <a:solidFill>
              <a:schemeClr val="tx1"/>
            </a:solidFill>
            <a:prstDash val="dash"/>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8" name="Rectangle: Rounded Corners 60">
            <a:extLst>
              <a:ext uri="{FF2B5EF4-FFF2-40B4-BE49-F238E27FC236}">
                <a16:creationId xmlns:a16="http://schemas.microsoft.com/office/drawing/2014/main" id="{DF9222B8-274B-19D8-655E-0C69259624C8}"/>
              </a:ext>
            </a:extLst>
          </p:cNvPr>
          <p:cNvSpPr/>
          <p:nvPr/>
        </p:nvSpPr>
        <p:spPr>
          <a:xfrm>
            <a:off x="2811005" y="4378192"/>
            <a:ext cx="1280478" cy="748784"/>
          </a:xfrm>
          <a:prstGeom prst="roundRect">
            <a:avLst>
              <a:gd name="adj" fmla="val 46909"/>
            </a:avLst>
          </a:prstGeom>
          <a:solidFill>
            <a:schemeClr val="accent1">
              <a:lumMod val="40000"/>
              <a:lumOff val="60000"/>
            </a:schemeClr>
          </a:solidFill>
          <a:ln>
            <a:solidFill>
              <a:schemeClr val="tx1"/>
            </a:solidFill>
          </a:ln>
        </p:spPr>
        <p:txBody>
          <a:bodyPr vert="horz" wrap="none" lIns="45720" tIns="45720" rIns="45720" bIns="45720" numCol="1" rtlCol="0" anchor="t" anchorCtr="0" compatLnSpc="1">
            <a:prstTxWarp prst="textNoShape">
              <a:avLst/>
            </a:prstTxWarp>
            <a:noAutofit/>
          </a:bodyPr>
          <a:lstStyle/>
          <a:p>
            <a:pPr algn="ctr"/>
            <a:r>
              <a:rPr lang="zh-CN" altLang="en-US" sz="1600" b="1" kern="0" dirty="0">
                <a:solidFill>
                  <a:srgbClr val="000000"/>
                </a:solidFill>
                <a:effectLst/>
                <a:latin typeface="仿宋" panose="02010609060101010101" pitchFamily="49" charset="-122"/>
                <a:ea typeface="仿宋" panose="02010609060101010101" pitchFamily="49" charset="-122"/>
                <a:cs typeface="仿宋_GB2312"/>
              </a:rPr>
              <a:t>硅像素</a:t>
            </a:r>
            <a:endParaRPr lang="en-US" altLang="zh-CN" sz="1600" b="1" kern="0" dirty="0">
              <a:solidFill>
                <a:srgbClr val="000000"/>
              </a:solidFill>
              <a:effectLst/>
              <a:latin typeface="仿宋" panose="02010609060101010101" pitchFamily="49" charset="-122"/>
              <a:ea typeface="仿宋" panose="02010609060101010101" pitchFamily="49" charset="-122"/>
              <a:cs typeface="仿宋_GB2312"/>
            </a:endParaRPr>
          </a:p>
          <a:p>
            <a:pPr algn="ctr"/>
            <a:r>
              <a:rPr lang="zh-CN" altLang="en-US" sz="1600" b="1" kern="0" dirty="0">
                <a:solidFill>
                  <a:srgbClr val="000000"/>
                </a:solidFill>
                <a:effectLst/>
                <a:latin typeface="仿宋" panose="02010609060101010101" pitchFamily="49" charset="-122"/>
                <a:ea typeface="仿宋" panose="02010609060101010101" pitchFamily="49" charset="-122"/>
                <a:cs typeface="仿宋_GB2312"/>
              </a:rPr>
              <a:t>顶点探测器</a:t>
            </a:r>
            <a:endParaRPr lang="en-US" sz="1600" b="1" dirty="0"/>
          </a:p>
        </p:txBody>
      </p:sp>
      <p:sp>
        <p:nvSpPr>
          <p:cNvPr id="39" name="Rectangle: Rounded Corners 61">
            <a:extLst>
              <a:ext uri="{FF2B5EF4-FFF2-40B4-BE49-F238E27FC236}">
                <a16:creationId xmlns:a16="http://schemas.microsoft.com/office/drawing/2014/main" id="{2CEEB432-7143-1FB6-7769-09999E3E2CC7}"/>
              </a:ext>
            </a:extLst>
          </p:cNvPr>
          <p:cNvSpPr/>
          <p:nvPr/>
        </p:nvSpPr>
        <p:spPr>
          <a:xfrm>
            <a:off x="3474743" y="5170280"/>
            <a:ext cx="1280478" cy="748784"/>
          </a:xfrm>
          <a:prstGeom prst="roundRect">
            <a:avLst>
              <a:gd name="adj" fmla="val 50000"/>
            </a:avLst>
          </a:prstGeom>
          <a:solidFill>
            <a:schemeClr val="accent1">
              <a:lumMod val="40000"/>
              <a:lumOff val="60000"/>
            </a:schemeClr>
          </a:solidFill>
          <a:ln>
            <a:solidFill>
              <a:schemeClr val="tx1"/>
            </a:solidFill>
          </a:ln>
        </p:spPr>
        <p:txBody>
          <a:bodyPr vert="horz" wrap="none" lIns="45720" tIns="45720" rIns="45720" bIns="45720" numCol="1" rtlCol="0" anchor="t" anchorCtr="0" compatLnSpc="1">
            <a:prstTxWarp prst="textNoShape">
              <a:avLst/>
            </a:prstTxWarp>
            <a:noAutofit/>
          </a:bodyPr>
          <a:lstStyle/>
          <a:p>
            <a:pPr algn="ctr"/>
            <a:r>
              <a:rPr lang="zh-CN" altLang="en-US" sz="1600" b="1" kern="0" dirty="0">
                <a:solidFill>
                  <a:srgbClr val="000000"/>
                </a:solidFill>
                <a:effectLst/>
                <a:latin typeface="仿宋" panose="02010609060101010101" pitchFamily="49" charset="-122"/>
                <a:ea typeface="仿宋" panose="02010609060101010101" pitchFamily="49" charset="-122"/>
                <a:cs typeface="仿宋_GB2312"/>
              </a:rPr>
              <a:t>硅像素</a:t>
            </a:r>
            <a:endParaRPr lang="en-US" altLang="zh-CN" sz="1600" b="1" kern="0" dirty="0">
              <a:solidFill>
                <a:srgbClr val="000000"/>
              </a:solidFill>
              <a:effectLst/>
              <a:latin typeface="仿宋" panose="02010609060101010101" pitchFamily="49" charset="-122"/>
              <a:ea typeface="仿宋" panose="02010609060101010101" pitchFamily="49" charset="-122"/>
              <a:cs typeface="仿宋_GB2312"/>
            </a:endParaRPr>
          </a:p>
          <a:p>
            <a:pPr algn="ctr"/>
            <a:r>
              <a:rPr lang="zh-CN" altLang="en-US" sz="1600" b="1" kern="0" dirty="0">
                <a:solidFill>
                  <a:srgbClr val="000000"/>
                </a:solidFill>
                <a:effectLst/>
                <a:latin typeface="仿宋" panose="02010609060101010101" pitchFamily="49" charset="-122"/>
                <a:ea typeface="仿宋" panose="02010609060101010101" pitchFamily="49" charset="-122"/>
                <a:cs typeface="仿宋_GB2312"/>
              </a:rPr>
              <a:t>径迹探测器</a:t>
            </a:r>
            <a:endParaRPr lang="en-US" sz="1600" b="1" dirty="0"/>
          </a:p>
        </p:txBody>
      </p:sp>
      <p:sp>
        <p:nvSpPr>
          <p:cNvPr id="40" name="TextBox 39">
            <a:extLst>
              <a:ext uri="{FF2B5EF4-FFF2-40B4-BE49-F238E27FC236}">
                <a16:creationId xmlns:a16="http://schemas.microsoft.com/office/drawing/2014/main" id="{00CEB154-713D-C042-5A89-008B62A8B0E2}"/>
              </a:ext>
            </a:extLst>
          </p:cNvPr>
          <p:cNvSpPr txBox="1"/>
          <p:nvPr/>
        </p:nvSpPr>
        <p:spPr>
          <a:xfrm>
            <a:off x="3603093" y="3560604"/>
            <a:ext cx="1881619" cy="817588"/>
          </a:xfrm>
          <a:prstGeom prst="rect">
            <a:avLst/>
          </a:prstGeom>
          <a:noFill/>
        </p:spPr>
        <p:txBody>
          <a:bodyPr wrap="none">
            <a:noAutofit/>
          </a:bodyPr>
          <a:lstStyle/>
          <a:p>
            <a:pPr algn="ctr"/>
            <a:r>
              <a:rPr lang="zh-CN" altLang="en-US" sz="1600" b="1" dirty="0">
                <a:latin typeface="Microsoft YaHei" panose="020B0503020204020204" pitchFamily="34" charset="-122"/>
                <a:ea typeface="Microsoft YaHei" panose="020B0503020204020204" pitchFamily="34" charset="-122"/>
              </a:rPr>
              <a:t>课题二</a:t>
            </a:r>
            <a:endParaRPr lang="en-US" altLang="zh-CN" sz="1600" b="1" dirty="0">
              <a:latin typeface="Microsoft YaHei" panose="020B0503020204020204" pitchFamily="34" charset="-122"/>
              <a:ea typeface="Microsoft YaHei" panose="020B0503020204020204" pitchFamily="34" charset="-122"/>
            </a:endParaRPr>
          </a:p>
          <a:p>
            <a:pPr algn="ctr"/>
            <a:r>
              <a:rPr lang="zh-CN" altLang="en-US" sz="1600" b="1" dirty="0">
                <a:latin typeface="FangSong" panose="02010609060101010101" pitchFamily="49" charset="-122"/>
                <a:ea typeface="FangSong" panose="02010609060101010101" pitchFamily="49" charset="-122"/>
              </a:rPr>
              <a:t>硅像素探测器和</a:t>
            </a:r>
            <a:endParaRPr lang="en-US" altLang="zh-CN" sz="1600" b="1" dirty="0">
              <a:latin typeface="FangSong" panose="02010609060101010101" pitchFamily="49" charset="-122"/>
              <a:ea typeface="FangSong" panose="02010609060101010101" pitchFamily="49" charset="-122"/>
            </a:endParaRPr>
          </a:p>
          <a:p>
            <a:pPr algn="ctr"/>
            <a:r>
              <a:rPr lang="zh-CN" altLang="en-US" sz="1600" b="1" dirty="0">
                <a:latin typeface="FangSong" panose="02010609060101010101" pitchFamily="49" charset="-122"/>
                <a:ea typeface="FangSong" panose="02010609060101010101" pitchFamily="49" charset="-122"/>
              </a:rPr>
              <a:t>无线数据传输技术</a:t>
            </a:r>
            <a:endParaRPr lang="en-US" sz="1600" b="1" dirty="0">
              <a:latin typeface="FangSong" panose="02010609060101010101" pitchFamily="49" charset="-122"/>
              <a:ea typeface="FangSong" panose="02010609060101010101" pitchFamily="49" charset="-122"/>
            </a:endParaRPr>
          </a:p>
        </p:txBody>
      </p:sp>
      <p:sp>
        <p:nvSpPr>
          <p:cNvPr id="41" name="TextBox 40">
            <a:extLst>
              <a:ext uri="{FF2B5EF4-FFF2-40B4-BE49-F238E27FC236}">
                <a16:creationId xmlns:a16="http://schemas.microsoft.com/office/drawing/2014/main" id="{945CBA7B-9B25-C154-87FD-D19A5C0C9F69}"/>
              </a:ext>
            </a:extLst>
          </p:cNvPr>
          <p:cNvSpPr txBox="1"/>
          <p:nvPr/>
        </p:nvSpPr>
        <p:spPr>
          <a:xfrm>
            <a:off x="4721561" y="5328119"/>
            <a:ext cx="1980030" cy="523220"/>
          </a:xfrm>
          <a:prstGeom prst="rect">
            <a:avLst/>
          </a:prstGeom>
          <a:noFill/>
        </p:spPr>
        <p:txBody>
          <a:bodyPr wrap="none">
            <a:noAutofit/>
          </a:bodyPr>
          <a:lstStyle/>
          <a:p>
            <a:pPr algn="ctr"/>
            <a:r>
              <a:rPr lang="zh-CN" altLang="en-US" sz="1400" dirty="0">
                <a:latin typeface="Microsoft YaHei" panose="020B0503020204020204" pitchFamily="34" charset="-122"/>
                <a:ea typeface="Microsoft YaHei" panose="020B0503020204020204" pitchFamily="34" charset="-122"/>
              </a:rPr>
              <a:t>精确测量带电粒子径迹</a:t>
            </a:r>
            <a:endParaRPr lang="en-US" altLang="zh-CN" sz="1400" dirty="0">
              <a:latin typeface="Microsoft YaHei" panose="020B0503020204020204" pitchFamily="34" charset="-122"/>
              <a:ea typeface="Microsoft YaHei" panose="020B0503020204020204" pitchFamily="34" charset="-122"/>
            </a:endParaRPr>
          </a:p>
          <a:p>
            <a:pPr algn="ctr"/>
            <a:r>
              <a:rPr lang="zh-CN" altLang="en-US" sz="1400" dirty="0">
                <a:latin typeface="Microsoft YaHei" panose="020B0503020204020204" pitchFamily="34" charset="-122"/>
                <a:ea typeface="Microsoft YaHei" panose="020B0503020204020204" pitchFamily="34" charset="-122"/>
              </a:rPr>
              <a:t>重建对撞与衰变顶点</a:t>
            </a:r>
            <a:endParaRPr lang="en-US" sz="1400" dirty="0">
              <a:latin typeface="Microsoft YaHei" panose="020B0503020204020204" pitchFamily="34" charset="-122"/>
              <a:ea typeface="Microsoft YaHei" panose="020B0503020204020204" pitchFamily="34" charset="-122"/>
            </a:endParaRPr>
          </a:p>
        </p:txBody>
      </p:sp>
      <p:cxnSp>
        <p:nvCxnSpPr>
          <p:cNvPr id="42" name="Curved Connector 22">
            <a:extLst>
              <a:ext uri="{FF2B5EF4-FFF2-40B4-BE49-F238E27FC236}">
                <a16:creationId xmlns:a16="http://schemas.microsoft.com/office/drawing/2014/main" id="{0B4DD3AA-ECA4-1897-C702-575A1D26321F}"/>
              </a:ext>
            </a:extLst>
          </p:cNvPr>
          <p:cNvCxnSpPr>
            <a:cxnSpLocks/>
            <a:stCxn id="38" idx="3"/>
          </p:cNvCxnSpPr>
          <p:nvPr/>
        </p:nvCxnSpPr>
        <p:spPr>
          <a:xfrm flipV="1">
            <a:off x="4091483" y="4536031"/>
            <a:ext cx="1354815" cy="216553"/>
          </a:xfrm>
          <a:prstGeom prst="curvedConnector3">
            <a:avLst>
              <a:gd name="adj1" fmla="val 50000"/>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urved Connector 15">
            <a:extLst>
              <a:ext uri="{FF2B5EF4-FFF2-40B4-BE49-F238E27FC236}">
                <a16:creationId xmlns:a16="http://schemas.microsoft.com/office/drawing/2014/main" id="{4961F074-9920-2462-0FA9-2F38A051AFC5}"/>
              </a:ext>
            </a:extLst>
          </p:cNvPr>
          <p:cNvCxnSpPr>
            <a:cxnSpLocks/>
          </p:cNvCxnSpPr>
          <p:nvPr/>
        </p:nvCxnSpPr>
        <p:spPr>
          <a:xfrm flipV="1">
            <a:off x="4666073" y="4716549"/>
            <a:ext cx="840974" cy="611570"/>
          </a:xfrm>
          <a:prstGeom prst="curvedConnector3">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4" name="Rectangle: Rounded Corners 59">
            <a:extLst>
              <a:ext uri="{FF2B5EF4-FFF2-40B4-BE49-F238E27FC236}">
                <a16:creationId xmlns:a16="http://schemas.microsoft.com/office/drawing/2014/main" id="{895F40E2-4A76-AC22-14D4-66579C7A8952}"/>
              </a:ext>
            </a:extLst>
          </p:cNvPr>
          <p:cNvSpPr/>
          <p:nvPr/>
        </p:nvSpPr>
        <p:spPr>
          <a:xfrm>
            <a:off x="5457540" y="4230266"/>
            <a:ext cx="1098510" cy="771406"/>
          </a:xfrm>
          <a:prstGeom prst="roundRect">
            <a:avLst>
              <a:gd name="adj" fmla="val 50000"/>
            </a:avLst>
          </a:prstGeom>
          <a:solidFill>
            <a:schemeClr val="accent1">
              <a:lumMod val="40000"/>
              <a:lumOff val="60000"/>
            </a:schemeClr>
          </a:solidFill>
          <a:ln>
            <a:solidFill>
              <a:schemeClr val="tx1"/>
            </a:solidFill>
          </a:ln>
        </p:spPr>
        <p:txBody>
          <a:bodyPr vert="horz" wrap="none" lIns="45720" tIns="45720" rIns="45720" bIns="45720" numCol="1" rtlCol="0" anchor="t" anchorCtr="0" compatLnSpc="1">
            <a:prstTxWarp prst="textNoShape">
              <a:avLst/>
            </a:prstTxWarp>
            <a:noAutofit/>
          </a:bodyPr>
          <a:lstStyle/>
          <a:p>
            <a:pPr algn="ctr"/>
            <a:r>
              <a:rPr lang="zh-CN" altLang="en-US" sz="1600" b="1" dirty="0">
                <a:latin typeface="FangSong" panose="02010609060101010101" pitchFamily="49" charset="-122"/>
                <a:ea typeface="FangSong" panose="02010609060101010101" pitchFamily="49" charset="-122"/>
              </a:rPr>
              <a:t>无线数据</a:t>
            </a:r>
            <a:endParaRPr lang="en-US" altLang="zh-CN" sz="1600" b="1" dirty="0">
              <a:latin typeface="FangSong" panose="02010609060101010101" pitchFamily="49" charset="-122"/>
              <a:ea typeface="FangSong" panose="02010609060101010101" pitchFamily="49" charset="-122"/>
            </a:endParaRPr>
          </a:p>
          <a:p>
            <a:pPr algn="ctr"/>
            <a:r>
              <a:rPr lang="zh-CN" altLang="en-US" sz="1600" b="1" dirty="0">
                <a:latin typeface="FangSong" panose="02010609060101010101" pitchFamily="49" charset="-122"/>
                <a:ea typeface="FangSong" panose="02010609060101010101" pitchFamily="49" charset="-122"/>
              </a:rPr>
              <a:t>传输技术</a:t>
            </a:r>
            <a:endParaRPr lang="en-US" sz="1600" b="1" dirty="0"/>
          </a:p>
        </p:txBody>
      </p:sp>
      <p:cxnSp>
        <p:nvCxnSpPr>
          <p:cNvPr id="45" name="Curved Connector 15">
            <a:extLst>
              <a:ext uri="{FF2B5EF4-FFF2-40B4-BE49-F238E27FC236}">
                <a16:creationId xmlns:a16="http://schemas.microsoft.com/office/drawing/2014/main" id="{F4D21517-BD03-1B07-0C4F-5CEEF8858F12}"/>
              </a:ext>
            </a:extLst>
          </p:cNvPr>
          <p:cNvCxnSpPr>
            <a:cxnSpLocks/>
          </p:cNvCxnSpPr>
          <p:nvPr/>
        </p:nvCxnSpPr>
        <p:spPr>
          <a:xfrm rot="10800000">
            <a:off x="6532433" y="4627383"/>
            <a:ext cx="866476" cy="700737"/>
          </a:xfrm>
          <a:prstGeom prst="curvedConnector3">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8" name="Rounded Rectangle 47">
            <a:extLst>
              <a:ext uri="{FF2B5EF4-FFF2-40B4-BE49-F238E27FC236}">
                <a16:creationId xmlns:a16="http://schemas.microsoft.com/office/drawing/2014/main" id="{549085F8-3C88-37F2-84F6-0BFC2ECEF168}"/>
              </a:ext>
            </a:extLst>
          </p:cNvPr>
          <p:cNvSpPr/>
          <p:nvPr/>
        </p:nvSpPr>
        <p:spPr>
          <a:xfrm>
            <a:off x="6835126" y="4096991"/>
            <a:ext cx="3141597" cy="2086984"/>
          </a:xfrm>
          <a:prstGeom prst="roundRect">
            <a:avLst>
              <a:gd name="adj" fmla="val 10997"/>
            </a:avLst>
          </a:prstGeom>
          <a:solidFill>
            <a:schemeClr val="bg1">
              <a:lumMod val="85000"/>
              <a:alpha val="6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dirty="0"/>
          </a:p>
        </p:txBody>
      </p:sp>
      <p:sp>
        <p:nvSpPr>
          <p:cNvPr id="50" name="Content Placeholder 2">
            <a:extLst>
              <a:ext uri="{FF2B5EF4-FFF2-40B4-BE49-F238E27FC236}">
                <a16:creationId xmlns:a16="http://schemas.microsoft.com/office/drawing/2014/main" id="{57C730B1-38F1-B1F2-F7BB-DA86A87BC482}"/>
              </a:ext>
            </a:extLst>
          </p:cNvPr>
          <p:cNvSpPr>
            <a:spLocks noGrp="1"/>
          </p:cNvSpPr>
          <p:nvPr>
            <p:ph idx="1"/>
          </p:nvPr>
        </p:nvSpPr>
        <p:spPr>
          <a:xfrm>
            <a:off x="838200" y="1309991"/>
            <a:ext cx="10515600" cy="1999730"/>
          </a:xfrm>
        </p:spPr>
        <p:txBody>
          <a:bodyPr>
            <a:normAutofit/>
          </a:bodyPr>
          <a:lstStyle/>
          <a:p>
            <a:pPr>
              <a:lnSpc>
                <a:spcPct val="125000"/>
              </a:lnSpc>
              <a:buSzPct val="100000"/>
              <a:buFont typeface="System Font Regular"/>
              <a:buChar char="◦"/>
            </a:pPr>
            <a:r>
              <a:rPr lang="zh-CN" altLang="en-US" sz="2200" dirty="0">
                <a:solidFill>
                  <a:srgbClr val="C00000"/>
                </a:solidFill>
                <a:latin typeface="Microsoft JhengHei" panose="020B0604030504040204" pitchFamily="34" charset="-120"/>
                <a:ea typeface="Microsoft JhengHei" panose="020B0604030504040204" pitchFamily="34" charset="-120"/>
              </a:rPr>
              <a:t>硅像素探测器：</a:t>
            </a:r>
            <a:r>
              <a:rPr lang="en-US" altLang="zh-CN" sz="2200" dirty="0">
                <a:solidFill>
                  <a:srgbClr val="C00000"/>
                </a:solidFill>
                <a:latin typeface="Microsoft JhengHei" panose="020B0604030504040204" pitchFamily="34" charset="-120"/>
                <a:ea typeface="Microsoft JhengHei" panose="020B0604030504040204" pitchFamily="34" charset="-120"/>
              </a:rPr>
              <a:t> </a:t>
            </a:r>
            <a:r>
              <a:rPr lang="zh-CN" altLang="en-US" sz="2200" dirty="0">
                <a:solidFill>
                  <a:schemeClr val="tx1">
                    <a:lumMod val="50000"/>
                    <a:lumOff val="50000"/>
                  </a:schemeClr>
                </a:solidFill>
                <a:latin typeface="Microsoft JhengHei" panose="020B0604030504040204" pitchFamily="34" charset="-120"/>
                <a:ea typeface="Microsoft JhengHei" panose="020B0604030504040204" pitchFamily="34" charset="-120"/>
              </a:rPr>
              <a:t>深入研究像素传感器芯片，使顶点探测器的各项指标全面达到要求；研发新型的高压</a:t>
            </a:r>
            <a:r>
              <a:rPr lang="en-US" altLang="zh-CN" sz="2200" dirty="0">
                <a:solidFill>
                  <a:schemeClr val="tx1">
                    <a:lumMod val="50000"/>
                    <a:lumOff val="50000"/>
                  </a:schemeClr>
                </a:solidFill>
                <a:latin typeface="Microsoft JhengHei" panose="020B0604030504040204" pitchFamily="34" charset="-120"/>
                <a:ea typeface="Microsoft JhengHei" panose="020B0604030504040204" pitchFamily="34" charset="-120"/>
              </a:rPr>
              <a:t>CMOS</a:t>
            </a:r>
            <a:r>
              <a:rPr lang="zh-CN" altLang="en-US" sz="2200" dirty="0">
                <a:solidFill>
                  <a:schemeClr val="tx1">
                    <a:lumMod val="50000"/>
                    <a:lumOff val="50000"/>
                  </a:schemeClr>
                </a:solidFill>
                <a:latin typeface="Microsoft JhengHei" panose="020B0604030504040204" pitchFamily="34" charset="-120"/>
                <a:ea typeface="Microsoft JhengHei" panose="020B0604030504040204" pitchFamily="34" charset="-120"/>
              </a:rPr>
              <a:t>技术</a:t>
            </a:r>
            <a:endParaRPr lang="en-US" altLang="zh-CN" sz="2200" dirty="0">
              <a:solidFill>
                <a:schemeClr val="tx1">
                  <a:lumMod val="50000"/>
                  <a:lumOff val="50000"/>
                </a:schemeClr>
              </a:solidFill>
              <a:latin typeface="Microsoft JhengHei" panose="020B0604030504040204" pitchFamily="34" charset="-120"/>
              <a:ea typeface="Microsoft JhengHei" panose="020B0604030504040204" pitchFamily="34" charset="-120"/>
            </a:endParaRPr>
          </a:p>
          <a:p>
            <a:pPr>
              <a:lnSpc>
                <a:spcPct val="125000"/>
              </a:lnSpc>
              <a:buSzPct val="100000"/>
              <a:buFont typeface="System Font Regular"/>
              <a:buChar char="◦"/>
            </a:pPr>
            <a:r>
              <a:rPr lang="zh-CN" altLang="en-US" sz="2200" dirty="0">
                <a:solidFill>
                  <a:srgbClr val="C00000"/>
                </a:solidFill>
                <a:latin typeface="Microsoft JhengHei" panose="020B0604030504040204" pitchFamily="34" charset="-120"/>
                <a:ea typeface="Microsoft JhengHei" panose="020B0604030504040204" pitchFamily="34" charset="-120"/>
              </a:rPr>
              <a:t>无线数据传输技术：</a:t>
            </a:r>
            <a:r>
              <a:rPr lang="zh-CN" altLang="en-US" sz="2200" dirty="0">
                <a:solidFill>
                  <a:schemeClr val="tx1">
                    <a:lumMod val="50000"/>
                    <a:lumOff val="50000"/>
                  </a:schemeClr>
                </a:solidFill>
                <a:latin typeface="Microsoft JhengHei" panose="020B0604030504040204" pitchFamily="34" charset="-120"/>
                <a:ea typeface="Microsoft JhengHei" panose="020B0604030504040204" pitchFamily="34" charset="-120"/>
              </a:rPr>
              <a:t>研发无线数据传输技术，减小对线缆的依赖，并以应用于高能物理实验为目标</a:t>
            </a:r>
          </a:p>
          <a:p>
            <a:pPr>
              <a:lnSpc>
                <a:spcPct val="125000"/>
              </a:lnSpc>
              <a:buSzPct val="100000"/>
              <a:buFont typeface="System Font Regular"/>
              <a:buChar char="◦"/>
            </a:pPr>
            <a:endParaRPr lang="en-US" altLang="zh-CN" sz="2200" dirty="0">
              <a:solidFill>
                <a:schemeClr val="tx1">
                  <a:lumMod val="50000"/>
                  <a:lumOff val="50000"/>
                </a:schemeClr>
              </a:solidFill>
              <a:latin typeface="Microsoft JhengHei" panose="020B0604030504040204" pitchFamily="34" charset="-120"/>
              <a:ea typeface="Microsoft JhengHei" panose="020B0604030504040204" pitchFamily="34" charset="-120"/>
            </a:endParaRPr>
          </a:p>
        </p:txBody>
      </p:sp>
      <p:sp>
        <p:nvSpPr>
          <p:cNvPr id="3" name="Slide Number Placeholder 2">
            <a:extLst>
              <a:ext uri="{FF2B5EF4-FFF2-40B4-BE49-F238E27FC236}">
                <a16:creationId xmlns:a16="http://schemas.microsoft.com/office/drawing/2014/main" id="{EE15B8C8-2909-B8DB-3438-2C163072DB07}"/>
              </a:ext>
            </a:extLst>
          </p:cNvPr>
          <p:cNvSpPr>
            <a:spLocks noGrp="1"/>
          </p:cNvSpPr>
          <p:nvPr>
            <p:ph type="sldNum" sz="quarter" idx="12"/>
          </p:nvPr>
        </p:nvSpPr>
        <p:spPr/>
        <p:txBody>
          <a:bodyPr/>
          <a:lstStyle/>
          <a:p>
            <a:fld id="{C6B12BB3-1100-4148-A030-586BEC661A75}" type="slidenum">
              <a:rPr lang="en-CN" smtClean="0"/>
              <a:t>2</a:t>
            </a:fld>
            <a:endParaRPr lang="en-CN"/>
          </a:p>
        </p:txBody>
      </p:sp>
    </p:spTree>
    <p:extLst>
      <p:ext uri="{BB962C8B-B14F-4D97-AF65-F5344CB8AC3E}">
        <p14:creationId xmlns:p14="http://schemas.microsoft.com/office/powerpoint/2010/main" val="1979011468"/>
      </p:ext>
    </p:extLst>
  </p:cSld>
  <p:clrMapOvr>
    <a:masterClrMapping/>
  </p:clrMapOvr>
  <mc:AlternateContent xmlns:mc="http://schemas.openxmlformats.org/markup-compatibility/2006" xmlns:p14="http://schemas.microsoft.com/office/powerpoint/2010/main">
    <mc:Choice Requires="p14">
      <p:transition spd="slow" p14:dur="2000" advTm="17053"/>
    </mc:Choice>
    <mc:Fallback xmlns="">
      <p:transition spd="slow" advTm="17053"/>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A560B-5EC9-FA4F-B995-ECF4D3C9A4A4}"/>
              </a:ext>
            </a:extLst>
          </p:cNvPr>
          <p:cNvSpPr>
            <a:spLocks noGrp="1"/>
          </p:cNvSpPr>
          <p:nvPr>
            <p:ph type="title"/>
          </p:nvPr>
        </p:nvSpPr>
        <p:spPr>
          <a:xfrm>
            <a:off x="838200" y="265889"/>
            <a:ext cx="10515600" cy="862520"/>
          </a:xfrm>
        </p:spPr>
        <p:txBody>
          <a:bodyPr>
            <a:normAutofit fontScale="90000"/>
          </a:bodyPr>
          <a:lstStyle/>
          <a:p>
            <a:pPr>
              <a:lnSpc>
                <a:spcPct val="120000"/>
              </a:lnSpc>
            </a:pPr>
            <a:r>
              <a:rPr lang="zh-CN" altLang="en-US" sz="3600" dirty="0">
                <a:solidFill>
                  <a:srgbClr val="C22F2D"/>
                </a:solidFill>
                <a:latin typeface="Microsoft JhengHei" panose="020B0604030504040204" pitchFamily="34" charset="-120"/>
                <a:ea typeface="Microsoft JhengHei" panose="020B0604030504040204" pitchFamily="34" charset="-120"/>
                <a:cs typeface="Gisha" panose="020B0502040204020203" pitchFamily="34" charset="-79"/>
              </a:rPr>
              <a:t>研究内容：</a:t>
            </a:r>
            <a:r>
              <a:rPr lang="zh-CN" altLang="en-US" sz="3600" b="1" dirty="0">
                <a:solidFill>
                  <a:srgbClr val="C22F2D"/>
                </a:solidFill>
                <a:latin typeface="Microsoft JhengHei" panose="020B0604030504040204" pitchFamily="34" charset="-120"/>
                <a:ea typeface="Microsoft JhengHei" panose="020B0604030504040204" pitchFamily="34" charset="-120"/>
                <a:cs typeface="Gisha" panose="020B0502040204020203" pitchFamily="34" charset="-79"/>
              </a:rPr>
              <a:t>硅像素探测器</a:t>
            </a:r>
            <a:br>
              <a:rPr lang="en-US" altLang="zh-CN" sz="3200" b="1" dirty="0">
                <a:solidFill>
                  <a:srgbClr val="0070C0"/>
                </a:solidFill>
                <a:latin typeface="Microsoft JhengHei" panose="020B0604030504040204" pitchFamily="34" charset="-120"/>
                <a:ea typeface="Microsoft JhengHei" panose="020B0604030504040204" pitchFamily="34" charset="-120"/>
                <a:cs typeface="Gisha" panose="020B0502040204020203" pitchFamily="34" charset="-79"/>
              </a:rPr>
            </a:br>
            <a:r>
              <a:rPr lang="zh-CN" altLang="en-US" sz="2000" dirty="0">
                <a:solidFill>
                  <a:schemeClr val="tx1">
                    <a:lumMod val="50000"/>
                    <a:lumOff val="50000"/>
                  </a:schemeClr>
                </a:solidFill>
                <a:latin typeface="Microsoft JhengHei" panose="020B0604030504040204" pitchFamily="34" charset="-120"/>
                <a:ea typeface="Microsoft JhengHei" panose="020B0604030504040204" pitchFamily="34" charset="-120"/>
                <a:cs typeface="Gisha" panose="020B0502040204020203" pitchFamily="34" charset="-79"/>
              </a:rPr>
              <a:t> </a:t>
            </a:r>
            <a:endParaRPr lang="en-CN" sz="2000" dirty="0">
              <a:solidFill>
                <a:srgbClr val="83639F"/>
              </a:solidFill>
              <a:latin typeface="Microsoft JhengHei" panose="020B0604030504040204" pitchFamily="34" charset="-120"/>
              <a:ea typeface="Microsoft JhengHei" panose="020B0604030504040204" pitchFamily="34" charset="-120"/>
              <a:cs typeface="Gisha" panose="020B0502040204020203" pitchFamily="34" charset="-79"/>
            </a:endParaRPr>
          </a:p>
        </p:txBody>
      </p:sp>
      <p:sp>
        <p:nvSpPr>
          <p:cNvPr id="3" name="Content Placeholder 2">
            <a:extLst>
              <a:ext uri="{FF2B5EF4-FFF2-40B4-BE49-F238E27FC236}">
                <a16:creationId xmlns:a16="http://schemas.microsoft.com/office/drawing/2014/main" id="{26CDD37B-2E00-034D-9EF8-5E6BE1F26102}"/>
              </a:ext>
            </a:extLst>
          </p:cNvPr>
          <p:cNvSpPr>
            <a:spLocks noGrp="1"/>
          </p:cNvSpPr>
          <p:nvPr>
            <p:ph idx="1"/>
          </p:nvPr>
        </p:nvSpPr>
        <p:spPr>
          <a:xfrm>
            <a:off x="838200" y="1309990"/>
            <a:ext cx="10515600" cy="2689987"/>
          </a:xfrm>
        </p:spPr>
        <p:txBody>
          <a:bodyPr>
            <a:noAutofit/>
          </a:bodyPr>
          <a:lstStyle/>
          <a:p>
            <a:pPr>
              <a:lnSpc>
                <a:spcPct val="134000"/>
              </a:lnSpc>
              <a:spcBef>
                <a:spcPts val="600"/>
              </a:spcBef>
              <a:buSzPct val="100000"/>
              <a:buFont typeface="System Font Regular"/>
              <a:buChar char="◦"/>
            </a:pPr>
            <a:r>
              <a:rPr lang="zh-CN" altLang="en-US" sz="2000" dirty="0">
                <a:solidFill>
                  <a:srgbClr val="C00000"/>
                </a:solidFill>
                <a:latin typeface="Microsoft JhengHei" panose="020B0604030504040204" pitchFamily="34" charset="-120"/>
                <a:ea typeface="Microsoft JhengHei" panose="020B0604030504040204" pitchFamily="34" charset="-120"/>
              </a:rPr>
              <a:t>物理需求：</a:t>
            </a:r>
            <a:r>
              <a:rPr lang="zh-CN" altLang="en-US" sz="2000" dirty="0">
                <a:solidFill>
                  <a:schemeClr val="tx1">
                    <a:lumMod val="50000"/>
                    <a:lumOff val="50000"/>
                  </a:schemeClr>
                </a:solidFill>
                <a:latin typeface="Microsoft JhengHei" panose="020B0604030504040204" pitchFamily="34" charset="-120"/>
                <a:ea typeface="Microsoft JhengHei" panose="020B0604030504040204" pitchFamily="34" charset="-120"/>
              </a:rPr>
              <a:t>高能环形正负电子对撞机对顶点探测器和径迹探测器的</a:t>
            </a:r>
            <a:r>
              <a:rPr lang="zh-CN" altLang="en-US" sz="2000" dirty="0">
                <a:solidFill>
                  <a:srgbClr val="0070C0"/>
                </a:solidFill>
                <a:latin typeface="Microsoft JhengHei" panose="020B0604030504040204" pitchFamily="34" charset="-120"/>
                <a:ea typeface="Microsoft JhengHei" panose="020B0604030504040204" pitchFamily="34" charset="-120"/>
              </a:rPr>
              <a:t>空间精度</a:t>
            </a:r>
            <a:r>
              <a:rPr lang="zh-CN" altLang="en-US" sz="2000" dirty="0">
                <a:solidFill>
                  <a:schemeClr val="tx1">
                    <a:lumMod val="50000"/>
                    <a:lumOff val="50000"/>
                  </a:schemeClr>
                </a:solidFill>
                <a:latin typeface="Microsoft JhengHei" panose="020B0604030504040204" pitchFamily="34" charset="-120"/>
                <a:ea typeface="Microsoft JhengHei" panose="020B0604030504040204" pitchFamily="34" charset="-120"/>
              </a:rPr>
              <a:t>、</a:t>
            </a:r>
            <a:r>
              <a:rPr lang="zh-CN" altLang="en-US" sz="2000" dirty="0">
                <a:solidFill>
                  <a:srgbClr val="0070C0"/>
                </a:solidFill>
                <a:latin typeface="Microsoft JhengHei" panose="020B0604030504040204" pitchFamily="34" charset="-120"/>
                <a:ea typeface="Microsoft JhengHei" panose="020B0604030504040204" pitchFamily="34" charset="-120"/>
              </a:rPr>
              <a:t>时间精度</a:t>
            </a:r>
            <a:r>
              <a:rPr lang="zh-CN" altLang="en-US" sz="2000" dirty="0">
                <a:solidFill>
                  <a:schemeClr val="tx1">
                    <a:lumMod val="50000"/>
                    <a:lumOff val="50000"/>
                  </a:schemeClr>
                </a:solidFill>
                <a:latin typeface="Microsoft JhengHei" panose="020B0604030504040204" pitchFamily="34" charset="-120"/>
                <a:ea typeface="Microsoft JhengHei" panose="020B0604030504040204" pitchFamily="34" charset="-120"/>
              </a:rPr>
              <a:t>、</a:t>
            </a:r>
            <a:r>
              <a:rPr lang="zh-CN" altLang="en-US" sz="2000" dirty="0">
                <a:solidFill>
                  <a:srgbClr val="0070C0"/>
                </a:solidFill>
                <a:latin typeface="Microsoft JhengHei" panose="020B0604030504040204" pitchFamily="34" charset="-120"/>
                <a:ea typeface="Microsoft JhengHei" panose="020B0604030504040204" pitchFamily="34" charset="-120"/>
              </a:rPr>
              <a:t>功耗和物质量</a:t>
            </a:r>
            <a:r>
              <a:rPr lang="zh-CN" altLang="en-US" sz="2000" dirty="0">
                <a:solidFill>
                  <a:schemeClr val="tx1">
                    <a:lumMod val="50000"/>
                    <a:lumOff val="50000"/>
                  </a:schemeClr>
                </a:solidFill>
                <a:latin typeface="Microsoft JhengHei" panose="020B0604030504040204" pitchFamily="34" charset="-120"/>
                <a:ea typeface="Microsoft JhengHei" panose="020B0604030504040204" pitchFamily="34" charset="-120"/>
              </a:rPr>
              <a:t>等方面要求极为严苛，国际上已有的硅像素探测器技术不能完全满足要求</a:t>
            </a:r>
            <a:endParaRPr lang="zh-CN" altLang="en-US" sz="1800" dirty="0">
              <a:solidFill>
                <a:schemeClr val="tx1">
                  <a:lumMod val="50000"/>
                  <a:lumOff val="50000"/>
                </a:schemeClr>
              </a:solidFill>
              <a:latin typeface="Microsoft JhengHei" panose="020B0604030504040204" pitchFamily="34" charset="-120"/>
              <a:ea typeface="Microsoft JhengHei" panose="020B0604030504040204" pitchFamily="34" charset="-120"/>
            </a:endParaRPr>
          </a:p>
          <a:p>
            <a:pPr>
              <a:lnSpc>
                <a:spcPct val="134000"/>
              </a:lnSpc>
              <a:spcBef>
                <a:spcPts val="600"/>
              </a:spcBef>
              <a:buSzPct val="100000"/>
              <a:buFont typeface="System Font Regular"/>
              <a:buChar char="◦"/>
            </a:pPr>
            <a:r>
              <a:rPr lang="zh-CN" altLang="en-US" sz="2000" dirty="0">
                <a:solidFill>
                  <a:srgbClr val="C00000"/>
                </a:solidFill>
                <a:latin typeface="Microsoft JhengHei" panose="020B0604030504040204" pitchFamily="34" charset="-120"/>
                <a:ea typeface="Microsoft JhengHei" panose="020B0604030504040204" pitchFamily="34" charset="-120"/>
              </a:rPr>
              <a:t>考核指标：</a:t>
            </a:r>
            <a:r>
              <a:rPr lang="zh-CN" altLang="en-US" sz="2000" dirty="0">
                <a:solidFill>
                  <a:schemeClr val="accent2"/>
                </a:solidFill>
                <a:latin typeface="Microsoft JhengHei" panose="020B0604030504040204" pitchFamily="34" charset="-120"/>
                <a:ea typeface="Microsoft JhengHei" panose="020B0604030504040204" pitchFamily="34" charset="-120"/>
              </a:rPr>
              <a:t>硅像素顶点探测器</a:t>
            </a:r>
            <a:r>
              <a:rPr lang="zh-CN" altLang="en-US" sz="2000" dirty="0">
                <a:solidFill>
                  <a:schemeClr val="tx1">
                    <a:lumMod val="50000"/>
                    <a:lumOff val="50000"/>
                  </a:schemeClr>
                </a:solidFill>
                <a:latin typeface="Microsoft JhengHei" panose="020B0604030504040204" pitchFamily="34" charset="-120"/>
                <a:ea typeface="Microsoft JhengHei" panose="020B0604030504040204" pitchFamily="34" charset="-120"/>
              </a:rPr>
              <a:t>的位置和定时精度、功耗分别达</a:t>
            </a:r>
            <a:r>
              <a:rPr lang="en-US" altLang="zh-CN" sz="2000" dirty="0">
                <a:solidFill>
                  <a:schemeClr val="tx1">
                    <a:lumMod val="50000"/>
                    <a:lumOff val="50000"/>
                  </a:schemeClr>
                </a:solidFill>
                <a:latin typeface="Microsoft JhengHei" panose="020B0604030504040204" pitchFamily="34" charset="-120"/>
                <a:ea typeface="Microsoft JhengHei" panose="020B0604030504040204" pitchFamily="34" charset="-120"/>
              </a:rPr>
              <a:t>3 μm, 100 ns, 100 </a:t>
            </a:r>
            <a:r>
              <a:rPr lang="en-US" altLang="zh-CN" sz="2000" dirty="0" err="1">
                <a:solidFill>
                  <a:schemeClr val="tx1">
                    <a:lumMod val="50000"/>
                    <a:lumOff val="50000"/>
                  </a:schemeClr>
                </a:solidFill>
                <a:latin typeface="Microsoft JhengHei" panose="020B0604030504040204" pitchFamily="34" charset="-120"/>
                <a:ea typeface="Microsoft JhengHei" panose="020B0604030504040204" pitchFamily="34" charset="-120"/>
              </a:rPr>
              <a:t>mW</a:t>
            </a:r>
            <a:r>
              <a:rPr lang="en-US" altLang="zh-CN" sz="2000" dirty="0">
                <a:solidFill>
                  <a:schemeClr val="tx1">
                    <a:lumMod val="50000"/>
                    <a:lumOff val="50000"/>
                  </a:schemeClr>
                </a:solidFill>
                <a:latin typeface="Microsoft JhengHei" panose="020B0604030504040204" pitchFamily="34" charset="-120"/>
                <a:ea typeface="Microsoft JhengHei" panose="020B0604030504040204" pitchFamily="34" charset="-120"/>
              </a:rPr>
              <a:t>/cm</a:t>
            </a:r>
            <a:r>
              <a:rPr lang="en-US" altLang="zh-CN" sz="2000" baseline="30000" dirty="0">
                <a:solidFill>
                  <a:schemeClr val="tx1">
                    <a:lumMod val="50000"/>
                    <a:lumOff val="50000"/>
                  </a:schemeClr>
                </a:solidFill>
                <a:latin typeface="Microsoft JhengHei" panose="020B0604030504040204" pitchFamily="34" charset="-120"/>
                <a:ea typeface="Microsoft JhengHei" panose="020B0604030504040204" pitchFamily="34" charset="-120"/>
              </a:rPr>
              <a:t>2</a:t>
            </a:r>
            <a:r>
              <a:rPr lang="zh-CN" altLang="en-US" sz="2000" dirty="0">
                <a:solidFill>
                  <a:schemeClr val="tx1">
                    <a:lumMod val="50000"/>
                    <a:lumOff val="50000"/>
                  </a:schemeClr>
                </a:solidFill>
                <a:latin typeface="Microsoft JhengHei" panose="020B0604030504040204" pitchFamily="34" charset="-120"/>
                <a:ea typeface="Microsoft JhengHei" panose="020B0604030504040204" pitchFamily="34" charset="-120"/>
              </a:rPr>
              <a:t>；</a:t>
            </a:r>
            <a:r>
              <a:rPr lang="zh-CN" altLang="en-US" sz="2000" dirty="0">
                <a:solidFill>
                  <a:schemeClr val="accent2"/>
                </a:solidFill>
                <a:latin typeface="Microsoft JhengHei" panose="020B0604030504040204" pitchFamily="34" charset="-120"/>
                <a:ea typeface="Microsoft JhengHei" panose="020B0604030504040204" pitchFamily="34" charset="-120"/>
              </a:rPr>
              <a:t>高压</a:t>
            </a:r>
            <a:r>
              <a:rPr lang="en-US" altLang="zh-CN" sz="2000" dirty="0">
                <a:solidFill>
                  <a:schemeClr val="accent2"/>
                </a:solidFill>
                <a:latin typeface="Microsoft JhengHei" panose="020B0604030504040204" pitchFamily="34" charset="-120"/>
                <a:ea typeface="Microsoft JhengHei" panose="020B0604030504040204" pitchFamily="34" charset="-120"/>
              </a:rPr>
              <a:t>CMOS</a:t>
            </a:r>
            <a:r>
              <a:rPr lang="zh-CN" altLang="en-US" sz="2000" dirty="0">
                <a:solidFill>
                  <a:schemeClr val="accent2"/>
                </a:solidFill>
                <a:latin typeface="Microsoft JhengHei" panose="020B0604030504040204" pitchFamily="34" charset="-120"/>
                <a:ea typeface="Microsoft JhengHei" panose="020B0604030504040204" pitchFamily="34" charset="-120"/>
              </a:rPr>
              <a:t>径迹探测器样机</a:t>
            </a:r>
            <a:r>
              <a:rPr lang="zh-CN" altLang="en-US" sz="2000" dirty="0">
                <a:solidFill>
                  <a:schemeClr val="tx1">
                    <a:lumMod val="50000"/>
                    <a:lumOff val="50000"/>
                  </a:schemeClr>
                </a:solidFill>
                <a:latin typeface="Microsoft JhengHei" panose="020B0604030504040204" pitchFamily="34" charset="-120"/>
                <a:ea typeface="Microsoft JhengHei" panose="020B0604030504040204" pitchFamily="34" charset="-120"/>
              </a:rPr>
              <a:t>的位置和定时精度、功耗分别达</a:t>
            </a:r>
            <a:r>
              <a:rPr lang="en-US" altLang="zh-CN" sz="2000" dirty="0">
                <a:solidFill>
                  <a:schemeClr val="tx1">
                    <a:lumMod val="50000"/>
                    <a:lumOff val="50000"/>
                  </a:schemeClr>
                </a:solidFill>
                <a:latin typeface="Microsoft JhengHei" panose="020B0604030504040204" pitchFamily="34" charset="-120"/>
                <a:ea typeface="Microsoft JhengHei" panose="020B0604030504040204" pitchFamily="34" charset="-120"/>
              </a:rPr>
              <a:t>10 μm, 10 ns, 200 </a:t>
            </a:r>
            <a:r>
              <a:rPr lang="en-US" altLang="zh-CN" sz="2000" dirty="0" err="1">
                <a:solidFill>
                  <a:schemeClr val="tx1">
                    <a:lumMod val="50000"/>
                    <a:lumOff val="50000"/>
                  </a:schemeClr>
                </a:solidFill>
                <a:latin typeface="Microsoft JhengHei" panose="020B0604030504040204" pitchFamily="34" charset="-120"/>
                <a:ea typeface="Microsoft JhengHei" panose="020B0604030504040204" pitchFamily="34" charset="-120"/>
              </a:rPr>
              <a:t>mW</a:t>
            </a:r>
            <a:r>
              <a:rPr lang="en-US" altLang="zh-CN" sz="2000" dirty="0">
                <a:solidFill>
                  <a:schemeClr val="tx1">
                    <a:lumMod val="50000"/>
                    <a:lumOff val="50000"/>
                  </a:schemeClr>
                </a:solidFill>
                <a:latin typeface="Microsoft JhengHei" panose="020B0604030504040204" pitchFamily="34" charset="-120"/>
                <a:ea typeface="Microsoft JhengHei" panose="020B0604030504040204" pitchFamily="34" charset="-120"/>
              </a:rPr>
              <a:t>/cm</a:t>
            </a:r>
            <a:r>
              <a:rPr lang="en-US" altLang="zh-CN" sz="2000" baseline="30000" dirty="0">
                <a:solidFill>
                  <a:schemeClr val="tx1">
                    <a:lumMod val="50000"/>
                    <a:lumOff val="50000"/>
                  </a:schemeClr>
                </a:solidFill>
                <a:latin typeface="Microsoft JhengHei" panose="020B0604030504040204" pitchFamily="34" charset="-120"/>
                <a:ea typeface="Microsoft JhengHei" panose="020B0604030504040204" pitchFamily="34" charset="-120"/>
              </a:rPr>
              <a:t>2</a:t>
            </a:r>
          </a:p>
          <a:p>
            <a:pPr>
              <a:lnSpc>
                <a:spcPct val="134000"/>
              </a:lnSpc>
              <a:spcBef>
                <a:spcPts val="600"/>
              </a:spcBef>
              <a:buSzPct val="100000"/>
              <a:buFont typeface="System Font Regular"/>
              <a:buChar char="◦"/>
            </a:pPr>
            <a:r>
              <a:rPr lang="zh-CN" altLang="en-US" sz="2000" dirty="0">
                <a:solidFill>
                  <a:srgbClr val="C00000"/>
                </a:solidFill>
                <a:latin typeface="Microsoft JhengHei" panose="020B0604030504040204" pitchFamily="34" charset="-120"/>
                <a:ea typeface="Microsoft JhengHei" panose="020B0604030504040204" pitchFamily="34" charset="-120"/>
              </a:rPr>
              <a:t>研究方法和技术路线：</a:t>
            </a:r>
            <a:r>
              <a:rPr lang="zh-CN" altLang="en-US" sz="2000" dirty="0">
                <a:solidFill>
                  <a:schemeClr val="tx1">
                    <a:lumMod val="50000"/>
                    <a:lumOff val="50000"/>
                  </a:schemeClr>
                </a:solidFill>
                <a:latin typeface="Microsoft JhengHei" panose="020B0604030504040204" pitchFamily="34" charset="-120"/>
                <a:ea typeface="Microsoft JhengHei" panose="020B0604030504040204" pitchFamily="34" charset="-120"/>
              </a:rPr>
              <a:t>分别进行高空间分辨、高时间分辨芯片和高压</a:t>
            </a:r>
            <a:r>
              <a:rPr lang="en-US" altLang="zh-CN" sz="2000" dirty="0">
                <a:solidFill>
                  <a:schemeClr val="tx1">
                    <a:lumMod val="50000"/>
                    <a:lumOff val="50000"/>
                  </a:schemeClr>
                </a:solidFill>
                <a:latin typeface="Microsoft JhengHei" panose="020B0604030504040204" pitchFamily="34" charset="-120"/>
                <a:ea typeface="Microsoft JhengHei" panose="020B0604030504040204" pitchFamily="34" charset="-120"/>
              </a:rPr>
              <a:t>CMOS</a:t>
            </a:r>
            <a:r>
              <a:rPr lang="zh-CN" altLang="en-US" sz="2000" dirty="0">
                <a:solidFill>
                  <a:schemeClr val="tx1">
                    <a:lumMod val="50000"/>
                    <a:lumOff val="50000"/>
                  </a:schemeClr>
                </a:solidFill>
                <a:latin typeface="Microsoft JhengHei" panose="020B0604030504040204" pitchFamily="34" charset="-120"/>
                <a:ea typeface="Microsoft JhengHei" panose="020B0604030504040204" pitchFamily="34" charset="-120"/>
              </a:rPr>
              <a:t>芯片优化设计；推动国产</a:t>
            </a:r>
            <a:r>
              <a:rPr lang="en-US" altLang="zh-CN" sz="2000" dirty="0">
                <a:solidFill>
                  <a:schemeClr val="tx1">
                    <a:lumMod val="50000"/>
                    <a:lumOff val="50000"/>
                  </a:schemeClr>
                </a:solidFill>
                <a:latin typeface="Microsoft JhengHei" panose="020B0604030504040204" pitchFamily="34" charset="-120"/>
                <a:ea typeface="Microsoft JhengHei" panose="020B0604030504040204" pitchFamily="34" charset="-120"/>
              </a:rPr>
              <a:t>55</a:t>
            </a:r>
            <a:r>
              <a:rPr lang="zh-CN" altLang="en-US" sz="2000" dirty="0">
                <a:solidFill>
                  <a:schemeClr val="tx1">
                    <a:lumMod val="50000"/>
                    <a:lumOff val="50000"/>
                  </a:schemeClr>
                </a:solidFill>
                <a:latin typeface="Microsoft JhengHei" panose="020B0604030504040204" pitchFamily="34" charset="-120"/>
                <a:ea typeface="Microsoft JhengHei" panose="020B0604030504040204" pitchFamily="34" charset="-120"/>
              </a:rPr>
              <a:t> </a:t>
            </a:r>
            <a:r>
              <a:rPr lang="en-US" altLang="zh-CN" sz="2000" dirty="0">
                <a:solidFill>
                  <a:schemeClr val="tx1">
                    <a:lumMod val="50000"/>
                    <a:lumOff val="50000"/>
                  </a:schemeClr>
                </a:solidFill>
                <a:latin typeface="Microsoft JhengHei" panose="020B0604030504040204" pitchFamily="34" charset="-120"/>
                <a:ea typeface="Microsoft JhengHei" panose="020B0604030504040204" pitchFamily="34" charset="-120"/>
              </a:rPr>
              <a:t>nm</a:t>
            </a:r>
            <a:r>
              <a:rPr lang="zh-CN" altLang="en-US" sz="2000" dirty="0">
                <a:solidFill>
                  <a:schemeClr val="tx1">
                    <a:lumMod val="50000"/>
                    <a:lumOff val="50000"/>
                  </a:schemeClr>
                </a:solidFill>
                <a:latin typeface="Microsoft JhengHei" panose="020B0604030504040204" pitchFamily="34" charset="-120"/>
                <a:ea typeface="Microsoft JhengHei" panose="020B0604030504040204" pitchFamily="34" charset="-120"/>
              </a:rPr>
              <a:t>技术的发展；组合使用高空间分辨芯片和高时间分辨芯片，提高样机性能</a:t>
            </a:r>
          </a:p>
        </p:txBody>
      </p:sp>
      <p:sp>
        <p:nvSpPr>
          <p:cNvPr id="15" name="Footer Placeholder 14">
            <a:extLst>
              <a:ext uri="{FF2B5EF4-FFF2-40B4-BE49-F238E27FC236}">
                <a16:creationId xmlns:a16="http://schemas.microsoft.com/office/drawing/2014/main" id="{00E23DF6-9BB0-9440-870B-1D366DF751E1}"/>
              </a:ext>
            </a:extLst>
          </p:cNvPr>
          <p:cNvSpPr>
            <a:spLocks noGrp="1"/>
          </p:cNvSpPr>
          <p:nvPr>
            <p:ph type="ftr" sz="quarter" idx="11"/>
          </p:nvPr>
        </p:nvSpPr>
        <p:spPr/>
        <p:txBody>
          <a:bodyPr/>
          <a:lstStyle/>
          <a:p>
            <a:r>
              <a:rPr lang="zh-CN" altLang="en-US" sz="1400">
                <a:solidFill>
                  <a:schemeClr val="tx1">
                    <a:lumMod val="50000"/>
                    <a:lumOff val="50000"/>
                  </a:schemeClr>
                </a:solidFill>
                <a:latin typeface="Microsoft JhengHei" panose="020B0604030504040204" pitchFamily="34" charset="-120"/>
                <a:ea typeface="Microsoft JhengHei" panose="020B0604030504040204" pitchFamily="34" charset="-120"/>
              </a:rPr>
              <a:t>课题二实施方案汇报</a:t>
            </a:r>
            <a:endParaRPr lang="en-CN" dirty="0">
              <a:solidFill>
                <a:schemeClr val="tx1">
                  <a:lumMod val="50000"/>
                  <a:lumOff val="50000"/>
                </a:schemeClr>
              </a:solidFill>
              <a:latin typeface="Microsoft JhengHei" panose="020B0604030504040204" pitchFamily="34" charset="-120"/>
              <a:ea typeface="Microsoft JhengHei" panose="020B0604030504040204" pitchFamily="34" charset="-120"/>
            </a:endParaRPr>
          </a:p>
        </p:txBody>
      </p:sp>
      <p:cxnSp>
        <p:nvCxnSpPr>
          <p:cNvPr id="4" name="Straight Connector 3">
            <a:extLst>
              <a:ext uri="{FF2B5EF4-FFF2-40B4-BE49-F238E27FC236}">
                <a16:creationId xmlns:a16="http://schemas.microsoft.com/office/drawing/2014/main" id="{D3932A0F-7718-C075-F60F-A011CF721FA9}"/>
              </a:ext>
            </a:extLst>
          </p:cNvPr>
          <p:cNvCxnSpPr>
            <a:cxnSpLocks/>
          </p:cNvCxnSpPr>
          <p:nvPr/>
        </p:nvCxnSpPr>
        <p:spPr>
          <a:xfrm>
            <a:off x="946688" y="1226925"/>
            <a:ext cx="5593597" cy="0"/>
          </a:xfrm>
          <a:prstGeom prst="line">
            <a:avLst/>
          </a:prstGeom>
          <a:ln w="254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5" name="Straight Connector 4">
            <a:extLst>
              <a:ext uri="{FF2B5EF4-FFF2-40B4-BE49-F238E27FC236}">
                <a16:creationId xmlns:a16="http://schemas.microsoft.com/office/drawing/2014/main" id="{E91FB476-D37D-E230-B8FC-0C17E63F773E}"/>
              </a:ext>
            </a:extLst>
          </p:cNvPr>
          <p:cNvCxnSpPr>
            <a:cxnSpLocks/>
          </p:cNvCxnSpPr>
          <p:nvPr/>
        </p:nvCxnSpPr>
        <p:spPr>
          <a:xfrm>
            <a:off x="8153400" y="6356349"/>
            <a:ext cx="3417207" cy="0"/>
          </a:xfrm>
          <a:prstGeom prst="line">
            <a:avLst/>
          </a:prstGeom>
          <a:ln w="19050">
            <a:solidFill>
              <a:srgbClr val="C00000"/>
            </a:solidFill>
          </a:ln>
        </p:spPr>
        <p:style>
          <a:lnRef idx="1">
            <a:schemeClr val="accent2"/>
          </a:lnRef>
          <a:fillRef idx="0">
            <a:schemeClr val="accent2"/>
          </a:fillRef>
          <a:effectRef idx="0">
            <a:schemeClr val="accent2"/>
          </a:effectRef>
          <a:fontRef idx="minor">
            <a:schemeClr val="tx1"/>
          </a:fontRef>
        </p:style>
      </p:cxnSp>
      <p:pic>
        <p:nvPicPr>
          <p:cNvPr id="6" name="图片 13">
            <a:extLst>
              <a:ext uri="{FF2B5EF4-FFF2-40B4-BE49-F238E27FC236}">
                <a16:creationId xmlns:a16="http://schemas.microsoft.com/office/drawing/2014/main" id="{84E2F9E3-F868-5B8C-B9DC-5F52570A070E}"/>
              </a:ext>
            </a:extLst>
          </p:cNvPr>
          <p:cNvPicPr>
            <a:picLocks noChangeAspect="1"/>
          </p:cNvPicPr>
          <p:nvPr/>
        </p:nvPicPr>
        <p:blipFill>
          <a:blip r:embed="rId2"/>
          <a:stretch>
            <a:fillRect/>
          </a:stretch>
        </p:blipFill>
        <p:spPr>
          <a:xfrm>
            <a:off x="957108" y="3999976"/>
            <a:ext cx="3321292" cy="2159709"/>
          </a:xfrm>
          <a:prstGeom prst="rect">
            <a:avLst/>
          </a:prstGeom>
        </p:spPr>
      </p:pic>
      <p:sp>
        <p:nvSpPr>
          <p:cNvPr id="7" name="文本框 15">
            <a:extLst>
              <a:ext uri="{FF2B5EF4-FFF2-40B4-BE49-F238E27FC236}">
                <a16:creationId xmlns:a16="http://schemas.microsoft.com/office/drawing/2014/main" id="{5FC328C0-749B-2319-BA3C-9D080255F8BA}"/>
              </a:ext>
            </a:extLst>
          </p:cNvPr>
          <p:cNvSpPr txBox="1"/>
          <p:nvPr/>
        </p:nvSpPr>
        <p:spPr>
          <a:xfrm>
            <a:off x="1463288" y="6088741"/>
            <a:ext cx="2190023" cy="338554"/>
          </a:xfrm>
          <a:prstGeom prst="rect">
            <a:avLst/>
          </a:prstGeom>
          <a:noFill/>
        </p:spPr>
        <p:txBody>
          <a:bodyPr wrap="none">
            <a:spAutoFit/>
          </a:bodyPr>
          <a:lstStyle>
            <a:defPPr>
              <a:defRPr lang="zh-CN"/>
            </a:defPPr>
            <a:lvl1pPr>
              <a:defRPr kumimoji="0" sz="1400" b="1" u="none" strike="noStrike" cap="none" spc="0" normalizeH="0" baseline="0">
                <a:ln>
                  <a:noFill/>
                </a:ln>
                <a:solidFill>
                  <a:prstClr val="black">
                    <a:lumMod val="75000"/>
                    <a:lumOff val="25000"/>
                  </a:prstClr>
                </a:solidFill>
                <a:effectLst/>
                <a:uLnTx/>
                <a:uFillTx/>
                <a:latin typeface="微软雅黑 Light" panose="020B0502040204020203" pitchFamily="34" charset="-122"/>
                <a:ea typeface="微软雅黑 Light" panose="020B0502040204020203" pitchFamily="34" charset="-122"/>
              </a:defRPr>
            </a:lvl1pPr>
          </a:lstStyle>
          <a:p>
            <a:r>
              <a:rPr lang="en-US" altLang="zh-CN" sz="1600" dirty="0">
                <a:solidFill>
                  <a:srgbClr val="C00000"/>
                </a:solidFill>
                <a:latin typeface="Microsoft JhengHei" panose="020B0604030504040204" pitchFamily="34" charset="-120"/>
                <a:ea typeface="Microsoft JhengHei" panose="020B0604030504040204" pitchFamily="34" charset="-120"/>
                <a:sym typeface="宋体" panose="02010600030101010101" pitchFamily="2" charset="-122"/>
              </a:rPr>
              <a:t>CEPC </a:t>
            </a:r>
            <a:r>
              <a:rPr lang="zh-CN" altLang="en-US" sz="1600" dirty="0">
                <a:solidFill>
                  <a:srgbClr val="C00000"/>
                </a:solidFill>
                <a:latin typeface="Microsoft JhengHei" panose="020B0604030504040204" pitchFamily="34" charset="-120"/>
                <a:ea typeface="Microsoft JhengHei" panose="020B0604030504040204" pitchFamily="34" charset="-120"/>
                <a:sym typeface="宋体" panose="02010600030101010101" pitchFamily="2" charset="-122"/>
              </a:rPr>
              <a:t>顶点探测器设计</a:t>
            </a:r>
            <a:endParaRPr lang="zh-CN" altLang="en-US" sz="1600" dirty="0">
              <a:solidFill>
                <a:srgbClr val="C00000"/>
              </a:solidFill>
              <a:latin typeface="Microsoft JhengHei" panose="020B0604030504040204" pitchFamily="34" charset="-120"/>
              <a:ea typeface="Microsoft JhengHei" panose="020B0604030504040204" pitchFamily="34" charset="-120"/>
            </a:endParaRPr>
          </a:p>
        </p:txBody>
      </p:sp>
      <p:pic>
        <p:nvPicPr>
          <p:cNvPr id="9" name="图片 18">
            <a:extLst>
              <a:ext uri="{FF2B5EF4-FFF2-40B4-BE49-F238E27FC236}">
                <a16:creationId xmlns:a16="http://schemas.microsoft.com/office/drawing/2014/main" id="{8A594965-1876-CFDA-1A36-F8D645201DCA}"/>
              </a:ext>
            </a:extLst>
          </p:cNvPr>
          <p:cNvPicPr>
            <a:picLocks noChangeAspect="1"/>
          </p:cNvPicPr>
          <p:nvPr/>
        </p:nvPicPr>
        <p:blipFill>
          <a:blip r:embed="rId3"/>
          <a:stretch>
            <a:fillRect/>
          </a:stretch>
        </p:blipFill>
        <p:spPr>
          <a:xfrm>
            <a:off x="4659032" y="5036413"/>
            <a:ext cx="2743200" cy="1319936"/>
          </a:xfrm>
          <a:prstGeom prst="rect">
            <a:avLst/>
          </a:prstGeom>
        </p:spPr>
      </p:pic>
      <p:pic>
        <p:nvPicPr>
          <p:cNvPr id="10" name="图片 19">
            <a:extLst>
              <a:ext uri="{FF2B5EF4-FFF2-40B4-BE49-F238E27FC236}">
                <a16:creationId xmlns:a16="http://schemas.microsoft.com/office/drawing/2014/main" id="{21703628-06BB-1F85-4873-613A79EF6C18}"/>
              </a:ext>
            </a:extLst>
          </p:cNvPr>
          <p:cNvPicPr>
            <a:picLocks noChangeAspect="1"/>
          </p:cNvPicPr>
          <p:nvPr/>
        </p:nvPicPr>
        <p:blipFill>
          <a:blip r:embed="rId4"/>
          <a:stretch>
            <a:fillRect/>
          </a:stretch>
        </p:blipFill>
        <p:spPr>
          <a:xfrm>
            <a:off x="4648429" y="3853050"/>
            <a:ext cx="2671806" cy="1368738"/>
          </a:xfrm>
          <a:prstGeom prst="rect">
            <a:avLst/>
          </a:prstGeom>
        </p:spPr>
      </p:pic>
      <p:pic>
        <p:nvPicPr>
          <p:cNvPr id="11" name="Picture 10">
            <a:extLst>
              <a:ext uri="{FF2B5EF4-FFF2-40B4-BE49-F238E27FC236}">
                <a16:creationId xmlns:a16="http://schemas.microsoft.com/office/drawing/2014/main" id="{9EDAE242-5D32-0BB4-7728-3620DAE64621}"/>
              </a:ext>
            </a:extLst>
          </p:cNvPr>
          <p:cNvPicPr>
            <a:picLocks noChangeAspect="1"/>
          </p:cNvPicPr>
          <p:nvPr/>
        </p:nvPicPr>
        <p:blipFill>
          <a:blip r:embed="rId5"/>
          <a:stretch>
            <a:fillRect/>
          </a:stretch>
        </p:blipFill>
        <p:spPr>
          <a:xfrm>
            <a:off x="7782864" y="4281181"/>
            <a:ext cx="3752043" cy="1597298"/>
          </a:xfrm>
          <a:prstGeom prst="rect">
            <a:avLst/>
          </a:prstGeom>
        </p:spPr>
      </p:pic>
      <p:sp>
        <p:nvSpPr>
          <p:cNvPr id="12" name="文本框 15">
            <a:extLst>
              <a:ext uri="{FF2B5EF4-FFF2-40B4-BE49-F238E27FC236}">
                <a16:creationId xmlns:a16="http://schemas.microsoft.com/office/drawing/2014/main" id="{410CFC1D-D3CC-4BAA-948D-AA9FF6BE9BEA}"/>
              </a:ext>
            </a:extLst>
          </p:cNvPr>
          <p:cNvSpPr txBox="1"/>
          <p:nvPr/>
        </p:nvSpPr>
        <p:spPr>
          <a:xfrm>
            <a:off x="8950999" y="5891764"/>
            <a:ext cx="1415772" cy="338554"/>
          </a:xfrm>
          <a:prstGeom prst="rect">
            <a:avLst/>
          </a:prstGeom>
          <a:noFill/>
        </p:spPr>
        <p:txBody>
          <a:bodyPr wrap="none">
            <a:spAutoFit/>
          </a:bodyPr>
          <a:lstStyle>
            <a:defPPr>
              <a:defRPr lang="zh-CN"/>
            </a:defPPr>
            <a:lvl1pPr>
              <a:defRPr kumimoji="0" sz="1400" b="1" u="none" strike="noStrike" cap="none" spc="0" normalizeH="0" baseline="0">
                <a:ln>
                  <a:noFill/>
                </a:ln>
                <a:solidFill>
                  <a:prstClr val="black">
                    <a:lumMod val="75000"/>
                    <a:lumOff val="25000"/>
                  </a:prstClr>
                </a:solidFill>
                <a:effectLst/>
                <a:uLnTx/>
                <a:uFillTx/>
                <a:latin typeface="微软雅黑 Light" panose="020B0502040204020203" pitchFamily="34" charset="-122"/>
                <a:ea typeface="微软雅黑 Light" panose="020B0502040204020203" pitchFamily="34" charset="-122"/>
              </a:defRPr>
            </a:lvl1pPr>
          </a:lstStyle>
          <a:p>
            <a:r>
              <a:rPr lang="zh-CN" altLang="en-CN" sz="1600" dirty="0">
                <a:solidFill>
                  <a:srgbClr val="C00000"/>
                </a:solidFill>
                <a:latin typeface="Microsoft JhengHei" panose="020B0604030504040204" pitchFamily="34" charset="-120"/>
                <a:ea typeface="Microsoft JhengHei" panose="020B0604030504040204" pitchFamily="34" charset="-120"/>
                <a:sym typeface="宋体" panose="02010600030101010101" pitchFamily="2" charset="-122"/>
              </a:rPr>
              <a:t>组合</a:t>
            </a:r>
            <a:r>
              <a:rPr lang="zh-CN" altLang="en-US" sz="1600" dirty="0">
                <a:solidFill>
                  <a:srgbClr val="C00000"/>
                </a:solidFill>
                <a:latin typeface="Microsoft JhengHei" panose="020B0604030504040204" pitchFamily="34" charset="-120"/>
                <a:ea typeface="Microsoft JhengHei" panose="020B0604030504040204" pitchFamily="34" charset="-120"/>
                <a:sym typeface="宋体" panose="02010600030101010101" pitchFamily="2" charset="-122"/>
              </a:rPr>
              <a:t>优化设计</a:t>
            </a:r>
            <a:endParaRPr lang="zh-CN" altLang="en-US" sz="1600" dirty="0">
              <a:solidFill>
                <a:srgbClr val="C00000"/>
              </a:solidFill>
              <a:latin typeface="Microsoft JhengHei" panose="020B0604030504040204" pitchFamily="34" charset="-120"/>
              <a:ea typeface="Microsoft JhengHei" panose="020B0604030504040204" pitchFamily="34" charset="-120"/>
            </a:endParaRPr>
          </a:p>
        </p:txBody>
      </p:sp>
      <p:sp>
        <p:nvSpPr>
          <p:cNvPr id="8" name="Slide Number Placeholder 7">
            <a:extLst>
              <a:ext uri="{FF2B5EF4-FFF2-40B4-BE49-F238E27FC236}">
                <a16:creationId xmlns:a16="http://schemas.microsoft.com/office/drawing/2014/main" id="{96EC546B-E2D1-1A96-A1EA-25137CDB3806}"/>
              </a:ext>
            </a:extLst>
          </p:cNvPr>
          <p:cNvSpPr>
            <a:spLocks noGrp="1"/>
          </p:cNvSpPr>
          <p:nvPr>
            <p:ph type="sldNum" sz="quarter" idx="12"/>
          </p:nvPr>
        </p:nvSpPr>
        <p:spPr/>
        <p:txBody>
          <a:bodyPr/>
          <a:lstStyle/>
          <a:p>
            <a:fld id="{C6B12BB3-1100-4148-A030-586BEC661A75}" type="slidenum">
              <a:rPr lang="en-CN" smtClean="0"/>
              <a:t>3</a:t>
            </a:fld>
            <a:endParaRPr lang="en-CN"/>
          </a:p>
        </p:txBody>
      </p:sp>
    </p:spTree>
    <p:extLst>
      <p:ext uri="{BB962C8B-B14F-4D97-AF65-F5344CB8AC3E}">
        <p14:creationId xmlns:p14="http://schemas.microsoft.com/office/powerpoint/2010/main" val="2067616077"/>
      </p:ext>
    </p:extLst>
  </p:cSld>
  <p:clrMapOvr>
    <a:masterClrMapping/>
  </p:clrMapOvr>
  <mc:AlternateContent xmlns:mc="http://schemas.openxmlformats.org/markup-compatibility/2006" xmlns:p14="http://schemas.microsoft.com/office/powerpoint/2010/main">
    <mc:Choice Requires="p14">
      <p:transition spd="slow" p14:dur="2000" advTm="17053"/>
    </mc:Choice>
    <mc:Fallback xmlns="">
      <p:transition spd="slow" advTm="17053"/>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A560B-5EC9-FA4F-B995-ECF4D3C9A4A4}"/>
              </a:ext>
            </a:extLst>
          </p:cNvPr>
          <p:cNvSpPr>
            <a:spLocks noGrp="1"/>
          </p:cNvSpPr>
          <p:nvPr>
            <p:ph type="title"/>
          </p:nvPr>
        </p:nvSpPr>
        <p:spPr>
          <a:xfrm>
            <a:off x="838200" y="265889"/>
            <a:ext cx="10515600" cy="862520"/>
          </a:xfrm>
        </p:spPr>
        <p:txBody>
          <a:bodyPr>
            <a:normAutofit fontScale="90000"/>
          </a:bodyPr>
          <a:lstStyle/>
          <a:p>
            <a:pPr>
              <a:lnSpc>
                <a:spcPct val="120000"/>
              </a:lnSpc>
            </a:pPr>
            <a:r>
              <a:rPr lang="zh-CN" altLang="en-US" sz="3600" dirty="0">
                <a:solidFill>
                  <a:srgbClr val="C22F2D"/>
                </a:solidFill>
                <a:latin typeface="Microsoft JhengHei" panose="020B0604030504040204" pitchFamily="34" charset="-120"/>
                <a:ea typeface="Microsoft JhengHei" panose="020B0604030504040204" pitchFamily="34" charset="-120"/>
                <a:cs typeface="Gisha" panose="020B0502040204020203" pitchFamily="34" charset="-79"/>
              </a:rPr>
              <a:t>研究内容：</a:t>
            </a:r>
            <a:r>
              <a:rPr lang="zh-CN" altLang="en-US" sz="3600" b="1" dirty="0">
                <a:solidFill>
                  <a:srgbClr val="C22F2D"/>
                </a:solidFill>
                <a:latin typeface="Microsoft JhengHei" panose="020B0604030504040204" pitchFamily="34" charset="-120"/>
                <a:ea typeface="Microsoft JhengHei" panose="020B0604030504040204" pitchFamily="34" charset="-120"/>
                <a:cs typeface="Gisha" panose="020B0502040204020203" pitchFamily="34" charset="-79"/>
              </a:rPr>
              <a:t>无线数据传输</a:t>
            </a:r>
            <a:br>
              <a:rPr lang="en-US" altLang="zh-CN" sz="3200" b="1" dirty="0">
                <a:solidFill>
                  <a:srgbClr val="0070C0"/>
                </a:solidFill>
                <a:latin typeface="Microsoft JhengHei" panose="020B0604030504040204" pitchFamily="34" charset="-120"/>
                <a:ea typeface="Microsoft JhengHei" panose="020B0604030504040204" pitchFamily="34" charset="-120"/>
                <a:cs typeface="Gisha" panose="020B0502040204020203" pitchFamily="34" charset="-79"/>
              </a:rPr>
            </a:br>
            <a:r>
              <a:rPr lang="zh-CN" altLang="en-US" sz="2000" dirty="0">
                <a:solidFill>
                  <a:schemeClr val="tx1">
                    <a:lumMod val="50000"/>
                    <a:lumOff val="50000"/>
                  </a:schemeClr>
                </a:solidFill>
                <a:latin typeface="Microsoft JhengHei" panose="020B0604030504040204" pitchFamily="34" charset="-120"/>
                <a:ea typeface="Microsoft JhengHei" panose="020B0604030504040204" pitchFamily="34" charset="-120"/>
                <a:cs typeface="Gisha" panose="020B0502040204020203" pitchFamily="34" charset="-79"/>
              </a:rPr>
              <a:t> </a:t>
            </a:r>
            <a:endParaRPr lang="en-CN" sz="2000" dirty="0">
              <a:solidFill>
                <a:srgbClr val="83639F"/>
              </a:solidFill>
              <a:latin typeface="Microsoft JhengHei" panose="020B0604030504040204" pitchFamily="34" charset="-120"/>
              <a:ea typeface="Microsoft JhengHei" panose="020B0604030504040204" pitchFamily="34" charset="-120"/>
              <a:cs typeface="Gisha" panose="020B0502040204020203" pitchFamily="34" charset="-79"/>
            </a:endParaRPr>
          </a:p>
        </p:txBody>
      </p:sp>
      <p:sp>
        <p:nvSpPr>
          <p:cNvPr id="3" name="Content Placeholder 2">
            <a:extLst>
              <a:ext uri="{FF2B5EF4-FFF2-40B4-BE49-F238E27FC236}">
                <a16:creationId xmlns:a16="http://schemas.microsoft.com/office/drawing/2014/main" id="{26CDD37B-2E00-034D-9EF8-5E6BE1F26102}"/>
              </a:ext>
            </a:extLst>
          </p:cNvPr>
          <p:cNvSpPr>
            <a:spLocks noGrp="1"/>
          </p:cNvSpPr>
          <p:nvPr>
            <p:ph idx="1"/>
          </p:nvPr>
        </p:nvSpPr>
        <p:spPr>
          <a:xfrm>
            <a:off x="838200" y="1309990"/>
            <a:ext cx="10515600" cy="2009981"/>
          </a:xfrm>
        </p:spPr>
        <p:txBody>
          <a:bodyPr>
            <a:normAutofit/>
          </a:bodyPr>
          <a:lstStyle/>
          <a:p>
            <a:pPr>
              <a:lnSpc>
                <a:spcPct val="125000"/>
              </a:lnSpc>
              <a:buSzPct val="100000"/>
              <a:buFont typeface="System Font Regular"/>
              <a:buChar char="◦"/>
            </a:pPr>
            <a:r>
              <a:rPr lang="zh-CN" altLang="en-US" sz="2000" dirty="0">
                <a:solidFill>
                  <a:srgbClr val="C00000"/>
                </a:solidFill>
                <a:latin typeface="Microsoft JhengHei" panose="020B0604030504040204" pitchFamily="34" charset="-120"/>
                <a:ea typeface="Microsoft JhengHei" panose="020B0604030504040204" pitchFamily="34" charset="-120"/>
              </a:rPr>
              <a:t>物理需求：</a:t>
            </a:r>
            <a:r>
              <a:rPr lang="zh-CN" altLang="en-US" sz="2000" dirty="0">
                <a:solidFill>
                  <a:schemeClr val="tx1">
                    <a:lumMod val="50000"/>
                    <a:lumOff val="50000"/>
                  </a:schemeClr>
                </a:solidFill>
                <a:latin typeface="Microsoft JhengHei" panose="020B0604030504040204" pitchFamily="34" charset="-120"/>
                <a:ea typeface="Microsoft JhengHei" panose="020B0604030504040204" pitchFamily="34" charset="-120"/>
              </a:rPr>
              <a:t>现代大型对撞机实验要求更加紧凑的探测器系统以提高精度和效率，但高密度结构带来巨大挑战，大量线缆增加探测器死区和物质量，直接影响到探测效率和测量精度</a:t>
            </a:r>
          </a:p>
          <a:p>
            <a:pPr>
              <a:lnSpc>
                <a:spcPct val="125000"/>
              </a:lnSpc>
              <a:buSzPct val="100000"/>
              <a:buFont typeface="System Font Regular"/>
              <a:buChar char="◦"/>
            </a:pPr>
            <a:r>
              <a:rPr lang="zh-CN" altLang="en-US" sz="2000" dirty="0">
                <a:solidFill>
                  <a:srgbClr val="C00000"/>
                </a:solidFill>
                <a:latin typeface="Microsoft JhengHei" panose="020B0604030504040204" pitchFamily="34" charset="-120"/>
                <a:ea typeface="Microsoft JhengHei" panose="020B0604030504040204" pitchFamily="34" charset="-120"/>
              </a:rPr>
              <a:t>考核指标：</a:t>
            </a:r>
            <a:r>
              <a:rPr lang="zh-CN" altLang="en-US" sz="1800" dirty="0">
                <a:solidFill>
                  <a:schemeClr val="tx1">
                    <a:lumMod val="50000"/>
                    <a:lumOff val="50000"/>
                  </a:schemeClr>
                </a:solidFill>
                <a:latin typeface="Microsoft JhengHei" panose="020B0604030504040204" pitchFamily="34" charset="-120"/>
                <a:ea typeface="Microsoft JhengHei" panose="020B0604030504040204" pitchFamily="34" charset="-120"/>
              </a:rPr>
              <a:t>多通道无线数据传输原型系统总传输带宽 ≥</a:t>
            </a:r>
            <a:r>
              <a:rPr lang="en-US" altLang="zh-CN" sz="1800" dirty="0">
                <a:solidFill>
                  <a:schemeClr val="tx1">
                    <a:lumMod val="50000"/>
                    <a:lumOff val="50000"/>
                  </a:schemeClr>
                </a:solidFill>
                <a:latin typeface="Microsoft JhengHei" panose="020B0604030504040204" pitchFamily="34" charset="-120"/>
                <a:ea typeface="Microsoft JhengHei" panose="020B0604030504040204" pitchFamily="34" charset="-120"/>
              </a:rPr>
              <a:t>30</a:t>
            </a:r>
            <a:r>
              <a:rPr lang="zh-CN" altLang="en-US" sz="1800" dirty="0">
                <a:solidFill>
                  <a:schemeClr val="tx1">
                    <a:lumMod val="50000"/>
                    <a:lumOff val="50000"/>
                  </a:schemeClr>
                </a:solidFill>
                <a:latin typeface="Microsoft JhengHei" panose="020B0604030504040204" pitchFamily="34" charset="-120"/>
                <a:ea typeface="Microsoft JhengHei" panose="020B0604030504040204" pitchFamily="34" charset="-120"/>
              </a:rPr>
              <a:t> </a:t>
            </a:r>
            <a:r>
              <a:rPr lang="en-US" altLang="zh-CN" sz="1800" dirty="0">
                <a:solidFill>
                  <a:schemeClr val="tx1">
                    <a:lumMod val="50000"/>
                    <a:lumOff val="50000"/>
                  </a:schemeClr>
                </a:solidFill>
                <a:latin typeface="Microsoft JhengHei" panose="020B0604030504040204" pitchFamily="34" charset="-120"/>
                <a:ea typeface="Microsoft JhengHei" panose="020B0604030504040204" pitchFamily="34" charset="-120"/>
              </a:rPr>
              <a:t>Gbps </a:t>
            </a:r>
            <a:r>
              <a:rPr lang="zh-CN" altLang="en-US" sz="1800" dirty="0">
                <a:solidFill>
                  <a:schemeClr val="tx1">
                    <a:lumMod val="50000"/>
                    <a:lumOff val="50000"/>
                  </a:schemeClr>
                </a:solidFill>
                <a:latin typeface="Microsoft JhengHei" panose="020B0604030504040204" pitchFamily="34" charset="-120"/>
                <a:ea typeface="Microsoft JhengHei" panose="020B0604030504040204" pitchFamily="34" charset="-120"/>
              </a:rPr>
              <a:t>，满足数据上传下发的需求</a:t>
            </a:r>
            <a:endParaRPr lang="zh-CN" altLang="en-US" sz="2000" dirty="0">
              <a:solidFill>
                <a:schemeClr val="tx1">
                  <a:lumMod val="50000"/>
                  <a:lumOff val="50000"/>
                </a:schemeClr>
              </a:solidFill>
              <a:latin typeface="Microsoft JhengHei" panose="020B0604030504040204" pitchFamily="34" charset="-120"/>
              <a:ea typeface="Microsoft JhengHei" panose="020B0604030504040204" pitchFamily="34" charset="-120"/>
            </a:endParaRPr>
          </a:p>
          <a:p>
            <a:pPr>
              <a:lnSpc>
                <a:spcPct val="125000"/>
              </a:lnSpc>
              <a:buSzPct val="100000"/>
              <a:buFont typeface="System Font Regular"/>
              <a:buChar char="◦"/>
            </a:pPr>
            <a:r>
              <a:rPr lang="zh-CN" altLang="en-US" sz="2000" dirty="0">
                <a:solidFill>
                  <a:srgbClr val="C00000"/>
                </a:solidFill>
                <a:latin typeface="Microsoft JhengHei" panose="020B0604030504040204" pitchFamily="34" charset="-120"/>
                <a:ea typeface="Microsoft JhengHei" panose="020B0604030504040204" pitchFamily="34" charset="-120"/>
              </a:rPr>
              <a:t>研究方法和技术路线：</a:t>
            </a:r>
            <a:r>
              <a:rPr lang="zh-CN" altLang="en-US" sz="1800" dirty="0">
                <a:solidFill>
                  <a:schemeClr val="tx1">
                    <a:lumMod val="50000"/>
                    <a:lumOff val="50000"/>
                  </a:schemeClr>
                </a:solidFill>
                <a:latin typeface="Microsoft JhengHei" panose="020B0604030504040204" pitchFamily="34" charset="-120"/>
                <a:ea typeface="Microsoft JhengHei" panose="020B0604030504040204" pitchFamily="34" charset="-120"/>
              </a:rPr>
              <a:t>上行高带宽数据采用无线光通信，下行的低带宽配置信息，采用无线电通信</a:t>
            </a:r>
            <a:endParaRPr lang="zh-CN" altLang="en-US" sz="2000" dirty="0">
              <a:solidFill>
                <a:schemeClr val="tx1">
                  <a:lumMod val="50000"/>
                  <a:lumOff val="50000"/>
                </a:schemeClr>
              </a:solidFill>
              <a:latin typeface="Microsoft JhengHei" panose="020B0604030504040204" pitchFamily="34" charset="-120"/>
              <a:ea typeface="Microsoft JhengHei" panose="020B0604030504040204" pitchFamily="34" charset="-120"/>
            </a:endParaRPr>
          </a:p>
          <a:p>
            <a:pPr>
              <a:lnSpc>
                <a:spcPct val="125000"/>
              </a:lnSpc>
              <a:buSzPct val="100000"/>
              <a:buFont typeface="System Font Regular"/>
              <a:buChar char="◦"/>
            </a:pPr>
            <a:endParaRPr lang="zh-CN" altLang="en-US" sz="2200" dirty="0">
              <a:solidFill>
                <a:srgbClr val="C00000"/>
              </a:solidFill>
              <a:latin typeface="Microsoft JhengHei" panose="020B0604030504040204" pitchFamily="34" charset="-120"/>
              <a:ea typeface="Microsoft JhengHei" panose="020B0604030504040204" pitchFamily="34" charset="-120"/>
            </a:endParaRPr>
          </a:p>
        </p:txBody>
      </p:sp>
      <p:sp>
        <p:nvSpPr>
          <p:cNvPr id="15" name="Footer Placeholder 14">
            <a:extLst>
              <a:ext uri="{FF2B5EF4-FFF2-40B4-BE49-F238E27FC236}">
                <a16:creationId xmlns:a16="http://schemas.microsoft.com/office/drawing/2014/main" id="{00E23DF6-9BB0-9440-870B-1D366DF751E1}"/>
              </a:ext>
            </a:extLst>
          </p:cNvPr>
          <p:cNvSpPr>
            <a:spLocks noGrp="1"/>
          </p:cNvSpPr>
          <p:nvPr>
            <p:ph type="ftr" sz="quarter" idx="11"/>
          </p:nvPr>
        </p:nvSpPr>
        <p:spPr/>
        <p:txBody>
          <a:bodyPr/>
          <a:lstStyle/>
          <a:p>
            <a:r>
              <a:rPr lang="zh-CN" altLang="en-US" sz="1400">
                <a:solidFill>
                  <a:schemeClr val="tx1">
                    <a:lumMod val="50000"/>
                    <a:lumOff val="50000"/>
                  </a:schemeClr>
                </a:solidFill>
                <a:latin typeface="Microsoft JhengHei" panose="020B0604030504040204" pitchFamily="34" charset="-120"/>
                <a:ea typeface="Microsoft JhengHei" panose="020B0604030504040204" pitchFamily="34" charset="-120"/>
              </a:rPr>
              <a:t>课题二实施方案汇报</a:t>
            </a:r>
            <a:endParaRPr lang="en-CN" dirty="0">
              <a:solidFill>
                <a:schemeClr val="tx1">
                  <a:lumMod val="50000"/>
                  <a:lumOff val="50000"/>
                </a:schemeClr>
              </a:solidFill>
              <a:latin typeface="Microsoft JhengHei" panose="020B0604030504040204" pitchFamily="34" charset="-120"/>
              <a:ea typeface="Microsoft JhengHei" panose="020B0604030504040204" pitchFamily="34" charset="-120"/>
            </a:endParaRPr>
          </a:p>
        </p:txBody>
      </p:sp>
      <p:cxnSp>
        <p:nvCxnSpPr>
          <p:cNvPr id="4" name="Straight Connector 3">
            <a:extLst>
              <a:ext uri="{FF2B5EF4-FFF2-40B4-BE49-F238E27FC236}">
                <a16:creationId xmlns:a16="http://schemas.microsoft.com/office/drawing/2014/main" id="{D3932A0F-7718-C075-F60F-A011CF721FA9}"/>
              </a:ext>
            </a:extLst>
          </p:cNvPr>
          <p:cNvCxnSpPr>
            <a:cxnSpLocks/>
          </p:cNvCxnSpPr>
          <p:nvPr/>
        </p:nvCxnSpPr>
        <p:spPr>
          <a:xfrm>
            <a:off x="946688" y="1226925"/>
            <a:ext cx="5593597" cy="0"/>
          </a:xfrm>
          <a:prstGeom prst="line">
            <a:avLst/>
          </a:prstGeom>
          <a:ln w="254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5" name="Straight Connector 4">
            <a:extLst>
              <a:ext uri="{FF2B5EF4-FFF2-40B4-BE49-F238E27FC236}">
                <a16:creationId xmlns:a16="http://schemas.microsoft.com/office/drawing/2014/main" id="{E91FB476-D37D-E230-B8FC-0C17E63F773E}"/>
              </a:ext>
            </a:extLst>
          </p:cNvPr>
          <p:cNvCxnSpPr>
            <a:cxnSpLocks/>
          </p:cNvCxnSpPr>
          <p:nvPr/>
        </p:nvCxnSpPr>
        <p:spPr>
          <a:xfrm>
            <a:off x="8153400" y="6356349"/>
            <a:ext cx="3417207" cy="0"/>
          </a:xfrm>
          <a:prstGeom prst="line">
            <a:avLst/>
          </a:prstGeom>
          <a:ln w="19050">
            <a:solidFill>
              <a:srgbClr val="C00000"/>
            </a:solidFill>
          </a:ln>
        </p:spPr>
        <p:style>
          <a:lnRef idx="1">
            <a:schemeClr val="accent2"/>
          </a:lnRef>
          <a:fillRef idx="0">
            <a:schemeClr val="accent2"/>
          </a:fillRef>
          <a:effectRef idx="0">
            <a:schemeClr val="accent2"/>
          </a:effectRef>
          <a:fontRef idx="minor">
            <a:schemeClr val="tx1"/>
          </a:fontRef>
        </p:style>
      </p:cxnSp>
      <p:pic>
        <p:nvPicPr>
          <p:cNvPr id="6" name="图片 14">
            <a:extLst>
              <a:ext uri="{FF2B5EF4-FFF2-40B4-BE49-F238E27FC236}">
                <a16:creationId xmlns:a16="http://schemas.microsoft.com/office/drawing/2014/main" id="{7E8D20EF-F717-6893-6597-09DCB8979D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312" y="3319971"/>
            <a:ext cx="3749281" cy="2720016"/>
          </a:xfrm>
          <a:prstGeom prst="rect">
            <a:avLst/>
          </a:prstGeom>
        </p:spPr>
      </p:pic>
      <p:sp>
        <p:nvSpPr>
          <p:cNvPr id="9" name="文本框 20">
            <a:extLst>
              <a:ext uri="{FF2B5EF4-FFF2-40B4-BE49-F238E27FC236}">
                <a16:creationId xmlns:a16="http://schemas.microsoft.com/office/drawing/2014/main" id="{85DBA6B7-C9DE-60D9-7B81-6CD45AF23420}"/>
              </a:ext>
            </a:extLst>
          </p:cNvPr>
          <p:cNvSpPr txBox="1"/>
          <p:nvPr/>
        </p:nvSpPr>
        <p:spPr>
          <a:xfrm>
            <a:off x="1533378" y="6074673"/>
            <a:ext cx="3094893" cy="338554"/>
          </a:xfrm>
          <a:prstGeom prst="rect">
            <a:avLst/>
          </a:prstGeom>
          <a:noFill/>
        </p:spPr>
        <p:txBody>
          <a:bodyPr wrap="square">
            <a:spAutoFit/>
          </a:bodyPr>
          <a:lstStyle/>
          <a:p>
            <a:r>
              <a:rPr kumimoji="0" lang="en-US" altLang="zh-CN" sz="1600" b="1" i="0" u="none" strike="noStrike" kern="1200" cap="none" spc="0" normalizeH="0" baseline="0" noProof="0" dirty="0">
                <a:ln>
                  <a:noFill/>
                </a:ln>
                <a:solidFill>
                  <a:srgbClr val="C00000"/>
                </a:solidFill>
                <a:effectLst/>
                <a:uLnTx/>
                <a:uFillTx/>
                <a:latin typeface="Microsoft JhengHei" panose="020B0604030504040204" pitchFamily="34" charset="-120"/>
                <a:ea typeface="Microsoft JhengHei" panose="020B0604030504040204" pitchFamily="34" charset="-120"/>
                <a:sym typeface="宋体" panose="02010600030101010101" pitchFamily="2" charset="-122"/>
              </a:rPr>
              <a:t>CERN</a:t>
            </a:r>
            <a:r>
              <a:rPr kumimoji="0" lang="zh-CN" altLang="en-US" sz="1600" b="1" i="0" u="none" strike="noStrike" kern="1200" cap="none" spc="0" normalizeH="0" baseline="0" noProof="0" dirty="0">
                <a:ln>
                  <a:noFill/>
                </a:ln>
                <a:solidFill>
                  <a:srgbClr val="C00000"/>
                </a:solidFill>
                <a:effectLst/>
                <a:uLnTx/>
                <a:uFillTx/>
                <a:latin typeface="Microsoft JhengHei" panose="020B0604030504040204" pitchFamily="34" charset="-120"/>
                <a:ea typeface="Microsoft JhengHei" panose="020B0604030504040204" pitchFamily="34" charset="-120"/>
                <a:sym typeface="宋体" panose="02010600030101010101" pitchFamily="2" charset="-122"/>
              </a:rPr>
              <a:t>的</a:t>
            </a:r>
            <a:r>
              <a:rPr kumimoji="0" lang="en-US" altLang="zh-CN" sz="1600" b="1" i="0" u="none" strike="noStrike" kern="1200" cap="none" spc="0" normalizeH="0" baseline="0" noProof="0" dirty="0">
                <a:ln>
                  <a:noFill/>
                </a:ln>
                <a:solidFill>
                  <a:srgbClr val="C00000"/>
                </a:solidFill>
                <a:effectLst/>
                <a:uLnTx/>
                <a:uFillTx/>
                <a:latin typeface="Microsoft JhengHei" panose="020B0604030504040204" pitchFamily="34" charset="-120"/>
                <a:ea typeface="Microsoft JhengHei" panose="020B0604030504040204" pitchFamily="34" charset="-120"/>
                <a:sym typeface="宋体" panose="02010600030101010101" pitchFamily="2" charset="-122"/>
              </a:rPr>
              <a:t>LHC</a:t>
            </a:r>
            <a:r>
              <a:rPr kumimoji="0" lang="zh-CN" altLang="en-US" sz="1600" b="1" i="0" u="none" strike="noStrike" kern="1200" cap="none" spc="0" normalizeH="0" baseline="0" noProof="0" dirty="0">
                <a:ln>
                  <a:noFill/>
                </a:ln>
                <a:solidFill>
                  <a:srgbClr val="C00000"/>
                </a:solidFill>
                <a:effectLst/>
                <a:uLnTx/>
                <a:uFillTx/>
                <a:latin typeface="Microsoft JhengHei" panose="020B0604030504040204" pitchFamily="34" charset="-120"/>
                <a:ea typeface="Microsoft JhengHei" panose="020B0604030504040204" pitchFamily="34" charset="-120"/>
                <a:sym typeface="宋体" panose="02010600030101010101" pitchFamily="2" charset="-122"/>
              </a:rPr>
              <a:t>探测器的电缆排布</a:t>
            </a:r>
            <a:endParaRPr lang="zh-CN" altLang="en-US" sz="1600" b="1" dirty="0">
              <a:solidFill>
                <a:srgbClr val="C00000"/>
              </a:solidFill>
              <a:latin typeface="Microsoft JhengHei" panose="020B0604030504040204" pitchFamily="34" charset="-120"/>
              <a:ea typeface="Microsoft JhengHei" panose="020B0604030504040204" pitchFamily="34" charset="-120"/>
            </a:endParaRPr>
          </a:p>
        </p:txBody>
      </p:sp>
      <p:pic>
        <p:nvPicPr>
          <p:cNvPr id="2049" name="Picture 1">
            <a:extLst>
              <a:ext uri="{FF2B5EF4-FFF2-40B4-BE49-F238E27FC236}">
                <a16:creationId xmlns:a16="http://schemas.microsoft.com/office/drawing/2014/main" id="{66390B5E-A52E-C37E-DB1D-217E3ADCC5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4024" y="3292794"/>
            <a:ext cx="5043267" cy="275406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938D4336-B989-0E7B-463C-AFF37E9B5DA2}"/>
              </a:ext>
            </a:extLst>
          </p:cNvPr>
          <p:cNvSpPr txBox="1"/>
          <p:nvPr/>
        </p:nvSpPr>
        <p:spPr>
          <a:xfrm>
            <a:off x="9233164" y="5650028"/>
            <a:ext cx="1620059" cy="369332"/>
          </a:xfrm>
          <a:prstGeom prst="rect">
            <a:avLst/>
          </a:prstGeom>
          <a:noFill/>
        </p:spPr>
        <p:txBody>
          <a:bodyPr wrap="square">
            <a:spAutoFit/>
          </a:bodyPr>
          <a:lstStyle/>
          <a:p>
            <a:r>
              <a:rPr kumimoji="0" lang="zh-CN" altLang="en-US" sz="1800" b="1" i="0" u="none" strike="noStrike" kern="1200" cap="none" spc="0" normalizeH="0" baseline="0" noProof="0" dirty="0">
                <a:ln>
                  <a:noFill/>
                </a:ln>
                <a:solidFill>
                  <a:srgbClr val="C00000"/>
                </a:solidFill>
                <a:effectLst/>
                <a:uLnTx/>
                <a:uFillTx/>
                <a:latin typeface="Microsoft JhengHei" panose="020B0604030504040204" pitchFamily="34" charset="-120"/>
                <a:ea typeface="Microsoft JhengHei" panose="020B0604030504040204" pitchFamily="34" charset="-120"/>
                <a:sym typeface="宋体" panose="02010600030101010101" pitchFamily="2" charset="-122"/>
              </a:rPr>
              <a:t>无线数据传输</a:t>
            </a:r>
            <a:endParaRPr lang="zh-CN" altLang="en-US" sz="1800" b="1" dirty="0">
              <a:solidFill>
                <a:srgbClr val="C00000"/>
              </a:solidFill>
              <a:latin typeface="Microsoft JhengHei" panose="020B0604030504040204" pitchFamily="34" charset="-120"/>
              <a:ea typeface="Microsoft JhengHei" panose="020B0604030504040204" pitchFamily="34" charset="-120"/>
            </a:endParaRPr>
          </a:p>
        </p:txBody>
      </p:sp>
      <p:sp>
        <p:nvSpPr>
          <p:cNvPr id="7" name="Slide Number Placeholder 6">
            <a:extLst>
              <a:ext uri="{FF2B5EF4-FFF2-40B4-BE49-F238E27FC236}">
                <a16:creationId xmlns:a16="http://schemas.microsoft.com/office/drawing/2014/main" id="{268DE692-75A1-20EE-F7D9-B87A24D8A391}"/>
              </a:ext>
            </a:extLst>
          </p:cNvPr>
          <p:cNvSpPr>
            <a:spLocks noGrp="1"/>
          </p:cNvSpPr>
          <p:nvPr>
            <p:ph type="sldNum" sz="quarter" idx="12"/>
          </p:nvPr>
        </p:nvSpPr>
        <p:spPr/>
        <p:txBody>
          <a:bodyPr/>
          <a:lstStyle/>
          <a:p>
            <a:fld id="{C6B12BB3-1100-4148-A030-586BEC661A75}" type="slidenum">
              <a:rPr lang="en-CN" smtClean="0"/>
              <a:t>4</a:t>
            </a:fld>
            <a:endParaRPr lang="en-CN"/>
          </a:p>
        </p:txBody>
      </p:sp>
    </p:spTree>
    <p:extLst>
      <p:ext uri="{BB962C8B-B14F-4D97-AF65-F5344CB8AC3E}">
        <p14:creationId xmlns:p14="http://schemas.microsoft.com/office/powerpoint/2010/main" val="2713396090"/>
      </p:ext>
    </p:extLst>
  </p:cSld>
  <p:clrMapOvr>
    <a:masterClrMapping/>
  </p:clrMapOvr>
  <mc:AlternateContent xmlns:mc="http://schemas.openxmlformats.org/markup-compatibility/2006" xmlns:p14="http://schemas.microsoft.com/office/powerpoint/2010/main">
    <mc:Choice Requires="p14">
      <p:transition spd="slow" p14:dur="2000" advTm="17053"/>
    </mc:Choice>
    <mc:Fallback xmlns="">
      <p:transition spd="slow" advTm="1705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A560B-5EC9-FA4F-B995-ECF4D3C9A4A4}"/>
              </a:ext>
            </a:extLst>
          </p:cNvPr>
          <p:cNvSpPr>
            <a:spLocks noGrp="1"/>
          </p:cNvSpPr>
          <p:nvPr>
            <p:ph type="title"/>
          </p:nvPr>
        </p:nvSpPr>
        <p:spPr>
          <a:xfrm>
            <a:off x="838200" y="265889"/>
            <a:ext cx="10515600" cy="862520"/>
          </a:xfrm>
        </p:spPr>
        <p:txBody>
          <a:bodyPr>
            <a:normAutofit fontScale="90000"/>
          </a:bodyPr>
          <a:lstStyle/>
          <a:p>
            <a:pPr>
              <a:lnSpc>
                <a:spcPct val="120000"/>
              </a:lnSpc>
            </a:pPr>
            <a:r>
              <a:rPr lang="zh-CN" altLang="en-US" sz="3600" dirty="0">
                <a:solidFill>
                  <a:srgbClr val="C22F2D"/>
                </a:solidFill>
                <a:latin typeface="Microsoft JhengHei" panose="020B0604030504040204" pitchFamily="34" charset="-120"/>
                <a:ea typeface="Microsoft JhengHei" panose="020B0604030504040204" pitchFamily="34" charset="-120"/>
                <a:cs typeface="Gisha" panose="020B0502040204020203" pitchFamily="34" charset="-79"/>
              </a:rPr>
              <a:t>研究现状、预期目标</a:t>
            </a:r>
            <a:br>
              <a:rPr lang="en-US" altLang="zh-CN" sz="3200" b="1" dirty="0">
                <a:solidFill>
                  <a:srgbClr val="0070C0"/>
                </a:solidFill>
                <a:latin typeface="Microsoft JhengHei" panose="020B0604030504040204" pitchFamily="34" charset="-120"/>
                <a:ea typeface="Microsoft JhengHei" panose="020B0604030504040204" pitchFamily="34" charset="-120"/>
                <a:cs typeface="Gisha" panose="020B0502040204020203" pitchFamily="34" charset="-79"/>
              </a:rPr>
            </a:br>
            <a:r>
              <a:rPr lang="zh-CN" altLang="en-US" sz="2000" dirty="0">
                <a:solidFill>
                  <a:schemeClr val="tx1">
                    <a:lumMod val="50000"/>
                    <a:lumOff val="50000"/>
                  </a:schemeClr>
                </a:solidFill>
                <a:latin typeface="Microsoft JhengHei" panose="020B0604030504040204" pitchFamily="34" charset="-120"/>
                <a:ea typeface="Microsoft JhengHei" panose="020B0604030504040204" pitchFamily="34" charset="-120"/>
                <a:cs typeface="Gisha" panose="020B0502040204020203" pitchFamily="34" charset="-79"/>
              </a:rPr>
              <a:t> </a:t>
            </a:r>
            <a:endParaRPr lang="en-CN" sz="2000" dirty="0">
              <a:solidFill>
                <a:srgbClr val="83639F"/>
              </a:solidFill>
              <a:latin typeface="Microsoft JhengHei" panose="020B0604030504040204" pitchFamily="34" charset="-120"/>
              <a:ea typeface="Microsoft JhengHei" panose="020B0604030504040204" pitchFamily="34" charset="-120"/>
              <a:cs typeface="Gisha" panose="020B0502040204020203" pitchFamily="34" charset="-79"/>
            </a:endParaRPr>
          </a:p>
        </p:txBody>
      </p:sp>
      <p:sp>
        <p:nvSpPr>
          <p:cNvPr id="15" name="Footer Placeholder 14">
            <a:extLst>
              <a:ext uri="{FF2B5EF4-FFF2-40B4-BE49-F238E27FC236}">
                <a16:creationId xmlns:a16="http://schemas.microsoft.com/office/drawing/2014/main" id="{00E23DF6-9BB0-9440-870B-1D366DF751E1}"/>
              </a:ext>
            </a:extLst>
          </p:cNvPr>
          <p:cNvSpPr>
            <a:spLocks noGrp="1"/>
          </p:cNvSpPr>
          <p:nvPr>
            <p:ph type="ftr" sz="quarter" idx="11"/>
          </p:nvPr>
        </p:nvSpPr>
        <p:spPr/>
        <p:txBody>
          <a:bodyPr/>
          <a:lstStyle/>
          <a:p>
            <a:r>
              <a:rPr lang="zh-CN" altLang="en-US" sz="1400">
                <a:solidFill>
                  <a:schemeClr val="tx1">
                    <a:lumMod val="50000"/>
                    <a:lumOff val="50000"/>
                  </a:schemeClr>
                </a:solidFill>
                <a:latin typeface="Microsoft JhengHei" panose="020B0604030504040204" pitchFamily="34" charset="-120"/>
                <a:ea typeface="Microsoft JhengHei" panose="020B0604030504040204" pitchFamily="34" charset="-120"/>
              </a:rPr>
              <a:t>课题二实施方案汇报</a:t>
            </a:r>
            <a:endParaRPr lang="en-CN" dirty="0">
              <a:solidFill>
                <a:schemeClr val="tx1">
                  <a:lumMod val="50000"/>
                  <a:lumOff val="50000"/>
                </a:schemeClr>
              </a:solidFill>
              <a:latin typeface="Microsoft JhengHei" panose="020B0604030504040204" pitchFamily="34" charset="-120"/>
              <a:ea typeface="Microsoft JhengHei" panose="020B0604030504040204" pitchFamily="34" charset="-120"/>
            </a:endParaRPr>
          </a:p>
        </p:txBody>
      </p:sp>
      <p:cxnSp>
        <p:nvCxnSpPr>
          <p:cNvPr id="4" name="Straight Connector 3">
            <a:extLst>
              <a:ext uri="{FF2B5EF4-FFF2-40B4-BE49-F238E27FC236}">
                <a16:creationId xmlns:a16="http://schemas.microsoft.com/office/drawing/2014/main" id="{D3932A0F-7718-C075-F60F-A011CF721FA9}"/>
              </a:ext>
            </a:extLst>
          </p:cNvPr>
          <p:cNvCxnSpPr>
            <a:cxnSpLocks/>
          </p:cNvCxnSpPr>
          <p:nvPr/>
        </p:nvCxnSpPr>
        <p:spPr>
          <a:xfrm>
            <a:off x="946688" y="1226925"/>
            <a:ext cx="5593597" cy="0"/>
          </a:xfrm>
          <a:prstGeom prst="line">
            <a:avLst/>
          </a:prstGeom>
          <a:ln w="25400">
            <a:solidFill>
              <a:srgbClr val="C00000"/>
            </a:solidFill>
          </a:ln>
        </p:spPr>
        <p:style>
          <a:lnRef idx="1">
            <a:schemeClr val="accent2"/>
          </a:lnRef>
          <a:fillRef idx="0">
            <a:schemeClr val="accent2"/>
          </a:fillRef>
          <a:effectRef idx="0">
            <a:schemeClr val="accent2"/>
          </a:effectRef>
          <a:fontRef idx="minor">
            <a:schemeClr val="tx1"/>
          </a:fontRef>
        </p:style>
      </p:cxnSp>
      <p:graphicFrame>
        <p:nvGraphicFramePr>
          <p:cNvPr id="6" name="Table 5">
            <a:extLst>
              <a:ext uri="{FF2B5EF4-FFF2-40B4-BE49-F238E27FC236}">
                <a16:creationId xmlns:a16="http://schemas.microsoft.com/office/drawing/2014/main" id="{2DAD4963-0066-A72B-96A9-398C986B7341}"/>
              </a:ext>
            </a:extLst>
          </p:cNvPr>
          <p:cNvGraphicFramePr>
            <a:graphicFrameLocks noGrp="1"/>
          </p:cNvGraphicFramePr>
          <p:nvPr>
            <p:extLst>
              <p:ext uri="{D42A27DB-BD31-4B8C-83A1-F6EECF244321}">
                <p14:modId xmlns:p14="http://schemas.microsoft.com/office/powerpoint/2010/main" val="3090740461"/>
              </p:ext>
            </p:extLst>
          </p:nvPr>
        </p:nvGraphicFramePr>
        <p:xfrm>
          <a:off x="1357710" y="2225891"/>
          <a:ext cx="9261818" cy="2850841"/>
        </p:xfrm>
        <a:graphic>
          <a:graphicData uri="http://schemas.openxmlformats.org/drawingml/2006/table">
            <a:tbl>
              <a:tblPr firstRow="1" bandRow="1">
                <a:tableStyleId>{C083E6E3-FA7D-4D7B-A595-EF9225AFEA82}</a:tableStyleId>
              </a:tblPr>
              <a:tblGrid>
                <a:gridCol w="2764124">
                  <a:extLst>
                    <a:ext uri="{9D8B030D-6E8A-4147-A177-3AD203B41FA5}">
                      <a16:colId xmlns:a16="http://schemas.microsoft.com/office/drawing/2014/main" val="1693900924"/>
                    </a:ext>
                  </a:extLst>
                </a:gridCol>
                <a:gridCol w="3754494">
                  <a:extLst>
                    <a:ext uri="{9D8B030D-6E8A-4147-A177-3AD203B41FA5}">
                      <a16:colId xmlns:a16="http://schemas.microsoft.com/office/drawing/2014/main" val="4265341117"/>
                    </a:ext>
                  </a:extLst>
                </a:gridCol>
                <a:gridCol w="2743200">
                  <a:extLst>
                    <a:ext uri="{9D8B030D-6E8A-4147-A177-3AD203B41FA5}">
                      <a16:colId xmlns:a16="http://schemas.microsoft.com/office/drawing/2014/main" val="4116079755"/>
                    </a:ext>
                  </a:extLst>
                </a:gridCol>
              </a:tblGrid>
              <a:tr h="508135">
                <a:tc>
                  <a:txBody>
                    <a:bodyPr/>
                    <a:lstStyle/>
                    <a:p>
                      <a:pPr algn="ctr"/>
                      <a:endParaRPr lang="en-US" sz="2200" b="0" dirty="0">
                        <a:solidFill>
                          <a:srgbClr val="C00000"/>
                        </a:solidFill>
                        <a:latin typeface="Microsoft JhengHei" panose="020B0604030504040204" pitchFamily="34" charset="-120"/>
                        <a:ea typeface="Microsoft JhengHei" panose="020B0604030504040204" pitchFamily="34" charset="-120"/>
                      </a:endParaRPr>
                    </a:p>
                  </a:txBody>
                  <a:tcPr anchor="ctr">
                    <a:lnT w="28575" cap="flat" cmpd="sng" algn="ctr">
                      <a:solidFill>
                        <a:schemeClr val="tx1"/>
                      </a:solidFill>
                      <a:prstDash val="solid"/>
                      <a:round/>
                      <a:headEnd type="none" w="med" len="med"/>
                      <a:tailEnd type="none" w="med" len="med"/>
                    </a:lnT>
                  </a:tcPr>
                </a:tc>
                <a:tc>
                  <a:txBody>
                    <a:bodyPr/>
                    <a:lstStyle/>
                    <a:p>
                      <a:pPr algn="ctr"/>
                      <a:r>
                        <a:rPr lang="zh-CN" altLang="en-US" sz="2200" b="0" dirty="0">
                          <a:solidFill>
                            <a:srgbClr val="C00000"/>
                          </a:solidFill>
                          <a:latin typeface="Microsoft JhengHei" panose="020B0604030504040204" pitchFamily="34" charset="-120"/>
                          <a:ea typeface="Microsoft JhengHei" panose="020B0604030504040204" pitchFamily="34" charset="-120"/>
                        </a:rPr>
                        <a:t>指标</a:t>
                      </a:r>
                      <a:endParaRPr lang="en-US" sz="2200" b="0" dirty="0">
                        <a:solidFill>
                          <a:srgbClr val="C00000"/>
                        </a:solidFill>
                        <a:latin typeface="Microsoft JhengHei" panose="020B0604030504040204" pitchFamily="34" charset="-120"/>
                        <a:ea typeface="Microsoft JhengHei" panose="020B0604030504040204" pitchFamily="34" charset="-120"/>
                      </a:endParaRPr>
                    </a:p>
                  </a:txBody>
                  <a:tcPr anchor="ctr">
                    <a:lnT w="28575" cap="flat" cmpd="sng" algn="ctr">
                      <a:solidFill>
                        <a:schemeClr val="tx1"/>
                      </a:solidFill>
                      <a:prstDash val="solid"/>
                      <a:round/>
                      <a:headEnd type="none" w="med" len="med"/>
                      <a:tailEnd type="none" w="med" len="med"/>
                    </a:lnT>
                  </a:tcPr>
                </a:tc>
                <a:tc>
                  <a:txBody>
                    <a:bodyPr/>
                    <a:lstStyle/>
                    <a:p>
                      <a:pPr algn="ctr"/>
                      <a:r>
                        <a:rPr lang="zh-CN" altLang="en-US" sz="2200" b="0" dirty="0">
                          <a:solidFill>
                            <a:srgbClr val="C00000"/>
                          </a:solidFill>
                          <a:latin typeface="Microsoft JhengHei" panose="020B0604030504040204" pitchFamily="34" charset="-120"/>
                          <a:ea typeface="Microsoft JhengHei" panose="020B0604030504040204" pitchFamily="34" charset="-120"/>
                        </a:rPr>
                        <a:t>现状</a:t>
                      </a:r>
                      <a:endParaRPr lang="en-US" sz="2200" b="0" dirty="0">
                        <a:solidFill>
                          <a:srgbClr val="C00000"/>
                        </a:solidFill>
                        <a:latin typeface="Microsoft JhengHei" panose="020B0604030504040204" pitchFamily="34" charset="-120"/>
                        <a:ea typeface="Microsoft JhengHei" panose="020B0604030504040204" pitchFamily="34" charset="-120"/>
                      </a:endParaRPr>
                    </a:p>
                  </a:txBody>
                  <a:tcPr anchor="ct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806925403"/>
                  </a:ext>
                </a:extLst>
              </a:tr>
              <a:tr h="820833">
                <a:tc>
                  <a:txBody>
                    <a:bodyPr/>
                    <a:lstStyle/>
                    <a:p>
                      <a:r>
                        <a:rPr lang="zh-CN" altLang="en-US" sz="2000" dirty="0">
                          <a:solidFill>
                            <a:srgbClr val="0070C0"/>
                          </a:solidFill>
                          <a:latin typeface="Microsoft JhengHei" panose="020B0604030504040204" pitchFamily="34" charset="-120"/>
                          <a:ea typeface="Microsoft JhengHei" panose="020B0604030504040204" pitchFamily="34" charset="-120"/>
                        </a:rPr>
                        <a:t>硅像素顶点探测器</a:t>
                      </a:r>
                      <a:endParaRPr lang="en-US" sz="2000" dirty="0">
                        <a:solidFill>
                          <a:srgbClr val="0070C0"/>
                        </a:solidFill>
                        <a:latin typeface="Microsoft JhengHei" panose="020B0604030504040204" pitchFamily="34" charset="-120"/>
                        <a:ea typeface="Microsoft JhengHei" panose="020B0604030504040204" pitchFamily="34" charset="-120"/>
                      </a:endParaRPr>
                    </a:p>
                  </a:txBody>
                  <a:tcPr anchor="ctr"/>
                </a:tc>
                <a:tc>
                  <a:txBody>
                    <a:bodyPr/>
                    <a:lstStyle/>
                    <a:p>
                      <a:r>
                        <a:rPr lang="zh-CN" altLang="en-US" sz="2000" dirty="0">
                          <a:solidFill>
                            <a:schemeClr val="tx1">
                              <a:lumMod val="50000"/>
                              <a:lumOff val="50000"/>
                            </a:schemeClr>
                          </a:solidFill>
                          <a:latin typeface="Microsoft JhengHei" panose="020B0604030504040204" pitchFamily="34" charset="-120"/>
                          <a:ea typeface="Microsoft JhengHei" panose="020B0604030504040204" pitchFamily="34" charset="-120"/>
                        </a:rPr>
                        <a:t>位置精度：</a:t>
                      </a:r>
                      <a:r>
                        <a:rPr lang="en-US" sz="2000" dirty="0">
                          <a:solidFill>
                            <a:schemeClr val="tx1">
                              <a:lumMod val="50000"/>
                              <a:lumOff val="50000"/>
                            </a:schemeClr>
                          </a:solidFill>
                          <a:latin typeface="Microsoft JhengHei" panose="020B0604030504040204" pitchFamily="34" charset="-120"/>
                          <a:ea typeface="Microsoft JhengHei" panose="020B0604030504040204" pitchFamily="34" charset="-120"/>
                        </a:rPr>
                        <a:t>3</a:t>
                      </a:r>
                      <a:r>
                        <a:rPr lang="zh-CN" altLang="en-US" sz="2000" dirty="0">
                          <a:solidFill>
                            <a:schemeClr val="tx1">
                              <a:lumMod val="50000"/>
                              <a:lumOff val="50000"/>
                            </a:schemeClr>
                          </a:solidFill>
                          <a:latin typeface="Microsoft JhengHei" panose="020B0604030504040204" pitchFamily="34" charset="-120"/>
                          <a:ea typeface="Microsoft JhengHei" panose="020B0604030504040204" pitchFamily="34" charset="-120"/>
                        </a:rPr>
                        <a:t> </a:t>
                      </a:r>
                      <a:r>
                        <a:rPr lang="en-US" altLang="zh-CN" sz="2000" dirty="0">
                          <a:solidFill>
                            <a:schemeClr val="tx1">
                              <a:lumMod val="50000"/>
                              <a:lumOff val="50000"/>
                            </a:schemeClr>
                          </a:solidFill>
                          <a:latin typeface="Microsoft JhengHei" panose="020B0604030504040204" pitchFamily="34" charset="-120"/>
                          <a:ea typeface="Microsoft JhengHei" panose="020B0604030504040204" pitchFamily="34" charset="-120"/>
                        </a:rPr>
                        <a:t>μ</a:t>
                      </a:r>
                      <a:r>
                        <a:rPr lang="en-US" sz="2000" dirty="0">
                          <a:solidFill>
                            <a:schemeClr val="tx1">
                              <a:lumMod val="50000"/>
                              <a:lumOff val="50000"/>
                            </a:schemeClr>
                          </a:solidFill>
                          <a:latin typeface="Microsoft JhengHei" panose="020B0604030504040204" pitchFamily="34" charset="-120"/>
                          <a:ea typeface="Microsoft JhengHei" panose="020B0604030504040204" pitchFamily="34" charset="-120"/>
                        </a:rPr>
                        <a:t>m</a:t>
                      </a:r>
                      <a:r>
                        <a:rPr lang="zh-CN" altLang="en-US" sz="2000" dirty="0">
                          <a:solidFill>
                            <a:schemeClr val="tx1">
                              <a:lumMod val="50000"/>
                              <a:lumOff val="50000"/>
                            </a:schemeClr>
                          </a:solidFill>
                          <a:latin typeface="Microsoft JhengHei" panose="020B0604030504040204" pitchFamily="34" charset="-120"/>
                          <a:ea typeface="Microsoft JhengHei" panose="020B0604030504040204" pitchFamily="34" charset="-120"/>
                        </a:rPr>
                        <a:t>，定时精度：</a:t>
                      </a:r>
                      <a:r>
                        <a:rPr lang="en-US" sz="2000" dirty="0">
                          <a:solidFill>
                            <a:schemeClr val="tx1">
                              <a:lumMod val="50000"/>
                              <a:lumOff val="50000"/>
                            </a:schemeClr>
                          </a:solidFill>
                          <a:latin typeface="Microsoft JhengHei" panose="020B0604030504040204" pitchFamily="34" charset="-120"/>
                          <a:ea typeface="Microsoft JhengHei" panose="020B0604030504040204" pitchFamily="34" charset="-120"/>
                        </a:rPr>
                        <a:t>100</a:t>
                      </a:r>
                      <a:r>
                        <a:rPr lang="zh-CN" altLang="en-US" sz="2000" dirty="0">
                          <a:solidFill>
                            <a:schemeClr val="tx1">
                              <a:lumMod val="50000"/>
                              <a:lumOff val="50000"/>
                            </a:schemeClr>
                          </a:solidFill>
                          <a:latin typeface="Microsoft JhengHei" panose="020B0604030504040204" pitchFamily="34" charset="-120"/>
                          <a:ea typeface="Microsoft JhengHei" panose="020B0604030504040204" pitchFamily="34" charset="-120"/>
                        </a:rPr>
                        <a:t> </a:t>
                      </a:r>
                      <a:r>
                        <a:rPr lang="en-US" sz="2000" dirty="0">
                          <a:solidFill>
                            <a:schemeClr val="tx1">
                              <a:lumMod val="50000"/>
                              <a:lumOff val="50000"/>
                            </a:schemeClr>
                          </a:solidFill>
                          <a:latin typeface="Microsoft JhengHei" panose="020B0604030504040204" pitchFamily="34" charset="-120"/>
                          <a:ea typeface="Microsoft JhengHei" panose="020B0604030504040204" pitchFamily="34" charset="-120"/>
                        </a:rPr>
                        <a:t>ns</a:t>
                      </a:r>
                      <a:r>
                        <a:rPr lang="zh-CN" altLang="en-US" sz="2000" dirty="0">
                          <a:solidFill>
                            <a:schemeClr val="tx1">
                              <a:lumMod val="50000"/>
                              <a:lumOff val="50000"/>
                            </a:schemeClr>
                          </a:solidFill>
                          <a:latin typeface="Microsoft JhengHei" panose="020B0604030504040204" pitchFamily="34" charset="-120"/>
                          <a:ea typeface="Microsoft JhengHei" panose="020B0604030504040204" pitchFamily="34" charset="-120"/>
                        </a:rPr>
                        <a:t>，功耗：</a:t>
                      </a:r>
                      <a:r>
                        <a:rPr lang="en-US" sz="2000" dirty="0">
                          <a:solidFill>
                            <a:schemeClr val="tx1">
                              <a:lumMod val="50000"/>
                              <a:lumOff val="50000"/>
                            </a:schemeClr>
                          </a:solidFill>
                          <a:latin typeface="Microsoft JhengHei" panose="020B0604030504040204" pitchFamily="34" charset="-120"/>
                          <a:ea typeface="Microsoft JhengHei" panose="020B0604030504040204" pitchFamily="34" charset="-120"/>
                        </a:rPr>
                        <a:t>100</a:t>
                      </a:r>
                      <a:r>
                        <a:rPr lang="zh-CN" altLang="en-US" sz="2000" dirty="0">
                          <a:solidFill>
                            <a:schemeClr val="tx1">
                              <a:lumMod val="50000"/>
                              <a:lumOff val="50000"/>
                            </a:schemeClr>
                          </a:solidFill>
                          <a:latin typeface="Microsoft JhengHei" panose="020B0604030504040204" pitchFamily="34" charset="-120"/>
                          <a:ea typeface="Microsoft JhengHei" panose="020B0604030504040204" pitchFamily="34" charset="-120"/>
                        </a:rPr>
                        <a:t> </a:t>
                      </a:r>
                      <a:r>
                        <a:rPr lang="en-US" sz="2000" dirty="0" err="1">
                          <a:solidFill>
                            <a:schemeClr val="tx1">
                              <a:lumMod val="50000"/>
                              <a:lumOff val="50000"/>
                            </a:schemeClr>
                          </a:solidFill>
                          <a:latin typeface="Microsoft JhengHei" panose="020B0604030504040204" pitchFamily="34" charset="-120"/>
                          <a:ea typeface="Microsoft JhengHei" panose="020B0604030504040204" pitchFamily="34" charset="-120"/>
                        </a:rPr>
                        <a:t>mW</a:t>
                      </a:r>
                      <a:r>
                        <a:rPr lang="en-US" sz="2000" dirty="0">
                          <a:solidFill>
                            <a:schemeClr val="tx1">
                              <a:lumMod val="50000"/>
                              <a:lumOff val="50000"/>
                            </a:schemeClr>
                          </a:solidFill>
                          <a:latin typeface="Microsoft JhengHei" panose="020B0604030504040204" pitchFamily="34" charset="-120"/>
                          <a:ea typeface="Microsoft JhengHei" panose="020B0604030504040204" pitchFamily="34" charset="-120"/>
                        </a:rPr>
                        <a:t>/cm</a:t>
                      </a:r>
                      <a:r>
                        <a:rPr lang="en-US" sz="2000" baseline="30000" dirty="0">
                          <a:solidFill>
                            <a:schemeClr val="tx1">
                              <a:lumMod val="50000"/>
                              <a:lumOff val="50000"/>
                            </a:schemeClr>
                          </a:solidFill>
                          <a:latin typeface="Microsoft JhengHei" panose="020B0604030504040204" pitchFamily="34" charset="-120"/>
                          <a:ea typeface="Microsoft JhengHei" panose="020B0604030504040204" pitchFamily="34" charset="-120"/>
                        </a:rPr>
                        <a:t>2</a:t>
                      </a:r>
                      <a:endParaRPr lang="en-US" sz="2000" dirty="0">
                        <a:solidFill>
                          <a:schemeClr val="tx1">
                            <a:lumMod val="50000"/>
                            <a:lumOff val="50000"/>
                          </a:schemeClr>
                        </a:solidFill>
                        <a:latin typeface="Microsoft JhengHei" panose="020B0604030504040204" pitchFamily="34" charset="-120"/>
                        <a:ea typeface="Microsoft JhengHei" panose="020B0604030504040204" pitchFamily="34" charset="-12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000" dirty="0">
                          <a:solidFill>
                            <a:schemeClr val="tx1">
                              <a:lumMod val="50000"/>
                              <a:lumOff val="50000"/>
                            </a:schemeClr>
                          </a:solidFill>
                          <a:latin typeface="Microsoft JhengHei" panose="020B0604030504040204" pitchFamily="34" charset="-120"/>
                          <a:ea typeface="Microsoft JhengHei" panose="020B0604030504040204" pitchFamily="34" charset="-120"/>
                        </a:rPr>
                        <a:t>位置精度：</a:t>
                      </a:r>
                      <a:r>
                        <a:rPr lang="en-US" altLang="zh-CN" sz="2000" dirty="0">
                          <a:solidFill>
                            <a:schemeClr val="tx1">
                              <a:lumMod val="50000"/>
                              <a:lumOff val="50000"/>
                            </a:schemeClr>
                          </a:solidFill>
                          <a:latin typeface="Microsoft JhengHei" panose="020B0604030504040204" pitchFamily="34" charset="-120"/>
                          <a:ea typeface="Microsoft JhengHei" panose="020B0604030504040204" pitchFamily="34" charset="-120"/>
                        </a:rPr>
                        <a:t>5</a:t>
                      </a:r>
                      <a:r>
                        <a:rPr lang="zh-CN" altLang="en-US" sz="2000" dirty="0">
                          <a:solidFill>
                            <a:schemeClr val="tx1">
                              <a:lumMod val="50000"/>
                              <a:lumOff val="50000"/>
                            </a:schemeClr>
                          </a:solidFill>
                          <a:latin typeface="Microsoft JhengHei" panose="020B0604030504040204" pitchFamily="34" charset="-120"/>
                          <a:ea typeface="Microsoft JhengHei" panose="020B0604030504040204" pitchFamily="34" charset="-120"/>
                        </a:rPr>
                        <a:t> </a:t>
                      </a:r>
                      <a:r>
                        <a:rPr lang="en-US" altLang="zh-CN" sz="2000" dirty="0">
                          <a:solidFill>
                            <a:schemeClr val="tx1">
                              <a:lumMod val="50000"/>
                              <a:lumOff val="50000"/>
                            </a:schemeClr>
                          </a:solidFill>
                          <a:latin typeface="Microsoft JhengHei" panose="020B0604030504040204" pitchFamily="34" charset="-120"/>
                          <a:ea typeface="Microsoft JhengHei" panose="020B0604030504040204" pitchFamily="34" charset="-120"/>
                          <a:sym typeface="Symbol" panose="05050102010706020507" pitchFamily="18" charset="2"/>
                        </a:rPr>
                        <a:t>μ</a:t>
                      </a:r>
                      <a:r>
                        <a:rPr lang="en-US" sz="2000" dirty="0">
                          <a:solidFill>
                            <a:schemeClr val="tx1">
                              <a:lumMod val="50000"/>
                              <a:lumOff val="50000"/>
                            </a:schemeClr>
                          </a:solidFill>
                          <a:latin typeface="Microsoft JhengHei" panose="020B0604030504040204" pitchFamily="34" charset="-120"/>
                          <a:ea typeface="Microsoft JhengHei" panose="020B0604030504040204" pitchFamily="34" charset="-120"/>
                        </a:rPr>
                        <a:t>m</a:t>
                      </a:r>
                      <a:r>
                        <a:rPr lang="zh-CN" altLang="en-US" sz="2000" dirty="0">
                          <a:solidFill>
                            <a:schemeClr val="tx1">
                              <a:lumMod val="50000"/>
                              <a:lumOff val="50000"/>
                            </a:schemeClr>
                          </a:solidFill>
                          <a:latin typeface="Microsoft JhengHei" panose="020B0604030504040204" pitchFamily="34" charset="-120"/>
                          <a:ea typeface="Microsoft JhengHei" panose="020B0604030504040204" pitchFamily="34" charset="-120"/>
                        </a:rPr>
                        <a:t>，定时精度：</a:t>
                      </a:r>
                      <a:r>
                        <a:rPr lang="en-US" sz="2000" b="0" dirty="0">
                          <a:solidFill>
                            <a:schemeClr val="tx1">
                              <a:lumMod val="50000"/>
                              <a:lumOff val="50000"/>
                            </a:schemeClr>
                          </a:solidFill>
                          <a:latin typeface="Microsoft JhengHei" panose="020B0604030504040204" pitchFamily="34" charset="-120"/>
                          <a:ea typeface="Microsoft JhengHei" panose="020B0604030504040204" pitchFamily="34" charset="-120"/>
                        </a:rPr>
                        <a:t>3</a:t>
                      </a:r>
                      <a:r>
                        <a:rPr lang="zh-CN" altLang="en-US" sz="2000" b="0" dirty="0">
                          <a:solidFill>
                            <a:schemeClr val="tx1">
                              <a:lumMod val="50000"/>
                              <a:lumOff val="50000"/>
                            </a:schemeClr>
                          </a:solidFill>
                          <a:latin typeface="Microsoft JhengHei" panose="020B0604030504040204" pitchFamily="34" charset="-120"/>
                          <a:ea typeface="Microsoft JhengHei" panose="020B0604030504040204" pitchFamily="34" charset="-120"/>
                        </a:rPr>
                        <a:t> </a:t>
                      </a:r>
                      <a:r>
                        <a:rPr lang="en-US" sz="2000" b="0" dirty="0" err="1">
                          <a:solidFill>
                            <a:schemeClr val="tx1">
                              <a:lumMod val="50000"/>
                              <a:lumOff val="50000"/>
                            </a:schemeClr>
                          </a:solidFill>
                          <a:latin typeface="Microsoft JhengHei" panose="020B0604030504040204" pitchFamily="34" charset="-120"/>
                          <a:ea typeface="Microsoft JhengHei" panose="020B0604030504040204" pitchFamily="34" charset="-120"/>
                        </a:rPr>
                        <a:t>m</a:t>
                      </a:r>
                      <a:r>
                        <a:rPr lang="en-US" altLang="zh-CN" sz="2000" b="0" dirty="0" err="1">
                          <a:solidFill>
                            <a:schemeClr val="tx1">
                              <a:lumMod val="50000"/>
                              <a:lumOff val="50000"/>
                            </a:schemeClr>
                          </a:solidFill>
                          <a:latin typeface="Microsoft JhengHei" panose="020B0604030504040204" pitchFamily="34" charset="-120"/>
                          <a:ea typeface="Microsoft JhengHei" panose="020B0604030504040204" pitchFamily="34" charset="-120"/>
                        </a:rPr>
                        <a:t>s</a:t>
                      </a:r>
                      <a:endParaRPr lang="en-US" sz="2000" b="0" dirty="0">
                        <a:solidFill>
                          <a:schemeClr val="tx1">
                            <a:lumMod val="50000"/>
                            <a:lumOff val="50000"/>
                          </a:schemeClr>
                        </a:solidFill>
                        <a:latin typeface="Microsoft JhengHei" panose="020B0604030504040204" pitchFamily="34" charset="-120"/>
                        <a:ea typeface="Microsoft JhengHei" panose="020B0604030504040204" pitchFamily="34" charset="-120"/>
                      </a:endParaRPr>
                    </a:p>
                  </a:txBody>
                  <a:tcPr anchor="ctr"/>
                </a:tc>
                <a:extLst>
                  <a:ext uri="{0D108BD9-81ED-4DB2-BD59-A6C34878D82A}">
                    <a16:rowId xmlns:a16="http://schemas.microsoft.com/office/drawing/2014/main" val="2768916681"/>
                  </a:ext>
                </a:extLst>
              </a:tr>
              <a:tr h="820833">
                <a:tc>
                  <a:txBody>
                    <a:bodyPr/>
                    <a:lstStyle/>
                    <a:p>
                      <a:r>
                        <a:rPr lang="zh-CN" altLang="en-US" sz="2000" dirty="0">
                          <a:solidFill>
                            <a:srgbClr val="0070C0"/>
                          </a:solidFill>
                          <a:latin typeface="Microsoft JhengHei" panose="020B0604030504040204" pitchFamily="34" charset="-120"/>
                          <a:ea typeface="Microsoft JhengHei" panose="020B0604030504040204" pitchFamily="34" charset="-120"/>
                        </a:rPr>
                        <a:t>高压</a:t>
                      </a:r>
                      <a:r>
                        <a:rPr lang="en-US" altLang="zh-CN" sz="2000" dirty="0">
                          <a:solidFill>
                            <a:srgbClr val="0070C0"/>
                          </a:solidFill>
                          <a:latin typeface="Microsoft JhengHei" panose="020B0604030504040204" pitchFamily="34" charset="-120"/>
                          <a:ea typeface="Microsoft JhengHei" panose="020B0604030504040204" pitchFamily="34" charset="-120"/>
                        </a:rPr>
                        <a:t>CMOS</a:t>
                      </a:r>
                      <a:r>
                        <a:rPr lang="zh-CN" altLang="en-US" sz="2000" dirty="0">
                          <a:solidFill>
                            <a:srgbClr val="0070C0"/>
                          </a:solidFill>
                          <a:latin typeface="Microsoft JhengHei" panose="020B0604030504040204" pitchFamily="34" charset="-120"/>
                          <a:ea typeface="Microsoft JhengHei" panose="020B0604030504040204" pitchFamily="34" charset="-120"/>
                        </a:rPr>
                        <a:t>径迹探测器</a:t>
                      </a:r>
                      <a:endParaRPr lang="en-US" sz="2000" dirty="0">
                        <a:solidFill>
                          <a:srgbClr val="0070C0"/>
                        </a:solidFill>
                        <a:latin typeface="Microsoft JhengHei" panose="020B0604030504040204" pitchFamily="34" charset="-120"/>
                        <a:ea typeface="Microsoft JhengHei" panose="020B0604030504040204" pitchFamily="34" charset="-12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000" dirty="0">
                          <a:solidFill>
                            <a:schemeClr val="tx1">
                              <a:lumMod val="50000"/>
                              <a:lumOff val="50000"/>
                            </a:schemeClr>
                          </a:solidFill>
                          <a:latin typeface="Microsoft JhengHei" panose="020B0604030504040204" pitchFamily="34" charset="-120"/>
                          <a:ea typeface="Microsoft JhengHei" panose="020B0604030504040204" pitchFamily="34" charset="-120"/>
                        </a:rPr>
                        <a:t>位置精度：</a:t>
                      </a:r>
                      <a:r>
                        <a:rPr lang="en-US" altLang="zh-CN" sz="2000" dirty="0">
                          <a:solidFill>
                            <a:schemeClr val="tx1">
                              <a:lumMod val="50000"/>
                              <a:lumOff val="50000"/>
                            </a:schemeClr>
                          </a:solidFill>
                          <a:latin typeface="Microsoft JhengHei" panose="020B0604030504040204" pitchFamily="34" charset="-120"/>
                          <a:ea typeface="Microsoft JhengHei" panose="020B0604030504040204" pitchFamily="34" charset="-120"/>
                        </a:rPr>
                        <a:t>10μ</a:t>
                      </a:r>
                      <a:r>
                        <a:rPr lang="en-US" sz="2000" dirty="0">
                          <a:solidFill>
                            <a:schemeClr val="tx1">
                              <a:lumMod val="50000"/>
                              <a:lumOff val="50000"/>
                            </a:schemeClr>
                          </a:solidFill>
                          <a:latin typeface="Microsoft JhengHei" panose="020B0604030504040204" pitchFamily="34" charset="-120"/>
                          <a:ea typeface="Microsoft JhengHei" panose="020B0604030504040204" pitchFamily="34" charset="-120"/>
                        </a:rPr>
                        <a:t>m</a:t>
                      </a:r>
                      <a:r>
                        <a:rPr lang="zh-CN" altLang="en-US" sz="2000" dirty="0">
                          <a:solidFill>
                            <a:schemeClr val="tx1">
                              <a:lumMod val="50000"/>
                              <a:lumOff val="50000"/>
                            </a:schemeClr>
                          </a:solidFill>
                          <a:latin typeface="Microsoft JhengHei" panose="020B0604030504040204" pitchFamily="34" charset="-120"/>
                          <a:ea typeface="Microsoft JhengHei" panose="020B0604030504040204" pitchFamily="34" charset="-120"/>
                        </a:rPr>
                        <a:t>，定时精度：</a:t>
                      </a:r>
                      <a:r>
                        <a:rPr lang="en-US" sz="2000" dirty="0">
                          <a:solidFill>
                            <a:schemeClr val="tx1">
                              <a:lumMod val="50000"/>
                              <a:lumOff val="50000"/>
                            </a:schemeClr>
                          </a:solidFill>
                          <a:latin typeface="Microsoft JhengHei" panose="020B0604030504040204" pitchFamily="34" charset="-120"/>
                          <a:ea typeface="Microsoft JhengHei" panose="020B0604030504040204" pitchFamily="34" charset="-120"/>
                        </a:rPr>
                        <a:t>10</a:t>
                      </a:r>
                      <a:r>
                        <a:rPr lang="zh-CN" altLang="en-US" sz="2000" dirty="0">
                          <a:solidFill>
                            <a:schemeClr val="tx1">
                              <a:lumMod val="50000"/>
                              <a:lumOff val="50000"/>
                            </a:schemeClr>
                          </a:solidFill>
                          <a:latin typeface="Microsoft JhengHei" panose="020B0604030504040204" pitchFamily="34" charset="-120"/>
                          <a:ea typeface="Microsoft JhengHei" panose="020B0604030504040204" pitchFamily="34" charset="-120"/>
                        </a:rPr>
                        <a:t> </a:t>
                      </a:r>
                      <a:r>
                        <a:rPr lang="en-US" sz="2000" dirty="0">
                          <a:solidFill>
                            <a:schemeClr val="tx1">
                              <a:lumMod val="50000"/>
                              <a:lumOff val="50000"/>
                            </a:schemeClr>
                          </a:solidFill>
                          <a:latin typeface="Microsoft JhengHei" panose="020B0604030504040204" pitchFamily="34" charset="-120"/>
                          <a:ea typeface="Microsoft JhengHei" panose="020B0604030504040204" pitchFamily="34" charset="-120"/>
                        </a:rPr>
                        <a:t>ns</a:t>
                      </a:r>
                      <a:r>
                        <a:rPr lang="zh-CN" altLang="en-US" sz="2000" dirty="0">
                          <a:solidFill>
                            <a:schemeClr val="tx1">
                              <a:lumMod val="50000"/>
                              <a:lumOff val="50000"/>
                            </a:schemeClr>
                          </a:solidFill>
                          <a:latin typeface="Microsoft JhengHei" panose="020B0604030504040204" pitchFamily="34" charset="-120"/>
                          <a:ea typeface="Microsoft JhengHei" panose="020B0604030504040204" pitchFamily="34" charset="-120"/>
                        </a:rPr>
                        <a:t>，功耗：</a:t>
                      </a:r>
                      <a:r>
                        <a:rPr lang="en-US" altLang="zh-CN" sz="2000" dirty="0">
                          <a:solidFill>
                            <a:schemeClr val="tx1">
                              <a:lumMod val="50000"/>
                              <a:lumOff val="50000"/>
                            </a:schemeClr>
                          </a:solidFill>
                          <a:latin typeface="Microsoft JhengHei" panose="020B0604030504040204" pitchFamily="34" charset="-120"/>
                          <a:ea typeface="Microsoft JhengHei" panose="020B0604030504040204" pitchFamily="34" charset="-120"/>
                        </a:rPr>
                        <a:t>2</a:t>
                      </a:r>
                      <a:r>
                        <a:rPr lang="en-US" sz="2000" dirty="0">
                          <a:solidFill>
                            <a:schemeClr val="tx1">
                              <a:lumMod val="50000"/>
                              <a:lumOff val="50000"/>
                            </a:schemeClr>
                          </a:solidFill>
                          <a:latin typeface="Microsoft JhengHei" panose="020B0604030504040204" pitchFamily="34" charset="-120"/>
                          <a:ea typeface="Microsoft JhengHei" panose="020B0604030504040204" pitchFamily="34" charset="-120"/>
                        </a:rPr>
                        <a:t>00</a:t>
                      </a:r>
                      <a:r>
                        <a:rPr lang="zh-CN" altLang="en-US" sz="2000" dirty="0">
                          <a:solidFill>
                            <a:schemeClr val="tx1">
                              <a:lumMod val="50000"/>
                              <a:lumOff val="50000"/>
                            </a:schemeClr>
                          </a:solidFill>
                          <a:latin typeface="Microsoft JhengHei" panose="020B0604030504040204" pitchFamily="34" charset="-120"/>
                          <a:ea typeface="Microsoft JhengHei" panose="020B0604030504040204" pitchFamily="34" charset="-120"/>
                        </a:rPr>
                        <a:t> </a:t>
                      </a:r>
                      <a:r>
                        <a:rPr lang="en-US" sz="2000" dirty="0" err="1">
                          <a:solidFill>
                            <a:schemeClr val="tx1">
                              <a:lumMod val="50000"/>
                              <a:lumOff val="50000"/>
                            </a:schemeClr>
                          </a:solidFill>
                          <a:latin typeface="Microsoft JhengHei" panose="020B0604030504040204" pitchFamily="34" charset="-120"/>
                          <a:ea typeface="Microsoft JhengHei" panose="020B0604030504040204" pitchFamily="34" charset="-120"/>
                        </a:rPr>
                        <a:t>mW</a:t>
                      </a:r>
                      <a:r>
                        <a:rPr lang="en-US" sz="2000" dirty="0">
                          <a:solidFill>
                            <a:schemeClr val="tx1">
                              <a:lumMod val="50000"/>
                              <a:lumOff val="50000"/>
                            </a:schemeClr>
                          </a:solidFill>
                          <a:latin typeface="Microsoft JhengHei" panose="020B0604030504040204" pitchFamily="34" charset="-120"/>
                          <a:ea typeface="Microsoft JhengHei" panose="020B0604030504040204" pitchFamily="34" charset="-120"/>
                        </a:rPr>
                        <a:t>/cm</a:t>
                      </a:r>
                      <a:r>
                        <a:rPr lang="en-US" sz="2000" baseline="30000" dirty="0">
                          <a:solidFill>
                            <a:schemeClr val="tx1">
                              <a:lumMod val="50000"/>
                              <a:lumOff val="50000"/>
                            </a:schemeClr>
                          </a:solidFill>
                          <a:latin typeface="Microsoft JhengHei" panose="020B0604030504040204" pitchFamily="34" charset="-120"/>
                          <a:ea typeface="Microsoft JhengHei" panose="020B0604030504040204" pitchFamily="34" charset="-120"/>
                        </a:rPr>
                        <a:t>2</a:t>
                      </a:r>
                      <a:endParaRPr lang="en-US" sz="2000" dirty="0">
                        <a:solidFill>
                          <a:schemeClr val="tx1">
                            <a:lumMod val="50000"/>
                            <a:lumOff val="50000"/>
                          </a:schemeClr>
                        </a:solidFill>
                        <a:latin typeface="Microsoft JhengHei" panose="020B0604030504040204" pitchFamily="34" charset="-120"/>
                        <a:ea typeface="Microsoft JhengHei" panose="020B0604030504040204" pitchFamily="34" charset="-12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000" dirty="0">
                          <a:solidFill>
                            <a:srgbClr val="C00000"/>
                          </a:solidFill>
                          <a:latin typeface="Microsoft JhengHei" panose="020B0604030504040204" pitchFamily="34" charset="-120"/>
                          <a:ea typeface="Microsoft JhengHei" panose="020B0604030504040204" pitchFamily="34" charset="-120"/>
                        </a:rPr>
                        <a:t>全新技术</a:t>
                      </a:r>
                      <a:endParaRPr lang="en-US" sz="2000" dirty="0">
                        <a:solidFill>
                          <a:srgbClr val="C00000"/>
                        </a:solidFill>
                        <a:latin typeface="Microsoft JhengHei" panose="020B0604030504040204" pitchFamily="34" charset="-120"/>
                        <a:ea typeface="Microsoft JhengHei" panose="020B0604030504040204" pitchFamily="34" charset="-120"/>
                      </a:endParaRPr>
                    </a:p>
                  </a:txBody>
                  <a:tcPr anchor="ctr"/>
                </a:tc>
                <a:extLst>
                  <a:ext uri="{0D108BD9-81ED-4DB2-BD59-A6C34878D82A}">
                    <a16:rowId xmlns:a16="http://schemas.microsoft.com/office/drawing/2014/main" val="4227823905"/>
                  </a:ext>
                </a:extLst>
              </a:tr>
              <a:tr h="475562">
                <a:tc>
                  <a:txBody>
                    <a:bodyPr/>
                    <a:lstStyle/>
                    <a:p>
                      <a:r>
                        <a:rPr lang="zh-CN" altLang="en-US" sz="2000" b="1" dirty="0">
                          <a:solidFill>
                            <a:srgbClr val="C00000"/>
                          </a:solidFill>
                          <a:latin typeface="Microsoft JhengHei" panose="020B0604030504040204" pitchFamily="34" charset="-120"/>
                          <a:ea typeface="Microsoft JhengHei" panose="020B0604030504040204" pitchFamily="34" charset="-120"/>
                        </a:rPr>
                        <a:t>无线数据传输</a:t>
                      </a:r>
                      <a:endParaRPr lang="en-US" sz="2000" b="1" dirty="0">
                        <a:solidFill>
                          <a:srgbClr val="C00000"/>
                        </a:solidFill>
                        <a:latin typeface="Microsoft JhengHei" panose="020B0604030504040204" pitchFamily="34" charset="-120"/>
                        <a:ea typeface="Microsoft JhengHei" panose="020B0604030504040204" pitchFamily="34" charset="-120"/>
                      </a:endParaRPr>
                    </a:p>
                  </a:txBody>
                  <a:tcPr anchor="ctr">
                    <a:lnB w="28575" cap="flat" cmpd="sng" algn="ctr">
                      <a:solidFill>
                        <a:schemeClr val="tx1"/>
                      </a:solidFill>
                      <a:prstDash val="solid"/>
                      <a:round/>
                      <a:headEnd type="none" w="med" len="med"/>
                      <a:tailEnd type="none" w="med" len="med"/>
                    </a:lnB>
                  </a:tcPr>
                </a:tc>
                <a:tc>
                  <a:txBody>
                    <a:bodyPr/>
                    <a:lstStyle/>
                    <a:p>
                      <a:r>
                        <a:rPr lang="zh-CN" altLang="en-US" sz="2000" dirty="0">
                          <a:solidFill>
                            <a:schemeClr val="tx1">
                              <a:lumMod val="50000"/>
                              <a:lumOff val="50000"/>
                            </a:schemeClr>
                          </a:solidFill>
                          <a:latin typeface="Microsoft JhengHei" panose="020B0604030504040204" pitchFamily="34" charset="-120"/>
                          <a:ea typeface="Microsoft JhengHei" panose="020B0604030504040204" pitchFamily="34" charset="-120"/>
                        </a:rPr>
                        <a:t>传输处理能力达</a:t>
                      </a:r>
                      <a:r>
                        <a:rPr lang="en-US" sz="2000" dirty="0">
                          <a:solidFill>
                            <a:schemeClr val="tx1">
                              <a:lumMod val="50000"/>
                              <a:lumOff val="50000"/>
                            </a:schemeClr>
                          </a:solidFill>
                          <a:latin typeface="Microsoft JhengHei" panose="020B0604030504040204" pitchFamily="34" charset="-120"/>
                          <a:ea typeface="Microsoft JhengHei" panose="020B0604030504040204" pitchFamily="34" charset="-120"/>
                        </a:rPr>
                        <a:t>30</a:t>
                      </a:r>
                      <a:r>
                        <a:rPr lang="zh-CN" altLang="en-US" sz="2000" dirty="0">
                          <a:solidFill>
                            <a:schemeClr val="tx1">
                              <a:lumMod val="50000"/>
                              <a:lumOff val="50000"/>
                            </a:schemeClr>
                          </a:solidFill>
                          <a:latin typeface="Microsoft JhengHei" panose="020B0604030504040204" pitchFamily="34" charset="-120"/>
                          <a:ea typeface="Microsoft JhengHei" panose="020B0604030504040204" pitchFamily="34" charset="-120"/>
                        </a:rPr>
                        <a:t> </a:t>
                      </a:r>
                      <a:r>
                        <a:rPr lang="en-US" sz="2000" dirty="0">
                          <a:solidFill>
                            <a:schemeClr val="tx1">
                              <a:lumMod val="50000"/>
                              <a:lumOff val="50000"/>
                            </a:schemeClr>
                          </a:solidFill>
                          <a:latin typeface="Microsoft JhengHei" panose="020B0604030504040204" pitchFamily="34" charset="-120"/>
                          <a:ea typeface="Microsoft JhengHei" panose="020B0604030504040204" pitchFamily="34" charset="-120"/>
                        </a:rPr>
                        <a:t>Gbps</a:t>
                      </a:r>
                    </a:p>
                  </a:txBody>
                  <a:tcPr anchor="ctr">
                    <a:lnB w="285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000" dirty="0">
                          <a:solidFill>
                            <a:srgbClr val="C00000"/>
                          </a:solidFill>
                          <a:latin typeface="Microsoft JhengHei" panose="020B0604030504040204" pitchFamily="34" charset="-120"/>
                          <a:ea typeface="Microsoft JhengHei" panose="020B0604030504040204" pitchFamily="34" charset="-120"/>
                        </a:rPr>
                        <a:t>全新技术</a:t>
                      </a:r>
                      <a:r>
                        <a:rPr lang="zh-CN" altLang="en-US" sz="2000" dirty="0">
                          <a:solidFill>
                            <a:schemeClr val="tx1">
                              <a:lumMod val="50000"/>
                              <a:lumOff val="50000"/>
                            </a:schemeClr>
                          </a:solidFill>
                          <a:latin typeface="Microsoft JhengHei" panose="020B0604030504040204" pitchFamily="34" charset="-120"/>
                          <a:ea typeface="Microsoft JhengHei" panose="020B0604030504040204" pitchFamily="34" charset="-120"/>
                        </a:rPr>
                        <a:t>，未在高能物理实验上应用</a:t>
                      </a:r>
                      <a:endParaRPr lang="en-US" sz="2000" dirty="0">
                        <a:solidFill>
                          <a:schemeClr val="tx1">
                            <a:lumMod val="50000"/>
                            <a:lumOff val="50000"/>
                          </a:schemeClr>
                        </a:solidFill>
                        <a:latin typeface="Microsoft JhengHei" panose="020B0604030504040204" pitchFamily="34" charset="-120"/>
                        <a:ea typeface="Microsoft JhengHei" panose="020B0604030504040204" pitchFamily="34" charset="-120"/>
                      </a:endParaRPr>
                    </a:p>
                  </a:txBody>
                  <a:tcPr anchor="ct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3864713"/>
                  </a:ext>
                </a:extLst>
              </a:tr>
            </a:tbl>
          </a:graphicData>
        </a:graphic>
      </p:graphicFrame>
      <p:sp>
        <p:nvSpPr>
          <p:cNvPr id="8" name="TextBox 7">
            <a:extLst>
              <a:ext uri="{FF2B5EF4-FFF2-40B4-BE49-F238E27FC236}">
                <a16:creationId xmlns:a16="http://schemas.microsoft.com/office/drawing/2014/main" id="{C2E277AC-C0E2-8566-5C82-22F5C1B2AB68}"/>
              </a:ext>
            </a:extLst>
          </p:cNvPr>
          <p:cNvSpPr txBox="1"/>
          <p:nvPr/>
        </p:nvSpPr>
        <p:spPr>
          <a:xfrm rot="16200000">
            <a:off x="144076" y="3350820"/>
            <a:ext cx="1788357" cy="400110"/>
          </a:xfrm>
          <a:prstGeom prst="rect">
            <a:avLst/>
          </a:prstGeom>
          <a:noFill/>
        </p:spPr>
        <p:txBody>
          <a:bodyPr wrap="square">
            <a:spAutoFit/>
          </a:bodyPr>
          <a:lstStyle/>
          <a:p>
            <a:r>
              <a:rPr lang="zh-CN" altLang="en-US" sz="2000" b="1" dirty="0">
                <a:solidFill>
                  <a:srgbClr val="C22F2D"/>
                </a:solidFill>
                <a:latin typeface="Microsoft JhengHei" panose="020B0604030504040204" pitchFamily="34" charset="-120"/>
                <a:ea typeface="Microsoft JhengHei" panose="020B0604030504040204" pitchFamily="34" charset="-120"/>
                <a:cs typeface="Gisha" panose="020B0502040204020203" pitchFamily="34" charset="-79"/>
              </a:rPr>
              <a:t>硅像素探测器</a:t>
            </a:r>
            <a:endParaRPr lang="en-CN" sz="2000" b="1" dirty="0"/>
          </a:p>
        </p:txBody>
      </p:sp>
      <p:sp>
        <p:nvSpPr>
          <p:cNvPr id="3" name="Slide Number Placeholder 2">
            <a:extLst>
              <a:ext uri="{FF2B5EF4-FFF2-40B4-BE49-F238E27FC236}">
                <a16:creationId xmlns:a16="http://schemas.microsoft.com/office/drawing/2014/main" id="{4628CA5E-EBBF-0ED3-AA09-F73152EB45CE}"/>
              </a:ext>
            </a:extLst>
          </p:cNvPr>
          <p:cNvSpPr>
            <a:spLocks noGrp="1"/>
          </p:cNvSpPr>
          <p:nvPr>
            <p:ph type="sldNum" sz="quarter" idx="12"/>
          </p:nvPr>
        </p:nvSpPr>
        <p:spPr/>
        <p:txBody>
          <a:bodyPr/>
          <a:lstStyle/>
          <a:p>
            <a:fld id="{C6B12BB3-1100-4148-A030-586BEC661A75}" type="slidenum">
              <a:rPr lang="en-CN" smtClean="0"/>
              <a:t>5</a:t>
            </a:fld>
            <a:endParaRPr lang="en-CN"/>
          </a:p>
        </p:txBody>
      </p:sp>
      <p:cxnSp>
        <p:nvCxnSpPr>
          <p:cNvPr id="5" name="Straight Connector 4">
            <a:extLst>
              <a:ext uri="{FF2B5EF4-FFF2-40B4-BE49-F238E27FC236}">
                <a16:creationId xmlns:a16="http://schemas.microsoft.com/office/drawing/2014/main" id="{D2E84CC9-6EBC-F081-082F-BAD3CF3D9EC1}"/>
              </a:ext>
            </a:extLst>
          </p:cNvPr>
          <p:cNvCxnSpPr>
            <a:cxnSpLocks/>
          </p:cNvCxnSpPr>
          <p:nvPr/>
        </p:nvCxnSpPr>
        <p:spPr>
          <a:xfrm>
            <a:off x="8153400" y="6356349"/>
            <a:ext cx="3417207" cy="0"/>
          </a:xfrm>
          <a:prstGeom prst="line">
            <a:avLst/>
          </a:prstGeom>
          <a:ln w="19050">
            <a:solidFill>
              <a:srgbClr val="C0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12507608"/>
      </p:ext>
    </p:extLst>
  </p:cSld>
  <p:clrMapOvr>
    <a:masterClrMapping/>
  </p:clrMapOvr>
  <mc:AlternateContent xmlns:mc="http://schemas.openxmlformats.org/markup-compatibility/2006" xmlns:p14="http://schemas.microsoft.com/office/powerpoint/2010/main">
    <mc:Choice Requires="p14">
      <p:transition spd="slow" p14:dur="2000" advTm="17053"/>
    </mc:Choice>
    <mc:Fallback xmlns="">
      <p:transition spd="slow" advTm="1705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A560B-5EC9-FA4F-B995-ECF4D3C9A4A4}"/>
              </a:ext>
            </a:extLst>
          </p:cNvPr>
          <p:cNvSpPr>
            <a:spLocks noGrp="1"/>
          </p:cNvSpPr>
          <p:nvPr>
            <p:ph type="title"/>
          </p:nvPr>
        </p:nvSpPr>
        <p:spPr>
          <a:xfrm>
            <a:off x="838200" y="265889"/>
            <a:ext cx="10515600" cy="862520"/>
          </a:xfrm>
        </p:spPr>
        <p:txBody>
          <a:bodyPr>
            <a:normAutofit fontScale="90000"/>
          </a:bodyPr>
          <a:lstStyle/>
          <a:p>
            <a:pPr>
              <a:lnSpc>
                <a:spcPct val="120000"/>
              </a:lnSpc>
            </a:pPr>
            <a:r>
              <a:rPr lang="zh-CN" altLang="en-US" sz="3600" dirty="0">
                <a:solidFill>
                  <a:srgbClr val="C22F2D"/>
                </a:solidFill>
                <a:latin typeface="Microsoft JhengHei" panose="020B0604030504040204" pitchFamily="34" charset="-120"/>
                <a:ea typeface="Microsoft JhengHei" panose="020B0604030504040204" pitchFamily="34" charset="-120"/>
                <a:cs typeface="Gisha" panose="020B0502040204020203" pitchFamily="34" charset="-79"/>
              </a:rPr>
              <a:t>研究团队</a:t>
            </a:r>
            <a:br>
              <a:rPr lang="en-US" altLang="zh-CN" sz="3200" b="1" dirty="0">
                <a:solidFill>
                  <a:srgbClr val="0070C0"/>
                </a:solidFill>
                <a:latin typeface="Microsoft JhengHei" panose="020B0604030504040204" pitchFamily="34" charset="-120"/>
                <a:ea typeface="Microsoft JhengHei" panose="020B0604030504040204" pitchFamily="34" charset="-120"/>
                <a:cs typeface="Gisha" panose="020B0502040204020203" pitchFamily="34" charset="-79"/>
              </a:rPr>
            </a:br>
            <a:r>
              <a:rPr lang="zh-CN" altLang="en-US" sz="2000" dirty="0">
                <a:solidFill>
                  <a:schemeClr val="tx1">
                    <a:lumMod val="50000"/>
                    <a:lumOff val="50000"/>
                  </a:schemeClr>
                </a:solidFill>
                <a:latin typeface="Microsoft JhengHei" panose="020B0604030504040204" pitchFamily="34" charset="-120"/>
                <a:ea typeface="Microsoft JhengHei" panose="020B0604030504040204" pitchFamily="34" charset="-120"/>
                <a:cs typeface="Gisha" panose="020B0502040204020203" pitchFamily="34" charset="-79"/>
              </a:rPr>
              <a:t> </a:t>
            </a:r>
            <a:endParaRPr lang="en-CN" sz="2000" dirty="0">
              <a:solidFill>
                <a:srgbClr val="83639F"/>
              </a:solidFill>
              <a:latin typeface="Microsoft JhengHei" panose="020B0604030504040204" pitchFamily="34" charset="-120"/>
              <a:ea typeface="Microsoft JhengHei" panose="020B0604030504040204" pitchFamily="34" charset="-120"/>
              <a:cs typeface="Gisha" panose="020B0502040204020203" pitchFamily="34" charset="-79"/>
            </a:endParaRPr>
          </a:p>
        </p:txBody>
      </p:sp>
      <p:sp>
        <p:nvSpPr>
          <p:cNvPr id="15" name="Footer Placeholder 14">
            <a:extLst>
              <a:ext uri="{FF2B5EF4-FFF2-40B4-BE49-F238E27FC236}">
                <a16:creationId xmlns:a16="http://schemas.microsoft.com/office/drawing/2014/main" id="{00E23DF6-9BB0-9440-870B-1D366DF751E1}"/>
              </a:ext>
            </a:extLst>
          </p:cNvPr>
          <p:cNvSpPr>
            <a:spLocks noGrp="1"/>
          </p:cNvSpPr>
          <p:nvPr>
            <p:ph type="ftr" sz="quarter" idx="11"/>
          </p:nvPr>
        </p:nvSpPr>
        <p:spPr/>
        <p:txBody>
          <a:bodyPr/>
          <a:lstStyle/>
          <a:p>
            <a:r>
              <a:rPr lang="zh-CN" altLang="en-US" sz="1400">
                <a:solidFill>
                  <a:schemeClr val="tx1">
                    <a:lumMod val="50000"/>
                    <a:lumOff val="50000"/>
                  </a:schemeClr>
                </a:solidFill>
                <a:latin typeface="Microsoft JhengHei" panose="020B0604030504040204" pitchFamily="34" charset="-120"/>
                <a:ea typeface="Microsoft JhengHei" panose="020B0604030504040204" pitchFamily="34" charset="-120"/>
              </a:rPr>
              <a:t>课题二实施方案汇报</a:t>
            </a:r>
            <a:endParaRPr lang="en-CN" dirty="0">
              <a:solidFill>
                <a:schemeClr val="tx1">
                  <a:lumMod val="50000"/>
                  <a:lumOff val="50000"/>
                </a:schemeClr>
              </a:solidFill>
              <a:latin typeface="Microsoft JhengHei" panose="020B0604030504040204" pitchFamily="34" charset="-120"/>
              <a:ea typeface="Microsoft JhengHei" panose="020B0604030504040204" pitchFamily="34" charset="-120"/>
            </a:endParaRPr>
          </a:p>
        </p:txBody>
      </p:sp>
      <p:cxnSp>
        <p:nvCxnSpPr>
          <p:cNvPr id="4" name="Straight Connector 3">
            <a:extLst>
              <a:ext uri="{FF2B5EF4-FFF2-40B4-BE49-F238E27FC236}">
                <a16:creationId xmlns:a16="http://schemas.microsoft.com/office/drawing/2014/main" id="{D3932A0F-7718-C075-F60F-A011CF721FA9}"/>
              </a:ext>
            </a:extLst>
          </p:cNvPr>
          <p:cNvCxnSpPr>
            <a:cxnSpLocks/>
          </p:cNvCxnSpPr>
          <p:nvPr/>
        </p:nvCxnSpPr>
        <p:spPr>
          <a:xfrm>
            <a:off x="946688" y="1226925"/>
            <a:ext cx="5593597" cy="0"/>
          </a:xfrm>
          <a:prstGeom prst="line">
            <a:avLst/>
          </a:prstGeom>
          <a:ln w="25400">
            <a:solidFill>
              <a:srgbClr val="C00000"/>
            </a:solidFill>
          </a:ln>
        </p:spPr>
        <p:style>
          <a:lnRef idx="1">
            <a:schemeClr val="accent2"/>
          </a:lnRef>
          <a:fillRef idx="0">
            <a:schemeClr val="accent2"/>
          </a:fillRef>
          <a:effectRef idx="0">
            <a:schemeClr val="accent2"/>
          </a:effectRef>
          <a:fontRef idx="minor">
            <a:schemeClr val="tx1"/>
          </a:fontRef>
        </p:style>
      </p:cxnSp>
      <p:sp>
        <p:nvSpPr>
          <p:cNvPr id="5" name="矩形 4">
            <a:extLst>
              <a:ext uri="{FF2B5EF4-FFF2-40B4-BE49-F238E27FC236}">
                <a16:creationId xmlns:a16="http://schemas.microsoft.com/office/drawing/2014/main" id="{DEF90C16-A3D6-D6F4-7B8B-BD70C584BE7F}"/>
              </a:ext>
            </a:extLst>
          </p:cNvPr>
          <p:cNvSpPr txBox="1"/>
          <p:nvPr/>
        </p:nvSpPr>
        <p:spPr>
          <a:xfrm>
            <a:off x="3995508" y="1066739"/>
            <a:ext cx="7480197" cy="2769989"/>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nSpc>
                <a:spcPct val="200000"/>
              </a:lnSpc>
            </a:pPr>
            <a:r>
              <a:rPr lang="zh-CN" altLang="en-US" sz="2000" b="1" dirty="0">
                <a:solidFill>
                  <a:srgbClr val="C00000"/>
                </a:solidFill>
                <a:latin typeface="Microsoft JhengHei" panose="020B0604030504040204" pitchFamily="34" charset="-120"/>
                <a:ea typeface="Microsoft JhengHei" panose="020B0604030504040204" pitchFamily="34" charset="-120"/>
                <a:cs typeface="SimHei" charset="-122"/>
                <a:sym typeface="SimHei"/>
              </a:rPr>
              <a:t>王建春：项目负责人和课题二负责人</a:t>
            </a:r>
            <a:endParaRPr lang="en-US" altLang="zh-CN" sz="2000" b="1" dirty="0">
              <a:solidFill>
                <a:srgbClr val="C00000"/>
              </a:solidFill>
              <a:latin typeface="Microsoft JhengHei" panose="020B0604030504040204" pitchFamily="34" charset="-120"/>
              <a:ea typeface="Microsoft JhengHei" panose="020B0604030504040204" pitchFamily="34" charset="-120"/>
              <a:cs typeface="SimHei" charset="-122"/>
              <a:sym typeface="SimHei"/>
            </a:endParaRPr>
          </a:p>
          <a:p>
            <a:r>
              <a:rPr lang="zh-CN" altLang="en-US" sz="1600" dirty="0">
                <a:solidFill>
                  <a:srgbClr val="0000FF"/>
                </a:solidFill>
                <a:latin typeface="Microsoft JhengHei" panose="020B0604030504040204" pitchFamily="34" charset="-120"/>
                <a:ea typeface="Microsoft JhengHei" panose="020B0604030504040204" pitchFamily="34" charset="-120"/>
                <a:sym typeface="SimHei"/>
              </a:rPr>
              <a:t>中国科学院高能物理研究所研究员， 博士生导师</a:t>
            </a:r>
            <a:endParaRPr lang="en-US" altLang="zh-CN" sz="1600" dirty="0">
              <a:solidFill>
                <a:srgbClr val="0000FF"/>
              </a:solidFill>
              <a:latin typeface="Microsoft JhengHei" panose="020B0604030504040204" pitchFamily="34" charset="-120"/>
              <a:ea typeface="Microsoft JhengHei" panose="020B0604030504040204" pitchFamily="34" charset="-120"/>
              <a:sym typeface="SimHei"/>
            </a:endParaRPr>
          </a:p>
          <a:p>
            <a:r>
              <a:rPr lang="zh-CN" altLang="en-US" sz="1600" dirty="0">
                <a:solidFill>
                  <a:srgbClr val="0000FF"/>
                </a:solidFill>
                <a:latin typeface="Microsoft JhengHei" panose="020B0604030504040204" pitchFamily="34" charset="-120"/>
                <a:ea typeface="Microsoft JhengHei" panose="020B0604030504040204" pitchFamily="34" charset="-120"/>
                <a:sym typeface="SimHei"/>
              </a:rPr>
              <a:t>中国科学院“百人计划”</a:t>
            </a:r>
            <a:r>
              <a:rPr lang="en-US" altLang="zh-CN" sz="1600" dirty="0">
                <a:solidFill>
                  <a:srgbClr val="0000FF"/>
                </a:solidFill>
                <a:latin typeface="Microsoft JhengHei" panose="020B0604030504040204" pitchFamily="34" charset="-120"/>
                <a:ea typeface="Microsoft JhengHei" panose="020B0604030504040204" pitchFamily="34" charset="-120"/>
                <a:sym typeface="SimHei"/>
              </a:rPr>
              <a:t>A</a:t>
            </a:r>
            <a:r>
              <a:rPr lang="zh-CN" altLang="en-US" sz="1600" dirty="0">
                <a:solidFill>
                  <a:srgbClr val="0000FF"/>
                </a:solidFill>
                <a:latin typeface="Microsoft JhengHei" panose="020B0604030504040204" pitchFamily="34" charset="-120"/>
                <a:ea typeface="Microsoft JhengHei" panose="020B0604030504040204" pitchFamily="34" charset="-120"/>
                <a:sym typeface="SimHei"/>
              </a:rPr>
              <a:t>类学术帅才</a:t>
            </a:r>
            <a:endParaRPr lang="en-US" altLang="zh-CN" sz="1600" dirty="0">
              <a:solidFill>
                <a:srgbClr val="0000FF"/>
              </a:solidFill>
              <a:latin typeface="Microsoft JhengHei" panose="020B0604030504040204" pitchFamily="34" charset="-120"/>
              <a:ea typeface="Microsoft JhengHei" panose="020B0604030504040204" pitchFamily="34" charset="-120"/>
              <a:sym typeface="SimHei"/>
            </a:endParaRPr>
          </a:p>
          <a:p>
            <a:r>
              <a:rPr lang="zh-CN" altLang="en-US" sz="1600" dirty="0">
                <a:solidFill>
                  <a:srgbClr val="0000FF"/>
                </a:solidFill>
                <a:latin typeface="Microsoft JhengHei" panose="020B0604030504040204" pitchFamily="34" charset="-120"/>
                <a:ea typeface="Microsoft JhengHei" panose="020B0604030504040204" pitchFamily="34" charset="-120"/>
                <a:sym typeface="SimHei"/>
              </a:rPr>
              <a:t>高能物理研究所实验物理中心副主任</a:t>
            </a:r>
            <a:endParaRPr lang="en-US" altLang="zh-CN" sz="1600" dirty="0">
              <a:solidFill>
                <a:srgbClr val="0000FF"/>
              </a:solidFill>
              <a:latin typeface="Microsoft JhengHei" panose="020B0604030504040204" pitchFamily="34" charset="-120"/>
              <a:ea typeface="Microsoft JhengHei" panose="020B0604030504040204" pitchFamily="34" charset="-120"/>
              <a:sym typeface="SimHei"/>
            </a:endParaRPr>
          </a:p>
          <a:p>
            <a:r>
              <a:rPr lang="en-US" altLang="zh-CN" sz="1600" dirty="0">
                <a:solidFill>
                  <a:srgbClr val="0000FF"/>
                </a:solidFill>
                <a:latin typeface="Microsoft JhengHei" panose="020B0604030504040204" pitchFamily="34" charset="-120"/>
                <a:ea typeface="Microsoft JhengHei" panose="020B0604030504040204" pitchFamily="34" charset="-120"/>
                <a:sym typeface="SimHei"/>
              </a:rPr>
              <a:t>CEPC</a:t>
            </a:r>
            <a:r>
              <a:rPr lang="zh-CN" altLang="en-US" sz="1600" dirty="0">
                <a:solidFill>
                  <a:srgbClr val="0000FF"/>
                </a:solidFill>
                <a:latin typeface="Microsoft JhengHei" panose="020B0604030504040204" pitchFamily="34" charset="-120"/>
                <a:ea typeface="Microsoft JhengHei" panose="020B0604030504040204" pitchFamily="34" charset="-120"/>
                <a:sym typeface="SimHei"/>
              </a:rPr>
              <a:t>物理与探测器联合负责人</a:t>
            </a:r>
            <a:endParaRPr lang="en-US" altLang="zh-CN" sz="1600" dirty="0">
              <a:solidFill>
                <a:srgbClr val="0000FF"/>
              </a:solidFill>
              <a:latin typeface="Microsoft JhengHei" panose="020B0604030504040204" pitchFamily="34" charset="-120"/>
              <a:ea typeface="Microsoft JhengHei" panose="020B0604030504040204" pitchFamily="34" charset="-120"/>
              <a:sym typeface="SimHei"/>
            </a:endParaRPr>
          </a:p>
          <a:p>
            <a:r>
              <a:rPr lang="en-US" altLang="zh-CN" sz="1600" dirty="0" err="1">
                <a:solidFill>
                  <a:srgbClr val="0000FF"/>
                </a:solidFill>
                <a:latin typeface="Microsoft JhengHei" panose="020B0604030504040204" pitchFamily="34" charset="-120"/>
                <a:ea typeface="Microsoft JhengHei" panose="020B0604030504040204" pitchFamily="34" charset="-120"/>
                <a:sym typeface="SimHei"/>
              </a:rPr>
              <a:t>LHCb</a:t>
            </a:r>
            <a:r>
              <a:rPr lang="zh-CN" altLang="en-US" sz="1600" dirty="0">
                <a:solidFill>
                  <a:srgbClr val="0000FF"/>
                </a:solidFill>
                <a:latin typeface="Microsoft JhengHei" panose="020B0604030504040204" pitchFamily="34" charset="-120"/>
                <a:ea typeface="Microsoft JhengHei" panose="020B0604030504040204" pitchFamily="34" charset="-120"/>
                <a:sym typeface="SimHei"/>
              </a:rPr>
              <a:t>半导体上游径迹探测器项目负责人</a:t>
            </a:r>
            <a:endParaRPr lang="en-US" altLang="zh-CN" sz="1600" dirty="0">
              <a:solidFill>
                <a:srgbClr val="0000FF"/>
              </a:solidFill>
              <a:latin typeface="Microsoft JhengHei" panose="020B0604030504040204" pitchFamily="34" charset="-120"/>
              <a:ea typeface="Microsoft JhengHei" panose="020B0604030504040204" pitchFamily="34" charset="-120"/>
              <a:sym typeface="SimHei"/>
            </a:endParaRPr>
          </a:p>
          <a:p>
            <a:r>
              <a:rPr lang="en-US" altLang="zh-CN" sz="1600" dirty="0">
                <a:solidFill>
                  <a:srgbClr val="0000FF"/>
                </a:solidFill>
                <a:latin typeface="Microsoft JhengHei" panose="020B0604030504040204" pitchFamily="34" charset="-120"/>
                <a:ea typeface="Microsoft JhengHei" panose="020B0604030504040204" pitchFamily="34" charset="-120"/>
                <a:sym typeface="SimHei"/>
              </a:rPr>
              <a:t>AMS</a:t>
            </a:r>
            <a:r>
              <a:rPr lang="zh-CN" altLang="en-US" sz="1600" dirty="0">
                <a:solidFill>
                  <a:srgbClr val="0000FF"/>
                </a:solidFill>
                <a:latin typeface="Microsoft JhengHei" panose="020B0604030504040204" pitchFamily="34" charset="-120"/>
                <a:ea typeface="Microsoft JhengHei" panose="020B0604030504040204" pitchFamily="34" charset="-120"/>
                <a:sym typeface="SimHei"/>
              </a:rPr>
              <a:t>中国团队半导体径迹探测器升级任务负责人</a:t>
            </a:r>
            <a:endParaRPr lang="en-US" altLang="zh-CN" sz="1600" dirty="0">
              <a:solidFill>
                <a:srgbClr val="0000FF"/>
              </a:solidFill>
              <a:latin typeface="Microsoft JhengHei" panose="020B0604030504040204" pitchFamily="34" charset="-120"/>
              <a:ea typeface="Microsoft JhengHei" panose="020B0604030504040204" pitchFamily="34" charset="-120"/>
              <a:sym typeface="SimHei"/>
            </a:endParaRPr>
          </a:p>
          <a:p>
            <a:endParaRPr lang="en-US" altLang="zh-CN" sz="600" dirty="0">
              <a:latin typeface="Microsoft JhengHei" panose="020B0604030504040204" pitchFamily="34" charset="-120"/>
              <a:ea typeface="Microsoft JhengHei" panose="020B0604030504040204" pitchFamily="34" charset="-120"/>
              <a:sym typeface="SimHei"/>
            </a:endParaRPr>
          </a:p>
          <a:p>
            <a:r>
              <a:rPr lang="zh-CN" altLang="en-US" sz="1600" dirty="0">
                <a:solidFill>
                  <a:schemeClr val="tx1">
                    <a:lumMod val="50000"/>
                    <a:lumOff val="50000"/>
                  </a:schemeClr>
                </a:solidFill>
                <a:latin typeface="Microsoft JhengHei" panose="020B0604030504040204" pitchFamily="34" charset="-120"/>
                <a:ea typeface="Microsoft JhengHei" panose="020B0604030504040204" pitchFamily="34" charset="-120"/>
                <a:sym typeface="SimHei"/>
              </a:rPr>
              <a:t>长期从事</a:t>
            </a:r>
            <a:r>
              <a:rPr lang="zh-CN" altLang="en-US" sz="1600" dirty="0">
                <a:solidFill>
                  <a:schemeClr val="tx1">
                    <a:lumMod val="50000"/>
                    <a:lumOff val="50000"/>
                  </a:schemeClr>
                </a:solidFill>
                <a:latin typeface="Microsoft JhengHei" panose="020B0604030504040204" pitchFamily="34" charset="-120"/>
                <a:ea typeface="Microsoft JhengHei" panose="020B0604030504040204" pitchFamily="34" charset="-120"/>
              </a:rPr>
              <a:t>重味物理和粒子探测技术研究</a:t>
            </a:r>
            <a:r>
              <a:rPr lang="zh-CN" altLang="en-US" sz="1600" dirty="0">
                <a:solidFill>
                  <a:schemeClr val="tx1">
                    <a:lumMod val="50000"/>
                    <a:lumOff val="50000"/>
                  </a:schemeClr>
                </a:solidFill>
                <a:latin typeface="Microsoft JhengHei" panose="020B0604030504040204" pitchFamily="34" charset="-120"/>
                <a:ea typeface="Microsoft JhengHei" panose="020B0604030504040204" pitchFamily="34" charset="-120"/>
                <a:sym typeface="SimHei"/>
              </a:rPr>
              <a:t>，</a:t>
            </a:r>
            <a:r>
              <a:rPr lang="zh-CN" altLang="en-US" sz="1600" dirty="0">
                <a:solidFill>
                  <a:schemeClr val="tx1">
                    <a:lumMod val="50000"/>
                    <a:lumOff val="50000"/>
                  </a:schemeClr>
                </a:solidFill>
                <a:latin typeface="Microsoft JhengHei" panose="020B0604030504040204" pitchFamily="34" charset="-120"/>
                <a:ea typeface="Microsoft JhengHei" panose="020B0604030504040204" pitchFamily="34" charset="-120"/>
              </a:rPr>
              <a:t>先后参加</a:t>
            </a:r>
            <a:r>
              <a:rPr lang="en-US" altLang="zh-CN" sz="1600" dirty="0">
                <a:solidFill>
                  <a:schemeClr val="tx1">
                    <a:lumMod val="50000"/>
                    <a:lumOff val="50000"/>
                  </a:schemeClr>
                </a:solidFill>
                <a:latin typeface="Microsoft JhengHei" panose="020B0604030504040204" pitchFamily="34" charset="-120"/>
                <a:ea typeface="Microsoft JhengHei" panose="020B0604030504040204" pitchFamily="34" charset="-120"/>
              </a:rPr>
              <a:t>L3</a:t>
            </a:r>
            <a:r>
              <a:rPr lang="zh-CN" altLang="en-US" sz="1600" dirty="0">
                <a:solidFill>
                  <a:schemeClr val="tx1">
                    <a:lumMod val="50000"/>
                    <a:lumOff val="50000"/>
                  </a:schemeClr>
                </a:solidFill>
                <a:latin typeface="Microsoft JhengHei" panose="020B0604030504040204" pitchFamily="34" charset="-120"/>
                <a:ea typeface="Microsoft JhengHei" panose="020B0604030504040204" pitchFamily="34" charset="-120"/>
              </a:rPr>
              <a:t>、</a:t>
            </a:r>
            <a:r>
              <a:rPr lang="en-US" altLang="zh-CN" sz="1600" dirty="0">
                <a:solidFill>
                  <a:schemeClr val="tx1">
                    <a:lumMod val="50000"/>
                    <a:lumOff val="50000"/>
                  </a:schemeClr>
                </a:solidFill>
                <a:latin typeface="Microsoft JhengHei" panose="020B0604030504040204" pitchFamily="34" charset="-120"/>
                <a:ea typeface="Microsoft JhengHei" panose="020B0604030504040204" pitchFamily="34" charset="-120"/>
              </a:rPr>
              <a:t>CLEO</a:t>
            </a:r>
            <a:r>
              <a:rPr lang="zh-CN" altLang="en-US" sz="1600" dirty="0">
                <a:solidFill>
                  <a:schemeClr val="tx1">
                    <a:lumMod val="50000"/>
                    <a:lumOff val="50000"/>
                  </a:schemeClr>
                </a:solidFill>
                <a:latin typeface="Microsoft JhengHei" panose="020B0604030504040204" pitchFamily="34" charset="-120"/>
                <a:ea typeface="Microsoft JhengHei" panose="020B0604030504040204" pitchFamily="34" charset="-120"/>
              </a:rPr>
              <a:t>、</a:t>
            </a:r>
            <a:r>
              <a:rPr lang="en-US" altLang="zh-CN" sz="1600" dirty="0" err="1">
                <a:solidFill>
                  <a:schemeClr val="tx1">
                    <a:lumMod val="50000"/>
                    <a:lumOff val="50000"/>
                  </a:schemeClr>
                </a:solidFill>
                <a:latin typeface="Microsoft JhengHei" panose="020B0604030504040204" pitchFamily="34" charset="-120"/>
                <a:ea typeface="Microsoft JhengHei" panose="020B0604030504040204" pitchFamily="34" charset="-120"/>
              </a:rPr>
              <a:t>LHCb</a:t>
            </a:r>
            <a:r>
              <a:rPr lang="zh-CN" altLang="en-US" sz="1600" dirty="0">
                <a:solidFill>
                  <a:schemeClr val="tx1">
                    <a:lumMod val="50000"/>
                    <a:lumOff val="50000"/>
                  </a:schemeClr>
                </a:solidFill>
                <a:latin typeface="Microsoft JhengHei" panose="020B0604030504040204" pitchFamily="34" charset="-120"/>
                <a:ea typeface="Microsoft JhengHei" panose="020B0604030504040204" pitchFamily="34" charset="-120"/>
              </a:rPr>
              <a:t>和</a:t>
            </a:r>
            <a:r>
              <a:rPr lang="en-US" altLang="zh-CN" sz="1600" dirty="0">
                <a:solidFill>
                  <a:schemeClr val="tx1">
                    <a:lumMod val="50000"/>
                    <a:lumOff val="50000"/>
                  </a:schemeClr>
                </a:solidFill>
                <a:latin typeface="Microsoft JhengHei" panose="020B0604030504040204" pitchFamily="34" charset="-120"/>
                <a:ea typeface="Microsoft JhengHei" panose="020B0604030504040204" pitchFamily="34" charset="-120"/>
              </a:rPr>
              <a:t>AMS </a:t>
            </a:r>
            <a:r>
              <a:rPr lang="zh-CN" altLang="en-US" sz="1600" dirty="0">
                <a:solidFill>
                  <a:schemeClr val="tx1">
                    <a:lumMod val="50000"/>
                    <a:lumOff val="50000"/>
                  </a:schemeClr>
                </a:solidFill>
                <a:latin typeface="Microsoft JhengHei" panose="020B0604030504040204" pitchFamily="34" charset="-120"/>
                <a:ea typeface="Microsoft JhengHei" panose="020B0604030504040204" pitchFamily="34" charset="-120"/>
              </a:rPr>
              <a:t>等国际合作实验，及</a:t>
            </a:r>
            <a:r>
              <a:rPr lang="en-US" altLang="zh-CN" sz="1600" dirty="0" err="1">
                <a:solidFill>
                  <a:schemeClr val="tx1">
                    <a:lumMod val="50000"/>
                    <a:lumOff val="50000"/>
                  </a:schemeClr>
                </a:solidFill>
                <a:latin typeface="Microsoft JhengHei" panose="020B0604030504040204" pitchFamily="34" charset="-120"/>
                <a:ea typeface="Microsoft JhengHei" panose="020B0604030504040204" pitchFamily="34" charset="-120"/>
              </a:rPr>
              <a:t>BTeV</a:t>
            </a:r>
            <a:r>
              <a:rPr lang="en-US" altLang="zh-CN" sz="1600" dirty="0">
                <a:solidFill>
                  <a:schemeClr val="tx1">
                    <a:lumMod val="50000"/>
                    <a:lumOff val="50000"/>
                  </a:schemeClr>
                </a:solidFill>
                <a:latin typeface="Microsoft JhengHei" panose="020B0604030504040204" pitchFamily="34" charset="-120"/>
                <a:ea typeface="Microsoft JhengHei" panose="020B0604030504040204" pitchFamily="34" charset="-120"/>
              </a:rPr>
              <a:t> </a:t>
            </a:r>
            <a:r>
              <a:rPr lang="zh-CN" altLang="en-US" sz="1600" dirty="0">
                <a:solidFill>
                  <a:schemeClr val="tx1">
                    <a:lumMod val="50000"/>
                    <a:lumOff val="50000"/>
                  </a:schemeClr>
                </a:solidFill>
                <a:latin typeface="Microsoft JhengHei" panose="020B0604030504040204" pitchFamily="34" charset="-120"/>
                <a:ea typeface="Microsoft JhengHei" panose="020B0604030504040204" pitchFamily="34" charset="-120"/>
              </a:rPr>
              <a:t>和</a:t>
            </a:r>
            <a:r>
              <a:rPr lang="en-US" altLang="zh-CN" sz="1600" dirty="0">
                <a:solidFill>
                  <a:schemeClr val="tx1">
                    <a:lumMod val="50000"/>
                    <a:lumOff val="50000"/>
                  </a:schemeClr>
                </a:solidFill>
                <a:latin typeface="Microsoft JhengHei" panose="020B0604030504040204" pitchFamily="34" charset="-120"/>
                <a:ea typeface="Microsoft JhengHei" panose="020B0604030504040204" pitchFamily="34" charset="-120"/>
              </a:rPr>
              <a:t>CEPC </a:t>
            </a:r>
            <a:r>
              <a:rPr lang="zh-CN" altLang="en-US" sz="1600" dirty="0">
                <a:solidFill>
                  <a:schemeClr val="tx1">
                    <a:lumMod val="50000"/>
                    <a:lumOff val="50000"/>
                  </a:schemeClr>
                </a:solidFill>
                <a:latin typeface="Microsoft JhengHei" panose="020B0604030504040204" pitchFamily="34" charset="-120"/>
                <a:ea typeface="Microsoft JhengHei" panose="020B0604030504040204" pitchFamily="34" charset="-120"/>
              </a:rPr>
              <a:t>的预研，主导和领导多个探测器的研发工作。</a:t>
            </a:r>
            <a:endParaRPr lang="en-US" altLang="zh-CN" sz="1600" dirty="0">
              <a:solidFill>
                <a:schemeClr val="tx1">
                  <a:lumMod val="50000"/>
                  <a:lumOff val="50000"/>
                </a:schemeClr>
              </a:solidFill>
              <a:latin typeface="Microsoft JhengHei" panose="020B0604030504040204" pitchFamily="34" charset="-120"/>
              <a:ea typeface="Microsoft JhengHei" panose="020B0604030504040204" pitchFamily="34" charset="-120"/>
              <a:sym typeface="SimHei"/>
            </a:endParaRPr>
          </a:p>
        </p:txBody>
      </p:sp>
      <p:pic>
        <p:nvPicPr>
          <p:cNvPr id="6" name="Picture 5">
            <a:extLst>
              <a:ext uri="{FF2B5EF4-FFF2-40B4-BE49-F238E27FC236}">
                <a16:creationId xmlns:a16="http://schemas.microsoft.com/office/drawing/2014/main" id="{61E1CD48-97A3-B83F-B516-20445FD761A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762614" y="1309990"/>
            <a:ext cx="1818786" cy="2385247"/>
          </a:xfrm>
          <a:prstGeom prst="rect">
            <a:avLst/>
          </a:prstGeom>
        </p:spPr>
      </p:pic>
      <p:graphicFrame>
        <p:nvGraphicFramePr>
          <p:cNvPr id="9" name="表格 1">
            <a:extLst>
              <a:ext uri="{FF2B5EF4-FFF2-40B4-BE49-F238E27FC236}">
                <a16:creationId xmlns:a16="http://schemas.microsoft.com/office/drawing/2014/main" id="{03C151C0-565C-C12F-0881-515B8F449599}"/>
              </a:ext>
            </a:extLst>
          </p:cNvPr>
          <p:cNvGraphicFramePr>
            <a:graphicFrameLocks noGrp="1"/>
          </p:cNvGraphicFramePr>
          <p:nvPr>
            <p:extLst>
              <p:ext uri="{D42A27DB-BD31-4B8C-83A1-F6EECF244321}">
                <p14:modId xmlns:p14="http://schemas.microsoft.com/office/powerpoint/2010/main" val="2076223672"/>
              </p:ext>
            </p:extLst>
          </p:nvPr>
        </p:nvGraphicFramePr>
        <p:xfrm>
          <a:off x="3179583" y="3878932"/>
          <a:ext cx="6193162" cy="2532711"/>
        </p:xfrm>
        <a:graphic>
          <a:graphicData uri="http://schemas.openxmlformats.org/drawingml/2006/table">
            <a:tbl>
              <a:tblPr firstRow="1" bandRow="1">
                <a:tableStyleId>{C083E6E3-FA7D-4D7B-A595-EF9225AFEA82}</a:tableStyleId>
              </a:tblPr>
              <a:tblGrid>
                <a:gridCol w="1126030">
                  <a:extLst>
                    <a:ext uri="{9D8B030D-6E8A-4147-A177-3AD203B41FA5}">
                      <a16:colId xmlns:a16="http://schemas.microsoft.com/office/drawing/2014/main" val="20000"/>
                    </a:ext>
                  </a:extLst>
                </a:gridCol>
                <a:gridCol w="1876716">
                  <a:extLst>
                    <a:ext uri="{9D8B030D-6E8A-4147-A177-3AD203B41FA5}">
                      <a16:colId xmlns:a16="http://schemas.microsoft.com/office/drawing/2014/main" val="20001"/>
                    </a:ext>
                  </a:extLst>
                </a:gridCol>
                <a:gridCol w="3190416">
                  <a:extLst>
                    <a:ext uri="{9D8B030D-6E8A-4147-A177-3AD203B41FA5}">
                      <a16:colId xmlns:a16="http://schemas.microsoft.com/office/drawing/2014/main" val="20002"/>
                    </a:ext>
                  </a:extLst>
                </a:gridCol>
              </a:tblGrid>
              <a:tr h="0">
                <a:tc>
                  <a:txBody>
                    <a:bodyPr/>
                    <a:lstStyle/>
                    <a:p>
                      <a:r>
                        <a:rPr lang="zh-CN" altLang="en-US" sz="1400" dirty="0">
                          <a:latin typeface="Microsoft JhengHei" panose="020B0604030504040204" pitchFamily="34" charset="-120"/>
                          <a:ea typeface="Microsoft JhengHei" panose="020B0604030504040204" pitchFamily="34" charset="-120"/>
                        </a:rPr>
                        <a:t>项目骨干</a:t>
                      </a:r>
                    </a:p>
                  </a:txBody>
                  <a:tcPr>
                    <a:lnT w="28575" cap="flat" cmpd="sng" algn="ctr">
                      <a:solidFill>
                        <a:schemeClr val="tx1"/>
                      </a:solidFill>
                      <a:prstDash val="solid"/>
                      <a:round/>
                      <a:headEnd type="none" w="med" len="med"/>
                      <a:tailEnd type="none" w="med" len="med"/>
                    </a:lnT>
                  </a:tcPr>
                </a:tc>
                <a:tc>
                  <a:txBody>
                    <a:bodyPr/>
                    <a:lstStyle/>
                    <a:p>
                      <a:r>
                        <a:rPr lang="zh-CN" altLang="en-US" sz="1400" dirty="0">
                          <a:latin typeface="Microsoft JhengHei" panose="020B0604030504040204" pitchFamily="34" charset="-120"/>
                          <a:ea typeface="Microsoft JhengHei" panose="020B0604030504040204" pitchFamily="34" charset="-120"/>
                        </a:rPr>
                        <a:t>性别</a:t>
                      </a:r>
                      <a:r>
                        <a:rPr lang="en-US" altLang="zh-CN" sz="1400" dirty="0">
                          <a:latin typeface="Microsoft JhengHei" panose="020B0604030504040204" pitchFamily="34" charset="-120"/>
                          <a:ea typeface="Microsoft JhengHei" panose="020B0604030504040204" pitchFamily="34" charset="-120"/>
                        </a:rPr>
                        <a:t>/</a:t>
                      </a:r>
                      <a:r>
                        <a:rPr lang="zh-CN" altLang="en-US" sz="1400" dirty="0">
                          <a:latin typeface="Microsoft JhengHei" panose="020B0604030504040204" pitchFamily="34" charset="-120"/>
                          <a:ea typeface="Microsoft JhengHei" panose="020B0604030504040204" pitchFamily="34" charset="-120"/>
                        </a:rPr>
                        <a:t>年龄</a:t>
                      </a:r>
                      <a:r>
                        <a:rPr lang="en-US" altLang="zh-CN" sz="1400" dirty="0">
                          <a:latin typeface="Microsoft JhengHei" panose="020B0604030504040204" pitchFamily="34" charset="-120"/>
                          <a:ea typeface="Microsoft JhengHei" panose="020B0604030504040204" pitchFamily="34" charset="-120"/>
                        </a:rPr>
                        <a:t>/</a:t>
                      </a:r>
                      <a:r>
                        <a:rPr lang="zh-CN" altLang="en-US" sz="1400" dirty="0">
                          <a:latin typeface="Microsoft JhengHei" panose="020B0604030504040204" pitchFamily="34" charset="-120"/>
                          <a:ea typeface="Microsoft JhengHei" panose="020B0604030504040204" pitchFamily="34" charset="-120"/>
                        </a:rPr>
                        <a:t>技术职称</a:t>
                      </a:r>
                    </a:p>
                  </a:txBody>
                  <a:tcPr>
                    <a:lnT w="28575" cap="flat" cmpd="sng" algn="ctr">
                      <a:solidFill>
                        <a:schemeClr val="tx1"/>
                      </a:solidFill>
                      <a:prstDash val="solid"/>
                      <a:round/>
                      <a:headEnd type="none" w="med" len="med"/>
                      <a:tailEnd type="none" w="med" len="med"/>
                    </a:lnT>
                  </a:tcPr>
                </a:tc>
                <a:tc>
                  <a:txBody>
                    <a:bodyPr/>
                    <a:lstStyle/>
                    <a:p>
                      <a:r>
                        <a:rPr lang="zh-CN" altLang="en-US" sz="1400" dirty="0">
                          <a:latin typeface="Microsoft JhengHei" panose="020B0604030504040204" pitchFamily="34" charset="-120"/>
                          <a:ea typeface="Microsoft JhengHei" panose="020B0604030504040204" pitchFamily="34" charset="-120"/>
                        </a:rPr>
                        <a:t>任务分工</a:t>
                      </a:r>
                    </a:p>
                  </a:txBody>
                  <a:tcP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318273">
                <a:tc>
                  <a:txBody>
                    <a:bodyPr/>
                    <a:lstStyle/>
                    <a:p>
                      <a:r>
                        <a:rPr lang="zh-CN" altLang="en-US" sz="1400" dirty="0">
                          <a:latin typeface="Microsoft JhengHei" panose="020B0604030504040204" pitchFamily="34" charset="-120"/>
                          <a:ea typeface="Microsoft JhengHei" panose="020B0604030504040204" pitchFamily="34" charset="-120"/>
                        </a:rPr>
                        <a:t>董明义</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400" dirty="0">
                          <a:latin typeface="Microsoft JhengHei" panose="020B0604030504040204" pitchFamily="34" charset="-120"/>
                          <a:ea typeface="Microsoft JhengHei" panose="020B0604030504040204" pitchFamily="34" charset="-120"/>
                        </a:rPr>
                        <a:t>男</a:t>
                      </a:r>
                      <a:r>
                        <a:rPr lang="en-US" altLang="zh-CN" sz="1400" dirty="0">
                          <a:latin typeface="Microsoft JhengHei" panose="020B0604030504040204" pitchFamily="34" charset="-120"/>
                          <a:ea typeface="Microsoft JhengHei" panose="020B0604030504040204" pitchFamily="34" charset="-120"/>
                        </a:rPr>
                        <a:t>/46/ </a:t>
                      </a:r>
                      <a:r>
                        <a:rPr lang="zh-CN" altLang="en-US" sz="1400" dirty="0">
                          <a:latin typeface="Microsoft JhengHei" panose="020B0604030504040204" pitchFamily="34" charset="-120"/>
                          <a:ea typeface="Microsoft JhengHei" panose="020B0604030504040204" pitchFamily="34" charset="-120"/>
                        </a:rPr>
                        <a:t>研究员</a:t>
                      </a:r>
                    </a:p>
                  </a:txBody>
                  <a:tcPr/>
                </a:tc>
                <a:tc>
                  <a:txBody>
                    <a:bodyPr/>
                    <a:lstStyle/>
                    <a:p>
                      <a:r>
                        <a:rPr lang="zh-CN" altLang="en-US" sz="1400" dirty="0">
                          <a:latin typeface="Microsoft JhengHei" panose="020B0604030504040204" pitchFamily="34" charset="-120"/>
                          <a:ea typeface="Microsoft JhengHei" panose="020B0604030504040204" pitchFamily="34" charset="-120"/>
                        </a:rPr>
                        <a:t>硅像素探测器研发、测试</a:t>
                      </a:r>
                    </a:p>
                  </a:txBody>
                  <a:tcPr/>
                </a:tc>
                <a:extLst>
                  <a:ext uri="{0D108BD9-81ED-4DB2-BD59-A6C34878D82A}">
                    <a16:rowId xmlns:a16="http://schemas.microsoft.com/office/drawing/2014/main" val="10006"/>
                  </a:ext>
                </a:extLst>
              </a:tr>
              <a:tr h="318273">
                <a:tc>
                  <a:txBody>
                    <a:bodyPr/>
                    <a:lstStyle/>
                    <a:p>
                      <a:r>
                        <a:rPr lang="zh-CN" altLang="en-US" sz="1400" dirty="0">
                          <a:latin typeface="Microsoft JhengHei" panose="020B0604030504040204" pitchFamily="34" charset="-120"/>
                          <a:ea typeface="Microsoft JhengHei" panose="020B0604030504040204" pitchFamily="34" charset="-120"/>
                        </a:rPr>
                        <a:t>周扬</a:t>
                      </a:r>
                    </a:p>
                  </a:txBody>
                  <a:tcPr/>
                </a:tc>
                <a:tc>
                  <a:txBody>
                    <a:bodyPr/>
                    <a:lstStyle/>
                    <a:p>
                      <a:r>
                        <a:rPr lang="zh-CN" altLang="en-US" sz="1400" dirty="0">
                          <a:latin typeface="Microsoft JhengHei" panose="020B0604030504040204" pitchFamily="34" charset="-120"/>
                          <a:ea typeface="Microsoft JhengHei" panose="020B0604030504040204" pitchFamily="34" charset="-120"/>
                        </a:rPr>
                        <a:t>男</a:t>
                      </a:r>
                      <a:r>
                        <a:rPr lang="en-US" altLang="zh-CN" sz="1400" dirty="0">
                          <a:latin typeface="Microsoft JhengHei" panose="020B0604030504040204" pitchFamily="34" charset="-120"/>
                          <a:ea typeface="Microsoft JhengHei" panose="020B0604030504040204" pitchFamily="34" charset="-120"/>
                        </a:rPr>
                        <a:t>/38/ </a:t>
                      </a:r>
                      <a:r>
                        <a:rPr lang="zh-CN" altLang="en-US" sz="1400" dirty="0">
                          <a:latin typeface="Microsoft JhengHei" panose="020B0604030504040204" pitchFamily="34" charset="-120"/>
                          <a:ea typeface="Microsoft JhengHei" panose="020B0604030504040204" pitchFamily="34" charset="-120"/>
                        </a:rPr>
                        <a:t>副研究员</a:t>
                      </a:r>
                    </a:p>
                  </a:txBody>
                  <a:tcPr/>
                </a:tc>
                <a:tc>
                  <a:txBody>
                    <a:bodyPr/>
                    <a:lstStyle/>
                    <a:p>
                      <a:r>
                        <a:rPr lang="zh-CN" altLang="en-US" sz="1400" dirty="0">
                          <a:latin typeface="Microsoft JhengHei" panose="020B0604030504040204" pitchFamily="34" charset="-120"/>
                          <a:ea typeface="Microsoft JhengHei" panose="020B0604030504040204" pitchFamily="34" charset="-120"/>
                        </a:rPr>
                        <a:t>硅像素传感器芯片研发</a:t>
                      </a:r>
                    </a:p>
                  </a:txBody>
                  <a:tcPr/>
                </a:tc>
                <a:extLst>
                  <a:ext uri="{0D108BD9-81ED-4DB2-BD59-A6C34878D82A}">
                    <a16:rowId xmlns:a16="http://schemas.microsoft.com/office/drawing/2014/main" val="10007"/>
                  </a:ext>
                </a:extLst>
              </a:tr>
              <a:tr h="318273">
                <a:tc>
                  <a:txBody>
                    <a:bodyPr/>
                    <a:lstStyle/>
                    <a:p>
                      <a:r>
                        <a:rPr lang="zh-CN" altLang="en-US" sz="1400" dirty="0">
                          <a:latin typeface="Microsoft JhengHei" panose="020B0604030504040204" pitchFamily="34" charset="-120"/>
                          <a:ea typeface="Microsoft JhengHei" panose="020B0604030504040204" pitchFamily="34" charset="-120"/>
                        </a:rPr>
                        <a:t>江晓山</a:t>
                      </a:r>
                    </a:p>
                  </a:txBody>
                  <a:tcPr/>
                </a:tc>
                <a:tc>
                  <a:txBody>
                    <a:bodyPr/>
                    <a:lstStyle/>
                    <a:p>
                      <a:r>
                        <a:rPr lang="zh-CN" altLang="en-US" sz="1400" dirty="0">
                          <a:latin typeface="Microsoft JhengHei" panose="020B0604030504040204" pitchFamily="34" charset="-120"/>
                          <a:ea typeface="Microsoft JhengHei" panose="020B0604030504040204" pitchFamily="34" charset="-120"/>
                        </a:rPr>
                        <a:t>男</a:t>
                      </a:r>
                      <a:r>
                        <a:rPr lang="en-US" altLang="zh-CN" sz="1400" dirty="0">
                          <a:latin typeface="Microsoft JhengHei" panose="020B0604030504040204" pitchFamily="34" charset="-120"/>
                          <a:ea typeface="Microsoft JhengHei" panose="020B0604030504040204" pitchFamily="34" charset="-120"/>
                        </a:rPr>
                        <a:t>/49/ </a:t>
                      </a:r>
                      <a:r>
                        <a:rPr lang="zh-CN" altLang="en-US" sz="1400" dirty="0">
                          <a:latin typeface="Microsoft JhengHei" panose="020B0604030504040204" pitchFamily="34" charset="-120"/>
                          <a:ea typeface="Microsoft JhengHei" panose="020B0604030504040204" pitchFamily="34" charset="-120"/>
                        </a:rPr>
                        <a:t>研究员</a:t>
                      </a:r>
                    </a:p>
                  </a:txBody>
                  <a:tcPr/>
                </a:tc>
                <a:tc>
                  <a:txBody>
                    <a:bodyPr/>
                    <a:lstStyle/>
                    <a:p>
                      <a:r>
                        <a:rPr lang="zh-CN" altLang="en-US" sz="1400" dirty="0">
                          <a:latin typeface="Microsoft JhengHei" panose="020B0604030504040204" pitchFamily="34" charset="-120"/>
                          <a:ea typeface="Microsoft JhengHei" panose="020B0604030504040204" pitchFamily="34" charset="-120"/>
                        </a:rPr>
                        <a:t>无线数据传输技术研发</a:t>
                      </a:r>
                    </a:p>
                  </a:txBody>
                  <a:tcPr/>
                </a:tc>
                <a:extLst>
                  <a:ext uri="{0D108BD9-81ED-4DB2-BD59-A6C34878D82A}">
                    <a16:rowId xmlns:a16="http://schemas.microsoft.com/office/drawing/2014/main" val="10008"/>
                  </a:ext>
                </a:extLst>
              </a:tr>
              <a:tr h="318273">
                <a:tc>
                  <a:txBody>
                    <a:bodyPr/>
                    <a:lstStyle/>
                    <a:p>
                      <a:r>
                        <a:rPr lang="zh-CN" altLang="en-US" sz="1400" dirty="0">
                          <a:latin typeface="Microsoft JhengHei" panose="020B0604030504040204" pitchFamily="34" charset="-120"/>
                          <a:ea typeface="Microsoft JhengHei" panose="020B0604030504040204" pitchFamily="34" charset="-120"/>
                        </a:rPr>
                        <a:t>卢云鹏</a:t>
                      </a:r>
                    </a:p>
                  </a:txBody>
                  <a:tcPr/>
                </a:tc>
                <a:tc>
                  <a:txBody>
                    <a:bodyPr/>
                    <a:lstStyle/>
                    <a:p>
                      <a:r>
                        <a:rPr lang="zh-CN" altLang="en-US" sz="1400" dirty="0">
                          <a:latin typeface="Microsoft JhengHei" panose="020B0604030504040204" pitchFamily="34" charset="-120"/>
                          <a:ea typeface="Microsoft JhengHei" panose="020B0604030504040204" pitchFamily="34" charset="-120"/>
                        </a:rPr>
                        <a:t>男</a:t>
                      </a:r>
                      <a:r>
                        <a:rPr lang="en-US" altLang="zh-CN" sz="1400" dirty="0">
                          <a:latin typeface="Microsoft JhengHei" panose="020B0604030504040204" pitchFamily="34" charset="-120"/>
                          <a:ea typeface="Microsoft JhengHei" panose="020B0604030504040204" pitchFamily="34" charset="-120"/>
                        </a:rPr>
                        <a:t>/42/ </a:t>
                      </a:r>
                      <a:r>
                        <a:rPr lang="zh-CN" altLang="en-US" sz="1400" dirty="0">
                          <a:latin typeface="Microsoft JhengHei" panose="020B0604030504040204" pitchFamily="34" charset="-120"/>
                          <a:ea typeface="Microsoft JhengHei" panose="020B0604030504040204" pitchFamily="34" charset="-120"/>
                        </a:rPr>
                        <a:t>正高级工程师</a:t>
                      </a:r>
                    </a:p>
                  </a:txBody>
                  <a:tcPr/>
                </a:tc>
                <a:tc>
                  <a:txBody>
                    <a:bodyPr/>
                    <a:lstStyle/>
                    <a:p>
                      <a:r>
                        <a:rPr lang="zh-CN" altLang="en-US" sz="1400" dirty="0">
                          <a:latin typeface="Microsoft JhengHei" panose="020B0604030504040204" pitchFamily="34" charset="-120"/>
                          <a:ea typeface="Microsoft JhengHei" panose="020B0604030504040204" pitchFamily="34" charset="-120"/>
                        </a:rPr>
                        <a:t>硅像素传感器芯片及探测器研发</a:t>
                      </a:r>
                    </a:p>
                  </a:txBody>
                  <a:tcPr/>
                </a:tc>
                <a:extLst>
                  <a:ext uri="{0D108BD9-81ED-4DB2-BD59-A6C34878D82A}">
                    <a16:rowId xmlns:a16="http://schemas.microsoft.com/office/drawing/2014/main" val="10009"/>
                  </a:ext>
                </a:extLst>
              </a:tr>
              <a:tr h="318273">
                <a:tc>
                  <a:txBody>
                    <a:bodyPr/>
                    <a:lstStyle/>
                    <a:p>
                      <a:r>
                        <a:rPr lang="zh-CN" altLang="en-US" sz="1400" dirty="0">
                          <a:latin typeface="Microsoft JhengHei" panose="020B0604030504040204" pitchFamily="34" charset="-120"/>
                          <a:ea typeface="Microsoft JhengHei" panose="020B0604030504040204" pitchFamily="34" charset="-120"/>
                        </a:rPr>
                        <a:t>李一鸣</a:t>
                      </a:r>
                    </a:p>
                  </a:txBody>
                  <a:tcPr/>
                </a:tc>
                <a:tc>
                  <a:txBody>
                    <a:bodyPr/>
                    <a:lstStyle/>
                    <a:p>
                      <a:r>
                        <a:rPr lang="zh-CN" altLang="en-US" sz="1400" dirty="0">
                          <a:latin typeface="Microsoft JhengHei" panose="020B0604030504040204" pitchFamily="34" charset="-120"/>
                          <a:ea typeface="Microsoft JhengHei" panose="020B0604030504040204" pitchFamily="34" charset="-120"/>
                        </a:rPr>
                        <a:t>女</a:t>
                      </a:r>
                      <a:r>
                        <a:rPr lang="en-US" altLang="zh-CN" sz="1400" dirty="0">
                          <a:latin typeface="Microsoft JhengHei" panose="020B0604030504040204" pitchFamily="34" charset="-120"/>
                          <a:ea typeface="Microsoft JhengHei" panose="020B0604030504040204" pitchFamily="34" charset="-120"/>
                        </a:rPr>
                        <a:t>/39/ </a:t>
                      </a:r>
                      <a:r>
                        <a:rPr lang="zh-CN" altLang="en-US" sz="1400" dirty="0">
                          <a:latin typeface="Microsoft JhengHei" panose="020B0604030504040204" pitchFamily="34" charset="-120"/>
                          <a:ea typeface="Microsoft JhengHei" panose="020B0604030504040204" pitchFamily="34" charset="-120"/>
                        </a:rPr>
                        <a:t>副研究员</a:t>
                      </a:r>
                    </a:p>
                  </a:txBody>
                  <a:tcPr/>
                </a:tc>
                <a:tc>
                  <a:txBody>
                    <a:bodyPr/>
                    <a:lstStyle/>
                    <a:p>
                      <a:r>
                        <a:rPr lang="en-US" altLang="zh-CN" sz="1400" dirty="0">
                          <a:latin typeface="Microsoft JhengHei" panose="020B0604030504040204" pitchFamily="34" charset="-120"/>
                          <a:ea typeface="Microsoft JhengHei" panose="020B0604030504040204" pitchFamily="34" charset="-120"/>
                        </a:rPr>
                        <a:t>HVCMOS</a:t>
                      </a:r>
                      <a:r>
                        <a:rPr lang="zh-CN" altLang="en-US" sz="1400" dirty="0">
                          <a:latin typeface="Microsoft JhengHei" panose="020B0604030504040204" pitchFamily="34" charset="-120"/>
                          <a:ea typeface="Microsoft JhengHei" panose="020B0604030504040204" pitchFamily="34" charset="-120"/>
                        </a:rPr>
                        <a:t>像素探测器研发、测试</a:t>
                      </a:r>
                    </a:p>
                  </a:txBody>
                  <a:tcPr/>
                </a:tc>
                <a:extLst>
                  <a:ext uri="{0D108BD9-81ED-4DB2-BD59-A6C34878D82A}">
                    <a16:rowId xmlns:a16="http://schemas.microsoft.com/office/drawing/2014/main" val="10010"/>
                  </a:ext>
                </a:extLst>
              </a:tr>
              <a:tr h="318273">
                <a:tc>
                  <a:txBody>
                    <a:bodyPr/>
                    <a:lstStyle/>
                    <a:p>
                      <a:r>
                        <a:rPr lang="zh-CN" altLang="en-US" sz="1400" dirty="0">
                          <a:latin typeface="Microsoft JhengHei" panose="020B0604030504040204" pitchFamily="34" charset="-120"/>
                          <a:ea typeface="Microsoft JhengHei" panose="020B0604030504040204" pitchFamily="34" charset="-120"/>
                        </a:rPr>
                        <a:t>朱宏博</a:t>
                      </a:r>
                    </a:p>
                  </a:txBody>
                  <a:tcPr/>
                </a:tc>
                <a:tc>
                  <a:txBody>
                    <a:bodyPr/>
                    <a:lstStyle/>
                    <a:p>
                      <a:r>
                        <a:rPr lang="zh-CN" altLang="en-US" sz="1400" dirty="0">
                          <a:latin typeface="Microsoft JhengHei" panose="020B0604030504040204" pitchFamily="34" charset="-120"/>
                          <a:ea typeface="Microsoft JhengHei" panose="020B0604030504040204" pitchFamily="34" charset="-120"/>
                        </a:rPr>
                        <a:t>男</a:t>
                      </a:r>
                      <a:r>
                        <a:rPr lang="en-US" altLang="zh-CN" sz="1400" dirty="0">
                          <a:latin typeface="Microsoft JhengHei" panose="020B0604030504040204" pitchFamily="34" charset="-120"/>
                          <a:ea typeface="Microsoft JhengHei" panose="020B0604030504040204" pitchFamily="34" charset="-120"/>
                        </a:rPr>
                        <a:t>/41/ </a:t>
                      </a:r>
                      <a:r>
                        <a:rPr lang="zh-CN" altLang="en-US" sz="1400" dirty="0">
                          <a:latin typeface="Microsoft JhengHei" panose="020B0604030504040204" pitchFamily="34" charset="-120"/>
                          <a:ea typeface="Microsoft JhengHei" panose="020B0604030504040204" pitchFamily="34" charset="-120"/>
                        </a:rPr>
                        <a:t>教授</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dirty="0">
                          <a:latin typeface="Microsoft JhengHei" panose="020B0604030504040204" pitchFamily="34" charset="-120"/>
                          <a:ea typeface="Microsoft JhengHei" panose="020B0604030504040204" pitchFamily="34" charset="-120"/>
                        </a:rPr>
                        <a:t>HVCMOS</a:t>
                      </a:r>
                      <a:r>
                        <a:rPr lang="zh-CN" altLang="en-US" sz="1400" dirty="0">
                          <a:latin typeface="Microsoft JhengHei" panose="020B0604030504040204" pitchFamily="34" charset="-120"/>
                          <a:ea typeface="Microsoft JhengHei" panose="020B0604030504040204" pitchFamily="34" charset="-120"/>
                        </a:rPr>
                        <a:t>像素探测器研发、测试</a:t>
                      </a:r>
                    </a:p>
                  </a:txBody>
                  <a:tcPr/>
                </a:tc>
                <a:extLst>
                  <a:ext uri="{0D108BD9-81ED-4DB2-BD59-A6C34878D82A}">
                    <a16:rowId xmlns:a16="http://schemas.microsoft.com/office/drawing/2014/main" val="10011"/>
                  </a:ext>
                </a:extLst>
              </a:tr>
              <a:tr h="318273">
                <a:tc>
                  <a:txBody>
                    <a:bodyPr/>
                    <a:lstStyle/>
                    <a:p>
                      <a:r>
                        <a:rPr lang="zh-CN" altLang="en-US" sz="1400" dirty="0">
                          <a:latin typeface="Microsoft JhengHei" panose="020B0604030504040204" pitchFamily="34" charset="-120"/>
                          <a:ea typeface="Microsoft JhengHei" panose="020B0604030504040204" pitchFamily="34" charset="-120"/>
                        </a:rPr>
                        <a:t>杨苹</a:t>
                      </a:r>
                    </a:p>
                  </a:txBody>
                  <a:tcPr>
                    <a:lnB w="28575" cap="flat" cmpd="sng" algn="ctr">
                      <a:solidFill>
                        <a:schemeClr val="tx1"/>
                      </a:solidFill>
                      <a:prstDash val="solid"/>
                      <a:round/>
                      <a:headEnd type="none" w="med" len="med"/>
                      <a:tailEnd type="none" w="med" len="med"/>
                    </a:lnB>
                  </a:tcPr>
                </a:tc>
                <a:tc>
                  <a:txBody>
                    <a:bodyPr/>
                    <a:lstStyle/>
                    <a:p>
                      <a:r>
                        <a:rPr lang="zh-CN" altLang="en-US" sz="1400" dirty="0">
                          <a:latin typeface="Microsoft JhengHei" panose="020B0604030504040204" pitchFamily="34" charset="-120"/>
                          <a:ea typeface="Microsoft JhengHei" panose="020B0604030504040204" pitchFamily="34" charset="-120"/>
                        </a:rPr>
                        <a:t>女</a:t>
                      </a:r>
                      <a:r>
                        <a:rPr lang="en-US" altLang="zh-CN" sz="1400" dirty="0">
                          <a:latin typeface="Microsoft JhengHei" panose="020B0604030504040204" pitchFamily="34" charset="-120"/>
                          <a:ea typeface="Microsoft JhengHei" panose="020B0604030504040204" pitchFamily="34" charset="-120"/>
                        </a:rPr>
                        <a:t>/36/ </a:t>
                      </a:r>
                      <a:r>
                        <a:rPr lang="zh-CN" altLang="en-US" sz="1400" dirty="0">
                          <a:latin typeface="Microsoft JhengHei" panose="020B0604030504040204" pitchFamily="34" charset="-120"/>
                          <a:ea typeface="Microsoft JhengHei" panose="020B0604030504040204" pitchFamily="34" charset="-120"/>
                        </a:rPr>
                        <a:t>副教授</a:t>
                      </a:r>
                    </a:p>
                  </a:txBody>
                  <a:tcPr>
                    <a:lnB w="28575" cap="flat" cmpd="sng" algn="ctr">
                      <a:solidFill>
                        <a:schemeClr val="tx1"/>
                      </a:solidFill>
                      <a:prstDash val="solid"/>
                      <a:round/>
                      <a:headEnd type="none" w="med" len="med"/>
                      <a:tailEnd type="none" w="med" len="med"/>
                    </a:lnB>
                  </a:tcPr>
                </a:tc>
                <a:tc>
                  <a:txBody>
                    <a:bodyPr/>
                    <a:lstStyle/>
                    <a:p>
                      <a:r>
                        <a:rPr lang="zh-CN" altLang="en-US" sz="1400" dirty="0">
                          <a:latin typeface="Microsoft JhengHei" panose="020B0604030504040204" pitchFamily="34" charset="-120"/>
                          <a:ea typeface="Microsoft JhengHei" panose="020B0604030504040204" pitchFamily="34" charset="-120"/>
                        </a:rPr>
                        <a:t>硅像素传感器芯片研发</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10" name="TextBox 9">
            <a:extLst>
              <a:ext uri="{FF2B5EF4-FFF2-40B4-BE49-F238E27FC236}">
                <a16:creationId xmlns:a16="http://schemas.microsoft.com/office/drawing/2014/main" id="{53BD3182-E126-E88F-19BD-EF93B22F7C4E}"/>
              </a:ext>
            </a:extLst>
          </p:cNvPr>
          <p:cNvSpPr txBox="1"/>
          <p:nvPr/>
        </p:nvSpPr>
        <p:spPr>
          <a:xfrm>
            <a:off x="9498882" y="4945232"/>
            <a:ext cx="1976823" cy="400110"/>
          </a:xfrm>
          <a:prstGeom prst="rect">
            <a:avLst/>
          </a:prstGeom>
          <a:noFill/>
        </p:spPr>
        <p:txBody>
          <a:bodyPr wrap="none" rtlCol="0">
            <a:spAutoFit/>
          </a:bodyPr>
          <a:lstStyle/>
          <a:p>
            <a:r>
              <a:rPr lang="en-US" altLang="zh-CN" sz="2000" dirty="0">
                <a:solidFill>
                  <a:schemeClr val="tx1">
                    <a:lumMod val="50000"/>
                    <a:lumOff val="50000"/>
                  </a:schemeClr>
                </a:solidFill>
                <a:latin typeface="Microsoft JhengHei" panose="020B0604030504040204" pitchFamily="34" charset="-120"/>
                <a:ea typeface="Microsoft JhengHei" panose="020B0604030504040204" pitchFamily="34" charset="-120"/>
              </a:rPr>
              <a:t>+</a:t>
            </a:r>
            <a:r>
              <a:rPr lang="zh-CN" altLang="en-US" sz="2000" dirty="0">
                <a:solidFill>
                  <a:schemeClr val="tx1">
                    <a:lumMod val="50000"/>
                    <a:lumOff val="50000"/>
                  </a:schemeClr>
                </a:solidFill>
                <a:latin typeface="Microsoft JhengHei" panose="020B0604030504040204" pitchFamily="34" charset="-120"/>
                <a:ea typeface="Microsoft JhengHei" panose="020B0604030504040204" pitchFamily="34" charset="-120"/>
              </a:rPr>
              <a:t> 博士后、学生</a:t>
            </a:r>
            <a:endParaRPr lang="en-CN" sz="2000" dirty="0">
              <a:solidFill>
                <a:schemeClr val="tx1">
                  <a:lumMod val="50000"/>
                  <a:lumOff val="50000"/>
                </a:schemeClr>
              </a:solidFill>
              <a:latin typeface="Microsoft JhengHei" panose="020B0604030504040204" pitchFamily="34" charset="-120"/>
              <a:ea typeface="Microsoft JhengHei" panose="020B0604030504040204" pitchFamily="34" charset="-120"/>
            </a:endParaRPr>
          </a:p>
        </p:txBody>
      </p:sp>
      <p:sp>
        <p:nvSpPr>
          <p:cNvPr id="11" name="TextBox 10">
            <a:extLst>
              <a:ext uri="{FF2B5EF4-FFF2-40B4-BE49-F238E27FC236}">
                <a16:creationId xmlns:a16="http://schemas.microsoft.com/office/drawing/2014/main" id="{17E1C170-13F4-2A2D-7625-3BDFE2A7335D}"/>
              </a:ext>
            </a:extLst>
          </p:cNvPr>
          <p:cNvSpPr txBox="1"/>
          <p:nvPr/>
        </p:nvSpPr>
        <p:spPr>
          <a:xfrm>
            <a:off x="1041962" y="4711398"/>
            <a:ext cx="1800493" cy="369332"/>
          </a:xfrm>
          <a:prstGeom prst="rect">
            <a:avLst/>
          </a:prstGeom>
          <a:noFill/>
        </p:spPr>
        <p:txBody>
          <a:bodyPr wrap="none" rtlCol="0">
            <a:spAutoFit/>
          </a:bodyPr>
          <a:lstStyle/>
          <a:p>
            <a:r>
              <a:rPr lang="en-CN" dirty="0">
                <a:solidFill>
                  <a:srgbClr val="C00000"/>
                </a:solidFill>
                <a:latin typeface="Microsoft JhengHei" panose="020B0604030504040204" pitchFamily="34" charset="-120"/>
                <a:ea typeface="Microsoft JhengHei" panose="020B0604030504040204" pitchFamily="34" charset="-120"/>
              </a:rPr>
              <a:t>高能物理研究所</a:t>
            </a:r>
          </a:p>
        </p:txBody>
      </p:sp>
      <p:sp>
        <p:nvSpPr>
          <p:cNvPr id="12" name="TextBox 11">
            <a:extLst>
              <a:ext uri="{FF2B5EF4-FFF2-40B4-BE49-F238E27FC236}">
                <a16:creationId xmlns:a16="http://schemas.microsoft.com/office/drawing/2014/main" id="{5FD4D1A4-DB11-A035-90C9-D6DD26DE03FA}"/>
              </a:ext>
            </a:extLst>
          </p:cNvPr>
          <p:cNvSpPr txBox="1"/>
          <p:nvPr/>
        </p:nvSpPr>
        <p:spPr>
          <a:xfrm>
            <a:off x="1388210" y="5719741"/>
            <a:ext cx="1107996" cy="369332"/>
          </a:xfrm>
          <a:prstGeom prst="rect">
            <a:avLst/>
          </a:prstGeom>
          <a:noFill/>
        </p:spPr>
        <p:txBody>
          <a:bodyPr wrap="none" rtlCol="0">
            <a:spAutoFit/>
          </a:bodyPr>
          <a:lstStyle/>
          <a:p>
            <a:r>
              <a:rPr lang="en-CN" dirty="0">
                <a:solidFill>
                  <a:srgbClr val="C00000"/>
                </a:solidFill>
                <a:latin typeface="Microsoft JhengHei" panose="020B0604030504040204" pitchFamily="34" charset="-120"/>
                <a:ea typeface="Microsoft JhengHei" panose="020B0604030504040204" pitchFamily="34" charset="-120"/>
              </a:rPr>
              <a:t>浙江大学</a:t>
            </a:r>
          </a:p>
        </p:txBody>
      </p:sp>
      <p:sp>
        <p:nvSpPr>
          <p:cNvPr id="13" name="TextBox 12">
            <a:extLst>
              <a:ext uri="{FF2B5EF4-FFF2-40B4-BE49-F238E27FC236}">
                <a16:creationId xmlns:a16="http://schemas.microsoft.com/office/drawing/2014/main" id="{96EF01DF-5608-9B9E-38CA-5346BF7DDBAC}"/>
              </a:ext>
            </a:extLst>
          </p:cNvPr>
          <p:cNvSpPr txBox="1"/>
          <p:nvPr/>
        </p:nvSpPr>
        <p:spPr>
          <a:xfrm>
            <a:off x="1157378" y="6084515"/>
            <a:ext cx="1569660" cy="369332"/>
          </a:xfrm>
          <a:prstGeom prst="rect">
            <a:avLst/>
          </a:prstGeom>
          <a:noFill/>
        </p:spPr>
        <p:txBody>
          <a:bodyPr wrap="none" rtlCol="0">
            <a:spAutoFit/>
          </a:bodyPr>
          <a:lstStyle/>
          <a:p>
            <a:r>
              <a:rPr lang="en-CN" dirty="0">
                <a:solidFill>
                  <a:srgbClr val="C00000"/>
                </a:solidFill>
                <a:latin typeface="Microsoft JhengHei" panose="020B0604030504040204" pitchFamily="34" charset="-120"/>
                <a:ea typeface="Microsoft JhengHei" panose="020B0604030504040204" pitchFamily="34" charset="-120"/>
              </a:rPr>
              <a:t>华中师范大学</a:t>
            </a:r>
          </a:p>
        </p:txBody>
      </p:sp>
      <p:sp>
        <p:nvSpPr>
          <p:cNvPr id="17" name="Left Brace 16">
            <a:extLst>
              <a:ext uri="{FF2B5EF4-FFF2-40B4-BE49-F238E27FC236}">
                <a16:creationId xmlns:a16="http://schemas.microsoft.com/office/drawing/2014/main" id="{215C9CF1-380C-8DE8-4B45-0DA01DCB9C5A}"/>
              </a:ext>
            </a:extLst>
          </p:cNvPr>
          <p:cNvSpPr/>
          <p:nvPr/>
        </p:nvSpPr>
        <p:spPr>
          <a:xfrm>
            <a:off x="2842455" y="4228444"/>
            <a:ext cx="217055" cy="142095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N"/>
          </a:p>
        </p:txBody>
      </p:sp>
      <p:sp>
        <p:nvSpPr>
          <p:cNvPr id="3" name="Slide Number Placeholder 2">
            <a:extLst>
              <a:ext uri="{FF2B5EF4-FFF2-40B4-BE49-F238E27FC236}">
                <a16:creationId xmlns:a16="http://schemas.microsoft.com/office/drawing/2014/main" id="{C1A0411E-BAFE-0137-352A-955B9672E1AA}"/>
              </a:ext>
            </a:extLst>
          </p:cNvPr>
          <p:cNvSpPr>
            <a:spLocks noGrp="1"/>
          </p:cNvSpPr>
          <p:nvPr>
            <p:ph type="sldNum" sz="quarter" idx="12"/>
          </p:nvPr>
        </p:nvSpPr>
        <p:spPr/>
        <p:txBody>
          <a:bodyPr/>
          <a:lstStyle/>
          <a:p>
            <a:fld id="{C6B12BB3-1100-4148-A030-586BEC661A75}" type="slidenum">
              <a:rPr lang="en-CN" smtClean="0"/>
              <a:t>6</a:t>
            </a:fld>
            <a:endParaRPr lang="en-CN"/>
          </a:p>
        </p:txBody>
      </p:sp>
      <p:cxnSp>
        <p:nvCxnSpPr>
          <p:cNvPr id="7" name="Straight Connector 6">
            <a:extLst>
              <a:ext uri="{FF2B5EF4-FFF2-40B4-BE49-F238E27FC236}">
                <a16:creationId xmlns:a16="http://schemas.microsoft.com/office/drawing/2014/main" id="{48051597-4B8D-4579-0359-97467594A4D2}"/>
              </a:ext>
            </a:extLst>
          </p:cNvPr>
          <p:cNvCxnSpPr>
            <a:cxnSpLocks/>
          </p:cNvCxnSpPr>
          <p:nvPr/>
        </p:nvCxnSpPr>
        <p:spPr>
          <a:xfrm>
            <a:off x="8153400" y="6356349"/>
            <a:ext cx="3417207" cy="0"/>
          </a:xfrm>
          <a:prstGeom prst="line">
            <a:avLst/>
          </a:prstGeom>
          <a:ln w="19050">
            <a:solidFill>
              <a:srgbClr val="C0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790159344"/>
      </p:ext>
    </p:extLst>
  </p:cSld>
  <p:clrMapOvr>
    <a:masterClrMapping/>
  </p:clrMapOvr>
  <mc:AlternateContent xmlns:mc="http://schemas.openxmlformats.org/markup-compatibility/2006" xmlns:p14="http://schemas.microsoft.com/office/powerpoint/2010/main">
    <mc:Choice Requires="p14">
      <p:transition spd="slow" p14:dur="2000" advTm="17053"/>
    </mc:Choice>
    <mc:Fallback xmlns="">
      <p:transition spd="slow" advTm="17053"/>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A560B-5EC9-FA4F-B995-ECF4D3C9A4A4}"/>
              </a:ext>
            </a:extLst>
          </p:cNvPr>
          <p:cNvSpPr>
            <a:spLocks noGrp="1"/>
          </p:cNvSpPr>
          <p:nvPr>
            <p:ph type="title"/>
          </p:nvPr>
        </p:nvSpPr>
        <p:spPr>
          <a:xfrm>
            <a:off x="838200" y="265889"/>
            <a:ext cx="10515600" cy="862520"/>
          </a:xfrm>
        </p:spPr>
        <p:txBody>
          <a:bodyPr>
            <a:normAutofit fontScale="90000"/>
          </a:bodyPr>
          <a:lstStyle/>
          <a:p>
            <a:pPr>
              <a:lnSpc>
                <a:spcPct val="120000"/>
              </a:lnSpc>
            </a:pPr>
            <a:r>
              <a:rPr lang="zh-CN" altLang="en-US" sz="3600" dirty="0">
                <a:solidFill>
                  <a:srgbClr val="C22F2D"/>
                </a:solidFill>
                <a:latin typeface="Microsoft JhengHei" panose="020B0604030504040204" pitchFamily="34" charset="-120"/>
                <a:ea typeface="Microsoft JhengHei" panose="020B0604030504040204" pitchFamily="34" charset="-120"/>
                <a:cs typeface="Gisha" panose="020B0502040204020203" pitchFamily="34" charset="-79"/>
              </a:rPr>
              <a:t>研究方案、技术路线</a:t>
            </a:r>
            <a:br>
              <a:rPr lang="en-US" altLang="zh-CN" sz="3200" b="1" dirty="0">
                <a:solidFill>
                  <a:srgbClr val="0070C0"/>
                </a:solidFill>
                <a:latin typeface="Microsoft JhengHei" panose="020B0604030504040204" pitchFamily="34" charset="-120"/>
                <a:ea typeface="Microsoft JhengHei" panose="020B0604030504040204" pitchFamily="34" charset="-120"/>
                <a:cs typeface="Gisha" panose="020B0502040204020203" pitchFamily="34" charset="-79"/>
              </a:rPr>
            </a:br>
            <a:r>
              <a:rPr lang="zh-CN" altLang="en-US" sz="2000" dirty="0">
                <a:solidFill>
                  <a:schemeClr val="tx1">
                    <a:lumMod val="50000"/>
                    <a:lumOff val="50000"/>
                  </a:schemeClr>
                </a:solidFill>
                <a:latin typeface="Microsoft JhengHei" panose="020B0604030504040204" pitchFamily="34" charset="-120"/>
                <a:ea typeface="Microsoft JhengHei" panose="020B0604030504040204" pitchFamily="34" charset="-120"/>
                <a:cs typeface="Gisha" panose="020B0502040204020203" pitchFamily="34" charset="-79"/>
              </a:rPr>
              <a:t> </a:t>
            </a:r>
            <a:endParaRPr lang="en-CN" sz="2000" dirty="0">
              <a:solidFill>
                <a:srgbClr val="83639F"/>
              </a:solidFill>
              <a:latin typeface="Microsoft JhengHei" panose="020B0604030504040204" pitchFamily="34" charset="-120"/>
              <a:ea typeface="Microsoft JhengHei" panose="020B0604030504040204" pitchFamily="34" charset="-120"/>
              <a:cs typeface="Gisha" panose="020B0502040204020203" pitchFamily="34" charset="-79"/>
            </a:endParaRPr>
          </a:p>
        </p:txBody>
      </p:sp>
      <p:sp>
        <p:nvSpPr>
          <p:cNvPr id="3" name="Content Placeholder 2">
            <a:extLst>
              <a:ext uri="{FF2B5EF4-FFF2-40B4-BE49-F238E27FC236}">
                <a16:creationId xmlns:a16="http://schemas.microsoft.com/office/drawing/2014/main" id="{26CDD37B-2E00-034D-9EF8-5E6BE1F26102}"/>
              </a:ext>
            </a:extLst>
          </p:cNvPr>
          <p:cNvSpPr>
            <a:spLocks noGrp="1"/>
          </p:cNvSpPr>
          <p:nvPr>
            <p:ph idx="1"/>
          </p:nvPr>
        </p:nvSpPr>
        <p:spPr>
          <a:xfrm>
            <a:off x="838200" y="1309989"/>
            <a:ext cx="10732407" cy="4725046"/>
          </a:xfrm>
        </p:spPr>
        <p:txBody>
          <a:bodyPr>
            <a:normAutofit/>
          </a:bodyPr>
          <a:lstStyle/>
          <a:p>
            <a:pPr>
              <a:lnSpc>
                <a:spcPct val="114000"/>
              </a:lnSpc>
              <a:spcBef>
                <a:spcPts val="600"/>
              </a:spcBef>
              <a:buSzPct val="100000"/>
              <a:buFont typeface="System Font Regular"/>
              <a:buChar char="◦"/>
            </a:pPr>
            <a:r>
              <a:rPr lang="en-US" altLang="zh-CN" sz="2000" dirty="0">
                <a:solidFill>
                  <a:srgbClr val="C00000"/>
                </a:solidFill>
                <a:latin typeface="Microsoft JhengHei" panose="020B0604030504040204" pitchFamily="34" charset="-120"/>
                <a:ea typeface="Microsoft JhengHei" panose="020B0604030504040204" pitchFamily="34" charset="-120"/>
              </a:rPr>
              <a:t>180</a:t>
            </a:r>
            <a:r>
              <a:rPr lang="zh-CN" altLang="en-US" sz="2000" dirty="0">
                <a:solidFill>
                  <a:srgbClr val="C00000"/>
                </a:solidFill>
                <a:latin typeface="Microsoft JhengHei" panose="020B0604030504040204" pitchFamily="34" charset="-120"/>
                <a:ea typeface="Microsoft JhengHei" panose="020B0604030504040204" pitchFamily="34" charset="-120"/>
              </a:rPr>
              <a:t> </a:t>
            </a:r>
            <a:r>
              <a:rPr lang="en-US" altLang="zh-CN" sz="2000" dirty="0">
                <a:solidFill>
                  <a:srgbClr val="C00000"/>
                </a:solidFill>
                <a:latin typeface="Microsoft JhengHei" panose="020B0604030504040204" pitchFamily="34" charset="-120"/>
                <a:ea typeface="Microsoft JhengHei" panose="020B0604030504040204" pitchFamily="34" charset="-120"/>
              </a:rPr>
              <a:t>nm CMOS</a:t>
            </a:r>
            <a:r>
              <a:rPr lang="zh-CN" altLang="en-US" sz="2000" dirty="0">
                <a:solidFill>
                  <a:srgbClr val="C00000"/>
                </a:solidFill>
                <a:latin typeface="Microsoft JhengHei" panose="020B0604030504040204" pitchFamily="34" charset="-120"/>
                <a:ea typeface="Microsoft JhengHei" panose="020B0604030504040204" pitchFamily="34" charset="-120"/>
              </a:rPr>
              <a:t>工艺：</a:t>
            </a:r>
            <a:r>
              <a:rPr lang="zh-CN" altLang="en-US" sz="2000" dirty="0">
                <a:solidFill>
                  <a:schemeClr val="tx1">
                    <a:lumMod val="50000"/>
                    <a:lumOff val="50000"/>
                  </a:schemeClr>
                </a:solidFill>
                <a:latin typeface="Microsoft JhengHei" panose="020B0604030504040204" pitchFamily="34" charset="-120"/>
                <a:ea typeface="Microsoft JhengHei" panose="020B0604030504040204" pitchFamily="34" charset="-120"/>
              </a:rPr>
              <a:t>相对成熟的芯片工艺，项目团队利用该工艺已成功研制了</a:t>
            </a:r>
            <a:r>
              <a:rPr lang="en-US" altLang="zh-CN" sz="2000" dirty="0" err="1">
                <a:solidFill>
                  <a:schemeClr val="tx1">
                    <a:lumMod val="50000"/>
                    <a:lumOff val="50000"/>
                  </a:schemeClr>
                </a:solidFill>
                <a:latin typeface="Microsoft JhengHei" panose="020B0604030504040204" pitchFamily="34" charset="-120"/>
                <a:ea typeface="Microsoft JhengHei" panose="020B0604030504040204" pitchFamily="34" charset="-120"/>
              </a:rPr>
              <a:t>TaichuPix</a:t>
            </a:r>
            <a:r>
              <a:rPr lang="zh-CN" altLang="en-US" sz="2000" dirty="0">
                <a:solidFill>
                  <a:schemeClr val="tx1">
                    <a:lumMod val="50000"/>
                    <a:lumOff val="50000"/>
                  </a:schemeClr>
                </a:solidFill>
                <a:latin typeface="Microsoft JhengHei" panose="020B0604030504040204" pitchFamily="34" charset="-120"/>
                <a:ea typeface="Microsoft JhengHei" panose="020B0604030504040204" pitchFamily="34" charset="-120"/>
              </a:rPr>
              <a:t> 和 </a:t>
            </a:r>
            <a:r>
              <a:rPr lang="en-US" altLang="zh-CN" sz="2000" dirty="0" err="1">
                <a:solidFill>
                  <a:schemeClr val="tx1">
                    <a:lumMod val="50000"/>
                    <a:lumOff val="50000"/>
                  </a:schemeClr>
                </a:solidFill>
                <a:latin typeface="Microsoft JhengHei" panose="020B0604030504040204" pitchFamily="34" charset="-120"/>
                <a:ea typeface="Microsoft JhengHei" panose="020B0604030504040204" pitchFamily="34" charset="-120"/>
              </a:rPr>
              <a:t>JadePix</a:t>
            </a:r>
            <a:r>
              <a:rPr lang="zh-CN" altLang="en-US" sz="2000" dirty="0">
                <a:solidFill>
                  <a:schemeClr val="tx1">
                    <a:lumMod val="50000"/>
                    <a:lumOff val="50000"/>
                  </a:schemeClr>
                </a:solidFill>
                <a:latin typeface="Microsoft JhengHei" panose="020B0604030504040204" pitchFamily="34" charset="-120"/>
                <a:ea typeface="Microsoft JhengHei" panose="020B0604030504040204" pitchFamily="34" charset="-120"/>
              </a:rPr>
              <a:t> 等硅像素芯片，已具备完整像素芯片的设计能力；</a:t>
            </a:r>
          </a:p>
          <a:p>
            <a:pPr>
              <a:lnSpc>
                <a:spcPct val="114000"/>
              </a:lnSpc>
              <a:spcBef>
                <a:spcPts val="600"/>
              </a:spcBef>
              <a:buSzPct val="100000"/>
              <a:buFont typeface="System Font Regular"/>
              <a:buChar char="◦"/>
            </a:pPr>
            <a:endParaRPr lang="zh-CN" altLang="en-US" sz="2000" dirty="0">
              <a:solidFill>
                <a:schemeClr val="tx1">
                  <a:lumMod val="50000"/>
                  <a:lumOff val="50000"/>
                </a:schemeClr>
              </a:solidFill>
              <a:latin typeface="Microsoft JhengHei" panose="020B0604030504040204" pitchFamily="34" charset="-120"/>
              <a:ea typeface="Microsoft JhengHei" panose="020B0604030504040204" pitchFamily="34" charset="-120"/>
            </a:endParaRPr>
          </a:p>
          <a:p>
            <a:pPr>
              <a:lnSpc>
                <a:spcPct val="114000"/>
              </a:lnSpc>
              <a:spcBef>
                <a:spcPts val="600"/>
              </a:spcBef>
              <a:buSzPct val="100000"/>
              <a:buFont typeface="System Font Regular"/>
              <a:buChar char="◦"/>
            </a:pPr>
            <a:r>
              <a:rPr lang="en-US" altLang="zh-CN" sz="2000" dirty="0">
                <a:solidFill>
                  <a:srgbClr val="C00000"/>
                </a:solidFill>
                <a:latin typeface="Microsoft JhengHei" panose="020B0604030504040204" pitchFamily="34" charset="-120"/>
                <a:ea typeface="Microsoft JhengHei" panose="020B0604030504040204" pitchFamily="34" charset="-120"/>
              </a:rPr>
              <a:t>55</a:t>
            </a:r>
            <a:r>
              <a:rPr lang="zh-CN" altLang="en-US" sz="2000" dirty="0">
                <a:solidFill>
                  <a:srgbClr val="C00000"/>
                </a:solidFill>
                <a:latin typeface="Microsoft JhengHei" panose="020B0604030504040204" pitchFamily="34" charset="-120"/>
                <a:ea typeface="Microsoft JhengHei" panose="020B0604030504040204" pitchFamily="34" charset="-120"/>
              </a:rPr>
              <a:t> </a:t>
            </a:r>
            <a:r>
              <a:rPr lang="en-US" altLang="zh-CN" sz="2000" dirty="0">
                <a:solidFill>
                  <a:srgbClr val="C00000"/>
                </a:solidFill>
                <a:latin typeface="Microsoft JhengHei" panose="020B0604030504040204" pitchFamily="34" charset="-120"/>
                <a:ea typeface="Microsoft JhengHei" panose="020B0604030504040204" pitchFamily="34" charset="-120"/>
              </a:rPr>
              <a:t>nm </a:t>
            </a:r>
            <a:r>
              <a:rPr lang="zh-CN" altLang="en-US" sz="2000" dirty="0">
                <a:solidFill>
                  <a:srgbClr val="C00000"/>
                </a:solidFill>
                <a:latin typeface="Microsoft JhengHei" panose="020B0604030504040204" pitchFamily="34" charset="-120"/>
                <a:ea typeface="Microsoft JhengHei" panose="020B0604030504040204" pitchFamily="34" charset="-120"/>
              </a:rPr>
              <a:t>高压</a:t>
            </a:r>
            <a:r>
              <a:rPr lang="en-US" altLang="zh-CN" sz="2000" dirty="0">
                <a:solidFill>
                  <a:srgbClr val="C00000"/>
                </a:solidFill>
                <a:latin typeface="Microsoft JhengHei" panose="020B0604030504040204" pitchFamily="34" charset="-120"/>
                <a:ea typeface="Microsoft JhengHei" panose="020B0604030504040204" pitchFamily="34" charset="-120"/>
              </a:rPr>
              <a:t>CMOS</a:t>
            </a:r>
            <a:r>
              <a:rPr lang="zh-CN" altLang="en-US" sz="2000" dirty="0">
                <a:solidFill>
                  <a:srgbClr val="C00000"/>
                </a:solidFill>
                <a:latin typeface="Microsoft JhengHei" panose="020B0604030504040204" pitchFamily="34" charset="-120"/>
                <a:ea typeface="Microsoft JhengHei" panose="020B0604030504040204" pitchFamily="34" charset="-120"/>
              </a:rPr>
              <a:t>工艺：</a:t>
            </a:r>
            <a:r>
              <a:rPr lang="zh-CN" altLang="en-US" sz="2000" dirty="0">
                <a:solidFill>
                  <a:schemeClr val="tx1">
                    <a:lumMod val="50000"/>
                    <a:lumOff val="50000"/>
                  </a:schemeClr>
                </a:solidFill>
                <a:latin typeface="Microsoft JhengHei" panose="020B0604030504040204" pitchFamily="34" charset="-120"/>
                <a:ea typeface="Microsoft JhengHei" panose="020B0604030504040204" pitchFamily="34" charset="-120"/>
              </a:rPr>
              <a:t>开拓性探索，项目团队在</a:t>
            </a:r>
            <a:r>
              <a:rPr lang="en-US" altLang="zh-CN" sz="2000" dirty="0">
                <a:solidFill>
                  <a:schemeClr val="tx1">
                    <a:lumMod val="50000"/>
                    <a:lumOff val="50000"/>
                  </a:schemeClr>
                </a:solidFill>
                <a:latin typeface="Microsoft JhengHei" panose="020B0604030504040204" pitchFamily="34" charset="-120"/>
                <a:ea typeface="Microsoft JhengHei" panose="020B0604030504040204" pitchFamily="34" charset="-120"/>
              </a:rPr>
              <a:t>55</a:t>
            </a:r>
            <a:r>
              <a:rPr lang="zh-CN" altLang="en-US" sz="2000" dirty="0">
                <a:solidFill>
                  <a:schemeClr val="tx1">
                    <a:lumMod val="50000"/>
                    <a:lumOff val="50000"/>
                  </a:schemeClr>
                </a:solidFill>
                <a:latin typeface="Microsoft JhengHei" panose="020B0604030504040204" pitchFamily="34" charset="-120"/>
                <a:ea typeface="Microsoft JhengHei" panose="020B0604030504040204" pitchFamily="34" charset="-120"/>
              </a:rPr>
              <a:t> </a:t>
            </a:r>
            <a:r>
              <a:rPr lang="en-US" altLang="zh-CN" sz="2000" dirty="0">
                <a:solidFill>
                  <a:schemeClr val="tx1">
                    <a:lumMod val="50000"/>
                    <a:lumOff val="50000"/>
                  </a:schemeClr>
                </a:solidFill>
                <a:latin typeface="Microsoft JhengHei" panose="020B0604030504040204" pitchFamily="34" charset="-120"/>
                <a:ea typeface="Microsoft JhengHei" panose="020B0604030504040204" pitchFamily="34" charset="-120"/>
              </a:rPr>
              <a:t>nm </a:t>
            </a:r>
            <a:r>
              <a:rPr lang="zh-CN" altLang="en-US" sz="2000" dirty="0">
                <a:solidFill>
                  <a:schemeClr val="tx1">
                    <a:lumMod val="50000"/>
                    <a:lumOff val="50000"/>
                  </a:schemeClr>
                </a:solidFill>
                <a:latin typeface="Microsoft JhengHei" panose="020B0604030504040204" pitchFamily="34" charset="-120"/>
                <a:ea typeface="Microsoft JhengHei" panose="020B0604030504040204" pitchFamily="34" charset="-120"/>
              </a:rPr>
              <a:t>非高压</a:t>
            </a:r>
            <a:r>
              <a:rPr lang="en-US" altLang="zh-CN" sz="2000" dirty="0">
                <a:solidFill>
                  <a:schemeClr val="tx1">
                    <a:lumMod val="50000"/>
                    <a:lumOff val="50000"/>
                  </a:schemeClr>
                </a:solidFill>
                <a:latin typeface="Microsoft JhengHei" panose="020B0604030504040204" pitchFamily="34" charset="-120"/>
                <a:ea typeface="Microsoft JhengHei" panose="020B0604030504040204" pitchFamily="34" charset="-120"/>
              </a:rPr>
              <a:t>CMOS </a:t>
            </a:r>
            <a:r>
              <a:rPr lang="zh-CN" altLang="en-US" sz="2000" dirty="0">
                <a:solidFill>
                  <a:schemeClr val="tx1">
                    <a:lumMod val="50000"/>
                    <a:lumOff val="50000"/>
                  </a:schemeClr>
                </a:solidFill>
                <a:latin typeface="Microsoft JhengHei" panose="020B0604030504040204" pitchFamily="34" charset="-120"/>
                <a:ea typeface="Microsoft JhengHei" panose="020B0604030504040204" pitchFamily="34" charset="-120"/>
              </a:rPr>
              <a:t>工艺上验证了类似高压</a:t>
            </a:r>
            <a:r>
              <a:rPr lang="en-US" altLang="zh-CN" sz="2000" dirty="0">
                <a:solidFill>
                  <a:schemeClr val="tx1">
                    <a:lumMod val="50000"/>
                    <a:lumOff val="50000"/>
                  </a:schemeClr>
                </a:solidFill>
                <a:latin typeface="Microsoft JhengHei" panose="020B0604030504040204" pitchFamily="34" charset="-120"/>
                <a:ea typeface="Microsoft JhengHei" panose="020B0604030504040204" pitchFamily="34" charset="-120"/>
              </a:rPr>
              <a:t>CMOS </a:t>
            </a:r>
            <a:r>
              <a:rPr lang="zh-CN" altLang="en-US" sz="2000" dirty="0">
                <a:solidFill>
                  <a:schemeClr val="tx1">
                    <a:lumMod val="50000"/>
                    <a:lumOff val="50000"/>
                  </a:schemeClr>
                </a:solidFill>
                <a:latin typeface="Microsoft JhengHei" panose="020B0604030504040204" pitchFamily="34" charset="-120"/>
                <a:ea typeface="Microsoft JhengHei" panose="020B0604030504040204" pitchFamily="34" charset="-120"/>
              </a:rPr>
              <a:t>的深</a:t>
            </a:r>
            <a:r>
              <a:rPr lang="en-US" altLang="zh-CN" sz="2000" dirty="0">
                <a:solidFill>
                  <a:schemeClr val="tx1">
                    <a:lumMod val="50000"/>
                    <a:lumOff val="50000"/>
                  </a:schemeClr>
                </a:solidFill>
                <a:latin typeface="Microsoft JhengHei" panose="020B0604030504040204" pitchFamily="34" charset="-120"/>
                <a:ea typeface="Microsoft JhengHei" panose="020B0604030504040204" pitchFamily="34" charset="-120"/>
              </a:rPr>
              <a:t>N</a:t>
            </a:r>
            <a:r>
              <a:rPr lang="zh-CN" altLang="en-US" sz="2000" dirty="0">
                <a:solidFill>
                  <a:schemeClr val="tx1">
                    <a:lumMod val="50000"/>
                    <a:lumOff val="50000"/>
                  </a:schemeClr>
                </a:solidFill>
                <a:latin typeface="Microsoft JhengHei" panose="020B0604030504040204" pitchFamily="34" charset="-120"/>
                <a:ea typeface="Microsoft JhengHei" panose="020B0604030504040204" pitchFamily="34" charset="-120"/>
              </a:rPr>
              <a:t>阱收集电极结构，测试结果符合预期</a:t>
            </a:r>
            <a:endParaRPr lang="en-US" altLang="zh-CN" sz="2000" dirty="0">
              <a:solidFill>
                <a:schemeClr val="tx1">
                  <a:lumMod val="50000"/>
                  <a:lumOff val="50000"/>
                </a:schemeClr>
              </a:solidFill>
              <a:latin typeface="Microsoft JhengHei" panose="020B0604030504040204" pitchFamily="34" charset="-120"/>
              <a:ea typeface="Microsoft JhengHei" panose="020B0604030504040204" pitchFamily="34" charset="-120"/>
            </a:endParaRPr>
          </a:p>
          <a:p>
            <a:pPr>
              <a:lnSpc>
                <a:spcPct val="114000"/>
              </a:lnSpc>
              <a:spcBef>
                <a:spcPts val="600"/>
              </a:spcBef>
              <a:buSzPct val="100000"/>
              <a:buFont typeface="System Font Regular"/>
              <a:buChar char="◦"/>
            </a:pPr>
            <a:endParaRPr lang="zh-CN" altLang="en-US" sz="2000" dirty="0">
              <a:solidFill>
                <a:schemeClr val="tx1">
                  <a:lumMod val="50000"/>
                  <a:lumOff val="50000"/>
                </a:schemeClr>
              </a:solidFill>
              <a:latin typeface="Microsoft JhengHei" panose="020B0604030504040204" pitchFamily="34" charset="-120"/>
              <a:ea typeface="Microsoft JhengHei" panose="020B0604030504040204" pitchFamily="34" charset="-120"/>
            </a:endParaRPr>
          </a:p>
          <a:p>
            <a:pPr>
              <a:lnSpc>
                <a:spcPct val="114000"/>
              </a:lnSpc>
              <a:spcBef>
                <a:spcPts val="600"/>
              </a:spcBef>
              <a:buSzPct val="100000"/>
              <a:buFont typeface="System Font Regular"/>
              <a:buChar char="◦"/>
            </a:pPr>
            <a:r>
              <a:rPr lang="zh-CN" altLang="en-US" sz="2000" dirty="0">
                <a:solidFill>
                  <a:srgbClr val="C00000"/>
                </a:solidFill>
                <a:latin typeface="Microsoft JhengHei" panose="020B0604030504040204" pitchFamily="34" charset="-120"/>
                <a:ea typeface="Microsoft JhengHei" panose="020B0604030504040204" pitchFamily="34" charset="-120"/>
              </a:rPr>
              <a:t>低物质量探测器样机：</a:t>
            </a:r>
            <a:r>
              <a:rPr lang="zh-CN" altLang="en-US" sz="2000" dirty="0">
                <a:solidFill>
                  <a:schemeClr val="tx1">
                    <a:lumMod val="50000"/>
                    <a:lumOff val="50000"/>
                  </a:schemeClr>
                </a:solidFill>
                <a:latin typeface="Microsoft JhengHei" panose="020B0604030504040204" pitchFamily="34" charset="-120"/>
                <a:ea typeface="Microsoft JhengHei" panose="020B0604030504040204" pitchFamily="34" charset="-120"/>
              </a:rPr>
              <a:t>前期研究验证了双面型探测模块的设计及部分性能指标，高空间分辨芯片和高时间分辨芯片组合使用可实现样机的全面性能指标</a:t>
            </a:r>
            <a:endParaRPr lang="en-US" altLang="zh-CN" sz="2000" dirty="0">
              <a:solidFill>
                <a:schemeClr val="tx1">
                  <a:lumMod val="50000"/>
                  <a:lumOff val="50000"/>
                </a:schemeClr>
              </a:solidFill>
              <a:latin typeface="Microsoft JhengHei" panose="020B0604030504040204" pitchFamily="34" charset="-120"/>
              <a:ea typeface="Microsoft JhengHei" panose="020B0604030504040204" pitchFamily="34" charset="-120"/>
            </a:endParaRPr>
          </a:p>
          <a:p>
            <a:pPr>
              <a:lnSpc>
                <a:spcPct val="114000"/>
              </a:lnSpc>
              <a:spcBef>
                <a:spcPts val="600"/>
              </a:spcBef>
              <a:buSzPct val="100000"/>
              <a:buFont typeface="System Font Regular"/>
              <a:buChar char="◦"/>
            </a:pPr>
            <a:endParaRPr lang="zh-CN" altLang="en-US" sz="2000" dirty="0">
              <a:solidFill>
                <a:schemeClr val="tx1">
                  <a:lumMod val="50000"/>
                  <a:lumOff val="50000"/>
                </a:schemeClr>
              </a:solidFill>
              <a:latin typeface="Microsoft JhengHei" panose="020B0604030504040204" pitchFamily="34" charset="-120"/>
              <a:ea typeface="Microsoft JhengHei" panose="020B0604030504040204" pitchFamily="34" charset="-120"/>
            </a:endParaRPr>
          </a:p>
          <a:p>
            <a:pPr>
              <a:lnSpc>
                <a:spcPct val="114000"/>
              </a:lnSpc>
              <a:spcBef>
                <a:spcPts val="600"/>
              </a:spcBef>
              <a:buSzPct val="100000"/>
              <a:buFont typeface="System Font Regular"/>
              <a:buChar char="◦"/>
            </a:pPr>
            <a:r>
              <a:rPr lang="zh-CN" altLang="en-US" sz="2000" dirty="0">
                <a:solidFill>
                  <a:srgbClr val="C00000"/>
                </a:solidFill>
                <a:latin typeface="Microsoft JhengHei" panose="020B0604030504040204" pitchFamily="34" charset="-120"/>
                <a:ea typeface="Microsoft JhengHei" panose="020B0604030504040204" pitchFamily="34" charset="-120"/>
              </a:rPr>
              <a:t>无线数据传输技术：</a:t>
            </a:r>
            <a:r>
              <a:rPr lang="zh-CN" altLang="en-US" sz="2000" dirty="0">
                <a:solidFill>
                  <a:schemeClr val="tx1">
                    <a:lumMod val="50000"/>
                    <a:lumOff val="50000"/>
                  </a:schemeClr>
                </a:solidFill>
                <a:latin typeface="Microsoft JhengHei" panose="020B0604030504040204" pitchFamily="34" charset="-120"/>
                <a:ea typeface="Microsoft JhengHei" panose="020B0604030504040204" pitchFamily="34" charset="-120"/>
              </a:rPr>
              <a:t>从实现单通道到多通道的数据传输原型，再到搭建最终的无线传输系统，并结合实际的硅像素探测器测试系统性能。研究方法合理，技术路线可行</a:t>
            </a:r>
          </a:p>
          <a:p>
            <a:pPr>
              <a:lnSpc>
                <a:spcPct val="114000"/>
              </a:lnSpc>
              <a:spcBef>
                <a:spcPts val="600"/>
              </a:spcBef>
              <a:buSzPct val="100000"/>
              <a:buFont typeface="System Font Regular"/>
              <a:buChar char="◦"/>
            </a:pPr>
            <a:endParaRPr lang="zh-CN" altLang="en-US" sz="2000" dirty="0">
              <a:solidFill>
                <a:schemeClr val="tx1">
                  <a:lumMod val="50000"/>
                  <a:lumOff val="50000"/>
                </a:schemeClr>
              </a:solidFill>
              <a:latin typeface="Microsoft JhengHei" panose="020B0604030504040204" pitchFamily="34" charset="-120"/>
              <a:ea typeface="Microsoft JhengHei" panose="020B0604030504040204" pitchFamily="34" charset="-120"/>
            </a:endParaRPr>
          </a:p>
        </p:txBody>
      </p:sp>
      <p:sp>
        <p:nvSpPr>
          <p:cNvPr id="15" name="Footer Placeholder 14">
            <a:extLst>
              <a:ext uri="{FF2B5EF4-FFF2-40B4-BE49-F238E27FC236}">
                <a16:creationId xmlns:a16="http://schemas.microsoft.com/office/drawing/2014/main" id="{00E23DF6-9BB0-9440-870B-1D366DF751E1}"/>
              </a:ext>
            </a:extLst>
          </p:cNvPr>
          <p:cNvSpPr>
            <a:spLocks noGrp="1"/>
          </p:cNvSpPr>
          <p:nvPr>
            <p:ph type="ftr" sz="quarter" idx="11"/>
          </p:nvPr>
        </p:nvSpPr>
        <p:spPr/>
        <p:txBody>
          <a:bodyPr/>
          <a:lstStyle/>
          <a:p>
            <a:r>
              <a:rPr lang="zh-CN" altLang="en-US" sz="1400">
                <a:solidFill>
                  <a:schemeClr val="tx1">
                    <a:lumMod val="50000"/>
                    <a:lumOff val="50000"/>
                  </a:schemeClr>
                </a:solidFill>
                <a:latin typeface="Microsoft JhengHei" panose="020B0604030504040204" pitchFamily="34" charset="-120"/>
                <a:ea typeface="Microsoft JhengHei" panose="020B0604030504040204" pitchFamily="34" charset="-120"/>
              </a:rPr>
              <a:t>课题二实施方案汇报</a:t>
            </a:r>
            <a:endParaRPr lang="en-CN" dirty="0">
              <a:solidFill>
                <a:schemeClr val="tx1">
                  <a:lumMod val="50000"/>
                  <a:lumOff val="50000"/>
                </a:schemeClr>
              </a:solidFill>
              <a:latin typeface="Microsoft JhengHei" panose="020B0604030504040204" pitchFamily="34" charset="-120"/>
              <a:ea typeface="Microsoft JhengHei" panose="020B0604030504040204" pitchFamily="34" charset="-120"/>
            </a:endParaRPr>
          </a:p>
        </p:txBody>
      </p:sp>
      <p:cxnSp>
        <p:nvCxnSpPr>
          <p:cNvPr id="4" name="Straight Connector 3">
            <a:extLst>
              <a:ext uri="{FF2B5EF4-FFF2-40B4-BE49-F238E27FC236}">
                <a16:creationId xmlns:a16="http://schemas.microsoft.com/office/drawing/2014/main" id="{D3932A0F-7718-C075-F60F-A011CF721FA9}"/>
              </a:ext>
            </a:extLst>
          </p:cNvPr>
          <p:cNvCxnSpPr>
            <a:cxnSpLocks/>
          </p:cNvCxnSpPr>
          <p:nvPr/>
        </p:nvCxnSpPr>
        <p:spPr>
          <a:xfrm>
            <a:off x="946688" y="1226925"/>
            <a:ext cx="5593597" cy="0"/>
          </a:xfrm>
          <a:prstGeom prst="line">
            <a:avLst/>
          </a:prstGeom>
          <a:ln w="25400">
            <a:solidFill>
              <a:srgbClr val="C00000"/>
            </a:solidFill>
          </a:ln>
        </p:spPr>
        <p:style>
          <a:lnRef idx="1">
            <a:schemeClr val="accent2"/>
          </a:lnRef>
          <a:fillRef idx="0">
            <a:schemeClr val="accent2"/>
          </a:fillRef>
          <a:effectRef idx="0">
            <a:schemeClr val="accent2"/>
          </a:effectRef>
          <a:fontRef idx="minor">
            <a:schemeClr val="tx1"/>
          </a:fontRef>
        </p:style>
      </p:cxnSp>
      <p:sp>
        <p:nvSpPr>
          <p:cNvPr id="11" name="TextBox 10">
            <a:extLst>
              <a:ext uri="{FF2B5EF4-FFF2-40B4-BE49-F238E27FC236}">
                <a16:creationId xmlns:a16="http://schemas.microsoft.com/office/drawing/2014/main" id="{832B697B-B9B5-3006-4438-C2B85BD20845}"/>
              </a:ext>
            </a:extLst>
          </p:cNvPr>
          <p:cNvSpPr txBox="1"/>
          <p:nvPr/>
        </p:nvSpPr>
        <p:spPr>
          <a:xfrm rot="16200000">
            <a:off x="-362361" y="2788113"/>
            <a:ext cx="1788357" cy="400110"/>
          </a:xfrm>
          <a:prstGeom prst="rect">
            <a:avLst/>
          </a:prstGeom>
          <a:noFill/>
        </p:spPr>
        <p:txBody>
          <a:bodyPr wrap="square">
            <a:spAutoFit/>
          </a:bodyPr>
          <a:lstStyle/>
          <a:p>
            <a:r>
              <a:rPr lang="zh-CN" altLang="en-US" sz="2000" dirty="0">
                <a:solidFill>
                  <a:srgbClr val="C22F2D"/>
                </a:solidFill>
                <a:latin typeface="Microsoft JhengHei" panose="020B0604030504040204" pitchFamily="34" charset="-120"/>
                <a:ea typeface="Microsoft JhengHei" panose="020B0604030504040204" pitchFamily="34" charset="-120"/>
                <a:cs typeface="Gisha" panose="020B0502040204020203" pitchFamily="34" charset="-79"/>
              </a:rPr>
              <a:t>硅像素探测器</a:t>
            </a:r>
            <a:endParaRPr lang="en-CN" sz="2000" dirty="0"/>
          </a:p>
        </p:txBody>
      </p:sp>
      <p:sp>
        <p:nvSpPr>
          <p:cNvPr id="5" name="Slide Number Placeholder 4">
            <a:extLst>
              <a:ext uri="{FF2B5EF4-FFF2-40B4-BE49-F238E27FC236}">
                <a16:creationId xmlns:a16="http://schemas.microsoft.com/office/drawing/2014/main" id="{437F0C95-9AAB-48F8-08A2-E48C4BA818F0}"/>
              </a:ext>
            </a:extLst>
          </p:cNvPr>
          <p:cNvSpPr>
            <a:spLocks noGrp="1"/>
          </p:cNvSpPr>
          <p:nvPr>
            <p:ph type="sldNum" sz="quarter" idx="12"/>
          </p:nvPr>
        </p:nvSpPr>
        <p:spPr/>
        <p:txBody>
          <a:bodyPr/>
          <a:lstStyle/>
          <a:p>
            <a:fld id="{C6B12BB3-1100-4148-A030-586BEC661A75}" type="slidenum">
              <a:rPr lang="en-CN" smtClean="0"/>
              <a:t>7</a:t>
            </a:fld>
            <a:endParaRPr lang="en-CN"/>
          </a:p>
        </p:txBody>
      </p:sp>
      <p:cxnSp>
        <p:nvCxnSpPr>
          <p:cNvPr id="6" name="Straight Connector 5">
            <a:extLst>
              <a:ext uri="{FF2B5EF4-FFF2-40B4-BE49-F238E27FC236}">
                <a16:creationId xmlns:a16="http://schemas.microsoft.com/office/drawing/2014/main" id="{1340CC46-0D83-38BD-1262-58B1B9299C63}"/>
              </a:ext>
            </a:extLst>
          </p:cNvPr>
          <p:cNvCxnSpPr>
            <a:cxnSpLocks/>
          </p:cNvCxnSpPr>
          <p:nvPr/>
        </p:nvCxnSpPr>
        <p:spPr>
          <a:xfrm>
            <a:off x="8153400" y="6356349"/>
            <a:ext cx="3417207" cy="0"/>
          </a:xfrm>
          <a:prstGeom prst="line">
            <a:avLst/>
          </a:prstGeom>
          <a:ln w="19050">
            <a:solidFill>
              <a:srgbClr val="C0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750355128"/>
      </p:ext>
    </p:extLst>
  </p:cSld>
  <p:clrMapOvr>
    <a:masterClrMapping/>
  </p:clrMapOvr>
  <mc:AlternateContent xmlns:mc="http://schemas.openxmlformats.org/markup-compatibility/2006" xmlns:p14="http://schemas.microsoft.com/office/powerpoint/2010/main">
    <mc:Choice Requires="p14">
      <p:transition spd="slow" p14:dur="2000" advTm="17053"/>
    </mc:Choice>
    <mc:Fallback xmlns="">
      <p:transition spd="slow" advTm="17053"/>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A560B-5EC9-FA4F-B995-ECF4D3C9A4A4}"/>
              </a:ext>
            </a:extLst>
          </p:cNvPr>
          <p:cNvSpPr>
            <a:spLocks noGrp="1"/>
          </p:cNvSpPr>
          <p:nvPr>
            <p:ph type="title"/>
          </p:nvPr>
        </p:nvSpPr>
        <p:spPr>
          <a:xfrm>
            <a:off x="838200" y="265889"/>
            <a:ext cx="10515600" cy="862520"/>
          </a:xfrm>
        </p:spPr>
        <p:txBody>
          <a:bodyPr>
            <a:normAutofit fontScale="90000"/>
          </a:bodyPr>
          <a:lstStyle/>
          <a:p>
            <a:pPr>
              <a:lnSpc>
                <a:spcPct val="120000"/>
              </a:lnSpc>
            </a:pPr>
            <a:r>
              <a:rPr lang="zh-CN" altLang="en-US" sz="3600" dirty="0">
                <a:solidFill>
                  <a:srgbClr val="C22F2D"/>
                </a:solidFill>
                <a:latin typeface="Microsoft JhengHei" panose="020B0604030504040204" pitchFamily="34" charset="-120"/>
                <a:ea typeface="Microsoft JhengHei" panose="020B0604030504040204" pitchFamily="34" charset="-120"/>
                <a:cs typeface="Gisha" panose="020B0502040204020203" pitchFamily="34" charset="-79"/>
              </a:rPr>
              <a:t>研究基础</a:t>
            </a:r>
            <a:br>
              <a:rPr lang="en-US" altLang="zh-CN" sz="3200" b="1" dirty="0">
                <a:solidFill>
                  <a:srgbClr val="0070C0"/>
                </a:solidFill>
                <a:latin typeface="Microsoft JhengHei" panose="020B0604030504040204" pitchFamily="34" charset="-120"/>
                <a:ea typeface="Microsoft JhengHei" panose="020B0604030504040204" pitchFamily="34" charset="-120"/>
                <a:cs typeface="Gisha" panose="020B0502040204020203" pitchFamily="34" charset="-79"/>
              </a:rPr>
            </a:br>
            <a:r>
              <a:rPr lang="zh-CN" altLang="en-US" sz="2000" dirty="0">
                <a:solidFill>
                  <a:schemeClr val="tx1">
                    <a:lumMod val="50000"/>
                    <a:lumOff val="50000"/>
                  </a:schemeClr>
                </a:solidFill>
                <a:latin typeface="Microsoft JhengHei" panose="020B0604030504040204" pitchFamily="34" charset="-120"/>
                <a:ea typeface="Microsoft JhengHei" panose="020B0604030504040204" pitchFamily="34" charset="-120"/>
                <a:cs typeface="Gisha" panose="020B0502040204020203" pitchFamily="34" charset="-79"/>
              </a:rPr>
              <a:t> </a:t>
            </a:r>
            <a:endParaRPr lang="en-CN" sz="2000" dirty="0">
              <a:solidFill>
                <a:srgbClr val="83639F"/>
              </a:solidFill>
              <a:latin typeface="Microsoft JhengHei" panose="020B0604030504040204" pitchFamily="34" charset="-120"/>
              <a:ea typeface="Microsoft JhengHei" panose="020B0604030504040204" pitchFamily="34" charset="-120"/>
              <a:cs typeface="Gisha" panose="020B0502040204020203" pitchFamily="34" charset="-79"/>
            </a:endParaRPr>
          </a:p>
        </p:txBody>
      </p:sp>
      <p:sp>
        <p:nvSpPr>
          <p:cNvPr id="15" name="Footer Placeholder 14">
            <a:extLst>
              <a:ext uri="{FF2B5EF4-FFF2-40B4-BE49-F238E27FC236}">
                <a16:creationId xmlns:a16="http://schemas.microsoft.com/office/drawing/2014/main" id="{00E23DF6-9BB0-9440-870B-1D366DF751E1}"/>
              </a:ext>
            </a:extLst>
          </p:cNvPr>
          <p:cNvSpPr>
            <a:spLocks noGrp="1"/>
          </p:cNvSpPr>
          <p:nvPr>
            <p:ph type="ftr" sz="quarter" idx="11"/>
          </p:nvPr>
        </p:nvSpPr>
        <p:spPr/>
        <p:txBody>
          <a:bodyPr/>
          <a:lstStyle/>
          <a:p>
            <a:r>
              <a:rPr lang="zh-CN" altLang="en-US" sz="1400">
                <a:solidFill>
                  <a:schemeClr val="tx1">
                    <a:lumMod val="50000"/>
                    <a:lumOff val="50000"/>
                  </a:schemeClr>
                </a:solidFill>
                <a:latin typeface="Microsoft JhengHei" panose="020B0604030504040204" pitchFamily="34" charset="-120"/>
                <a:ea typeface="Microsoft JhengHei" panose="020B0604030504040204" pitchFamily="34" charset="-120"/>
              </a:rPr>
              <a:t>课题二实施方案汇报</a:t>
            </a:r>
            <a:endParaRPr lang="en-CN" dirty="0">
              <a:solidFill>
                <a:schemeClr val="tx1">
                  <a:lumMod val="50000"/>
                  <a:lumOff val="50000"/>
                </a:schemeClr>
              </a:solidFill>
              <a:latin typeface="Microsoft JhengHei" panose="020B0604030504040204" pitchFamily="34" charset="-120"/>
              <a:ea typeface="Microsoft JhengHei" panose="020B0604030504040204" pitchFamily="34" charset="-120"/>
            </a:endParaRPr>
          </a:p>
        </p:txBody>
      </p:sp>
      <p:cxnSp>
        <p:nvCxnSpPr>
          <p:cNvPr id="4" name="Straight Connector 3">
            <a:extLst>
              <a:ext uri="{FF2B5EF4-FFF2-40B4-BE49-F238E27FC236}">
                <a16:creationId xmlns:a16="http://schemas.microsoft.com/office/drawing/2014/main" id="{D3932A0F-7718-C075-F60F-A011CF721FA9}"/>
              </a:ext>
            </a:extLst>
          </p:cNvPr>
          <p:cNvCxnSpPr>
            <a:cxnSpLocks/>
          </p:cNvCxnSpPr>
          <p:nvPr/>
        </p:nvCxnSpPr>
        <p:spPr>
          <a:xfrm>
            <a:off x="946688" y="1226925"/>
            <a:ext cx="5593597" cy="0"/>
          </a:xfrm>
          <a:prstGeom prst="line">
            <a:avLst/>
          </a:prstGeom>
          <a:ln w="25400">
            <a:solidFill>
              <a:srgbClr val="C00000"/>
            </a:solidFill>
          </a:ln>
        </p:spPr>
        <p:style>
          <a:lnRef idx="1">
            <a:schemeClr val="accent2"/>
          </a:lnRef>
          <a:fillRef idx="0">
            <a:schemeClr val="accent2"/>
          </a:fillRef>
          <a:effectRef idx="0">
            <a:schemeClr val="accent2"/>
          </a:effectRef>
          <a:fontRef idx="minor">
            <a:schemeClr val="tx1"/>
          </a:fontRef>
        </p:style>
      </p:cxnSp>
      <p:pic>
        <p:nvPicPr>
          <p:cNvPr id="9" name="Picture 5">
            <a:extLst>
              <a:ext uri="{FF2B5EF4-FFF2-40B4-BE49-F238E27FC236}">
                <a16:creationId xmlns:a16="http://schemas.microsoft.com/office/drawing/2014/main" id="{038A351B-FE98-7332-1FD4-2B724353EB5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234699" y="4508350"/>
            <a:ext cx="5409008" cy="1607090"/>
          </a:xfrm>
          <a:prstGeom prst="rect">
            <a:avLst/>
          </a:prstGeom>
        </p:spPr>
      </p:pic>
      <p:pic>
        <p:nvPicPr>
          <p:cNvPr id="10" name="图片 12">
            <a:extLst>
              <a:ext uri="{FF2B5EF4-FFF2-40B4-BE49-F238E27FC236}">
                <a16:creationId xmlns:a16="http://schemas.microsoft.com/office/drawing/2014/main" id="{79CCD9A0-25E5-C385-2542-2EF0FC0EA0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291" t="14444" r="5302" b="15895"/>
          <a:stretch/>
        </p:blipFill>
        <p:spPr>
          <a:xfrm rot="16200000">
            <a:off x="8357470" y="2381773"/>
            <a:ext cx="1163466" cy="2060567"/>
          </a:xfrm>
          <a:prstGeom prst="rect">
            <a:avLst/>
          </a:prstGeom>
        </p:spPr>
      </p:pic>
      <p:sp>
        <p:nvSpPr>
          <p:cNvPr id="13" name="TextBox 12">
            <a:extLst>
              <a:ext uri="{FF2B5EF4-FFF2-40B4-BE49-F238E27FC236}">
                <a16:creationId xmlns:a16="http://schemas.microsoft.com/office/drawing/2014/main" id="{3C65BB65-1BB5-5C22-5121-1B8217531585}"/>
              </a:ext>
            </a:extLst>
          </p:cNvPr>
          <p:cNvSpPr txBox="1"/>
          <p:nvPr/>
        </p:nvSpPr>
        <p:spPr>
          <a:xfrm>
            <a:off x="6063149" y="4098179"/>
            <a:ext cx="4788877" cy="382156"/>
          </a:xfrm>
          <a:prstGeom prst="rect">
            <a:avLst/>
          </a:prstGeom>
          <a:noFill/>
        </p:spPr>
        <p:txBody>
          <a:bodyPr wrap="square">
            <a:spAutoFit/>
          </a:bodyPr>
          <a:lstStyle/>
          <a:p>
            <a:pPr marL="285750" indent="-285750">
              <a:lnSpc>
                <a:spcPct val="114000"/>
              </a:lnSpc>
              <a:spcBef>
                <a:spcPts val="600"/>
              </a:spcBef>
              <a:buSzPct val="100000"/>
              <a:buFont typeface="Courier New" panose="02070309020205020404" pitchFamily="49" charset="0"/>
              <a:buChar char="o"/>
            </a:pPr>
            <a:r>
              <a:rPr lang="zh-CN" altLang="en-US" sz="1800" dirty="0">
                <a:solidFill>
                  <a:schemeClr val="tx1">
                    <a:lumMod val="50000"/>
                    <a:lumOff val="50000"/>
                  </a:schemeClr>
                </a:solidFill>
                <a:latin typeface="Microsoft JhengHei" panose="020B0604030504040204" pitchFamily="34" charset="-120"/>
                <a:ea typeface="Microsoft JhengHei" panose="020B0604030504040204" pitchFamily="34" charset="-120"/>
              </a:rPr>
              <a:t>功能齐备的半导体探测器研制洁净实验室</a:t>
            </a:r>
          </a:p>
        </p:txBody>
      </p:sp>
      <p:sp>
        <p:nvSpPr>
          <p:cNvPr id="16" name="TextBox 15">
            <a:extLst>
              <a:ext uri="{FF2B5EF4-FFF2-40B4-BE49-F238E27FC236}">
                <a16:creationId xmlns:a16="http://schemas.microsoft.com/office/drawing/2014/main" id="{C6088736-DB66-F72A-CC53-E3844847BCAA}"/>
              </a:ext>
            </a:extLst>
          </p:cNvPr>
          <p:cNvSpPr txBox="1"/>
          <p:nvPr/>
        </p:nvSpPr>
        <p:spPr>
          <a:xfrm>
            <a:off x="838199" y="1364059"/>
            <a:ext cx="11072447" cy="697948"/>
          </a:xfrm>
          <a:prstGeom prst="rect">
            <a:avLst/>
          </a:prstGeom>
          <a:noFill/>
        </p:spPr>
        <p:txBody>
          <a:bodyPr wrap="square">
            <a:spAutoFit/>
          </a:bodyPr>
          <a:lstStyle/>
          <a:p>
            <a:pPr marL="285750" indent="-285750">
              <a:lnSpc>
                <a:spcPct val="114000"/>
              </a:lnSpc>
              <a:spcBef>
                <a:spcPts val="600"/>
              </a:spcBef>
              <a:buSzPct val="100000"/>
              <a:buFont typeface="Courier New" panose="02070309020205020404" pitchFamily="49" charset="0"/>
              <a:buChar char="o"/>
            </a:pPr>
            <a:r>
              <a:rPr lang="zh-CN" altLang="en-US" sz="1800" dirty="0">
                <a:solidFill>
                  <a:schemeClr val="tx1">
                    <a:lumMod val="50000"/>
                    <a:lumOff val="50000"/>
                  </a:schemeClr>
                </a:solidFill>
                <a:latin typeface="Microsoft JhengHei" panose="020B0604030504040204" pitchFamily="34" charset="-120"/>
                <a:ea typeface="Microsoft JhengHei" panose="020B0604030504040204" pitchFamily="34" charset="-120"/>
              </a:rPr>
              <a:t>依托重点研发计划项目等，成功研制</a:t>
            </a:r>
            <a:r>
              <a:rPr lang="en-US" altLang="zh-CN" sz="1800" dirty="0" err="1">
                <a:solidFill>
                  <a:schemeClr val="tx1">
                    <a:lumMod val="50000"/>
                    <a:lumOff val="50000"/>
                  </a:schemeClr>
                </a:solidFill>
                <a:latin typeface="Microsoft JhengHei" panose="020B0604030504040204" pitchFamily="34" charset="-120"/>
                <a:ea typeface="Microsoft JhengHei" panose="020B0604030504040204" pitchFamily="34" charset="-120"/>
              </a:rPr>
              <a:t>TaichuPix</a:t>
            </a:r>
            <a:r>
              <a:rPr lang="zh-CN" altLang="en-US" sz="1800" dirty="0">
                <a:solidFill>
                  <a:schemeClr val="tx1">
                    <a:lumMod val="50000"/>
                    <a:lumOff val="50000"/>
                  </a:schemeClr>
                </a:solidFill>
                <a:latin typeface="Microsoft JhengHei" panose="020B0604030504040204" pitchFamily="34" charset="-120"/>
                <a:ea typeface="Microsoft JhengHei" panose="020B0604030504040204" pitchFamily="34" charset="-120"/>
              </a:rPr>
              <a:t>、</a:t>
            </a:r>
            <a:r>
              <a:rPr lang="en-US" altLang="zh-CN" sz="1800" dirty="0" err="1">
                <a:solidFill>
                  <a:schemeClr val="tx1">
                    <a:lumMod val="50000"/>
                    <a:lumOff val="50000"/>
                  </a:schemeClr>
                </a:solidFill>
                <a:latin typeface="Microsoft JhengHei" panose="020B0604030504040204" pitchFamily="34" charset="-120"/>
                <a:ea typeface="Microsoft JhengHei" panose="020B0604030504040204" pitchFamily="34" charset="-120"/>
              </a:rPr>
              <a:t>JadePix</a:t>
            </a:r>
            <a:r>
              <a:rPr lang="zh-CN" altLang="en-US" sz="1800" dirty="0">
                <a:solidFill>
                  <a:schemeClr val="tx1">
                    <a:lumMod val="50000"/>
                    <a:lumOff val="50000"/>
                  </a:schemeClr>
                </a:solidFill>
                <a:latin typeface="Microsoft JhengHei" panose="020B0604030504040204" pitchFamily="34" charset="-120"/>
                <a:ea typeface="Microsoft JhengHei" panose="020B0604030504040204" pitchFamily="34" charset="-120"/>
              </a:rPr>
              <a:t>等硅像素芯片及探测器样机，完成</a:t>
            </a:r>
            <a:r>
              <a:rPr lang="zh-CN" altLang="en-US" sz="1800" dirty="0">
                <a:solidFill>
                  <a:srgbClr val="C00000"/>
                </a:solidFill>
                <a:latin typeface="Microsoft JhengHei" panose="020B0604030504040204" pitchFamily="34" charset="-120"/>
                <a:ea typeface="Microsoft JhengHei" panose="020B0604030504040204" pitchFamily="34" charset="-120"/>
              </a:rPr>
              <a:t>束流测试</a:t>
            </a:r>
            <a:r>
              <a:rPr lang="zh-CN" altLang="en-US" sz="1800" dirty="0">
                <a:solidFill>
                  <a:schemeClr val="tx1">
                    <a:lumMod val="50000"/>
                    <a:lumOff val="50000"/>
                  </a:schemeClr>
                </a:solidFill>
                <a:latin typeface="Microsoft JhengHei" panose="020B0604030504040204" pitchFamily="34" charset="-120"/>
                <a:ea typeface="Microsoft JhengHei" panose="020B0604030504040204" pitchFamily="34" charset="-120"/>
              </a:rPr>
              <a:t>，关键指标达到国际先进水平</a:t>
            </a:r>
          </a:p>
        </p:txBody>
      </p:sp>
      <p:sp>
        <p:nvSpPr>
          <p:cNvPr id="18" name="TextBox 17">
            <a:extLst>
              <a:ext uri="{FF2B5EF4-FFF2-40B4-BE49-F238E27FC236}">
                <a16:creationId xmlns:a16="http://schemas.microsoft.com/office/drawing/2014/main" id="{D89E4F00-3266-7E7D-9C08-24CE675058AD}"/>
              </a:ext>
            </a:extLst>
          </p:cNvPr>
          <p:cNvSpPr txBox="1"/>
          <p:nvPr/>
        </p:nvSpPr>
        <p:spPr>
          <a:xfrm>
            <a:off x="6181637" y="2330337"/>
            <a:ext cx="4965030" cy="382156"/>
          </a:xfrm>
          <a:prstGeom prst="rect">
            <a:avLst/>
          </a:prstGeom>
          <a:noFill/>
        </p:spPr>
        <p:txBody>
          <a:bodyPr wrap="square">
            <a:spAutoFit/>
          </a:bodyPr>
          <a:lstStyle/>
          <a:p>
            <a:pPr marL="285750" indent="-285750">
              <a:lnSpc>
                <a:spcPct val="114000"/>
              </a:lnSpc>
              <a:spcBef>
                <a:spcPts val="600"/>
              </a:spcBef>
              <a:buSzPct val="100000"/>
              <a:buFont typeface="Courier New" panose="02070309020205020404" pitchFamily="49" charset="0"/>
              <a:buChar char="o"/>
            </a:pPr>
            <a:r>
              <a:rPr lang="zh-CN" altLang="en-US" sz="1800" dirty="0">
                <a:solidFill>
                  <a:schemeClr val="tx1">
                    <a:lumMod val="50000"/>
                    <a:lumOff val="50000"/>
                  </a:schemeClr>
                </a:solidFill>
                <a:latin typeface="Microsoft JhengHei" panose="020B0604030504040204" pitchFamily="34" charset="-120"/>
                <a:ea typeface="Microsoft JhengHei" panose="020B0604030504040204" pitchFamily="34" charset="-120"/>
              </a:rPr>
              <a:t>完成基于</a:t>
            </a:r>
            <a:r>
              <a:rPr lang="en-US" altLang="zh-CN" sz="1800" dirty="0" err="1">
                <a:solidFill>
                  <a:schemeClr val="tx1">
                    <a:lumMod val="50000"/>
                    <a:lumOff val="50000"/>
                  </a:schemeClr>
                </a:solidFill>
                <a:latin typeface="Microsoft JhengHei" panose="020B0604030504040204" pitchFamily="34" charset="-120"/>
                <a:ea typeface="Microsoft JhengHei" panose="020B0604030504040204" pitchFamily="34" charset="-120"/>
              </a:rPr>
              <a:t>WiFi</a:t>
            </a:r>
            <a:r>
              <a:rPr lang="zh-CN" altLang="en-US" sz="1800" dirty="0">
                <a:solidFill>
                  <a:schemeClr val="tx1">
                    <a:lumMod val="50000"/>
                    <a:lumOff val="50000"/>
                  </a:schemeClr>
                </a:solidFill>
                <a:latin typeface="Microsoft JhengHei" panose="020B0604030504040204" pitchFamily="34" charset="-120"/>
                <a:ea typeface="Microsoft JhengHei" panose="020B0604030504040204" pitchFamily="34" charset="-120"/>
              </a:rPr>
              <a:t>传输功能验证板的设计及测试</a:t>
            </a:r>
          </a:p>
        </p:txBody>
      </p:sp>
      <p:pic>
        <p:nvPicPr>
          <p:cNvPr id="19" name="Picture 18">
            <a:extLst>
              <a:ext uri="{FF2B5EF4-FFF2-40B4-BE49-F238E27FC236}">
                <a16:creationId xmlns:a16="http://schemas.microsoft.com/office/drawing/2014/main" id="{32132B97-90D8-D292-3A4F-3BDF4307509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07125" y="2131485"/>
            <a:ext cx="4132385" cy="2363599"/>
          </a:xfrm>
          <a:prstGeom prst="rect">
            <a:avLst/>
          </a:prstGeom>
        </p:spPr>
      </p:pic>
      <p:sp>
        <p:nvSpPr>
          <p:cNvPr id="20" name="TextBox 19">
            <a:extLst>
              <a:ext uri="{FF2B5EF4-FFF2-40B4-BE49-F238E27FC236}">
                <a16:creationId xmlns:a16="http://schemas.microsoft.com/office/drawing/2014/main" id="{1DEAA9AD-F522-DB36-39FA-E988EBE9C459}"/>
              </a:ext>
            </a:extLst>
          </p:cNvPr>
          <p:cNvSpPr txBox="1"/>
          <p:nvPr/>
        </p:nvSpPr>
        <p:spPr>
          <a:xfrm>
            <a:off x="1392097" y="2578848"/>
            <a:ext cx="1218771" cy="584775"/>
          </a:xfrm>
          <a:prstGeom prst="rect">
            <a:avLst/>
          </a:prstGeom>
          <a:solidFill>
            <a:schemeClr val="bg1"/>
          </a:solidFill>
        </p:spPr>
        <p:txBody>
          <a:bodyPr wrap="square">
            <a:spAutoFit/>
          </a:bodyPr>
          <a:lstStyle/>
          <a:p>
            <a:r>
              <a:rPr lang="en-US" sz="1600" dirty="0">
                <a:solidFill>
                  <a:srgbClr val="00B0F0"/>
                </a:solidFill>
                <a:latin typeface="Arial Rounded MT Bold" panose="020F0704030504030204" pitchFamily="34" charset="77"/>
              </a:rPr>
              <a:t>JadePix3</a:t>
            </a:r>
          </a:p>
          <a:p>
            <a:r>
              <a:rPr lang="en-US" sz="1600" dirty="0">
                <a:solidFill>
                  <a:srgbClr val="00B0F0"/>
                </a:solidFill>
                <a:latin typeface="Arial Rounded MT Bold" panose="020F0704030504030204" pitchFamily="34" charset="77"/>
              </a:rPr>
              <a:t>telescope</a:t>
            </a:r>
            <a:endParaRPr lang="en-CN" sz="1600" dirty="0">
              <a:solidFill>
                <a:srgbClr val="00B0F0"/>
              </a:solidFill>
              <a:latin typeface="Arial Rounded MT Bold" panose="020F0704030504030204" pitchFamily="34" charset="77"/>
            </a:endParaRPr>
          </a:p>
        </p:txBody>
      </p:sp>
      <p:pic>
        <p:nvPicPr>
          <p:cNvPr id="22" name="Picture 21">
            <a:extLst>
              <a:ext uri="{FF2B5EF4-FFF2-40B4-BE49-F238E27FC236}">
                <a16:creationId xmlns:a16="http://schemas.microsoft.com/office/drawing/2014/main" id="{07717D8B-445C-0B64-7D58-B6E1FF35E117}"/>
              </a:ext>
            </a:extLst>
          </p:cNvPr>
          <p:cNvPicPr>
            <a:picLocks noChangeAspect="1"/>
          </p:cNvPicPr>
          <p:nvPr/>
        </p:nvPicPr>
        <p:blipFill>
          <a:blip r:embed="rId5"/>
          <a:stretch>
            <a:fillRect/>
          </a:stretch>
        </p:blipFill>
        <p:spPr>
          <a:xfrm>
            <a:off x="3478361" y="5276161"/>
            <a:ext cx="1440251" cy="1080189"/>
          </a:xfrm>
          <a:prstGeom prst="rect">
            <a:avLst/>
          </a:prstGeom>
        </p:spPr>
      </p:pic>
      <p:sp>
        <p:nvSpPr>
          <p:cNvPr id="24" name="TextBox 23">
            <a:extLst>
              <a:ext uri="{FF2B5EF4-FFF2-40B4-BE49-F238E27FC236}">
                <a16:creationId xmlns:a16="http://schemas.microsoft.com/office/drawing/2014/main" id="{26E0761E-01AC-083B-7361-AD5E0700192A}"/>
              </a:ext>
            </a:extLst>
          </p:cNvPr>
          <p:cNvSpPr txBox="1"/>
          <p:nvPr/>
        </p:nvSpPr>
        <p:spPr>
          <a:xfrm>
            <a:off x="925767" y="4588508"/>
            <a:ext cx="5257799" cy="382156"/>
          </a:xfrm>
          <a:prstGeom prst="rect">
            <a:avLst/>
          </a:prstGeom>
          <a:noFill/>
        </p:spPr>
        <p:txBody>
          <a:bodyPr wrap="square">
            <a:spAutoFit/>
          </a:bodyPr>
          <a:lstStyle/>
          <a:p>
            <a:pPr marL="285750" indent="-285750">
              <a:lnSpc>
                <a:spcPct val="114000"/>
              </a:lnSpc>
              <a:spcBef>
                <a:spcPts val="600"/>
              </a:spcBef>
              <a:buSzPct val="100000"/>
              <a:buFont typeface="Courier New" panose="02070309020205020404" pitchFamily="49" charset="0"/>
              <a:buChar char="o"/>
            </a:pPr>
            <a:r>
              <a:rPr lang="zh-CN" altLang="en-US" sz="1800" dirty="0">
                <a:solidFill>
                  <a:schemeClr val="tx1">
                    <a:lumMod val="50000"/>
                    <a:lumOff val="50000"/>
                  </a:schemeClr>
                </a:solidFill>
                <a:latin typeface="Microsoft JhengHei" panose="020B0604030504040204" pitchFamily="34" charset="-120"/>
                <a:ea typeface="Microsoft JhengHei" panose="020B0604030504040204" pitchFamily="34" charset="-120"/>
              </a:rPr>
              <a:t>团队已</a:t>
            </a:r>
            <a:r>
              <a:rPr lang="zh-CN" altLang="en-US" dirty="0">
                <a:solidFill>
                  <a:schemeClr val="tx1">
                    <a:lumMod val="50000"/>
                    <a:lumOff val="50000"/>
                  </a:schemeClr>
                </a:solidFill>
                <a:latin typeface="Microsoft JhengHei" panose="020B0604030504040204" pitchFamily="34" charset="-120"/>
                <a:ea typeface="Microsoft JhengHei" panose="020B0604030504040204" pitchFamily="34" charset="-120"/>
              </a:rPr>
              <a:t>开展</a:t>
            </a:r>
            <a:r>
              <a:rPr lang="en-US" altLang="zh-CN" sz="1800" dirty="0">
                <a:solidFill>
                  <a:schemeClr val="tx1">
                    <a:lumMod val="50000"/>
                    <a:lumOff val="50000"/>
                  </a:schemeClr>
                </a:solidFill>
                <a:latin typeface="Microsoft JhengHei" panose="020B0604030504040204" pitchFamily="34" charset="-120"/>
                <a:ea typeface="Microsoft JhengHei" panose="020B0604030504040204" pitchFamily="34" charset="-120"/>
              </a:rPr>
              <a:t>55</a:t>
            </a:r>
            <a:r>
              <a:rPr lang="zh-CN" altLang="en-US" sz="1800" dirty="0">
                <a:solidFill>
                  <a:schemeClr val="tx1">
                    <a:lumMod val="50000"/>
                    <a:lumOff val="50000"/>
                  </a:schemeClr>
                </a:solidFill>
                <a:latin typeface="Microsoft JhengHei" panose="020B0604030504040204" pitchFamily="34" charset="-120"/>
                <a:ea typeface="Microsoft JhengHei" panose="020B0604030504040204" pitchFamily="34" charset="-120"/>
              </a:rPr>
              <a:t> </a:t>
            </a:r>
            <a:r>
              <a:rPr lang="en-US" altLang="zh-CN" sz="1800" dirty="0">
                <a:solidFill>
                  <a:schemeClr val="tx1">
                    <a:lumMod val="50000"/>
                    <a:lumOff val="50000"/>
                  </a:schemeClr>
                </a:solidFill>
                <a:latin typeface="Microsoft JhengHei" panose="020B0604030504040204" pitchFamily="34" charset="-120"/>
                <a:ea typeface="Microsoft JhengHei" panose="020B0604030504040204" pitchFamily="34" charset="-120"/>
              </a:rPr>
              <a:t>nm HVCMOS </a:t>
            </a:r>
            <a:r>
              <a:rPr lang="zh-CN" altLang="en-US" sz="1800" dirty="0">
                <a:solidFill>
                  <a:schemeClr val="tx1">
                    <a:lumMod val="50000"/>
                    <a:lumOff val="50000"/>
                  </a:schemeClr>
                </a:solidFill>
                <a:latin typeface="Microsoft JhengHei" panose="020B0604030504040204" pitchFamily="34" charset="-120"/>
                <a:ea typeface="Microsoft JhengHei" panose="020B0604030504040204" pitchFamily="34" charset="-120"/>
              </a:rPr>
              <a:t>芯片设计、测试</a:t>
            </a:r>
          </a:p>
        </p:txBody>
      </p:sp>
      <p:sp>
        <p:nvSpPr>
          <p:cNvPr id="25" name="TextBox 24">
            <a:extLst>
              <a:ext uri="{FF2B5EF4-FFF2-40B4-BE49-F238E27FC236}">
                <a16:creationId xmlns:a16="http://schemas.microsoft.com/office/drawing/2014/main" id="{6183650D-798E-462B-87F1-1DF07FA3D421}"/>
              </a:ext>
            </a:extLst>
          </p:cNvPr>
          <p:cNvSpPr txBox="1"/>
          <p:nvPr/>
        </p:nvSpPr>
        <p:spPr>
          <a:xfrm>
            <a:off x="1315791" y="4981834"/>
            <a:ext cx="1900830" cy="276999"/>
          </a:xfrm>
          <a:prstGeom prst="rect">
            <a:avLst/>
          </a:prstGeom>
          <a:noFill/>
          <a:ln w="25400">
            <a:noFill/>
          </a:ln>
          <a:effectLst/>
        </p:spPr>
        <p:txBody>
          <a:bodyPr wrap="square" rtlCol="0">
            <a:spAutoFit/>
          </a:bodyPr>
          <a:lstStyle/>
          <a:p>
            <a:pPr algn="ctr"/>
            <a:r>
              <a:rPr lang="en-US" altLang="zh-CN" sz="1200" dirty="0">
                <a:solidFill>
                  <a:schemeClr val="accent4">
                    <a:lumMod val="75000"/>
                  </a:schemeClr>
                </a:solidFill>
                <a:latin typeface="FZYaShiHeiS" panose="02000500000000000000" pitchFamily="2" charset="-122"/>
                <a:ea typeface="FZYaShiHeiS" panose="02000500000000000000" pitchFamily="2" charset="-122"/>
                <a:cs typeface="Linux Biolinum" panose="02000503000000000000" pitchFamily="2" charset="0"/>
              </a:rPr>
              <a:t>COFFEE1</a:t>
            </a:r>
            <a:endParaRPr lang="en-US" sz="1200" dirty="0">
              <a:solidFill>
                <a:schemeClr val="accent4">
                  <a:lumMod val="75000"/>
                </a:schemeClr>
              </a:solidFill>
              <a:latin typeface="FZYaShiHeiS" panose="02000500000000000000" pitchFamily="2" charset="-122"/>
              <a:ea typeface="FZYaShiHeiS" panose="02000500000000000000" pitchFamily="2" charset="-122"/>
              <a:cs typeface="Linux Biolinum" panose="02000503000000000000" pitchFamily="2" charset="0"/>
            </a:endParaRPr>
          </a:p>
        </p:txBody>
      </p:sp>
      <p:sp>
        <p:nvSpPr>
          <p:cNvPr id="26" name="TextBox 25">
            <a:extLst>
              <a:ext uri="{FF2B5EF4-FFF2-40B4-BE49-F238E27FC236}">
                <a16:creationId xmlns:a16="http://schemas.microsoft.com/office/drawing/2014/main" id="{1DAF6381-BE35-8826-3590-12A41F2E762B}"/>
              </a:ext>
            </a:extLst>
          </p:cNvPr>
          <p:cNvSpPr txBox="1"/>
          <p:nvPr/>
        </p:nvSpPr>
        <p:spPr>
          <a:xfrm>
            <a:off x="3355322" y="5003829"/>
            <a:ext cx="1686327" cy="276999"/>
          </a:xfrm>
          <a:prstGeom prst="rect">
            <a:avLst/>
          </a:prstGeom>
          <a:noFill/>
          <a:ln w="25400">
            <a:noFill/>
          </a:ln>
          <a:effectLst/>
        </p:spPr>
        <p:txBody>
          <a:bodyPr wrap="square" rtlCol="0">
            <a:spAutoFit/>
          </a:bodyPr>
          <a:lstStyle/>
          <a:p>
            <a:pPr algn="ctr"/>
            <a:r>
              <a:rPr lang="en-US" altLang="zh-CN" sz="1200" dirty="0">
                <a:solidFill>
                  <a:schemeClr val="accent4">
                    <a:lumMod val="75000"/>
                  </a:schemeClr>
                </a:solidFill>
                <a:latin typeface="FZYaShiHeiS" panose="02000500000000000000" pitchFamily="2" charset="-122"/>
                <a:ea typeface="FZYaShiHeiS" panose="02000500000000000000" pitchFamily="2" charset="-122"/>
                <a:cs typeface="Linux Biolinum" panose="02000503000000000000" pitchFamily="2" charset="0"/>
              </a:rPr>
              <a:t>COFFEE2</a:t>
            </a:r>
            <a:endParaRPr lang="en-US" sz="1200" dirty="0">
              <a:solidFill>
                <a:schemeClr val="accent4">
                  <a:lumMod val="75000"/>
                </a:schemeClr>
              </a:solidFill>
              <a:latin typeface="FZYaShiHeiS" panose="02000500000000000000" pitchFamily="2" charset="-122"/>
              <a:ea typeface="FZYaShiHeiS" panose="02000500000000000000" pitchFamily="2" charset="-122"/>
              <a:cs typeface="Linux Biolinum" panose="02000503000000000000" pitchFamily="2" charset="0"/>
            </a:endParaRPr>
          </a:p>
        </p:txBody>
      </p:sp>
      <p:pic>
        <p:nvPicPr>
          <p:cNvPr id="27" name="Picture 26">
            <a:extLst>
              <a:ext uri="{FF2B5EF4-FFF2-40B4-BE49-F238E27FC236}">
                <a16:creationId xmlns:a16="http://schemas.microsoft.com/office/drawing/2014/main" id="{78363C98-B496-E8BD-9916-10A4202FEF0B}"/>
              </a:ext>
            </a:extLst>
          </p:cNvPr>
          <p:cNvPicPr>
            <a:picLocks noChangeAspect="1"/>
          </p:cNvPicPr>
          <p:nvPr/>
        </p:nvPicPr>
        <p:blipFill>
          <a:blip r:embed="rId6"/>
          <a:stretch>
            <a:fillRect/>
          </a:stretch>
        </p:blipFill>
        <p:spPr>
          <a:xfrm>
            <a:off x="1546081" y="5244668"/>
            <a:ext cx="1440251" cy="1080188"/>
          </a:xfrm>
          <a:prstGeom prst="rect">
            <a:avLst/>
          </a:prstGeom>
        </p:spPr>
      </p:pic>
      <p:sp>
        <p:nvSpPr>
          <p:cNvPr id="30" name="Slide Number Placeholder 29">
            <a:extLst>
              <a:ext uri="{FF2B5EF4-FFF2-40B4-BE49-F238E27FC236}">
                <a16:creationId xmlns:a16="http://schemas.microsoft.com/office/drawing/2014/main" id="{47C19349-FF3C-FD78-8014-462F455619AA}"/>
              </a:ext>
            </a:extLst>
          </p:cNvPr>
          <p:cNvSpPr>
            <a:spLocks noGrp="1"/>
          </p:cNvSpPr>
          <p:nvPr>
            <p:ph type="sldNum" sz="quarter" idx="12"/>
          </p:nvPr>
        </p:nvSpPr>
        <p:spPr/>
        <p:txBody>
          <a:bodyPr/>
          <a:lstStyle/>
          <a:p>
            <a:fld id="{C6B12BB3-1100-4148-A030-586BEC661A75}" type="slidenum">
              <a:rPr lang="en-CN" smtClean="0"/>
              <a:t>8</a:t>
            </a:fld>
            <a:endParaRPr lang="en-CN"/>
          </a:p>
        </p:txBody>
      </p:sp>
      <p:cxnSp>
        <p:nvCxnSpPr>
          <p:cNvPr id="31" name="Straight Connector 30">
            <a:extLst>
              <a:ext uri="{FF2B5EF4-FFF2-40B4-BE49-F238E27FC236}">
                <a16:creationId xmlns:a16="http://schemas.microsoft.com/office/drawing/2014/main" id="{1C05E157-3402-55F6-E089-A9DAC24279FA}"/>
              </a:ext>
            </a:extLst>
          </p:cNvPr>
          <p:cNvCxnSpPr>
            <a:cxnSpLocks/>
          </p:cNvCxnSpPr>
          <p:nvPr/>
        </p:nvCxnSpPr>
        <p:spPr>
          <a:xfrm>
            <a:off x="8153400" y="6356349"/>
            <a:ext cx="3417207" cy="0"/>
          </a:xfrm>
          <a:prstGeom prst="line">
            <a:avLst/>
          </a:prstGeom>
          <a:ln w="19050">
            <a:solidFill>
              <a:srgbClr val="C0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948002169"/>
      </p:ext>
    </p:extLst>
  </p:cSld>
  <p:clrMapOvr>
    <a:masterClrMapping/>
  </p:clrMapOvr>
  <mc:AlternateContent xmlns:mc="http://schemas.openxmlformats.org/markup-compatibility/2006" xmlns:p14="http://schemas.microsoft.com/office/powerpoint/2010/main">
    <mc:Choice Requires="p14">
      <p:transition spd="slow" p14:dur="2000" advTm="17053"/>
    </mc:Choice>
    <mc:Fallback xmlns="">
      <p:transition spd="slow" advTm="17053"/>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A560B-5EC9-FA4F-B995-ECF4D3C9A4A4}"/>
              </a:ext>
            </a:extLst>
          </p:cNvPr>
          <p:cNvSpPr>
            <a:spLocks noGrp="1"/>
          </p:cNvSpPr>
          <p:nvPr>
            <p:ph type="title"/>
          </p:nvPr>
        </p:nvSpPr>
        <p:spPr>
          <a:xfrm>
            <a:off x="838200" y="265889"/>
            <a:ext cx="10515600" cy="862520"/>
          </a:xfrm>
        </p:spPr>
        <p:txBody>
          <a:bodyPr>
            <a:normAutofit fontScale="90000"/>
          </a:bodyPr>
          <a:lstStyle/>
          <a:p>
            <a:pPr>
              <a:lnSpc>
                <a:spcPct val="120000"/>
              </a:lnSpc>
            </a:pPr>
            <a:r>
              <a:rPr lang="zh-CN" altLang="en-US" sz="3600" dirty="0">
                <a:solidFill>
                  <a:srgbClr val="C22F2D"/>
                </a:solidFill>
                <a:latin typeface="Microsoft JhengHei" panose="020B0604030504040204" pitchFamily="34" charset="-120"/>
                <a:ea typeface="Microsoft JhengHei" panose="020B0604030504040204" pitchFamily="34" charset="-120"/>
                <a:cs typeface="Gisha" panose="020B0502040204020203" pitchFamily="34" charset="-79"/>
              </a:rPr>
              <a:t>课题进度安排</a:t>
            </a:r>
            <a:br>
              <a:rPr lang="en-US" altLang="zh-CN" sz="3200" b="1" dirty="0">
                <a:solidFill>
                  <a:srgbClr val="0070C0"/>
                </a:solidFill>
                <a:latin typeface="Microsoft JhengHei" panose="020B0604030504040204" pitchFamily="34" charset="-120"/>
                <a:ea typeface="Microsoft JhengHei" panose="020B0604030504040204" pitchFamily="34" charset="-120"/>
                <a:cs typeface="Gisha" panose="020B0502040204020203" pitchFamily="34" charset="-79"/>
              </a:rPr>
            </a:br>
            <a:r>
              <a:rPr lang="zh-CN" altLang="en-US" sz="2000" dirty="0">
                <a:solidFill>
                  <a:schemeClr val="tx1">
                    <a:lumMod val="50000"/>
                    <a:lumOff val="50000"/>
                  </a:schemeClr>
                </a:solidFill>
                <a:latin typeface="Microsoft JhengHei" panose="020B0604030504040204" pitchFamily="34" charset="-120"/>
                <a:ea typeface="Microsoft JhengHei" panose="020B0604030504040204" pitchFamily="34" charset="-120"/>
                <a:cs typeface="Gisha" panose="020B0502040204020203" pitchFamily="34" charset="-79"/>
              </a:rPr>
              <a:t> </a:t>
            </a:r>
            <a:endParaRPr lang="en-CN" sz="2000" dirty="0">
              <a:solidFill>
                <a:srgbClr val="83639F"/>
              </a:solidFill>
              <a:latin typeface="Microsoft JhengHei" panose="020B0604030504040204" pitchFamily="34" charset="-120"/>
              <a:ea typeface="Microsoft JhengHei" panose="020B0604030504040204" pitchFamily="34" charset="-120"/>
              <a:cs typeface="Gisha" panose="020B0502040204020203" pitchFamily="34" charset="-79"/>
            </a:endParaRPr>
          </a:p>
        </p:txBody>
      </p:sp>
      <p:sp>
        <p:nvSpPr>
          <p:cNvPr id="15" name="Footer Placeholder 14">
            <a:extLst>
              <a:ext uri="{FF2B5EF4-FFF2-40B4-BE49-F238E27FC236}">
                <a16:creationId xmlns:a16="http://schemas.microsoft.com/office/drawing/2014/main" id="{00E23DF6-9BB0-9440-870B-1D366DF751E1}"/>
              </a:ext>
            </a:extLst>
          </p:cNvPr>
          <p:cNvSpPr>
            <a:spLocks noGrp="1"/>
          </p:cNvSpPr>
          <p:nvPr>
            <p:ph type="ftr" sz="quarter" idx="11"/>
          </p:nvPr>
        </p:nvSpPr>
        <p:spPr/>
        <p:txBody>
          <a:bodyPr/>
          <a:lstStyle/>
          <a:p>
            <a:r>
              <a:rPr lang="zh-CN" altLang="en-US" sz="1400">
                <a:solidFill>
                  <a:schemeClr val="tx1">
                    <a:lumMod val="50000"/>
                    <a:lumOff val="50000"/>
                  </a:schemeClr>
                </a:solidFill>
                <a:latin typeface="Microsoft JhengHei" panose="020B0604030504040204" pitchFamily="34" charset="-120"/>
                <a:ea typeface="Microsoft JhengHei" panose="020B0604030504040204" pitchFamily="34" charset="-120"/>
              </a:rPr>
              <a:t>课题二实施方案汇报</a:t>
            </a:r>
            <a:endParaRPr lang="en-CN" dirty="0">
              <a:solidFill>
                <a:schemeClr val="tx1">
                  <a:lumMod val="50000"/>
                  <a:lumOff val="50000"/>
                </a:schemeClr>
              </a:solidFill>
              <a:latin typeface="Microsoft JhengHei" panose="020B0604030504040204" pitchFamily="34" charset="-120"/>
              <a:ea typeface="Microsoft JhengHei" panose="020B0604030504040204" pitchFamily="34" charset="-120"/>
            </a:endParaRPr>
          </a:p>
        </p:txBody>
      </p:sp>
      <p:cxnSp>
        <p:nvCxnSpPr>
          <p:cNvPr id="4" name="Straight Connector 3">
            <a:extLst>
              <a:ext uri="{FF2B5EF4-FFF2-40B4-BE49-F238E27FC236}">
                <a16:creationId xmlns:a16="http://schemas.microsoft.com/office/drawing/2014/main" id="{D3932A0F-7718-C075-F60F-A011CF721FA9}"/>
              </a:ext>
            </a:extLst>
          </p:cNvPr>
          <p:cNvCxnSpPr>
            <a:cxnSpLocks/>
          </p:cNvCxnSpPr>
          <p:nvPr/>
        </p:nvCxnSpPr>
        <p:spPr>
          <a:xfrm>
            <a:off x="946688" y="1226925"/>
            <a:ext cx="5593597" cy="0"/>
          </a:xfrm>
          <a:prstGeom prst="line">
            <a:avLst/>
          </a:prstGeom>
          <a:ln w="25400">
            <a:solidFill>
              <a:srgbClr val="C00000"/>
            </a:solidFill>
          </a:ln>
        </p:spPr>
        <p:style>
          <a:lnRef idx="1">
            <a:schemeClr val="accent2"/>
          </a:lnRef>
          <a:fillRef idx="0">
            <a:schemeClr val="accent2"/>
          </a:fillRef>
          <a:effectRef idx="0">
            <a:schemeClr val="accent2"/>
          </a:effectRef>
          <a:fontRef idx="minor">
            <a:schemeClr val="tx1"/>
          </a:fontRef>
        </p:style>
      </p:cxnSp>
      <p:grpSp>
        <p:nvGrpSpPr>
          <p:cNvPr id="10" name="组合 1">
            <a:extLst>
              <a:ext uri="{FF2B5EF4-FFF2-40B4-BE49-F238E27FC236}">
                <a16:creationId xmlns:a16="http://schemas.microsoft.com/office/drawing/2014/main" id="{4B173C18-DAD0-E014-5FD7-7BC469F1F68E}"/>
              </a:ext>
            </a:extLst>
          </p:cNvPr>
          <p:cNvGrpSpPr/>
          <p:nvPr/>
        </p:nvGrpSpPr>
        <p:grpSpPr>
          <a:xfrm>
            <a:off x="911424" y="1484784"/>
            <a:ext cx="10035383" cy="4968552"/>
            <a:chOff x="800602" y="1700808"/>
            <a:chExt cx="10035383" cy="4968552"/>
          </a:xfrm>
        </p:grpSpPr>
        <p:grpSp>
          <p:nvGrpSpPr>
            <p:cNvPr id="11" name="Group 10">
              <a:extLst>
                <a:ext uri="{FF2B5EF4-FFF2-40B4-BE49-F238E27FC236}">
                  <a16:creationId xmlns:a16="http://schemas.microsoft.com/office/drawing/2014/main" id="{FFA12F7C-F7E0-C2FF-9435-F02B343C849F}"/>
                </a:ext>
              </a:extLst>
            </p:cNvPr>
            <p:cNvGrpSpPr/>
            <p:nvPr/>
          </p:nvGrpSpPr>
          <p:grpSpPr>
            <a:xfrm>
              <a:off x="1487487" y="1700808"/>
              <a:ext cx="8712967" cy="939774"/>
              <a:chOff x="1639090" y="4045059"/>
              <a:chExt cx="8912464" cy="939774"/>
            </a:xfr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0" scaled="1"/>
              <a:tileRect/>
            </a:gradFill>
          </p:grpSpPr>
          <p:grpSp>
            <p:nvGrpSpPr>
              <p:cNvPr id="32" name="Group 31">
                <a:extLst>
                  <a:ext uri="{FF2B5EF4-FFF2-40B4-BE49-F238E27FC236}">
                    <a16:creationId xmlns:a16="http://schemas.microsoft.com/office/drawing/2014/main" id="{966AC123-8CF1-3594-FBA1-2F3781736BF5}"/>
                  </a:ext>
                </a:extLst>
              </p:cNvPr>
              <p:cNvGrpSpPr/>
              <p:nvPr/>
            </p:nvGrpSpPr>
            <p:grpSpPr>
              <a:xfrm>
                <a:off x="1639091" y="4527633"/>
                <a:ext cx="8912463" cy="457200"/>
                <a:chOff x="1639091" y="3064593"/>
                <a:chExt cx="8912463" cy="457200"/>
              </a:xfrm>
              <a:grpFill/>
            </p:grpSpPr>
            <p:sp>
              <p:nvSpPr>
                <p:cNvPr id="36" name="Arrow">
                  <a:extLst>
                    <a:ext uri="{FF2B5EF4-FFF2-40B4-BE49-F238E27FC236}">
                      <a16:creationId xmlns:a16="http://schemas.microsoft.com/office/drawing/2014/main" id="{BD07FFFE-67D7-E6E9-76A1-536CF02F6DD4}"/>
                    </a:ext>
                  </a:extLst>
                </p:cNvPr>
                <p:cNvSpPr/>
                <p:nvPr/>
              </p:nvSpPr>
              <p:spPr>
                <a:xfrm flipH="1">
                  <a:off x="1639091" y="3064593"/>
                  <a:ext cx="2209702" cy="457200"/>
                </a:xfrm>
                <a:prstGeom prst="rect">
                  <a:avLst/>
                </a:prstGeom>
                <a:grpFill/>
                <a:ln>
                  <a:noFill/>
                </a:ln>
              </p:spPr>
              <p:style>
                <a:lnRef idx="2">
                  <a:schemeClr val="accent2"/>
                </a:lnRef>
                <a:fillRef idx="1">
                  <a:schemeClr val="lt1"/>
                </a:fillRef>
                <a:effectRef idx="0">
                  <a:schemeClr val="accent2"/>
                </a:effectRef>
                <a:fontRef idx="minor">
                  <a:schemeClr val="dk1"/>
                </a:fontRef>
              </p:style>
              <p:txBody>
                <a:bodyPr lIns="45719" rIns="45719" anchor="ctr"/>
                <a:lstStyle/>
                <a:p>
                  <a:pPr algn="ctr">
                    <a:defRPr>
                      <a:solidFill>
                        <a:srgbClr val="FFFFFF"/>
                      </a:solidFill>
                    </a:defRPr>
                  </a:pPr>
                  <a:r>
                    <a:rPr lang="zh-CN" altLang="en-US" dirty="0">
                      <a:solidFill>
                        <a:schemeClr val="tx1"/>
                      </a:solidFill>
                      <a:latin typeface="SimHei" charset="-122"/>
                      <a:ea typeface="SimHei" charset="-122"/>
                      <a:cs typeface="SimHei" charset="-122"/>
                    </a:rPr>
                    <a:t>正电子加速机制探索</a:t>
                  </a:r>
                  <a:endParaRPr dirty="0">
                    <a:solidFill>
                      <a:schemeClr val="tx1"/>
                    </a:solidFill>
                    <a:latin typeface="SimHei" charset="-122"/>
                    <a:ea typeface="SimHei" charset="-122"/>
                    <a:cs typeface="SimHei" charset="-122"/>
                  </a:endParaRPr>
                </a:p>
              </p:txBody>
            </p:sp>
            <p:sp>
              <p:nvSpPr>
                <p:cNvPr id="37" name="Arrow">
                  <a:extLst>
                    <a:ext uri="{FF2B5EF4-FFF2-40B4-BE49-F238E27FC236}">
                      <a16:creationId xmlns:a16="http://schemas.microsoft.com/office/drawing/2014/main" id="{9EB0918E-A978-7CEC-972F-A0F660F80219}"/>
                    </a:ext>
                  </a:extLst>
                </p:cNvPr>
                <p:cNvSpPr/>
                <p:nvPr/>
              </p:nvSpPr>
              <p:spPr>
                <a:xfrm flipH="1">
                  <a:off x="3900568" y="3064593"/>
                  <a:ext cx="3820445" cy="457200"/>
                </a:xfrm>
                <a:prstGeom prst="rect">
                  <a:avLst/>
                </a:prstGeom>
                <a:grpFill/>
                <a:ln>
                  <a:noFill/>
                </a:ln>
              </p:spPr>
              <p:style>
                <a:lnRef idx="2">
                  <a:schemeClr val="accent2"/>
                </a:lnRef>
                <a:fillRef idx="1">
                  <a:schemeClr val="lt1"/>
                </a:fillRef>
                <a:effectRef idx="0">
                  <a:schemeClr val="accent2"/>
                </a:effectRef>
                <a:fontRef idx="minor">
                  <a:schemeClr val="dk1"/>
                </a:fontRef>
              </p:style>
              <p:txBody>
                <a:bodyPr lIns="45719" rIns="45719" anchor="ctr"/>
                <a:lstStyle/>
                <a:p>
                  <a:pPr algn="ctr">
                    <a:defRPr>
                      <a:solidFill>
                        <a:srgbClr val="FFFFFF"/>
                      </a:solidFill>
                    </a:defRPr>
                  </a:pPr>
                  <a:r>
                    <a:rPr lang="zh-CN" altLang="en-US" dirty="0">
                      <a:solidFill>
                        <a:schemeClr val="tx1"/>
                      </a:solidFill>
                      <a:latin typeface="SimHei" charset="-122"/>
                      <a:ea typeface="SimHei" charset="-122"/>
                      <a:cs typeface="SimHei" charset="-122"/>
                    </a:rPr>
                    <a:t>模拟计算与束流品质优化</a:t>
                  </a:r>
                </a:p>
              </p:txBody>
            </p:sp>
            <p:sp>
              <p:nvSpPr>
                <p:cNvPr id="38" name="Arrow">
                  <a:extLst>
                    <a:ext uri="{FF2B5EF4-FFF2-40B4-BE49-F238E27FC236}">
                      <a16:creationId xmlns:a16="http://schemas.microsoft.com/office/drawing/2014/main" id="{881352DA-32E7-1222-D92C-07F151A4F860}"/>
                    </a:ext>
                  </a:extLst>
                </p:cNvPr>
                <p:cNvSpPr/>
                <p:nvPr/>
              </p:nvSpPr>
              <p:spPr>
                <a:xfrm flipH="1">
                  <a:off x="7772787" y="3064593"/>
                  <a:ext cx="2778767" cy="457200"/>
                </a:xfrm>
                <a:prstGeom prst="rect">
                  <a:avLst/>
                </a:prstGeom>
                <a:grpFill/>
                <a:ln>
                  <a:noFill/>
                </a:ln>
              </p:spPr>
              <p:style>
                <a:lnRef idx="2">
                  <a:schemeClr val="accent2"/>
                </a:lnRef>
                <a:fillRef idx="1">
                  <a:schemeClr val="lt1"/>
                </a:fillRef>
                <a:effectRef idx="0">
                  <a:schemeClr val="accent2"/>
                </a:effectRef>
                <a:fontRef idx="minor">
                  <a:schemeClr val="dk1"/>
                </a:fontRef>
              </p:style>
              <p:txBody>
                <a:bodyPr lIns="45719" rIns="45719" anchor="ctr"/>
                <a:lstStyle/>
                <a:p>
                  <a:pPr algn="ctr">
                    <a:defRPr>
                      <a:solidFill>
                        <a:srgbClr val="FFFFFF"/>
                      </a:solidFill>
                    </a:defRPr>
                  </a:pPr>
                  <a:r>
                    <a:rPr lang="zh-CN" altLang="en-US" dirty="0">
                      <a:solidFill>
                        <a:schemeClr val="tx1"/>
                      </a:solidFill>
                      <a:latin typeface="SimHei" charset="-122"/>
                      <a:ea typeface="SimHei" charset="-122"/>
                      <a:cs typeface="SimHei" charset="-122"/>
                    </a:rPr>
                    <a:t>结果分析及方案改进</a:t>
                  </a:r>
                </a:p>
              </p:txBody>
            </p:sp>
          </p:grpSp>
          <p:grpSp>
            <p:nvGrpSpPr>
              <p:cNvPr id="33" name="Group 32">
                <a:extLst>
                  <a:ext uri="{FF2B5EF4-FFF2-40B4-BE49-F238E27FC236}">
                    <a16:creationId xmlns:a16="http://schemas.microsoft.com/office/drawing/2014/main" id="{CB1B272F-BAEC-C9F3-E61A-42A7D18A7F40}"/>
                  </a:ext>
                </a:extLst>
              </p:cNvPr>
              <p:cNvGrpSpPr/>
              <p:nvPr/>
            </p:nvGrpSpPr>
            <p:grpSpPr>
              <a:xfrm>
                <a:off x="1639090" y="4045059"/>
                <a:ext cx="8905984" cy="457200"/>
                <a:chOff x="1639090" y="4045059"/>
                <a:chExt cx="8905984" cy="457200"/>
              </a:xfrm>
              <a:grpFill/>
            </p:grpSpPr>
            <p:sp>
              <p:nvSpPr>
                <p:cNvPr id="34" name="Arrow">
                  <a:extLst>
                    <a:ext uri="{FF2B5EF4-FFF2-40B4-BE49-F238E27FC236}">
                      <a16:creationId xmlns:a16="http://schemas.microsoft.com/office/drawing/2014/main" id="{FA576735-42D1-55BA-C0F2-6973B590D249}"/>
                    </a:ext>
                  </a:extLst>
                </p:cNvPr>
                <p:cNvSpPr/>
                <p:nvPr/>
              </p:nvSpPr>
              <p:spPr>
                <a:xfrm flipH="1">
                  <a:off x="1639090" y="4045059"/>
                  <a:ext cx="1585826" cy="457200"/>
                </a:xfrm>
                <a:prstGeom prst="rect">
                  <a:avLst/>
                </a:prstGeom>
                <a:grpFill/>
                <a:ln>
                  <a:noFill/>
                </a:ln>
              </p:spPr>
              <p:style>
                <a:lnRef idx="2">
                  <a:schemeClr val="accent2"/>
                </a:lnRef>
                <a:fillRef idx="1">
                  <a:schemeClr val="lt1"/>
                </a:fillRef>
                <a:effectRef idx="0">
                  <a:schemeClr val="accent2"/>
                </a:effectRef>
                <a:fontRef idx="minor">
                  <a:schemeClr val="dk1"/>
                </a:fontRef>
              </p:style>
              <p:txBody>
                <a:bodyPr lIns="45719" rIns="45719" anchor="ctr"/>
                <a:lstStyle/>
                <a:p>
                  <a:pPr algn="ctr">
                    <a:defRPr>
                      <a:solidFill>
                        <a:srgbClr val="FFFFFF"/>
                      </a:solidFill>
                    </a:defRPr>
                  </a:pPr>
                  <a:r>
                    <a:rPr lang="zh-CN" altLang="en-US" dirty="0">
                      <a:solidFill>
                        <a:schemeClr val="tx1"/>
                      </a:solidFill>
                      <a:latin typeface="SimHei" charset="-122"/>
                      <a:ea typeface="SimHei" charset="-122"/>
                      <a:cs typeface="SimHei" charset="-122"/>
                    </a:rPr>
                    <a:t>研制镀膜设备</a:t>
                  </a:r>
                </a:p>
              </p:txBody>
            </p:sp>
            <p:sp>
              <p:nvSpPr>
                <p:cNvPr id="35" name="Arrow">
                  <a:extLst>
                    <a:ext uri="{FF2B5EF4-FFF2-40B4-BE49-F238E27FC236}">
                      <a16:creationId xmlns:a16="http://schemas.microsoft.com/office/drawing/2014/main" id="{7CBCEE7C-67DF-415C-1902-AD9FE626E256}"/>
                    </a:ext>
                  </a:extLst>
                </p:cNvPr>
                <p:cNvSpPr/>
                <p:nvPr/>
              </p:nvSpPr>
              <p:spPr>
                <a:xfrm flipH="1">
                  <a:off x="6852858" y="4045059"/>
                  <a:ext cx="3692216" cy="457200"/>
                </a:xfrm>
                <a:prstGeom prst="rect">
                  <a:avLst/>
                </a:prstGeom>
                <a:grpFill/>
                <a:ln>
                  <a:noFill/>
                </a:ln>
              </p:spPr>
              <p:style>
                <a:lnRef idx="2">
                  <a:schemeClr val="accent2"/>
                </a:lnRef>
                <a:fillRef idx="1">
                  <a:schemeClr val="lt1"/>
                </a:fillRef>
                <a:effectRef idx="0">
                  <a:schemeClr val="accent2"/>
                </a:effectRef>
                <a:fontRef idx="minor">
                  <a:schemeClr val="dk1"/>
                </a:fontRef>
              </p:style>
              <p:txBody>
                <a:bodyPr lIns="45719" rIns="45719" anchor="ctr"/>
                <a:lstStyle/>
                <a:p>
                  <a:pPr algn="ctr">
                    <a:defRPr>
                      <a:solidFill>
                        <a:srgbClr val="FFFFFF"/>
                      </a:solidFill>
                    </a:defRPr>
                  </a:pPr>
                  <a:r>
                    <a:rPr lang="zh-CN" altLang="en-US" dirty="0">
                      <a:solidFill>
                        <a:schemeClr val="tx1"/>
                      </a:solidFill>
                      <a:latin typeface="SimHei" charset="-122"/>
                      <a:ea typeface="SimHei" charset="-122"/>
                      <a:cs typeface="SimHei" charset="-122"/>
                    </a:rPr>
                    <a:t>性能测试和改进</a:t>
                  </a:r>
                </a:p>
              </p:txBody>
            </p:sp>
          </p:grpSp>
        </p:grpSp>
        <p:sp>
          <p:nvSpPr>
            <p:cNvPr id="13" name="项目结题">
              <a:extLst>
                <a:ext uri="{FF2B5EF4-FFF2-40B4-BE49-F238E27FC236}">
                  <a16:creationId xmlns:a16="http://schemas.microsoft.com/office/drawing/2014/main" id="{31FA6CCE-0DAB-5CF7-E841-DF190726EDBA}"/>
                </a:ext>
              </a:extLst>
            </p:cNvPr>
            <p:cNvSpPr/>
            <p:nvPr/>
          </p:nvSpPr>
          <p:spPr>
            <a:xfrm>
              <a:off x="10200456" y="1700808"/>
              <a:ext cx="635529" cy="4055327"/>
            </a:xfrm>
            <a:prstGeom prst="rect">
              <a:avLst/>
            </a:prstGeom>
            <a:solidFill>
              <a:schemeClr val="accent3">
                <a:lumMod val="75000"/>
              </a:schemeClr>
            </a:solidFill>
            <a:ln w="38100">
              <a:noFill/>
            </a:ln>
            <a:effectLst/>
            <a:extLst>
              <a:ext uri="{C572A759-6A51-4108-AA02-DFA0A04FC94B}">
                <ma14:wrappingTextBoxFlag xmlns:ma14="http://schemas.microsoft.com/office/mac/drawingml/2011/main" xmlns="" val="1"/>
              </a:ext>
            </a:extLst>
          </p:spPr>
          <p:txBody>
            <a:bodyPr lIns="45719" rIns="45719" anchor="ctr" anchorCtr="1"/>
            <a:lstStyle>
              <a:lvl1pPr>
                <a:defRPr>
                  <a:solidFill>
                    <a:srgbClr val="FFFFFF"/>
                  </a:solidFill>
                </a:defRPr>
              </a:lvl1pPr>
            </a:lstStyle>
            <a:p>
              <a:r>
                <a:rPr sz="2400" dirty="0">
                  <a:latin typeface="SimHei" charset="-122"/>
                  <a:ea typeface="SimHei" charset="-122"/>
                  <a:cs typeface="SimHei" charset="-122"/>
                </a:rPr>
                <a:t>项</a:t>
              </a:r>
              <a:endParaRPr lang="en-US" sz="2400" dirty="0">
                <a:latin typeface="SimHei" charset="-122"/>
                <a:ea typeface="SimHei" charset="-122"/>
                <a:cs typeface="SimHei" charset="-122"/>
              </a:endParaRPr>
            </a:p>
            <a:p>
              <a:r>
                <a:rPr sz="2400" dirty="0">
                  <a:latin typeface="SimHei" charset="-122"/>
                  <a:ea typeface="SimHei" charset="-122"/>
                  <a:cs typeface="SimHei" charset="-122"/>
                </a:rPr>
                <a:t>目</a:t>
              </a:r>
              <a:endParaRPr lang="en-US" sz="2400" dirty="0">
                <a:latin typeface="SimHei" charset="-122"/>
                <a:ea typeface="SimHei" charset="-122"/>
                <a:cs typeface="SimHei" charset="-122"/>
              </a:endParaRPr>
            </a:p>
            <a:p>
              <a:r>
                <a:rPr sz="2400" dirty="0">
                  <a:latin typeface="SimHei" charset="-122"/>
                  <a:ea typeface="SimHei" charset="-122"/>
                  <a:cs typeface="SimHei" charset="-122"/>
                </a:rPr>
                <a:t>结</a:t>
              </a:r>
              <a:endParaRPr lang="en-US" sz="2400" dirty="0">
                <a:latin typeface="SimHei" charset="-122"/>
                <a:ea typeface="SimHei" charset="-122"/>
                <a:cs typeface="SimHei" charset="-122"/>
              </a:endParaRPr>
            </a:p>
            <a:p>
              <a:r>
                <a:rPr sz="2400" dirty="0">
                  <a:latin typeface="SimHei" charset="-122"/>
                  <a:ea typeface="SimHei" charset="-122"/>
                  <a:cs typeface="SimHei" charset="-122"/>
                </a:rPr>
                <a:t>题</a:t>
              </a:r>
            </a:p>
          </p:txBody>
        </p:sp>
        <p:sp>
          <p:nvSpPr>
            <p:cNvPr id="17" name="项目结题">
              <a:extLst>
                <a:ext uri="{FF2B5EF4-FFF2-40B4-BE49-F238E27FC236}">
                  <a16:creationId xmlns:a16="http://schemas.microsoft.com/office/drawing/2014/main" id="{F264213B-21F6-45A4-824C-0F74BFF5FE10}"/>
                </a:ext>
              </a:extLst>
            </p:cNvPr>
            <p:cNvSpPr/>
            <p:nvPr/>
          </p:nvSpPr>
          <p:spPr>
            <a:xfrm>
              <a:off x="800602" y="1700808"/>
              <a:ext cx="597629" cy="4055327"/>
            </a:xfrm>
            <a:prstGeom prst="rect">
              <a:avLst/>
            </a:prstGeom>
            <a:solidFill>
              <a:schemeClr val="accent3">
                <a:lumMod val="75000"/>
              </a:schemeClr>
            </a:solidFill>
            <a:ln w="38100">
              <a:noFill/>
            </a:ln>
            <a:effectLst/>
            <a:extLst>
              <a:ext uri="{C572A759-6A51-4108-AA02-DFA0A04FC94B}">
                <ma14:wrappingTextBoxFlag xmlns:ma14="http://schemas.microsoft.com/office/mac/drawingml/2011/main" xmlns="" val="1"/>
              </a:ext>
            </a:extLst>
          </p:spPr>
          <p:txBody>
            <a:bodyPr lIns="45719" rIns="45719" anchor="ctr" anchorCtr="1"/>
            <a:lstStyle>
              <a:lvl1pPr>
                <a:defRPr>
                  <a:solidFill>
                    <a:srgbClr val="FFFFFF"/>
                  </a:solidFill>
                </a:defRPr>
              </a:lvl1pPr>
            </a:lstStyle>
            <a:p>
              <a:r>
                <a:rPr sz="2400" dirty="0">
                  <a:latin typeface="SimHei" charset="-122"/>
                  <a:ea typeface="SimHei" charset="-122"/>
                  <a:cs typeface="SimHei" charset="-122"/>
                </a:rPr>
                <a:t>项</a:t>
              </a:r>
              <a:endParaRPr lang="en-US" sz="2400" dirty="0">
                <a:latin typeface="SimHei" charset="-122"/>
                <a:ea typeface="SimHei" charset="-122"/>
                <a:cs typeface="SimHei" charset="-122"/>
              </a:endParaRPr>
            </a:p>
            <a:p>
              <a:r>
                <a:rPr sz="2400" dirty="0">
                  <a:latin typeface="SimHei" charset="-122"/>
                  <a:ea typeface="SimHei" charset="-122"/>
                  <a:cs typeface="SimHei" charset="-122"/>
                </a:rPr>
                <a:t>目</a:t>
              </a:r>
              <a:endParaRPr lang="en-US" sz="2400" dirty="0">
                <a:latin typeface="SimHei" charset="-122"/>
                <a:ea typeface="SimHei" charset="-122"/>
                <a:cs typeface="SimHei" charset="-122"/>
              </a:endParaRPr>
            </a:p>
            <a:p>
              <a:r>
                <a:rPr lang="zh-CN" altLang="en-US" sz="2400" dirty="0">
                  <a:latin typeface="SimHei" charset="-122"/>
                  <a:ea typeface="SimHei" charset="-122"/>
                  <a:cs typeface="SimHei" charset="-122"/>
                </a:rPr>
                <a:t>启</a:t>
              </a:r>
              <a:endParaRPr lang="en-US" sz="2400" dirty="0">
                <a:latin typeface="SimHei" charset="-122"/>
                <a:ea typeface="SimHei" charset="-122"/>
                <a:cs typeface="SimHei" charset="-122"/>
              </a:endParaRPr>
            </a:p>
            <a:p>
              <a:r>
                <a:rPr lang="zh-CN" altLang="en-US" sz="2400" dirty="0">
                  <a:latin typeface="SimHei" charset="-122"/>
                  <a:ea typeface="SimHei" charset="-122"/>
                  <a:cs typeface="SimHei" charset="-122"/>
                </a:rPr>
                <a:t>动</a:t>
              </a:r>
              <a:endParaRPr sz="2400" dirty="0">
                <a:latin typeface="SimHei" charset="-122"/>
                <a:ea typeface="SimHei" charset="-122"/>
                <a:cs typeface="SimHei" charset="-122"/>
              </a:endParaRPr>
            </a:p>
          </p:txBody>
        </p:sp>
        <p:sp>
          <p:nvSpPr>
            <p:cNvPr id="18" name="Arrow">
              <a:extLst>
                <a:ext uri="{FF2B5EF4-FFF2-40B4-BE49-F238E27FC236}">
                  <a16:creationId xmlns:a16="http://schemas.microsoft.com/office/drawing/2014/main" id="{88DA3AFA-00CB-0641-AF03-93839FB9A3C4}"/>
                </a:ext>
              </a:extLst>
            </p:cNvPr>
            <p:cNvSpPr/>
            <p:nvPr/>
          </p:nvSpPr>
          <p:spPr>
            <a:xfrm flipH="1">
              <a:off x="1489672" y="3068960"/>
              <a:ext cx="5120640" cy="368799"/>
            </a:xfrm>
            <a:prstGeom prst="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0" scaled="1"/>
              <a:tileRect/>
            </a:gradFill>
            <a:ln>
              <a:noFill/>
            </a:ln>
          </p:spPr>
          <p:style>
            <a:lnRef idx="2">
              <a:schemeClr val="accent2"/>
            </a:lnRef>
            <a:fillRef idx="1">
              <a:schemeClr val="lt1"/>
            </a:fillRef>
            <a:effectRef idx="0">
              <a:schemeClr val="accent2"/>
            </a:effectRef>
            <a:fontRef idx="minor">
              <a:schemeClr val="dk1"/>
            </a:fontRef>
          </p:style>
          <p:txBody>
            <a:bodyPr lIns="45719" rIns="45719" anchor="ctr"/>
            <a:lstStyle/>
            <a:p>
              <a:r>
                <a:rPr lang="en-US" altLang="zh-CN" dirty="0">
                  <a:solidFill>
                    <a:schemeClr val="tx1"/>
                  </a:solidFill>
                  <a:latin typeface="SimHei" charset="-122"/>
                  <a:ea typeface="SimHei" charset="-122"/>
                  <a:cs typeface="SimHei" charset="-122"/>
                </a:rPr>
                <a:t>   CMOS</a:t>
              </a:r>
              <a:r>
                <a:rPr lang="zh-CN" altLang="en-US" dirty="0">
                  <a:solidFill>
                    <a:schemeClr val="tx1"/>
                  </a:solidFill>
                  <a:latin typeface="SimHei" charset="-122"/>
                  <a:ea typeface="SimHei" charset="-122"/>
                  <a:cs typeface="SimHei" charset="-122"/>
                </a:rPr>
                <a:t>、</a:t>
              </a:r>
              <a:r>
                <a:rPr lang="en-US" altLang="zh-CN" dirty="0">
                  <a:solidFill>
                    <a:schemeClr val="tx1"/>
                  </a:solidFill>
                  <a:latin typeface="SimHei" charset="-122"/>
                  <a:ea typeface="SimHei" charset="-122"/>
                  <a:cs typeface="SimHei" charset="-122"/>
                </a:rPr>
                <a:t>HVCMOS</a:t>
              </a:r>
              <a:r>
                <a:rPr lang="zh-CN" altLang="en-US" dirty="0">
                  <a:solidFill>
                    <a:schemeClr val="tx1"/>
                  </a:solidFill>
                  <a:latin typeface="SimHei" charset="-122"/>
                  <a:ea typeface="SimHei" charset="-122"/>
                  <a:cs typeface="SimHei" charset="-122"/>
                </a:rPr>
                <a:t>芯片研发、性能测试</a:t>
              </a:r>
              <a:endParaRPr dirty="0">
                <a:solidFill>
                  <a:schemeClr val="tx1"/>
                </a:solidFill>
                <a:latin typeface="SimHei" charset="-122"/>
                <a:ea typeface="SimHei" charset="-122"/>
                <a:cs typeface="SimHei" charset="-122"/>
              </a:endParaRPr>
            </a:p>
          </p:txBody>
        </p:sp>
        <p:sp>
          <p:nvSpPr>
            <p:cNvPr id="19" name="Arrow">
              <a:extLst>
                <a:ext uri="{FF2B5EF4-FFF2-40B4-BE49-F238E27FC236}">
                  <a16:creationId xmlns:a16="http://schemas.microsoft.com/office/drawing/2014/main" id="{166D3B8E-C112-85BD-954C-D88933486810}"/>
                </a:ext>
              </a:extLst>
            </p:cNvPr>
            <p:cNvSpPr/>
            <p:nvPr/>
          </p:nvSpPr>
          <p:spPr>
            <a:xfrm flipH="1">
              <a:off x="1489672" y="3495288"/>
              <a:ext cx="5120640" cy="365760"/>
            </a:xfrm>
            <a:prstGeom prst="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0" scaled="1"/>
              <a:tileRect/>
            </a:gradFill>
            <a:ln>
              <a:noFill/>
            </a:ln>
          </p:spPr>
          <p:style>
            <a:lnRef idx="2">
              <a:schemeClr val="accent2"/>
            </a:lnRef>
            <a:fillRef idx="1">
              <a:schemeClr val="lt1"/>
            </a:fillRef>
            <a:effectRef idx="0">
              <a:schemeClr val="accent2"/>
            </a:effectRef>
            <a:fontRef idx="minor">
              <a:schemeClr val="dk1"/>
            </a:fontRef>
          </p:style>
          <p:txBody>
            <a:bodyPr lIns="45719" rIns="45719" anchor="ctr"/>
            <a:lstStyle/>
            <a:p>
              <a:r>
                <a:rPr lang="en-US" altLang="zh-CN" dirty="0">
                  <a:solidFill>
                    <a:schemeClr val="tx1"/>
                  </a:solidFill>
                  <a:latin typeface="SimHei" charset="-122"/>
                  <a:ea typeface="SimHei" charset="-122"/>
                  <a:cs typeface="SimHei" charset="-122"/>
                </a:rPr>
                <a:t>   </a:t>
              </a:r>
              <a:r>
                <a:rPr lang="zh-CN" altLang="en-US" dirty="0">
                  <a:solidFill>
                    <a:schemeClr val="tx1"/>
                  </a:solidFill>
                  <a:latin typeface="SimHei" charset="-122"/>
                  <a:ea typeface="SimHei" charset="-122"/>
                  <a:cs typeface="SimHei" charset="-122"/>
                </a:rPr>
                <a:t>探测器单元模块和样机设计、结构测试</a:t>
              </a:r>
            </a:p>
          </p:txBody>
        </p:sp>
        <p:sp>
          <p:nvSpPr>
            <p:cNvPr id="20" name="Arrow">
              <a:extLst>
                <a:ext uri="{FF2B5EF4-FFF2-40B4-BE49-F238E27FC236}">
                  <a16:creationId xmlns:a16="http://schemas.microsoft.com/office/drawing/2014/main" id="{8FC10239-39F7-133A-E62D-36AFE855BBB2}"/>
                </a:ext>
              </a:extLst>
            </p:cNvPr>
            <p:cNvSpPr/>
            <p:nvPr/>
          </p:nvSpPr>
          <p:spPr>
            <a:xfrm flipH="1">
              <a:off x="6610312" y="3068960"/>
              <a:ext cx="1828800" cy="797502"/>
            </a:xfrm>
            <a:prstGeom prst="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0" scaled="1"/>
              <a:tileRect/>
            </a:gradFill>
            <a:ln>
              <a:noFill/>
            </a:ln>
          </p:spPr>
          <p:style>
            <a:lnRef idx="2">
              <a:schemeClr val="accent2"/>
            </a:lnRef>
            <a:fillRef idx="1">
              <a:schemeClr val="lt1"/>
            </a:fillRef>
            <a:effectRef idx="0">
              <a:schemeClr val="accent2"/>
            </a:effectRef>
            <a:fontRef idx="minor">
              <a:schemeClr val="dk1"/>
            </a:fontRef>
          </p:style>
          <p:txBody>
            <a:bodyPr lIns="45719" rIns="45719" anchor="ctr"/>
            <a:lstStyle/>
            <a:p>
              <a:r>
                <a:rPr lang="zh-CN" altLang="en-US" dirty="0">
                  <a:solidFill>
                    <a:schemeClr val="tx1"/>
                  </a:solidFill>
                  <a:latin typeface="SimHei" charset="-122"/>
                  <a:ea typeface="SimHei" charset="-122"/>
                  <a:cs typeface="SimHei" charset="-122"/>
                </a:rPr>
                <a:t>探测器样机组装</a:t>
              </a:r>
            </a:p>
          </p:txBody>
        </p:sp>
        <p:sp>
          <p:nvSpPr>
            <p:cNvPr id="21" name="Arrow">
              <a:extLst>
                <a:ext uri="{FF2B5EF4-FFF2-40B4-BE49-F238E27FC236}">
                  <a16:creationId xmlns:a16="http://schemas.microsoft.com/office/drawing/2014/main" id="{E79866E1-BDFB-0A0C-BE75-A1BDCB92A94D}"/>
                </a:ext>
              </a:extLst>
            </p:cNvPr>
            <p:cNvSpPr/>
            <p:nvPr/>
          </p:nvSpPr>
          <p:spPr>
            <a:xfrm flipH="1">
              <a:off x="8439112" y="3077409"/>
              <a:ext cx="1761344" cy="789053"/>
            </a:xfrm>
            <a:prstGeom prst="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0" scaled="1"/>
              <a:tileRect/>
            </a:gradFill>
            <a:ln>
              <a:noFill/>
            </a:ln>
          </p:spPr>
          <p:style>
            <a:lnRef idx="2">
              <a:schemeClr val="accent2"/>
            </a:lnRef>
            <a:fillRef idx="1">
              <a:schemeClr val="lt1"/>
            </a:fillRef>
            <a:effectRef idx="0">
              <a:schemeClr val="accent2"/>
            </a:effectRef>
            <a:fontRef idx="minor">
              <a:schemeClr val="dk1"/>
            </a:fontRef>
          </p:style>
          <p:txBody>
            <a:bodyPr lIns="45719" rIns="45719" anchor="ctr"/>
            <a:lstStyle/>
            <a:p>
              <a:pPr>
                <a:defRPr>
                  <a:solidFill>
                    <a:srgbClr val="FFFFFF"/>
                  </a:solidFill>
                </a:defRPr>
              </a:pPr>
              <a:r>
                <a:rPr lang="zh-CN" altLang="en-US" dirty="0">
                  <a:solidFill>
                    <a:schemeClr val="tx1"/>
                  </a:solidFill>
                  <a:latin typeface="SimHei" charset="-122"/>
                  <a:ea typeface="SimHei" charset="-122"/>
                  <a:cs typeface="SimHei" charset="-122"/>
                </a:rPr>
                <a:t>样机束流测试</a:t>
              </a:r>
            </a:p>
          </p:txBody>
        </p:sp>
        <p:sp>
          <p:nvSpPr>
            <p:cNvPr id="22" name="Rectangle 21">
              <a:extLst>
                <a:ext uri="{FF2B5EF4-FFF2-40B4-BE49-F238E27FC236}">
                  <a16:creationId xmlns:a16="http://schemas.microsoft.com/office/drawing/2014/main" id="{9F91A816-930F-32EF-0EAB-171BFEE6C118}"/>
                </a:ext>
              </a:extLst>
            </p:cNvPr>
            <p:cNvSpPr/>
            <p:nvPr/>
          </p:nvSpPr>
          <p:spPr>
            <a:xfrm>
              <a:off x="1489672" y="4013056"/>
              <a:ext cx="2158056" cy="640080"/>
            </a:xfrm>
            <a:prstGeom prst="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SimHei" charset="-122"/>
                  <a:ea typeface="SimHei" charset="-122"/>
                  <a:cs typeface="SimHei" charset="-122"/>
                </a:rPr>
                <a:t>无线传输单通道数据传输设计和验证</a:t>
              </a:r>
            </a:p>
          </p:txBody>
        </p:sp>
        <p:sp>
          <p:nvSpPr>
            <p:cNvPr id="23" name="Rectangle 22">
              <a:extLst>
                <a:ext uri="{FF2B5EF4-FFF2-40B4-BE49-F238E27FC236}">
                  <a16:creationId xmlns:a16="http://schemas.microsoft.com/office/drawing/2014/main" id="{9DAC625B-6B18-9B76-CA63-9877BEAFA12D}"/>
                </a:ext>
              </a:extLst>
            </p:cNvPr>
            <p:cNvSpPr/>
            <p:nvPr/>
          </p:nvSpPr>
          <p:spPr>
            <a:xfrm>
              <a:off x="3698344" y="4013056"/>
              <a:ext cx="3734928" cy="640080"/>
            </a:xfrm>
            <a:prstGeom prst="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solidFill>
                    <a:srgbClr val="FFFFFF"/>
                  </a:solidFill>
                </a:defRPr>
              </a:pPr>
              <a:r>
                <a:rPr lang="zh-CN" altLang="en-US" dirty="0">
                  <a:solidFill>
                    <a:schemeClr val="tx1"/>
                  </a:solidFill>
                  <a:latin typeface="SimHei" charset="-122"/>
                  <a:ea typeface="SimHei" charset="-122"/>
                  <a:cs typeface="SimHei" charset="-122"/>
                </a:rPr>
                <a:t>多通道数据传输系统研发、测试及验证</a:t>
              </a:r>
            </a:p>
          </p:txBody>
        </p:sp>
        <p:sp>
          <p:nvSpPr>
            <p:cNvPr id="24" name="Rectangle 23">
              <a:extLst>
                <a:ext uri="{FF2B5EF4-FFF2-40B4-BE49-F238E27FC236}">
                  <a16:creationId xmlns:a16="http://schemas.microsoft.com/office/drawing/2014/main" id="{FC588CAC-D63D-99ED-C918-46417E6CA9A3}"/>
                </a:ext>
              </a:extLst>
            </p:cNvPr>
            <p:cNvSpPr/>
            <p:nvPr/>
          </p:nvSpPr>
          <p:spPr>
            <a:xfrm>
              <a:off x="7433273" y="4013056"/>
              <a:ext cx="2767184" cy="640080"/>
            </a:xfrm>
            <a:prstGeom prst="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solidFill>
                    <a:srgbClr val="FFFFFF"/>
                  </a:solidFill>
                </a:defRPr>
              </a:pPr>
              <a:r>
                <a:rPr lang="zh-CN" altLang="en-US" dirty="0">
                  <a:solidFill>
                    <a:schemeClr val="tx1"/>
                  </a:solidFill>
                  <a:latin typeface="SimHei" charset="-122"/>
                  <a:ea typeface="SimHei" charset="-122"/>
                  <a:cs typeface="SimHei" charset="-122"/>
                </a:rPr>
                <a:t>结合探测器整体性能测试</a:t>
              </a:r>
            </a:p>
          </p:txBody>
        </p:sp>
        <p:sp>
          <p:nvSpPr>
            <p:cNvPr id="25" name="Arrow: Right 36">
              <a:extLst>
                <a:ext uri="{FF2B5EF4-FFF2-40B4-BE49-F238E27FC236}">
                  <a16:creationId xmlns:a16="http://schemas.microsoft.com/office/drawing/2014/main" id="{43FD9B4F-415A-17B1-A686-076B47888958}"/>
                </a:ext>
              </a:extLst>
            </p:cNvPr>
            <p:cNvSpPr/>
            <p:nvPr/>
          </p:nvSpPr>
          <p:spPr>
            <a:xfrm>
              <a:off x="1371600" y="5754960"/>
              <a:ext cx="9326880" cy="914400"/>
            </a:xfrm>
            <a:prstGeom prst="rightArrow">
              <a:avLst>
                <a:gd name="adj1" fmla="val 50000"/>
                <a:gd name="adj2" fmla="val 50000"/>
              </a:avLst>
            </a:prstGeom>
            <a:gradFill>
              <a:gsLst>
                <a:gs pos="0">
                  <a:srgbClr val="2B88A1"/>
                </a:gs>
                <a:gs pos="100000">
                  <a:srgbClr val="DBEEF4"/>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SimHei" charset="-122"/>
                  <a:ea typeface="SimHei" charset="-122"/>
                  <a:cs typeface="SimHei" charset="-122"/>
                </a:rPr>
                <a:t>第一年           第二年           第三年           第四年           第五年 </a:t>
              </a:r>
            </a:p>
          </p:txBody>
        </p:sp>
        <p:sp>
          <p:nvSpPr>
            <p:cNvPr id="26" name="Arrow">
              <a:extLst>
                <a:ext uri="{FF2B5EF4-FFF2-40B4-BE49-F238E27FC236}">
                  <a16:creationId xmlns:a16="http://schemas.microsoft.com/office/drawing/2014/main" id="{709AB874-203F-CBE5-3BDD-7B9D4732229F}"/>
                </a:ext>
              </a:extLst>
            </p:cNvPr>
            <p:cNvSpPr/>
            <p:nvPr/>
          </p:nvSpPr>
          <p:spPr>
            <a:xfrm flipH="1">
              <a:off x="1487486" y="5370082"/>
              <a:ext cx="5945786" cy="372108"/>
            </a:xfrm>
            <a:prstGeom prst="rect">
              <a:avLst/>
            </a:prstGeom>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lin ang="0" scaled="1"/>
              <a:tileRect/>
            </a:gradFill>
            <a:ln>
              <a:noFill/>
            </a:ln>
          </p:spPr>
          <p:style>
            <a:lnRef idx="2">
              <a:schemeClr val="accent2"/>
            </a:lnRef>
            <a:fillRef idx="1">
              <a:schemeClr val="lt1"/>
            </a:fillRef>
            <a:effectRef idx="0">
              <a:schemeClr val="accent2"/>
            </a:effectRef>
            <a:fontRef idx="minor">
              <a:schemeClr val="dk1"/>
            </a:fontRef>
          </p:style>
          <p:txBody>
            <a:bodyPr lIns="45719" rIns="45719" anchor="ctr"/>
            <a:lstStyle/>
            <a:p>
              <a:pPr algn="ctr">
                <a:defRPr>
                  <a:solidFill>
                    <a:srgbClr val="FFFFFF"/>
                  </a:solidFill>
                </a:defRPr>
              </a:pPr>
              <a:r>
                <a:rPr lang="zh-CN" altLang="en-US" dirty="0">
                  <a:solidFill>
                    <a:schemeClr val="tx1"/>
                  </a:solidFill>
                  <a:latin typeface="SimHei" charset="-122"/>
                  <a:ea typeface="SimHei" charset="-122"/>
                  <a:cs typeface="SimHei" charset="-122"/>
                </a:rPr>
                <a:t>晶体量能器设计优化及样机研制</a:t>
              </a:r>
            </a:p>
          </p:txBody>
        </p:sp>
        <p:sp>
          <p:nvSpPr>
            <p:cNvPr id="27" name="Arrow">
              <a:extLst>
                <a:ext uri="{FF2B5EF4-FFF2-40B4-BE49-F238E27FC236}">
                  <a16:creationId xmlns:a16="http://schemas.microsoft.com/office/drawing/2014/main" id="{0EF1C3D4-B375-2F8E-0B69-F0981A1AA7D9}"/>
                </a:ext>
              </a:extLst>
            </p:cNvPr>
            <p:cNvSpPr/>
            <p:nvPr/>
          </p:nvSpPr>
          <p:spPr>
            <a:xfrm flipH="1">
              <a:off x="7433272" y="5370377"/>
              <a:ext cx="2716568" cy="378904"/>
            </a:xfrm>
            <a:prstGeom prst="rect">
              <a:avLst/>
            </a:prstGeom>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lin ang="0" scaled="1"/>
              <a:tileRect/>
            </a:gradFill>
            <a:ln>
              <a:noFill/>
            </a:ln>
          </p:spPr>
          <p:style>
            <a:lnRef idx="2">
              <a:schemeClr val="accent2"/>
            </a:lnRef>
            <a:fillRef idx="1">
              <a:schemeClr val="lt1"/>
            </a:fillRef>
            <a:effectRef idx="0">
              <a:schemeClr val="accent2"/>
            </a:effectRef>
            <a:fontRef idx="minor">
              <a:schemeClr val="dk1"/>
            </a:fontRef>
          </p:style>
          <p:txBody>
            <a:bodyPr lIns="45719" rIns="45719" anchor="ctr"/>
            <a:lstStyle/>
            <a:p>
              <a:pPr>
                <a:defRPr>
                  <a:solidFill>
                    <a:srgbClr val="FFFFFF"/>
                  </a:solidFill>
                </a:defRPr>
              </a:pPr>
              <a:r>
                <a:rPr lang="zh-CN" altLang="en-US" dirty="0">
                  <a:solidFill>
                    <a:schemeClr val="tx1"/>
                  </a:solidFill>
                  <a:latin typeface="SimHei" charset="-122"/>
                  <a:ea typeface="SimHei" charset="-122"/>
                  <a:cs typeface="SimHei" charset="-122"/>
                </a:rPr>
                <a:t>样机的测试和性能研究</a:t>
              </a:r>
            </a:p>
          </p:txBody>
        </p:sp>
        <p:sp>
          <p:nvSpPr>
            <p:cNvPr id="28" name="Arrow">
              <a:extLst>
                <a:ext uri="{FF2B5EF4-FFF2-40B4-BE49-F238E27FC236}">
                  <a16:creationId xmlns:a16="http://schemas.microsoft.com/office/drawing/2014/main" id="{5037D63A-B2A2-A8F6-FA2F-C4363274F616}"/>
                </a:ext>
              </a:extLst>
            </p:cNvPr>
            <p:cNvSpPr/>
            <p:nvPr/>
          </p:nvSpPr>
          <p:spPr>
            <a:xfrm flipH="1">
              <a:off x="1487486" y="4941168"/>
              <a:ext cx="4464497" cy="376064"/>
            </a:xfrm>
            <a:prstGeom prst="rect">
              <a:avLst/>
            </a:prstGeom>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lin ang="0" scaled="1"/>
              <a:tileRect/>
            </a:gradFill>
            <a:ln>
              <a:noFill/>
            </a:ln>
          </p:spPr>
          <p:style>
            <a:lnRef idx="2">
              <a:schemeClr val="accent2"/>
            </a:lnRef>
            <a:fillRef idx="1">
              <a:schemeClr val="lt1"/>
            </a:fillRef>
            <a:effectRef idx="0">
              <a:schemeClr val="accent2"/>
            </a:effectRef>
            <a:fontRef idx="minor">
              <a:schemeClr val="dk1"/>
            </a:fontRef>
          </p:style>
          <p:txBody>
            <a:bodyPr lIns="45719" rIns="45719" anchor="ctr"/>
            <a:lstStyle/>
            <a:p>
              <a:pPr algn="ctr">
                <a:defRPr>
                  <a:solidFill>
                    <a:srgbClr val="FFFFFF"/>
                  </a:solidFill>
                </a:defRPr>
              </a:pPr>
              <a:r>
                <a:rPr lang="zh-CN" altLang="en-US" dirty="0">
                  <a:solidFill>
                    <a:schemeClr val="tx1"/>
                  </a:solidFill>
                  <a:latin typeface="SimHei" charset="-122"/>
                  <a:ea typeface="SimHei" charset="-122"/>
                  <a:cs typeface="SimHei" charset="-122"/>
                </a:rPr>
                <a:t>量能器模拟、重建软件的开发</a:t>
              </a:r>
            </a:p>
          </p:txBody>
        </p:sp>
        <p:sp>
          <p:nvSpPr>
            <p:cNvPr id="29" name="Arrow">
              <a:extLst>
                <a:ext uri="{FF2B5EF4-FFF2-40B4-BE49-F238E27FC236}">
                  <a16:creationId xmlns:a16="http://schemas.microsoft.com/office/drawing/2014/main" id="{BFB5F911-9C2D-DA7F-C6D8-3D0B9CBAEA89}"/>
                </a:ext>
              </a:extLst>
            </p:cNvPr>
            <p:cNvSpPr/>
            <p:nvPr/>
          </p:nvSpPr>
          <p:spPr>
            <a:xfrm flipH="1">
              <a:off x="5102630" y="1700808"/>
              <a:ext cx="1440160" cy="45720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0" scaled="1"/>
              <a:tileRect/>
            </a:gradFill>
            <a:ln>
              <a:noFill/>
            </a:ln>
          </p:spPr>
          <p:style>
            <a:lnRef idx="2">
              <a:schemeClr val="accent2"/>
            </a:lnRef>
            <a:fillRef idx="1">
              <a:schemeClr val="lt1"/>
            </a:fillRef>
            <a:effectRef idx="0">
              <a:schemeClr val="accent2"/>
            </a:effectRef>
            <a:fontRef idx="minor">
              <a:schemeClr val="dk1"/>
            </a:fontRef>
          </p:style>
          <p:txBody>
            <a:bodyPr lIns="45719" rIns="45719" anchor="ctr"/>
            <a:lstStyle/>
            <a:p>
              <a:pPr algn="ctr">
                <a:defRPr>
                  <a:solidFill>
                    <a:srgbClr val="FFFFFF"/>
                  </a:solidFill>
                </a:defRPr>
              </a:pPr>
              <a:r>
                <a:rPr lang="zh-CN" altLang="en-US" dirty="0">
                  <a:solidFill>
                    <a:schemeClr val="tx1"/>
                  </a:solidFill>
                  <a:latin typeface="SimHei" charset="-122"/>
                  <a:ea typeface="SimHei" charset="-122"/>
                  <a:cs typeface="SimHei" charset="-122"/>
                </a:rPr>
                <a:t>后处理研究</a:t>
              </a:r>
            </a:p>
          </p:txBody>
        </p:sp>
        <p:sp>
          <p:nvSpPr>
            <p:cNvPr id="30" name="Arrow">
              <a:extLst>
                <a:ext uri="{FF2B5EF4-FFF2-40B4-BE49-F238E27FC236}">
                  <a16:creationId xmlns:a16="http://schemas.microsoft.com/office/drawing/2014/main" id="{D898831F-EDDB-02F4-066D-A0DA37AAF5BD}"/>
                </a:ext>
              </a:extLst>
            </p:cNvPr>
            <p:cNvSpPr/>
            <p:nvPr/>
          </p:nvSpPr>
          <p:spPr>
            <a:xfrm flipH="1">
              <a:off x="3079579" y="1700808"/>
              <a:ext cx="1981289" cy="45720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0" scaled="1"/>
              <a:tileRect/>
            </a:gradFill>
            <a:ln>
              <a:noFill/>
            </a:ln>
          </p:spPr>
          <p:style>
            <a:lnRef idx="2">
              <a:schemeClr val="accent2"/>
            </a:lnRef>
            <a:fillRef idx="1">
              <a:schemeClr val="lt1"/>
            </a:fillRef>
            <a:effectRef idx="0">
              <a:schemeClr val="accent2"/>
            </a:effectRef>
            <a:fontRef idx="minor">
              <a:schemeClr val="dk1"/>
            </a:fontRef>
          </p:style>
          <p:txBody>
            <a:bodyPr lIns="45719" rIns="45719" anchor="ctr"/>
            <a:lstStyle/>
            <a:p>
              <a:pPr algn="ctr">
                <a:defRPr>
                  <a:solidFill>
                    <a:srgbClr val="FFFFFF"/>
                  </a:solidFill>
                </a:defRPr>
              </a:pPr>
              <a:r>
                <a:rPr lang="zh-CN" altLang="en-US" dirty="0">
                  <a:solidFill>
                    <a:schemeClr val="tx1"/>
                  </a:solidFill>
                  <a:latin typeface="SimHei" charset="-122"/>
                  <a:ea typeface="SimHei" charset="-122"/>
                  <a:cs typeface="SimHei" charset="-122"/>
                </a:rPr>
                <a:t>超导腔镀膜实验</a:t>
              </a:r>
            </a:p>
          </p:txBody>
        </p:sp>
        <p:sp>
          <p:nvSpPr>
            <p:cNvPr id="31" name="Arrow">
              <a:extLst>
                <a:ext uri="{FF2B5EF4-FFF2-40B4-BE49-F238E27FC236}">
                  <a16:creationId xmlns:a16="http://schemas.microsoft.com/office/drawing/2014/main" id="{EC4FFD34-2C61-9943-C60D-129C3255FFCF}"/>
                </a:ext>
              </a:extLst>
            </p:cNvPr>
            <p:cNvSpPr/>
            <p:nvPr/>
          </p:nvSpPr>
          <p:spPr>
            <a:xfrm flipH="1">
              <a:off x="5977653" y="4933156"/>
              <a:ext cx="4172186" cy="376064"/>
            </a:xfrm>
            <a:prstGeom prst="rect">
              <a:avLst/>
            </a:prstGeom>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lin ang="0" scaled="1"/>
              <a:tileRect/>
            </a:gradFill>
            <a:ln>
              <a:noFill/>
            </a:ln>
          </p:spPr>
          <p:style>
            <a:lnRef idx="2">
              <a:schemeClr val="accent2"/>
            </a:lnRef>
            <a:fillRef idx="1">
              <a:schemeClr val="lt1"/>
            </a:fillRef>
            <a:effectRef idx="0">
              <a:schemeClr val="accent2"/>
            </a:effectRef>
            <a:fontRef idx="minor">
              <a:schemeClr val="dk1"/>
            </a:fontRef>
          </p:style>
          <p:txBody>
            <a:bodyPr lIns="45719" rIns="45719" anchor="ctr"/>
            <a:lstStyle/>
            <a:p>
              <a:pPr algn="ctr">
                <a:defRPr>
                  <a:solidFill>
                    <a:srgbClr val="FFFFFF"/>
                  </a:solidFill>
                </a:defRPr>
              </a:pPr>
              <a:r>
                <a:rPr lang="zh-CN" altLang="en-US" dirty="0">
                  <a:solidFill>
                    <a:schemeClr val="tx1"/>
                  </a:solidFill>
                  <a:latin typeface="SimHei" charset="-122"/>
                  <a:ea typeface="SimHei" charset="-122"/>
                  <a:cs typeface="SimHei" charset="-122"/>
                </a:rPr>
                <a:t>基于粒子流算法的喷注性能研究</a:t>
              </a:r>
            </a:p>
          </p:txBody>
        </p:sp>
      </p:grpSp>
      <p:sp>
        <p:nvSpPr>
          <p:cNvPr id="39" name="Rectangle 38">
            <a:extLst>
              <a:ext uri="{FF2B5EF4-FFF2-40B4-BE49-F238E27FC236}">
                <a16:creationId xmlns:a16="http://schemas.microsoft.com/office/drawing/2014/main" id="{7ADAA1C0-5DCF-7D40-BFBF-103E36A5DA94}"/>
              </a:ext>
            </a:extLst>
          </p:cNvPr>
          <p:cNvSpPr/>
          <p:nvPr/>
        </p:nvSpPr>
        <p:spPr>
          <a:xfrm>
            <a:off x="1584239" y="1294225"/>
            <a:ext cx="8719305" cy="1274371"/>
          </a:xfrm>
          <a:prstGeom prst="rect">
            <a:avLst/>
          </a:prstGeom>
          <a:solidFill>
            <a:schemeClr val="bg1">
              <a:lumMod val="85000"/>
              <a:alpha val="85387"/>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40" name="Rectangle 39">
            <a:extLst>
              <a:ext uri="{FF2B5EF4-FFF2-40B4-BE49-F238E27FC236}">
                <a16:creationId xmlns:a16="http://schemas.microsoft.com/office/drawing/2014/main" id="{43B32740-B309-B298-2D64-E02510B95494}"/>
              </a:ext>
            </a:extLst>
          </p:cNvPr>
          <p:cNvSpPr/>
          <p:nvPr/>
        </p:nvSpPr>
        <p:spPr>
          <a:xfrm>
            <a:off x="1571568" y="4704986"/>
            <a:ext cx="8719305" cy="1098421"/>
          </a:xfrm>
          <a:prstGeom prst="rect">
            <a:avLst/>
          </a:prstGeom>
          <a:solidFill>
            <a:schemeClr val="bg1">
              <a:lumMod val="85000"/>
              <a:alpha val="85387"/>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41" name="TextBox 40">
            <a:extLst>
              <a:ext uri="{FF2B5EF4-FFF2-40B4-BE49-F238E27FC236}">
                <a16:creationId xmlns:a16="http://schemas.microsoft.com/office/drawing/2014/main" id="{BDC3BED8-5388-3EEB-C1B6-5061D3C26F53}"/>
              </a:ext>
            </a:extLst>
          </p:cNvPr>
          <p:cNvSpPr txBox="1"/>
          <p:nvPr/>
        </p:nvSpPr>
        <p:spPr>
          <a:xfrm>
            <a:off x="1509053" y="2502573"/>
            <a:ext cx="1723549" cy="400110"/>
          </a:xfrm>
          <a:prstGeom prst="rect">
            <a:avLst/>
          </a:prstGeom>
          <a:noFill/>
        </p:spPr>
        <p:txBody>
          <a:bodyPr wrap="none" rtlCol="0">
            <a:spAutoFit/>
          </a:bodyPr>
          <a:lstStyle/>
          <a:p>
            <a:r>
              <a:rPr lang="en-CN" sz="2000" b="1" dirty="0">
                <a:solidFill>
                  <a:srgbClr val="C00000"/>
                </a:solidFill>
                <a:latin typeface="Microsoft JhengHei" panose="020B0604030504040204" pitchFamily="34" charset="-120"/>
                <a:ea typeface="Microsoft JhengHei" panose="020B0604030504040204" pitchFamily="34" charset="-120"/>
              </a:rPr>
              <a:t>硅像素探测器</a:t>
            </a:r>
          </a:p>
        </p:txBody>
      </p:sp>
      <p:sp>
        <p:nvSpPr>
          <p:cNvPr id="42" name="TextBox 41">
            <a:extLst>
              <a:ext uri="{FF2B5EF4-FFF2-40B4-BE49-F238E27FC236}">
                <a16:creationId xmlns:a16="http://schemas.microsoft.com/office/drawing/2014/main" id="{F0056ABA-07E3-6577-2CE0-2C4DCC935A5E}"/>
              </a:ext>
            </a:extLst>
          </p:cNvPr>
          <p:cNvSpPr txBox="1"/>
          <p:nvPr/>
        </p:nvSpPr>
        <p:spPr>
          <a:xfrm>
            <a:off x="1490991" y="4386992"/>
            <a:ext cx="1723549" cy="400110"/>
          </a:xfrm>
          <a:prstGeom prst="rect">
            <a:avLst/>
          </a:prstGeom>
          <a:noFill/>
        </p:spPr>
        <p:txBody>
          <a:bodyPr wrap="none" rtlCol="0">
            <a:spAutoFit/>
          </a:bodyPr>
          <a:lstStyle/>
          <a:p>
            <a:r>
              <a:rPr lang="en-CN" sz="2000" b="1" dirty="0">
                <a:solidFill>
                  <a:srgbClr val="C00000"/>
                </a:solidFill>
                <a:latin typeface="Microsoft JhengHei" panose="020B0604030504040204" pitchFamily="34" charset="-120"/>
                <a:ea typeface="Microsoft JhengHei" panose="020B0604030504040204" pitchFamily="34" charset="-120"/>
              </a:rPr>
              <a:t>无线数据传输</a:t>
            </a:r>
          </a:p>
        </p:txBody>
      </p:sp>
      <p:sp>
        <p:nvSpPr>
          <p:cNvPr id="3" name="Slide Number Placeholder 2">
            <a:extLst>
              <a:ext uri="{FF2B5EF4-FFF2-40B4-BE49-F238E27FC236}">
                <a16:creationId xmlns:a16="http://schemas.microsoft.com/office/drawing/2014/main" id="{BE2C5A8C-2E1E-CC52-3C83-165CC4DAFFC8}"/>
              </a:ext>
            </a:extLst>
          </p:cNvPr>
          <p:cNvSpPr>
            <a:spLocks noGrp="1"/>
          </p:cNvSpPr>
          <p:nvPr>
            <p:ph type="sldNum" sz="quarter" idx="12"/>
          </p:nvPr>
        </p:nvSpPr>
        <p:spPr/>
        <p:txBody>
          <a:bodyPr/>
          <a:lstStyle/>
          <a:p>
            <a:fld id="{C6B12BB3-1100-4148-A030-586BEC661A75}" type="slidenum">
              <a:rPr lang="en-CN" smtClean="0"/>
              <a:t>9</a:t>
            </a:fld>
            <a:endParaRPr lang="en-CN"/>
          </a:p>
        </p:txBody>
      </p:sp>
      <p:cxnSp>
        <p:nvCxnSpPr>
          <p:cNvPr id="5" name="Straight Connector 4">
            <a:extLst>
              <a:ext uri="{FF2B5EF4-FFF2-40B4-BE49-F238E27FC236}">
                <a16:creationId xmlns:a16="http://schemas.microsoft.com/office/drawing/2014/main" id="{312CD791-3D6D-1408-FDE8-D1CBC4ED8E41}"/>
              </a:ext>
            </a:extLst>
          </p:cNvPr>
          <p:cNvCxnSpPr>
            <a:cxnSpLocks/>
          </p:cNvCxnSpPr>
          <p:nvPr/>
        </p:nvCxnSpPr>
        <p:spPr>
          <a:xfrm>
            <a:off x="8153400" y="6356349"/>
            <a:ext cx="3417207" cy="0"/>
          </a:xfrm>
          <a:prstGeom prst="line">
            <a:avLst/>
          </a:prstGeom>
          <a:ln w="19050">
            <a:solidFill>
              <a:srgbClr val="C0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201032776"/>
      </p:ext>
    </p:extLst>
  </p:cSld>
  <p:clrMapOvr>
    <a:masterClrMapping/>
  </p:clrMapOvr>
  <mc:AlternateContent xmlns:mc="http://schemas.openxmlformats.org/markup-compatibility/2006" xmlns:p14="http://schemas.microsoft.com/office/powerpoint/2010/main">
    <mc:Choice Requires="p14">
      <p:transition spd="slow" p14:dur="2000" advTm="17053"/>
    </mc:Choice>
    <mc:Fallback xmlns="">
      <p:transition spd="slow" advTm="17053"/>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109441</TotalTime>
  <Words>1786</Words>
  <Application>Microsoft Macintosh PowerPoint</Application>
  <PresentationFormat>Widescreen</PresentationFormat>
  <Paragraphs>213</Paragraphs>
  <Slides>14</Slides>
  <Notes>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14</vt:i4>
      </vt:variant>
    </vt:vector>
  </HeadingPairs>
  <TitlesOfParts>
    <vt:vector size="28" baseType="lpstr">
      <vt:lpstr>仿宋</vt:lpstr>
      <vt:lpstr>仿宋</vt:lpstr>
      <vt:lpstr>FZYaShiHeiS</vt:lpstr>
      <vt:lpstr>Microsoft JhengHei</vt:lpstr>
      <vt:lpstr>Microsoft YaHei</vt:lpstr>
      <vt:lpstr>SimHei</vt:lpstr>
      <vt:lpstr>System Font Regular</vt:lpstr>
      <vt:lpstr>Arial</vt:lpstr>
      <vt:lpstr>Arial Rounded MT Bold</vt:lpstr>
      <vt:lpstr>Calibri</vt:lpstr>
      <vt:lpstr>Calibri Light</vt:lpstr>
      <vt:lpstr>Courier New</vt:lpstr>
      <vt:lpstr>Wingdings</vt:lpstr>
      <vt:lpstr>Office Theme</vt:lpstr>
      <vt:lpstr>PowerPoint Presentation</vt:lpstr>
      <vt:lpstr>课题二内容  </vt:lpstr>
      <vt:lpstr>研究内容：硅像素探测器  </vt:lpstr>
      <vt:lpstr>研究内容：无线数据传输  </vt:lpstr>
      <vt:lpstr>研究现状、预期目标  </vt:lpstr>
      <vt:lpstr>研究团队  </vt:lpstr>
      <vt:lpstr>研究方案、技术路线  </vt:lpstr>
      <vt:lpstr>研究基础  </vt:lpstr>
      <vt:lpstr>课题进度安排  </vt:lpstr>
      <vt:lpstr>任务分解、经费预算  </vt:lpstr>
      <vt:lpstr>风险分析  </vt:lpstr>
      <vt:lpstr>组织管理  </vt:lpstr>
      <vt:lpstr>国际合作  </vt:lpstr>
      <vt:lpstr>小结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耐辐照CMOS相机研制方案</dc:title>
  <dc:creator>Zhu Hongbo</dc:creator>
  <cp:lastModifiedBy>Hongbo Zhu</cp:lastModifiedBy>
  <cp:revision>185</cp:revision>
  <dcterms:created xsi:type="dcterms:W3CDTF">2021-04-21T01:11:49Z</dcterms:created>
  <dcterms:modified xsi:type="dcterms:W3CDTF">2024-07-02T03:40:47Z</dcterms:modified>
</cp:coreProperties>
</file>