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84" r:id="rId3"/>
    <p:sldId id="287" r:id="rId4"/>
    <p:sldId id="292" r:id="rId5"/>
    <p:sldId id="293" r:id="rId6"/>
    <p:sldId id="294" r:id="rId7"/>
    <p:sldId id="295" r:id="rId8"/>
    <p:sldId id="296" r:id="rId9"/>
    <p:sldId id="297" r:id="rId10"/>
    <p:sldId id="291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9" autoAdjust="0"/>
    <p:restoredTop sz="94660"/>
  </p:normalViewPr>
  <p:slideViewPr>
    <p:cSldViewPr>
      <p:cViewPr varScale="1">
        <p:scale>
          <a:sx n="95" d="100"/>
          <a:sy n="95" d="100"/>
        </p:scale>
        <p:origin x="1174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CBE8E-03B9-4B11-9683-2FD4787659B3}" type="datetimeFigureOut">
              <a:rPr lang="zh-CN" altLang="en-US" smtClean="0"/>
              <a:t>2024/6/26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B9539-4C32-43F7-954C-D21186AD34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011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1A3AFD0B-4632-459E-95A6-24696716160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Picture 7" descr="http://www.ihep.cas.cn/images/logo_main2011.jpg">
            <a:extLst>
              <a:ext uri="{FF2B5EF4-FFF2-40B4-BE49-F238E27FC236}">
                <a16:creationId xmlns:a16="http://schemas.microsoft.com/office/drawing/2014/main" id="{1A80774B-BD01-4171-839A-1F5AB6F9BF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31924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57140C5-0B45-4F3D-A3D3-D9FC422E9E91}"/>
              </a:ext>
            </a:extLst>
          </p:cNvPr>
          <p:cNvSpPr/>
          <p:nvPr userDrawn="1"/>
        </p:nvSpPr>
        <p:spPr>
          <a:xfrm>
            <a:off x="-3175" y="904875"/>
            <a:ext cx="9144000" cy="7143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57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D662-3568-485F-8454-C6EBB158B0C9}" type="datetimeFigureOut">
              <a:rPr lang="zh-CN" altLang="en-US" smtClean="0"/>
              <a:t>2024/6/26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FD0B-4632-459E-95A6-2469671616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2590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D662-3568-485F-8454-C6EBB158B0C9}" type="datetimeFigureOut">
              <a:rPr lang="zh-CN" altLang="en-US" smtClean="0"/>
              <a:t>2024/6/26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FD0B-4632-459E-95A6-2469671616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59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D662-3568-485F-8454-C6EBB158B0C9}" type="datetimeFigureOut">
              <a:rPr lang="zh-CN" altLang="en-US" smtClean="0"/>
              <a:t>2024/6/26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FD0B-4632-459E-95A6-2469671616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3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D662-3568-485F-8454-C6EBB158B0C9}" type="datetimeFigureOut">
              <a:rPr lang="zh-CN" altLang="en-US" smtClean="0"/>
              <a:t>2024/6/26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FD0B-4632-459E-95A6-2469671616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045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D662-3568-485F-8454-C6EBB158B0C9}" type="datetimeFigureOut">
              <a:rPr lang="zh-CN" altLang="en-US" smtClean="0"/>
              <a:t>2024/6/26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FD0B-4632-459E-95A6-2469671616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42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D662-3568-485F-8454-C6EBB158B0C9}" type="datetimeFigureOut">
              <a:rPr lang="zh-CN" altLang="en-US" smtClean="0"/>
              <a:t>2024/6/26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FD0B-4632-459E-95A6-2469671616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527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D662-3568-485F-8454-C6EBB158B0C9}" type="datetimeFigureOut">
              <a:rPr lang="zh-CN" altLang="en-US" smtClean="0"/>
              <a:t>2024/6/26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FD0B-4632-459E-95A6-2469671616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61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D662-3568-485F-8454-C6EBB158B0C9}" type="datetimeFigureOut">
              <a:rPr lang="zh-CN" altLang="en-US" smtClean="0"/>
              <a:t>2024/6/26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FD0B-4632-459E-95A6-2469671616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94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D662-3568-485F-8454-C6EBB158B0C9}" type="datetimeFigureOut">
              <a:rPr lang="zh-CN" altLang="en-US" smtClean="0"/>
              <a:t>2024/6/26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FD0B-4632-459E-95A6-2469671616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101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D662-3568-485F-8454-C6EBB158B0C9}" type="datetimeFigureOut">
              <a:rPr lang="zh-CN" altLang="en-US" smtClean="0"/>
              <a:t>2024/6/26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FD0B-4632-459E-95A6-2469671616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92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CD662-3568-485F-8454-C6EBB158B0C9}" type="datetimeFigureOut">
              <a:rPr lang="zh-CN" altLang="en-US" smtClean="0"/>
              <a:t>2024/6/26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AFD0B-4632-459E-95A6-2469671616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98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55C30DA9-E90A-463E-ACF8-8DA3D8E0D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675" y="1700213"/>
            <a:ext cx="8496300" cy="14700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束流极化测量实验设备拆换</a:t>
            </a:r>
          </a:p>
        </p:txBody>
      </p:sp>
      <p:sp>
        <p:nvSpPr>
          <p:cNvPr id="5" name="副标题 2">
            <a:extLst>
              <a:ext uri="{FF2B5EF4-FFF2-40B4-BE49-F238E27FC236}">
                <a16:creationId xmlns:a16="http://schemas.microsoft.com/office/drawing/2014/main" id="{B908F135-6820-47BF-A94E-39D2CB741828}"/>
              </a:ext>
            </a:extLst>
          </p:cNvPr>
          <p:cNvSpPr txBox="1">
            <a:spLocks/>
          </p:cNvSpPr>
          <p:nvPr/>
        </p:nvSpPr>
        <p:spPr>
          <a:xfrm>
            <a:off x="1368425" y="3789040"/>
            <a:ext cx="6400800" cy="17764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段哲  王建力  祝德充  周宁闯</a:t>
            </a:r>
          </a:p>
          <a:p>
            <a:pPr marL="0" indent="0" algn="ctr">
              <a:buNone/>
            </a:pPr>
            <a:r>
              <a:rPr lang="en-US" altLang="zh-CN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2024.06</a:t>
            </a:r>
          </a:p>
        </p:txBody>
      </p:sp>
    </p:spTree>
    <p:extLst>
      <p:ext uri="{BB962C8B-B14F-4D97-AF65-F5344CB8AC3E}">
        <p14:creationId xmlns:p14="http://schemas.microsoft.com/office/powerpoint/2010/main" val="1057444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F71DD142-7F14-4B5F-94A6-EC9043A25B7D}"/>
              </a:ext>
            </a:extLst>
          </p:cNvPr>
          <p:cNvSpPr txBox="1"/>
          <p:nvPr/>
        </p:nvSpPr>
        <p:spPr>
          <a:xfrm>
            <a:off x="2843808" y="3068960"/>
            <a:ext cx="38924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>
                <a:solidFill>
                  <a:srgbClr val="0000FF"/>
                </a:solidFill>
              </a:rPr>
              <a:t>谢谢！</a:t>
            </a:r>
            <a:endParaRPr lang="zh-CN" alt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2117956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711FCAEC-CD53-41EF-9BEB-7542E38A6EB4}"/>
              </a:ext>
            </a:extLst>
          </p:cNvPr>
          <p:cNvSpPr txBox="1">
            <a:spLocks/>
          </p:cNvSpPr>
          <p:nvPr/>
        </p:nvSpPr>
        <p:spPr>
          <a:xfrm>
            <a:off x="457200" y="1093788"/>
            <a:ext cx="8686800" cy="25512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、束流极化试验所处位置</a:t>
            </a:r>
            <a:endParaRPr lang="en-US" altLang="zh-CN" sz="28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、现有线上设备及计划更换设备位置</a:t>
            </a:r>
            <a:endParaRPr lang="en-US" altLang="zh-CN" sz="28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、更换设备详细说明</a:t>
            </a:r>
            <a:endParaRPr lang="en-US" altLang="zh-CN" sz="28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sz="18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sz="28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7073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68B83010-9183-4F79-A83E-F3CB7C00ABFB}"/>
              </a:ext>
            </a:extLst>
          </p:cNvPr>
          <p:cNvSpPr txBox="1"/>
          <p:nvPr/>
        </p:nvSpPr>
        <p:spPr>
          <a:xfrm>
            <a:off x="179512" y="1124744"/>
            <a:ext cx="1217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Calibri"/>
                <a:ea typeface="宋体" panose="02010600030101010101" pitchFamily="2" charset="-122"/>
              </a:rPr>
              <a:t>所处位置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5F4DE1B-1A94-4291-867F-15B39C3F0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612" y="2780928"/>
            <a:ext cx="6984776" cy="394129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D576309-D0CD-464D-9C7A-75F1D1E514E1}"/>
              </a:ext>
            </a:extLst>
          </p:cNvPr>
          <p:cNvSpPr txBox="1"/>
          <p:nvPr/>
        </p:nvSpPr>
        <p:spPr>
          <a:xfrm>
            <a:off x="21523" y="1484784"/>
            <a:ext cx="8726941" cy="481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+mn-ea"/>
              </a:rPr>
              <a:t>1</a:t>
            </a:r>
            <a:r>
              <a:rPr lang="zh-CN" altLang="en-US" sz="2000" dirty="0">
                <a:latin typeface="+mn-ea"/>
              </a:rPr>
              <a:t>）位于</a:t>
            </a:r>
            <a:r>
              <a:rPr lang="en-US" altLang="zh-CN" sz="2000" dirty="0">
                <a:latin typeface="+mn-ea"/>
              </a:rPr>
              <a:t>4W2</a:t>
            </a:r>
            <a:r>
              <a:rPr lang="zh-CN" altLang="en-US" sz="2000" dirty="0">
                <a:latin typeface="+mn-ea"/>
              </a:rPr>
              <a:t>后，该同步辐射线分为隧道内上游、隧道内下游、棚屋和末端</a:t>
            </a:r>
          </a:p>
        </p:txBody>
      </p:sp>
      <p:sp>
        <p:nvSpPr>
          <p:cNvPr id="8" name="圆角矩形 6">
            <a:extLst>
              <a:ext uri="{FF2B5EF4-FFF2-40B4-BE49-F238E27FC236}">
                <a16:creationId xmlns:a16="http://schemas.microsoft.com/office/drawing/2014/main" id="{19D935B2-9F95-4F03-9A19-4F8880E59D70}"/>
              </a:ext>
            </a:extLst>
          </p:cNvPr>
          <p:cNvSpPr/>
          <p:nvPr/>
        </p:nvSpPr>
        <p:spPr>
          <a:xfrm>
            <a:off x="6372200" y="2198795"/>
            <a:ext cx="1368152" cy="41980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/>
              <a:t>隧道内上游</a:t>
            </a:r>
          </a:p>
        </p:txBody>
      </p:sp>
      <p:sp>
        <p:nvSpPr>
          <p:cNvPr id="9" name="圆角矩形 6">
            <a:extLst>
              <a:ext uri="{FF2B5EF4-FFF2-40B4-BE49-F238E27FC236}">
                <a16:creationId xmlns:a16="http://schemas.microsoft.com/office/drawing/2014/main" id="{4349437D-268A-477D-866D-95C1B0623C5E}"/>
              </a:ext>
            </a:extLst>
          </p:cNvPr>
          <p:cNvSpPr/>
          <p:nvPr/>
        </p:nvSpPr>
        <p:spPr>
          <a:xfrm>
            <a:off x="4716016" y="2210987"/>
            <a:ext cx="1368152" cy="419801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/>
              <a:t>隧道内下游</a:t>
            </a:r>
          </a:p>
        </p:txBody>
      </p:sp>
      <p:sp>
        <p:nvSpPr>
          <p:cNvPr id="10" name="圆角矩形 6">
            <a:extLst>
              <a:ext uri="{FF2B5EF4-FFF2-40B4-BE49-F238E27FC236}">
                <a16:creationId xmlns:a16="http://schemas.microsoft.com/office/drawing/2014/main" id="{410755B6-CB43-4450-B755-14282F47EF42}"/>
              </a:ext>
            </a:extLst>
          </p:cNvPr>
          <p:cNvSpPr/>
          <p:nvPr/>
        </p:nvSpPr>
        <p:spPr>
          <a:xfrm>
            <a:off x="3239851" y="2210988"/>
            <a:ext cx="1097397" cy="419801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/>
              <a:t>棚屋内</a:t>
            </a:r>
          </a:p>
        </p:txBody>
      </p:sp>
      <p:sp>
        <p:nvSpPr>
          <p:cNvPr id="11" name="圆角矩形 6">
            <a:extLst>
              <a:ext uri="{FF2B5EF4-FFF2-40B4-BE49-F238E27FC236}">
                <a16:creationId xmlns:a16="http://schemas.microsoft.com/office/drawing/2014/main" id="{248BC62D-FDC8-41B9-B29B-6D8A7765B705}"/>
              </a:ext>
            </a:extLst>
          </p:cNvPr>
          <p:cNvSpPr/>
          <p:nvPr/>
        </p:nvSpPr>
        <p:spPr>
          <a:xfrm>
            <a:off x="1763688" y="2210986"/>
            <a:ext cx="792088" cy="41980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/>
              <a:t>末端</a:t>
            </a: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B4BEFFBF-FA62-44D9-8DC5-4D9030F6EA86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5652120" y="2618596"/>
            <a:ext cx="1404156" cy="8104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2746DD57-08B2-492B-9FDD-21325BAF8F7F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4860034" y="2630788"/>
            <a:ext cx="540058" cy="11582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F2F38CDB-8DE3-4B5F-932B-D39EEEBAD799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3788550" y="2630789"/>
            <a:ext cx="135379" cy="17343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EBE223D1-E2A0-416B-A0EF-CC6008131D74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2159732" y="2630787"/>
            <a:ext cx="540060" cy="25984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圆角矩形 6">
            <a:extLst>
              <a:ext uri="{FF2B5EF4-FFF2-40B4-BE49-F238E27FC236}">
                <a16:creationId xmlns:a16="http://schemas.microsoft.com/office/drawing/2014/main" id="{9EB6F92E-C2A5-47BE-B3DF-107DCD5DF54C}"/>
              </a:ext>
            </a:extLst>
          </p:cNvPr>
          <p:cNvSpPr/>
          <p:nvPr/>
        </p:nvSpPr>
        <p:spPr>
          <a:xfrm>
            <a:off x="8295121" y="3990880"/>
            <a:ext cx="396044" cy="8062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/>
              <a:t>铅堆</a:t>
            </a:r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15F729B1-C29B-437E-A8FD-7288C232582D}"/>
              </a:ext>
            </a:extLst>
          </p:cNvPr>
          <p:cNvCxnSpPr>
            <a:cxnSpLocks/>
            <a:stCxn id="24" idx="1"/>
          </p:cNvCxnSpPr>
          <p:nvPr/>
        </p:nvCxnSpPr>
        <p:spPr>
          <a:xfrm flipH="1" flipV="1">
            <a:off x="5220073" y="3717032"/>
            <a:ext cx="3075048" cy="67698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74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68B83010-9183-4F79-A83E-F3CB7C00ABFB}"/>
              </a:ext>
            </a:extLst>
          </p:cNvPr>
          <p:cNvSpPr txBox="1"/>
          <p:nvPr/>
        </p:nvSpPr>
        <p:spPr>
          <a:xfrm>
            <a:off x="179512" y="1124744"/>
            <a:ext cx="4055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Calibri"/>
                <a:ea typeface="宋体" panose="02010600030101010101" pitchFamily="2" charset="-122"/>
              </a:rPr>
              <a:t>现有线上设备及计划更换设备位置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D576309-D0CD-464D-9C7A-75F1D1E514E1}"/>
              </a:ext>
            </a:extLst>
          </p:cNvPr>
          <p:cNvSpPr txBox="1"/>
          <p:nvPr/>
        </p:nvSpPr>
        <p:spPr>
          <a:xfrm>
            <a:off x="21524" y="1484784"/>
            <a:ext cx="7790836" cy="481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+mn-ea"/>
              </a:rPr>
              <a:t>1</a:t>
            </a:r>
            <a:r>
              <a:rPr lang="zh-CN" altLang="en-US" sz="2000" dirty="0">
                <a:latin typeface="+mn-ea"/>
              </a:rPr>
              <a:t>）需更换</a:t>
            </a:r>
            <a:r>
              <a:rPr lang="en-US" altLang="zh-CN" sz="2000" dirty="0">
                <a:latin typeface="+mn-ea"/>
              </a:rPr>
              <a:t>4</a:t>
            </a:r>
            <a:r>
              <a:rPr lang="zh-CN" altLang="en-US" sz="2000" dirty="0">
                <a:latin typeface="+mn-ea"/>
              </a:rPr>
              <a:t>段设备分别位于隧道内上游、隧道内下游、棚屋和末端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344A0A6-FB32-45C8-BD0D-29B4F24954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25" b="2165"/>
          <a:stretch/>
        </p:blipFill>
        <p:spPr>
          <a:xfrm>
            <a:off x="1088879" y="1900118"/>
            <a:ext cx="6293103" cy="4573457"/>
          </a:xfrm>
          <a:prstGeom prst="rect">
            <a:avLst/>
          </a:prstGeom>
        </p:spPr>
      </p:pic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F3A7EAA1-A92C-408F-A0FF-1812AC2E9941}"/>
              </a:ext>
            </a:extLst>
          </p:cNvPr>
          <p:cNvCxnSpPr>
            <a:cxnSpLocks/>
          </p:cNvCxnSpPr>
          <p:nvPr/>
        </p:nvCxnSpPr>
        <p:spPr>
          <a:xfrm>
            <a:off x="6516216" y="3844270"/>
            <a:ext cx="0" cy="9528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5973AF06-CB1F-4297-B07F-D809249A14A1}"/>
              </a:ext>
            </a:extLst>
          </p:cNvPr>
          <p:cNvCxnSpPr>
            <a:cxnSpLocks/>
          </p:cNvCxnSpPr>
          <p:nvPr/>
        </p:nvCxnSpPr>
        <p:spPr>
          <a:xfrm>
            <a:off x="4932040" y="3772262"/>
            <a:ext cx="0" cy="9528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AC79D781-520B-4B37-B5E6-74156ECB2C00}"/>
              </a:ext>
            </a:extLst>
          </p:cNvPr>
          <p:cNvCxnSpPr>
            <a:cxnSpLocks/>
          </p:cNvCxnSpPr>
          <p:nvPr/>
        </p:nvCxnSpPr>
        <p:spPr>
          <a:xfrm>
            <a:off x="2843808" y="3772262"/>
            <a:ext cx="0" cy="9528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4CF46785-EFA0-402C-B756-94AADA5DE1AB}"/>
              </a:ext>
            </a:extLst>
          </p:cNvPr>
          <p:cNvCxnSpPr>
            <a:cxnSpLocks/>
          </p:cNvCxnSpPr>
          <p:nvPr/>
        </p:nvCxnSpPr>
        <p:spPr>
          <a:xfrm>
            <a:off x="1763688" y="3772262"/>
            <a:ext cx="0" cy="9528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圆角矩形 6">
            <a:extLst>
              <a:ext uri="{FF2B5EF4-FFF2-40B4-BE49-F238E27FC236}">
                <a16:creationId xmlns:a16="http://schemas.microsoft.com/office/drawing/2014/main" id="{E97CB421-904F-427B-8652-BECB2986C282}"/>
              </a:ext>
            </a:extLst>
          </p:cNvPr>
          <p:cNvSpPr/>
          <p:nvPr/>
        </p:nvSpPr>
        <p:spPr>
          <a:xfrm>
            <a:off x="6840252" y="3861048"/>
            <a:ext cx="252021" cy="8640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/>
              <a:t>隧道内上游</a:t>
            </a:r>
          </a:p>
        </p:txBody>
      </p:sp>
      <p:sp>
        <p:nvSpPr>
          <p:cNvPr id="31" name="圆角矩形 6">
            <a:extLst>
              <a:ext uri="{FF2B5EF4-FFF2-40B4-BE49-F238E27FC236}">
                <a16:creationId xmlns:a16="http://schemas.microsoft.com/office/drawing/2014/main" id="{D9C6115A-A24F-4C68-9A5B-313AE836896C}"/>
              </a:ext>
            </a:extLst>
          </p:cNvPr>
          <p:cNvSpPr/>
          <p:nvPr/>
        </p:nvSpPr>
        <p:spPr>
          <a:xfrm>
            <a:off x="5149734" y="3829583"/>
            <a:ext cx="252021" cy="8640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/>
              <a:t>隧道内下游</a:t>
            </a:r>
          </a:p>
        </p:txBody>
      </p:sp>
      <p:sp>
        <p:nvSpPr>
          <p:cNvPr id="32" name="圆角矩形 6">
            <a:extLst>
              <a:ext uri="{FF2B5EF4-FFF2-40B4-BE49-F238E27FC236}">
                <a16:creationId xmlns:a16="http://schemas.microsoft.com/office/drawing/2014/main" id="{7078BEAC-D680-4241-92C2-CA0F9DBFCF6D}"/>
              </a:ext>
            </a:extLst>
          </p:cNvPr>
          <p:cNvSpPr/>
          <p:nvPr/>
        </p:nvSpPr>
        <p:spPr>
          <a:xfrm>
            <a:off x="2969826" y="3907546"/>
            <a:ext cx="252021" cy="6823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/>
              <a:t>棚屋内</a:t>
            </a:r>
          </a:p>
        </p:txBody>
      </p:sp>
      <p:sp>
        <p:nvSpPr>
          <p:cNvPr id="33" name="圆角矩形 6">
            <a:extLst>
              <a:ext uri="{FF2B5EF4-FFF2-40B4-BE49-F238E27FC236}">
                <a16:creationId xmlns:a16="http://schemas.microsoft.com/office/drawing/2014/main" id="{6CC93F18-FEB5-4889-A73F-2CC459E09A63}"/>
              </a:ext>
            </a:extLst>
          </p:cNvPr>
          <p:cNvSpPr/>
          <p:nvPr/>
        </p:nvSpPr>
        <p:spPr>
          <a:xfrm>
            <a:off x="1889706" y="3941111"/>
            <a:ext cx="252021" cy="5484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/>
              <a:t>末端</a:t>
            </a:r>
          </a:p>
        </p:txBody>
      </p:sp>
    </p:spTree>
    <p:extLst>
      <p:ext uri="{BB962C8B-B14F-4D97-AF65-F5344CB8AC3E}">
        <p14:creationId xmlns:p14="http://schemas.microsoft.com/office/powerpoint/2010/main" val="3889834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68B83010-9183-4F79-A83E-F3CB7C00ABFB}"/>
              </a:ext>
            </a:extLst>
          </p:cNvPr>
          <p:cNvSpPr txBox="1"/>
          <p:nvPr/>
        </p:nvSpPr>
        <p:spPr>
          <a:xfrm>
            <a:off x="179512" y="1124744"/>
            <a:ext cx="3618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Calibri"/>
                <a:ea typeface="宋体" panose="02010600030101010101" pitchFamily="2" charset="-122"/>
              </a:rPr>
              <a:t>设备更换说明</a:t>
            </a:r>
            <a:r>
              <a:rPr lang="en-US" altLang="zh-CN" sz="2000" b="1" dirty="0">
                <a:solidFill>
                  <a:srgbClr val="0000FF"/>
                </a:solidFill>
                <a:latin typeface="Calibri"/>
                <a:ea typeface="宋体" panose="02010600030101010101" pitchFamily="2" charset="-122"/>
              </a:rPr>
              <a:t>-</a:t>
            </a:r>
            <a:r>
              <a:rPr lang="zh-CN" altLang="en-US" sz="2000" b="1" dirty="0">
                <a:solidFill>
                  <a:srgbClr val="0000FF"/>
                </a:solidFill>
                <a:latin typeface="Calibri"/>
                <a:ea typeface="宋体" panose="02010600030101010101" pitchFamily="2" charset="-122"/>
              </a:rPr>
              <a:t>隧道内上游区段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D576309-D0CD-464D-9C7A-75F1D1E514E1}"/>
              </a:ext>
            </a:extLst>
          </p:cNvPr>
          <p:cNvSpPr txBox="1"/>
          <p:nvPr/>
        </p:nvSpPr>
        <p:spPr>
          <a:xfrm>
            <a:off x="30814" y="1496581"/>
            <a:ext cx="9077690" cy="1405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+mn-ea"/>
              </a:rPr>
              <a:t>1)</a:t>
            </a:r>
            <a:r>
              <a:rPr lang="zh-CN" altLang="en-US" sz="2000" dirty="0">
                <a:latin typeface="+mn-ea"/>
              </a:rPr>
              <a:t>该区段长度</a:t>
            </a:r>
            <a:r>
              <a:rPr lang="en-US" altLang="zh-CN" sz="2000" dirty="0">
                <a:latin typeface="+mn-ea"/>
              </a:rPr>
              <a:t>453mm</a:t>
            </a:r>
            <a:r>
              <a:rPr lang="zh-CN" altLang="en-US" sz="2000" dirty="0">
                <a:latin typeface="+mn-ea"/>
              </a:rPr>
              <a:t>，旧设备</a:t>
            </a:r>
            <a:r>
              <a:rPr lang="en-US" altLang="zh-CN" sz="2000" dirty="0">
                <a:latin typeface="+mn-ea"/>
              </a:rPr>
              <a:t>=BPM+</a:t>
            </a:r>
            <a:r>
              <a:rPr lang="zh-CN" altLang="en-US" sz="2000" dirty="0">
                <a:latin typeface="+mn-ea"/>
              </a:rPr>
              <a:t>旧波纹管，新设备</a:t>
            </a:r>
            <a:r>
              <a:rPr lang="en-US" altLang="zh-CN" sz="2000" dirty="0">
                <a:latin typeface="+mn-ea"/>
              </a:rPr>
              <a:t>=</a:t>
            </a:r>
            <a:r>
              <a:rPr lang="zh-CN" altLang="en-US" sz="2000" dirty="0">
                <a:latin typeface="+mn-ea"/>
              </a:rPr>
              <a:t>新波纹管</a:t>
            </a:r>
            <a:r>
              <a:rPr lang="en-US" altLang="zh-CN" sz="2000" dirty="0">
                <a:latin typeface="+mn-ea"/>
              </a:rPr>
              <a:t>126.mm+</a:t>
            </a:r>
            <a:r>
              <a:rPr lang="zh-CN" altLang="en-US" sz="2000" dirty="0">
                <a:latin typeface="+mn-ea"/>
              </a:rPr>
              <a:t>靶室</a:t>
            </a:r>
            <a:r>
              <a:rPr lang="en-US" altLang="zh-CN" sz="2000" dirty="0">
                <a:latin typeface="+mn-ea"/>
              </a:rPr>
              <a:t>200mm+</a:t>
            </a:r>
            <a:r>
              <a:rPr lang="zh-CN" altLang="en-US" sz="2000" dirty="0">
                <a:latin typeface="+mn-ea"/>
              </a:rPr>
              <a:t>波纹管</a:t>
            </a:r>
            <a:r>
              <a:rPr lang="en-US" altLang="zh-CN" sz="2000" dirty="0">
                <a:latin typeface="+mn-ea"/>
              </a:rPr>
              <a:t>126.5mm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+mn-ea"/>
              </a:rPr>
              <a:t>2)</a:t>
            </a:r>
            <a:r>
              <a:rPr lang="zh-CN" altLang="en-US" sz="2000" dirty="0">
                <a:latin typeface="+mn-ea"/>
              </a:rPr>
              <a:t>靶室支架通过底板和压紧板固定到原有底座上，</a:t>
            </a:r>
            <a:r>
              <a:rPr lang="en-US" altLang="zh-CN" sz="2000" dirty="0">
                <a:latin typeface="+mn-ea"/>
              </a:rPr>
              <a:t>XYZ</a:t>
            </a:r>
            <a:r>
              <a:rPr lang="zh-CN" altLang="en-US" sz="2000" dirty="0">
                <a:latin typeface="+mn-ea"/>
              </a:rPr>
              <a:t>三个方向调整量</a:t>
            </a:r>
            <a:r>
              <a:rPr lang="en-US" altLang="zh-CN" sz="2000" dirty="0">
                <a:latin typeface="+mn-ea"/>
              </a:rPr>
              <a:t>±20mm</a:t>
            </a:r>
            <a:endParaRPr lang="zh-CN" altLang="en-US" sz="2000" dirty="0">
              <a:latin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08C6C76-D2B1-4405-8514-A06E04D4E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996952"/>
            <a:ext cx="2537862" cy="281877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96D35DA-5CDC-47AF-A671-78EBB8447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356992"/>
            <a:ext cx="2808312" cy="2805004"/>
          </a:xfrm>
          <a:prstGeom prst="rect">
            <a:avLst/>
          </a:prstGeom>
        </p:spPr>
      </p:pic>
      <p:sp>
        <p:nvSpPr>
          <p:cNvPr id="8" name="圆角矩形 6">
            <a:extLst>
              <a:ext uri="{FF2B5EF4-FFF2-40B4-BE49-F238E27FC236}">
                <a16:creationId xmlns:a16="http://schemas.microsoft.com/office/drawing/2014/main" id="{0A2CFD95-3CE0-41B6-A810-DCA134BD3A0B}"/>
              </a:ext>
            </a:extLst>
          </p:cNvPr>
          <p:cNvSpPr/>
          <p:nvPr/>
        </p:nvSpPr>
        <p:spPr>
          <a:xfrm>
            <a:off x="611560" y="6381328"/>
            <a:ext cx="917312" cy="2775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/>
              <a:t>旧波纹管</a:t>
            </a: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518B5278-2D7B-4109-8B5A-1CDE308A504C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1070216" y="4797152"/>
            <a:ext cx="189416" cy="15841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6">
            <a:extLst>
              <a:ext uri="{FF2B5EF4-FFF2-40B4-BE49-F238E27FC236}">
                <a16:creationId xmlns:a16="http://schemas.microsoft.com/office/drawing/2014/main" id="{E0CB9116-B940-4E45-9DA8-E9CDD2AEFD53}"/>
              </a:ext>
            </a:extLst>
          </p:cNvPr>
          <p:cNvSpPr/>
          <p:nvPr/>
        </p:nvSpPr>
        <p:spPr>
          <a:xfrm>
            <a:off x="1942539" y="6381328"/>
            <a:ext cx="613237" cy="2775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/>
              <a:t>BPM</a:t>
            </a:r>
            <a:endParaRPr lang="zh-CN" altLang="en-US" sz="1200" dirty="0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A74F7474-5182-4AF1-B971-D76B062AA614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2096516" y="4797152"/>
            <a:ext cx="152642" cy="15841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6">
            <a:extLst>
              <a:ext uri="{FF2B5EF4-FFF2-40B4-BE49-F238E27FC236}">
                <a16:creationId xmlns:a16="http://schemas.microsoft.com/office/drawing/2014/main" id="{F37EA8DA-1A8F-4933-9100-09673319282C}"/>
              </a:ext>
            </a:extLst>
          </p:cNvPr>
          <p:cNvSpPr/>
          <p:nvPr/>
        </p:nvSpPr>
        <p:spPr>
          <a:xfrm>
            <a:off x="4711606" y="6381328"/>
            <a:ext cx="724490" cy="2775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/>
              <a:t>波纹管</a:t>
            </a: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61165833-7934-4612-9BE6-5495A5E7D1C1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5073851" y="4725144"/>
            <a:ext cx="434253" cy="16561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圆角矩形 6">
            <a:extLst>
              <a:ext uri="{FF2B5EF4-FFF2-40B4-BE49-F238E27FC236}">
                <a16:creationId xmlns:a16="http://schemas.microsoft.com/office/drawing/2014/main" id="{5142BE32-4EC9-422C-8100-D3ADA6DD6196}"/>
              </a:ext>
            </a:extLst>
          </p:cNvPr>
          <p:cNvSpPr/>
          <p:nvPr/>
        </p:nvSpPr>
        <p:spPr>
          <a:xfrm>
            <a:off x="6003740" y="6381328"/>
            <a:ext cx="1016532" cy="2775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/>
              <a:t>靶室及支架</a:t>
            </a: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E23FE054-C030-435F-A585-BC19E90FDE98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6046123" y="4908719"/>
            <a:ext cx="465883" cy="14726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圆角矩形 6">
            <a:extLst>
              <a:ext uri="{FF2B5EF4-FFF2-40B4-BE49-F238E27FC236}">
                <a16:creationId xmlns:a16="http://schemas.microsoft.com/office/drawing/2014/main" id="{A65610F7-C4EC-434B-809A-9E056ED538B9}"/>
              </a:ext>
            </a:extLst>
          </p:cNvPr>
          <p:cNvSpPr/>
          <p:nvPr/>
        </p:nvSpPr>
        <p:spPr>
          <a:xfrm>
            <a:off x="7351558" y="6359297"/>
            <a:ext cx="674621" cy="2775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/>
              <a:t>波纹管</a:t>
            </a: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BACC9A79-7F1E-42C1-97B9-C9BF1DE45061}"/>
              </a:ext>
            </a:extLst>
          </p:cNvPr>
          <p:cNvCxnSpPr>
            <a:cxnSpLocks/>
            <a:stCxn id="25" idx="0"/>
          </p:cNvCxnSpPr>
          <p:nvPr/>
        </p:nvCxnSpPr>
        <p:spPr>
          <a:xfrm flipH="1" flipV="1">
            <a:off x="6444209" y="4581129"/>
            <a:ext cx="1244660" cy="17781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箭头: 右 28">
            <a:extLst>
              <a:ext uri="{FF2B5EF4-FFF2-40B4-BE49-F238E27FC236}">
                <a16:creationId xmlns:a16="http://schemas.microsoft.com/office/drawing/2014/main" id="{7BE13FD1-C5FD-4B21-BB41-CCCDAC03FE4D}"/>
              </a:ext>
            </a:extLst>
          </p:cNvPr>
          <p:cNvSpPr/>
          <p:nvPr/>
        </p:nvSpPr>
        <p:spPr>
          <a:xfrm>
            <a:off x="3660727" y="4620687"/>
            <a:ext cx="722647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7200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1913773-4965-4DF6-994A-9710E90C6F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40"/>
          <a:stretch/>
        </p:blipFill>
        <p:spPr>
          <a:xfrm>
            <a:off x="467544" y="3325052"/>
            <a:ext cx="2436989" cy="252953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8FB6F65-347A-43BB-A9F1-1E236388D9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68"/>
          <a:stretch/>
        </p:blipFill>
        <p:spPr>
          <a:xfrm>
            <a:off x="5417877" y="3212976"/>
            <a:ext cx="2754523" cy="2878121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68B83010-9183-4F79-A83E-F3CB7C00ABFB}"/>
              </a:ext>
            </a:extLst>
          </p:cNvPr>
          <p:cNvSpPr txBox="1"/>
          <p:nvPr/>
        </p:nvSpPr>
        <p:spPr>
          <a:xfrm>
            <a:off x="179512" y="1124744"/>
            <a:ext cx="3618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Calibri"/>
                <a:ea typeface="宋体" panose="02010600030101010101" pitchFamily="2" charset="-122"/>
              </a:rPr>
              <a:t>设备更换说明</a:t>
            </a:r>
            <a:r>
              <a:rPr lang="en-US" altLang="zh-CN" sz="2000" b="1" dirty="0">
                <a:solidFill>
                  <a:srgbClr val="0000FF"/>
                </a:solidFill>
                <a:latin typeface="Calibri"/>
                <a:ea typeface="宋体" panose="02010600030101010101" pitchFamily="2" charset="-122"/>
              </a:rPr>
              <a:t>-</a:t>
            </a:r>
            <a:r>
              <a:rPr lang="zh-CN" altLang="en-US" sz="2000" b="1" dirty="0">
                <a:solidFill>
                  <a:srgbClr val="0000FF"/>
                </a:solidFill>
                <a:latin typeface="Calibri"/>
                <a:ea typeface="宋体" panose="02010600030101010101" pitchFamily="2" charset="-122"/>
              </a:rPr>
              <a:t>隧道内下游区段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D576309-D0CD-464D-9C7A-75F1D1E514E1}"/>
              </a:ext>
            </a:extLst>
          </p:cNvPr>
          <p:cNvSpPr txBox="1"/>
          <p:nvPr/>
        </p:nvSpPr>
        <p:spPr>
          <a:xfrm>
            <a:off x="30814" y="1496581"/>
            <a:ext cx="9077690" cy="1405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+mn-ea"/>
              </a:rPr>
              <a:t>1)</a:t>
            </a:r>
            <a:r>
              <a:rPr lang="zh-CN" altLang="en-US" sz="2000" dirty="0">
                <a:latin typeface="+mn-ea"/>
              </a:rPr>
              <a:t>该区段长度</a:t>
            </a:r>
            <a:r>
              <a:rPr lang="en-US" altLang="zh-CN" sz="2000" dirty="0">
                <a:latin typeface="+mn-ea"/>
              </a:rPr>
              <a:t>440mm</a:t>
            </a:r>
            <a:r>
              <a:rPr lang="zh-CN" altLang="en-US" sz="2000" dirty="0">
                <a:latin typeface="+mn-ea"/>
              </a:rPr>
              <a:t>，旧设备</a:t>
            </a:r>
            <a:r>
              <a:rPr lang="en-US" altLang="zh-CN" sz="2000" dirty="0">
                <a:latin typeface="+mn-ea"/>
              </a:rPr>
              <a:t>=BPM+</a:t>
            </a:r>
            <a:r>
              <a:rPr lang="zh-CN" altLang="en-US" sz="2000" dirty="0">
                <a:latin typeface="+mn-ea"/>
              </a:rPr>
              <a:t>旧波纹管，新设备</a:t>
            </a:r>
            <a:r>
              <a:rPr lang="en-US" altLang="zh-CN" sz="2000" dirty="0">
                <a:latin typeface="+mn-ea"/>
              </a:rPr>
              <a:t>=</a:t>
            </a:r>
            <a:r>
              <a:rPr lang="zh-CN" altLang="en-US" sz="2000" dirty="0">
                <a:latin typeface="+mn-ea"/>
              </a:rPr>
              <a:t>新波纹管</a:t>
            </a:r>
            <a:r>
              <a:rPr lang="en-US" altLang="zh-CN" sz="2000" dirty="0">
                <a:latin typeface="+mn-ea"/>
              </a:rPr>
              <a:t>120mm+</a:t>
            </a:r>
            <a:r>
              <a:rPr lang="zh-CN" altLang="en-US" sz="2000" dirty="0">
                <a:latin typeface="+mn-ea"/>
              </a:rPr>
              <a:t>靶室</a:t>
            </a:r>
            <a:r>
              <a:rPr lang="en-US" altLang="zh-CN" sz="2000" dirty="0">
                <a:latin typeface="+mn-ea"/>
              </a:rPr>
              <a:t>200mm+</a:t>
            </a:r>
            <a:r>
              <a:rPr lang="zh-CN" altLang="en-US" sz="2000" dirty="0">
                <a:latin typeface="+mn-ea"/>
              </a:rPr>
              <a:t>波纹管</a:t>
            </a:r>
            <a:r>
              <a:rPr lang="en-US" altLang="zh-CN" sz="2000" dirty="0">
                <a:latin typeface="+mn-ea"/>
              </a:rPr>
              <a:t>120mm</a:t>
            </a:r>
            <a:r>
              <a:rPr lang="zh-CN" altLang="en-US" sz="2000" dirty="0">
                <a:latin typeface="+mn-ea"/>
              </a:rPr>
              <a:t>；靶室与上游靶室相同</a:t>
            </a:r>
            <a:endParaRPr lang="en-US" altLang="zh-CN" sz="2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+mn-ea"/>
              </a:rPr>
              <a:t>2)</a:t>
            </a:r>
            <a:r>
              <a:rPr lang="zh-CN" altLang="en-US" sz="2000" dirty="0">
                <a:latin typeface="+mn-ea"/>
              </a:rPr>
              <a:t>靶室支架通过底板和压紧板固定到原有底座上，</a:t>
            </a:r>
            <a:r>
              <a:rPr lang="en-US" altLang="zh-CN" sz="2000" dirty="0">
                <a:latin typeface="+mn-ea"/>
              </a:rPr>
              <a:t>XYZ</a:t>
            </a:r>
            <a:r>
              <a:rPr lang="zh-CN" altLang="en-US" sz="2000" dirty="0">
                <a:latin typeface="+mn-ea"/>
              </a:rPr>
              <a:t>三个方向调整量</a:t>
            </a:r>
            <a:r>
              <a:rPr lang="en-US" altLang="zh-CN" sz="2000" dirty="0">
                <a:latin typeface="+mn-ea"/>
              </a:rPr>
              <a:t>±20mm</a:t>
            </a:r>
            <a:endParaRPr lang="zh-CN" altLang="en-US" sz="2000" dirty="0">
              <a:latin typeface="+mn-ea"/>
            </a:endParaRPr>
          </a:p>
        </p:txBody>
      </p:sp>
      <p:sp>
        <p:nvSpPr>
          <p:cNvPr id="8" name="圆角矩形 6">
            <a:extLst>
              <a:ext uri="{FF2B5EF4-FFF2-40B4-BE49-F238E27FC236}">
                <a16:creationId xmlns:a16="http://schemas.microsoft.com/office/drawing/2014/main" id="{0A2CFD95-3CE0-41B6-A810-DCA134BD3A0B}"/>
              </a:ext>
            </a:extLst>
          </p:cNvPr>
          <p:cNvSpPr/>
          <p:nvPr/>
        </p:nvSpPr>
        <p:spPr>
          <a:xfrm>
            <a:off x="611560" y="6381328"/>
            <a:ext cx="829581" cy="2775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/>
              <a:t>旧波纹管</a:t>
            </a: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518B5278-2D7B-4109-8B5A-1CDE308A504C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1026351" y="4581130"/>
            <a:ext cx="313971" cy="18001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6">
            <a:extLst>
              <a:ext uri="{FF2B5EF4-FFF2-40B4-BE49-F238E27FC236}">
                <a16:creationId xmlns:a16="http://schemas.microsoft.com/office/drawing/2014/main" id="{E0CB9116-B940-4E45-9DA8-E9CDD2AEFD53}"/>
              </a:ext>
            </a:extLst>
          </p:cNvPr>
          <p:cNvSpPr/>
          <p:nvPr/>
        </p:nvSpPr>
        <p:spPr>
          <a:xfrm>
            <a:off x="1942539" y="6381328"/>
            <a:ext cx="613237" cy="2775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/>
              <a:t>BPM</a:t>
            </a:r>
            <a:endParaRPr lang="zh-CN" altLang="en-US" sz="1200" dirty="0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A74F7474-5182-4AF1-B971-D76B062AA614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2096516" y="4797152"/>
            <a:ext cx="152642" cy="15841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6">
            <a:extLst>
              <a:ext uri="{FF2B5EF4-FFF2-40B4-BE49-F238E27FC236}">
                <a16:creationId xmlns:a16="http://schemas.microsoft.com/office/drawing/2014/main" id="{F37EA8DA-1A8F-4933-9100-09673319282C}"/>
              </a:ext>
            </a:extLst>
          </p:cNvPr>
          <p:cNvSpPr/>
          <p:nvPr/>
        </p:nvSpPr>
        <p:spPr>
          <a:xfrm>
            <a:off x="5232646" y="6285837"/>
            <a:ext cx="724490" cy="2775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/>
              <a:t>波纹管</a:t>
            </a:r>
          </a:p>
        </p:txBody>
      </p:sp>
      <p:sp>
        <p:nvSpPr>
          <p:cNvPr id="20" name="圆角矩形 6">
            <a:extLst>
              <a:ext uri="{FF2B5EF4-FFF2-40B4-BE49-F238E27FC236}">
                <a16:creationId xmlns:a16="http://schemas.microsoft.com/office/drawing/2014/main" id="{5142BE32-4EC9-422C-8100-D3ADA6DD6196}"/>
              </a:ext>
            </a:extLst>
          </p:cNvPr>
          <p:cNvSpPr/>
          <p:nvPr/>
        </p:nvSpPr>
        <p:spPr>
          <a:xfrm>
            <a:off x="6754023" y="6285837"/>
            <a:ext cx="1016532" cy="2775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/>
              <a:t>靶室及支架</a:t>
            </a: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E23FE054-C030-435F-A585-BC19E90FDE98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6988505" y="4581130"/>
            <a:ext cx="273784" cy="17047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箭头: 右 28">
            <a:extLst>
              <a:ext uri="{FF2B5EF4-FFF2-40B4-BE49-F238E27FC236}">
                <a16:creationId xmlns:a16="http://schemas.microsoft.com/office/drawing/2014/main" id="{7BE13FD1-C5FD-4B21-BB41-CCCDAC03FE4D}"/>
              </a:ext>
            </a:extLst>
          </p:cNvPr>
          <p:cNvSpPr/>
          <p:nvPr/>
        </p:nvSpPr>
        <p:spPr>
          <a:xfrm>
            <a:off x="3769931" y="4493640"/>
            <a:ext cx="722647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821BFDC8-BFC5-46EF-BA04-5D6FAA03DA80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5594891" y="4221088"/>
            <a:ext cx="528216" cy="20647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圆角矩形 6">
            <a:extLst>
              <a:ext uri="{FF2B5EF4-FFF2-40B4-BE49-F238E27FC236}">
                <a16:creationId xmlns:a16="http://schemas.microsoft.com/office/drawing/2014/main" id="{95D56F85-B350-40E8-9B80-F33196F8026C}"/>
              </a:ext>
            </a:extLst>
          </p:cNvPr>
          <p:cNvSpPr/>
          <p:nvPr/>
        </p:nvSpPr>
        <p:spPr>
          <a:xfrm>
            <a:off x="8047930" y="6309320"/>
            <a:ext cx="674621" cy="2775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/>
              <a:t>波纹管</a:t>
            </a: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8BE827E0-A765-44E5-AAEA-329A99C24E09}"/>
              </a:ext>
            </a:extLst>
          </p:cNvPr>
          <p:cNvCxnSpPr>
            <a:cxnSpLocks/>
            <a:stCxn id="24" idx="0"/>
          </p:cNvCxnSpPr>
          <p:nvPr/>
        </p:nvCxnSpPr>
        <p:spPr>
          <a:xfrm flipH="1" flipV="1">
            <a:off x="7688869" y="4149080"/>
            <a:ext cx="696372" cy="21602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660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A674B8F5-5384-4AC7-8085-65DD14446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945" y="2868419"/>
            <a:ext cx="3054539" cy="297114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56B746E-89CC-40B3-AAAB-D150169BB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44" y="4069147"/>
            <a:ext cx="2476770" cy="2160239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68B83010-9183-4F79-A83E-F3CB7C00ABFB}"/>
              </a:ext>
            </a:extLst>
          </p:cNvPr>
          <p:cNvSpPr txBox="1"/>
          <p:nvPr/>
        </p:nvSpPr>
        <p:spPr>
          <a:xfrm>
            <a:off x="179512" y="1124744"/>
            <a:ext cx="2844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Calibri"/>
                <a:ea typeface="宋体" panose="02010600030101010101" pitchFamily="2" charset="-122"/>
              </a:rPr>
              <a:t>设备更换说明</a:t>
            </a:r>
            <a:r>
              <a:rPr lang="en-US" altLang="zh-CN" sz="2000" b="1" dirty="0">
                <a:solidFill>
                  <a:srgbClr val="0000FF"/>
                </a:solidFill>
                <a:latin typeface="Calibri"/>
                <a:ea typeface="宋体" panose="02010600030101010101" pitchFamily="2" charset="-122"/>
              </a:rPr>
              <a:t>-</a:t>
            </a:r>
            <a:r>
              <a:rPr lang="zh-CN" altLang="en-US" sz="2000" b="1" dirty="0">
                <a:solidFill>
                  <a:srgbClr val="0000FF"/>
                </a:solidFill>
                <a:latin typeface="Calibri"/>
                <a:ea typeface="宋体" panose="02010600030101010101" pitchFamily="2" charset="-122"/>
              </a:rPr>
              <a:t>棚屋区段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D576309-D0CD-464D-9C7A-75F1D1E514E1}"/>
              </a:ext>
            </a:extLst>
          </p:cNvPr>
          <p:cNvSpPr txBox="1"/>
          <p:nvPr/>
        </p:nvSpPr>
        <p:spPr>
          <a:xfrm>
            <a:off x="30814" y="1496581"/>
            <a:ext cx="9077690" cy="1405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+mn-ea"/>
              </a:rPr>
              <a:t>1)</a:t>
            </a:r>
            <a:r>
              <a:rPr lang="zh-CN" altLang="en-US" sz="2000" dirty="0">
                <a:latin typeface="+mn-ea"/>
              </a:rPr>
              <a:t>该区段长度</a:t>
            </a:r>
            <a:r>
              <a:rPr lang="en-US" altLang="zh-CN" sz="2000" dirty="0">
                <a:latin typeface="+mn-ea"/>
              </a:rPr>
              <a:t>550mm</a:t>
            </a:r>
            <a:r>
              <a:rPr lang="zh-CN" altLang="en-US" sz="2000" dirty="0">
                <a:latin typeface="+mn-ea"/>
              </a:rPr>
              <a:t>，旧设备</a:t>
            </a:r>
            <a:r>
              <a:rPr lang="en-US" altLang="zh-CN" sz="2000" dirty="0">
                <a:latin typeface="+mn-ea"/>
              </a:rPr>
              <a:t>=</a:t>
            </a:r>
            <a:r>
              <a:rPr lang="zh-CN" altLang="en-US" sz="2000" dirty="0">
                <a:latin typeface="+mn-ea"/>
              </a:rPr>
              <a:t>吸收片</a:t>
            </a:r>
            <a:r>
              <a:rPr lang="en-US" altLang="zh-CN" sz="2000" dirty="0">
                <a:latin typeface="+mn-ea"/>
              </a:rPr>
              <a:t>+</a:t>
            </a:r>
            <a:r>
              <a:rPr lang="zh-CN" altLang="en-US" sz="2000" dirty="0">
                <a:latin typeface="+mn-ea"/>
              </a:rPr>
              <a:t>铍窗，新设备</a:t>
            </a:r>
            <a:r>
              <a:rPr lang="en-US" altLang="zh-CN" sz="2000" dirty="0">
                <a:latin typeface="+mn-ea"/>
              </a:rPr>
              <a:t>=</a:t>
            </a:r>
            <a:r>
              <a:rPr lang="zh-CN" altLang="en-US" sz="2000" dirty="0">
                <a:latin typeface="+mn-ea"/>
              </a:rPr>
              <a:t>代用管</a:t>
            </a:r>
            <a:r>
              <a:rPr lang="en-US" altLang="zh-CN" sz="2000" dirty="0">
                <a:latin typeface="+mn-ea"/>
              </a:rPr>
              <a:t>(550-X)mm+</a:t>
            </a:r>
            <a:r>
              <a:rPr lang="zh-CN" altLang="en-US" sz="2000" dirty="0">
                <a:latin typeface="+mn-ea"/>
              </a:rPr>
              <a:t>石英窗</a:t>
            </a:r>
            <a:r>
              <a:rPr lang="en-US" altLang="zh-CN" sz="2000" dirty="0" err="1">
                <a:latin typeface="+mn-ea"/>
              </a:rPr>
              <a:t>Xmm</a:t>
            </a:r>
            <a:r>
              <a:rPr lang="zh-CN" altLang="en-US" sz="2000" dirty="0">
                <a:latin typeface="+mn-ea"/>
              </a:rPr>
              <a:t>，该石英窗口需要两侧带密封刀口法兰，需提前购买石英窗，确定其长度</a:t>
            </a:r>
            <a:endParaRPr lang="en-US" altLang="zh-CN" sz="2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+mn-ea"/>
              </a:rPr>
              <a:t>2)</a:t>
            </a:r>
            <a:r>
              <a:rPr lang="zh-CN" altLang="en-US" sz="2000" dirty="0">
                <a:latin typeface="+mn-ea"/>
              </a:rPr>
              <a:t>新设备无需支架</a:t>
            </a:r>
          </a:p>
        </p:txBody>
      </p:sp>
      <p:sp>
        <p:nvSpPr>
          <p:cNvPr id="8" name="圆角矩形 6">
            <a:extLst>
              <a:ext uri="{FF2B5EF4-FFF2-40B4-BE49-F238E27FC236}">
                <a16:creationId xmlns:a16="http://schemas.microsoft.com/office/drawing/2014/main" id="{0A2CFD95-3CE0-41B6-A810-DCA134BD3A0B}"/>
              </a:ext>
            </a:extLst>
          </p:cNvPr>
          <p:cNvSpPr/>
          <p:nvPr/>
        </p:nvSpPr>
        <p:spPr>
          <a:xfrm>
            <a:off x="273405" y="6365867"/>
            <a:ext cx="554180" cy="2775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/>
              <a:t>铍窗</a:t>
            </a: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518B5278-2D7B-4109-8B5A-1CDE308A504C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550495" y="6039290"/>
            <a:ext cx="222446" cy="3265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6">
            <a:extLst>
              <a:ext uri="{FF2B5EF4-FFF2-40B4-BE49-F238E27FC236}">
                <a16:creationId xmlns:a16="http://schemas.microsoft.com/office/drawing/2014/main" id="{E0CB9116-B940-4E45-9DA8-E9CDD2AEFD53}"/>
              </a:ext>
            </a:extLst>
          </p:cNvPr>
          <p:cNvSpPr/>
          <p:nvPr/>
        </p:nvSpPr>
        <p:spPr>
          <a:xfrm>
            <a:off x="1402771" y="6365867"/>
            <a:ext cx="674621" cy="2775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/>
              <a:t>吸收片</a:t>
            </a: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A74F7474-5182-4AF1-B971-D76B062AA614}"/>
              </a:ext>
            </a:extLst>
          </p:cNvPr>
          <p:cNvCxnSpPr>
            <a:cxnSpLocks/>
          </p:cNvCxnSpPr>
          <p:nvPr/>
        </p:nvCxnSpPr>
        <p:spPr>
          <a:xfrm flipH="1" flipV="1">
            <a:off x="1691680" y="5769260"/>
            <a:ext cx="62499" cy="5400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圆角矩形 6">
            <a:extLst>
              <a:ext uri="{FF2B5EF4-FFF2-40B4-BE49-F238E27FC236}">
                <a16:creationId xmlns:a16="http://schemas.microsoft.com/office/drawing/2014/main" id="{5142BE32-4EC9-422C-8100-D3ADA6DD6196}"/>
              </a:ext>
            </a:extLst>
          </p:cNvPr>
          <p:cNvSpPr/>
          <p:nvPr/>
        </p:nvSpPr>
        <p:spPr>
          <a:xfrm>
            <a:off x="5774258" y="6309320"/>
            <a:ext cx="748499" cy="2775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/>
              <a:t>石英窗</a:t>
            </a: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E23FE054-C030-435F-A585-BC19E90FDE98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5796136" y="5229200"/>
            <a:ext cx="352372" cy="10801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箭头: 右 28">
            <a:extLst>
              <a:ext uri="{FF2B5EF4-FFF2-40B4-BE49-F238E27FC236}">
                <a16:creationId xmlns:a16="http://schemas.microsoft.com/office/drawing/2014/main" id="{7BE13FD1-C5FD-4B21-BB41-CCCDAC03FE4D}"/>
              </a:ext>
            </a:extLst>
          </p:cNvPr>
          <p:cNvSpPr/>
          <p:nvPr/>
        </p:nvSpPr>
        <p:spPr>
          <a:xfrm>
            <a:off x="3118185" y="4419906"/>
            <a:ext cx="722647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圆角矩形 6">
            <a:extLst>
              <a:ext uri="{FF2B5EF4-FFF2-40B4-BE49-F238E27FC236}">
                <a16:creationId xmlns:a16="http://schemas.microsoft.com/office/drawing/2014/main" id="{95D56F85-B350-40E8-9B80-F33196F8026C}"/>
              </a:ext>
            </a:extLst>
          </p:cNvPr>
          <p:cNvSpPr/>
          <p:nvPr/>
        </p:nvSpPr>
        <p:spPr>
          <a:xfrm>
            <a:off x="8047930" y="6309320"/>
            <a:ext cx="674621" cy="2775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/>
              <a:t>代用管</a:t>
            </a: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8BE827E0-A765-44E5-AAEA-329A99C24E09}"/>
              </a:ext>
            </a:extLst>
          </p:cNvPr>
          <p:cNvCxnSpPr>
            <a:cxnSpLocks/>
            <a:stCxn id="24" idx="0"/>
          </p:cNvCxnSpPr>
          <p:nvPr/>
        </p:nvCxnSpPr>
        <p:spPr>
          <a:xfrm flipH="1" flipV="1">
            <a:off x="7561057" y="4797152"/>
            <a:ext cx="824184" cy="15121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id="{23913841-9DED-48A4-965B-34F33864C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98" y="2989368"/>
            <a:ext cx="2827787" cy="168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09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3A5FCA36-14BE-4DAF-BF9E-445C44F98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2592895"/>
            <a:ext cx="2102522" cy="25748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F1D2919-7CBF-4C8A-AED3-1527FA8798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34" t="16498" b="8350"/>
          <a:stretch/>
        </p:blipFill>
        <p:spPr>
          <a:xfrm>
            <a:off x="369990" y="4563249"/>
            <a:ext cx="1944068" cy="162366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68B83010-9183-4F79-A83E-F3CB7C00ABFB}"/>
              </a:ext>
            </a:extLst>
          </p:cNvPr>
          <p:cNvSpPr txBox="1"/>
          <p:nvPr/>
        </p:nvSpPr>
        <p:spPr>
          <a:xfrm>
            <a:off x="179512" y="1124744"/>
            <a:ext cx="2327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Calibri"/>
                <a:ea typeface="宋体" panose="02010600030101010101" pitchFamily="2" charset="-122"/>
              </a:rPr>
              <a:t>设备更换说明</a:t>
            </a:r>
            <a:r>
              <a:rPr lang="en-US" altLang="zh-CN" sz="2000" b="1" dirty="0">
                <a:solidFill>
                  <a:srgbClr val="0000FF"/>
                </a:solidFill>
                <a:latin typeface="Calibri"/>
                <a:ea typeface="宋体" panose="02010600030101010101" pitchFamily="2" charset="-122"/>
              </a:rPr>
              <a:t>-</a:t>
            </a:r>
            <a:r>
              <a:rPr lang="zh-CN" altLang="en-US" sz="2000" b="1" dirty="0">
                <a:solidFill>
                  <a:srgbClr val="0000FF"/>
                </a:solidFill>
                <a:latin typeface="Calibri"/>
                <a:ea typeface="宋体" panose="02010600030101010101" pitchFamily="2" charset="-122"/>
              </a:rPr>
              <a:t>末端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D576309-D0CD-464D-9C7A-75F1D1E514E1}"/>
              </a:ext>
            </a:extLst>
          </p:cNvPr>
          <p:cNvSpPr txBox="1"/>
          <p:nvPr/>
        </p:nvSpPr>
        <p:spPr>
          <a:xfrm>
            <a:off x="30814" y="1496581"/>
            <a:ext cx="9077690" cy="943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+mn-ea"/>
              </a:rPr>
              <a:t>1)</a:t>
            </a:r>
            <a:r>
              <a:rPr lang="zh-CN" altLang="en-US" sz="2000" dirty="0">
                <a:latin typeface="+mn-ea"/>
              </a:rPr>
              <a:t>该区段长度旧设备</a:t>
            </a:r>
            <a:r>
              <a:rPr lang="en-US" altLang="zh-CN" sz="2000" dirty="0">
                <a:latin typeface="+mn-ea"/>
              </a:rPr>
              <a:t>=</a:t>
            </a:r>
            <a:r>
              <a:rPr lang="zh-CN" altLang="en-US" sz="2000" dirty="0">
                <a:latin typeface="+mn-ea"/>
              </a:rPr>
              <a:t>铍窗，新设备</a:t>
            </a:r>
            <a:r>
              <a:rPr lang="en-US" altLang="zh-CN" sz="2000" dirty="0">
                <a:latin typeface="+mn-ea"/>
              </a:rPr>
              <a:t>=</a:t>
            </a:r>
            <a:r>
              <a:rPr lang="zh-CN" altLang="en-US" sz="2000" dirty="0">
                <a:latin typeface="+mn-ea"/>
              </a:rPr>
              <a:t>石英窗</a:t>
            </a:r>
            <a:r>
              <a:rPr lang="en-US" altLang="zh-CN" sz="2000" dirty="0" err="1">
                <a:latin typeface="+mn-ea"/>
              </a:rPr>
              <a:t>Ymm</a:t>
            </a:r>
            <a:r>
              <a:rPr lang="zh-CN" altLang="en-US" sz="2000" dirty="0">
                <a:latin typeface="+mn-ea"/>
              </a:rPr>
              <a:t>，该石英窗口单侧带密封刀口法兰，新设备无需支架</a:t>
            </a:r>
          </a:p>
        </p:txBody>
      </p:sp>
      <p:sp>
        <p:nvSpPr>
          <p:cNvPr id="8" name="圆角矩形 6">
            <a:extLst>
              <a:ext uri="{FF2B5EF4-FFF2-40B4-BE49-F238E27FC236}">
                <a16:creationId xmlns:a16="http://schemas.microsoft.com/office/drawing/2014/main" id="{0A2CFD95-3CE0-41B6-A810-DCA134BD3A0B}"/>
              </a:ext>
            </a:extLst>
          </p:cNvPr>
          <p:cNvSpPr/>
          <p:nvPr/>
        </p:nvSpPr>
        <p:spPr>
          <a:xfrm>
            <a:off x="827584" y="6309320"/>
            <a:ext cx="554180" cy="2775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/>
              <a:t>铍窗</a:t>
            </a: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518B5278-2D7B-4109-8B5A-1CDE308A504C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1104674" y="5805264"/>
            <a:ext cx="8295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圆角矩形 6">
            <a:extLst>
              <a:ext uri="{FF2B5EF4-FFF2-40B4-BE49-F238E27FC236}">
                <a16:creationId xmlns:a16="http://schemas.microsoft.com/office/drawing/2014/main" id="{5142BE32-4EC9-422C-8100-D3ADA6DD6196}"/>
              </a:ext>
            </a:extLst>
          </p:cNvPr>
          <p:cNvSpPr/>
          <p:nvPr/>
        </p:nvSpPr>
        <p:spPr>
          <a:xfrm>
            <a:off x="6727825" y="6279268"/>
            <a:ext cx="748499" cy="2775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/>
              <a:t>石英窗</a:t>
            </a: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E23FE054-C030-435F-A585-BC19E90FDE98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6829945" y="5157192"/>
            <a:ext cx="272130" cy="11220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箭头: 右 28">
            <a:extLst>
              <a:ext uri="{FF2B5EF4-FFF2-40B4-BE49-F238E27FC236}">
                <a16:creationId xmlns:a16="http://schemas.microsoft.com/office/drawing/2014/main" id="{7BE13FD1-C5FD-4B21-BB41-CCCDAC03FE4D}"/>
              </a:ext>
            </a:extLst>
          </p:cNvPr>
          <p:cNvSpPr/>
          <p:nvPr/>
        </p:nvSpPr>
        <p:spPr>
          <a:xfrm>
            <a:off x="3131840" y="4266702"/>
            <a:ext cx="722647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B0E87FD-F1C1-495C-8317-AEE54C4B7D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835" b="32884"/>
          <a:stretch/>
        </p:blipFill>
        <p:spPr>
          <a:xfrm>
            <a:off x="430737" y="2553341"/>
            <a:ext cx="1944068" cy="190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22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68B83010-9183-4F79-A83E-F3CB7C00ABFB}"/>
              </a:ext>
            </a:extLst>
          </p:cNvPr>
          <p:cNvSpPr txBox="1"/>
          <p:nvPr/>
        </p:nvSpPr>
        <p:spPr>
          <a:xfrm>
            <a:off x="179512" y="1124744"/>
            <a:ext cx="1475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Calibri"/>
                <a:ea typeface="宋体" panose="02010600030101010101" pitchFamily="2" charset="-122"/>
              </a:rPr>
              <a:t>新设备总结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D576309-D0CD-464D-9C7A-75F1D1E514E1}"/>
              </a:ext>
            </a:extLst>
          </p:cNvPr>
          <p:cNvSpPr txBox="1"/>
          <p:nvPr/>
        </p:nvSpPr>
        <p:spPr>
          <a:xfrm>
            <a:off x="30814" y="1496581"/>
            <a:ext cx="9113186" cy="2790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+mn-ea"/>
              </a:rPr>
              <a:t>1</a:t>
            </a:r>
            <a:r>
              <a:rPr lang="zh-CN" altLang="en-US" sz="2000" dirty="0">
                <a:latin typeface="+mn-ea"/>
              </a:rPr>
              <a:t>）隧道内上游：</a:t>
            </a:r>
            <a:r>
              <a:rPr lang="en-US" altLang="zh-CN" sz="2000" dirty="0">
                <a:latin typeface="+mn-ea"/>
              </a:rPr>
              <a:t>2</a:t>
            </a:r>
            <a:r>
              <a:rPr lang="zh-CN" altLang="en-US" sz="2000" dirty="0">
                <a:latin typeface="+mn-ea"/>
              </a:rPr>
              <a:t>个波纹管（真空</a:t>
            </a:r>
            <a:r>
              <a:rPr lang="en-US" altLang="zh-CN" sz="2000" dirty="0">
                <a:latin typeface="+mn-ea"/>
              </a:rPr>
              <a:t>/</a:t>
            </a:r>
            <a:r>
              <a:rPr lang="zh-CN" altLang="en-US" sz="2000" dirty="0">
                <a:latin typeface="+mn-ea"/>
              </a:rPr>
              <a:t>机械），</a:t>
            </a:r>
            <a:r>
              <a:rPr lang="en-US" altLang="zh-CN" sz="2000" dirty="0">
                <a:latin typeface="+mn-ea"/>
              </a:rPr>
              <a:t>1</a:t>
            </a:r>
            <a:r>
              <a:rPr lang="zh-CN" altLang="en-US" sz="2000" dirty="0">
                <a:latin typeface="+mn-ea"/>
              </a:rPr>
              <a:t>个靶室（束测），</a:t>
            </a:r>
            <a:r>
              <a:rPr lang="en-US" altLang="zh-CN" sz="2000" dirty="0">
                <a:latin typeface="+mn-ea"/>
              </a:rPr>
              <a:t>1</a:t>
            </a:r>
            <a:r>
              <a:rPr lang="zh-CN" altLang="en-US" sz="2000" dirty="0">
                <a:latin typeface="+mn-ea"/>
              </a:rPr>
              <a:t>套靶室支架（机械）</a:t>
            </a:r>
            <a:endParaRPr lang="en-US" altLang="zh-CN" sz="2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+mn-ea"/>
              </a:rPr>
              <a:t>2</a:t>
            </a:r>
            <a:r>
              <a:rPr lang="zh-CN" altLang="en-US" sz="2000" dirty="0">
                <a:latin typeface="+mn-ea"/>
              </a:rPr>
              <a:t>）隧道内下游：</a:t>
            </a:r>
            <a:r>
              <a:rPr lang="en-US" altLang="zh-CN" sz="2000" dirty="0">
                <a:latin typeface="+mn-ea"/>
              </a:rPr>
              <a:t>2</a:t>
            </a:r>
            <a:r>
              <a:rPr lang="zh-CN" altLang="en-US" sz="2000" dirty="0">
                <a:latin typeface="+mn-ea"/>
              </a:rPr>
              <a:t>个波纹管（真空</a:t>
            </a:r>
            <a:r>
              <a:rPr lang="en-US" altLang="zh-CN" sz="2000" dirty="0">
                <a:latin typeface="+mn-ea"/>
              </a:rPr>
              <a:t>/</a:t>
            </a:r>
            <a:r>
              <a:rPr lang="zh-CN" altLang="en-US" sz="2000" dirty="0">
                <a:latin typeface="+mn-ea"/>
              </a:rPr>
              <a:t>机械），</a:t>
            </a:r>
            <a:r>
              <a:rPr lang="en-US" altLang="zh-CN" sz="2000" dirty="0">
                <a:latin typeface="+mn-ea"/>
              </a:rPr>
              <a:t>1</a:t>
            </a:r>
            <a:r>
              <a:rPr lang="zh-CN" altLang="en-US" sz="2000" dirty="0">
                <a:latin typeface="+mn-ea"/>
              </a:rPr>
              <a:t>个靶室（束测），</a:t>
            </a:r>
            <a:r>
              <a:rPr lang="en-US" altLang="zh-CN" sz="2000" dirty="0">
                <a:latin typeface="+mn-ea"/>
              </a:rPr>
              <a:t>1</a:t>
            </a:r>
            <a:r>
              <a:rPr lang="zh-CN" altLang="en-US" sz="2000" dirty="0">
                <a:latin typeface="+mn-ea"/>
              </a:rPr>
              <a:t>套靶室支架（机械）</a:t>
            </a:r>
            <a:endParaRPr lang="en-US" altLang="zh-CN" sz="2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+mn-ea"/>
              </a:rPr>
              <a:t>3</a:t>
            </a:r>
            <a:r>
              <a:rPr lang="zh-CN" altLang="en-US" sz="2000" dirty="0">
                <a:latin typeface="+mn-ea"/>
              </a:rPr>
              <a:t>）棚屋：</a:t>
            </a:r>
            <a:r>
              <a:rPr lang="en-US" altLang="zh-CN" sz="2000" dirty="0">
                <a:latin typeface="+mn-ea"/>
              </a:rPr>
              <a:t>1</a:t>
            </a:r>
            <a:r>
              <a:rPr lang="zh-CN" altLang="en-US" sz="2000" dirty="0">
                <a:latin typeface="+mn-ea"/>
              </a:rPr>
              <a:t>个双刀口石英窗（束测），真空代用管（真空</a:t>
            </a:r>
            <a:r>
              <a:rPr lang="en-US" altLang="zh-CN" sz="2000" dirty="0">
                <a:latin typeface="+mn-ea"/>
              </a:rPr>
              <a:t>/</a:t>
            </a:r>
            <a:r>
              <a:rPr lang="zh-CN" altLang="en-US" sz="2000" dirty="0">
                <a:latin typeface="+mn-ea"/>
              </a:rPr>
              <a:t>机械）</a:t>
            </a:r>
            <a:endParaRPr lang="en-US" altLang="zh-CN" sz="2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+mn-ea"/>
              </a:rPr>
              <a:t>4</a:t>
            </a:r>
            <a:r>
              <a:rPr lang="zh-CN" altLang="en-US" sz="2000" dirty="0">
                <a:latin typeface="+mn-ea"/>
              </a:rPr>
              <a:t>）末端：</a:t>
            </a:r>
            <a:r>
              <a:rPr lang="en-US" altLang="zh-CN" sz="2000" dirty="0">
                <a:latin typeface="+mn-ea"/>
              </a:rPr>
              <a:t>1</a:t>
            </a:r>
            <a:r>
              <a:rPr lang="zh-CN" altLang="en-US" sz="2000" dirty="0">
                <a:latin typeface="+mn-ea"/>
              </a:rPr>
              <a:t>个单刀口石英窗（束测）</a:t>
            </a:r>
          </a:p>
        </p:txBody>
      </p:sp>
    </p:spTree>
    <p:extLst>
      <p:ext uri="{BB962C8B-B14F-4D97-AF65-F5344CB8AC3E}">
        <p14:creationId xmlns:p14="http://schemas.microsoft.com/office/powerpoint/2010/main" val="1096906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33410</TotalTime>
  <Words>466</Words>
  <Application>Microsoft Office PowerPoint</Application>
  <PresentationFormat>全屏显示(4:3)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宋体</vt:lpstr>
      <vt:lpstr>微软雅黑</vt:lpstr>
      <vt:lpstr>Arial</vt:lpstr>
      <vt:lpstr>Calibri</vt:lpstr>
      <vt:lpstr>Office 主题​​</vt:lpstr>
      <vt:lpstr>束流极化测量实验设备拆换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wangjl</dc:creator>
  <cp:lastModifiedBy>W</cp:lastModifiedBy>
  <cp:revision>232</cp:revision>
  <dcterms:created xsi:type="dcterms:W3CDTF">2022-07-11T08:56:44Z</dcterms:created>
  <dcterms:modified xsi:type="dcterms:W3CDTF">2024-06-26T07:59:13Z</dcterms:modified>
</cp:coreProperties>
</file>