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953" r:id="rId2"/>
    <p:sldId id="907" r:id="rId3"/>
    <p:sldId id="994" r:id="rId4"/>
    <p:sldId id="998" r:id="rId5"/>
    <p:sldId id="1046" r:id="rId6"/>
    <p:sldId id="1047" r:id="rId7"/>
    <p:sldId id="1048" r:id="rId8"/>
    <p:sldId id="1052" r:id="rId9"/>
    <p:sldId id="1000" r:id="rId10"/>
    <p:sldId id="1024" r:id="rId11"/>
    <p:sldId id="1049" r:id="rId12"/>
    <p:sldId id="1050" r:id="rId13"/>
    <p:sldId id="1051" r:id="rId14"/>
    <p:sldId id="999" r:id="rId15"/>
    <p:sldId id="1001" r:id="rId16"/>
    <p:sldId id="1002" r:id="rId17"/>
    <p:sldId id="1053" r:id="rId18"/>
    <p:sldId id="1055" r:id="rId19"/>
    <p:sldId id="1045" r:id="rId20"/>
    <p:sldId id="1056" r:id="rId21"/>
    <p:sldId id="1054" r:id="rId22"/>
    <p:sldId id="1057" r:id="rId23"/>
    <p:sldId id="1058" r:id="rId24"/>
    <p:sldId id="1061" r:id="rId25"/>
    <p:sldId id="1059" r:id="rId26"/>
    <p:sldId id="1060" r:id="rId27"/>
    <p:sldId id="1010" r:id="rId28"/>
    <p:sldId id="983" r:id="rId2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1" autoAdjust="0"/>
    <p:restoredTop sz="90707" autoAdjust="0"/>
  </p:normalViewPr>
  <p:slideViewPr>
    <p:cSldViewPr>
      <p:cViewPr varScale="1">
        <p:scale>
          <a:sx n="80" d="100"/>
          <a:sy n="80" d="100"/>
        </p:scale>
        <p:origin x="51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40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70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782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1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53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78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321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207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877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03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81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752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386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72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0369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342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06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3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808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31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0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57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4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3995"/>
            <a:ext cx="12191365" cy="2118283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5450631" y="4490008"/>
            <a:ext cx="1290738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纪  全</a:t>
            </a:r>
            <a:endParaRPr lang="en-US" altLang="zh-CN" sz="280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80657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7" y="5393912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 noChangeAspect="1"/>
          </p:cNvSpPr>
          <p:nvPr>
            <p:ph type="sldNum" sz="quarter" idx="12"/>
          </p:nvPr>
        </p:nvSpPr>
        <p:spPr>
          <a:xfrm>
            <a:off x="11737443" y="6066824"/>
            <a:ext cx="263213" cy="276999"/>
          </a:xfrm>
        </p:spPr>
        <p:txBody>
          <a:bodyPr wrap="none">
            <a:spAutoFit/>
          </a:bodyPr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744B3A5-E8DA-4851-9CA0-B08EFA38ADB7}"/>
              </a:ext>
            </a:extLst>
          </p:cNvPr>
          <p:cNvSpPr/>
          <p:nvPr/>
        </p:nvSpPr>
        <p:spPr>
          <a:xfrm>
            <a:off x="3804360" y="2920808"/>
            <a:ext cx="4583307" cy="1200329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en-US" altLang="zh-CN" sz="3600" dirty="0"/>
              <a:t>CEPC </a:t>
            </a:r>
            <a:r>
              <a:rPr lang="zh-CN" altLang="en-US" sz="3600" dirty="0"/>
              <a:t>探测器机械总体</a:t>
            </a:r>
            <a:endParaRPr lang="en-US" altLang="zh-CN" sz="3600" dirty="0"/>
          </a:p>
          <a:p>
            <a:pPr algn="ctr"/>
            <a:r>
              <a:rPr lang="zh-CN" altLang="en-US" sz="3600" dirty="0"/>
              <a:t>安 装 设  计</a:t>
            </a:r>
            <a:endParaRPr lang="en-US" altLang="zh-CN" sz="3600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09" y="208966"/>
            <a:ext cx="10251781" cy="523220"/>
          </a:xfrm>
        </p:spPr>
        <p:txBody>
          <a:bodyPr wrap="none">
            <a:spAutoFit/>
          </a:bodyPr>
          <a:lstStyle/>
          <a:p>
            <a:r>
              <a:rPr lang="en-US" altLang="zh-CN" sz="2800" dirty="0"/>
              <a:t>Layout of detector underground experimental room</a:t>
            </a:r>
            <a:endParaRPr lang="zh-CN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6DB2A9-A1E3-4481-86D4-59126DE29811}"/>
              </a:ext>
            </a:extLst>
          </p:cNvPr>
          <p:cNvSpPr txBox="1"/>
          <p:nvPr/>
        </p:nvSpPr>
        <p:spPr>
          <a:xfrm>
            <a:off x="335360" y="1278922"/>
            <a:ext cx="210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Vertical view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3A3B679-D117-46CB-8B36-1EA6A3C1DC85}"/>
              </a:ext>
            </a:extLst>
          </p:cNvPr>
          <p:cNvSpPr/>
          <p:nvPr/>
        </p:nvSpPr>
        <p:spPr>
          <a:xfrm>
            <a:off x="407368" y="5661248"/>
            <a:ext cx="33101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Installation location : </a:t>
            </a:r>
          </a:p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Collision point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407902-DE5A-40D7-8834-9CBB2317B7C3}"/>
              </a:ext>
            </a:extLst>
          </p:cNvPr>
          <p:cNvSpPr/>
          <p:nvPr/>
        </p:nvSpPr>
        <p:spPr>
          <a:xfrm>
            <a:off x="972940" y="2351003"/>
            <a:ext cx="226645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Vertical shaft :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Location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Dimension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36501D1-C913-49A1-8D53-2B130190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003" y="1412776"/>
            <a:ext cx="7739060" cy="486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F622B3F-60A0-4D17-A9C0-D09BE0AC8E15}"/>
              </a:ext>
            </a:extLst>
          </p:cNvPr>
          <p:cNvSpPr txBox="1"/>
          <p:nvPr/>
        </p:nvSpPr>
        <p:spPr>
          <a:xfrm>
            <a:off x="218470" y="3645024"/>
            <a:ext cx="37753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维护更换的起点设计：</a:t>
            </a:r>
            <a:endParaRPr lang="en-US" altLang="zh-CN" sz="2800" dirty="0"/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1. </a:t>
            </a:r>
            <a:r>
              <a:rPr lang="zh-CN" altLang="en-US" sz="2000" dirty="0">
                <a:solidFill>
                  <a:srgbClr val="0070C0"/>
                </a:solidFill>
              </a:rPr>
              <a:t>导轨</a:t>
            </a:r>
            <a:r>
              <a:rPr lang="en-US" altLang="zh-CN" sz="2000" dirty="0">
                <a:solidFill>
                  <a:srgbClr val="0070C0"/>
                </a:solidFill>
              </a:rPr>
              <a:t>(</a:t>
            </a:r>
            <a:r>
              <a:rPr lang="zh-CN" altLang="en-US" sz="2000" dirty="0">
                <a:solidFill>
                  <a:srgbClr val="FF0000"/>
                </a:solidFill>
              </a:rPr>
              <a:t>安装基准</a:t>
            </a:r>
            <a:r>
              <a:rPr lang="en-US" altLang="zh-CN" sz="2000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2. </a:t>
            </a:r>
            <a:r>
              <a:rPr lang="zh-CN" altLang="en-US" sz="2000" dirty="0">
                <a:solidFill>
                  <a:srgbClr val="0070C0"/>
                </a:solidFill>
              </a:rPr>
              <a:t>竖井提升机</a:t>
            </a:r>
            <a:r>
              <a:rPr lang="en-US" altLang="zh-CN" sz="2000" dirty="0">
                <a:solidFill>
                  <a:srgbClr val="0070C0"/>
                </a:solidFill>
              </a:rPr>
              <a:t>(</a:t>
            </a:r>
            <a:r>
              <a:rPr lang="zh-CN" altLang="en-US" sz="2000" dirty="0">
                <a:solidFill>
                  <a:srgbClr val="FF0000"/>
                </a:solidFill>
              </a:rPr>
              <a:t>偏心布置</a:t>
            </a:r>
            <a:r>
              <a:rPr lang="en-US" altLang="zh-CN" sz="20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602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09" y="208965"/>
            <a:ext cx="10251781" cy="523220"/>
          </a:xfrm>
        </p:spPr>
        <p:txBody>
          <a:bodyPr wrap="none">
            <a:spAutoFit/>
          </a:bodyPr>
          <a:lstStyle/>
          <a:p>
            <a:r>
              <a:rPr lang="en-US" altLang="zh-CN" sz="2800" dirty="0"/>
              <a:t>Layout of detector underground experimental room</a:t>
            </a:r>
            <a:endParaRPr lang="zh-CN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6DB2A9-A1E3-4481-86D4-59126DE29811}"/>
              </a:ext>
            </a:extLst>
          </p:cNvPr>
          <p:cNvSpPr txBox="1"/>
          <p:nvPr/>
        </p:nvSpPr>
        <p:spPr>
          <a:xfrm>
            <a:off x="335360" y="1278922"/>
            <a:ext cx="1541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Left view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09161-A4D8-4603-97DB-22A5E26A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132" y="1110569"/>
            <a:ext cx="4822412" cy="558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B43225E-A391-460F-A11A-6D1DD9D3C880}"/>
              </a:ext>
            </a:extLst>
          </p:cNvPr>
          <p:cNvSpPr txBox="1"/>
          <p:nvPr/>
        </p:nvSpPr>
        <p:spPr>
          <a:xfrm>
            <a:off x="5807968" y="5949280"/>
            <a:ext cx="104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Rear wall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6F0EDD9-D565-465F-8D09-D9FF48195781}"/>
              </a:ext>
            </a:extLst>
          </p:cNvPr>
          <p:cNvSpPr/>
          <p:nvPr/>
        </p:nvSpPr>
        <p:spPr>
          <a:xfrm>
            <a:off x="1199456" y="2417402"/>
            <a:ext cx="37428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moving distance of the end yoke :</a:t>
            </a:r>
          </a:p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3625 mm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0A8F25-E8E3-4909-B3D5-9006E1DA1C94}"/>
              </a:ext>
            </a:extLst>
          </p:cNvPr>
          <p:cNvSpPr txBox="1"/>
          <p:nvPr/>
        </p:nvSpPr>
        <p:spPr>
          <a:xfrm>
            <a:off x="1554007" y="4102619"/>
            <a:ext cx="3033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Base height for installing rails :</a:t>
            </a:r>
          </a:p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5100 mm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05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09" y="208965"/>
            <a:ext cx="10251781" cy="523220"/>
          </a:xfrm>
        </p:spPr>
        <p:txBody>
          <a:bodyPr wrap="none">
            <a:spAutoFit/>
          </a:bodyPr>
          <a:lstStyle/>
          <a:p>
            <a:r>
              <a:rPr lang="en-US" altLang="zh-CN" sz="2800" dirty="0"/>
              <a:t>Layout of detector underground experimental room</a:t>
            </a:r>
            <a:endParaRPr lang="zh-CN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B5A53FB-4EBE-4083-96AA-3A2D4631D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124744"/>
            <a:ext cx="7901358" cy="558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06D8917-4BB4-4CEA-A7F5-61EFF2856D4B}"/>
              </a:ext>
            </a:extLst>
          </p:cNvPr>
          <p:cNvSpPr txBox="1"/>
          <p:nvPr/>
        </p:nvSpPr>
        <p:spPr>
          <a:xfrm>
            <a:off x="9264351" y="1916832"/>
            <a:ext cx="17988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基本配置 </a:t>
            </a:r>
            <a:r>
              <a:rPr lang="en-US" altLang="zh-CN" sz="2800" dirty="0"/>
              <a:t>:</a:t>
            </a: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两部天车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一个机械臂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操作回廊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一个安全门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262358-FD48-4739-9211-811AA3261790}"/>
              </a:ext>
            </a:extLst>
          </p:cNvPr>
          <p:cNvSpPr txBox="1"/>
          <p:nvPr/>
        </p:nvSpPr>
        <p:spPr>
          <a:xfrm>
            <a:off x="8939742" y="4725144"/>
            <a:ext cx="24481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目标 </a:t>
            </a:r>
            <a:r>
              <a:rPr lang="en-US" altLang="zh-CN" sz="2800" dirty="0">
                <a:solidFill>
                  <a:srgbClr val="FF0000"/>
                </a:solidFill>
              </a:rPr>
              <a:t>:</a:t>
            </a:r>
          </a:p>
          <a:p>
            <a:r>
              <a:rPr lang="en-US" altLang="zh-CN" dirty="0"/>
              <a:t>    </a:t>
            </a:r>
            <a:r>
              <a:rPr lang="zh-CN" altLang="en-US" sz="2000" dirty="0"/>
              <a:t>举重若轻的设计，</a:t>
            </a:r>
            <a:endParaRPr lang="en-US" altLang="zh-CN" sz="2000" dirty="0"/>
          </a:p>
          <a:p>
            <a:pPr algn="ctr"/>
            <a:r>
              <a:rPr lang="zh-CN" altLang="en-US" sz="2000" dirty="0"/>
              <a:t>实现轻松安装</a:t>
            </a:r>
          </a:p>
        </p:txBody>
      </p:sp>
    </p:spTree>
    <p:extLst>
      <p:ext uri="{BB962C8B-B14F-4D97-AF65-F5344CB8AC3E}">
        <p14:creationId xmlns:p14="http://schemas.microsoft.com/office/powerpoint/2010/main" val="42072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09" y="208965"/>
            <a:ext cx="10251781" cy="523220"/>
          </a:xfrm>
        </p:spPr>
        <p:txBody>
          <a:bodyPr wrap="none">
            <a:spAutoFit/>
          </a:bodyPr>
          <a:lstStyle/>
          <a:p>
            <a:r>
              <a:rPr lang="en-US" altLang="zh-CN" sz="2800" dirty="0"/>
              <a:t>Layout of detector underground experimental room</a:t>
            </a:r>
            <a:endParaRPr lang="zh-CN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9C94C91-0CB2-4547-AF5B-CEFB91F28E4E}"/>
              </a:ext>
            </a:extLst>
          </p:cNvPr>
          <p:cNvSpPr txBox="1"/>
          <p:nvPr/>
        </p:nvSpPr>
        <p:spPr>
          <a:xfrm>
            <a:off x="5305703" y="5517232"/>
            <a:ext cx="104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Rear wall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2DDDE75-450D-4FB7-8ED5-50B47B3E6396}"/>
              </a:ext>
            </a:extLst>
          </p:cNvPr>
          <p:cNvSpPr txBox="1"/>
          <p:nvPr/>
        </p:nvSpPr>
        <p:spPr>
          <a:xfrm>
            <a:off x="2063552" y="2852936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电子学机柜 </a:t>
            </a:r>
            <a:r>
              <a:rPr lang="en-US" altLang="zh-CN" sz="2800" dirty="0"/>
              <a:t>: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?</a:t>
            </a:r>
            <a:r>
              <a:rPr lang="zh-CN" altLang="en-US" sz="2000" dirty="0">
                <a:solidFill>
                  <a:srgbClr val="FF0000"/>
                </a:solidFill>
              </a:rPr>
              <a:t>地面放置</a:t>
            </a:r>
            <a:r>
              <a:rPr lang="en-US" altLang="zh-CN" sz="2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60A10A-FE34-4EE8-A73B-50C1B7CB8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387" y="1114612"/>
            <a:ext cx="4325336" cy="558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92CD25E-0286-41C3-A34A-3973D410852E}"/>
              </a:ext>
            </a:extLst>
          </p:cNvPr>
          <p:cNvSpPr txBox="1"/>
          <p:nvPr/>
        </p:nvSpPr>
        <p:spPr>
          <a:xfrm>
            <a:off x="6456040" y="508518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安全门</a:t>
            </a:r>
          </a:p>
        </p:txBody>
      </p:sp>
    </p:spTree>
    <p:extLst>
      <p:ext uri="{BB962C8B-B14F-4D97-AF65-F5344CB8AC3E}">
        <p14:creationId xmlns:p14="http://schemas.microsoft.com/office/powerpoint/2010/main" val="1041488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>
            <a:extLst>
              <a:ext uri="{FF2B5EF4-FFF2-40B4-BE49-F238E27FC236}">
                <a16:creationId xmlns:a16="http://schemas.microsoft.com/office/drawing/2014/main" id="{8CB32ACF-48FA-45F1-AADE-F59169BF3BF6}"/>
              </a:ext>
            </a:extLst>
          </p:cNvPr>
          <p:cNvSpPr/>
          <p:nvPr/>
        </p:nvSpPr>
        <p:spPr bwMode="auto">
          <a:xfrm>
            <a:off x="226358" y="2041069"/>
            <a:ext cx="4199163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24292F"/>
                </a:solidFill>
              </a:rPr>
              <a:t>C</a:t>
            </a:r>
            <a:r>
              <a:rPr lang="en-US" sz="2400" b="1" dirty="0">
                <a:solidFill>
                  <a:srgbClr val="24292F"/>
                </a:solidFill>
              </a:rPr>
              <a:t>onsists of 4 channels </a:t>
            </a:r>
            <a:r>
              <a:rPr lang="en-US" altLang="zh-CN" sz="2400" b="1" dirty="0">
                <a:solidFill>
                  <a:srgbClr val="24292F"/>
                </a:solidFill>
              </a:rPr>
              <a:t>:</a:t>
            </a:r>
            <a:endParaRPr lang="en-US" sz="2400" b="1" dirty="0">
              <a:solidFill>
                <a:srgbClr val="24292F"/>
              </a:solidFill>
            </a:endParaRPr>
          </a:p>
          <a:p>
            <a:pPr>
              <a:defRPr/>
            </a:pPr>
            <a:endParaRPr lang="en-US" sz="1000" dirty="0">
              <a:solidFill>
                <a:srgbClr val="24292F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Detection angle :   8.1 ° (arccos0.99)</a:t>
            </a:r>
            <a:endParaRPr sz="2000" dirty="0"/>
          </a:p>
          <a:p>
            <a:pPr algn="ctr">
              <a:defRPr/>
            </a:pPr>
            <a:r>
              <a:rPr lang="en-US" sz="2000" dirty="0"/>
              <a:t>(Before ECAL) </a:t>
            </a:r>
            <a:endParaRPr sz="2000" dirty="0"/>
          </a:p>
          <a:p>
            <a:pPr algn="ctr">
              <a:defRPr/>
            </a:pPr>
            <a:endParaRPr lang="en-US" sz="1000" dirty="0"/>
          </a:p>
          <a:p>
            <a:pPr algn="ctr">
              <a:defRPr/>
            </a:pPr>
            <a:r>
              <a:rPr lang="en-US" sz="2000" dirty="0"/>
              <a:t>(After ECAL)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ECAL :   </a:t>
            </a:r>
            <a:r>
              <a:rPr lang="en-US" altLang="zh-CN" sz="2000" dirty="0">
                <a:solidFill>
                  <a:srgbClr val="0070C0"/>
                </a:solidFill>
              </a:rPr>
              <a:t>Ø</a:t>
            </a:r>
            <a:r>
              <a:rPr lang="en-US" sz="2000" dirty="0">
                <a:solidFill>
                  <a:srgbClr val="0070C0"/>
                </a:solidFill>
              </a:rPr>
              <a:t>700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HCAL :  Ø800 mm</a:t>
            </a:r>
            <a:endParaRPr sz="2000" dirty="0"/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</a:rPr>
              <a:t>Yoke  :    Ø1300 mm</a:t>
            </a:r>
            <a:endParaRPr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90" y="116632"/>
            <a:ext cx="897002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Requirements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27937F-3B93-4466-A54F-2AE5D0DF2626}"/>
              </a:ext>
            </a:extLst>
          </p:cNvPr>
          <p:cNvSpPr/>
          <p:nvPr/>
        </p:nvSpPr>
        <p:spPr>
          <a:xfrm>
            <a:off x="1295529" y="1268760"/>
            <a:ext cx="2291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MDI boundary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6012BE-311C-4B69-B8FF-7EC023BB2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475" y="1101923"/>
            <a:ext cx="7236809" cy="558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B3DB912-4A2F-443A-8B34-EC18EA8BBEB8}"/>
              </a:ext>
            </a:extLst>
          </p:cNvPr>
          <p:cNvSpPr/>
          <p:nvPr/>
        </p:nvSpPr>
        <p:spPr>
          <a:xfrm>
            <a:off x="751991" y="5871363"/>
            <a:ext cx="3510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Conical hole and stepped holes are </a:t>
            </a:r>
          </a:p>
          <a:p>
            <a:pPr algn="ctr"/>
            <a:r>
              <a:rPr lang="en-US" altLang="zh-CN" dirty="0"/>
              <a:t>reserved spaces for accelerators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143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93" y="116632"/>
            <a:ext cx="8970021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4BEC0493-B3FC-4839-8A09-CC4E6A614423}"/>
              </a:ext>
            </a:extLst>
          </p:cNvPr>
          <p:cNvSpPr>
            <a:spLocks/>
          </p:cNvSpPr>
          <p:nvPr/>
        </p:nvSpPr>
        <p:spPr bwMode="auto">
          <a:xfrm>
            <a:off x="665751" y="3331984"/>
            <a:ext cx="4375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</a:rPr>
              <a:t>Gap between sub detectors :</a:t>
            </a:r>
          </a:p>
          <a:p>
            <a:pPr algn="ctr">
              <a:defRPr/>
            </a:pPr>
            <a:r>
              <a:rPr lang="en-US" altLang="zh-CN" sz="2000" dirty="0"/>
              <a:t>Installation gap : ≤ </a:t>
            </a:r>
            <a:r>
              <a:rPr lang="en-US" altLang="zh-CN" sz="2800" dirty="0">
                <a:solidFill>
                  <a:srgbClr val="FF0000"/>
                </a:solidFill>
              </a:rPr>
              <a:t>10mm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55A284-EEBA-4115-A37A-AEDCD4749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580" y="1112143"/>
            <a:ext cx="5609036" cy="558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D54CC3-87BC-46FB-BFBD-D5D71DE83EA5}"/>
              </a:ext>
            </a:extLst>
          </p:cNvPr>
          <p:cNvSpPr/>
          <p:nvPr/>
        </p:nvSpPr>
        <p:spPr>
          <a:xfrm>
            <a:off x="983432" y="1844824"/>
            <a:ext cx="3739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rgbClr val="0070C0"/>
                </a:solidFill>
                <a:ea typeface="+mj-ea"/>
              </a:rPr>
              <a:t>Minimum gap principle :</a:t>
            </a:r>
          </a:p>
          <a:p>
            <a:pPr algn="ctr">
              <a:defRPr/>
            </a:pPr>
            <a:r>
              <a:rPr lang="en-US" altLang="zh-CN" sz="2000" dirty="0"/>
              <a:t>As small as possible</a:t>
            </a:r>
            <a:endParaRPr lang="zh-CN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209414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0400F1-654F-43C8-AD94-C8C718A7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1107047"/>
            <a:ext cx="6865768" cy="55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91" y="116632"/>
            <a:ext cx="897002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Requirements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49C1A6B-280F-4CF4-B04C-C221EEE8117D}"/>
              </a:ext>
            </a:extLst>
          </p:cNvPr>
          <p:cNvSpPr/>
          <p:nvPr/>
        </p:nvSpPr>
        <p:spPr>
          <a:xfrm>
            <a:off x="323846" y="1107047"/>
            <a:ext cx="306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Connection design :</a:t>
            </a: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4EA30FD6-93D3-4CC9-9456-249CBB994835}"/>
              </a:ext>
            </a:extLst>
          </p:cNvPr>
          <p:cNvSpPr>
            <a:spLocks/>
          </p:cNvSpPr>
          <p:nvPr/>
        </p:nvSpPr>
        <p:spPr bwMode="auto">
          <a:xfrm>
            <a:off x="119336" y="2872675"/>
            <a:ext cx="55202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Barrel Yoke  :  </a:t>
            </a:r>
            <a:r>
              <a:rPr lang="en-US" sz="2000" dirty="0">
                <a:solidFill>
                  <a:srgbClr val="FF0000"/>
                </a:solidFill>
              </a:rPr>
              <a:t>Fixed on the </a:t>
            </a:r>
            <a:r>
              <a:rPr lang="en-US" sz="2000" dirty="0"/>
              <a:t>Base</a:t>
            </a:r>
            <a:endParaRPr sz="2000" dirty="0"/>
          </a:p>
          <a:p>
            <a:pPr>
              <a:defRPr/>
            </a:pPr>
            <a:r>
              <a:rPr lang="en-US" sz="2000" dirty="0"/>
              <a:t>      Magnet</a:t>
            </a:r>
            <a:r>
              <a:rPr lang="en-US" sz="2000" dirty="0">
                <a:solidFill>
                  <a:srgbClr val="0070C0"/>
                </a:solidFill>
              </a:rPr>
              <a:t>  :  Fixed on the</a:t>
            </a:r>
            <a:r>
              <a:rPr lang="zh-CN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Barrel Yoke</a:t>
            </a:r>
            <a:endParaRPr sz="2000" dirty="0"/>
          </a:p>
          <a:p>
            <a:pPr>
              <a:defRPr/>
            </a:pPr>
            <a:r>
              <a:rPr lang="en-US" sz="2000" dirty="0"/>
              <a:t>Barrel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Yoke </a:t>
            </a:r>
            <a:endParaRPr sz="2000" dirty="0"/>
          </a:p>
          <a:p>
            <a:pPr>
              <a:defRPr/>
            </a:pPr>
            <a:r>
              <a:rPr lang="en-US" sz="2000" dirty="0"/>
              <a:t>Barrel ECAL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  <a:endParaRPr sz="2000" dirty="0"/>
          </a:p>
          <a:p>
            <a:pPr>
              <a:defRPr/>
            </a:pPr>
            <a:r>
              <a:rPr lang="en-US" sz="2000" dirty="0"/>
              <a:t>TPC+OTK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ECAL</a:t>
            </a:r>
            <a:endParaRPr sz="2000" dirty="0"/>
          </a:p>
          <a:p>
            <a:pPr>
              <a:defRPr/>
            </a:pPr>
            <a:r>
              <a:rPr lang="en-US" sz="2000" dirty="0"/>
              <a:t>           ITK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TPC</a:t>
            </a:r>
            <a:endParaRPr sz="2000" dirty="0"/>
          </a:p>
          <a:p>
            <a:pPr>
              <a:defRPr/>
            </a:pPr>
            <a:r>
              <a:rPr lang="en-US" sz="2000" dirty="0"/>
              <a:t>Beampipe(Vertex and LumiCal)  </a:t>
            </a:r>
            <a:r>
              <a:rPr lang="en-US" sz="2000" dirty="0">
                <a:solidFill>
                  <a:srgbClr val="0070C0"/>
                </a:solidFill>
              </a:rPr>
              <a:t>:  Fixed on the </a:t>
            </a:r>
            <a:r>
              <a:rPr lang="en-US" sz="2000" dirty="0"/>
              <a:t>ITK</a:t>
            </a:r>
            <a:endParaRPr sz="2000" dirty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End-cap ECAL+OTK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  <a:endParaRPr sz="2000" dirty="0"/>
          </a:p>
          <a:p>
            <a:pPr>
              <a:defRPr/>
            </a:pPr>
            <a:r>
              <a:rPr lang="en-US" sz="2000" dirty="0"/>
              <a:t>         End-cap HCAL  :  </a:t>
            </a:r>
            <a:r>
              <a:rPr lang="en-US" sz="2000" dirty="0">
                <a:solidFill>
                  <a:srgbClr val="0070C0"/>
                </a:solidFill>
              </a:rPr>
              <a:t>Fixed on the </a:t>
            </a:r>
            <a:r>
              <a:rPr lang="en-US" sz="2000" dirty="0"/>
              <a:t>Barrel HCAL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                                       (</a:t>
            </a:r>
            <a:r>
              <a:rPr lang="en-US" sz="2000" dirty="0"/>
              <a:t>Auxiliary cylinder </a:t>
            </a:r>
            <a:r>
              <a:rPr lang="en-US" sz="2000" dirty="0">
                <a:solidFill>
                  <a:srgbClr val="0070C0"/>
                </a:solidFill>
              </a:rPr>
              <a:t>or</a:t>
            </a:r>
            <a:r>
              <a:rPr lang="en-US" sz="2000" dirty="0"/>
              <a:t> Flange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  <a:p>
            <a:pPr>
              <a:defRPr/>
            </a:pPr>
            <a:r>
              <a:rPr lang="en-US" sz="2000" dirty="0"/>
              <a:t>                  End Yoke  :  </a:t>
            </a:r>
            <a:r>
              <a:rPr lang="en-US" sz="2000" dirty="0">
                <a:solidFill>
                  <a:srgbClr val="FF0000"/>
                </a:solidFill>
              </a:rPr>
              <a:t>Fixed on the </a:t>
            </a:r>
            <a:r>
              <a:rPr lang="en-US" sz="2000" dirty="0"/>
              <a:t>Base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AB06C43-E1FF-40D4-8209-1E7264EDB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270" y="1097384"/>
            <a:ext cx="2093429" cy="1980000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57F106D-541E-4180-BDA6-2E41FFFC11F4}"/>
              </a:ext>
            </a:extLst>
          </p:cNvPr>
          <p:cNvCxnSpPr>
            <a:cxnSpLocks/>
          </p:cNvCxnSpPr>
          <p:nvPr/>
        </p:nvCxnSpPr>
        <p:spPr bwMode="auto">
          <a:xfrm flipV="1">
            <a:off x="3674775" y="2775030"/>
            <a:ext cx="432000" cy="270000"/>
          </a:xfrm>
          <a:prstGeom prst="straightConnector1">
            <a:avLst/>
          </a:prstGeom>
          <a:ln w="444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5F1C7EB8-6451-4BB5-8345-E7ADF56AB41A}"/>
              </a:ext>
            </a:extLst>
          </p:cNvPr>
          <p:cNvSpPr/>
          <p:nvPr/>
        </p:nvSpPr>
        <p:spPr>
          <a:xfrm>
            <a:off x="34790" y="15314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The design of the connection structure </a:t>
            </a:r>
          </a:p>
          <a:p>
            <a:r>
              <a:rPr lang="en-US" altLang="zh-CN" dirty="0"/>
              <a:t>should follow the principle of proximity</a:t>
            </a:r>
          </a:p>
          <a:p>
            <a:r>
              <a:rPr lang="en-US" altLang="zh-CN" dirty="0"/>
              <a:t> connection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635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571" y="116632"/>
            <a:ext cx="778886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Prepare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004E8E-D3DF-46E5-941A-4F2C04CC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3261"/>
            <a:ext cx="12192000" cy="282925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E6A0A4F-9C0D-436C-8F1D-F57993916698}"/>
              </a:ext>
            </a:extLst>
          </p:cNvPr>
          <p:cNvSpPr/>
          <p:nvPr/>
        </p:nvSpPr>
        <p:spPr>
          <a:xfrm>
            <a:off x="1127448" y="3475090"/>
            <a:ext cx="2338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Combination guideway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3" name="直接箭头连接符 10">
            <a:extLst>
              <a:ext uri="{FF2B5EF4-FFF2-40B4-BE49-F238E27FC236}">
                <a16:creationId xmlns:a16="http://schemas.microsoft.com/office/drawing/2014/main" id="{3ECE8840-897A-4ACA-B8D9-AC889FD11853}"/>
              </a:ext>
            </a:extLst>
          </p:cNvPr>
          <p:cNvCxnSpPr>
            <a:cxnSpLocks/>
          </p:cNvCxnSpPr>
          <p:nvPr/>
        </p:nvCxnSpPr>
        <p:spPr bwMode="auto">
          <a:xfrm>
            <a:off x="2567608" y="3844422"/>
            <a:ext cx="568913" cy="36004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99A37B23-380D-45F4-B727-14CAC63F7669}"/>
              </a:ext>
            </a:extLst>
          </p:cNvPr>
          <p:cNvSpPr/>
          <p:nvPr/>
        </p:nvSpPr>
        <p:spPr>
          <a:xfrm>
            <a:off x="8039611" y="5867980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cxnSp>
        <p:nvCxnSpPr>
          <p:cNvPr id="16" name="直接箭头连接符 10">
            <a:extLst>
              <a:ext uri="{FF2B5EF4-FFF2-40B4-BE49-F238E27FC236}">
                <a16:creationId xmlns:a16="http://schemas.microsoft.com/office/drawing/2014/main" id="{9677ABC4-3100-4881-93F0-E5B3ABAFA9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463547" y="5697517"/>
            <a:ext cx="576064" cy="340927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F5A935D-A5A3-4C6B-BE17-C7CE88BD52CB}"/>
              </a:ext>
            </a:extLst>
          </p:cNvPr>
          <p:cNvSpPr txBox="1"/>
          <p:nvPr/>
        </p:nvSpPr>
        <p:spPr>
          <a:xfrm>
            <a:off x="1055440" y="1991742"/>
            <a:ext cx="4389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安装方法 </a:t>
            </a:r>
            <a:r>
              <a:rPr lang="en-US" altLang="zh-CN" sz="2800" dirty="0">
                <a:solidFill>
                  <a:srgbClr val="0070C0"/>
                </a:solidFill>
              </a:rPr>
              <a:t>: </a:t>
            </a:r>
          </a:p>
          <a:p>
            <a:r>
              <a:rPr lang="en-US" altLang="zh-CN" b="1" dirty="0"/>
              <a:t>1. </a:t>
            </a:r>
            <a:r>
              <a:rPr lang="zh-CN" altLang="en-US" b="1" dirty="0"/>
              <a:t>内部芯轴“两端支撑”，</a:t>
            </a:r>
            <a:r>
              <a:rPr lang="en-US" altLang="zh-CN" b="1" dirty="0"/>
              <a:t> </a:t>
            </a:r>
            <a:r>
              <a:rPr lang="zh-CN" altLang="en-US" b="1" dirty="0"/>
              <a:t>外部导轨移动</a:t>
            </a:r>
            <a:endParaRPr lang="en-US" altLang="zh-CN" b="1" dirty="0"/>
          </a:p>
          <a:p>
            <a:r>
              <a:rPr lang="en-US" altLang="zh-CN" b="1" dirty="0"/>
              <a:t>2. </a:t>
            </a:r>
            <a:r>
              <a:rPr lang="zh-CN" altLang="en-US" b="1" dirty="0"/>
              <a:t>一端支撑，一端悬臂，外部导轨移动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A2F4CB-3B4B-48C6-8F6F-7A0438F813E8}"/>
              </a:ext>
            </a:extLst>
          </p:cNvPr>
          <p:cNvSpPr txBox="1"/>
          <p:nvPr/>
        </p:nvSpPr>
        <p:spPr>
          <a:xfrm>
            <a:off x="8328248" y="2205557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驱动 </a:t>
            </a:r>
            <a:r>
              <a:rPr lang="en-US" altLang="zh-CN" dirty="0"/>
              <a:t>: </a:t>
            </a:r>
            <a:r>
              <a:rPr lang="zh-CN" altLang="en-US" b="1" dirty="0"/>
              <a:t>液压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0F3DA0-5F01-4CDD-942A-118A652AD23C}"/>
              </a:ext>
            </a:extLst>
          </p:cNvPr>
          <p:cNvSpPr txBox="1"/>
          <p:nvPr/>
        </p:nvSpPr>
        <p:spPr>
          <a:xfrm>
            <a:off x="479376" y="1165836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安装</a:t>
            </a:r>
            <a:r>
              <a:rPr lang="zh-CN" altLang="en-US" sz="2800" dirty="0">
                <a:solidFill>
                  <a:srgbClr val="0070C0"/>
                </a:solidFill>
              </a:rPr>
              <a:t>组合导轨</a:t>
            </a:r>
            <a:r>
              <a:rPr lang="zh-CN" altLang="en-US" sz="2800" dirty="0"/>
              <a:t>和轭铁</a:t>
            </a:r>
            <a:r>
              <a:rPr lang="zh-CN" altLang="en-US" sz="2800" dirty="0">
                <a:solidFill>
                  <a:srgbClr val="0070C0"/>
                </a:solidFill>
              </a:rPr>
              <a:t>基座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1EB0976-185C-4408-BD2D-98764CFCE031}"/>
              </a:ext>
            </a:extLst>
          </p:cNvPr>
          <p:cNvSpPr txBox="1"/>
          <p:nvPr/>
        </p:nvSpPr>
        <p:spPr>
          <a:xfrm>
            <a:off x="6114510" y="1251450"/>
            <a:ext cx="1119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难点</a:t>
            </a:r>
            <a:r>
              <a:rPr lang="en-US" altLang="zh-CN" sz="2800" dirty="0">
                <a:solidFill>
                  <a:srgbClr val="FF0000"/>
                </a:solidFill>
              </a:rPr>
              <a:t>:</a:t>
            </a:r>
            <a:r>
              <a:rPr lang="en-US" altLang="zh-CN" sz="2800" dirty="0"/>
              <a:t> </a:t>
            </a:r>
          </a:p>
          <a:p>
            <a:pPr algn="ctr"/>
            <a:r>
              <a:rPr lang="zh-CN" altLang="en-US" sz="2800" dirty="0">
                <a:solidFill>
                  <a:srgbClr val="0070C0"/>
                </a:solidFill>
              </a:rPr>
              <a:t>全</a:t>
            </a:r>
            <a:endParaRPr lang="en-US" altLang="zh-CN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571" y="116632"/>
            <a:ext cx="778886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Prepare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0F3DA0-5F01-4CDD-942A-118A652AD23C}"/>
              </a:ext>
            </a:extLst>
          </p:cNvPr>
          <p:cNvSpPr txBox="1"/>
          <p:nvPr/>
        </p:nvSpPr>
        <p:spPr>
          <a:xfrm>
            <a:off x="479376" y="116583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安装分类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2FCA46-A6B3-4ED7-83AE-5488DE1A5DEF}"/>
              </a:ext>
            </a:extLst>
          </p:cNvPr>
          <p:cNvSpPr txBox="1"/>
          <p:nvPr/>
        </p:nvSpPr>
        <p:spPr>
          <a:xfrm>
            <a:off x="1055440" y="2204864"/>
            <a:ext cx="69765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独立安装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/>
              <a:t>: </a:t>
            </a:r>
            <a:r>
              <a:rPr lang="zh-CN" altLang="en-US" dirty="0"/>
              <a:t>一个一个的顺序安装</a:t>
            </a:r>
            <a:endParaRPr lang="en-US" altLang="zh-CN" dirty="0"/>
          </a:p>
          <a:p>
            <a:r>
              <a:rPr lang="zh-CN" altLang="en-US" sz="2800" dirty="0">
                <a:solidFill>
                  <a:srgbClr val="0070C0"/>
                </a:solidFill>
              </a:rPr>
              <a:t>混合安装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/>
              <a:t>两个部件的安装过程有关联，交错进行更方便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4AD1FB-4D40-4B26-B306-F781C125BC3C}"/>
              </a:ext>
            </a:extLst>
          </p:cNvPr>
          <p:cNvSpPr txBox="1"/>
          <p:nvPr/>
        </p:nvSpPr>
        <p:spPr>
          <a:xfrm>
            <a:off x="1055440" y="3717032"/>
            <a:ext cx="74478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整体安装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/>
              <a:t>: </a:t>
            </a:r>
            <a:r>
              <a:rPr lang="zh-CN" altLang="en-US" dirty="0"/>
              <a:t>整体从竖井吊入，整体安装就位</a:t>
            </a:r>
            <a:endParaRPr lang="en-US" altLang="zh-CN" dirty="0"/>
          </a:p>
          <a:p>
            <a:r>
              <a:rPr lang="zh-CN" altLang="en-US" sz="2800" dirty="0">
                <a:solidFill>
                  <a:srgbClr val="0070C0"/>
                </a:solidFill>
              </a:rPr>
              <a:t>模块安装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/>
              <a:t>: </a:t>
            </a:r>
            <a:r>
              <a:rPr lang="zh-CN" altLang="en-US" sz="2000" dirty="0"/>
              <a:t>模块从竖井吊入，组装完成后，再整体安装就位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11F54A-18FA-439C-846E-B780891E2F6F}"/>
              </a:ext>
            </a:extLst>
          </p:cNvPr>
          <p:cNvSpPr txBox="1"/>
          <p:nvPr/>
        </p:nvSpPr>
        <p:spPr>
          <a:xfrm>
            <a:off x="1055440" y="5229200"/>
            <a:ext cx="675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联合安装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/>
              <a:t>: </a:t>
            </a:r>
            <a:r>
              <a:rPr lang="zh-CN" altLang="en-US" dirty="0"/>
              <a:t>两个子探测器先组装在一起后，再整体安装就位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187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569" y="116632"/>
            <a:ext cx="7788862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Prepare</a:t>
            </a:r>
            <a:endParaRPr lang="en-US" altLang="zh-C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E9D7DD11-C678-4729-97A1-C8CFAFF8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52" y="2550343"/>
            <a:ext cx="1425323" cy="1260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1E52704-5E57-46E6-823C-363B2B392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956" y="2573557"/>
            <a:ext cx="1549654" cy="1260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F1DFFBB-6B94-4266-888C-D31BFE316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852" y="4099719"/>
            <a:ext cx="1980000" cy="106045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6712D7B-CDBE-499D-A873-FEE1BBDCB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3852" y="5155400"/>
            <a:ext cx="1980000" cy="924319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C43B9E6-D73C-459E-8A22-25026B880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0556" y="4099719"/>
            <a:ext cx="1292459" cy="198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EF0C616-70A2-4057-914F-19487A912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719" y="4099719"/>
            <a:ext cx="1421598" cy="1980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4E9C3668-5175-4576-98A9-F338BF262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80" y="4570852"/>
            <a:ext cx="1620000" cy="156941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BAB04E6C-A9E8-4316-85F5-5505FC05D8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80" y="3645339"/>
            <a:ext cx="1620000" cy="76852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10539DE-603A-47E3-B4D9-940DB6A77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4411" y="4804880"/>
            <a:ext cx="1620000" cy="132999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EF1E49CA-1512-4096-A0B1-AB822FF64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4135" y="3415134"/>
            <a:ext cx="1620000" cy="930017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08912599-8E24-42F7-9B8E-0BBA4F4B9C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8045" y="4789264"/>
            <a:ext cx="900000" cy="1345614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175EC8A-47E5-4EA5-87C3-1AAD0B8EC3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2907" y="3268023"/>
            <a:ext cx="540000" cy="1224238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B2E6AF6B-91AB-43D6-BDBE-D3CCFB35D89F}"/>
              </a:ext>
            </a:extLst>
          </p:cNvPr>
          <p:cNvSpPr txBox="1"/>
          <p:nvPr/>
        </p:nvSpPr>
        <p:spPr>
          <a:xfrm>
            <a:off x="6719337" y="3716120"/>
            <a:ext cx="91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Magnet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D544C30-0D3C-4871-AFF7-8F21471E2061}"/>
              </a:ext>
            </a:extLst>
          </p:cNvPr>
          <p:cNvSpPr txBox="1"/>
          <p:nvPr/>
        </p:nvSpPr>
        <p:spPr>
          <a:xfrm>
            <a:off x="8695414" y="3728676"/>
            <a:ext cx="64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ECAL</a:t>
            </a:r>
            <a:endParaRPr lang="zh-CN" altLang="en-US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0A367095-F528-4949-BF4B-AA8C23059AC8}"/>
              </a:ext>
            </a:extLst>
          </p:cNvPr>
          <p:cNvSpPr txBox="1"/>
          <p:nvPr/>
        </p:nvSpPr>
        <p:spPr>
          <a:xfrm>
            <a:off x="10684094" y="3709936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TPC+OTK</a:t>
            </a:r>
            <a:endParaRPr lang="zh-CN" altLang="en-US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47482025-2981-40AD-BD0C-8FA3E8C60BE2}"/>
              </a:ext>
            </a:extLst>
          </p:cNvPr>
          <p:cNvSpPr txBox="1"/>
          <p:nvPr/>
        </p:nvSpPr>
        <p:spPr>
          <a:xfrm>
            <a:off x="6939140" y="4944759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ITK</a:t>
            </a:r>
            <a:endParaRPr lang="zh-CN" altLang="en-US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112D1C6-83E2-4B62-AE90-8C3B398FA24E}"/>
              </a:ext>
            </a:extLst>
          </p:cNvPr>
          <p:cNvSpPr txBox="1"/>
          <p:nvPr/>
        </p:nvSpPr>
        <p:spPr>
          <a:xfrm>
            <a:off x="6764159" y="5998130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Beampipe</a:t>
            </a:r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5AF5FF73-4F31-4172-B8DE-001E38B0E57E}"/>
              </a:ext>
            </a:extLst>
          </p:cNvPr>
          <p:cNvSpPr txBox="1"/>
          <p:nvPr/>
        </p:nvSpPr>
        <p:spPr>
          <a:xfrm>
            <a:off x="8695414" y="5998130"/>
            <a:ext cx="11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ECAL</a:t>
            </a:r>
            <a:endParaRPr lang="zh-CN" altLang="en-US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3489838-ADA5-4943-8664-5E5B5AEC6697}"/>
              </a:ext>
            </a:extLst>
          </p:cNvPr>
          <p:cNvSpPr txBox="1"/>
          <p:nvPr/>
        </p:nvSpPr>
        <p:spPr>
          <a:xfrm>
            <a:off x="10675272" y="599813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- HCAL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220F8B8E-646E-459D-8FAA-09398332B161}"/>
              </a:ext>
            </a:extLst>
          </p:cNvPr>
          <p:cNvSpPr txBox="1"/>
          <p:nvPr/>
        </p:nvSpPr>
        <p:spPr>
          <a:xfrm>
            <a:off x="674545" y="4203039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Yoke</a:t>
            </a:r>
            <a:endParaRPr lang="zh-CN" altLang="en-US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C961211B-165D-453D-B200-63266FB4A1A9}"/>
              </a:ext>
            </a:extLst>
          </p:cNvPr>
          <p:cNvSpPr txBox="1"/>
          <p:nvPr/>
        </p:nvSpPr>
        <p:spPr>
          <a:xfrm>
            <a:off x="2171384" y="4456097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End Yoke</a:t>
            </a:r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6B8219E-E55F-48EA-BBDA-95606EEAA716}"/>
              </a:ext>
            </a:extLst>
          </p:cNvPr>
          <p:cNvSpPr txBox="1"/>
          <p:nvPr/>
        </p:nvSpPr>
        <p:spPr>
          <a:xfrm>
            <a:off x="4132348" y="434260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HCAL</a:t>
            </a:r>
            <a:endParaRPr lang="zh-CN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99B3F58F-BED5-43B2-B812-0E41FFC63DF3}"/>
              </a:ext>
            </a:extLst>
          </p:cNvPr>
          <p:cNvSpPr/>
          <p:nvPr/>
        </p:nvSpPr>
        <p:spPr>
          <a:xfrm>
            <a:off x="1517039" y="2492896"/>
            <a:ext cx="2331086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heaviest single module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≈  400 </a:t>
            </a:r>
            <a:r>
              <a:rPr lang="en-US" altLang="zh-CN" sz="2000" b="1" dirty="0"/>
              <a:t>t</a:t>
            </a:r>
            <a:endParaRPr lang="zh-CN" altLang="en-US" sz="2000" b="1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B2491D04-FB0B-42FF-B3F1-0FD0582C0ADC}"/>
              </a:ext>
            </a:extLst>
          </p:cNvPr>
          <p:cNvSpPr/>
          <p:nvPr/>
        </p:nvSpPr>
        <p:spPr>
          <a:xfrm>
            <a:off x="4274961" y="2494457"/>
            <a:ext cx="1890262" cy="6771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Largest single size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9050 </a:t>
            </a:r>
            <a:r>
              <a:rPr lang="en-US" altLang="zh-CN" sz="2000" b="1" dirty="0"/>
              <a:t>L</a:t>
            </a:r>
            <a:r>
              <a:rPr lang="en-US" altLang="zh-CN" sz="2000" b="1" dirty="0">
                <a:solidFill>
                  <a:srgbClr val="FF0000"/>
                </a:solidFill>
              </a:rPr>
              <a:t> X </a:t>
            </a:r>
            <a:r>
              <a:rPr lang="az-Cyrl-AZ" altLang="zh-CN" sz="2000" b="1" dirty="0"/>
              <a:t>Ф</a:t>
            </a:r>
            <a:r>
              <a:rPr lang="en-US" altLang="zh-CN" sz="2000" b="1" dirty="0">
                <a:solidFill>
                  <a:srgbClr val="FF0000"/>
                </a:solidFill>
              </a:rPr>
              <a:t> 8470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7" name="直接箭头连接符 10">
            <a:extLst>
              <a:ext uri="{FF2B5EF4-FFF2-40B4-BE49-F238E27FC236}">
                <a16:creationId xmlns:a16="http://schemas.microsoft.com/office/drawing/2014/main" id="{36F8C379-BAFE-4D48-AADC-71BEB2F27BA6}"/>
              </a:ext>
            </a:extLst>
          </p:cNvPr>
          <p:cNvCxnSpPr>
            <a:cxnSpLocks/>
          </p:cNvCxnSpPr>
          <p:nvPr/>
        </p:nvCxnSpPr>
        <p:spPr bwMode="auto">
          <a:xfrm flipH="1">
            <a:off x="2829651" y="3188644"/>
            <a:ext cx="462725" cy="563319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10">
            <a:extLst>
              <a:ext uri="{FF2B5EF4-FFF2-40B4-BE49-F238E27FC236}">
                <a16:creationId xmlns:a16="http://schemas.microsoft.com/office/drawing/2014/main" id="{B6DA4D32-70E1-4300-9846-692C6A38AE99}"/>
              </a:ext>
            </a:extLst>
          </p:cNvPr>
          <p:cNvCxnSpPr>
            <a:cxnSpLocks/>
          </p:cNvCxnSpPr>
          <p:nvPr/>
        </p:nvCxnSpPr>
        <p:spPr bwMode="auto">
          <a:xfrm>
            <a:off x="6026180" y="2839070"/>
            <a:ext cx="645884" cy="229436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62E7C5F0-E410-48ED-ADCC-69CF6D8E3F55}"/>
              </a:ext>
            </a:extLst>
          </p:cNvPr>
          <p:cNvSpPr/>
          <p:nvPr/>
        </p:nvSpPr>
        <p:spPr>
          <a:xfrm>
            <a:off x="1713672" y="1925852"/>
            <a:ext cx="19367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Modular lifting</a:t>
            </a:r>
            <a:endParaRPr lang="zh-CN" altLang="en-US" sz="2200" b="1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C5A933FB-9094-44DB-BA9A-526639F170D1}"/>
              </a:ext>
            </a:extLst>
          </p:cNvPr>
          <p:cNvSpPr/>
          <p:nvPr/>
        </p:nvSpPr>
        <p:spPr>
          <a:xfrm>
            <a:off x="8073966" y="1925852"/>
            <a:ext cx="1823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/>
              <a:t>Integral lifting</a:t>
            </a:r>
            <a:endParaRPr lang="zh-CN" altLang="en-US" sz="2200" b="1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1A682D54-5BB0-498F-8870-F2D39234AE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51258" y="2550176"/>
            <a:ext cx="1650927" cy="1260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55BFC3B-8EAD-4DB9-8121-897ABBA98982}"/>
              </a:ext>
            </a:extLst>
          </p:cNvPr>
          <p:cNvSpPr txBox="1"/>
          <p:nvPr/>
        </p:nvSpPr>
        <p:spPr>
          <a:xfrm>
            <a:off x="479376" y="116583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吊装分类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534585-D0B8-4CBD-A719-11DFBD47949A}"/>
              </a:ext>
            </a:extLst>
          </p:cNvPr>
          <p:cNvSpPr txBox="1"/>
          <p:nvPr/>
        </p:nvSpPr>
        <p:spPr>
          <a:xfrm>
            <a:off x="4507495" y="1540765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优化永远在路上</a:t>
            </a:r>
          </a:p>
        </p:txBody>
      </p:sp>
    </p:spTree>
    <p:extLst>
      <p:ext uri="{BB962C8B-B14F-4D97-AF65-F5344CB8AC3E}">
        <p14:creationId xmlns:p14="http://schemas.microsoft.com/office/powerpoint/2010/main" val="1031483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775520" y="1772816"/>
            <a:ext cx="8121519" cy="3877985"/>
          </a:xfrm>
        </p:spPr>
        <p:txBody>
          <a:bodyPr wrap="none">
            <a:spAutoFit/>
          </a:bodyPr>
          <a:lstStyle/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微软雅黑" panose="020B0503020204020204" pitchFamily="34" charset="-122"/>
                <a:cs typeface="Arial" panose="020B0604020202020204" pitchFamily="34" charset="0"/>
              </a:rPr>
              <a:t>Design principles</a:t>
            </a:r>
          </a:p>
          <a:p>
            <a:pPr marL="12600" algn="l">
              <a:spcBef>
                <a:spcPts val="1000"/>
              </a:spcBef>
              <a:buClr>
                <a:srgbClr val="C00000"/>
              </a:buClr>
            </a:pPr>
            <a:endParaRPr lang="en-US" altLang="zh-CN" sz="28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微软雅黑" panose="020B0503020204020204" pitchFamily="34" charset="-122"/>
                <a:cs typeface="Arial" panose="020B0604020202020204" pitchFamily="34" charset="0"/>
              </a:rPr>
              <a:t>Layout of detector underground experimental room</a:t>
            </a:r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微软雅黑" panose="020B0503020204020204" pitchFamily="34" charset="-122"/>
                <a:cs typeface="Arial" panose="020B0604020202020204" pitchFamily="34" charset="0"/>
              </a:rPr>
              <a:t>Installation design</a:t>
            </a:r>
          </a:p>
          <a:p>
            <a:pPr marL="12600" algn="l">
              <a:spcBef>
                <a:spcPts val="1000"/>
              </a:spcBef>
              <a:buClr>
                <a:srgbClr val="C00000"/>
              </a:buClr>
            </a:pPr>
            <a:endParaRPr lang="en-US" altLang="zh-CN" sz="2800" b="1" dirty="0"/>
          </a:p>
          <a:p>
            <a:pPr marL="228600" indent="-216000" algn="l"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微软雅黑" panose="020B0503020204020204" pitchFamily="34" charset="-122"/>
                <a:cs typeface="Arial" panose="020B0604020202020204" pitchFamily="34" charset="0"/>
              </a:rPr>
              <a:t>Summary and working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4337345" y="260648"/>
            <a:ext cx="3517310" cy="1015663"/>
          </a:xfrm>
          <a:ln>
            <a:noFill/>
          </a:ln>
        </p:spPr>
        <p:txBody>
          <a:bodyPr wrap="none" anchor="ctr" anchorCtr="0">
            <a:spAutoFit/>
          </a:bodyPr>
          <a:lstStyle/>
          <a:p>
            <a:pPr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571" y="116632"/>
            <a:ext cx="7788864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Prepare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0F3DA0-5F01-4CDD-942A-118A652AD23C}"/>
              </a:ext>
            </a:extLst>
          </p:cNvPr>
          <p:cNvSpPr txBox="1"/>
          <p:nvPr/>
        </p:nvSpPr>
        <p:spPr>
          <a:xfrm>
            <a:off x="479376" y="116583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安装顺序</a:t>
            </a:r>
          </a:p>
        </p:txBody>
      </p:sp>
      <p:pic>
        <p:nvPicPr>
          <p:cNvPr id="7" name="图片 45">
            <a:extLst>
              <a:ext uri="{FF2B5EF4-FFF2-40B4-BE49-F238E27FC236}">
                <a16:creationId xmlns:a16="http://schemas.microsoft.com/office/drawing/2014/main" id="{60C5A319-E6F5-41DD-B4BD-51370B6C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2204864"/>
            <a:ext cx="12192000" cy="3845919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2DB36476-EE6A-4469-913A-DBC7EC0F17EA}"/>
              </a:ext>
            </a:extLst>
          </p:cNvPr>
          <p:cNvSpPr>
            <a:spLocks/>
          </p:cNvSpPr>
          <p:nvPr/>
        </p:nvSpPr>
        <p:spPr bwMode="auto">
          <a:xfrm>
            <a:off x="9678258" y="6010889"/>
            <a:ext cx="61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Yoke</a:t>
            </a:r>
            <a:endParaRPr lang="zh-CN" dirty="0"/>
          </a:p>
        </p:txBody>
      </p:sp>
      <p:cxnSp>
        <p:nvCxnSpPr>
          <p:cNvPr id="9" name="直接箭头连接符 10">
            <a:extLst>
              <a:ext uri="{FF2B5EF4-FFF2-40B4-BE49-F238E27FC236}">
                <a16:creationId xmlns:a16="http://schemas.microsoft.com/office/drawing/2014/main" id="{59F1A1A0-1F30-45DB-B75B-EBAE61D4DC6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343028" y="5155752"/>
            <a:ext cx="474835" cy="860034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id="{EB644471-A902-44AE-82B0-8628A3A3E3F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92144" y="5155752"/>
            <a:ext cx="498911" cy="85513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21">
            <a:extLst>
              <a:ext uri="{FF2B5EF4-FFF2-40B4-BE49-F238E27FC236}">
                <a16:creationId xmlns:a16="http://schemas.microsoft.com/office/drawing/2014/main" id="{B6FC9886-B3AD-4C8F-85CE-10A834C3856D}"/>
              </a:ext>
            </a:extLst>
          </p:cNvPr>
          <p:cNvSpPr>
            <a:spLocks/>
          </p:cNvSpPr>
          <p:nvPr/>
        </p:nvSpPr>
        <p:spPr bwMode="auto">
          <a:xfrm>
            <a:off x="7522322" y="6015685"/>
            <a:ext cx="9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Magnet</a:t>
            </a:r>
            <a:endParaRPr lang="zh-CN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A3DADCD-53C5-42B7-808E-CA75018727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07151" y="5155752"/>
            <a:ext cx="504210" cy="834198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23">
            <a:extLst>
              <a:ext uri="{FF2B5EF4-FFF2-40B4-BE49-F238E27FC236}">
                <a16:creationId xmlns:a16="http://schemas.microsoft.com/office/drawing/2014/main" id="{BBBFC9AD-4521-4780-A9EA-E8E078FC9192}"/>
              </a:ext>
            </a:extLst>
          </p:cNvPr>
          <p:cNvSpPr>
            <a:spLocks/>
          </p:cNvSpPr>
          <p:nvPr/>
        </p:nvSpPr>
        <p:spPr bwMode="auto">
          <a:xfrm>
            <a:off x="6723739" y="600095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HCAL</a:t>
            </a:r>
            <a:endParaRPr lang="zh-CN" dirty="0"/>
          </a:p>
        </p:txBody>
      </p:sp>
      <p:cxnSp>
        <p:nvCxnSpPr>
          <p:cNvPr id="15" name="直接箭头连接符 10">
            <a:extLst>
              <a:ext uri="{FF2B5EF4-FFF2-40B4-BE49-F238E27FC236}">
                <a16:creationId xmlns:a16="http://schemas.microsoft.com/office/drawing/2014/main" id="{FDC45890-BD71-4882-8A08-AA2BCD73A4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67131" y="5006617"/>
            <a:ext cx="611401" cy="1008581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5">
            <a:extLst>
              <a:ext uri="{FF2B5EF4-FFF2-40B4-BE49-F238E27FC236}">
                <a16:creationId xmlns:a16="http://schemas.microsoft.com/office/drawing/2014/main" id="{10094AAB-9B4D-4B4D-A237-DF646FF1FFF7}"/>
              </a:ext>
            </a:extLst>
          </p:cNvPr>
          <p:cNvSpPr>
            <a:spLocks/>
          </p:cNvSpPr>
          <p:nvPr/>
        </p:nvSpPr>
        <p:spPr bwMode="auto">
          <a:xfrm>
            <a:off x="5912814" y="6007595"/>
            <a:ext cx="6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ECAL</a:t>
            </a:r>
            <a:endParaRPr lang="zh-CN" dirty="0"/>
          </a:p>
        </p:txBody>
      </p:sp>
      <p:cxnSp>
        <p:nvCxnSpPr>
          <p:cNvPr id="17" name="直接箭头连接符 10">
            <a:extLst>
              <a:ext uri="{FF2B5EF4-FFF2-40B4-BE49-F238E27FC236}">
                <a16:creationId xmlns:a16="http://schemas.microsoft.com/office/drawing/2014/main" id="{1EF9EB0C-0999-4B23-A04C-5FF85517278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21449" y="5006618"/>
            <a:ext cx="579357" cy="98333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7">
            <a:extLst>
              <a:ext uri="{FF2B5EF4-FFF2-40B4-BE49-F238E27FC236}">
                <a16:creationId xmlns:a16="http://schemas.microsoft.com/office/drawing/2014/main" id="{348E16AB-C24A-43AF-B7D5-FFDEB6BC0726}"/>
              </a:ext>
            </a:extLst>
          </p:cNvPr>
          <p:cNvSpPr>
            <a:spLocks/>
          </p:cNvSpPr>
          <p:nvPr/>
        </p:nvSpPr>
        <p:spPr bwMode="auto">
          <a:xfrm>
            <a:off x="4675546" y="6015198"/>
            <a:ext cx="10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TPC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19" name="直接箭头连接符 10">
            <a:extLst>
              <a:ext uri="{FF2B5EF4-FFF2-40B4-BE49-F238E27FC236}">
                <a16:creationId xmlns:a16="http://schemas.microsoft.com/office/drawing/2014/main" id="{5B18181A-C9CC-4DAD-B1D8-92EABA07501E}"/>
              </a:ext>
            </a:extLst>
          </p:cNvPr>
          <p:cNvCxnSpPr>
            <a:cxnSpLocks/>
          </p:cNvCxnSpPr>
          <p:nvPr/>
        </p:nvCxnSpPr>
        <p:spPr bwMode="auto">
          <a:xfrm flipV="1">
            <a:off x="4284537" y="4581128"/>
            <a:ext cx="186525" cy="140882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31">
            <a:extLst>
              <a:ext uri="{FF2B5EF4-FFF2-40B4-BE49-F238E27FC236}">
                <a16:creationId xmlns:a16="http://schemas.microsoft.com/office/drawing/2014/main" id="{A9171992-A88F-4E77-8795-CE4D7CF04E95}"/>
              </a:ext>
            </a:extLst>
          </p:cNvPr>
          <p:cNvSpPr>
            <a:spLocks/>
          </p:cNvSpPr>
          <p:nvPr/>
        </p:nvSpPr>
        <p:spPr bwMode="auto">
          <a:xfrm>
            <a:off x="2170727" y="6011996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ECAL</a:t>
            </a:r>
            <a:r>
              <a:rPr lang="en-US" sz="1600" dirty="0">
                <a:solidFill>
                  <a:srgbClr val="FF0000"/>
                </a:solidFill>
              </a:rPr>
              <a:t>(OTK)</a:t>
            </a:r>
            <a:endParaRPr lang="zh-CN" sz="1600" dirty="0">
              <a:solidFill>
                <a:srgbClr val="FF0000"/>
              </a:solidFill>
            </a:endParaRPr>
          </a:p>
        </p:txBody>
      </p:sp>
      <p:cxnSp>
        <p:nvCxnSpPr>
          <p:cNvPr id="21" name="直接箭头连接符 10">
            <a:extLst>
              <a:ext uri="{FF2B5EF4-FFF2-40B4-BE49-F238E27FC236}">
                <a16:creationId xmlns:a16="http://schemas.microsoft.com/office/drawing/2014/main" id="{F8731DE1-8688-46BC-A674-8414461C1518}"/>
              </a:ext>
            </a:extLst>
          </p:cNvPr>
          <p:cNvCxnSpPr>
            <a:cxnSpLocks/>
          </p:cNvCxnSpPr>
          <p:nvPr/>
        </p:nvCxnSpPr>
        <p:spPr bwMode="auto">
          <a:xfrm flipV="1">
            <a:off x="2856793" y="5116952"/>
            <a:ext cx="450957" cy="88400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40">
            <a:extLst>
              <a:ext uri="{FF2B5EF4-FFF2-40B4-BE49-F238E27FC236}">
                <a16:creationId xmlns:a16="http://schemas.microsoft.com/office/drawing/2014/main" id="{3CF5D964-ECF4-49E1-8280-B3E28DC7219A}"/>
              </a:ext>
            </a:extLst>
          </p:cNvPr>
          <p:cNvSpPr>
            <a:spLocks/>
          </p:cNvSpPr>
          <p:nvPr/>
        </p:nvSpPr>
        <p:spPr bwMode="auto">
          <a:xfrm>
            <a:off x="3999571" y="6000955"/>
            <a:ext cx="4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/>
              <a:t>ITK</a:t>
            </a:r>
            <a:endParaRPr lang="zh-CN" dirty="0"/>
          </a:p>
        </p:txBody>
      </p:sp>
      <p:sp>
        <p:nvSpPr>
          <p:cNvPr id="23" name="文本框 34">
            <a:extLst>
              <a:ext uri="{FF2B5EF4-FFF2-40B4-BE49-F238E27FC236}">
                <a16:creationId xmlns:a16="http://schemas.microsoft.com/office/drawing/2014/main" id="{711B18E1-E69A-4232-9A94-FD5B7851D039}"/>
              </a:ext>
            </a:extLst>
          </p:cNvPr>
          <p:cNvSpPr>
            <a:spLocks/>
          </p:cNvSpPr>
          <p:nvPr/>
        </p:nvSpPr>
        <p:spPr bwMode="auto">
          <a:xfrm>
            <a:off x="736199" y="6006522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70C0"/>
                </a:solidFill>
              </a:rPr>
              <a:t>End HCAL</a:t>
            </a:r>
            <a:endParaRPr lang="zh-CN" dirty="0">
              <a:solidFill>
                <a:srgbClr val="0070C0"/>
              </a:solidFill>
            </a:endParaRPr>
          </a:p>
        </p:txBody>
      </p:sp>
      <p:cxnSp>
        <p:nvCxnSpPr>
          <p:cNvPr id="24" name="直接箭头连接符 10">
            <a:extLst>
              <a:ext uri="{FF2B5EF4-FFF2-40B4-BE49-F238E27FC236}">
                <a16:creationId xmlns:a16="http://schemas.microsoft.com/office/drawing/2014/main" id="{44557E64-9590-48E9-8D60-701E34D9B10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70633" y="4647721"/>
            <a:ext cx="91692" cy="69998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60">
            <a:extLst>
              <a:ext uri="{FF2B5EF4-FFF2-40B4-BE49-F238E27FC236}">
                <a16:creationId xmlns:a16="http://schemas.microsoft.com/office/drawing/2014/main" id="{17E4EE0F-4D40-4D26-9AB0-E2396374F9A2}"/>
              </a:ext>
            </a:extLst>
          </p:cNvPr>
          <p:cNvSpPr>
            <a:spLocks/>
          </p:cNvSpPr>
          <p:nvPr/>
        </p:nvSpPr>
        <p:spPr bwMode="auto">
          <a:xfrm>
            <a:off x="152068" y="5380162"/>
            <a:ext cx="172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/>
              <a:t>ACC Component</a:t>
            </a:r>
            <a:endParaRPr lang="zh-CN" dirty="0"/>
          </a:p>
        </p:txBody>
      </p:sp>
      <p:cxnSp>
        <p:nvCxnSpPr>
          <p:cNvPr id="26" name="直接箭头连接符 10">
            <a:extLst>
              <a:ext uri="{FF2B5EF4-FFF2-40B4-BE49-F238E27FC236}">
                <a16:creationId xmlns:a16="http://schemas.microsoft.com/office/drawing/2014/main" id="{6DFF3D60-5314-4325-9531-611905BE25E5}"/>
              </a:ext>
            </a:extLst>
          </p:cNvPr>
          <p:cNvCxnSpPr>
            <a:cxnSpLocks/>
          </p:cNvCxnSpPr>
          <p:nvPr/>
        </p:nvCxnSpPr>
        <p:spPr bwMode="auto">
          <a:xfrm flipV="1">
            <a:off x="1791695" y="5116952"/>
            <a:ext cx="487881" cy="89504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10">
            <a:extLst>
              <a:ext uri="{FF2B5EF4-FFF2-40B4-BE49-F238E27FC236}">
                <a16:creationId xmlns:a16="http://schemas.microsoft.com/office/drawing/2014/main" id="{18966FC2-FA3E-4B74-BAB3-63CD1E904D7C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5440" y="4941168"/>
            <a:ext cx="288032" cy="427587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7A6A803D-6D82-471D-A3BB-9920DF059C5E}"/>
              </a:ext>
            </a:extLst>
          </p:cNvPr>
          <p:cNvSpPr/>
          <p:nvPr/>
        </p:nvSpPr>
        <p:spPr>
          <a:xfrm>
            <a:off x="551384" y="1870630"/>
            <a:ext cx="71181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/>
              <a:t>1. Install the barrel sub-detector first,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Yoke, Magnet, HCAL, ECAL, TPC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>
                <a:solidFill>
                  <a:srgbClr val="0070C0"/>
                </a:solidFill>
              </a:rPr>
              <a:t>, ITK, Beampipe</a:t>
            </a:r>
            <a:r>
              <a:rPr lang="en-US" altLang="zh-CN" dirty="0">
                <a:solidFill>
                  <a:srgbClr val="FF0000"/>
                </a:solidFill>
              </a:rPr>
              <a:t>(Vertex)</a:t>
            </a:r>
          </a:p>
          <a:p>
            <a:r>
              <a:rPr lang="en-US" altLang="zh-CN" sz="2200" dirty="0"/>
              <a:t>2. Then install the end sub-detectors, in the following order :</a:t>
            </a:r>
          </a:p>
          <a:p>
            <a:r>
              <a:rPr lang="en-US" altLang="zh-CN" dirty="0"/>
              <a:t>    </a:t>
            </a:r>
            <a:r>
              <a:rPr lang="en-US" altLang="zh-CN" dirty="0">
                <a:solidFill>
                  <a:srgbClr val="0070C0"/>
                </a:solidFill>
              </a:rPr>
              <a:t>End ECAL</a:t>
            </a:r>
            <a:r>
              <a:rPr lang="en-US" altLang="zh-CN" dirty="0">
                <a:solidFill>
                  <a:srgbClr val="FF0000"/>
                </a:solidFill>
              </a:rPr>
              <a:t>(OTK)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70C0"/>
                </a:solidFill>
              </a:rPr>
              <a:t>End HCAL, End Yoke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9" name="文本框 56">
            <a:extLst>
              <a:ext uri="{FF2B5EF4-FFF2-40B4-BE49-F238E27FC236}">
                <a16:creationId xmlns:a16="http://schemas.microsoft.com/office/drawing/2014/main" id="{54620D50-EA75-4813-A0E0-9CEFEAC62EA8}"/>
              </a:ext>
            </a:extLst>
          </p:cNvPr>
          <p:cNvSpPr>
            <a:spLocks/>
          </p:cNvSpPr>
          <p:nvPr/>
        </p:nvSpPr>
        <p:spPr bwMode="auto">
          <a:xfrm>
            <a:off x="3291407" y="5250971"/>
            <a:ext cx="102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/>
              <a:t>Beampipe</a:t>
            </a:r>
            <a:endParaRPr sz="1600" dirty="0"/>
          </a:p>
          <a:p>
            <a:pPr algn="ctr">
              <a:defRPr/>
            </a:pPr>
            <a:r>
              <a:rPr lang="en-US" sz="1200" dirty="0">
                <a:solidFill>
                  <a:srgbClr val="FF0000"/>
                </a:solidFill>
              </a:rPr>
              <a:t>(Vertex)</a:t>
            </a:r>
            <a:endParaRPr lang="zh-CN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DD0AA3FB-166E-4240-A7F1-47F67C4F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10" y="1117124"/>
            <a:ext cx="5865435" cy="55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691" y="116632"/>
            <a:ext cx="8474628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Connection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CC082EC-8A7F-4C2A-861B-7136A2872570}"/>
              </a:ext>
            </a:extLst>
          </p:cNvPr>
          <p:cNvSpPr txBox="1"/>
          <p:nvPr/>
        </p:nvSpPr>
        <p:spPr>
          <a:xfrm>
            <a:off x="263352" y="1124744"/>
            <a:ext cx="7253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强子量能器的连接设计</a:t>
            </a:r>
            <a:r>
              <a:rPr lang="zh-CN" altLang="en-US" dirty="0"/>
              <a:t> </a:t>
            </a:r>
            <a:r>
              <a:rPr lang="en-US" altLang="zh-CN" sz="2000" dirty="0"/>
              <a:t>--- </a:t>
            </a:r>
            <a:r>
              <a:rPr lang="zh-CN" altLang="en-US" sz="2000" dirty="0">
                <a:solidFill>
                  <a:srgbClr val="FF0000"/>
                </a:solidFill>
              </a:rPr>
              <a:t>桶部</a:t>
            </a:r>
            <a:r>
              <a:rPr lang="en-US" altLang="zh-CN" sz="2000" dirty="0">
                <a:solidFill>
                  <a:srgbClr val="FF0000"/>
                </a:solidFill>
              </a:rPr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重约</a:t>
            </a:r>
            <a:r>
              <a:rPr lang="en-US" altLang="zh-CN" sz="2000" dirty="0">
                <a:solidFill>
                  <a:srgbClr val="0070C0"/>
                </a:solidFill>
              </a:rPr>
              <a:t>1000</a:t>
            </a:r>
            <a:r>
              <a:rPr lang="zh-CN" altLang="en-US" sz="2000" dirty="0">
                <a:solidFill>
                  <a:srgbClr val="0070C0"/>
                </a:solidFill>
              </a:rPr>
              <a:t>吨</a:t>
            </a:r>
            <a:r>
              <a:rPr lang="en-US" altLang="zh-CN" sz="2000" dirty="0">
                <a:solidFill>
                  <a:srgbClr val="FF0000"/>
                </a:solidFill>
              </a:rPr>
              <a:t>)</a:t>
            </a:r>
            <a:r>
              <a:rPr lang="zh-CN" altLang="en-US" sz="2000" dirty="0"/>
              <a:t>连接结构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ED6E8A2-9B9D-4ED5-A3AA-06E1F5E1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76" y="1634683"/>
            <a:ext cx="2986466" cy="216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79BF377-9BEE-4E2C-BF0A-44B5BCC6A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93" y="1784088"/>
            <a:ext cx="133395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E49B018-D541-4EED-AF9E-7960DB592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805" y="1634683"/>
            <a:ext cx="1338813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F39C16-D334-48FE-8754-E6EDB6A61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49" y="4068007"/>
            <a:ext cx="3319484" cy="262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F12C3F-50CF-4A24-98A3-4DD5812E2045}"/>
              </a:ext>
            </a:extLst>
          </p:cNvPr>
          <p:cNvSpPr txBox="1"/>
          <p:nvPr/>
        </p:nvSpPr>
        <p:spPr>
          <a:xfrm>
            <a:off x="4295800" y="5009981"/>
            <a:ext cx="12618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难点：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algn="ctr"/>
            <a:r>
              <a:rPr lang="zh-CN" altLang="en-US" sz="2000" dirty="0">
                <a:solidFill>
                  <a:srgbClr val="0070C0"/>
                </a:solidFill>
              </a:rPr>
              <a:t>自重变形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dirty="0"/>
              <a:t>与</a:t>
            </a:r>
            <a:endParaRPr lang="en-US" altLang="zh-CN" sz="2000" dirty="0"/>
          </a:p>
          <a:p>
            <a:pPr algn="ctr"/>
            <a:r>
              <a:rPr lang="zh-CN" altLang="en-US" sz="2000" dirty="0">
                <a:solidFill>
                  <a:srgbClr val="FF0000"/>
                </a:solidFill>
              </a:rPr>
              <a:t>安装间隙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4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691" y="116632"/>
            <a:ext cx="8474628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Connection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CC082EC-8A7F-4C2A-861B-7136A2872570}"/>
              </a:ext>
            </a:extLst>
          </p:cNvPr>
          <p:cNvSpPr txBox="1"/>
          <p:nvPr/>
        </p:nvSpPr>
        <p:spPr>
          <a:xfrm>
            <a:off x="263352" y="1124744"/>
            <a:ext cx="6976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强子量能器的连接设计</a:t>
            </a:r>
            <a:r>
              <a:rPr lang="zh-CN" altLang="en-US" dirty="0"/>
              <a:t> </a:t>
            </a:r>
            <a:r>
              <a:rPr lang="en-US" altLang="zh-CN" sz="2000" dirty="0"/>
              <a:t>--- </a:t>
            </a:r>
            <a:r>
              <a:rPr lang="zh-CN" altLang="en-US" sz="2000" dirty="0">
                <a:solidFill>
                  <a:srgbClr val="FF0000"/>
                </a:solidFill>
              </a:rPr>
              <a:t>端部</a:t>
            </a:r>
            <a:r>
              <a:rPr lang="en-US" altLang="zh-CN" sz="2000" dirty="0">
                <a:solidFill>
                  <a:srgbClr val="FF0000"/>
                </a:solidFill>
              </a:rPr>
              <a:t>(</a:t>
            </a:r>
            <a:r>
              <a:rPr lang="zh-CN" altLang="en-US" sz="2000" dirty="0">
                <a:solidFill>
                  <a:srgbClr val="FF0000"/>
                </a:solidFill>
              </a:rPr>
              <a:t>重约</a:t>
            </a:r>
            <a:r>
              <a:rPr lang="en-US" altLang="zh-CN" sz="2000" dirty="0">
                <a:solidFill>
                  <a:srgbClr val="FF0000"/>
                </a:solidFill>
              </a:rPr>
              <a:t>360</a:t>
            </a:r>
            <a:r>
              <a:rPr lang="zh-CN" altLang="en-US" sz="2000" dirty="0">
                <a:solidFill>
                  <a:srgbClr val="FF0000"/>
                </a:solidFill>
              </a:rPr>
              <a:t>吨</a:t>
            </a:r>
            <a:r>
              <a:rPr lang="en-US" altLang="zh-CN" sz="2000" dirty="0">
                <a:solidFill>
                  <a:srgbClr val="FF0000"/>
                </a:solidFill>
              </a:rPr>
              <a:t>)</a:t>
            </a:r>
            <a:r>
              <a:rPr lang="zh-CN" altLang="en-US" sz="2000" dirty="0"/>
              <a:t>连接结构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0A6E34-DD2D-4CD7-B13C-024BAA3F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108" y="2420888"/>
            <a:ext cx="4048540" cy="34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F9B846-95A5-46CD-A56D-592BF4A84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586028"/>
            <a:ext cx="2916000" cy="30897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A58091A-0DDB-45EE-A094-8BDD9A32362F}"/>
              </a:ext>
            </a:extLst>
          </p:cNvPr>
          <p:cNvSpPr txBox="1"/>
          <p:nvPr/>
        </p:nvSpPr>
        <p:spPr>
          <a:xfrm>
            <a:off x="8592961" y="5981218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圆周方向布置</a:t>
            </a:r>
            <a:r>
              <a:rPr lang="en-US" altLang="zh-CN" sz="2000" dirty="0"/>
              <a:t>8</a:t>
            </a:r>
            <a:r>
              <a:rPr lang="zh-CN" altLang="en-US" sz="2000" dirty="0"/>
              <a:t>个斜铁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208289-164B-4789-8960-4B7DF0497DFB}"/>
              </a:ext>
            </a:extLst>
          </p:cNvPr>
          <p:cNvSpPr txBox="1"/>
          <p:nvPr/>
        </p:nvSpPr>
        <p:spPr>
          <a:xfrm>
            <a:off x="4389637" y="5981218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轴向布置</a:t>
            </a:r>
            <a:r>
              <a:rPr lang="en-US" altLang="zh-CN" sz="2000" dirty="0"/>
              <a:t>2</a:t>
            </a:r>
            <a:r>
              <a:rPr lang="zh-CN" altLang="en-US" sz="2000" dirty="0"/>
              <a:t>个斜铁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386D7F-C285-4019-9A73-81782CD62580}"/>
              </a:ext>
            </a:extLst>
          </p:cNvPr>
          <p:cNvSpPr txBox="1"/>
          <p:nvPr/>
        </p:nvSpPr>
        <p:spPr>
          <a:xfrm>
            <a:off x="603097" y="598121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后端圆环轴向定位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8BDC79A-EB87-482F-8CAF-0210A56970B1}"/>
              </a:ext>
            </a:extLst>
          </p:cNvPr>
          <p:cNvSpPr txBox="1"/>
          <p:nvPr/>
        </p:nvSpPr>
        <p:spPr>
          <a:xfrm>
            <a:off x="9276948" y="1589891"/>
            <a:ext cx="2622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</a:rPr>
              <a:t>设计 </a:t>
            </a:r>
            <a:r>
              <a:rPr lang="en-US" altLang="zh-CN" sz="2800" dirty="0">
                <a:solidFill>
                  <a:srgbClr val="0070C0"/>
                </a:solidFill>
              </a:rPr>
              <a:t>: </a:t>
            </a:r>
          </a:p>
          <a:p>
            <a:r>
              <a:rPr lang="zh-CN" altLang="en-US" sz="2000" dirty="0"/>
              <a:t>通过</a:t>
            </a:r>
            <a:r>
              <a:rPr lang="en-US" altLang="zh-CN" sz="2000" dirty="0"/>
              <a:t>8</a:t>
            </a:r>
            <a:r>
              <a:rPr lang="zh-CN" altLang="en-US" sz="2000" dirty="0"/>
              <a:t>对斜铁调整同轴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A0E767A-084C-4628-B721-2AB859089AD3}"/>
              </a:ext>
            </a:extLst>
          </p:cNvPr>
          <p:cNvSpPr txBox="1"/>
          <p:nvPr/>
        </p:nvSpPr>
        <p:spPr>
          <a:xfrm>
            <a:off x="244024" y="205155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液压</a:t>
            </a:r>
            <a:r>
              <a:rPr lang="zh-CN" altLang="en-US" dirty="0">
                <a:solidFill>
                  <a:srgbClr val="0070C0"/>
                </a:solidFill>
              </a:rPr>
              <a:t>自动</a:t>
            </a:r>
            <a:r>
              <a:rPr lang="zh-CN" altLang="en-US" dirty="0">
                <a:solidFill>
                  <a:srgbClr val="FF0000"/>
                </a:solidFill>
              </a:rPr>
              <a:t>驱动</a:t>
            </a:r>
            <a:r>
              <a:rPr lang="zh-CN" altLang="en-US" dirty="0"/>
              <a:t>斜铁</a:t>
            </a:r>
            <a:r>
              <a:rPr lang="zh-CN" altLang="en-US" dirty="0">
                <a:solidFill>
                  <a:srgbClr val="FF0000"/>
                </a:solidFill>
              </a:rPr>
              <a:t>调整同轴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1918F0B-00A4-4F0E-AB7D-27219439A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341" y="4073219"/>
            <a:ext cx="4536000" cy="18918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22084B-9450-47F2-A0AB-78E0E7CD5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341" y="1695087"/>
            <a:ext cx="4536000" cy="217938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726997B-D737-429B-AD55-FC438264BDC7}"/>
              </a:ext>
            </a:extLst>
          </p:cNvPr>
          <p:cNvSpPr txBox="1"/>
          <p:nvPr/>
        </p:nvSpPr>
        <p:spPr>
          <a:xfrm>
            <a:off x="7486439" y="1125700"/>
            <a:ext cx="15440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难点</a:t>
            </a:r>
            <a:r>
              <a:rPr lang="en-US" altLang="zh-CN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altLang="zh-CN" dirty="0"/>
              <a:t>    </a:t>
            </a: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重量大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调整间隙小</a:t>
            </a:r>
          </a:p>
        </p:txBody>
      </p:sp>
    </p:spTree>
    <p:extLst>
      <p:ext uri="{BB962C8B-B14F-4D97-AF65-F5344CB8AC3E}">
        <p14:creationId xmlns:p14="http://schemas.microsoft.com/office/powerpoint/2010/main" val="121431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691973C-7E97-495A-8022-17BA9F950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984" y="2577753"/>
            <a:ext cx="4615857" cy="41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050" y="116632"/>
            <a:ext cx="97399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Mixed installation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462BDE-9DA1-4026-9FAC-4BE7F2EDE957}"/>
              </a:ext>
            </a:extLst>
          </p:cNvPr>
          <p:cNvSpPr/>
          <p:nvPr/>
        </p:nvSpPr>
        <p:spPr>
          <a:xfrm>
            <a:off x="551383" y="1114837"/>
            <a:ext cx="2716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Install</a:t>
            </a:r>
            <a:r>
              <a:rPr lang="en-US" altLang="zh-CN" dirty="0"/>
              <a:t> yoke and magnet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99E5509-D9FE-4618-96BD-9F96A87E0101}"/>
              </a:ext>
            </a:extLst>
          </p:cNvPr>
          <p:cNvSpPr txBox="1"/>
          <p:nvPr/>
        </p:nvSpPr>
        <p:spPr>
          <a:xfrm>
            <a:off x="3374037" y="1315029"/>
            <a:ext cx="5443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为什么</a:t>
            </a:r>
            <a:r>
              <a:rPr lang="en-US" altLang="zh-CN" sz="2800" dirty="0">
                <a:solidFill>
                  <a:srgbClr val="0070C0"/>
                </a:solidFill>
              </a:rPr>
              <a:t>magnet</a:t>
            </a:r>
            <a:r>
              <a:rPr lang="zh-CN" altLang="en-US" sz="2800" dirty="0"/>
              <a:t>要和</a:t>
            </a:r>
            <a:r>
              <a:rPr lang="en-US" altLang="zh-CN" sz="2800" dirty="0">
                <a:solidFill>
                  <a:srgbClr val="0070C0"/>
                </a:solidFill>
              </a:rPr>
              <a:t>Yoke</a:t>
            </a:r>
            <a:r>
              <a:rPr lang="zh-CN" altLang="en-US" sz="2800" dirty="0"/>
              <a:t>混合安装 </a:t>
            </a:r>
            <a:r>
              <a:rPr lang="en-US" altLang="zh-CN" sz="2800" dirty="0">
                <a:solidFill>
                  <a:srgbClr val="FF0000"/>
                </a:solidFill>
              </a:rPr>
              <a:t>?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005DA5-9EAA-4A8F-B5C2-D1ED71CBE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173" y="3081365"/>
            <a:ext cx="3834483" cy="32403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D19DBB-7546-4577-A1EF-F59B5874A1F0}"/>
              </a:ext>
            </a:extLst>
          </p:cNvPr>
          <p:cNvSpPr txBox="1"/>
          <p:nvPr/>
        </p:nvSpPr>
        <p:spPr>
          <a:xfrm>
            <a:off x="6993335" y="2484668"/>
            <a:ext cx="3046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Vacuum and Current lead </a:t>
            </a:r>
            <a:r>
              <a:rPr lang="en-US" altLang="zh-CN" sz="1600" dirty="0"/>
              <a:t>chimney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0B73E8F-4EAB-4F20-B0E4-F585DD5D3A84}"/>
              </a:ext>
            </a:extLst>
          </p:cNvPr>
          <p:cNvSpPr txBox="1"/>
          <p:nvPr/>
        </p:nvSpPr>
        <p:spPr>
          <a:xfrm>
            <a:off x="7638511" y="3137293"/>
            <a:ext cx="1755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</a:rPr>
              <a:t>Cryogenic</a:t>
            </a:r>
            <a:r>
              <a:rPr lang="en-US" altLang="zh-CN" sz="1600" dirty="0"/>
              <a:t> chimney</a:t>
            </a:r>
            <a:endParaRPr lang="zh-CN" altLang="en-US" sz="16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EA364AF-B41C-412D-8AF1-B86AABCAC7A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767691" y="3469789"/>
            <a:ext cx="790264" cy="892181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B118DDBF-D9ED-4BE5-9486-43FF380AC491}"/>
              </a:ext>
            </a:extLst>
          </p:cNvPr>
          <p:cNvSpPr txBox="1"/>
          <p:nvPr/>
        </p:nvSpPr>
        <p:spPr>
          <a:xfrm>
            <a:off x="2881696" y="1922916"/>
            <a:ext cx="808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常规的轴向推入安装方法，对机械结构破坏太大！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8CE037ED-8A3B-4A1E-8F60-98BD3AB4429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46293" y="2786566"/>
            <a:ext cx="574240" cy="64479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22805347-6C1E-4F08-BA2F-300222EC0CC7}"/>
              </a:ext>
            </a:extLst>
          </p:cNvPr>
          <p:cNvSpPr txBox="1"/>
          <p:nvPr/>
        </p:nvSpPr>
        <p:spPr>
          <a:xfrm>
            <a:off x="228217" y="5085184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安装</a:t>
            </a:r>
            <a:endParaRPr lang="en-US" altLang="zh-CN" dirty="0"/>
          </a:p>
          <a:p>
            <a:pPr algn="ctr"/>
            <a:r>
              <a:rPr lang="zh-CN" altLang="en-US" dirty="0"/>
              <a:t>之后</a:t>
            </a:r>
            <a:endParaRPr lang="en-US" altLang="zh-CN" dirty="0"/>
          </a:p>
          <a:p>
            <a:pPr algn="ctr"/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29DB36B-43DF-4B2C-8236-81EE4A512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0" y="4445033"/>
            <a:ext cx="2264598" cy="2232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D77C4A2-7E2F-41AD-890A-C006F1233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5" y="1925545"/>
            <a:ext cx="2266504" cy="2232000"/>
          </a:xfrm>
          <a:prstGeom prst="rect">
            <a:avLst/>
          </a:prstGeom>
        </p:spPr>
      </p:pic>
      <p:sp>
        <p:nvSpPr>
          <p:cNvPr id="18" name="箭头: 下 17">
            <a:extLst>
              <a:ext uri="{FF2B5EF4-FFF2-40B4-BE49-F238E27FC236}">
                <a16:creationId xmlns:a16="http://schemas.microsoft.com/office/drawing/2014/main" id="{07C389C6-81F1-449E-8CB1-30887D9CCA92}"/>
              </a:ext>
            </a:extLst>
          </p:cNvPr>
          <p:cNvSpPr/>
          <p:nvPr/>
        </p:nvSpPr>
        <p:spPr>
          <a:xfrm>
            <a:off x="1120143" y="4157001"/>
            <a:ext cx="28800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56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050" y="116632"/>
            <a:ext cx="9739910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Mixed installation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462BDE-9DA1-4026-9FAC-4BE7F2EDE957}"/>
              </a:ext>
            </a:extLst>
          </p:cNvPr>
          <p:cNvSpPr/>
          <p:nvPr/>
        </p:nvSpPr>
        <p:spPr>
          <a:xfrm>
            <a:off x="551383" y="1114837"/>
            <a:ext cx="2716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Install</a:t>
            </a:r>
            <a:r>
              <a:rPr lang="en-US" altLang="zh-CN" dirty="0"/>
              <a:t> yoke and magnet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538224-954E-4D61-ABD9-73FA206805E5}"/>
              </a:ext>
            </a:extLst>
          </p:cNvPr>
          <p:cNvSpPr txBox="1"/>
          <p:nvPr/>
        </p:nvSpPr>
        <p:spPr>
          <a:xfrm>
            <a:off x="438041" y="1637814"/>
            <a:ext cx="1131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0070C0"/>
                </a:solidFill>
              </a:rPr>
              <a:t>互为工装</a:t>
            </a:r>
            <a:r>
              <a:rPr lang="zh-CN" altLang="en-US" sz="2800" dirty="0"/>
              <a:t>的轭铁安装设计为“超导”的</a:t>
            </a:r>
            <a:r>
              <a:rPr lang="zh-CN" altLang="en-US" sz="2800" dirty="0">
                <a:solidFill>
                  <a:srgbClr val="0070C0"/>
                </a:solidFill>
              </a:rPr>
              <a:t>混合安装</a:t>
            </a:r>
            <a:r>
              <a:rPr lang="zh-CN" altLang="en-US" sz="2800" dirty="0"/>
              <a:t>提供了一个可行的方法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9EBD741-0015-4E91-B960-1A8DDA4D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26" y="2204864"/>
            <a:ext cx="2808179" cy="316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313FA-AEC0-4E96-B8E5-0A4E82EB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17" y="2204864"/>
            <a:ext cx="2808767" cy="316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23CDBD-2453-4970-868A-13CFCCEB5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696" y="2204864"/>
            <a:ext cx="2792536" cy="316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6ED3B-9F6B-4D8A-8BD1-E1A37BBBF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2844" y="2204864"/>
            <a:ext cx="2792548" cy="316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A398849-B9EF-46EA-95D2-CB0895ADBAB5}"/>
              </a:ext>
            </a:extLst>
          </p:cNvPr>
          <p:cNvSpPr txBox="1"/>
          <p:nvPr/>
        </p:nvSpPr>
        <p:spPr>
          <a:xfrm>
            <a:off x="2806756" y="5265014"/>
            <a:ext cx="63930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难点 </a:t>
            </a:r>
            <a:r>
              <a:rPr lang="en-US" altLang="zh-CN" sz="2800" dirty="0">
                <a:solidFill>
                  <a:srgbClr val="FF0000"/>
                </a:solidFill>
              </a:rPr>
              <a:t>:</a:t>
            </a:r>
          </a:p>
          <a:p>
            <a:r>
              <a:rPr lang="en-US" altLang="zh-CN" sz="2000" dirty="0"/>
              <a:t>1. </a:t>
            </a:r>
            <a:r>
              <a:rPr lang="zh-CN" altLang="en-US" sz="2000" dirty="0"/>
              <a:t>工艺的可行性</a:t>
            </a:r>
            <a:r>
              <a:rPr lang="en-US" altLang="zh-CN" sz="2000" dirty="0"/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洛矿报告</a:t>
            </a:r>
            <a:r>
              <a:rPr lang="en-US" altLang="zh-CN" sz="2000" dirty="0"/>
              <a:t>)</a:t>
            </a:r>
            <a:r>
              <a:rPr lang="zh-CN" altLang="en-US" sz="2000" dirty="0"/>
              <a:t>和过程的变形控制</a:t>
            </a:r>
            <a:r>
              <a:rPr lang="en-US" altLang="zh-CN" sz="2000" dirty="0"/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夏商报告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2. </a:t>
            </a:r>
            <a:r>
              <a:rPr lang="zh-CN" altLang="en-US" sz="2000" dirty="0"/>
              <a:t>不定因素</a:t>
            </a:r>
            <a:r>
              <a:rPr lang="en-US" altLang="zh-CN" sz="2000" dirty="0"/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比如</a:t>
            </a:r>
            <a:r>
              <a:rPr lang="en-US" altLang="zh-CN" sz="2000" dirty="0">
                <a:solidFill>
                  <a:srgbClr val="0070C0"/>
                </a:solidFill>
              </a:rPr>
              <a:t>: </a:t>
            </a:r>
            <a:r>
              <a:rPr lang="zh-CN" altLang="en-US" sz="2000" dirty="0">
                <a:solidFill>
                  <a:srgbClr val="0070C0"/>
                </a:solidFill>
              </a:rPr>
              <a:t>超导烟囱，探测器的相关要求等</a:t>
            </a:r>
            <a:r>
              <a:rPr lang="en-US" altLang="zh-CN" sz="2000" dirty="0"/>
              <a:t>)</a:t>
            </a:r>
          </a:p>
          <a:p>
            <a:r>
              <a:rPr lang="en-US" altLang="zh-CN" sz="2000" dirty="0"/>
              <a:t>3. </a:t>
            </a:r>
            <a:r>
              <a:rPr lang="zh-CN" altLang="en-US" sz="2000" dirty="0"/>
              <a:t>准直</a:t>
            </a:r>
            <a:r>
              <a:rPr lang="en-US" altLang="zh-CN" sz="2000" dirty="0"/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加速器王小龙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6494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82" y="116632"/>
            <a:ext cx="1016284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Modular Installation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462BDE-9DA1-4026-9FAC-4BE7F2EDE957}"/>
              </a:ext>
            </a:extLst>
          </p:cNvPr>
          <p:cNvSpPr/>
          <p:nvPr/>
        </p:nvSpPr>
        <p:spPr>
          <a:xfrm>
            <a:off x="479376" y="1112175"/>
            <a:ext cx="221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Install</a:t>
            </a:r>
            <a:r>
              <a:rPr lang="en-US" altLang="zh-CN" dirty="0"/>
              <a:t> barrel HCAL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C2A1F1-3493-4216-AF4F-8AEAB85A1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646" y="1103988"/>
            <a:ext cx="2505431" cy="30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ABF41E4-A3B7-4CE5-8467-D3CE45BC1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988840"/>
            <a:ext cx="4451999" cy="19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06B11C-3828-479F-B8FD-12224A95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64" y="4413490"/>
            <a:ext cx="1907626" cy="16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B0C864-DA6A-4957-8574-65F8FA076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148" y="4413490"/>
            <a:ext cx="2067211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2508BF-750F-4B4D-9121-75715BEF8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296" y="4233490"/>
            <a:ext cx="4432133" cy="1980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3A7C27F-A95A-489B-A9C4-D771BD07B661}"/>
              </a:ext>
            </a:extLst>
          </p:cNvPr>
          <p:cNvSpPr txBox="1"/>
          <p:nvPr/>
        </p:nvSpPr>
        <p:spPr>
          <a:xfrm>
            <a:off x="5977100" y="1340768"/>
            <a:ext cx="1261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难点：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/>
              <a:t> </a:t>
            </a:r>
            <a:r>
              <a:rPr lang="zh-CN" altLang="en-US" dirty="0"/>
              <a:t>组装精度</a:t>
            </a:r>
            <a:endParaRPr lang="en-US" altLang="zh-CN" dirty="0"/>
          </a:p>
          <a:p>
            <a:pPr algn="ctr"/>
            <a:r>
              <a:rPr lang="zh-CN" altLang="en-US" dirty="0"/>
              <a:t>芯轴安装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9015D0D-7CF9-4AA7-B17A-FEB9E34AF3A7}"/>
              </a:ext>
            </a:extLst>
          </p:cNvPr>
          <p:cNvSpPr txBox="1"/>
          <p:nvPr/>
        </p:nvSpPr>
        <p:spPr>
          <a:xfrm>
            <a:off x="6088983" y="3910324"/>
            <a:ext cx="175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自重 </a:t>
            </a:r>
            <a:r>
              <a:rPr lang="en-US" altLang="zh-CN" dirty="0"/>
              <a:t>: 1000</a:t>
            </a:r>
            <a:r>
              <a:rPr lang="zh-CN" altLang="en-US" dirty="0"/>
              <a:t>吨</a:t>
            </a:r>
            <a:endParaRPr lang="en-US" altLang="zh-CN" dirty="0"/>
          </a:p>
          <a:p>
            <a:r>
              <a:rPr lang="zh-CN" altLang="en-US" dirty="0"/>
              <a:t>长度 </a:t>
            </a:r>
            <a:r>
              <a:rPr lang="en-US" altLang="zh-CN" dirty="0"/>
              <a:t>: 9150 mm</a:t>
            </a:r>
            <a:endParaRPr lang="zh-CN" altLang="en-US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3235BA8-3646-4862-AF96-1B69B009BD1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536160" y="4513928"/>
            <a:ext cx="664587" cy="355233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1631C00-D6BF-441F-B60A-723BB258E165}"/>
              </a:ext>
            </a:extLst>
          </p:cNvPr>
          <p:cNvSpPr txBox="1"/>
          <p:nvPr/>
        </p:nvSpPr>
        <p:spPr>
          <a:xfrm>
            <a:off x="263352" y="1805169"/>
            <a:ext cx="1879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直径 </a:t>
            </a:r>
            <a:r>
              <a:rPr lang="en-US" altLang="zh-CN" dirty="0"/>
              <a:t>: </a:t>
            </a:r>
            <a:r>
              <a:rPr lang="el-GR" altLang="zh-CN" dirty="0"/>
              <a:t>Φ</a:t>
            </a:r>
            <a:r>
              <a:rPr lang="en-US" altLang="zh-CN" dirty="0"/>
              <a:t>7050 mm</a:t>
            </a:r>
          </a:p>
          <a:p>
            <a:r>
              <a:rPr lang="zh-CN" altLang="en-US" dirty="0"/>
              <a:t>长度 </a:t>
            </a:r>
            <a:r>
              <a:rPr lang="en-US" altLang="zh-CN" dirty="0"/>
              <a:t>: 1345 mm</a:t>
            </a:r>
          </a:p>
          <a:p>
            <a:r>
              <a:rPr lang="zh-CN" altLang="en-US" dirty="0"/>
              <a:t>厚度 </a:t>
            </a:r>
            <a:r>
              <a:rPr lang="en-US" altLang="zh-CN" dirty="0"/>
              <a:t>: 60 mm</a:t>
            </a:r>
            <a:endParaRPr lang="zh-CN" altLang="en-US" dirty="0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9D31E49-76A4-446F-975C-B2480E9A3D7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8322" y="2450671"/>
            <a:ext cx="436282" cy="364817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814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47" y="116632"/>
            <a:ext cx="10144316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Installation design --- </a:t>
            </a:r>
            <a:r>
              <a:rPr lang="en-US" altLang="zh-CN" sz="2800" b="0" dirty="0">
                <a:solidFill>
                  <a:srgbClr val="0070C0"/>
                </a:solidFill>
              </a:rPr>
              <a:t>Integral Installation</a:t>
            </a:r>
            <a:endParaRPr lang="zh-CN" altLang="en-US" sz="2800" b="0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462BDE-9DA1-4026-9FAC-4BE7F2EDE957}"/>
              </a:ext>
            </a:extLst>
          </p:cNvPr>
          <p:cNvSpPr/>
          <p:nvPr/>
        </p:nvSpPr>
        <p:spPr>
          <a:xfrm>
            <a:off x="551384" y="1268760"/>
            <a:ext cx="2011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Install</a:t>
            </a:r>
            <a:r>
              <a:rPr lang="en-US" altLang="zh-CN" dirty="0"/>
              <a:t> End HCAL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0BC6EFA-4454-48F9-A1F5-7956FA68F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08" y="1872972"/>
            <a:ext cx="4309021" cy="45091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8C6BDF-52DC-41C5-9C06-49CD635F4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691" y="1119463"/>
            <a:ext cx="6662501" cy="558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8ACD08F-62B5-476B-ACB2-C30DB4246663}"/>
              </a:ext>
            </a:extLst>
          </p:cNvPr>
          <p:cNvSpPr txBox="1"/>
          <p:nvPr/>
        </p:nvSpPr>
        <p:spPr>
          <a:xfrm>
            <a:off x="98182" y="179198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自重：</a:t>
            </a:r>
            <a:r>
              <a:rPr lang="en-US" altLang="zh-CN" dirty="0"/>
              <a:t>360</a:t>
            </a:r>
            <a:r>
              <a:rPr lang="zh-CN" altLang="en-US" dirty="0"/>
              <a:t>吨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9037F88-839E-49F9-AEA0-98026D9E1DB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1384" y="2161312"/>
            <a:ext cx="519332" cy="76287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F252B5AB-6E87-482E-85D6-CFBCBDEADD9C}"/>
              </a:ext>
            </a:extLst>
          </p:cNvPr>
          <p:cNvSpPr txBox="1"/>
          <p:nvPr/>
        </p:nvSpPr>
        <p:spPr>
          <a:xfrm>
            <a:off x="2495600" y="5949280"/>
            <a:ext cx="175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对边 </a:t>
            </a:r>
            <a:r>
              <a:rPr lang="en-US" altLang="zh-CN" dirty="0"/>
              <a:t>: 6910 mm</a:t>
            </a:r>
          </a:p>
          <a:p>
            <a:r>
              <a:rPr lang="zh-CN" altLang="en-US" dirty="0"/>
              <a:t>长度 </a:t>
            </a:r>
            <a:r>
              <a:rPr lang="en-US" altLang="zh-CN" dirty="0"/>
              <a:t>: 1315 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569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102" y="116632"/>
            <a:ext cx="782579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Summary and working plan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02AAD3A-DFF5-4BEA-8780-FBC3929A4990}"/>
              </a:ext>
            </a:extLst>
          </p:cNvPr>
          <p:cNvSpPr txBox="1"/>
          <p:nvPr/>
        </p:nvSpPr>
        <p:spPr>
          <a:xfrm>
            <a:off x="839416" y="1844824"/>
            <a:ext cx="98988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0070C0"/>
                </a:solidFill>
                <a:latin typeface="+mn-ea"/>
              </a:rPr>
              <a:t>一句话 </a:t>
            </a:r>
            <a:r>
              <a:rPr lang="en-US" altLang="zh-CN" sz="4800" dirty="0">
                <a:solidFill>
                  <a:srgbClr val="0070C0"/>
                </a:solidFill>
                <a:latin typeface="+mn-ea"/>
              </a:rPr>
              <a:t>: </a:t>
            </a:r>
          </a:p>
          <a:p>
            <a:r>
              <a:rPr lang="en-US" altLang="zh-CN" sz="3600" dirty="0">
                <a:solidFill>
                  <a:srgbClr val="0070C0"/>
                </a:solidFill>
                <a:latin typeface="+mn-ea"/>
              </a:rPr>
              <a:t> </a:t>
            </a:r>
          </a:p>
          <a:p>
            <a:r>
              <a:rPr lang="zh-CN" altLang="en-US" sz="3600" dirty="0"/>
              <a:t>     将第</a:t>
            </a:r>
            <a:r>
              <a:rPr lang="en-US" altLang="zh-CN" sz="6000" dirty="0">
                <a:solidFill>
                  <a:srgbClr val="0070C0"/>
                </a:solidFill>
              </a:rPr>
              <a:t>0</a:t>
            </a:r>
            <a:r>
              <a:rPr lang="zh-CN" altLang="en-US" sz="3600" dirty="0"/>
              <a:t>版的总图，变成各方自洽的第</a:t>
            </a:r>
            <a:r>
              <a:rPr lang="en-US" altLang="zh-CN" sz="6000" dirty="0">
                <a:solidFill>
                  <a:srgbClr val="0070C0"/>
                </a:solidFill>
              </a:rPr>
              <a:t>1</a:t>
            </a:r>
            <a:r>
              <a:rPr lang="zh-CN" altLang="en-US" sz="3600" dirty="0"/>
              <a:t>版总图 </a:t>
            </a:r>
          </a:p>
        </p:txBody>
      </p:sp>
    </p:spTree>
    <p:extLst>
      <p:ext uri="{BB962C8B-B14F-4D97-AF65-F5344CB8AC3E}">
        <p14:creationId xmlns:p14="http://schemas.microsoft.com/office/powerpoint/2010/main" val="2726994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312286" y="3212976"/>
            <a:ext cx="9567427" cy="90024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86" y="5397753"/>
            <a:ext cx="3552825" cy="672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45AF2E4-A334-462D-ABFE-7841D754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443" y="6070665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DB5D70-4A49-4D54-AB80-C523B8B14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1" y="1117487"/>
            <a:ext cx="6514265" cy="55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551" y="116632"/>
            <a:ext cx="7008906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Introduction --- </a:t>
            </a:r>
            <a:r>
              <a:rPr lang="zh-CN" altLang="en-US" sz="2800" dirty="0">
                <a:solidFill>
                  <a:srgbClr val="0070C0"/>
                </a:solidFill>
              </a:rPr>
              <a:t>探测器安装位置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5E4F37-FBD1-4FCA-9DC6-C6F0A0A3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" y="1791070"/>
            <a:ext cx="5235723" cy="478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AD62A46-351A-4D9B-9043-02DFCD79E914}"/>
              </a:ext>
            </a:extLst>
          </p:cNvPr>
          <p:cNvSpPr txBox="1"/>
          <p:nvPr/>
        </p:nvSpPr>
        <p:spPr>
          <a:xfrm>
            <a:off x="335360" y="1101148"/>
            <a:ext cx="3597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CEPC</a:t>
            </a:r>
            <a:r>
              <a:rPr lang="zh-CN" altLang="en-US" sz="2800" b="1" dirty="0">
                <a:solidFill>
                  <a:srgbClr val="0070C0"/>
                </a:solidFill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</a:rPr>
              <a:t>layout drawing</a:t>
            </a:r>
            <a:r>
              <a:rPr lang="zh-CN" altLang="en-US" sz="2800" b="1" dirty="0">
                <a:solidFill>
                  <a:srgbClr val="0070C0"/>
                </a:solidFill>
              </a:rPr>
              <a:t>：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516C3FC-E66F-417F-B04D-AC43AB7C390D}"/>
              </a:ext>
            </a:extLst>
          </p:cNvPr>
          <p:cNvSpPr/>
          <p:nvPr/>
        </p:nvSpPr>
        <p:spPr>
          <a:xfrm>
            <a:off x="1892408" y="1718796"/>
            <a:ext cx="900000" cy="63422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DB7BF1B-17F0-4FCC-887F-B9F716A8FFEE}"/>
              </a:ext>
            </a:extLst>
          </p:cNvPr>
          <p:cNvSpPr/>
          <p:nvPr/>
        </p:nvSpPr>
        <p:spPr>
          <a:xfrm>
            <a:off x="1892408" y="6039355"/>
            <a:ext cx="900000" cy="648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连接符: 曲线 13">
            <a:extLst>
              <a:ext uri="{FF2B5EF4-FFF2-40B4-BE49-F238E27FC236}">
                <a16:creationId xmlns:a16="http://schemas.microsoft.com/office/drawing/2014/main" id="{8FCD8241-33BF-4786-89A2-5625C107BF00}"/>
              </a:ext>
            </a:extLst>
          </p:cNvPr>
          <p:cNvCxnSpPr/>
          <p:nvPr/>
        </p:nvCxnSpPr>
        <p:spPr>
          <a:xfrm>
            <a:off x="3179936" y="1844896"/>
            <a:ext cx="2340000" cy="648000"/>
          </a:xfrm>
          <a:prstGeom prst="curvedConnector3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曲线 15">
            <a:extLst>
              <a:ext uri="{FF2B5EF4-FFF2-40B4-BE49-F238E27FC236}">
                <a16:creationId xmlns:a16="http://schemas.microsoft.com/office/drawing/2014/main" id="{8557D99A-4BB3-4692-A728-2D85AC32068A}"/>
              </a:ext>
            </a:extLst>
          </p:cNvPr>
          <p:cNvCxnSpPr>
            <a:cxnSpLocks/>
          </p:cNvCxnSpPr>
          <p:nvPr/>
        </p:nvCxnSpPr>
        <p:spPr>
          <a:xfrm flipV="1">
            <a:off x="3251660" y="5877834"/>
            <a:ext cx="2880000" cy="648000"/>
          </a:xfrm>
          <a:prstGeom prst="curvedConnector3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02D1228B-A0E9-4869-89D0-5B810D5E0C37}"/>
              </a:ext>
            </a:extLst>
          </p:cNvPr>
          <p:cNvSpPr txBox="1"/>
          <p:nvPr/>
        </p:nvSpPr>
        <p:spPr>
          <a:xfrm>
            <a:off x="9840416" y="5828635"/>
            <a:ext cx="1594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Detectors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84735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970" y="116632"/>
            <a:ext cx="6988067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Introduction --- </a:t>
            </a:r>
            <a:r>
              <a:rPr lang="zh-CN" altLang="en-US" sz="2800" dirty="0">
                <a:solidFill>
                  <a:srgbClr val="0070C0"/>
                </a:solidFill>
              </a:rPr>
              <a:t>探测器机械布局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D11D6B-3EBF-4AFB-AA04-EA4A264E288F}"/>
              </a:ext>
            </a:extLst>
          </p:cNvPr>
          <p:cNvSpPr/>
          <p:nvPr/>
        </p:nvSpPr>
        <p:spPr bwMode="auto">
          <a:xfrm>
            <a:off x="9630970" y="3861048"/>
            <a:ext cx="24416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Total weight :</a:t>
            </a:r>
            <a:endParaRPr dirty="0"/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</a:rPr>
              <a:t>             ≈ 6000 t</a:t>
            </a:r>
            <a:endParaRPr lang="zh-CN" sz="28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0152B2-2683-4051-8E8E-0939EFD16156}"/>
              </a:ext>
            </a:extLst>
          </p:cNvPr>
          <p:cNvSpPr txBox="1"/>
          <p:nvPr/>
        </p:nvSpPr>
        <p:spPr>
          <a:xfrm>
            <a:off x="9985843" y="4826953"/>
            <a:ext cx="173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Yoke :  ≈ 3800 t</a:t>
            </a:r>
          </a:p>
          <a:p>
            <a:pPr algn="ctr"/>
            <a:r>
              <a:rPr lang="en-US" altLang="zh-CN" dirty="0"/>
              <a:t>Magnet : ≈ 265 t</a:t>
            </a:r>
          </a:p>
          <a:p>
            <a:pPr algn="ctr"/>
            <a:r>
              <a:rPr lang="en-US" altLang="zh-CN" dirty="0"/>
              <a:t>HCAL : ≈ 1720 t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1B3712-A346-4F09-99CF-3066EFCE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854" y="1109477"/>
            <a:ext cx="6480440" cy="558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40DAFDF-BB7D-41FE-A940-7A0F21B11A96}"/>
              </a:ext>
            </a:extLst>
          </p:cNvPr>
          <p:cNvSpPr txBox="1"/>
          <p:nvPr/>
        </p:nvSpPr>
        <p:spPr>
          <a:xfrm>
            <a:off x="9813391" y="2060848"/>
            <a:ext cx="2076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Dimension : </a:t>
            </a:r>
          </a:p>
          <a:p>
            <a:pPr algn="ctr"/>
            <a:r>
              <a:rPr lang="en-US" altLang="zh-CN" dirty="0"/>
              <a:t>length : </a:t>
            </a:r>
            <a:r>
              <a:rPr lang="en-US" altLang="zh-CN" dirty="0">
                <a:solidFill>
                  <a:srgbClr val="0070C0"/>
                </a:solidFill>
              </a:rPr>
              <a:t>11750</a:t>
            </a:r>
            <a:r>
              <a:rPr lang="en-US" altLang="zh-CN" dirty="0"/>
              <a:t> mm</a:t>
            </a:r>
          </a:p>
          <a:p>
            <a:pPr algn="ctr"/>
            <a:r>
              <a:rPr lang="en-US" altLang="zh-CN" dirty="0"/>
              <a:t>Height : </a:t>
            </a:r>
            <a:r>
              <a:rPr lang="en-US" altLang="zh-CN" dirty="0">
                <a:solidFill>
                  <a:srgbClr val="0070C0"/>
                </a:solidFill>
              </a:rPr>
              <a:t>10970</a:t>
            </a:r>
            <a:r>
              <a:rPr lang="en-US" altLang="zh-CN" dirty="0"/>
              <a:t> mm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B90750-5770-4D8F-A532-41FCBB2EB8E9}"/>
              </a:ext>
            </a:extLst>
          </p:cNvPr>
          <p:cNvSpPr txBox="1"/>
          <p:nvPr/>
        </p:nvSpPr>
        <p:spPr>
          <a:xfrm>
            <a:off x="1004962" y="15669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从外到内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7B144E-32AD-4ED2-9F4A-460A3BB2FCD1}"/>
              </a:ext>
            </a:extLst>
          </p:cNvPr>
          <p:cNvSpPr txBox="1"/>
          <p:nvPr/>
        </p:nvSpPr>
        <p:spPr>
          <a:xfrm>
            <a:off x="318345" y="2451660"/>
            <a:ext cx="113204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Magnet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TPC</a:t>
            </a:r>
          </a:p>
          <a:p>
            <a:pPr algn="ctr"/>
            <a:r>
              <a:rPr lang="en-US" altLang="zh-CN" sz="1200" dirty="0"/>
              <a:t>(OTK)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ITK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Beampipe</a:t>
            </a:r>
          </a:p>
          <a:p>
            <a:pPr algn="ctr"/>
            <a:r>
              <a:rPr lang="en-US" altLang="zh-CN" sz="1200" dirty="0"/>
              <a:t>(VTX  LumiCal)</a:t>
            </a:r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7BE31C-58D3-4A46-AD12-5404674B2AC6}"/>
              </a:ext>
            </a:extLst>
          </p:cNvPr>
          <p:cNvSpPr txBox="1"/>
          <p:nvPr/>
        </p:nvSpPr>
        <p:spPr>
          <a:xfrm>
            <a:off x="270223" y="1940922"/>
            <a:ext cx="122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Barrel</a:t>
            </a:r>
            <a:r>
              <a:rPr lang="en-US" altLang="zh-CN" sz="1200" dirty="0"/>
              <a:t>(7)</a:t>
            </a:r>
            <a:endParaRPr lang="zh-CN" altLang="en-US" sz="12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4F4E12-E956-4E8F-B5BF-2877D002549D}"/>
              </a:ext>
            </a:extLst>
          </p:cNvPr>
          <p:cNvSpPr txBox="1"/>
          <p:nvPr/>
        </p:nvSpPr>
        <p:spPr>
          <a:xfrm>
            <a:off x="1658347" y="1940922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End</a:t>
            </a:r>
            <a:r>
              <a:rPr lang="en-US" altLang="zh-CN" sz="1200" dirty="0"/>
              <a:t>(3)</a:t>
            </a:r>
            <a:endParaRPr lang="zh-CN" altLang="en-US" sz="12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4F22D5-419B-40EF-9E6D-5E9A381A154B}"/>
              </a:ext>
            </a:extLst>
          </p:cNvPr>
          <p:cNvSpPr txBox="1"/>
          <p:nvPr/>
        </p:nvSpPr>
        <p:spPr>
          <a:xfrm>
            <a:off x="1771358" y="2468800"/>
            <a:ext cx="68320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70C0"/>
                </a:solidFill>
              </a:rPr>
              <a:t>Yoke</a:t>
            </a:r>
          </a:p>
          <a:p>
            <a:pPr algn="ctr"/>
            <a:r>
              <a:rPr lang="en-US" altLang="zh-CN" sz="1200" dirty="0"/>
              <a:t>(Muon)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</a:t>
            </a:r>
          </a:p>
          <a:p>
            <a:pPr algn="ctr"/>
            <a:endParaRPr lang="en-US" altLang="zh-CN" sz="1200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ECAL</a:t>
            </a:r>
          </a:p>
          <a:p>
            <a:pPr algn="ctr"/>
            <a:r>
              <a:rPr lang="en-US" altLang="zh-CN" sz="1200" dirty="0">
                <a:solidFill>
                  <a:srgbClr val="0070C0"/>
                </a:solidFill>
              </a:rPr>
              <a:t>(</a:t>
            </a:r>
            <a:r>
              <a:rPr lang="en-US" altLang="zh-CN" sz="1200" dirty="0"/>
              <a:t>OTK</a:t>
            </a:r>
            <a:r>
              <a:rPr lang="en-US" altLang="zh-CN" sz="1200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793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17" y="116632"/>
            <a:ext cx="704577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Introduction --- </a:t>
            </a:r>
            <a:r>
              <a:rPr lang="zh-CN" altLang="en-US" sz="2800" dirty="0">
                <a:solidFill>
                  <a:schemeClr val="tx1"/>
                </a:solidFill>
                <a:latin typeface="+mn-lt"/>
              </a:rPr>
              <a:t>从 </a:t>
            </a:r>
            <a:r>
              <a:rPr lang="en-US" altLang="zh-CN" sz="2800" dirty="0">
                <a:solidFill>
                  <a:schemeClr val="tx1"/>
                </a:solidFill>
                <a:latin typeface="+mn-lt"/>
              </a:rPr>
              <a:t>BEPC </a:t>
            </a:r>
            <a:r>
              <a:rPr lang="zh-CN" altLang="en-US" sz="2800" dirty="0">
                <a:solidFill>
                  <a:srgbClr val="0070C0"/>
                </a:solidFill>
                <a:latin typeface="+mn-lt"/>
              </a:rPr>
              <a:t>到 </a:t>
            </a:r>
            <a:r>
              <a:rPr lang="en-US" altLang="zh-CN" sz="2800" dirty="0">
                <a:solidFill>
                  <a:srgbClr val="0070C0"/>
                </a:solidFill>
                <a:latin typeface="+mn-lt"/>
              </a:rPr>
              <a:t>CEPC</a:t>
            </a:r>
            <a:endParaRPr lang="zh-CN" alt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4" name="Picture 2" descr="https://bkimg.cdn.bcebos.com/pic/9358d109b3de9c824258df2e6d81800a19d84355?x-bce-process=image/resize,m_lfit,w_1280,limit_1/format,f_auto">
            <a:extLst>
              <a:ext uri="{FF2B5EF4-FFF2-40B4-BE49-F238E27FC236}">
                <a16:creationId xmlns:a16="http://schemas.microsoft.com/office/drawing/2014/main" id="{47501518-9C0E-457E-8FB7-85663E53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4" y="3036773"/>
            <a:ext cx="324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EPCII第二阶段调束成功实现正负电子对撞">
            <a:extLst>
              <a:ext uri="{FF2B5EF4-FFF2-40B4-BE49-F238E27FC236}">
                <a16:creationId xmlns:a16="http://schemas.microsoft.com/office/drawing/2014/main" id="{3D24D024-2C87-4AC1-8E3B-671B1C64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44" y="3036773"/>
            <a:ext cx="36000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311A1-8527-49CD-B653-5BC7E8310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744" y="3036773"/>
            <a:ext cx="2476712" cy="234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A2A7449-7F01-4F0E-9011-C7036A2B681D}"/>
              </a:ext>
            </a:extLst>
          </p:cNvPr>
          <p:cNvSpPr txBox="1"/>
          <p:nvPr/>
        </p:nvSpPr>
        <p:spPr>
          <a:xfrm>
            <a:off x="1351683" y="5448126"/>
            <a:ext cx="2029723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CN" b="1" dirty="0"/>
              <a:t>BEPC</a:t>
            </a:r>
            <a:r>
              <a:rPr lang="en-US" altLang="zh-CN" dirty="0"/>
              <a:t> (1984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)</a:t>
            </a:r>
          </a:p>
          <a:p>
            <a:pPr algn="ctr">
              <a:lnSpc>
                <a:spcPts val="1800"/>
              </a:lnSpc>
            </a:pPr>
            <a:endParaRPr lang="en-US" altLang="zh-CN" sz="1000" dirty="0"/>
          </a:p>
          <a:p>
            <a:pPr algn="ctr">
              <a:lnSpc>
                <a:spcPts val="2000"/>
              </a:lnSpc>
            </a:pPr>
            <a:r>
              <a:rPr lang="zh-CN" altLang="en-US" dirty="0"/>
              <a:t>单  环</a:t>
            </a:r>
            <a:endParaRPr lang="en-US" altLang="zh-CN" dirty="0"/>
          </a:p>
          <a:p>
            <a:pPr algn="ctr">
              <a:lnSpc>
                <a:spcPts val="2000"/>
              </a:lnSpc>
            </a:pPr>
            <a:r>
              <a:rPr lang="zh-CN" altLang="en-US" dirty="0"/>
              <a:t>环形周长：</a:t>
            </a:r>
            <a:r>
              <a:rPr lang="en-US" altLang="zh-CN" dirty="0"/>
              <a:t>204 m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9D2067E-C3CF-4C49-A3CF-541FB4644561}"/>
              </a:ext>
            </a:extLst>
          </p:cNvPr>
          <p:cNvSpPr txBox="1"/>
          <p:nvPr/>
        </p:nvSpPr>
        <p:spPr>
          <a:xfrm>
            <a:off x="5492439" y="5448126"/>
            <a:ext cx="1970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b="1" dirty="0"/>
              <a:t>BEPC II </a:t>
            </a:r>
            <a:r>
              <a:rPr lang="en-US" altLang="zh-CN" dirty="0"/>
              <a:t>(2004</a:t>
            </a:r>
            <a:r>
              <a:rPr lang="zh-CN" altLang="en-US" dirty="0"/>
              <a:t>年初</a:t>
            </a:r>
            <a:r>
              <a:rPr lang="en-US" altLang="zh-CN" dirty="0"/>
              <a:t>)</a:t>
            </a:r>
          </a:p>
          <a:p>
            <a:pPr algn="ctr">
              <a:lnSpc>
                <a:spcPts val="1600"/>
              </a:lnSpc>
            </a:pPr>
            <a:endParaRPr lang="en-US" altLang="zh-CN" sz="1000" dirty="0">
              <a:ea typeface="黑体" panose="02010609060101010101" pitchFamily="49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双  环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zh-CN" altLang="en-US" dirty="0"/>
              <a:t>环形周长：</a:t>
            </a:r>
            <a:r>
              <a:rPr lang="en-US" altLang="zh-CN" dirty="0"/>
              <a:t>204 m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CE3AAE-1611-433B-8FB3-4D6DEAC79225}"/>
              </a:ext>
            </a:extLst>
          </p:cNvPr>
          <p:cNvSpPr txBox="1"/>
          <p:nvPr/>
        </p:nvSpPr>
        <p:spPr>
          <a:xfrm>
            <a:off x="9191437" y="5448126"/>
            <a:ext cx="2031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CN" b="1" dirty="0">
                <a:solidFill>
                  <a:srgbClr val="0070C0"/>
                </a:solidFill>
              </a:rPr>
              <a:t>CEPC</a:t>
            </a:r>
          </a:p>
          <a:p>
            <a:pPr algn="ctr">
              <a:lnSpc>
                <a:spcPts val="1600"/>
              </a:lnSpc>
            </a:pPr>
            <a:endParaRPr lang="en-US" altLang="zh-CN" sz="1000" dirty="0">
              <a:ea typeface="黑体" panose="02010609060101010101" pitchFamily="49" charset="-122"/>
            </a:endParaRPr>
          </a:p>
          <a:p>
            <a:pPr algn="ctr">
              <a:lnSpc>
                <a:spcPts val="2000"/>
              </a:lnSpc>
            </a:pPr>
            <a:r>
              <a:rPr lang="zh-CN" altLang="en-US" dirty="0">
                <a:solidFill>
                  <a:srgbClr val="0070C0"/>
                </a:solidFill>
              </a:rPr>
              <a:t>双  环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zh-CN" altLang="en-US" dirty="0">
                <a:solidFill>
                  <a:srgbClr val="0070C0"/>
                </a:solidFill>
              </a:rPr>
              <a:t>环形周长：</a:t>
            </a:r>
            <a:r>
              <a:rPr lang="en-US" altLang="zh-CN" dirty="0">
                <a:solidFill>
                  <a:srgbClr val="0070C0"/>
                </a:solidFill>
              </a:rPr>
              <a:t>100 km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60FF33-7838-4306-8F15-6A59A20836AD}"/>
              </a:ext>
            </a:extLst>
          </p:cNvPr>
          <p:cNvSpPr txBox="1"/>
          <p:nvPr/>
        </p:nvSpPr>
        <p:spPr>
          <a:xfrm>
            <a:off x="5444106" y="2334642"/>
            <a:ext cx="3752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/>
              <a:t>隧道周长</a:t>
            </a:r>
            <a:r>
              <a:rPr lang="en-US" altLang="zh-CN" sz="2800" b="1" dirty="0"/>
              <a:t>:  </a:t>
            </a:r>
            <a:r>
              <a:rPr lang="en-US" altLang="zh-CN" sz="2000" dirty="0"/>
              <a:t>204 m  to  </a:t>
            </a:r>
            <a:r>
              <a:rPr lang="en-US" altLang="zh-CN" sz="2000" dirty="0">
                <a:solidFill>
                  <a:srgbClr val="0070C0"/>
                </a:solidFill>
              </a:rPr>
              <a:t>100 km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0B8F00-5E02-4A46-A058-B323D1CE1524}"/>
              </a:ext>
            </a:extLst>
          </p:cNvPr>
          <p:cNvSpPr txBox="1"/>
          <p:nvPr/>
        </p:nvSpPr>
        <p:spPr>
          <a:xfrm>
            <a:off x="3071664" y="1320017"/>
            <a:ext cx="1236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/>
              <a:t>电子尺度</a:t>
            </a:r>
            <a:endParaRPr lang="en-US" altLang="zh-CN" sz="2000" dirty="0"/>
          </a:p>
          <a:p>
            <a:pPr algn="ctr"/>
            <a:r>
              <a:rPr lang="en-US" altLang="zh-CN" sz="2800" dirty="0"/>
              <a:t>10</a:t>
            </a:r>
            <a:r>
              <a:rPr lang="en-US" altLang="zh-CN" sz="2800" baseline="30000" dirty="0"/>
              <a:t>-15</a:t>
            </a:r>
            <a:r>
              <a:rPr lang="en-US" altLang="zh-CN" sz="2800" dirty="0"/>
              <a:t> m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E2DA33-F479-4381-8476-9D5DE2AC567F}"/>
              </a:ext>
            </a:extLst>
          </p:cNvPr>
          <p:cNvSpPr txBox="1"/>
          <p:nvPr/>
        </p:nvSpPr>
        <p:spPr>
          <a:xfrm>
            <a:off x="10332372" y="1320017"/>
            <a:ext cx="1236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/>
              <a:t>夸克尺度</a:t>
            </a:r>
            <a:endParaRPr lang="en-US" altLang="zh-CN" sz="2000" dirty="0"/>
          </a:p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10</a:t>
            </a:r>
            <a:r>
              <a:rPr lang="en-US" altLang="zh-CN" sz="2800" baseline="30000" dirty="0">
                <a:solidFill>
                  <a:srgbClr val="0070C0"/>
                </a:solidFill>
              </a:rPr>
              <a:t>-18</a:t>
            </a:r>
            <a:r>
              <a:rPr lang="en-US" altLang="zh-CN" sz="2800" dirty="0">
                <a:solidFill>
                  <a:srgbClr val="0070C0"/>
                </a:solidFill>
              </a:rPr>
              <a:t> m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cxnSp>
        <p:nvCxnSpPr>
          <p:cNvPr id="13" name="直接箭头连接符 35">
            <a:extLst>
              <a:ext uri="{FF2B5EF4-FFF2-40B4-BE49-F238E27FC236}">
                <a16:creationId xmlns:a16="http://schemas.microsoft.com/office/drawing/2014/main" id="{D345113B-92FC-4235-AAD0-C23A6D8AD54F}"/>
              </a:ext>
            </a:extLst>
          </p:cNvPr>
          <p:cNvCxnSpPr>
            <a:cxnSpLocks/>
          </p:cNvCxnSpPr>
          <p:nvPr/>
        </p:nvCxnSpPr>
        <p:spPr bwMode="auto">
          <a:xfrm>
            <a:off x="9120336" y="1858776"/>
            <a:ext cx="900000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35">
            <a:extLst>
              <a:ext uri="{FF2B5EF4-FFF2-40B4-BE49-F238E27FC236}">
                <a16:creationId xmlns:a16="http://schemas.microsoft.com/office/drawing/2014/main" id="{C70B41DF-4EC2-446D-92E5-4CDF62EB9331}"/>
              </a:ext>
            </a:extLst>
          </p:cNvPr>
          <p:cNvCxnSpPr>
            <a:cxnSpLocks/>
          </p:cNvCxnSpPr>
          <p:nvPr/>
        </p:nvCxnSpPr>
        <p:spPr bwMode="auto">
          <a:xfrm>
            <a:off x="6871493" y="1858776"/>
            <a:ext cx="900000" cy="0"/>
          </a:xfrm>
          <a:prstGeom prst="straightConnector1">
            <a:avLst/>
          </a:prstGeom>
          <a:ln w="635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35">
            <a:extLst>
              <a:ext uri="{FF2B5EF4-FFF2-40B4-BE49-F238E27FC236}">
                <a16:creationId xmlns:a16="http://schemas.microsoft.com/office/drawing/2014/main" id="{AB286B0C-F83F-4ADA-881D-54425C1A3614}"/>
              </a:ext>
            </a:extLst>
          </p:cNvPr>
          <p:cNvCxnSpPr>
            <a:cxnSpLocks/>
          </p:cNvCxnSpPr>
          <p:nvPr/>
        </p:nvCxnSpPr>
        <p:spPr bwMode="auto">
          <a:xfrm>
            <a:off x="4601533" y="1858776"/>
            <a:ext cx="900000" cy="0"/>
          </a:xfrm>
          <a:prstGeom prst="straightConnector1">
            <a:avLst/>
          </a:prstGeom>
          <a:ln w="635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35">
            <a:extLst>
              <a:ext uri="{FF2B5EF4-FFF2-40B4-BE49-F238E27FC236}">
                <a16:creationId xmlns:a16="http://schemas.microsoft.com/office/drawing/2014/main" id="{6FB9BBD5-DA47-4E34-A239-53FDC12E2488}"/>
              </a:ext>
            </a:extLst>
          </p:cNvPr>
          <p:cNvCxnSpPr>
            <a:cxnSpLocks/>
          </p:cNvCxnSpPr>
          <p:nvPr/>
        </p:nvCxnSpPr>
        <p:spPr bwMode="auto">
          <a:xfrm>
            <a:off x="5916294" y="1858776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35">
            <a:extLst>
              <a:ext uri="{FF2B5EF4-FFF2-40B4-BE49-F238E27FC236}">
                <a16:creationId xmlns:a16="http://schemas.microsoft.com/office/drawing/2014/main" id="{3A11B469-8D25-4344-8D04-454A16E6C296}"/>
              </a:ext>
            </a:extLst>
          </p:cNvPr>
          <p:cNvCxnSpPr>
            <a:cxnSpLocks/>
          </p:cNvCxnSpPr>
          <p:nvPr/>
        </p:nvCxnSpPr>
        <p:spPr bwMode="auto">
          <a:xfrm>
            <a:off x="8184232" y="1858776"/>
            <a:ext cx="540000" cy="0"/>
          </a:xfrm>
          <a:prstGeom prst="straightConnector1">
            <a:avLst/>
          </a:prstGeom>
          <a:ln w="6350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F0AFB5BF-CBA0-4B75-9D4B-761235D2F900}"/>
              </a:ext>
            </a:extLst>
          </p:cNvPr>
          <p:cNvSpPr txBox="1"/>
          <p:nvPr/>
        </p:nvSpPr>
        <p:spPr>
          <a:xfrm>
            <a:off x="4918678" y="1940055"/>
            <a:ext cx="480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电子对撞</a:t>
            </a:r>
            <a:r>
              <a:rPr lang="en-US" altLang="zh-CN" b="1" dirty="0">
                <a:solidFill>
                  <a:srgbClr val="FF0000"/>
                </a:solidFill>
              </a:rPr>
              <a:t>  ---  </a:t>
            </a:r>
            <a:r>
              <a:rPr lang="zh-CN" altLang="en-US" b="1" dirty="0">
                <a:solidFill>
                  <a:srgbClr val="0070C0"/>
                </a:solidFill>
              </a:rPr>
              <a:t>探索和研究尺度更小的基本粒子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58C267-C9BF-4D75-B067-7393F411D485}"/>
              </a:ext>
            </a:extLst>
          </p:cNvPr>
          <p:cNvSpPr txBox="1"/>
          <p:nvPr/>
        </p:nvSpPr>
        <p:spPr>
          <a:xfrm>
            <a:off x="5080101" y="1084036"/>
            <a:ext cx="4480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/>
              <a:t>加速器性能</a:t>
            </a:r>
            <a:r>
              <a:rPr lang="en-US" altLang="zh-CN" sz="2800" b="1" dirty="0"/>
              <a:t>:  </a:t>
            </a:r>
            <a:r>
              <a:rPr lang="en-US" altLang="zh-CN" dirty="0"/>
              <a:t>1.89 GeV</a:t>
            </a:r>
            <a:r>
              <a:rPr lang="en-US" altLang="zh-CN" dirty="0">
                <a:solidFill>
                  <a:srgbClr val="0070C0"/>
                </a:solidFill>
              </a:rPr>
              <a:t>  </a:t>
            </a:r>
            <a:r>
              <a:rPr lang="en-US" altLang="zh-CN" dirty="0"/>
              <a:t>to  </a:t>
            </a:r>
            <a:r>
              <a:rPr lang="en-US" altLang="zh-CN" dirty="0">
                <a:solidFill>
                  <a:srgbClr val="0070C0"/>
                </a:solidFill>
              </a:rPr>
              <a:t>120 GeV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1CA707C-C7F7-4672-9320-D6CAF8AC023A}"/>
              </a:ext>
            </a:extLst>
          </p:cNvPr>
          <p:cNvSpPr txBox="1"/>
          <p:nvPr/>
        </p:nvSpPr>
        <p:spPr>
          <a:xfrm>
            <a:off x="342646" y="1443277"/>
            <a:ext cx="1720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难点 </a:t>
            </a:r>
            <a:r>
              <a:rPr lang="en-US" altLang="zh-CN" sz="4800" b="1" dirty="0">
                <a:solidFill>
                  <a:srgbClr val="FF0000"/>
                </a:solidFill>
              </a:rPr>
              <a:t>: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031294E2-8878-48AD-A2C1-99A5E5A03658}"/>
              </a:ext>
            </a:extLst>
          </p:cNvPr>
          <p:cNvSpPr/>
          <p:nvPr/>
        </p:nvSpPr>
        <p:spPr>
          <a:xfrm>
            <a:off x="2185108" y="1607256"/>
            <a:ext cx="540000" cy="540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470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17" y="116632"/>
            <a:ext cx="704577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Introduction --- </a:t>
            </a:r>
            <a:r>
              <a:rPr lang="zh-CN" altLang="en-US" sz="2800" dirty="0">
                <a:solidFill>
                  <a:schemeClr val="tx1"/>
                </a:solidFill>
                <a:latin typeface="+mn-lt"/>
              </a:rPr>
              <a:t>从 </a:t>
            </a:r>
            <a:r>
              <a:rPr lang="en-US" altLang="zh-CN" sz="2800" dirty="0">
                <a:solidFill>
                  <a:schemeClr val="tx1"/>
                </a:solidFill>
                <a:latin typeface="+mn-lt"/>
              </a:rPr>
              <a:t>BEPC </a:t>
            </a:r>
            <a:r>
              <a:rPr lang="zh-CN" altLang="en-US" sz="2800" dirty="0">
                <a:solidFill>
                  <a:srgbClr val="0070C0"/>
                </a:solidFill>
                <a:latin typeface="+mn-lt"/>
              </a:rPr>
              <a:t>到 </a:t>
            </a:r>
            <a:r>
              <a:rPr lang="en-US" altLang="zh-CN" sz="2800" dirty="0">
                <a:solidFill>
                  <a:srgbClr val="0070C0"/>
                </a:solidFill>
                <a:latin typeface="+mn-lt"/>
              </a:rPr>
              <a:t>CEPC</a:t>
            </a:r>
            <a:endParaRPr lang="zh-CN" alt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60FF33-7838-4306-8F15-6A59A20836AD}"/>
              </a:ext>
            </a:extLst>
          </p:cNvPr>
          <p:cNvSpPr txBox="1"/>
          <p:nvPr/>
        </p:nvSpPr>
        <p:spPr>
          <a:xfrm>
            <a:off x="3611765" y="1116465"/>
            <a:ext cx="4968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/>
              <a:t>探测器性能</a:t>
            </a:r>
            <a:r>
              <a:rPr lang="en-US" altLang="zh-CN" sz="2800" b="1" dirty="0"/>
              <a:t>:  </a:t>
            </a:r>
            <a:r>
              <a:rPr lang="zh-CN" altLang="en-US" sz="2000" b="1" dirty="0">
                <a:solidFill>
                  <a:srgbClr val="0070C0"/>
                </a:solidFill>
              </a:rPr>
              <a:t>数量更多，性能更优！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2A6BDE9-8250-4ABD-A13F-79FD13A50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990" y="3054423"/>
            <a:ext cx="1998026" cy="18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E99715-B402-4646-B84B-0EFF3E868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435" y="2154423"/>
            <a:ext cx="3739098" cy="360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AB1D3A6-2D0D-495C-837B-C7E21A887DAB}"/>
              </a:ext>
            </a:extLst>
          </p:cNvPr>
          <p:cNvSpPr txBox="1"/>
          <p:nvPr/>
        </p:nvSpPr>
        <p:spPr>
          <a:xfrm>
            <a:off x="2389707" y="2592758"/>
            <a:ext cx="89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BESIII</a:t>
            </a:r>
            <a:endParaRPr lang="zh-CN" altLang="en-US" sz="24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8A4083-56CC-41EB-B300-7A351B23FFEC}"/>
              </a:ext>
            </a:extLst>
          </p:cNvPr>
          <p:cNvSpPr txBox="1"/>
          <p:nvPr/>
        </p:nvSpPr>
        <p:spPr>
          <a:xfrm>
            <a:off x="7942050" y="1692758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/>
              <a:t>CEPC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6FA3B21-A861-4B08-BFCA-6351BE2E5507}"/>
              </a:ext>
            </a:extLst>
          </p:cNvPr>
          <p:cNvSpPr txBox="1"/>
          <p:nvPr/>
        </p:nvSpPr>
        <p:spPr>
          <a:xfrm>
            <a:off x="292970" y="3769757"/>
            <a:ext cx="15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Weight :  650 t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98FC1B0-C178-4B25-9A3B-9ACE96932685}"/>
              </a:ext>
            </a:extLst>
          </p:cNvPr>
          <p:cNvSpPr txBox="1"/>
          <p:nvPr/>
        </p:nvSpPr>
        <p:spPr>
          <a:xfrm>
            <a:off x="10224533" y="3769757"/>
            <a:ext cx="16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Weight :  6000 t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4C58D2-65A3-4E93-9F8C-13D66D13B005}"/>
              </a:ext>
            </a:extLst>
          </p:cNvPr>
          <p:cNvSpPr txBox="1"/>
          <p:nvPr/>
        </p:nvSpPr>
        <p:spPr>
          <a:xfrm>
            <a:off x="2119568" y="4854423"/>
            <a:ext cx="1436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Detectors :  </a:t>
            </a:r>
          </a:p>
          <a:p>
            <a:pPr algn="ctr"/>
            <a:r>
              <a:rPr lang="en-US" altLang="zh-CN" dirty="0"/>
              <a:t>EMC</a:t>
            </a:r>
          </a:p>
          <a:p>
            <a:pPr algn="ctr"/>
            <a:r>
              <a:rPr lang="en-US" altLang="zh-CN" dirty="0"/>
              <a:t>DC(TOF)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8A8247-EBAF-4FF5-B77F-C515477F1A55}"/>
              </a:ext>
            </a:extLst>
          </p:cNvPr>
          <p:cNvSpPr txBox="1"/>
          <p:nvPr/>
        </p:nvSpPr>
        <p:spPr>
          <a:xfrm>
            <a:off x="7274206" y="5754423"/>
            <a:ext cx="21615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Detectors :  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HCAL  ECAL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TPC(OTK)  ITK  Vertex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82CBCED-9FBC-4331-A804-C47ED3993447}"/>
              </a:ext>
            </a:extLst>
          </p:cNvPr>
          <p:cNvSpPr txBox="1"/>
          <p:nvPr/>
        </p:nvSpPr>
        <p:spPr>
          <a:xfrm>
            <a:off x="10013424" y="1639685"/>
            <a:ext cx="2076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0070C0"/>
                </a:solidFill>
              </a:rPr>
              <a:t>Dimension : </a:t>
            </a:r>
          </a:p>
          <a:p>
            <a:pPr algn="ctr"/>
            <a:r>
              <a:rPr lang="en-US" altLang="zh-CN" dirty="0"/>
              <a:t>length : </a:t>
            </a:r>
            <a:r>
              <a:rPr lang="en-US" altLang="zh-CN" dirty="0">
                <a:solidFill>
                  <a:srgbClr val="0070C0"/>
                </a:solidFill>
              </a:rPr>
              <a:t>11750</a:t>
            </a:r>
            <a:r>
              <a:rPr lang="en-US" altLang="zh-CN" dirty="0"/>
              <a:t> mm</a:t>
            </a:r>
          </a:p>
          <a:p>
            <a:pPr algn="ctr"/>
            <a:r>
              <a:rPr lang="en-US" altLang="zh-CN" dirty="0"/>
              <a:t>Height : </a:t>
            </a:r>
            <a:r>
              <a:rPr lang="en-US" altLang="zh-CN" dirty="0">
                <a:solidFill>
                  <a:srgbClr val="0070C0"/>
                </a:solidFill>
              </a:rPr>
              <a:t>10970</a:t>
            </a:r>
            <a:r>
              <a:rPr lang="en-US" altLang="zh-CN" dirty="0"/>
              <a:t> mm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24DCF8-2864-46BF-BEE7-31ED833112CE}"/>
              </a:ext>
            </a:extLst>
          </p:cNvPr>
          <p:cNvSpPr txBox="1"/>
          <p:nvPr/>
        </p:nvSpPr>
        <p:spPr>
          <a:xfrm>
            <a:off x="105774" y="1639685"/>
            <a:ext cx="20768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Dimension : </a:t>
            </a:r>
          </a:p>
          <a:p>
            <a:pPr algn="ctr"/>
            <a:r>
              <a:rPr lang="en-US" altLang="zh-CN" dirty="0"/>
              <a:t>length : 5800 mm</a:t>
            </a:r>
          </a:p>
          <a:p>
            <a:pPr algn="ctr"/>
            <a:r>
              <a:rPr lang="en-US" altLang="zh-CN" dirty="0"/>
              <a:t>Height : 5240 mm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07AF5E-F738-4EF1-BF30-BF801DCBD00E}"/>
              </a:ext>
            </a:extLst>
          </p:cNvPr>
          <p:cNvSpPr txBox="1"/>
          <p:nvPr/>
        </p:nvSpPr>
        <p:spPr>
          <a:xfrm>
            <a:off x="4301054" y="1762795"/>
            <a:ext cx="1720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</a:rPr>
              <a:t>难点 </a:t>
            </a:r>
            <a:r>
              <a:rPr lang="en-US" altLang="zh-CN" sz="4800" b="1" dirty="0">
                <a:solidFill>
                  <a:srgbClr val="FF0000"/>
                </a:solidFill>
              </a:rPr>
              <a:t>: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0AF4EDE-68CA-43AC-9430-FA2AACBFB6D4}"/>
              </a:ext>
            </a:extLst>
          </p:cNvPr>
          <p:cNvSpPr txBox="1"/>
          <p:nvPr/>
        </p:nvSpPr>
        <p:spPr>
          <a:xfrm>
            <a:off x="163130" y="4247510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Cos</a:t>
            </a:r>
            <a:r>
              <a:rPr lang="el-GR" altLang="zh-CN" sz="2800" dirty="0"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cs typeface="Times New Roman" panose="02020603050405020304" pitchFamily="18" charset="0"/>
              </a:rPr>
              <a:t> : 0.93</a:t>
            </a:r>
            <a:endParaRPr lang="zh-CN" altLang="en-US" sz="28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F184659-521A-4491-B89A-075E77063F60}"/>
              </a:ext>
            </a:extLst>
          </p:cNvPr>
          <p:cNvSpPr txBox="1"/>
          <p:nvPr/>
        </p:nvSpPr>
        <p:spPr>
          <a:xfrm>
            <a:off x="10149641" y="4247510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070C0"/>
                </a:solidFill>
              </a:rPr>
              <a:t>Cos</a:t>
            </a:r>
            <a:r>
              <a:rPr lang="el-GR" altLang="zh-C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zh-C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: 0.99</a:t>
            </a:r>
            <a:endParaRPr lang="zh-CN" altLang="en-US" sz="2800" dirty="0">
              <a:solidFill>
                <a:srgbClr val="0070C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7A40D4-0433-4930-AC9F-6FBBD8D510A9}"/>
              </a:ext>
            </a:extLst>
          </p:cNvPr>
          <p:cNvSpPr txBox="1"/>
          <p:nvPr/>
        </p:nvSpPr>
        <p:spPr>
          <a:xfrm>
            <a:off x="4018572" y="3301150"/>
            <a:ext cx="2285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Cos0.93  to  </a:t>
            </a:r>
            <a:r>
              <a:rPr lang="en-US" altLang="zh-CN" sz="2000" dirty="0">
                <a:solidFill>
                  <a:srgbClr val="0070C0"/>
                </a:solidFill>
              </a:rPr>
              <a:t>Cos0.99</a:t>
            </a:r>
          </a:p>
          <a:p>
            <a:pPr algn="ctr"/>
            <a:r>
              <a:rPr lang="en-US" altLang="zh-CN" sz="1600" dirty="0"/>
              <a:t>(21</a:t>
            </a:r>
            <a:r>
              <a:rPr lang="en-US" altLang="zh-CN" sz="1600" dirty="0">
                <a:cs typeface="Times New Roman" panose="02020603050405020304" pitchFamily="18" charset="0"/>
              </a:rPr>
              <a:t>°)</a:t>
            </a:r>
            <a:r>
              <a:rPr lang="en-US" altLang="zh-CN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           (8.1°)</a:t>
            </a:r>
            <a:endParaRPr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30" name="箭头: 下 29">
            <a:extLst>
              <a:ext uri="{FF2B5EF4-FFF2-40B4-BE49-F238E27FC236}">
                <a16:creationId xmlns:a16="http://schemas.microsoft.com/office/drawing/2014/main" id="{1EEE14B6-9D4B-4C2A-8D79-12A88F8D3BA0}"/>
              </a:ext>
            </a:extLst>
          </p:cNvPr>
          <p:cNvSpPr/>
          <p:nvPr/>
        </p:nvSpPr>
        <p:spPr>
          <a:xfrm>
            <a:off x="4891225" y="2677471"/>
            <a:ext cx="540000" cy="540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5FA624-8463-456B-8B1E-71ABA761F0CC}"/>
              </a:ext>
            </a:extLst>
          </p:cNvPr>
          <p:cNvSpPr txBox="1"/>
          <p:nvPr/>
        </p:nvSpPr>
        <p:spPr>
          <a:xfrm>
            <a:off x="4167204" y="4654839"/>
            <a:ext cx="1988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70C0"/>
                </a:solidFill>
              </a:rPr>
              <a:t>强度与刚度</a:t>
            </a:r>
            <a:endParaRPr lang="en-US" altLang="zh-CN" sz="2800" b="1" dirty="0">
              <a:solidFill>
                <a:srgbClr val="0070C0"/>
              </a:solidFill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临界</a:t>
            </a:r>
            <a:r>
              <a:rPr lang="zh-CN" altLang="en-US" sz="2800" b="1" dirty="0">
                <a:solidFill>
                  <a:srgbClr val="0070C0"/>
                </a:solidFill>
              </a:rPr>
              <a:t>设计</a:t>
            </a:r>
          </a:p>
        </p:txBody>
      </p:sp>
    </p:spTree>
    <p:extLst>
      <p:ext uri="{BB962C8B-B14F-4D97-AF65-F5344CB8AC3E}">
        <p14:creationId xmlns:p14="http://schemas.microsoft.com/office/powerpoint/2010/main" val="343491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17" y="116632"/>
            <a:ext cx="704577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Introduction --- </a:t>
            </a:r>
            <a:r>
              <a:rPr lang="zh-CN" altLang="en-US" sz="2800" dirty="0">
                <a:solidFill>
                  <a:schemeClr val="tx1"/>
                </a:solidFill>
                <a:latin typeface="+mn-lt"/>
              </a:rPr>
              <a:t>从 </a:t>
            </a:r>
            <a:r>
              <a:rPr lang="en-US" altLang="zh-CN" sz="2800" dirty="0">
                <a:solidFill>
                  <a:schemeClr val="tx1"/>
                </a:solidFill>
                <a:latin typeface="+mn-lt"/>
              </a:rPr>
              <a:t>BEPC </a:t>
            </a:r>
            <a:r>
              <a:rPr lang="zh-CN" altLang="en-US" sz="2800" dirty="0">
                <a:solidFill>
                  <a:srgbClr val="0070C0"/>
                </a:solidFill>
                <a:latin typeface="+mn-lt"/>
              </a:rPr>
              <a:t>到 </a:t>
            </a:r>
            <a:r>
              <a:rPr lang="en-US" altLang="zh-CN" sz="2800" dirty="0">
                <a:solidFill>
                  <a:srgbClr val="0070C0"/>
                </a:solidFill>
                <a:latin typeface="+mn-lt"/>
              </a:rPr>
              <a:t>CEPC</a:t>
            </a:r>
            <a:endParaRPr lang="zh-CN" alt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F60FF33-7838-4306-8F15-6A59A20836AD}"/>
              </a:ext>
            </a:extLst>
          </p:cNvPr>
          <p:cNvSpPr txBox="1"/>
          <p:nvPr/>
        </p:nvSpPr>
        <p:spPr>
          <a:xfrm>
            <a:off x="3721447" y="1116465"/>
            <a:ext cx="4749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/>
              <a:t>探测器安装</a:t>
            </a:r>
            <a:r>
              <a:rPr lang="en-US" altLang="zh-CN" sz="2800" dirty="0"/>
              <a:t>:  </a:t>
            </a:r>
            <a:r>
              <a:rPr lang="zh-CN" altLang="en-US" sz="2000" dirty="0"/>
              <a:t>平面安装</a:t>
            </a:r>
            <a:r>
              <a:rPr lang="en-US" altLang="zh-CN" sz="2000" dirty="0"/>
              <a:t>  to  </a:t>
            </a:r>
            <a:r>
              <a:rPr lang="zh-CN" altLang="en-US" sz="2000" dirty="0">
                <a:solidFill>
                  <a:srgbClr val="0070C0"/>
                </a:solidFill>
              </a:rPr>
              <a:t>立体安装</a:t>
            </a:r>
          </a:p>
        </p:txBody>
      </p:sp>
      <p:pic>
        <p:nvPicPr>
          <p:cNvPr id="13" name="Picture 23" descr="图片15">
            <a:extLst>
              <a:ext uri="{FF2B5EF4-FFF2-40B4-BE49-F238E27FC236}">
                <a16:creationId xmlns:a16="http://schemas.microsoft.com/office/drawing/2014/main" id="{A917B205-A3C7-4F10-8CF1-27419800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3" y="2199365"/>
            <a:ext cx="3682800" cy="295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C564001-2BC4-483B-BAF3-8AE4686522C4}"/>
              </a:ext>
            </a:extLst>
          </p:cNvPr>
          <p:cNvSpPr txBox="1"/>
          <p:nvPr/>
        </p:nvSpPr>
        <p:spPr>
          <a:xfrm>
            <a:off x="1422833" y="5157623"/>
            <a:ext cx="1940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BESIII</a:t>
            </a:r>
            <a:r>
              <a:rPr lang="zh-CN" altLang="en-US" sz="2000" dirty="0"/>
              <a:t>安装</a:t>
            </a:r>
            <a:r>
              <a:rPr lang="en-US" altLang="zh-CN" sz="2000" dirty="0"/>
              <a:t>(</a:t>
            </a:r>
            <a:r>
              <a:rPr lang="zh-CN" altLang="en-US" sz="2000" dirty="0"/>
              <a:t>地面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28AD114-7C5A-4EA3-8662-AEBAD705B224}"/>
              </a:ext>
            </a:extLst>
          </p:cNvPr>
          <p:cNvCxnSpPr>
            <a:cxnSpLocks/>
          </p:cNvCxnSpPr>
          <p:nvPr/>
        </p:nvCxnSpPr>
        <p:spPr>
          <a:xfrm>
            <a:off x="2355472" y="3539397"/>
            <a:ext cx="497729" cy="353738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AF641844-2099-4715-BBFE-49528DA93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295" y="1850738"/>
            <a:ext cx="3682321" cy="360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FFE6055-9936-4EB1-A1E6-2CBC2AB0121D}"/>
              </a:ext>
            </a:extLst>
          </p:cNvPr>
          <p:cNvSpPr txBox="1"/>
          <p:nvPr/>
        </p:nvSpPr>
        <p:spPr>
          <a:xfrm>
            <a:off x="9632938" y="2004809"/>
            <a:ext cx="244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</a:rPr>
              <a:t>竖井 </a:t>
            </a:r>
            <a:r>
              <a:rPr lang="en-US" altLang="zh-CN" sz="2000" dirty="0">
                <a:solidFill>
                  <a:srgbClr val="0070C0"/>
                </a:solidFill>
              </a:rPr>
              <a:t>:  &gt;100 m (</a:t>
            </a:r>
            <a:r>
              <a:rPr lang="zh-CN" altLang="en-US" sz="2000" dirty="0">
                <a:solidFill>
                  <a:srgbClr val="0070C0"/>
                </a:solidFill>
              </a:rPr>
              <a:t>地下</a:t>
            </a:r>
            <a:r>
              <a:rPr lang="en-US" altLang="zh-CN" sz="2000" dirty="0">
                <a:solidFill>
                  <a:srgbClr val="0070C0"/>
                </a:solidFill>
              </a:rPr>
              <a:t>)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3973E30-6AA7-4A27-81C4-8E13868D7530}"/>
              </a:ext>
            </a:extLst>
          </p:cNvPr>
          <p:cNvSpPr txBox="1"/>
          <p:nvPr/>
        </p:nvSpPr>
        <p:spPr>
          <a:xfrm>
            <a:off x="8835088" y="5557733"/>
            <a:ext cx="1928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70C0"/>
                </a:solidFill>
              </a:rPr>
              <a:t>CEPC</a:t>
            </a:r>
            <a:r>
              <a:rPr lang="zh-CN" altLang="en-US" sz="2000" dirty="0">
                <a:solidFill>
                  <a:srgbClr val="0070C0"/>
                </a:solidFill>
              </a:rPr>
              <a:t>安装</a:t>
            </a:r>
            <a:r>
              <a:rPr lang="en-US" altLang="zh-CN" sz="2000" dirty="0">
                <a:solidFill>
                  <a:srgbClr val="0070C0"/>
                </a:solidFill>
              </a:rPr>
              <a:t>(</a:t>
            </a:r>
            <a:r>
              <a:rPr lang="zh-CN" altLang="en-US" sz="2000" dirty="0">
                <a:solidFill>
                  <a:srgbClr val="0070C0"/>
                </a:solidFill>
              </a:rPr>
              <a:t>地下</a:t>
            </a:r>
            <a:r>
              <a:rPr lang="en-US" altLang="zh-CN" sz="2000" dirty="0">
                <a:solidFill>
                  <a:srgbClr val="0070C0"/>
                </a:solidFill>
              </a:rPr>
              <a:t>)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1C5F07-C668-49D1-BFC9-F626148315C7}"/>
              </a:ext>
            </a:extLst>
          </p:cNvPr>
          <p:cNvSpPr txBox="1"/>
          <p:nvPr/>
        </p:nvSpPr>
        <p:spPr>
          <a:xfrm>
            <a:off x="5236257" y="1894521"/>
            <a:ext cx="1720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</a:rPr>
              <a:t>难点 </a:t>
            </a:r>
            <a:r>
              <a:rPr lang="en-US" altLang="zh-CN" sz="4800" b="1" dirty="0">
                <a:solidFill>
                  <a:srgbClr val="FF0000"/>
                </a:solidFill>
              </a:rPr>
              <a:t>: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D3AB374-722F-4FF2-810A-93BE38BE8307}"/>
              </a:ext>
            </a:extLst>
          </p:cNvPr>
          <p:cNvSpPr txBox="1"/>
          <p:nvPr/>
        </p:nvSpPr>
        <p:spPr>
          <a:xfrm>
            <a:off x="5009882" y="3349318"/>
            <a:ext cx="217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/>
              <a:t>预装点</a:t>
            </a:r>
            <a:r>
              <a:rPr lang="en-US" altLang="zh-CN" sz="2000" dirty="0"/>
              <a:t>  to  </a:t>
            </a:r>
            <a:r>
              <a:rPr lang="zh-CN" altLang="en-US" sz="2000" dirty="0">
                <a:solidFill>
                  <a:srgbClr val="0070C0"/>
                </a:solidFill>
              </a:rPr>
              <a:t>对撞点</a:t>
            </a:r>
            <a:endParaRPr lang="en-US" altLang="zh-CN" sz="2000" dirty="0">
              <a:solidFill>
                <a:srgbClr val="0070C0"/>
              </a:solidFill>
            </a:endParaRPr>
          </a:p>
        </p:txBody>
      </p:sp>
      <p:sp>
        <p:nvSpPr>
          <p:cNvPr id="27" name="箭头: 下 26">
            <a:extLst>
              <a:ext uri="{FF2B5EF4-FFF2-40B4-BE49-F238E27FC236}">
                <a16:creationId xmlns:a16="http://schemas.microsoft.com/office/drawing/2014/main" id="{BBD277F9-F2D5-4824-8E90-B89378242F47}"/>
              </a:ext>
            </a:extLst>
          </p:cNvPr>
          <p:cNvSpPr/>
          <p:nvPr/>
        </p:nvSpPr>
        <p:spPr>
          <a:xfrm>
            <a:off x="5826000" y="2767418"/>
            <a:ext cx="540000" cy="540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D25CFE-5707-47E2-86F1-822A71A23C50}"/>
              </a:ext>
            </a:extLst>
          </p:cNvPr>
          <p:cNvSpPr txBox="1"/>
          <p:nvPr/>
        </p:nvSpPr>
        <p:spPr>
          <a:xfrm>
            <a:off x="5077560" y="4373228"/>
            <a:ext cx="2037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</a:rPr>
              <a:t>空间</a:t>
            </a:r>
            <a:r>
              <a:rPr lang="zh-CN" altLang="en-US" sz="3600" b="1" dirty="0">
                <a:solidFill>
                  <a:srgbClr val="FF0000"/>
                </a:solidFill>
              </a:rPr>
              <a:t>限制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</a:rPr>
              <a:t>高效</a:t>
            </a:r>
            <a:r>
              <a:rPr lang="zh-CN" altLang="en-US" sz="3600" b="1" dirty="0">
                <a:solidFill>
                  <a:srgbClr val="0070C0"/>
                </a:solidFill>
              </a:rPr>
              <a:t>安装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3F3250-5EB2-4F07-B8D8-5C6B463E7203}"/>
              </a:ext>
            </a:extLst>
          </p:cNvPr>
          <p:cNvSpPr txBox="1"/>
          <p:nvPr/>
        </p:nvSpPr>
        <p:spPr>
          <a:xfrm>
            <a:off x="3888504" y="5782643"/>
            <a:ext cx="4414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/>
              <a:t>预装点 </a:t>
            </a:r>
            <a:r>
              <a:rPr lang="en-US" altLang="zh-CN" sz="2000" b="1" dirty="0"/>
              <a:t>:  </a:t>
            </a:r>
            <a:r>
              <a:rPr lang="zh-CN" altLang="en-US" dirty="0">
                <a:solidFill>
                  <a:srgbClr val="0070C0"/>
                </a:solidFill>
              </a:rPr>
              <a:t>探测器安装</a:t>
            </a:r>
            <a:r>
              <a:rPr lang="zh-CN" altLang="en-US" dirty="0"/>
              <a:t> 和</a:t>
            </a:r>
            <a:r>
              <a:rPr lang="en-US" altLang="zh-CN" dirty="0"/>
              <a:t> </a:t>
            </a:r>
            <a:r>
              <a:rPr lang="zh-CN" altLang="en-US" dirty="0">
                <a:solidFill>
                  <a:srgbClr val="0070C0"/>
                </a:solidFill>
              </a:rPr>
              <a:t>加速器调束</a:t>
            </a:r>
            <a:r>
              <a:rPr lang="zh-CN" altLang="en-US" dirty="0"/>
              <a:t>  </a:t>
            </a:r>
            <a:r>
              <a:rPr lang="zh-CN" altLang="en-US" dirty="0">
                <a:solidFill>
                  <a:srgbClr val="0070C0"/>
                </a:solidFill>
              </a:rPr>
              <a:t>并行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zh-CN" altLang="en-US" sz="2000" b="1" dirty="0"/>
              <a:t>对撞点 </a:t>
            </a:r>
            <a:r>
              <a:rPr lang="en-US" altLang="zh-CN" sz="2000" b="1" dirty="0"/>
              <a:t>:  </a:t>
            </a:r>
            <a:r>
              <a:rPr lang="zh-CN" altLang="en-US" dirty="0">
                <a:solidFill>
                  <a:srgbClr val="0070C0"/>
                </a:solidFill>
              </a:rPr>
              <a:t>探测器安装</a:t>
            </a:r>
            <a:r>
              <a:rPr lang="zh-CN" altLang="en-US" dirty="0"/>
              <a:t> 和 </a:t>
            </a:r>
            <a:r>
              <a:rPr lang="zh-CN" altLang="en-US" dirty="0">
                <a:solidFill>
                  <a:srgbClr val="0070C0"/>
                </a:solidFill>
              </a:rPr>
              <a:t>加速器调束</a:t>
            </a:r>
            <a:r>
              <a:rPr lang="zh-CN" altLang="en-US" dirty="0"/>
              <a:t>  </a:t>
            </a:r>
            <a:r>
              <a:rPr lang="zh-CN" altLang="en-US" dirty="0">
                <a:solidFill>
                  <a:srgbClr val="FF0000"/>
                </a:solidFill>
              </a:rPr>
              <a:t>串行</a:t>
            </a:r>
          </a:p>
        </p:txBody>
      </p:sp>
    </p:spTree>
    <p:extLst>
      <p:ext uri="{BB962C8B-B14F-4D97-AF65-F5344CB8AC3E}">
        <p14:creationId xmlns:p14="http://schemas.microsoft.com/office/powerpoint/2010/main" val="227301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137" y="116632"/>
            <a:ext cx="5025735" cy="707886"/>
          </a:xfrm>
        </p:spPr>
        <p:txBody>
          <a:bodyPr wrap="none">
            <a:spAutoFit/>
          </a:bodyPr>
          <a:lstStyle/>
          <a:p>
            <a:r>
              <a:rPr lang="en-US" altLang="zh-CN" dirty="0"/>
              <a:t>Design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9F68AB-F9C3-4031-940D-F3859232F496}"/>
              </a:ext>
            </a:extLst>
          </p:cNvPr>
          <p:cNvSpPr txBox="1"/>
          <p:nvPr/>
        </p:nvSpPr>
        <p:spPr>
          <a:xfrm>
            <a:off x="2298303" y="1844824"/>
            <a:ext cx="954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</a:rPr>
              <a:t>简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0C2622C-0F44-4932-B33D-F212F4128CAB}"/>
              </a:ext>
            </a:extLst>
          </p:cNvPr>
          <p:cNvSpPr txBox="1"/>
          <p:nvPr/>
        </p:nvSpPr>
        <p:spPr>
          <a:xfrm>
            <a:off x="8934232" y="1848790"/>
            <a:ext cx="9541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0070C0"/>
                </a:solidFill>
              </a:rPr>
              <a:t>换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39DEAAC-1106-4EC0-AF70-67CA838A3932}"/>
              </a:ext>
            </a:extLst>
          </p:cNvPr>
          <p:cNvSpPr txBox="1"/>
          <p:nvPr/>
        </p:nvSpPr>
        <p:spPr>
          <a:xfrm>
            <a:off x="1310535" y="3181906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/>
              <a:t>最少的人</a:t>
            </a:r>
            <a:endParaRPr lang="en-US" altLang="zh-CN" sz="2000" dirty="0"/>
          </a:p>
          <a:p>
            <a:pPr algn="ctr"/>
            <a:r>
              <a:rPr lang="zh-CN" altLang="en-US" sz="2000" dirty="0"/>
              <a:t>最少的工装</a:t>
            </a:r>
            <a:endParaRPr lang="en-US" altLang="zh-CN" sz="2000" dirty="0"/>
          </a:p>
          <a:p>
            <a:pPr algn="ctr"/>
            <a:r>
              <a:rPr lang="zh-CN" altLang="en-US" sz="2000" dirty="0"/>
              <a:t>最少的步骤</a:t>
            </a:r>
            <a:endParaRPr lang="en-US" altLang="zh-CN" sz="2000" dirty="0"/>
          </a:p>
          <a:p>
            <a:pPr algn="ctr"/>
            <a:r>
              <a:rPr lang="zh-CN" altLang="en-US" sz="2000" dirty="0"/>
              <a:t>最短的时间</a:t>
            </a:r>
            <a:endParaRPr lang="en-US" altLang="zh-CN" sz="2000" dirty="0"/>
          </a:p>
          <a:p>
            <a:pPr algn="ctr"/>
            <a:r>
              <a:rPr lang="en-US" altLang="zh-CN" sz="2000" dirty="0"/>
              <a:t>……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0AF0471-8D41-4671-8696-6B97D88DF8AB}"/>
              </a:ext>
            </a:extLst>
          </p:cNvPr>
          <p:cNvSpPr txBox="1"/>
          <p:nvPr/>
        </p:nvSpPr>
        <p:spPr>
          <a:xfrm>
            <a:off x="2775357" y="364357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070C0"/>
                </a:solidFill>
              </a:rPr>
              <a:t>完成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AA43D5C-3B6D-4C66-81E6-1F419429C2EB}"/>
              </a:ext>
            </a:extLst>
          </p:cNvPr>
          <p:cNvSpPr txBox="1"/>
          <p:nvPr/>
        </p:nvSpPr>
        <p:spPr>
          <a:xfrm>
            <a:off x="8308647" y="367038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可逆重复</a:t>
            </a:r>
            <a:endParaRPr lang="en-US" altLang="zh-CN" dirty="0"/>
          </a:p>
          <a:p>
            <a:pPr algn="ctr"/>
            <a:r>
              <a:rPr lang="zh-CN" altLang="en-US" dirty="0"/>
              <a:t>设计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902CCC-8546-4434-A4ED-BD3AA1836134}"/>
              </a:ext>
            </a:extLst>
          </p:cNvPr>
          <p:cNvSpPr txBox="1"/>
          <p:nvPr/>
        </p:nvSpPr>
        <p:spPr>
          <a:xfrm>
            <a:off x="9411286" y="3639605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rgbClr val="0070C0"/>
                </a:solidFill>
              </a:rPr>
              <a:t>更换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4DA5327-DD7D-4101-AA4D-F4F40CF76465}"/>
              </a:ext>
            </a:extLst>
          </p:cNvPr>
          <p:cNvSpPr txBox="1"/>
          <p:nvPr/>
        </p:nvSpPr>
        <p:spPr>
          <a:xfrm>
            <a:off x="4154329" y="2581741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FF0000"/>
                </a:solidFill>
              </a:rPr>
              <a:t>总体思路指导下的</a:t>
            </a:r>
            <a:endParaRPr lang="en-US" altLang="zh-CN" sz="3600" dirty="0">
              <a:solidFill>
                <a:srgbClr val="FF0000"/>
              </a:solidFill>
            </a:endParaRPr>
          </a:p>
          <a:p>
            <a:pPr algn="ctr"/>
            <a:r>
              <a:rPr lang="zh-CN" altLang="en-US" sz="3600" dirty="0">
                <a:solidFill>
                  <a:srgbClr val="FF0000"/>
                </a:solidFill>
              </a:rPr>
              <a:t>各子探测器设计</a:t>
            </a:r>
          </a:p>
        </p:txBody>
      </p:sp>
    </p:spTree>
    <p:extLst>
      <p:ext uri="{BB962C8B-B14F-4D97-AF65-F5344CB8AC3E}">
        <p14:creationId xmlns:p14="http://schemas.microsoft.com/office/powerpoint/2010/main" val="278593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F0E1054-E5A6-4E9A-A2DA-13C80807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02" y="1103874"/>
            <a:ext cx="6935876" cy="558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B4BED2C-444C-4DBA-9256-5547A05F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09" y="208965"/>
            <a:ext cx="10251781" cy="523220"/>
          </a:xfrm>
        </p:spPr>
        <p:txBody>
          <a:bodyPr wrap="none">
            <a:spAutoFit/>
          </a:bodyPr>
          <a:lstStyle/>
          <a:p>
            <a:r>
              <a:rPr lang="en-US" altLang="zh-CN" sz="2800" dirty="0"/>
              <a:t>Layout of detector underground experimental room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B467E-1C4E-47BA-B556-D5D98EF6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381328"/>
            <a:ext cx="263213" cy="276999"/>
          </a:xfrm>
        </p:spPr>
        <p:txBody>
          <a:bodyPr wrap="none">
            <a:spAutoFit/>
          </a:bodyPr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8E55E9-B539-486A-86CE-397FA3F2F202}"/>
              </a:ext>
            </a:extLst>
          </p:cNvPr>
          <p:cNvSpPr txBox="1"/>
          <p:nvPr/>
        </p:nvSpPr>
        <p:spPr>
          <a:xfrm>
            <a:off x="335360" y="1278922"/>
            <a:ext cx="176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Front view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6EFFA7-B79B-4D10-A149-19AC52421B5C}"/>
              </a:ext>
            </a:extLst>
          </p:cNvPr>
          <p:cNvSpPr/>
          <p:nvPr/>
        </p:nvSpPr>
        <p:spPr>
          <a:xfrm>
            <a:off x="534852" y="2348880"/>
            <a:ext cx="39758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Distance from detectors to left wall :</a:t>
            </a:r>
          </a:p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33000 mm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31B405E-3508-447A-A5DB-8A291476E8FB}"/>
              </a:ext>
            </a:extLst>
          </p:cNvPr>
          <p:cNvSpPr txBox="1"/>
          <p:nvPr/>
        </p:nvSpPr>
        <p:spPr>
          <a:xfrm>
            <a:off x="4596077" y="5733256"/>
            <a:ext cx="97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Left wall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6BEDCE-C597-4295-964B-126F17B51E34}"/>
              </a:ext>
            </a:extLst>
          </p:cNvPr>
          <p:cNvSpPr txBox="1"/>
          <p:nvPr/>
        </p:nvSpPr>
        <p:spPr>
          <a:xfrm>
            <a:off x="407368" y="3904385"/>
            <a:ext cx="4223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Distance from ground to beam center :</a:t>
            </a:r>
          </a:p>
          <a:p>
            <a:pPr algn="ctr"/>
            <a:r>
              <a:rPr lang="en-US" altLang="zh-CN" sz="3600" dirty="0">
                <a:solidFill>
                  <a:srgbClr val="0070C0"/>
                </a:solidFill>
              </a:rPr>
              <a:t>8000 mm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909D2C0-3DC2-4D56-8439-4EB40A5FB125}"/>
              </a:ext>
            </a:extLst>
          </p:cNvPr>
          <p:cNvSpPr txBox="1"/>
          <p:nvPr/>
        </p:nvSpPr>
        <p:spPr>
          <a:xfrm>
            <a:off x="607230" y="5828856"/>
            <a:ext cx="3823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探测器在长度方向的偏心设计依据 </a:t>
            </a:r>
            <a:r>
              <a:rPr lang="en-US" altLang="zh-CN" dirty="0"/>
              <a:t>:</a:t>
            </a: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ACC MDI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Component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can be installed</a:t>
            </a:r>
          </a:p>
        </p:txBody>
      </p:sp>
    </p:spTree>
    <p:extLst>
      <p:ext uri="{BB962C8B-B14F-4D97-AF65-F5344CB8AC3E}">
        <p14:creationId xmlns:p14="http://schemas.microsoft.com/office/powerpoint/2010/main" val="1488128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54896</TotalTime>
  <Words>1339</Words>
  <Application>Microsoft Office PowerPoint</Application>
  <PresentationFormat>宽屏</PresentationFormat>
  <Paragraphs>357</Paragraphs>
  <Slides>28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等线</vt:lpstr>
      <vt:lpstr>黑体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PowerPoint 演示文稿</vt:lpstr>
      <vt:lpstr>Content</vt:lpstr>
      <vt:lpstr>Introduction --- 探测器安装位置</vt:lpstr>
      <vt:lpstr>Introduction --- 探测器机械布局</vt:lpstr>
      <vt:lpstr>Introduction --- 从 BEPC 到 CEPC</vt:lpstr>
      <vt:lpstr>Introduction --- 从 BEPC 到 CEPC</vt:lpstr>
      <vt:lpstr>Introduction --- 从 BEPC 到 CEPC</vt:lpstr>
      <vt:lpstr>Design principles</vt:lpstr>
      <vt:lpstr>Layout of detector underground experimental room</vt:lpstr>
      <vt:lpstr>Layout of detector underground experimental room</vt:lpstr>
      <vt:lpstr>Layout of detector underground experimental room</vt:lpstr>
      <vt:lpstr>Layout of detector underground experimental room</vt:lpstr>
      <vt:lpstr>Layout of detector underground experimental room</vt:lpstr>
      <vt:lpstr>Installation design --- Requirements</vt:lpstr>
      <vt:lpstr>Installation design --- Requirements</vt:lpstr>
      <vt:lpstr>Installation design --- Requirements</vt:lpstr>
      <vt:lpstr>Installation design --- Prepare</vt:lpstr>
      <vt:lpstr>Installation design --- Prepare</vt:lpstr>
      <vt:lpstr>Installation design --- Prepare</vt:lpstr>
      <vt:lpstr>Installation design --- Prepare</vt:lpstr>
      <vt:lpstr>Installation design --- Connection</vt:lpstr>
      <vt:lpstr>Installation design --- Connection</vt:lpstr>
      <vt:lpstr>Installation design --- Mixed installation</vt:lpstr>
      <vt:lpstr>Installation design --- Mixed installation</vt:lpstr>
      <vt:lpstr>Installation design --- Modular Installation</vt:lpstr>
      <vt:lpstr>Installation design --- Integral Installation</vt:lpstr>
      <vt:lpstr>Summary and working plan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Q Ji</cp:lastModifiedBy>
  <cp:revision>2984</cp:revision>
  <cp:lastPrinted>2022-11-06T05:19:21Z</cp:lastPrinted>
  <dcterms:created xsi:type="dcterms:W3CDTF">2012-09-04T11:33:36Z</dcterms:created>
  <dcterms:modified xsi:type="dcterms:W3CDTF">2024-08-21T22:15:59Z</dcterms:modified>
</cp:coreProperties>
</file>