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953" r:id="rId2"/>
    <p:sldId id="907" r:id="rId3"/>
    <p:sldId id="1103" r:id="rId4"/>
    <p:sldId id="1112" r:id="rId5"/>
    <p:sldId id="1113" r:id="rId6"/>
    <p:sldId id="1115" r:id="rId7"/>
    <p:sldId id="1105" r:id="rId8"/>
    <p:sldId id="981" r:id="rId9"/>
    <p:sldId id="982" r:id="rId10"/>
    <p:sldId id="1109" r:id="rId11"/>
    <p:sldId id="987" r:id="rId12"/>
    <p:sldId id="1107" r:id="rId13"/>
    <p:sldId id="1108" r:id="rId14"/>
    <p:sldId id="991" r:id="rId15"/>
    <p:sldId id="993" r:id="rId16"/>
    <p:sldId id="966" r:id="rId17"/>
    <p:sldId id="996" r:id="rId18"/>
    <p:sldId id="1019" r:id="rId19"/>
    <p:sldId id="297" r:id="rId20"/>
    <p:sldId id="998" r:id="rId21"/>
    <p:sldId id="1110" r:id="rId22"/>
    <p:sldId id="1000" r:id="rId23"/>
    <p:sldId id="942" r:id="rId24"/>
    <p:sldId id="971" r:id="rId25"/>
    <p:sldId id="334" r:id="rId26"/>
    <p:sldId id="1003" r:id="rId27"/>
    <p:sldId id="1004" r:id="rId28"/>
    <p:sldId id="1006" r:id="rId29"/>
    <p:sldId id="1007" r:id="rId30"/>
    <p:sldId id="1020" r:id="rId31"/>
    <p:sldId id="1021" r:id="rId32"/>
    <p:sldId id="1111" r:id="rId33"/>
    <p:sldId id="1018" r:id="rId34"/>
    <p:sldId id="1061" r:id="rId35"/>
    <p:sldId id="1077" r:id="rId36"/>
    <p:sldId id="1117" r:id="rId37"/>
    <p:sldId id="1082" r:id="rId38"/>
    <p:sldId id="1089" r:id="rId39"/>
    <p:sldId id="1091" r:id="rId40"/>
    <p:sldId id="1092" r:id="rId41"/>
    <p:sldId id="1096" r:id="rId42"/>
    <p:sldId id="1097" r:id="rId43"/>
    <p:sldId id="1118" r:id="rId44"/>
    <p:sldId id="1119" r:id="rId45"/>
    <p:sldId id="1101" r:id="rId46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FFFFFF"/>
    <a:srgbClr val="0000FF"/>
    <a:srgbClr val="E6E6E6"/>
    <a:srgbClr val="0070C0"/>
    <a:srgbClr val="4D8357"/>
    <a:srgbClr val="005800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>
      <p:cViewPr varScale="1">
        <p:scale>
          <a:sx n="85" d="100"/>
          <a:sy n="85" d="100"/>
        </p:scale>
        <p:origin x="90" y="4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2024/8/21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7328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00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810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0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94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46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30B2B-8DAF-4635-9F01-0B9C458933E3}" type="datetime1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B315D-5845-4E10-96EE-900B6420E4E9}" type="datetime1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8D2C3-E4EE-4507-8B92-8AE7B7B616F4}" type="datetime1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92942-8651-4956-B7C0-A7B74FFC6096}" type="datetime1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Accelerator TDR International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CE2C9-0858-40D0-852F-2215466EB8FC}" type="datetime1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 dirty="0"/>
              <a:t>CEPC Accelerator TDR International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480570"/>
            <a:ext cx="9083800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CEPC</a:t>
            </a:r>
            <a:r>
              <a:rPr lang="zh-CN" altLang="en-US" sz="6000" dirty="0">
                <a:solidFill>
                  <a:srgbClr val="C00000"/>
                </a:solidFill>
              </a:rPr>
              <a:t>加速器机械设计</a:t>
            </a: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王海静  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2024.8.22</a:t>
            </a:r>
          </a:p>
          <a:p>
            <a:pPr algn="ctr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2024 CEPC 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机械设计研讨会 河南洛阳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949280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49CDECC-0C57-4FE2-A844-88CD268EE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B67D5B-A28F-4895-B626-903E2ABE2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D231F69-61EE-4256-82FE-B389C9A9DF67}"/>
              </a:ext>
            </a:extLst>
          </p:cNvPr>
          <p:cNvGrpSpPr>
            <a:grpSpLocks noChangeAspect="1"/>
          </p:cNvGrpSpPr>
          <p:nvPr/>
        </p:nvGrpSpPr>
        <p:grpSpPr>
          <a:xfrm>
            <a:off x="761965" y="2107152"/>
            <a:ext cx="4045093" cy="3705362"/>
            <a:chOff x="5922595" y="1154948"/>
            <a:chExt cx="5283730" cy="483997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848F5E3-71CA-433A-A3CE-C4450FF1F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7600" y="1285861"/>
              <a:ext cx="3600000" cy="4339726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283E8F0-83F5-4425-83A9-DCA8A52C4B23}"/>
                </a:ext>
              </a:extLst>
            </p:cNvPr>
            <p:cNvSpPr txBox="1"/>
            <p:nvPr/>
          </p:nvSpPr>
          <p:spPr>
            <a:xfrm>
              <a:off x="6308180" y="1538919"/>
              <a:ext cx="1739908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相邻二极铁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07784A44-F0AA-4D94-92E6-DA23AB221CA0}"/>
                </a:ext>
              </a:extLst>
            </p:cNvPr>
            <p:cNvSpPr txBox="1"/>
            <p:nvPr/>
          </p:nvSpPr>
          <p:spPr>
            <a:xfrm>
              <a:off x="9619194" y="1162354"/>
              <a:ext cx="1248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相邻四极铁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4445C8DA-8DA3-46D0-8765-09CED6CC26BC}"/>
                </a:ext>
              </a:extLst>
            </p:cNvPr>
            <p:cNvSpPr txBox="1"/>
            <p:nvPr/>
          </p:nvSpPr>
          <p:spPr>
            <a:xfrm>
              <a:off x="9987293" y="4567394"/>
              <a:ext cx="955070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CH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7FC601EF-A16C-4391-B5DB-25275F279804}"/>
                </a:ext>
              </a:extLst>
            </p:cNvPr>
            <p:cNvSpPr txBox="1"/>
            <p:nvPr/>
          </p:nvSpPr>
          <p:spPr>
            <a:xfrm>
              <a:off x="8737600" y="1154948"/>
              <a:ext cx="944564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CV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425B8E59-36A0-4929-9895-90E298454A85}"/>
                </a:ext>
              </a:extLst>
            </p:cNvPr>
            <p:cNvSpPr txBox="1"/>
            <p:nvPr/>
          </p:nvSpPr>
          <p:spPr>
            <a:xfrm>
              <a:off x="7885065" y="1524278"/>
              <a:ext cx="104856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真空盒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9F80F243-499D-458D-9C91-71E28B9B3C52}"/>
                </a:ext>
              </a:extLst>
            </p:cNvPr>
            <p:cNvSpPr txBox="1"/>
            <p:nvPr/>
          </p:nvSpPr>
          <p:spPr>
            <a:xfrm>
              <a:off x="6240016" y="3882667"/>
              <a:ext cx="1143506" cy="442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铅屏蔽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69C47035-F537-4164-A9B0-AD7A1A73FB89}"/>
                </a:ext>
              </a:extLst>
            </p:cNvPr>
            <p:cNvCxnSpPr/>
            <p:nvPr/>
          </p:nvCxnSpPr>
          <p:spPr>
            <a:xfrm flipH="1">
              <a:off x="7248128" y="1877473"/>
              <a:ext cx="79878" cy="83144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F2B72FFD-C9A0-4532-84D6-68AD7889D40D}"/>
                </a:ext>
              </a:extLst>
            </p:cNvPr>
            <p:cNvCxnSpPr/>
            <p:nvPr/>
          </p:nvCxnSpPr>
          <p:spPr>
            <a:xfrm flipH="1">
              <a:off x="8048086" y="1827132"/>
              <a:ext cx="424178" cy="14814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B5747A8-4A52-4AAB-8439-2629E3CF6928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 flipH="1">
              <a:off x="10160000" y="1500908"/>
              <a:ext cx="83234" cy="55994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756BA3F-A2F8-4152-94EF-03BE29FBCB1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8899460" y="1597170"/>
              <a:ext cx="310423" cy="6092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913F478-FF66-4E57-A692-A49FD032EB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333439" y="3497187"/>
              <a:ext cx="860167" cy="10184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C33212CA-D75A-4D4F-AD6A-7A3F154EBF36}"/>
                </a:ext>
              </a:extLst>
            </p:cNvPr>
            <p:cNvSpPr txBox="1"/>
            <p:nvPr/>
          </p:nvSpPr>
          <p:spPr>
            <a:xfrm>
              <a:off x="5922595" y="4515600"/>
              <a:ext cx="1757583" cy="844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共架支架及调节机构</a:t>
              </a:r>
              <a:endParaRPr lang="en-US" dirty="0"/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D19BA4E0-BE35-4F4E-8F9B-1C5D764D2F03}"/>
                </a:ext>
              </a:extLst>
            </p:cNvPr>
            <p:cNvCxnSpPr/>
            <p:nvPr/>
          </p:nvCxnSpPr>
          <p:spPr>
            <a:xfrm flipV="1">
              <a:off x="7442568" y="3455724"/>
              <a:ext cx="105804" cy="5962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048D1592-2BD7-4232-9DE3-05D588CEEB39}"/>
                </a:ext>
              </a:extLst>
            </p:cNvPr>
            <p:cNvCxnSpPr/>
            <p:nvPr/>
          </p:nvCxnSpPr>
          <p:spPr>
            <a:xfrm flipV="1">
              <a:off x="7491573" y="3429000"/>
              <a:ext cx="556513" cy="6229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99EFC2E2-BF04-4F13-B0F7-89F8382E0E3B}"/>
                </a:ext>
              </a:extLst>
            </p:cNvPr>
            <p:cNvCxnSpPr/>
            <p:nvPr/>
          </p:nvCxnSpPr>
          <p:spPr>
            <a:xfrm flipV="1">
              <a:off x="7495470" y="3228919"/>
              <a:ext cx="2123724" cy="8230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444213CB-3CE0-4AF6-8A11-048D646FFB26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6801387" y="4221223"/>
              <a:ext cx="1246699" cy="2943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E15F96-52E5-4B7B-9096-BF4FB2C4D725}"/>
                </a:ext>
              </a:extLst>
            </p:cNvPr>
            <p:cNvSpPr txBox="1"/>
            <p:nvPr/>
          </p:nvSpPr>
          <p:spPr>
            <a:xfrm>
              <a:off x="9637157" y="5158905"/>
              <a:ext cx="1569168" cy="482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上层支架</a:t>
              </a:r>
              <a:endParaRPr lang="en-US" dirty="0"/>
            </a:p>
          </p:txBody>
        </p: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402E609-01DF-4AB2-8D6A-406E017F9C3B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8908403" y="3924842"/>
              <a:ext cx="1513338" cy="12340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1E946AF-2006-40BE-AF6D-F9A4558A3A6E}"/>
                </a:ext>
              </a:extLst>
            </p:cNvPr>
            <p:cNvSpPr txBox="1"/>
            <p:nvPr/>
          </p:nvSpPr>
          <p:spPr>
            <a:xfrm>
              <a:off x="8737600" y="5625587"/>
              <a:ext cx="8815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基座</a:t>
              </a:r>
              <a:endParaRPr lang="en-US" dirty="0"/>
            </a:p>
          </p:txBody>
        </p:sp>
        <p:cxnSp>
          <p:nvCxnSpPr>
            <p:cNvPr id="26" name="直接连接符 25">
              <a:extLst>
                <a:ext uri="{FF2B5EF4-FFF2-40B4-BE49-F238E27FC236}">
                  <a16:creationId xmlns:a16="http://schemas.microsoft.com/office/drawing/2014/main" id="{8918890A-A06B-427B-843B-38C7DF8A8B1C}"/>
                </a:ext>
              </a:extLst>
            </p:cNvPr>
            <p:cNvCxnSpPr>
              <a:stCxn id="25" idx="0"/>
            </p:cNvCxnSpPr>
            <p:nvPr/>
          </p:nvCxnSpPr>
          <p:spPr>
            <a:xfrm flipH="1" flipV="1">
              <a:off x="8965529" y="5074472"/>
              <a:ext cx="212868" cy="55111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9927D46D-8286-4AA7-AEB1-21651F881E49}"/>
              </a:ext>
            </a:extLst>
          </p:cNvPr>
          <p:cNvGrpSpPr>
            <a:grpSpLocks noChangeAspect="1"/>
          </p:cNvGrpSpPr>
          <p:nvPr/>
        </p:nvGrpSpPr>
        <p:grpSpPr>
          <a:xfrm>
            <a:off x="5660543" y="4373306"/>
            <a:ext cx="5760000" cy="2308682"/>
            <a:chOff x="2385780" y="3353013"/>
            <a:chExt cx="7948597" cy="3185900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9EAF8B00-6554-4F0F-A58D-D441B9268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4377" y="3418402"/>
              <a:ext cx="2520000" cy="3120511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5CC7B999-1A14-4FA5-8F4A-13C0D8662EC1}"/>
                </a:ext>
              </a:extLst>
            </p:cNvPr>
            <p:cNvSpPr txBox="1"/>
            <p:nvPr/>
          </p:nvSpPr>
          <p:spPr>
            <a:xfrm>
              <a:off x="6240016" y="3887276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真空连接段</a:t>
              </a:r>
              <a:endParaRPr 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0F4D3C9-CD96-48C7-86D6-C619771C843B}"/>
                </a:ext>
              </a:extLst>
            </p:cNvPr>
            <p:cNvSpPr txBox="1"/>
            <p:nvPr/>
          </p:nvSpPr>
          <p:spPr>
            <a:xfrm>
              <a:off x="6240016" y="4539152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SP-50</a:t>
              </a:r>
              <a:r>
                <a:rPr lang="zh-CN" altLang="en-US" dirty="0"/>
                <a:t>泵</a:t>
              </a:r>
              <a:endParaRPr lang="en-US" dirty="0"/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EB5682E7-A353-44B2-8678-E76A4909964F}"/>
                </a:ext>
              </a:extLst>
            </p:cNvPr>
            <p:cNvSpPr txBox="1"/>
            <p:nvPr/>
          </p:nvSpPr>
          <p:spPr>
            <a:xfrm>
              <a:off x="6240016" y="5233499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泵调节机构</a:t>
              </a:r>
              <a:endParaRPr lang="en-US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AFDEE59-DAB7-4040-9A79-2560FD610B46}"/>
                </a:ext>
              </a:extLst>
            </p:cNvPr>
            <p:cNvSpPr txBox="1"/>
            <p:nvPr/>
          </p:nvSpPr>
          <p:spPr>
            <a:xfrm>
              <a:off x="6240016" y="588445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泵下层支架</a:t>
              </a:r>
              <a:endParaRPr lang="en-US" dirty="0"/>
            </a:p>
          </p:txBody>
        </p: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2F546BD-F2BF-494F-8789-3889506A0301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7608168" y="4071942"/>
              <a:ext cx="998017" cy="41873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3032ED59-400B-4BE2-A167-9C6EB46F67AC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7248128" y="4723818"/>
              <a:ext cx="1556150" cy="298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88C2D1E-FD25-4D7D-9FB6-D5811452BD3C}"/>
                </a:ext>
              </a:extLst>
            </p:cNvPr>
            <p:cNvCxnSpPr>
              <a:stCxn id="31" idx="3"/>
            </p:cNvCxnSpPr>
            <p:nvPr/>
          </p:nvCxnSpPr>
          <p:spPr>
            <a:xfrm>
              <a:off x="7680176" y="5418165"/>
              <a:ext cx="1124102" cy="2700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0820A8AF-EA88-484F-B484-77F6CFFABF8B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7680176" y="6069118"/>
              <a:ext cx="1015824" cy="366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E06E485-0DBA-46C6-A06D-2694B094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5780" y="3353013"/>
              <a:ext cx="3240000" cy="2716506"/>
            </a:xfrm>
            <a:prstGeom prst="rect">
              <a:avLst/>
            </a:prstGeom>
          </p:spPr>
        </p:pic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5D51DA3-B576-4CE5-BD8E-F63BEB2D2927}"/>
                </a:ext>
              </a:extLst>
            </p:cNvPr>
            <p:cNvCxnSpPr>
              <a:endCxn id="29" idx="1"/>
            </p:cNvCxnSpPr>
            <p:nvPr/>
          </p:nvCxnSpPr>
          <p:spPr>
            <a:xfrm flipV="1">
              <a:off x="4601639" y="4071942"/>
              <a:ext cx="1638377" cy="9505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id="{C4AB0C8E-FB25-4992-AE0D-47FB6194A45D}"/>
                </a:ext>
              </a:extLst>
            </p:cNvPr>
            <p:cNvCxnSpPr>
              <a:endCxn id="30" idx="1"/>
            </p:cNvCxnSpPr>
            <p:nvPr/>
          </p:nvCxnSpPr>
          <p:spPr>
            <a:xfrm>
              <a:off x="4377624" y="4256608"/>
              <a:ext cx="1862392" cy="4672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FFC30945-B3CC-4F20-B66F-CC81CA27135D}"/>
                </a:ext>
              </a:extLst>
            </p:cNvPr>
            <p:cNvCxnSpPr>
              <a:endCxn id="31" idx="1"/>
            </p:cNvCxnSpPr>
            <p:nvPr/>
          </p:nvCxnSpPr>
          <p:spPr>
            <a:xfrm flipV="1">
              <a:off x="4601639" y="5418165"/>
              <a:ext cx="1638377" cy="32327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588EADD-D15A-46C5-B4D1-B8C10DD97FE4}"/>
              </a:ext>
            </a:extLst>
          </p:cNvPr>
          <p:cNvGrpSpPr>
            <a:grpSpLocks noChangeAspect="1"/>
          </p:cNvGrpSpPr>
          <p:nvPr/>
        </p:nvGrpSpPr>
        <p:grpSpPr>
          <a:xfrm>
            <a:off x="6438627" y="1704127"/>
            <a:ext cx="4226353" cy="2382410"/>
            <a:chOff x="1294401" y="2774625"/>
            <a:chExt cx="6383641" cy="3764288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80D2C3F9-76A0-4DEE-A88C-0519AD667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4401" y="2774625"/>
              <a:ext cx="4320000" cy="3764288"/>
            </a:xfrm>
            <a:prstGeom prst="rect">
              <a:avLst/>
            </a:prstGeom>
          </p:spPr>
        </p:pic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8C07616-E5B0-49BF-992C-8FA16AEA3872}"/>
                </a:ext>
              </a:extLst>
            </p:cNvPr>
            <p:cNvSpPr txBox="1"/>
            <p:nvPr/>
          </p:nvSpPr>
          <p:spPr>
            <a:xfrm>
              <a:off x="5583628" y="3148789"/>
              <a:ext cx="13456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BPM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FBE2D37E-D79B-464F-B3A5-D3ED66595A10}"/>
                </a:ext>
              </a:extLst>
            </p:cNvPr>
            <p:cNvSpPr txBox="1"/>
            <p:nvPr/>
          </p:nvSpPr>
          <p:spPr>
            <a:xfrm>
              <a:off x="5579475" y="3673230"/>
              <a:ext cx="1628424" cy="53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上层支架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9A7F4B5D-D258-4F5C-98D8-7282BB0B862A}"/>
                </a:ext>
              </a:extLst>
            </p:cNvPr>
            <p:cNvSpPr txBox="1"/>
            <p:nvPr/>
          </p:nvSpPr>
          <p:spPr>
            <a:xfrm>
              <a:off x="5577971" y="4251268"/>
              <a:ext cx="2100071" cy="923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下层支架及调节机构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D0E431FE-0D40-4DA4-AD6F-55E5AF358ADB}"/>
                </a:ext>
              </a:extLst>
            </p:cNvPr>
            <p:cNvSpPr txBox="1"/>
            <p:nvPr/>
          </p:nvSpPr>
          <p:spPr>
            <a:xfrm>
              <a:off x="5614401" y="5150272"/>
              <a:ext cx="1092377" cy="534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基座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B396BC51-52AF-47CC-A4D2-659948699200}"/>
                </a:ext>
              </a:extLst>
            </p:cNvPr>
            <p:cNvCxnSpPr>
              <a:endCxn id="43" idx="1"/>
            </p:cNvCxnSpPr>
            <p:nvPr/>
          </p:nvCxnSpPr>
          <p:spPr>
            <a:xfrm>
              <a:off x="4367808" y="3148789"/>
              <a:ext cx="1215820" cy="1692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4F97CB77-12A1-4F40-9811-C44CA2608CB5}"/>
                </a:ext>
              </a:extLst>
            </p:cNvPr>
            <p:cNvCxnSpPr>
              <a:cxnSpLocks/>
              <a:endCxn id="44" idx="1"/>
            </p:cNvCxnSpPr>
            <p:nvPr/>
          </p:nvCxnSpPr>
          <p:spPr>
            <a:xfrm>
              <a:off x="4511824" y="3726826"/>
              <a:ext cx="1067651" cy="213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D24027D3-C939-4FEF-9D99-23FB062E90C0}"/>
                </a:ext>
              </a:extLst>
            </p:cNvPr>
            <p:cNvCxnSpPr/>
            <p:nvPr/>
          </p:nvCxnSpPr>
          <p:spPr>
            <a:xfrm>
              <a:off x="4511824" y="4197671"/>
              <a:ext cx="1102577" cy="46660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8147DC89-56D7-4C3D-994E-3F022E7F7AD0}"/>
                </a:ext>
              </a:extLst>
            </p:cNvPr>
            <p:cNvCxnSpPr>
              <a:cxnSpLocks/>
              <a:endCxn id="46" idx="1"/>
            </p:cNvCxnSpPr>
            <p:nvPr/>
          </p:nvCxnSpPr>
          <p:spPr>
            <a:xfrm>
              <a:off x="4511824" y="5319550"/>
              <a:ext cx="1102577" cy="981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内容占位符 1">
            <a:extLst>
              <a:ext uri="{FF2B5EF4-FFF2-40B4-BE49-F238E27FC236}">
                <a16:creationId xmlns:a16="http://schemas.microsoft.com/office/drawing/2014/main" id="{14CA152C-5791-4C10-A590-76762A48952B}"/>
              </a:ext>
            </a:extLst>
          </p:cNvPr>
          <p:cNvSpPr txBox="1">
            <a:spLocks/>
          </p:cNvSpPr>
          <p:nvPr/>
        </p:nvSpPr>
        <p:spPr>
          <a:xfrm>
            <a:off x="901642" y="1306431"/>
            <a:ext cx="4912113" cy="55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Collider</a:t>
            </a:r>
            <a:r>
              <a:rPr lang="zh-CN" altLang="en-US" dirty="0"/>
              <a:t>校正铁支撑</a:t>
            </a:r>
            <a:endParaRPr lang="en-US" altLang="zh-CN" dirty="0"/>
          </a:p>
          <a:p>
            <a:endParaRPr lang="en-US" sz="2000" dirty="0"/>
          </a:p>
        </p:txBody>
      </p:sp>
      <p:sp>
        <p:nvSpPr>
          <p:cNvPr id="57" name="内容占位符 1">
            <a:extLst>
              <a:ext uri="{FF2B5EF4-FFF2-40B4-BE49-F238E27FC236}">
                <a16:creationId xmlns:a16="http://schemas.microsoft.com/office/drawing/2014/main" id="{F7D35D21-498D-472F-A463-821D7A93F397}"/>
              </a:ext>
            </a:extLst>
          </p:cNvPr>
          <p:cNvSpPr txBox="1">
            <a:spLocks/>
          </p:cNvSpPr>
          <p:nvPr/>
        </p:nvSpPr>
        <p:spPr>
          <a:xfrm>
            <a:off x="6670287" y="1347318"/>
            <a:ext cx="4912113" cy="55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Collider BPM</a:t>
            </a:r>
            <a:r>
              <a:rPr lang="zh-CN" altLang="en-US" dirty="0"/>
              <a:t>及支撑</a:t>
            </a:r>
            <a:endParaRPr lang="en-US" altLang="zh-CN" dirty="0"/>
          </a:p>
          <a:p>
            <a:endParaRPr lang="en-US" sz="2000" dirty="0"/>
          </a:p>
        </p:txBody>
      </p:sp>
      <p:sp>
        <p:nvSpPr>
          <p:cNvPr id="58" name="内容占位符 1">
            <a:extLst>
              <a:ext uri="{FF2B5EF4-FFF2-40B4-BE49-F238E27FC236}">
                <a16:creationId xmlns:a16="http://schemas.microsoft.com/office/drawing/2014/main" id="{4A673DCD-9F6F-40A6-A66F-FCFE149873A5}"/>
              </a:ext>
            </a:extLst>
          </p:cNvPr>
          <p:cNvSpPr txBox="1">
            <a:spLocks/>
          </p:cNvSpPr>
          <p:nvPr/>
        </p:nvSpPr>
        <p:spPr>
          <a:xfrm>
            <a:off x="6607940" y="4127390"/>
            <a:ext cx="4912113" cy="55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Collider </a:t>
            </a:r>
            <a:r>
              <a:rPr lang="zh-CN" altLang="en-US" dirty="0"/>
              <a:t>真空连接段及支撑</a:t>
            </a:r>
            <a:endParaRPr lang="en-US" altLang="zh-CN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1606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5CBF700-40C6-487E-8A54-EBCC29BCC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682" y="3486151"/>
            <a:ext cx="4320000" cy="329277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405F8FC-B8E6-4DE0-A3C2-FA55694C7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支架拓扑优化：设计</a:t>
            </a:r>
            <a:r>
              <a:rPr lang="en-US" altLang="zh-CN" dirty="0"/>
              <a:t>Booster</a:t>
            </a:r>
            <a:r>
              <a:rPr lang="zh-CN" altLang="en-US" dirty="0"/>
              <a:t>磁铁支架在</a:t>
            </a:r>
            <a:r>
              <a:rPr lang="en-US" altLang="zh-CN" dirty="0"/>
              <a:t>XY</a:t>
            </a:r>
            <a:r>
              <a:rPr lang="zh-CN" altLang="en-US" dirty="0"/>
              <a:t>截面分布。</a:t>
            </a:r>
            <a:endParaRPr lang="en-US" altLang="zh-CN" dirty="0"/>
          </a:p>
          <a:p>
            <a:pPr lvl="1"/>
            <a:r>
              <a:rPr lang="en-US" sz="2400" dirty="0"/>
              <a:t>Constraint: volume; Objective function: structure compliance.</a:t>
            </a:r>
          </a:p>
          <a:p>
            <a:pPr lvl="1"/>
            <a:r>
              <a:rPr lang="en-US" sz="2400" dirty="0"/>
              <a:t>Applicable to all types of magnet supports hanged to the ceiling.</a:t>
            </a:r>
          </a:p>
          <a:p>
            <a:pPr lvl="1"/>
            <a:r>
              <a:rPr lang="en-US" sz="2400" dirty="0"/>
              <a:t>Vertical steel frames with horizontal ribs are adopted to achieve a simple structure and a better appearance.</a:t>
            </a:r>
          </a:p>
          <a:p>
            <a:endParaRPr lang="en-US" sz="2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FD17D1-DAE5-45F8-816C-4165B82C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098B4EB0-06CE-481E-B32B-52DF58230A1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0B23A49-99F9-4871-AC28-B550C7F4B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pic>
        <p:nvPicPr>
          <p:cNvPr id="5" name="图片 4" descr="E:\CEPC\机械系统文档文件\CDR\cepc cdr文档撰写\CDR edited180425\10_percent_toplot.bmp">
            <a:extLst>
              <a:ext uri="{FF2B5EF4-FFF2-40B4-BE49-F238E27FC236}">
                <a16:creationId xmlns:a16="http://schemas.microsoft.com/office/drawing/2014/main" id="{31C5625B-E076-4DDA-A744-8C2D93E6A9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30" y="3694060"/>
            <a:ext cx="4320000" cy="31266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333B986-53E8-437E-82AE-B86DE146322A}"/>
              </a:ext>
            </a:extLst>
          </p:cNvPr>
          <p:cNvSpPr txBox="1"/>
          <p:nvPr/>
        </p:nvSpPr>
        <p:spPr>
          <a:xfrm>
            <a:off x="9624392" y="39695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Tunnel ceiling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203BF9-9C6D-4F9D-B456-A540D5676B58}"/>
              </a:ext>
            </a:extLst>
          </p:cNvPr>
          <p:cNvSpPr txBox="1"/>
          <p:nvPr/>
        </p:nvSpPr>
        <p:spPr>
          <a:xfrm>
            <a:off x="9624392" y="5557211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Magnet 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5473606-8DFD-49D9-A2F7-9269B8029A5B}"/>
              </a:ext>
            </a:extLst>
          </p:cNvPr>
          <p:cNvSpPr txBox="1"/>
          <p:nvPr/>
        </p:nvSpPr>
        <p:spPr>
          <a:xfrm>
            <a:off x="9624392" y="4651932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Selected elements for support </a:t>
            </a:r>
            <a:endParaRPr lang="zh-CN" altLang="en-US" dirty="0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2F1046A-30D5-4642-A8EB-606CA6819237}"/>
              </a:ext>
            </a:extLst>
          </p:cNvPr>
          <p:cNvCxnSpPr>
            <a:endCxn id="7" idx="1"/>
          </p:cNvCxnSpPr>
          <p:nvPr/>
        </p:nvCxnSpPr>
        <p:spPr>
          <a:xfrm flipV="1">
            <a:off x="7999149" y="4154262"/>
            <a:ext cx="1625243" cy="42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741EF9E-ADF0-419F-BD71-911D3718AF0B}"/>
              </a:ext>
            </a:extLst>
          </p:cNvPr>
          <p:cNvCxnSpPr>
            <a:endCxn id="9" idx="1"/>
          </p:cNvCxnSpPr>
          <p:nvPr/>
        </p:nvCxnSpPr>
        <p:spPr>
          <a:xfrm flipV="1">
            <a:off x="8039923" y="4975098"/>
            <a:ext cx="1584469" cy="3148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65F30AE-1B2E-4DFF-BDF0-9212FD02BF45}"/>
              </a:ext>
            </a:extLst>
          </p:cNvPr>
          <p:cNvCxnSpPr>
            <a:cxnSpLocks/>
          </p:cNvCxnSpPr>
          <p:nvPr/>
        </p:nvCxnSpPr>
        <p:spPr>
          <a:xfrm flipV="1">
            <a:off x="7896200" y="5760282"/>
            <a:ext cx="1728192" cy="3089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81BA383-2385-4814-A6BB-06F02A84A305}"/>
              </a:ext>
            </a:extLst>
          </p:cNvPr>
          <p:cNvSpPr txBox="1"/>
          <p:nvPr/>
        </p:nvSpPr>
        <p:spPr>
          <a:xfrm>
            <a:off x="1840199" y="6410888"/>
            <a:ext cx="3358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coordinate of 1st support point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DF89AE3-DD29-4B99-8CAE-775BF1DCAFB2}"/>
              </a:ext>
            </a:extLst>
          </p:cNvPr>
          <p:cNvSpPr txBox="1"/>
          <p:nvPr/>
        </p:nvSpPr>
        <p:spPr>
          <a:xfrm rot="16200000">
            <a:off x="54047" y="4901937"/>
            <a:ext cx="29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Angular coordinate of 2nd support point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99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4E0D026-F254-4CB2-82F7-D79959B01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2"/>
            <a:ext cx="4910336" cy="794566"/>
          </a:xfrm>
        </p:spPr>
        <p:txBody>
          <a:bodyPr/>
          <a:lstStyle/>
          <a:p>
            <a:r>
              <a:rPr lang="en-US" altLang="zh-CN" dirty="0"/>
              <a:t>Booster</a:t>
            </a:r>
            <a:r>
              <a:rPr lang="zh-CN" altLang="en-US" dirty="0"/>
              <a:t>二极铁及支撑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3354F5F-A237-4028-8FF9-45C155AF9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951ABF0-54CD-4F8E-91EA-09563DC8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1A14FB-FA95-4CB3-B19A-89FD8EF51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32" y="5195846"/>
            <a:ext cx="2880000" cy="14071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A891E3AB-D7E8-4BDE-A23D-DCED5AB04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70818"/>
              </p:ext>
            </p:extLst>
          </p:nvPr>
        </p:nvGraphicFramePr>
        <p:xfrm>
          <a:off x="983432" y="5350802"/>
          <a:ext cx="5112568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123158242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31176876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5975074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No. of order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Frequency (Hz)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Mode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108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24.2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X translation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3058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26.6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Yaw rotation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12224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28.9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Z translation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451527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1FBCEAC9-F31A-4E60-89CA-8BDA5EFA6C4A}"/>
              </a:ext>
            </a:extLst>
          </p:cNvPr>
          <p:cNvGrpSpPr>
            <a:grpSpLocks noChangeAspect="1"/>
          </p:cNvGrpSpPr>
          <p:nvPr/>
        </p:nvGrpSpPr>
        <p:grpSpPr>
          <a:xfrm>
            <a:off x="575152" y="2139590"/>
            <a:ext cx="5473222" cy="2827695"/>
            <a:chOff x="80323" y="2840960"/>
            <a:chExt cx="7297629" cy="377026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69743E8-7C8B-45B9-A97F-36F2E57DE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7952" y="2840960"/>
              <a:ext cx="7200000" cy="3770260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E13D1001-534D-4849-A3D9-88F1C2BA20C4}"/>
                </a:ext>
              </a:extLst>
            </p:cNvPr>
            <p:cNvSpPr txBox="1"/>
            <p:nvPr/>
          </p:nvSpPr>
          <p:spPr>
            <a:xfrm>
              <a:off x="2077344" y="5917922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铁芯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7FBE526-251F-4DBB-9273-20EC4B176863}"/>
                </a:ext>
              </a:extLst>
            </p:cNvPr>
            <p:cNvSpPr txBox="1"/>
            <p:nvPr/>
          </p:nvSpPr>
          <p:spPr>
            <a:xfrm>
              <a:off x="606540" y="5919733"/>
              <a:ext cx="852040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线圈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1AE965B-B23E-45BE-B4B8-06A8AB9AA7D3}"/>
                </a:ext>
              </a:extLst>
            </p:cNvPr>
            <p:cNvCxnSpPr>
              <a:cxnSpLocks/>
              <a:stCxn id="10" idx="0"/>
            </p:cNvCxnSpPr>
            <p:nvPr/>
          </p:nvCxnSpPr>
          <p:spPr>
            <a:xfrm flipH="1" flipV="1">
              <a:off x="983432" y="5445227"/>
              <a:ext cx="49128" cy="4745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8460389D-26FA-426A-A0A1-2B89DEBCE3DC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2279576" y="5572140"/>
              <a:ext cx="193812" cy="34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2314653-4D2D-4200-A8C3-2E7E7091883D}"/>
                </a:ext>
              </a:extLst>
            </p:cNvPr>
            <p:cNvSpPr txBox="1"/>
            <p:nvPr/>
          </p:nvSpPr>
          <p:spPr>
            <a:xfrm>
              <a:off x="80323" y="4509120"/>
              <a:ext cx="8520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调节机构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7926BFD0-FFC1-4807-8CA1-CF7311188183}"/>
                </a:ext>
              </a:extLst>
            </p:cNvPr>
            <p:cNvSpPr txBox="1"/>
            <p:nvPr/>
          </p:nvSpPr>
          <p:spPr>
            <a:xfrm>
              <a:off x="80323" y="3580788"/>
              <a:ext cx="852040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上层钢架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3ECEE22-BA29-4E12-896D-CD9AD9E18115}"/>
                </a:ext>
              </a:extLst>
            </p:cNvPr>
            <p:cNvCxnSpPr/>
            <p:nvPr/>
          </p:nvCxnSpPr>
          <p:spPr>
            <a:xfrm>
              <a:off x="796716" y="3903953"/>
              <a:ext cx="330932" cy="17311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29081FC8-5A9A-4217-8CFE-B361B9B58297}"/>
                </a:ext>
              </a:extLst>
            </p:cNvPr>
            <p:cNvCxnSpPr/>
            <p:nvPr/>
          </p:nvCxnSpPr>
          <p:spPr>
            <a:xfrm>
              <a:off x="796716" y="4726090"/>
              <a:ext cx="48189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27D231FD-D41F-467A-A487-8C5C3E14D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264" y="2080427"/>
            <a:ext cx="4320000" cy="3205340"/>
          </a:xfrm>
          <a:prstGeom prst="rect">
            <a:avLst/>
          </a:prstGeom>
        </p:spPr>
      </p:pic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9851F9D9-C906-46F4-BA1D-D5A7A964D65B}"/>
              </a:ext>
            </a:extLst>
          </p:cNvPr>
          <p:cNvSpPr txBox="1">
            <a:spLocks/>
          </p:cNvSpPr>
          <p:nvPr/>
        </p:nvSpPr>
        <p:spPr>
          <a:xfrm>
            <a:off x="7252935" y="1345024"/>
            <a:ext cx="4910336" cy="794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Booster</a:t>
            </a:r>
            <a:r>
              <a:rPr lang="zh-CN" altLang="en-US" dirty="0"/>
              <a:t>四极铁及支撑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96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FC5EB08-E548-4F84-9E53-1624D9F52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C6B9CF-F740-4E5B-9FC2-94B47512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AA8FA6-DB34-426A-98FA-9E4B844B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00" y="2405293"/>
            <a:ext cx="2520000" cy="393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141DBEE-DF1A-4DE8-BAA9-C6E7C0E27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807" y="2971250"/>
            <a:ext cx="2520000" cy="35058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B181509-0435-461C-93B6-E7EC6E075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021" y="2902387"/>
            <a:ext cx="2520000" cy="34616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15B73B-1346-4E34-A84F-EE5639E84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7646" y="2591613"/>
            <a:ext cx="2520000" cy="388544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E964626-0365-45A5-BC6B-36598E9803E1}"/>
              </a:ext>
            </a:extLst>
          </p:cNvPr>
          <p:cNvSpPr txBox="1"/>
          <p:nvPr/>
        </p:nvSpPr>
        <p:spPr>
          <a:xfrm>
            <a:off x="541100" y="1522926"/>
            <a:ext cx="3754700" cy="87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Booster </a:t>
            </a:r>
            <a:r>
              <a:rPr lang="zh-CN" altLang="en-US" dirty="0"/>
              <a:t>六极铁及支撑</a:t>
            </a:r>
            <a:endParaRPr 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B038CAA-D781-4308-AFE8-A722359982DD}"/>
              </a:ext>
            </a:extLst>
          </p:cNvPr>
          <p:cNvSpPr txBox="1"/>
          <p:nvPr/>
        </p:nvSpPr>
        <p:spPr>
          <a:xfrm>
            <a:off x="2962449" y="2374575"/>
            <a:ext cx="3504771" cy="87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Booster </a:t>
            </a:r>
            <a:r>
              <a:rPr lang="zh-CN" altLang="en-US" dirty="0"/>
              <a:t>校正铁及支撑</a:t>
            </a:r>
            <a:endParaRPr 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813DE9-124A-4456-9AEC-D002A394D912}"/>
              </a:ext>
            </a:extLst>
          </p:cNvPr>
          <p:cNvSpPr txBox="1"/>
          <p:nvPr/>
        </p:nvSpPr>
        <p:spPr>
          <a:xfrm>
            <a:off x="5746382" y="1533898"/>
            <a:ext cx="3311264" cy="87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Booster </a:t>
            </a:r>
            <a:r>
              <a:rPr lang="en-US" altLang="zh-CN" dirty="0"/>
              <a:t>BPM</a:t>
            </a:r>
            <a:r>
              <a:rPr lang="zh-CN" altLang="en-US" dirty="0"/>
              <a:t>及支撑</a:t>
            </a: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63D0F7C-A27C-4BE0-8F51-4F1950B36B57}"/>
              </a:ext>
            </a:extLst>
          </p:cNvPr>
          <p:cNvSpPr txBox="1"/>
          <p:nvPr/>
        </p:nvSpPr>
        <p:spPr>
          <a:xfrm>
            <a:off x="8639727" y="2153352"/>
            <a:ext cx="3311264" cy="876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zh-CN"/>
            </a:defPPr>
            <a:lvl1pPr marL="342900" indent="-342900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000" baseline="0">
                <a:latin typeface="Arial" panose="020B0604020202020204" pitchFamily="34" charset="0"/>
                <a:ea typeface="微软雅黑" pitchFamily="34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 baseline="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 baseline="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 baseline="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Booster </a:t>
            </a:r>
            <a:r>
              <a:rPr lang="zh-CN" altLang="en-US" dirty="0"/>
              <a:t>真空连接段及支撑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352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258822C-E3F4-4E8E-9F12-B1C208128B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/>
              <a:t>Linac</a:t>
            </a:r>
            <a:r>
              <a:rPr lang="zh-CN" altLang="en-US" dirty="0"/>
              <a:t>：</a:t>
            </a:r>
            <a:r>
              <a:rPr lang="en-US" altLang="zh-CN" dirty="0"/>
              <a:t>Similar to the </a:t>
            </a:r>
            <a:r>
              <a:rPr lang="en-US" altLang="zh-CN" dirty="0" err="1"/>
              <a:t>Linac</a:t>
            </a:r>
            <a:r>
              <a:rPr lang="en-US" altLang="zh-CN" dirty="0"/>
              <a:t> support of HEPS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9501B41-5C60-4B6A-A42A-2BD5EB27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EDAAFF4-2804-426F-95B6-3398109E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4E7BAF-3E9D-4747-973C-2158896EE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19" y="1702298"/>
            <a:ext cx="5760000" cy="2863671"/>
          </a:xfrm>
          <a:prstGeom prst="rect">
            <a:avLst/>
          </a:prstGeom>
          <a:noFill/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8A523650-A158-4719-ACC0-9C6C3F280A57}"/>
              </a:ext>
            </a:extLst>
          </p:cNvPr>
          <p:cNvSpPr txBox="1">
            <a:spLocks/>
          </p:cNvSpPr>
          <p:nvPr/>
        </p:nvSpPr>
        <p:spPr>
          <a:xfrm>
            <a:off x="6096000" y="1180391"/>
            <a:ext cx="5544616" cy="9361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1F6218-EEDE-4A96-92DD-207786F0A4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09" y="3119744"/>
            <a:ext cx="3599815" cy="3330575"/>
          </a:xfrm>
          <a:prstGeom prst="rect">
            <a:avLst/>
          </a:prstGeom>
          <a:noFill/>
        </p:spPr>
      </p:pic>
      <p:pic>
        <p:nvPicPr>
          <p:cNvPr id="8" name="图片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E170F696-5D26-4CD3-B048-A729D05C65F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68724" y="1055674"/>
            <a:ext cx="3372485" cy="20751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3B168B65-1BC6-4A00-B922-BC810198336A}"/>
              </a:ext>
            </a:extLst>
          </p:cNvPr>
          <p:cNvSpPr/>
          <p:nvPr/>
        </p:nvSpPr>
        <p:spPr>
          <a:xfrm>
            <a:off x="1793456" y="4415699"/>
            <a:ext cx="254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Bunching system support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4879D92-CD26-4B2F-9C71-4F6292BF493E}"/>
              </a:ext>
            </a:extLst>
          </p:cNvPr>
          <p:cNvSpPr/>
          <p:nvPr/>
        </p:nvSpPr>
        <p:spPr>
          <a:xfrm>
            <a:off x="8976320" y="2883174"/>
            <a:ext cx="3036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Accelerating structure support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BBAB22B-81D6-41B7-857C-0E8193CB6964}"/>
              </a:ext>
            </a:extLst>
          </p:cNvPr>
          <p:cNvSpPr/>
          <p:nvPr/>
        </p:nvSpPr>
        <p:spPr>
          <a:xfrm>
            <a:off x="7008354" y="6376489"/>
            <a:ext cx="199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Triplet unit support</a:t>
            </a: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8165D543-838E-47DB-9135-F374EADFE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269340"/>
              </p:ext>
            </p:extLst>
          </p:nvPr>
        </p:nvGraphicFramePr>
        <p:xfrm>
          <a:off x="503541" y="4941593"/>
          <a:ext cx="5380413" cy="1773555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766708">
                  <a:extLst>
                    <a:ext uri="{9D8B030D-6E8A-4147-A177-3AD203B41FA5}">
                      <a16:colId xmlns:a16="http://schemas.microsoft.com/office/drawing/2014/main" val="1582425903"/>
                    </a:ext>
                  </a:extLst>
                </a:gridCol>
                <a:gridCol w="717468">
                  <a:extLst>
                    <a:ext uri="{9D8B030D-6E8A-4147-A177-3AD203B41FA5}">
                      <a16:colId xmlns:a16="http://schemas.microsoft.com/office/drawing/2014/main" val="1915895310"/>
                    </a:ext>
                  </a:extLst>
                </a:gridCol>
                <a:gridCol w="896237">
                  <a:extLst>
                    <a:ext uri="{9D8B030D-6E8A-4147-A177-3AD203B41FA5}">
                      <a16:colId xmlns:a16="http://schemas.microsoft.com/office/drawing/2014/main" val="707628246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 in </a:t>
                      </a:r>
                      <a:r>
                        <a:rPr lang="en-US" sz="16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Linac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en-US" sz="16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6514559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Bunching system support</a:t>
                      </a:r>
                      <a:endParaRPr lang="en-US" sz="1600" b="0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72144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Magnet support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5705146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EBTL support</a:t>
                      </a:r>
                      <a:endParaRPr lang="en-US" sz="1600" b="0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777000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Accelerating structure support</a:t>
                      </a:r>
                      <a:endParaRPr lang="en-US" sz="1600" b="0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b="0" i="0" u="none" strike="noStrike" dirty="0"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604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194417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Vacuum device support</a:t>
                      </a:r>
                      <a:endParaRPr lang="en-US" sz="1600" b="0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5589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549287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Beam Instrument support</a:t>
                      </a:r>
                      <a:endParaRPr lang="en-US" sz="1600" b="0" i="0" u="none" strike="noStrike" dirty="0">
                        <a:solidFill>
                          <a:srgbClr val="E26B0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en-US" sz="16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36947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844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37A688-2FC7-4B18-B487-5856E6EB2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3" y="1744481"/>
            <a:ext cx="3240000" cy="2691332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0B6297-51AC-4EE0-B42D-E14B35B74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66139"/>
            <a:ext cx="4320000" cy="1124008"/>
          </a:xfrm>
          <a:prstGeom prst="rect">
            <a:avLst/>
          </a:prstGeom>
          <a:noFill/>
        </p:spPr>
      </p:pic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F7776878-0368-4165-97F5-466F0754345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5360" y="3614371"/>
          <a:ext cx="5256584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5722">
                  <a:extLst>
                    <a:ext uri="{9D8B030D-6E8A-4147-A177-3AD203B41FA5}">
                      <a16:colId xmlns:a16="http://schemas.microsoft.com/office/drawing/2014/main" val="3766476954"/>
                    </a:ext>
                  </a:extLst>
                </a:gridCol>
                <a:gridCol w="1042949">
                  <a:extLst>
                    <a:ext uri="{9D8B030D-6E8A-4147-A177-3AD203B41FA5}">
                      <a16:colId xmlns:a16="http://schemas.microsoft.com/office/drawing/2014/main" val="722053392"/>
                    </a:ext>
                  </a:extLst>
                </a:gridCol>
                <a:gridCol w="2067913">
                  <a:extLst>
                    <a:ext uri="{9D8B030D-6E8A-4147-A177-3AD203B41FA5}">
                      <a16:colId xmlns:a16="http://schemas.microsoft.com/office/drawing/2014/main" val="1525249825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Supports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Quantity (set)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Remarks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8500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Quadrupole &amp; sextuple support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72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Common girder for one quadrupole and one sextuple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134574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Quadrupole support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Supports of 2 kinds of quadrupoles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8826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Dipole support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Supports of 2 kinds of dipoles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412602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Lambertson support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92404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Kicker support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3829430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3B073AD-D024-404B-9EF9-3C35276AA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0DB34A72-50D7-4630-80C8-D171A99B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91BFE60-0F38-472A-AAA7-F7B3346B4A40}"/>
              </a:ext>
            </a:extLst>
          </p:cNvPr>
          <p:cNvSpPr txBox="1">
            <a:spLocks/>
          </p:cNvSpPr>
          <p:nvPr/>
        </p:nvSpPr>
        <p:spPr>
          <a:xfrm>
            <a:off x="666712" y="1392525"/>
            <a:ext cx="10829888" cy="26327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Damping Ring: </a:t>
            </a:r>
            <a:r>
              <a:rPr lang="en-US" sz="2800" dirty="0"/>
              <a:t>Similar to the transport line supports of HEPS</a:t>
            </a:r>
            <a:endParaRPr lang="en-US" sz="1800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CFE1F04-CE3C-42CC-BEE8-9244E8D94AED}"/>
              </a:ext>
            </a:extLst>
          </p:cNvPr>
          <p:cNvSpPr/>
          <p:nvPr/>
        </p:nvSpPr>
        <p:spPr>
          <a:xfrm>
            <a:off x="551384" y="3108977"/>
            <a:ext cx="48906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+mj-lt"/>
                <a:ea typeface="MS Mincho" panose="02020609040205080304" pitchFamily="49" charset="-128"/>
              </a:rPr>
              <a:t>Mechanical supports in the Damping Ring</a:t>
            </a:r>
            <a:r>
              <a:rPr lang="en-US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latin typeface="+mj-lt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2000" dirty="0">
              <a:latin typeface="+mj-lt"/>
              <a:ea typeface="MS Mincho" panose="02020609040205080304" pitchFamily="49" charset="-128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80F631E-D41B-4721-8859-257129F3B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00" y="3076302"/>
            <a:ext cx="2160000" cy="2389173"/>
          </a:xfrm>
          <a:prstGeom prst="rect">
            <a:avLst/>
          </a:prstGeom>
          <a:noFill/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CD0861-428B-466D-83A4-85C53A9A0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833" y="1966139"/>
            <a:ext cx="2520000" cy="2643916"/>
          </a:xfrm>
          <a:prstGeom prst="rect">
            <a:avLst/>
          </a:prstGeom>
          <a:noFill/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6BF0D830-CCB9-4D52-AB9D-A9F6B4BC7E2E}"/>
              </a:ext>
            </a:extLst>
          </p:cNvPr>
          <p:cNvSpPr/>
          <p:nvPr/>
        </p:nvSpPr>
        <p:spPr>
          <a:xfrm>
            <a:off x="5696803" y="4488979"/>
            <a:ext cx="19173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MS Mincho" panose="02020609040205080304" pitchFamily="49" charset="-128"/>
              </a:rPr>
              <a:t>Support of </a:t>
            </a:r>
            <a:r>
              <a:rPr lang="en-US" dirty="0" err="1">
                <a:ea typeface="MS Mincho" panose="02020609040205080304" pitchFamily="49" charset="-128"/>
              </a:rPr>
              <a:t>adjcent</a:t>
            </a:r>
            <a:r>
              <a:rPr lang="en-US" dirty="0">
                <a:ea typeface="MS Mincho" panose="02020609040205080304" pitchFamily="49" charset="-128"/>
              </a:rPr>
              <a:t> quadrupole and </a:t>
            </a:r>
            <a:r>
              <a:rPr lang="en-US" dirty="0" err="1">
                <a:ea typeface="MS Mincho" panose="02020609040205080304" pitchFamily="49" charset="-128"/>
              </a:rPr>
              <a:t>sextupole</a:t>
            </a:r>
            <a:endParaRPr lang="en-US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A57CAEC-A06A-477D-AC11-68164BDAB491}"/>
              </a:ext>
            </a:extLst>
          </p:cNvPr>
          <p:cNvSpPr/>
          <p:nvPr/>
        </p:nvSpPr>
        <p:spPr>
          <a:xfrm>
            <a:off x="7680176" y="5647501"/>
            <a:ext cx="22645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MS Mincho" panose="02020609040205080304" pitchFamily="49" charset="-128"/>
              </a:rPr>
              <a:t>Individual support of quadrupole magnet</a:t>
            </a:r>
            <a:endParaRPr 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094E09-01E2-4DA1-BAC0-3CE17CC289D6}"/>
              </a:ext>
            </a:extLst>
          </p:cNvPr>
          <p:cNvSpPr/>
          <p:nvPr/>
        </p:nvSpPr>
        <p:spPr>
          <a:xfrm>
            <a:off x="10080911" y="4714599"/>
            <a:ext cx="19979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ea typeface="MS Mincho" panose="02020609040205080304" pitchFamily="49" charset="-128"/>
              </a:rPr>
              <a:t>Individual support of dipole magnet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28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045CE6A-1A87-4605-9CB3-E39C88351C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37"/>
          <a:stretch/>
        </p:blipFill>
        <p:spPr>
          <a:xfrm rot="5400000">
            <a:off x="3219328" y="-51297"/>
            <a:ext cx="5230364" cy="865098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A6A2292-6B49-4D58-86AE-F3F0816F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C9CD3D9-8DB2-45C4-AB8C-94B90BA96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MDI </a:t>
            </a:r>
            <a:r>
              <a:rPr lang="zh-CN" altLang="en-US" dirty="0"/>
              <a:t>机械</a:t>
            </a:r>
            <a:endParaRPr lang="en-US" dirty="0"/>
          </a:p>
        </p:txBody>
      </p:sp>
      <p:sp>
        <p:nvSpPr>
          <p:cNvPr id="17" name="内容占位符 16">
            <a:extLst>
              <a:ext uri="{FF2B5EF4-FFF2-40B4-BE49-F238E27FC236}">
                <a16:creationId xmlns:a16="http://schemas.microsoft.com/office/drawing/2014/main" id="{FD2CD72E-A3CD-418A-B956-9DA95B673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1884" y="1268760"/>
            <a:ext cx="7958452" cy="1800200"/>
          </a:xfrm>
        </p:spPr>
        <p:txBody>
          <a:bodyPr>
            <a:normAutofit/>
          </a:bodyPr>
          <a:lstStyle/>
          <a:p>
            <a:r>
              <a:rPr lang="en-US" altLang="zh-CN" dirty="0"/>
              <a:t>MDI</a:t>
            </a:r>
            <a:r>
              <a:rPr lang="zh-CN" altLang="en-US" dirty="0"/>
              <a:t>机械布局（</a:t>
            </a:r>
            <a:r>
              <a:rPr lang="en-US" altLang="zh-CN" dirty="0"/>
              <a:t>TDR</a:t>
            </a:r>
            <a:r>
              <a:rPr lang="zh-CN" altLang="en-US" dirty="0"/>
              <a:t>）</a:t>
            </a:r>
            <a:endParaRPr lang="en-US" altLang="zh-CN" dirty="0"/>
          </a:p>
          <a:p>
            <a:pPr lvl="1"/>
            <a:r>
              <a:rPr lang="en-US" dirty="0"/>
              <a:t>Detective angle: acos0.99</a:t>
            </a:r>
          </a:p>
          <a:p>
            <a:pPr lvl="1"/>
            <a:r>
              <a:rPr lang="en-US" altLang="zh-CN" dirty="0"/>
              <a:t>Detector York length: 11120mm</a:t>
            </a:r>
            <a:endParaRPr lang="en-US" dirty="0"/>
          </a:p>
        </p:txBody>
      </p:sp>
      <p:sp>
        <p:nvSpPr>
          <p:cNvPr id="10" name="内容占位符 16">
            <a:extLst>
              <a:ext uri="{FF2B5EF4-FFF2-40B4-BE49-F238E27FC236}">
                <a16:creationId xmlns:a16="http://schemas.microsoft.com/office/drawing/2014/main" id="{B1BA1390-A315-4BC1-83B6-CC548472EF22}"/>
              </a:ext>
            </a:extLst>
          </p:cNvPr>
          <p:cNvSpPr txBox="1">
            <a:spLocks/>
          </p:cNvSpPr>
          <p:nvPr/>
        </p:nvSpPr>
        <p:spPr>
          <a:xfrm>
            <a:off x="5929288" y="1772816"/>
            <a:ext cx="5616624" cy="1077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/>
              <a:t>IP chamber:-700mm~700mm</a:t>
            </a:r>
          </a:p>
        </p:txBody>
      </p:sp>
    </p:spTree>
    <p:extLst>
      <p:ext uri="{BB962C8B-B14F-4D97-AF65-F5344CB8AC3E}">
        <p14:creationId xmlns:p14="http://schemas.microsoft.com/office/powerpoint/2010/main" val="3507145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74400FB-C75F-45D2-91BE-F37C0AC6E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22" name="标题 3">
            <a:extLst>
              <a:ext uri="{FF2B5EF4-FFF2-40B4-BE49-F238E27FC236}">
                <a16:creationId xmlns:a16="http://schemas.microsoft.com/office/drawing/2014/main" id="{FA33C703-CBE1-41F4-8BF9-193A9B3B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/>
          <a:lstStyle/>
          <a:p>
            <a:r>
              <a:rPr lang="en-US" dirty="0"/>
              <a:t>MDI </a:t>
            </a:r>
            <a:r>
              <a:rPr lang="zh-CN" altLang="en-US" dirty="0"/>
              <a:t>机械</a:t>
            </a:r>
            <a:endParaRPr lang="en-US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46D73D2-6E2C-40F9-8EB3-15E8B12DB9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840805"/>
            <a:ext cx="9000000" cy="5176389"/>
          </a:xfrm>
          <a:prstGeom prst="rect">
            <a:avLst/>
          </a:prstGeom>
          <a:noFill/>
        </p:spPr>
      </p:pic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6F95906C-D579-49BE-8A72-8B9E86213823}"/>
              </a:ext>
            </a:extLst>
          </p:cNvPr>
          <p:cNvSpPr txBox="1">
            <a:spLocks/>
          </p:cNvSpPr>
          <p:nvPr/>
        </p:nvSpPr>
        <p:spPr>
          <a:xfrm>
            <a:off x="335338" y="5706611"/>
            <a:ext cx="11144782" cy="1008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Distance to detective angle</a:t>
            </a:r>
          </a:p>
          <a:p>
            <a:pPr lvl="1"/>
            <a:r>
              <a:rPr lang="en-US" altLang="zh-CN" sz="1800" dirty="0"/>
              <a:t>IP chamber flange: 5.3mm   RVC: 14.9mm (pressure tube)   Shielding outside cryostat: 16.5mm</a:t>
            </a: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982886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1754B22-05FF-48F2-8465-62AA000F1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5239483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Assuming the detectors are assembled, and the IP chamber is installed and aligned, the assembly sequence for the accelerator devices in the MDI region proceeds as follows: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Secure the SC magnets with the supports inside the helium vessel.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Assemble the helium vessel to the vacuum vessel of the cryostat and perform pre-alignment in the lab.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Assemble the vacuum chambers inside the cryostat and align them with the cryostat in the lab.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Assemble the </a:t>
            </a:r>
            <a:r>
              <a:rPr lang="en-US" dirty="0" err="1"/>
              <a:t>Lumical</a:t>
            </a:r>
            <a:r>
              <a:rPr lang="en-US" dirty="0"/>
              <a:t> crystal, Y chamber with IP BPM, and perform alignment in the lab.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Assemble the cryostat to the cryostat support system on-site, adjusting the cryostat using the adjusting mechanism with alignment, and then attach the RVC.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Move the cryostat into the detector using the moving mechanism of the cryostat support system to its designated location, connecting the Y chamber with the IP chamber using the RVC.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Perform the final alignment.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3BA22606-9092-4DCD-B327-BD745442E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MDI </a:t>
            </a:r>
            <a:r>
              <a:rPr lang="zh-CN" altLang="en-US" dirty="0"/>
              <a:t>机械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F578F9-9958-47D3-9EB8-D42BC8B2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934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99038CA9-D51A-4B1B-8CAD-31D3C9D1C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6B3F5AA-E3FB-4305-B495-6E6D888C1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17B8B55-2D04-4F45-8C3E-4D7D078CC47F}"/>
              </a:ext>
            </a:extLst>
          </p:cNvPr>
          <p:cNvSpPr txBox="1">
            <a:spLocks/>
          </p:cNvSpPr>
          <p:nvPr/>
        </p:nvSpPr>
        <p:spPr>
          <a:xfrm>
            <a:off x="815041" y="1520830"/>
            <a:ext cx="5969836" cy="43925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zh-CN" altLang="en-US" sz="2800" dirty="0"/>
              <a:t>恒温器支撑（</a:t>
            </a:r>
            <a:r>
              <a:rPr lang="en-US" altLang="zh-CN" sz="2800" dirty="0"/>
              <a:t>TDR</a:t>
            </a:r>
            <a:r>
              <a:rPr lang="zh-CN" altLang="en-US" sz="2800" dirty="0"/>
              <a:t>）</a:t>
            </a:r>
            <a:endParaRPr lang="en-US" altLang="zh-CN" sz="2800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sz="2800" dirty="0"/>
              <a:t>Key points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Stability (static and dynamic)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Accuracy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Easy-operating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Dimensions </a:t>
            </a:r>
          </a:p>
          <a:p>
            <a:r>
              <a:rPr lang="en-US" altLang="zh-CN" sz="2800" dirty="0"/>
              <a:t>Alignment requirements: </a:t>
            </a:r>
            <a:r>
              <a:rPr lang="zh-CN" altLang="en-US" sz="2800" dirty="0"/>
              <a:t>≤</a:t>
            </a:r>
            <a:r>
              <a:rPr lang="en-US" altLang="zh-CN" sz="2800" dirty="0"/>
              <a:t>100 </a:t>
            </a:r>
            <a:r>
              <a:rPr lang="el-GR" altLang="zh-CN" sz="2800" dirty="0"/>
              <a:t>μ</a:t>
            </a:r>
            <a:r>
              <a:rPr lang="en-US" altLang="zh-CN" sz="2800" dirty="0"/>
              <a:t>m.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High resolution: </a:t>
            </a:r>
            <a:r>
              <a:rPr lang="zh-CN" altLang="en-US" dirty="0"/>
              <a:t>≤ </a:t>
            </a:r>
            <a:r>
              <a:rPr lang="en-US" altLang="zh-CN" dirty="0"/>
              <a:t>5 </a:t>
            </a:r>
            <a:r>
              <a:rPr lang="el-GR" altLang="zh-CN" dirty="0"/>
              <a:t>μ</a:t>
            </a:r>
            <a:r>
              <a:rPr lang="en-US" altLang="zh-CN" dirty="0"/>
              <a:t>m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dirty="0"/>
              <a:t>Small uneven deformation</a:t>
            </a:r>
          </a:p>
          <a:p>
            <a:r>
              <a:rPr lang="en-US" altLang="zh-CN" sz="2800" dirty="0"/>
              <a:t>Cryostat length: ~5.6 m</a:t>
            </a:r>
          </a:p>
          <a:p>
            <a:pPr lvl="1">
              <a:spcAft>
                <a:spcPts val="200"/>
              </a:spcAft>
              <a:buSzPct val="80000"/>
              <a:buFont typeface="Arial" pitchFamily="34" charset="0"/>
              <a:buChar char="–"/>
            </a:pPr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CF2BC5-17CB-4B56-88C0-86CFD88E40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8408" y="1018913"/>
            <a:ext cx="2160000" cy="1394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5C563F-02DD-4D6C-9F5E-4455A586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9978" r="26802"/>
          <a:stretch/>
        </p:blipFill>
        <p:spPr bwMode="auto">
          <a:xfrm>
            <a:off x="10704512" y="2275965"/>
            <a:ext cx="1080000" cy="171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4F14F53-8D45-4673-8839-B9E3FE79DA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408" y="862661"/>
            <a:ext cx="4320000" cy="3056539"/>
          </a:xfrm>
          <a:prstGeom prst="rect">
            <a:avLst/>
          </a:prstGeom>
          <a:noFill/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B20A55D-6DC1-4DBE-8A90-CD61C614F4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00" y="4145324"/>
            <a:ext cx="7200000" cy="2139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498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>
          <a:xfrm>
            <a:off x="335360" y="1412776"/>
            <a:ext cx="10578570" cy="4747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概况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设备布局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CEPC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设备支撑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MDI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机械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准直器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EDR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计划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总结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C08E3FEF-8E97-4508-8F5D-0CBF4926A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6200" y="2780928"/>
            <a:ext cx="3600000" cy="1948491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D8D97E6-7D5E-44A7-ACB6-022C8B48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60D64589-55A9-4817-8B01-99D437A5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EA7C3A3-AAAF-4BDF-858B-1080C155B74F}"/>
              </a:ext>
            </a:extLst>
          </p:cNvPr>
          <p:cNvGrpSpPr/>
          <p:nvPr/>
        </p:nvGrpSpPr>
        <p:grpSpPr>
          <a:xfrm>
            <a:off x="997045" y="2855201"/>
            <a:ext cx="6239712" cy="1435912"/>
            <a:chOff x="919082" y="5166947"/>
            <a:chExt cx="5375527" cy="115597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A57ACF15-0DAB-4782-A0D7-617D3595C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1" t="88459" r="2602" b="815"/>
            <a:stretch/>
          </p:blipFill>
          <p:spPr>
            <a:xfrm>
              <a:off x="919082" y="5983556"/>
              <a:ext cx="5375527" cy="33936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AF6392D-5C4D-423F-8DFF-5FE66B359F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1" r="2602" b="73736"/>
            <a:stretch/>
          </p:blipFill>
          <p:spPr>
            <a:xfrm>
              <a:off x="919082" y="5166947"/>
              <a:ext cx="5375526" cy="830889"/>
            </a:xfrm>
            <a:prstGeom prst="rect">
              <a:avLst/>
            </a:prstGeom>
          </p:spPr>
        </p:pic>
      </p:grpSp>
      <p:sp>
        <p:nvSpPr>
          <p:cNvPr id="28" name="内容占位符 1">
            <a:extLst>
              <a:ext uri="{FF2B5EF4-FFF2-40B4-BE49-F238E27FC236}">
                <a16:creationId xmlns:a16="http://schemas.microsoft.com/office/drawing/2014/main" id="{2F30B9D4-630B-4D7A-9AC2-5600E14EBDCF}"/>
              </a:ext>
            </a:extLst>
          </p:cNvPr>
          <p:cNvSpPr txBox="1">
            <a:spLocks/>
          </p:cNvSpPr>
          <p:nvPr/>
        </p:nvSpPr>
        <p:spPr>
          <a:xfrm>
            <a:off x="997902" y="1340766"/>
            <a:ext cx="10282673" cy="2088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000" dirty="0"/>
              <a:t>Integral FEA</a:t>
            </a:r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r>
              <a:rPr lang="en-US" altLang="zh-CN" dirty="0"/>
              <a:t>Loads</a:t>
            </a:r>
            <a:r>
              <a:rPr lang="zh-CN" altLang="en-US" dirty="0"/>
              <a:t>：</a:t>
            </a:r>
            <a:r>
              <a:rPr lang="en-US" altLang="zh-CN" dirty="0"/>
              <a:t>gravity, Lorentz force </a:t>
            </a:r>
            <a:r>
              <a:rPr lang="en-US" altLang="zh-CN" dirty="0" err="1"/>
              <a:t>Fz</a:t>
            </a:r>
            <a:r>
              <a:rPr lang="en-US" altLang="zh-CN" dirty="0"/>
              <a:t> with detector solenoid operation</a:t>
            </a:r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r>
              <a:rPr lang="en-US" altLang="zh-CN" dirty="0"/>
              <a:t>Alignment cannot based on the displacement.</a:t>
            </a:r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r>
              <a:rPr lang="en-US" altLang="zh-CN" dirty="0"/>
              <a:t>To pre-align the magnet to compensate the absolute displacement.</a:t>
            </a:r>
          </a:p>
          <a:p>
            <a:endParaRPr lang="zh-CN" altLang="en-US" sz="2000" dirty="0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1FD3172-76D7-4D39-9BCB-9293A4395D8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4649201"/>
            <a:ext cx="5039995" cy="1453515"/>
          </a:xfrm>
          <a:prstGeom prst="rect">
            <a:avLst/>
          </a:prstGeom>
          <a:noFill/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31A2F2F-C396-4A5B-A55F-D15B1EB3DB7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75920" y="4682590"/>
          <a:ext cx="639492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9020">
                  <a:extLst>
                    <a:ext uri="{9D8B030D-6E8A-4147-A177-3AD203B41FA5}">
                      <a16:colId xmlns:a16="http://schemas.microsoft.com/office/drawing/2014/main" val="3362621275"/>
                    </a:ext>
                  </a:extLst>
                </a:gridCol>
                <a:gridCol w="759631">
                  <a:extLst>
                    <a:ext uri="{9D8B030D-6E8A-4147-A177-3AD203B41FA5}">
                      <a16:colId xmlns:a16="http://schemas.microsoft.com/office/drawing/2014/main" val="2533399765"/>
                    </a:ext>
                  </a:extLst>
                </a:gridCol>
                <a:gridCol w="760646">
                  <a:extLst>
                    <a:ext uri="{9D8B030D-6E8A-4147-A177-3AD203B41FA5}">
                      <a16:colId xmlns:a16="http://schemas.microsoft.com/office/drawing/2014/main" val="1797164176"/>
                    </a:ext>
                  </a:extLst>
                </a:gridCol>
                <a:gridCol w="760646">
                  <a:extLst>
                    <a:ext uri="{9D8B030D-6E8A-4147-A177-3AD203B41FA5}">
                      <a16:colId xmlns:a16="http://schemas.microsoft.com/office/drawing/2014/main" val="2639845139"/>
                    </a:ext>
                  </a:extLst>
                </a:gridCol>
                <a:gridCol w="760646">
                  <a:extLst>
                    <a:ext uri="{9D8B030D-6E8A-4147-A177-3AD203B41FA5}">
                      <a16:colId xmlns:a16="http://schemas.microsoft.com/office/drawing/2014/main" val="983070184"/>
                    </a:ext>
                  </a:extLst>
                </a:gridCol>
                <a:gridCol w="912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15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US" altLang="zh-CN" sz="1800" dirty="0"/>
                        <a:t>Temperature</a:t>
                      </a:r>
                      <a:endParaRPr lang="zh-CN" altLang="en-US" sz="18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altLang="zh-CN" sz="1800" dirty="0"/>
                        <a:t>uneven deformation in Y direction (um)</a:t>
                      </a:r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Displacement in Z direction (mm)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9227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Q1a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Q1b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Q2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Q1a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Q1b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Q2</a:t>
                      </a:r>
                      <a:endParaRPr lang="zh-CN" alt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83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295K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5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31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14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0.3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0.26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0.24</a:t>
                      </a: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4.2K*</a:t>
                      </a:r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7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30</a:t>
                      </a:r>
                      <a:endParaRPr lang="zh-CN" alt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12</a:t>
                      </a:r>
                      <a:endParaRPr lang="zh-CN" altLang="en-US" sz="1800" dirty="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r>
                        <a:rPr lang="en-US" sz="1800" dirty="0"/>
                        <a:t>Contract with temperature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729616"/>
                  </a:ext>
                </a:extLst>
              </a:tr>
            </a:tbl>
          </a:graphicData>
        </a:graphic>
      </p:graphicFrame>
      <p:sp>
        <p:nvSpPr>
          <p:cNvPr id="5" name="矩形 4">
            <a:extLst>
              <a:ext uri="{FF2B5EF4-FFF2-40B4-BE49-F238E27FC236}">
                <a16:creationId xmlns:a16="http://schemas.microsoft.com/office/drawing/2014/main" id="{DB72088A-861D-40C8-865F-F1879D07578C}"/>
              </a:ext>
            </a:extLst>
          </p:cNvPr>
          <p:cNvSpPr/>
          <p:nvPr/>
        </p:nvSpPr>
        <p:spPr>
          <a:xfrm>
            <a:off x="4511824" y="6381111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Bef>
                <a:spcPts val="0"/>
              </a:spcBef>
            </a:pPr>
            <a:r>
              <a:rPr lang="en-US" altLang="zh-CN" dirty="0"/>
              <a:t>*Thermal expansions are assumed constants for this estimation.</a:t>
            </a:r>
          </a:p>
        </p:txBody>
      </p:sp>
    </p:spTree>
    <p:extLst>
      <p:ext uri="{BB962C8B-B14F-4D97-AF65-F5344CB8AC3E}">
        <p14:creationId xmlns:p14="http://schemas.microsoft.com/office/powerpoint/2010/main" val="1729855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EF96B67-636C-4340-B0E6-E8CE9961A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2400" dirty="0"/>
              <a:t>提高磁铁支架系统固有频率对于降低振动、提高束流稳定性有重要作用。</a:t>
            </a:r>
            <a:endParaRPr 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90CFD09F-A91A-4780-926E-DE86B142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0E824F8-27FF-44DB-9F61-7EC315899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8508F3D-7D4F-41CC-B85F-8A71E193E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776" y="2164975"/>
            <a:ext cx="2880000" cy="204022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C8CDD3-A007-4DFA-B54F-8E1E3607E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512" y="2094600"/>
            <a:ext cx="2880000" cy="211059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61DE474-9047-4F6C-A829-74AACC32AF96}"/>
              </a:ext>
            </a:extLst>
          </p:cNvPr>
          <p:cNvSpPr txBox="1"/>
          <p:nvPr/>
        </p:nvSpPr>
        <p:spPr>
          <a:xfrm>
            <a:off x="2862512" y="28486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HEPS site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55C9834D-9016-431D-80D6-EFD65191D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416" y="4511913"/>
            <a:ext cx="4320480" cy="21105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大地振动随固有频率提高而降低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 :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大地振动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磁铁</a:t>
            </a: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-</a:t>
            </a: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支撑系统结构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zh-CN" altLang="en-US" sz="2000" dirty="0">
                <a:solidFill>
                  <a:srgbClr val="FF0000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阻尼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zh-CN" altLang="en-US" sz="2000" dirty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sym typeface="Wingdings" pitchFamily="2" charset="2"/>
              </a:rPr>
              <a:t>地基及基座</a:t>
            </a:r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10CF39D4-7B1C-4A84-87B2-6523F62EE634}"/>
              </a:ext>
            </a:extLst>
          </p:cNvPr>
          <p:cNvSpPr txBox="1">
            <a:spLocks/>
          </p:cNvSpPr>
          <p:nvPr/>
        </p:nvSpPr>
        <p:spPr>
          <a:xfrm>
            <a:off x="5372613" y="4483878"/>
            <a:ext cx="6362453" cy="22482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已有基础</a:t>
            </a:r>
            <a:endParaRPr lang="en-US" altLang="zh-CN" sz="2400" dirty="0"/>
          </a:p>
          <a:p>
            <a:pPr lvl="1"/>
            <a:r>
              <a:rPr lang="en-US" altLang="zh-CN" sz="2000" dirty="0"/>
              <a:t>HEPS</a:t>
            </a:r>
            <a:r>
              <a:rPr lang="zh-CN" altLang="en-US" sz="2000" dirty="0"/>
              <a:t>工程中积累了一定的</a:t>
            </a:r>
            <a:r>
              <a:rPr lang="zh-CN" altLang="en-US" sz="2000" dirty="0">
                <a:solidFill>
                  <a:srgbClr val="FF0000"/>
                </a:solidFill>
              </a:rPr>
              <a:t>基座制作及浇注</a:t>
            </a:r>
            <a:r>
              <a:rPr lang="zh-CN" altLang="en-US" sz="2000" dirty="0"/>
              <a:t>经验</a:t>
            </a:r>
            <a:endParaRPr lang="en-US" altLang="zh-CN" sz="2000" dirty="0"/>
          </a:p>
          <a:p>
            <a:pPr lvl="1"/>
            <a:r>
              <a:rPr lang="en-US" altLang="zh-CN" sz="2000" dirty="0"/>
              <a:t>HEPS</a:t>
            </a:r>
            <a:r>
              <a:rPr lang="zh-CN" altLang="en-US" sz="2000" dirty="0"/>
              <a:t>工程中提出了</a:t>
            </a:r>
            <a:r>
              <a:rPr lang="zh-CN" altLang="en-US" sz="2000" dirty="0">
                <a:solidFill>
                  <a:srgbClr val="FF0000"/>
                </a:solidFill>
              </a:rPr>
              <a:t>有限元指导的锤击测试方法</a:t>
            </a:r>
            <a:r>
              <a:rPr lang="zh-CN" altLang="en-US" sz="2000" dirty="0"/>
              <a:t>，测试条件简单，精度高，效率高。</a:t>
            </a:r>
            <a:endParaRPr lang="en-US" altLang="zh-CN" sz="2000" dirty="0"/>
          </a:p>
          <a:p>
            <a:pPr lvl="1"/>
            <a:r>
              <a:rPr lang="zh-CN" altLang="en-US" sz="2000" dirty="0"/>
              <a:t>以上工作基础可直接应用。</a:t>
            </a:r>
            <a:endParaRPr lang="en-US" altLang="zh-CN" sz="2000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801AF00-8399-4B2F-9D83-9B7612B6B849}"/>
              </a:ext>
            </a:extLst>
          </p:cNvPr>
          <p:cNvGrpSpPr/>
          <p:nvPr/>
        </p:nvGrpSpPr>
        <p:grpSpPr>
          <a:xfrm>
            <a:off x="7706796" y="2198455"/>
            <a:ext cx="3772962" cy="2319846"/>
            <a:chOff x="5220072" y="4067944"/>
            <a:chExt cx="3772962" cy="23198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7E96E82-1757-4C05-8191-6B71B43F8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0072" y="4365104"/>
              <a:ext cx="3600000" cy="2022686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4045161-3F5A-41B9-B054-23E77D180D4B}"/>
                </a:ext>
              </a:extLst>
            </p:cNvPr>
            <p:cNvSpPr txBox="1"/>
            <p:nvPr/>
          </p:nvSpPr>
          <p:spPr>
            <a:xfrm>
              <a:off x="6335043" y="5229200"/>
              <a:ext cx="1512168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[M1,k1,Q1]</a:t>
              </a:r>
              <a:endParaRPr lang="zh-CN" altLang="en-US" sz="2000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89804D6-3174-4ABA-A235-1D10A04FC3D7}"/>
                </a:ext>
              </a:extLst>
            </p:cNvPr>
            <p:cNvSpPr txBox="1"/>
            <p:nvPr/>
          </p:nvSpPr>
          <p:spPr>
            <a:xfrm>
              <a:off x="6418548" y="4070134"/>
              <a:ext cx="1512168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[M2,k2,Q2]</a:t>
              </a:r>
              <a:endParaRPr lang="zh-CN" altLang="en-US" sz="2000" dirty="0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35A6DE3-3F3A-4EBE-B966-04922853C7D8}"/>
                </a:ext>
              </a:extLst>
            </p:cNvPr>
            <p:cNvSpPr txBox="1"/>
            <p:nvPr/>
          </p:nvSpPr>
          <p:spPr>
            <a:xfrm>
              <a:off x="8092534" y="4067944"/>
              <a:ext cx="900500" cy="40011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Joint</a:t>
              </a: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id="{B1DC019A-6DB1-4719-AA82-CC7EE9A8C2C4}"/>
                </a:ext>
              </a:extLst>
            </p:cNvPr>
            <p:cNvCxnSpPr/>
            <p:nvPr/>
          </p:nvCxnSpPr>
          <p:spPr bwMode="auto">
            <a:xfrm flipH="1">
              <a:off x="7668344" y="4470244"/>
              <a:ext cx="946448" cy="32690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2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内容占位符 7">
            <a:extLst>
              <a:ext uri="{FF2B5EF4-FFF2-40B4-BE49-F238E27FC236}">
                <a16:creationId xmlns:a16="http://schemas.microsoft.com/office/drawing/2014/main" id="{591B1AC5-7CCF-4CC9-AF03-6A230FA757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2659145"/>
              </p:ext>
            </p:extLst>
          </p:nvPr>
        </p:nvGraphicFramePr>
        <p:xfrm>
          <a:off x="350467" y="3180499"/>
          <a:ext cx="7521533" cy="121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6232">
                  <a:extLst>
                    <a:ext uri="{9D8B030D-6E8A-4147-A177-3AD203B41FA5}">
                      <a16:colId xmlns:a16="http://schemas.microsoft.com/office/drawing/2014/main" val="251847356"/>
                    </a:ext>
                  </a:extLst>
                </a:gridCol>
                <a:gridCol w="1876232">
                  <a:extLst>
                    <a:ext uri="{9D8B030D-6E8A-4147-A177-3AD203B41FA5}">
                      <a16:colId xmlns:a16="http://schemas.microsoft.com/office/drawing/2014/main" val="1068635078"/>
                    </a:ext>
                  </a:extLst>
                </a:gridCol>
                <a:gridCol w="3769069">
                  <a:extLst>
                    <a:ext uri="{9D8B030D-6E8A-4147-A177-3AD203B41FA5}">
                      <a16:colId xmlns:a16="http://schemas.microsoft.com/office/drawing/2014/main" val="19734949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No. of order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Frequency (Hz)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Mode 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82144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14.5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Integral vertical sway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9742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14.9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Integral horizontal sway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24804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>
                          <a:effectLst/>
                        </a:rPr>
                        <a:t>51.7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2000" dirty="0">
                          <a:effectLst/>
                        </a:rPr>
                        <a:t>Integral vertical wave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476482"/>
                  </a:ext>
                </a:extLst>
              </a:tr>
            </a:tbl>
          </a:graphicData>
        </a:graphic>
      </p:graphicFrame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B5AF871-04B1-465F-AB50-0E1E51DF7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2882C99A-7A60-45DC-9D2D-9CF747C6A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  <a:endParaRPr lang="en-US" dirty="0"/>
          </a:p>
        </p:txBody>
      </p:sp>
      <p:pic>
        <p:nvPicPr>
          <p:cNvPr id="5" name="图片 4" descr="C:\Users\wangh\AppData\Local\Temp\WeChat Files\5c1cc3ba90205473335fe4518dbe4d5.png">
            <a:extLst>
              <a:ext uri="{FF2B5EF4-FFF2-40B4-BE49-F238E27FC236}">
                <a16:creationId xmlns:a16="http://schemas.microsoft.com/office/drawing/2014/main" id="{E99780A7-7D2B-4008-9887-BFDC1F6E5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462" y="1336279"/>
            <a:ext cx="3600000" cy="22744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内容占位符 1">
            <a:extLst>
              <a:ext uri="{FF2B5EF4-FFF2-40B4-BE49-F238E27FC236}">
                <a16:creationId xmlns:a16="http://schemas.microsoft.com/office/drawing/2014/main" id="{BF23B1E1-E848-485A-A2CF-F7E9866CF2F8}"/>
              </a:ext>
            </a:extLst>
          </p:cNvPr>
          <p:cNvSpPr txBox="1">
            <a:spLocks/>
          </p:cNvSpPr>
          <p:nvPr/>
        </p:nvSpPr>
        <p:spPr>
          <a:xfrm>
            <a:off x="620350" y="1282093"/>
            <a:ext cx="7757112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dirty="0"/>
              <a:t>动态稳定性分析</a:t>
            </a:r>
            <a:endParaRPr lang="en-US" sz="2800" dirty="0"/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r>
              <a:rPr lang="zh-CN" altLang="en-US" dirty="0"/>
              <a:t>恒温器端部固定，一阶固有频率</a:t>
            </a:r>
            <a:r>
              <a:rPr lang="en-US" altLang="zh-CN" dirty="0"/>
              <a:t>14.5HZ</a:t>
            </a:r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r>
              <a:rPr lang="zh-CN" altLang="en-US" dirty="0"/>
              <a:t>辅助支撑：固有频率</a:t>
            </a:r>
            <a:r>
              <a:rPr lang="en-US" altLang="zh-CN" dirty="0"/>
              <a:t>14Hz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29HZ</a:t>
            </a:r>
            <a:r>
              <a:rPr lang="zh-CN" altLang="en-US" dirty="0"/>
              <a:t>。</a:t>
            </a:r>
            <a:r>
              <a:rPr lang="en-US" altLang="zh-CN" dirty="0"/>
              <a:t>1-50HZ</a:t>
            </a:r>
            <a:r>
              <a:rPr lang="zh-CN" altLang="en-US" dirty="0"/>
              <a:t>谐波响应振幅大幅减小。磁铁位移大幅减少。</a:t>
            </a:r>
            <a:endParaRPr lang="en-US" altLang="zh-CN" dirty="0"/>
          </a:p>
          <a:p>
            <a:pPr lvl="1">
              <a:spcBef>
                <a:spcPts val="0"/>
              </a:spcBef>
              <a:buFont typeface="Arial" pitchFamily="34" charset="0"/>
              <a:buChar char="–"/>
            </a:pPr>
            <a:endParaRPr 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301F55D-0E5A-4D3E-976D-1503B53F0B7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600" y="4078733"/>
            <a:ext cx="2879725" cy="232410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3E86BD-78BB-4461-A6BC-7EC91C9BB5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2" y="4536623"/>
            <a:ext cx="4320000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A00BA53-14AF-4713-A216-45EAF111E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0" y="4574298"/>
            <a:ext cx="2880000" cy="197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79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C343458-029C-419F-AED1-4BA3CFC6D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73EE2DB1-CD09-476B-94F6-9611EF248AD9}"/>
              </a:ext>
            </a:extLst>
          </p:cNvPr>
          <p:cNvSpPr txBox="1">
            <a:spLocks/>
          </p:cNvSpPr>
          <p:nvPr/>
        </p:nvSpPr>
        <p:spPr>
          <a:xfrm>
            <a:off x="623392" y="1197089"/>
            <a:ext cx="11665296" cy="288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RVC</a:t>
            </a:r>
            <a:r>
              <a:rPr lang="zh-CN" altLang="en-US" dirty="0"/>
              <a:t>：</a:t>
            </a:r>
            <a:r>
              <a:rPr lang="en-US" altLang="zh-CN" dirty="0"/>
              <a:t>Used to connect the IP chamber and the vacuum tubes of accelerator.</a:t>
            </a:r>
          </a:p>
          <a:p>
            <a:r>
              <a:rPr lang="en-US" altLang="zh-CN" dirty="0"/>
              <a:t>Leak rate requirement: 2.7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Symbol" panose="05050102010706020507" pitchFamily="18" charset="2"/>
              </a:rPr>
              <a:t> </a:t>
            </a:r>
            <a:r>
              <a:rPr lang="en-US" altLang="zh-CN" dirty="0"/>
              <a:t>10</a:t>
            </a:r>
            <a:r>
              <a:rPr lang="en-US" altLang="zh-CN" baseline="30000" dirty="0"/>
              <a:t>–11</a:t>
            </a:r>
            <a:r>
              <a:rPr lang="en-US" altLang="zh-CN" dirty="0"/>
              <a:t> Pa·m</a:t>
            </a:r>
            <a:r>
              <a:rPr lang="en-US" altLang="zh-CN" baseline="30000" dirty="0"/>
              <a:t>3</a:t>
            </a:r>
            <a:r>
              <a:rPr lang="en-US" altLang="zh-CN" dirty="0"/>
              <a:t>/s</a:t>
            </a:r>
          </a:p>
          <a:p>
            <a:endParaRPr lang="en-US" altLang="zh-CN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内容占位符 1">
                <a:extLst>
                  <a:ext uri="{FF2B5EF4-FFF2-40B4-BE49-F238E27FC236}">
                    <a16:creationId xmlns:a16="http://schemas.microsoft.com/office/drawing/2014/main" id="{01A55240-7272-471A-99B8-F6C88DE4C9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4775340"/>
                <a:ext cx="5921056" cy="207908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24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800" dirty="0"/>
                  <a:t>Leak rate: </a:t>
                </a:r>
                <a14:m>
                  <m:oMath xmlns:m="http://schemas.openxmlformats.org/officeDocument/2006/math"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CN" sz="2800">
                        <a:latin typeface="Cambria Math" panose="02040503050406030204" pitchFamily="18" charset="0"/>
                      </a:rPr>
                      <m:t>∙∆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altLang="zh-CN" sz="2800" dirty="0"/>
              </a:p>
              <a:p>
                <a:pPr lvl="1">
                  <a:buFont typeface="Arial" pitchFamily="34" charset="0"/>
                  <a:buChar char="–"/>
                </a:pPr>
                <a:r>
                  <a:rPr lang="en-US" altLang="zh-CN" dirty="0"/>
                  <a:t>Decrease the pressure difference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dirty="0"/>
                  <a:t>. </a:t>
                </a:r>
              </a:p>
              <a:p>
                <a:pPr lvl="1">
                  <a:buFont typeface="Arial" pitchFamily="34" charset="0"/>
                  <a:buChar char="–"/>
                </a:pPr>
                <a:r>
                  <a:rPr lang="en-US" altLang="zh-CN" dirty="0"/>
                  <a:t>Decrease the conductance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altLang="zh-CN" dirty="0"/>
                  <a:t> </a:t>
                </a:r>
              </a:p>
              <a:p>
                <a:pPr lvl="1"/>
                <a:endParaRPr lang="en-US" altLang="zh-CN" sz="2400" dirty="0"/>
              </a:p>
              <a:p>
                <a:endParaRPr lang="en-US" altLang="zh-CN" sz="2800" dirty="0"/>
              </a:p>
              <a:p>
                <a:pPr lvl="1"/>
                <a:endParaRPr lang="en-US" sz="2800" dirty="0"/>
              </a:p>
              <a:p>
                <a:endParaRPr lang="en-US" altLang="zh-CN" sz="2800" dirty="0"/>
              </a:p>
              <a:p>
                <a:endParaRPr lang="en-US" altLang="zh-CN" sz="2800" dirty="0"/>
              </a:p>
            </p:txBody>
          </p:sp>
        </mc:Choice>
        <mc:Fallback xmlns="">
          <p:sp>
            <p:nvSpPr>
              <p:cNvPr id="35" name="内容占位符 1">
                <a:extLst>
                  <a:ext uri="{FF2B5EF4-FFF2-40B4-BE49-F238E27FC236}">
                    <a16:creationId xmlns:a16="http://schemas.microsoft.com/office/drawing/2014/main" id="{01A55240-7272-471A-99B8-F6C88DE4C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4775340"/>
                <a:ext cx="5921056" cy="2079085"/>
              </a:xfrm>
              <a:prstGeom prst="rect">
                <a:avLst/>
              </a:prstGeom>
              <a:blipFill>
                <a:blip r:embed="rId3"/>
                <a:stretch>
                  <a:fillRect l="-1133" t="-26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36C56532-0C7A-4EFD-9DA1-24AE3FEEF62E}"/>
              </a:ext>
            </a:extLst>
          </p:cNvPr>
          <p:cNvGrpSpPr/>
          <p:nvPr/>
        </p:nvGrpSpPr>
        <p:grpSpPr>
          <a:xfrm>
            <a:off x="695400" y="2540365"/>
            <a:ext cx="10147997" cy="1893086"/>
            <a:chOff x="146890" y="991825"/>
            <a:chExt cx="8748775" cy="1893086"/>
          </a:xfrm>
        </p:grpSpPr>
        <p:sp>
          <p:nvSpPr>
            <p:cNvPr id="28" name="圆角矩形 24">
              <a:extLst>
                <a:ext uri="{FF2B5EF4-FFF2-40B4-BE49-F238E27FC236}">
                  <a16:creationId xmlns:a16="http://schemas.microsoft.com/office/drawing/2014/main" id="{BE20E524-FC2C-4C46-B700-DECCBF34801A}"/>
                </a:ext>
              </a:extLst>
            </p:cNvPr>
            <p:cNvSpPr/>
            <p:nvPr/>
          </p:nvSpPr>
          <p:spPr bwMode="auto">
            <a:xfrm>
              <a:off x="3725454" y="1017845"/>
              <a:ext cx="1291109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Anti-radiation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圆角矩形 25">
              <a:extLst>
                <a:ext uri="{FF2B5EF4-FFF2-40B4-BE49-F238E27FC236}">
                  <a16:creationId xmlns:a16="http://schemas.microsoft.com/office/drawing/2014/main" id="{0C7D8D32-7C03-4B4C-B52E-1CE03AD7D8D8}"/>
                </a:ext>
              </a:extLst>
            </p:cNvPr>
            <p:cNvSpPr/>
            <p:nvPr/>
          </p:nvSpPr>
          <p:spPr bwMode="auto">
            <a:xfrm>
              <a:off x="1428444" y="991825"/>
              <a:ext cx="2141686" cy="797141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Limited operation space</a:t>
              </a:r>
              <a:endParaRPr lang="zh-CN" altLang="en-US" sz="20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圆角矩形 26">
              <a:extLst>
                <a:ext uri="{FF2B5EF4-FFF2-40B4-BE49-F238E27FC236}">
                  <a16:creationId xmlns:a16="http://schemas.microsoft.com/office/drawing/2014/main" id="{28680131-60E7-41C2-A9AC-B418B10AF067}"/>
                </a:ext>
              </a:extLst>
            </p:cNvPr>
            <p:cNvSpPr/>
            <p:nvPr/>
          </p:nvSpPr>
          <p:spPr bwMode="auto">
            <a:xfrm>
              <a:off x="5340578" y="1017844"/>
              <a:ext cx="1709663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High leak rate requirement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3" name="圆角矩形 28">
              <a:extLst>
                <a:ext uri="{FF2B5EF4-FFF2-40B4-BE49-F238E27FC236}">
                  <a16:creationId xmlns:a16="http://schemas.microsoft.com/office/drawing/2014/main" id="{43430EA0-019C-423B-AF66-B81077B18075}"/>
                </a:ext>
              </a:extLst>
            </p:cNvPr>
            <p:cNvSpPr/>
            <p:nvPr/>
          </p:nvSpPr>
          <p:spPr bwMode="auto">
            <a:xfrm>
              <a:off x="1683101" y="2101718"/>
              <a:ext cx="1642203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Remote connection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4" name="圆角矩形 29">
              <a:extLst>
                <a:ext uri="{FF2B5EF4-FFF2-40B4-BE49-F238E27FC236}">
                  <a16:creationId xmlns:a16="http://schemas.microsoft.com/office/drawing/2014/main" id="{80187302-893B-4A41-8353-B7EAF0847F20}"/>
                </a:ext>
              </a:extLst>
            </p:cNvPr>
            <p:cNvSpPr/>
            <p:nvPr/>
          </p:nvSpPr>
          <p:spPr bwMode="auto">
            <a:xfrm>
              <a:off x="3725454" y="2101185"/>
              <a:ext cx="1291109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All-metal sealing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圆角矩形 30">
                  <a:extLst>
                    <a:ext uri="{FF2B5EF4-FFF2-40B4-BE49-F238E27FC236}">
                      <a16:creationId xmlns:a16="http://schemas.microsoft.com/office/drawing/2014/main" id="{591826EB-74F0-4C89-B775-6EB44BC8A658}"/>
                    </a:ext>
                  </a:extLst>
                </p:cNvPr>
                <p:cNvSpPr/>
                <p:nvPr/>
              </p:nvSpPr>
              <p:spPr bwMode="auto">
                <a:xfrm>
                  <a:off x="5464335" y="2082594"/>
                  <a:ext cx="1427858" cy="783193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rgbClr val="92D050">
                        <a:tint val="66000"/>
                        <a:satMod val="160000"/>
                      </a:srgbClr>
                    </a:gs>
                    <a:gs pos="50000">
                      <a:srgbClr val="92D050">
                        <a:tint val="44500"/>
                        <a:satMod val="160000"/>
                      </a:srgbClr>
                    </a:gs>
                    <a:gs pos="100000">
                      <a:srgbClr val="92D050">
                        <a:tint val="23500"/>
                        <a:satMod val="160000"/>
                      </a:srgbClr>
                    </a:gs>
                  </a:gsLst>
                  <a:lin ang="16200000" scaled="1"/>
                  <a:tileRect/>
                </a:gradFill>
                <a:ln w="9525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53882" dir="2700000" algn="ctr" rotWithShape="0">
                    <a:srgbClr val="CCECFF"/>
                  </a:outerShdw>
                </a:effec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1588"/>
                  <a:r>
                    <a:rPr lang="en-US" altLang="zh-CN" sz="2000" dirty="0">
                      <a:solidFill>
                        <a:srgbClr val="000000"/>
                      </a:solidFill>
                      <a:latin typeface="微软雅黑" pitchFamily="34" charset="-122"/>
                      <a:ea typeface="微软雅黑" pitchFamily="34" charset="-122"/>
                    </a:rPr>
                    <a:t>Improve C and </a:t>
                  </a:r>
                  <a14:m>
                    <m:oMath xmlns:m="http://schemas.openxmlformats.org/officeDocument/2006/math">
                      <m:r>
                        <a:rPr lang="en-US" sz="2000"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𝑃</m:t>
                      </m:r>
                    </m:oMath>
                  </a14:m>
                  <a:endParaRPr lang="zh-CN" altLang="en-US" sz="2000" dirty="0">
                    <a:solidFill>
                      <a:srgbClr val="000000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</mc:Choice>
          <mc:Fallback xmlns="">
            <p:sp>
              <p:nvSpPr>
                <p:cNvPr id="36" name="圆角矩形 30">
                  <a:extLst>
                    <a:ext uri="{FF2B5EF4-FFF2-40B4-BE49-F238E27FC236}">
                      <a16:creationId xmlns:a16="http://schemas.microsoft.com/office/drawing/2014/main" id="{591826EB-74F0-4C89-B775-6EB44BC8A6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5464335" y="2082594"/>
                  <a:ext cx="1427858" cy="783193"/>
                </a:xfrm>
                <a:prstGeom prst="roundRect">
                  <a:avLst/>
                </a:prstGeom>
                <a:blipFill>
                  <a:blip r:embed="rId4"/>
                  <a:stretch>
                    <a:fillRect l="-1068"/>
                  </a:stretch>
                </a:blipFill>
                <a:ln w="9525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53882" dir="2700000" algn="ctr" rotWithShape="0">
                    <a:srgbClr val="CCECFF"/>
                  </a:outerShdw>
                </a:effec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圆角矩形 31">
              <a:extLst>
                <a:ext uri="{FF2B5EF4-FFF2-40B4-BE49-F238E27FC236}">
                  <a16:creationId xmlns:a16="http://schemas.microsoft.com/office/drawing/2014/main" id="{FCB21D4C-7235-43A4-8129-DE5B815D4272}"/>
                </a:ext>
              </a:extLst>
            </p:cNvPr>
            <p:cNvSpPr/>
            <p:nvPr/>
          </p:nvSpPr>
          <p:spPr bwMode="auto">
            <a:xfrm>
              <a:off x="7534341" y="1019030"/>
              <a:ext cx="1163972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Special location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8" name="圆角矩形 32">
              <a:extLst>
                <a:ext uri="{FF2B5EF4-FFF2-40B4-BE49-F238E27FC236}">
                  <a16:creationId xmlns:a16="http://schemas.microsoft.com/office/drawing/2014/main" id="{884B472E-CC41-4ADD-9B8A-46F97EC9C389}"/>
                </a:ext>
              </a:extLst>
            </p:cNvPr>
            <p:cNvSpPr/>
            <p:nvPr/>
          </p:nvSpPr>
          <p:spPr bwMode="auto">
            <a:xfrm>
              <a:off x="7238104" y="2082594"/>
              <a:ext cx="1657561" cy="783193"/>
            </a:xfrm>
            <a:prstGeom prst="round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/>
              <a:r>
                <a:rPr lang="en-US" altLang="zh-CN" sz="200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High safety and reliability</a:t>
              </a:r>
              <a:endParaRPr lang="zh-CN" altLang="en-US" sz="2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5A36F673-E621-4518-A158-91996FD6DB57}"/>
                </a:ext>
              </a:extLst>
            </p:cNvPr>
            <p:cNvSpPr txBox="1"/>
            <p:nvPr/>
          </p:nvSpPr>
          <p:spPr>
            <a:xfrm>
              <a:off x="146890" y="1342113"/>
              <a:ext cx="13368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/>
                  </a:solidFill>
                  <a:latin typeface="Calibri"/>
                  <a:ea typeface="微软雅黑"/>
                </a:rPr>
                <a:t>Difficulties</a:t>
              </a:r>
              <a:endParaRPr lang="zh-CN" altLang="en-US" sz="2400" dirty="0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85030A14-F814-4B45-8429-4A2660694D00}"/>
                </a:ext>
              </a:extLst>
            </p:cNvPr>
            <p:cNvSpPr txBox="1"/>
            <p:nvPr/>
          </p:nvSpPr>
          <p:spPr>
            <a:xfrm>
              <a:off x="163826" y="2068315"/>
              <a:ext cx="11545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000000"/>
                  </a:solidFill>
                  <a:latin typeface="Calibri"/>
                  <a:ea typeface="微软雅黑"/>
                </a:rPr>
                <a:t>Solutions </a:t>
              </a:r>
              <a:endParaRPr lang="zh-CN" altLang="en-US" sz="2400" dirty="0">
                <a:solidFill>
                  <a:srgbClr val="000000"/>
                </a:solidFill>
                <a:latin typeface="Calibri"/>
                <a:ea typeface="微软雅黑"/>
              </a:endParaRPr>
            </a:p>
          </p:txBody>
        </p: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737E8522-378C-4D25-9648-BD6B15741C8E}"/>
                </a:ext>
              </a:extLst>
            </p:cNvPr>
            <p:cNvCxnSpPr/>
            <p:nvPr/>
          </p:nvCxnSpPr>
          <p:spPr>
            <a:xfrm>
              <a:off x="488731" y="1883299"/>
              <a:ext cx="8133659" cy="0"/>
            </a:xfrm>
            <a:prstGeom prst="line">
              <a:avLst/>
            </a:prstGeom>
            <a:noFill/>
            <a:ln w="12700" cap="flat" cmpd="sng" algn="ctr">
              <a:solidFill>
                <a:srgbClr val="40BAD2"/>
              </a:solidFill>
              <a:prstDash val="dash"/>
            </a:ln>
            <a:effectLst/>
          </p:spPr>
        </p:cxnSp>
        <p:sp>
          <p:nvSpPr>
            <p:cNvPr id="42" name="下箭头 36">
              <a:extLst>
                <a:ext uri="{FF2B5EF4-FFF2-40B4-BE49-F238E27FC236}">
                  <a16:creationId xmlns:a16="http://schemas.microsoft.com/office/drawing/2014/main" id="{611EB544-9A87-4B05-8CEC-C25F86B41671}"/>
                </a:ext>
              </a:extLst>
            </p:cNvPr>
            <p:cNvSpPr/>
            <p:nvPr/>
          </p:nvSpPr>
          <p:spPr bwMode="auto">
            <a:xfrm>
              <a:off x="4207057" y="1692497"/>
              <a:ext cx="323351" cy="477500"/>
            </a:xfrm>
            <a:prstGeom prst="downArrow">
              <a:avLst/>
            </a:prstGeom>
            <a:solidFill>
              <a:srgbClr val="00B0F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>
                <a:defRPr/>
              </a:pPr>
              <a:endParaRPr lang="zh-CN" altLang="en-US" sz="2000" kern="0">
                <a:solidFill>
                  <a:srgbClr val="000000"/>
                </a:solidFill>
              </a:endParaRPr>
            </a:p>
          </p:txBody>
        </p:sp>
        <p:sp>
          <p:nvSpPr>
            <p:cNvPr id="43" name="下箭头 37">
              <a:extLst>
                <a:ext uri="{FF2B5EF4-FFF2-40B4-BE49-F238E27FC236}">
                  <a16:creationId xmlns:a16="http://schemas.microsoft.com/office/drawing/2014/main" id="{3FED4F0B-CA2A-47B3-9F31-6F147D1A6A6B}"/>
                </a:ext>
              </a:extLst>
            </p:cNvPr>
            <p:cNvSpPr/>
            <p:nvPr/>
          </p:nvSpPr>
          <p:spPr bwMode="auto">
            <a:xfrm>
              <a:off x="6016589" y="1677747"/>
              <a:ext cx="323351" cy="477500"/>
            </a:xfrm>
            <a:prstGeom prst="downArrow">
              <a:avLst/>
            </a:prstGeom>
            <a:solidFill>
              <a:srgbClr val="00B0F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>
                <a:defRPr/>
              </a:pPr>
              <a:endParaRPr lang="zh-CN" altLang="en-US" sz="2000" kern="0">
                <a:solidFill>
                  <a:srgbClr val="000000"/>
                </a:solidFill>
              </a:endParaRPr>
            </a:p>
          </p:txBody>
        </p:sp>
        <p:sp>
          <p:nvSpPr>
            <p:cNvPr id="44" name="下箭头 38">
              <a:extLst>
                <a:ext uri="{FF2B5EF4-FFF2-40B4-BE49-F238E27FC236}">
                  <a16:creationId xmlns:a16="http://schemas.microsoft.com/office/drawing/2014/main" id="{E7E62FA1-FBFB-4E36-9DFC-031871A5FF77}"/>
                </a:ext>
              </a:extLst>
            </p:cNvPr>
            <p:cNvSpPr/>
            <p:nvPr/>
          </p:nvSpPr>
          <p:spPr bwMode="auto">
            <a:xfrm>
              <a:off x="7905897" y="1691504"/>
              <a:ext cx="323351" cy="477500"/>
            </a:xfrm>
            <a:prstGeom prst="downArrow">
              <a:avLst/>
            </a:prstGeom>
            <a:solidFill>
              <a:srgbClr val="00B0F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>
                <a:defRPr/>
              </a:pPr>
              <a:endParaRPr lang="zh-CN" altLang="en-US" sz="2000" kern="0">
                <a:solidFill>
                  <a:srgbClr val="000000"/>
                </a:solidFill>
              </a:endParaRPr>
            </a:p>
          </p:txBody>
        </p:sp>
        <p:sp>
          <p:nvSpPr>
            <p:cNvPr id="32" name="下箭头 27">
              <a:extLst>
                <a:ext uri="{FF2B5EF4-FFF2-40B4-BE49-F238E27FC236}">
                  <a16:creationId xmlns:a16="http://schemas.microsoft.com/office/drawing/2014/main" id="{A17E5C0E-1320-4687-AB83-DCEE393AE501}"/>
                </a:ext>
              </a:extLst>
            </p:cNvPr>
            <p:cNvSpPr/>
            <p:nvPr/>
          </p:nvSpPr>
          <p:spPr bwMode="auto">
            <a:xfrm>
              <a:off x="2299929" y="1689756"/>
              <a:ext cx="323351" cy="477500"/>
            </a:xfrm>
            <a:prstGeom prst="downArrow">
              <a:avLst/>
            </a:prstGeom>
            <a:solidFill>
              <a:srgbClr val="00B0F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53882" dir="2700000" algn="ctr" rotWithShape="0">
                <a:srgbClr val="CCECFF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>
                <a:defRPr/>
              </a:pPr>
              <a:endParaRPr lang="zh-CN" altLang="en-US" sz="2000" kern="0">
                <a:solidFill>
                  <a:srgbClr val="000000"/>
                </a:solidFill>
              </a:endParaRPr>
            </a:p>
          </p:txBody>
        </p:sp>
      </p:grpSp>
      <p:sp>
        <p:nvSpPr>
          <p:cNvPr id="45" name="标题 1">
            <a:extLst>
              <a:ext uri="{FF2B5EF4-FFF2-40B4-BE49-F238E27FC236}">
                <a16:creationId xmlns:a16="http://schemas.microsoft.com/office/drawing/2014/main" id="{1275C209-E2E6-4547-A5FE-962D63F8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</a:p>
        </p:txBody>
      </p:sp>
    </p:spTree>
    <p:extLst>
      <p:ext uri="{BB962C8B-B14F-4D97-AF65-F5344CB8AC3E}">
        <p14:creationId xmlns:p14="http://schemas.microsoft.com/office/powerpoint/2010/main" val="1219814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ED1C4AF-04DA-4AAF-9287-0CAB23E1B613}"/>
                  </a:ext>
                </a:extLst>
              </p:cNvPr>
              <p:cNvSpPr/>
              <p:nvPr/>
            </p:nvSpPr>
            <p:spPr>
              <a:xfrm>
                <a:off x="623392" y="1328087"/>
                <a:ext cx="6796508" cy="24313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540000" lvl="2" indent="-342900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en-US" altLang="zh-CN" sz="2800" dirty="0"/>
                  <a:t>Decrease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280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800" dirty="0"/>
                  <a:t> (experience from CSNS)</a:t>
                </a:r>
              </a:p>
              <a:p>
                <a:pPr marL="742950" lvl="1" indent="-285750">
                  <a:lnSpc>
                    <a:spcPct val="110000"/>
                  </a:lnSpc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Arial" pitchFamily="34" charset="0"/>
                  <a:buChar char="–"/>
                </a:pP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</a:rPr>
                  <a:t>Single-layer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sym typeface="Wingdings" panose="05000000000000000000" pitchFamily="2" charset="2"/>
                  </a:rPr>
                  <a:t> double layer, leak rate can be improved from 1e-6 Pa.m3/s to 8.5e-10 Pa.m3/s.</a:t>
                </a:r>
              </a:p>
              <a:p>
                <a:pPr marL="540000" lvl="2" indent="-342900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</a:pPr>
                <a:r>
                  <a:rPr lang="zh-CN" altLang="en-US" sz="2800" dirty="0">
                    <a:sym typeface="Wingdings" panose="05000000000000000000" pitchFamily="2" charset="2"/>
                  </a:rPr>
                  <a:t> </a:t>
                </a:r>
                <a:r>
                  <a:rPr lang="en-US" altLang="zh-CN" sz="2800" dirty="0"/>
                  <a:t>Decrease conductance C</a:t>
                </a:r>
              </a:p>
              <a:p>
                <a:pPr marL="742950" lvl="1" indent="-285750">
                  <a:lnSpc>
                    <a:spcPct val="110000"/>
                  </a:lnSpc>
                  <a:spcBef>
                    <a:spcPct val="200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anose="05000000000000000000" pitchFamily="2" charset="2"/>
                  <a:buChar char="Ø"/>
                </a:pPr>
                <a:endParaRPr lang="en-US" altLang="zh-CN" sz="2000" dirty="0">
                  <a:solidFill>
                    <a:schemeClr val="tx1"/>
                  </a:solidFill>
                  <a:latin typeface="Arial" panose="020B0604020202020204" pitchFamily="34" charset="0"/>
                  <a:ea typeface="微软雅黑" pitchFamily="34" charset="-122"/>
                </a:endParaRPr>
              </a:p>
            </p:txBody>
          </p:sp>
        </mc:Choice>
        <mc:Fallback xmlns=""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8ED1C4AF-04DA-4AAF-9287-0CAB23E1B6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392" y="1328087"/>
                <a:ext cx="6796508" cy="2431371"/>
              </a:xfrm>
              <a:prstGeom prst="rect">
                <a:avLst/>
              </a:prstGeom>
              <a:blipFill>
                <a:blip r:embed="rId2"/>
                <a:stretch>
                  <a:fillRect t="-17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B3CFDC8-6761-42A3-BFC5-48950EFC0CED}"/>
                  </a:ext>
                </a:extLst>
              </p:cNvPr>
              <p:cNvSpPr/>
              <p:nvPr/>
            </p:nvSpPr>
            <p:spPr>
              <a:xfrm>
                <a:off x="1199456" y="3476258"/>
                <a:ext cx="4575868" cy="43973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=34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（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den>
                          </m:f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）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𝑒𝑥</m:t>
                          </m:r>
                          <m:func>
                            <m:func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fName>
                            <m:e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</m:e>
                          </m:func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−3</m:t>
                          </m:r>
                          <m:f>
                            <m:fPr>
                              <m:type m:val="lin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num>
                            <m:den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</m:den>
                          </m:f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𝐿𝑤𝑅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B3CFDC8-6761-42A3-BFC5-48950EFC0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456" y="3476258"/>
                <a:ext cx="4575868" cy="439736"/>
              </a:xfrm>
              <a:prstGeom prst="rect">
                <a:avLst/>
              </a:prstGeom>
              <a:blipFill>
                <a:blip r:embed="rId3"/>
                <a:stretch>
                  <a:fillRect t="-146053" r="-13263" b="-2157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内容占位符 1">
                <a:extLst>
                  <a:ext uri="{FF2B5EF4-FFF2-40B4-BE49-F238E27FC236}">
                    <a16:creationId xmlns:a16="http://schemas.microsoft.com/office/drawing/2014/main" id="{13D24B0C-B00F-4BAD-B880-8887B725D5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63352" y="4403403"/>
                <a:ext cx="7464737" cy="1856332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lnSpc>
                    <a:spcPct val="110000"/>
                  </a:lnSpc>
                  <a:spcBef>
                    <a:spcPts val="800"/>
                  </a:spcBef>
                  <a:spcAft>
                    <a:spcPts val="500"/>
                  </a:spcAft>
                  <a:buClr>
                    <a:srgbClr val="FFC000"/>
                  </a:buClr>
                  <a:buSzPct val="80000"/>
                  <a:buFont typeface="Wingdings" pitchFamily="2" charset="2"/>
                  <a:buChar char="n"/>
                  <a:defRPr sz="2400" b="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Wingdings" panose="05000000000000000000" pitchFamily="2" charset="2"/>
                  <a:buChar char="Ø"/>
                  <a:defRPr sz="2000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buNone/>
                </a:pPr>
                <a:r>
                  <a:rPr lang="en-US" dirty="0">
                    <a:cs typeface="Arial" panose="020B0604020202020204" pitchFamily="34" charset="0"/>
                  </a:rPr>
                  <a:t>For sealings with the same </a:t>
                </a:r>
                <a:r>
                  <a:rPr lang="en-US" i="1" dirty="0">
                    <a:cs typeface="Arial" panose="020B0604020202020204" pitchFamily="34" charset="0"/>
                  </a:rPr>
                  <a:t>F/L</a:t>
                </a: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roughness A, demonstrated by J-PARC</a:t>
                </a: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Decease the perimeter L </a:t>
                </a:r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almost determined by layout</a:t>
                </a:r>
                <a:endParaRPr lang="en-US" dirty="0">
                  <a:cs typeface="Arial" panose="020B0604020202020204" pitchFamily="34" charset="0"/>
                </a:endParaRP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the hardness of gasket materials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using copper</a:t>
                </a:r>
                <a:endParaRPr lang="en-US" dirty="0">
                  <a:cs typeface="Arial" panose="020B0604020202020204" pitchFamily="34" charset="0"/>
                </a:endParaRPr>
              </a:p>
              <a:p>
                <a:pPr marL="0" lvl="1">
                  <a:buFont typeface="Arial" panose="020B0604020202020204" pitchFamily="34" charset="0"/>
                  <a:buChar char="•"/>
                </a:pPr>
                <a:r>
                  <a:rPr lang="en-US" dirty="0">
                    <a:cs typeface="Arial" panose="020B0604020202020204" pitchFamily="34" charset="0"/>
                  </a:rPr>
                  <a:t>Decrease the seal width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dirty="0">
                    <a:cs typeface="Arial" panose="020B0604020202020204" pitchFamily="34" charset="0"/>
                    <a:sym typeface="Wingdings" panose="05000000000000000000" pitchFamily="2" charset="2"/>
                  </a:rPr>
                  <a:t>knife-edge seal</a:t>
                </a:r>
                <a:endParaRPr lang="en-US" dirty="0">
                  <a:cs typeface="Arial" panose="020B0604020202020204" pitchFamily="34" charset="0"/>
                </a:endParaRPr>
              </a:p>
              <a:p>
                <a:endParaRPr lang="en-US" altLang="zh-CN" sz="20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内容占位符 1">
                <a:extLst>
                  <a:ext uri="{FF2B5EF4-FFF2-40B4-BE49-F238E27FC236}">
                    <a16:creationId xmlns:a16="http://schemas.microsoft.com/office/drawing/2014/main" id="{13D24B0C-B00F-4BAD-B880-8887B725D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4403403"/>
                <a:ext cx="7464737" cy="1856332"/>
              </a:xfrm>
              <a:prstGeom prst="rect">
                <a:avLst/>
              </a:prstGeom>
              <a:blipFill>
                <a:blip r:embed="rId4"/>
                <a:stretch>
                  <a:fillRect l="-651" t="-647" b="-5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箭头: 下 21">
            <a:extLst>
              <a:ext uri="{FF2B5EF4-FFF2-40B4-BE49-F238E27FC236}">
                <a16:creationId xmlns:a16="http://schemas.microsoft.com/office/drawing/2014/main" id="{BB0FB712-FAF9-44F3-90CD-95D39199FD7E}"/>
              </a:ext>
            </a:extLst>
          </p:cNvPr>
          <p:cNvSpPr/>
          <p:nvPr/>
        </p:nvSpPr>
        <p:spPr>
          <a:xfrm>
            <a:off x="3361214" y="3952722"/>
            <a:ext cx="385333" cy="4476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5AF1416-A6E4-44F1-A414-7F8D267A40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2"/>
          <a:stretch/>
        </p:blipFill>
        <p:spPr>
          <a:xfrm>
            <a:off x="7910891" y="4128092"/>
            <a:ext cx="3600000" cy="240695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4D68E7A-C31D-4EF7-839E-FB9C8DF8FE87}"/>
              </a:ext>
            </a:extLst>
          </p:cNvPr>
          <p:cNvSpPr txBox="1"/>
          <p:nvPr/>
        </p:nvSpPr>
        <p:spPr>
          <a:xfrm>
            <a:off x="8555204" y="1355772"/>
            <a:ext cx="1541297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Inflatable seal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925DA2E-088A-445D-9F65-A82F2FBE6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8168" y="1817895"/>
            <a:ext cx="3600000" cy="235182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CAE3759-1D4B-45F9-B2F9-71242AC7C58F}"/>
              </a:ext>
            </a:extLst>
          </p:cNvPr>
          <p:cNvSpPr txBox="1"/>
          <p:nvPr/>
        </p:nvSpPr>
        <p:spPr>
          <a:xfrm>
            <a:off x="8069198" y="6453336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Roughness and conductance, J-PARC</a:t>
            </a:r>
            <a:endParaRPr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1C8C5A07-81E5-410F-BFC8-608BFA4B1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</a:p>
        </p:txBody>
      </p:sp>
    </p:spTree>
    <p:extLst>
      <p:ext uri="{BB962C8B-B14F-4D97-AF65-F5344CB8AC3E}">
        <p14:creationId xmlns:p14="http://schemas.microsoft.com/office/powerpoint/2010/main" val="3498562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MDI</a:t>
            </a:r>
            <a:r>
              <a:rPr lang="zh-CN" altLang="en-US" dirty="0"/>
              <a:t>机械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88FFCF7-40AA-40A7-9A2F-BAF935F7E283}"/>
              </a:ext>
            </a:extLst>
          </p:cNvPr>
          <p:cNvSpPr txBox="1"/>
          <p:nvPr/>
        </p:nvSpPr>
        <p:spPr>
          <a:xfrm>
            <a:off x="666712" y="1303667"/>
            <a:ext cx="79074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0000" lvl="2" indent="-342900">
              <a:spcAft>
                <a:spcPts val="2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dk1"/>
                </a:solidFill>
              </a:rPr>
              <a:t>Leak rate estimation</a:t>
            </a:r>
          </a:p>
          <a:p>
            <a:pPr marL="742950" lvl="1" indent="-285750">
              <a:spcBef>
                <a:spcPct val="20000"/>
              </a:spcBef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</a:rPr>
              <a:t>Leak rate obtained in CSNS: 3.9e-10</a:t>
            </a: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sym typeface="Wingdings" panose="05000000000000000000" pitchFamily="2" charset="2"/>
              </a:rPr>
              <a:t> Pa.m3/s (inner diameter 320mm)</a:t>
            </a:r>
          </a:p>
          <a:p>
            <a:pPr marL="742950" lvl="1" indent="-285750">
              <a:spcBef>
                <a:spcPct val="20000"/>
              </a:spcBef>
              <a:spcAft>
                <a:spcPts val="200"/>
              </a:spcAft>
              <a:buSzPct val="80000"/>
              <a:buFont typeface="Arial" pitchFamily="34" charset="0"/>
              <a:buChar char="–"/>
            </a:pP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  <a:sym typeface="Wingdings" panose="05000000000000000000" pitchFamily="2" charset="2"/>
              </a:rPr>
              <a:t>It is possible to obtain the requirement of </a:t>
            </a:r>
            <a:r>
              <a:rPr lang="en-US" altLang="zh-CN" sz="2000" dirty="0">
                <a:latin typeface="Arial" panose="020B0604020202020204" pitchFamily="34" charset="0"/>
                <a:ea typeface="微软雅黑" pitchFamily="34" charset="-122"/>
              </a:rPr>
              <a:t>2.7e-11Pa.m3/s (inner dimensions 35-20mm, racetrack)</a:t>
            </a:r>
          </a:p>
          <a:p>
            <a:pPr marL="540000" lvl="2" indent="-342900">
              <a:spcAft>
                <a:spcPts val="2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r>
              <a:rPr lang="en-US" altLang="zh-CN" sz="2400" dirty="0">
                <a:solidFill>
                  <a:schemeClr val="dk1"/>
                </a:solidFill>
              </a:rPr>
              <a:t>Can endure a heat flux of 1 W/cm</a:t>
            </a:r>
            <a:r>
              <a:rPr lang="en-US" altLang="zh-CN" sz="2400" baseline="30000" dirty="0">
                <a:solidFill>
                  <a:schemeClr val="dk1"/>
                </a:solidFill>
              </a:rPr>
              <a:t>2</a:t>
            </a:r>
            <a:r>
              <a:rPr lang="en-US" altLang="zh-CN" sz="2400" dirty="0">
                <a:solidFill>
                  <a:schemeClr val="dk1"/>
                </a:solidFill>
              </a:rPr>
              <a:t>, the HOM power is acceptable.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1B25DAB1-2712-4A2C-A5FE-3B95F01BC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556792"/>
            <a:ext cx="3240000" cy="271278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35AE1BE3-A770-4AD2-9798-D8F44D4CE834}"/>
              </a:ext>
            </a:extLst>
          </p:cNvPr>
          <p:cNvGrpSpPr>
            <a:grpSpLocks noChangeAspect="1"/>
          </p:cNvGrpSpPr>
          <p:nvPr/>
        </p:nvGrpSpPr>
        <p:grpSpPr>
          <a:xfrm>
            <a:off x="8279560" y="4269575"/>
            <a:ext cx="3582319" cy="2147587"/>
            <a:chOff x="5653083" y="4760909"/>
            <a:chExt cx="3269295" cy="1959930"/>
          </a:xfrm>
        </p:grpSpPr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56F3B924-7B0E-4104-B2E6-98C8682D7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959" y="5108123"/>
              <a:ext cx="2520000" cy="1417500"/>
            </a:xfrm>
            <a:prstGeom prst="rect">
              <a:avLst/>
            </a:prstGeom>
          </p:spPr>
        </p:pic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91501E5E-3D1E-4F93-8248-A6480153FFC5}"/>
                </a:ext>
              </a:extLst>
            </p:cNvPr>
            <p:cNvSpPr txBox="1"/>
            <p:nvPr/>
          </p:nvSpPr>
          <p:spPr>
            <a:xfrm rot="16200000">
              <a:off x="4921513" y="5492479"/>
              <a:ext cx="1800200" cy="337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temperature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7FD9D95-A86D-47AE-9134-4B4050908B51}"/>
                </a:ext>
              </a:extLst>
            </p:cNvPr>
            <p:cNvSpPr txBox="1"/>
            <p:nvPr/>
          </p:nvSpPr>
          <p:spPr>
            <a:xfrm>
              <a:off x="6695513" y="6383779"/>
              <a:ext cx="2226865" cy="337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 flux</a:t>
              </a:r>
            </a:p>
          </p:txBody>
        </p:sp>
      </p:grpSp>
      <p:pic>
        <p:nvPicPr>
          <p:cNvPr id="22" name="图片 2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D2AA63-2A08-4FB0-8211-940DF0E21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195" y="3645024"/>
            <a:ext cx="4320000" cy="3000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07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880" y="1412776"/>
            <a:ext cx="11142792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CEPC has two kinds of collimators. One is for background decreasing. The other is for machine protection (will begin in EDR).</a:t>
            </a:r>
          </a:p>
          <a:p>
            <a:r>
              <a:rPr lang="en-US" altLang="zh-CN" sz="2400" dirty="0"/>
              <a:t>9 collimators per IP per ring for background decreasing.</a:t>
            </a:r>
          </a:p>
          <a:p>
            <a:endParaRPr lang="en-US" altLang="zh-CN" sz="24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准直器</a:t>
            </a:r>
          </a:p>
        </p:txBody>
      </p:sp>
      <p:graphicFrame>
        <p:nvGraphicFramePr>
          <p:cNvPr id="25" name="内容占位符 5">
            <a:extLst>
              <a:ext uri="{FF2B5EF4-FFF2-40B4-BE49-F238E27FC236}">
                <a16:creationId xmlns:a16="http://schemas.microsoft.com/office/drawing/2014/main" id="{A439B7ED-31A8-41D5-AC5B-7F9911B67B6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23838" y="2996952"/>
          <a:ext cx="9649071" cy="37579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5515">
                  <a:extLst>
                    <a:ext uri="{9D8B030D-6E8A-4147-A177-3AD203B41FA5}">
                      <a16:colId xmlns:a16="http://schemas.microsoft.com/office/drawing/2014/main" val="2172848597"/>
                    </a:ext>
                  </a:extLst>
                </a:gridCol>
                <a:gridCol w="1602271">
                  <a:extLst>
                    <a:ext uri="{9D8B030D-6E8A-4147-A177-3AD203B41FA5}">
                      <a16:colId xmlns:a16="http://schemas.microsoft.com/office/drawing/2014/main" val="1397187641"/>
                    </a:ext>
                  </a:extLst>
                </a:gridCol>
                <a:gridCol w="1044162">
                  <a:extLst>
                    <a:ext uri="{9D8B030D-6E8A-4147-A177-3AD203B41FA5}">
                      <a16:colId xmlns:a16="http://schemas.microsoft.com/office/drawing/2014/main" val="829630938"/>
                    </a:ext>
                  </a:extLst>
                </a:gridCol>
                <a:gridCol w="1260313">
                  <a:extLst>
                    <a:ext uri="{9D8B030D-6E8A-4147-A177-3AD203B41FA5}">
                      <a16:colId xmlns:a16="http://schemas.microsoft.com/office/drawing/2014/main" val="2453753977"/>
                    </a:ext>
                  </a:extLst>
                </a:gridCol>
                <a:gridCol w="1476465">
                  <a:extLst>
                    <a:ext uri="{9D8B030D-6E8A-4147-A177-3AD203B41FA5}">
                      <a16:colId xmlns:a16="http://schemas.microsoft.com/office/drawing/2014/main" val="1590951136"/>
                    </a:ext>
                  </a:extLst>
                </a:gridCol>
                <a:gridCol w="863465">
                  <a:extLst>
                    <a:ext uri="{9D8B030D-6E8A-4147-A177-3AD203B41FA5}">
                      <a16:colId xmlns:a16="http://schemas.microsoft.com/office/drawing/2014/main" val="486657998"/>
                    </a:ext>
                  </a:extLst>
                </a:gridCol>
                <a:gridCol w="1079617">
                  <a:extLst>
                    <a:ext uri="{9D8B030D-6E8A-4147-A177-3AD203B41FA5}">
                      <a16:colId xmlns:a16="http://schemas.microsoft.com/office/drawing/2014/main" val="3147954451"/>
                    </a:ext>
                  </a:extLst>
                </a:gridCol>
                <a:gridCol w="1387263">
                  <a:extLst>
                    <a:ext uri="{9D8B030D-6E8A-4147-A177-3AD203B41FA5}">
                      <a16:colId xmlns:a16="http://schemas.microsoft.com/office/drawing/2014/main" val="943946921"/>
                    </a:ext>
                  </a:extLst>
                </a:gridCol>
              </a:tblGrid>
              <a:tr h="691757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name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Position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Distance to IP/m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Beta function/m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Horizontal Dispersion/m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Phase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BSC/2/m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Range of half width allowed/mm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89684402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APTX1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D1I.785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44611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0.12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164.00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1~6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4451466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APTX2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D1I.788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44680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164.25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1~6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9388500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APTY1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D1I.791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44745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105.37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165.18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0.0036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0.156~3.6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6356789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APTY2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D1I.794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44817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113.83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165.43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0.0036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0.156~3.6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1620260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APTX3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D1O.5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1729.66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6.85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0.00182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1~6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85068950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APTX4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D1O.8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1798.24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0.12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7.10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0.00182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1~6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1589592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APTY3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D1O.10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1832.52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0.25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7.22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0.00182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0.069~3.3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7096962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APTY4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D1O.14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1901.1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20.7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0.25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7.47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0.00182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0.069~3.3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2167408"/>
                  </a:ext>
                </a:extLst>
              </a:tr>
              <a:tr h="336271"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APTX5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DMBV01IRU0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56.3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196.59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362.86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>
                          <a:effectLst/>
                        </a:rPr>
                        <a:t>0.01178</a:t>
                      </a:r>
                      <a:endParaRPr lang="en-US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600" kern="100" dirty="0">
                          <a:effectLst/>
                        </a:rPr>
                        <a:t>2.9~11.78</a:t>
                      </a:r>
                      <a:endParaRPr lang="en-US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55169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9698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 descr="Diagram&#10;&#10;Description automatically generated">
            <a:extLst>
              <a:ext uri="{FF2B5EF4-FFF2-40B4-BE49-F238E27FC236}">
                <a16:creationId xmlns:a16="http://schemas.microsoft.com/office/drawing/2014/main" id="{A5644AFF-5B88-4D96-926C-9463689A9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159363"/>
            <a:ext cx="5040000" cy="23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828B87E8-B4AC-4BD9-9A27-D3CC0DBC04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264" y="4216376"/>
            <a:ext cx="2880000" cy="2117735"/>
          </a:xfrm>
          <a:prstGeom prst="rect">
            <a:avLst/>
          </a:prstGeom>
          <a:noFill/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536450"/>
            <a:ext cx="10526960" cy="3908773"/>
          </a:xfrm>
        </p:spPr>
        <p:txBody>
          <a:bodyPr>
            <a:normAutofit/>
          </a:bodyPr>
          <a:lstStyle/>
          <a:p>
            <a:r>
              <a:rPr lang="en-US" altLang="zh-CN" dirty="0"/>
              <a:t>Horizontal movable collimator for background decreasing</a:t>
            </a:r>
          </a:p>
          <a:p>
            <a:pPr lvl="1">
              <a:spcBef>
                <a:spcPts val="800"/>
              </a:spcBef>
              <a:spcAft>
                <a:spcPts val="500"/>
              </a:spcAft>
            </a:pPr>
            <a:r>
              <a:rPr lang="en-US" altLang="zh-CN" sz="2000" dirty="0"/>
              <a:t>Inner profile is gradually altered from a circular to a rectangle to minimize impedance. </a:t>
            </a:r>
          </a:p>
          <a:p>
            <a:pPr lvl="1">
              <a:spcBef>
                <a:spcPts val="800"/>
              </a:spcBef>
              <a:spcAft>
                <a:spcPts val="500"/>
              </a:spcAft>
            </a:pPr>
            <a:r>
              <a:rPr lang="en-US" altLang="zh-CN" sz="2000" dirty="0"/>
              <a:t>Material of vacuum vessel and the jaws is  GlidCopAl-15</a:t>
            </a:r>
            <a:r>
              <a:rPr lang="zh-CN" altLang="en-US" sz="2000" dirty="0"/>
              <a:t>， </a:t>
            </a:r>
            <a:r>
              <a:rPr lang="en-US" altLang="zh-CN" sz="2000" dirty="0"/>
              <a:t>and SS for flanges.</a:t>
            </a:r>
          </a:p>
          <a:p>
            <a:pPr lvl="1">
              <a:spcBef>
                <a:spcPts val="800"/>
              </a:spcBef>
              <a:spcAft>
                <a:spcPts val="500"/>
              </a:spcAft>
            </a:pPr>
            <a:r>
              <a:rPr lang="en-US" altLang="zh-CN" sz="2000" dirty="0"/>
              <a:t>Half aperture 4mm for normal operation. </a:t>
            </a:r>
          </a:p>
          <a:p>
            <a:pPr lvl="1">
              <a:spcBef>
                <a:spcPts val="800"/>
              </a:spcBef>
              <a:spcAft>
                <a:spcPts val="500"/>
              </a:spcAft>
            </a:pPr>
            <a:r>
              <a:rPr lang="en-US" altLang="zh-CN" sz="2000" dirty="0"/>
              <a:t>Open-loop accuracy 10 µm (can be obtained for HEPS).</a:t>
            </a:r>
          </a:p>
          <a:p>
            <a:endParaRPr lang="en-US" altLang="zh-CN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准直器</a:t>
            </a:r>
          </a:p>
        </p:txBody>
      </p:sp>
      <p:pic>
        <p:nvPicPr>
          <p:cNvPr id="28" name="图片 27" descr="Diagram&#10;&#10;Description automatically generated">
            <a:extLst>
              <a:ext uri="{FF2B5EF4-FFF2-40B4-BE49-F238E27FC236}">
                <a16:creationId xmlns:a16="http://schemas.microsoft.com/office/drawing/2014/main" id="{D21FC3DB-A9C0-4D60-9E00-D28CB9E3E2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483056"/>
            <a:ext cx="3600000" cy="1676987"/>
          </a:xfrm>
          <a:prstGeom prst="rect">
            <a:avLst/>
          </a:prstGeom>
          <a:noFill/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A815038-27F8-4B87-AED2-D2D128C0FACB}"/>
              </a:ext>
            </a:extLst>
          </p:cNvPr>
          <p:cNvSpPr/>
          <p:nvPr/>
        </p:nvSpPr>
        <p:spPr>
          <a:xfrm>
            <a:off x="1752600" y="4049732"/>
            <a:ext cx="4572000" cy="2475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</a:pPr>
            <a:endParaRPr lang="en-US" sz="2000" dirty="0">
              <a:latin typeface="Arial" panose="020B0604020202020204" pitchFamily="34" charset="0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7431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A8776F5-3EA2-4A2F-967B-F6F871751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2775584"/>
            <a:ext cx="3600000" cy="145687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D7CC38F3-4A8F-4236-881E-7B70D8FF6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459566"/>
            <a:ext cx="10369152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Structure Optimization</a:t>
            </a:r>
          </a:p>
          <a:p>
            <a:pPr lvl="1"/>
            <a:r>
              <a:rPr lang="en-US" altLang="zh-CN" sz="2000" dirty="0"/>
              <a:t>Impedance varies with the offset of the tip. </a:t>
            </a:r>
          </a:p>
          <a:p>
            <a:pPr lvl="1"/>
            <a:r>
              <a:rPr lang="en-US" altLang="zh-CN" sz="2000" dirty="0"/>
              <a:t>About 70% of the synchrotron radiation energy (7.5 kW @ 30MW Higgs) is deposited in the block.</a:t>
            </a:r>
          </a:p>
          <a:p>
            <a:pPr lvl="1"/>
            <a:endParaRPr lang="en-US" altLang="zh-CN" sz="16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准直器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BBBC90-3FC4-427B-9EAF-2D96D79BD1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3284984"/>
            <a:ext cx="3599815" cy="140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Diagram&#10;&#10;Description automatically generated">
            <a:extLst>
              <a:ext uri="{FF2B5EF4-FFF2-40B4-BE49-F238E27FC236}">
                <a16:creationId xmlns:a16="http://schemas.microsoft.com/office/drawing/2014/main" id="{DF628E02-0727-4604-B507-342C3C13AF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79" y="4507491"/>
            <a:ext cx="3599815" cy="1957070"/>
          </a:xfrm>
          <a:prstGeom prst="rect">
            <a:avLst/>
          </a:prstGeom>
          <a:noFill/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AC8E58-B506-4017-B0AD-B0100B3B641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4058965"/>
            <a:ext cx="3599815" cy="10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 descr="Chart&#10;&#10;Description automatically generated">
            <a:extLst>
              <a:ext uri="{FF2B5EF4-FFF2-40B4-BE49-F238E27FC236}">
                <a16:creationId xmlns:a16="http://schemas.microsoft.com/office/drawing/2014/main" id="{5E0882B0-3019-4C6A-9092-7284E71179B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735858"/>
            <a:ext cx="3599815" cy="218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4052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7CA324F-9BBD-4CEB-976E-80F692F4F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29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E695B006-AECC-4BF4-991C-09C4D587A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准直器</a:t>
            </a:r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633AFF47-C5DD-4DAA-8AD4-BA78359380F0}"/>
              </a:ext>
            </a:extLst>
          </p:cNvPr>
          <p:cNvSpPr txBox="1">
            <a:spLocks/>
          </p:cNvSpPr>
          <p:nvPr/>
        </p:nvSpPr>
        <p:spPr>
          <a:xfrm>
            <a:off x="1217292" y="1397995"/>
            <a:ext cx="10855372" cy="1619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Thermal mechanical analyses @30MW Higgs</a:t>
            </a:r>
          </a:p>
          <a:p>
            <a:pPr lvl="1">
              <a:buFont typeface="Arial" pitchFamily="34" charset="0"/>
              <a:buChar char="–"/>
            </a:pPr>
            <a:r>
              <a:rPr lang="en-US" altLang="zh-CN" dirty="0"/>
              <a:t>Jaw: highest temperature 147 </a:t>
            </a:r>
            <a:r>
              <a:rPr lang="zh-CN" altLang="en-US" dirty="0"/>
              <a:t>℃，</a:t>
            </a:r>
            <a:r>
              <a:rPr lang="en-US" altLang="zh-CN" dirty="0"/>
              <a:t>Maximum von Mises stress89.7 MPa</a:t>
            </a:r>
          </a:p>
          <a:p>
            <a:pPr lvl="1">
              <a:buFont typeface="Arial" pitchFamily="34" charset="0"/>
              <a:buChar char="–"/>
            </a:pPr>
            <a:r>
              <a:rPr lang="en-US" altLang="zh-CN" dirty="0"/>
              <a:t>Vacuum chamber: highest temperature 124 </a:t>
            </a:r>
            <a:r>
              <a:rPr lang="zh-CN" altLang="en-US" dirty="0"/>
              <a:t>℃，</a:t>
            </a:r>
            <a:r>
              <a:rPr lang="en-US" altLang="zh-CN" dirty="0"/>
              <a:t>Maximum von Mises stress 110.4 MPa</a:t>
            </a:r>
          </a:p>
          <a:p>
            <a:pPr lvl="1"/>
            <a:endParaRPr lang="en-US" altLang="zh-CN" sz="1600" dirty="0"/>
          </a:p>
          <a:p>
            <a:endParaRPr lang="en-US" altLang="zh-CN" sz="2000" dirty="0"/>
          </a:p>
          <a:p>
            <a:endParaRPr lang="zh-CN" altLang="en-US" sz="2000" dirty="0"/>
          </a:p>
        </p:txBody>
      </p:sp>
      <p:pic>
        <p:nvPicPr>
          <p:cNvPr id="12" name="图片 11" descr="A picture containing logo&#10;&#10;Description automatically generated">
            <a:extLst>
              <a:ext uri="{FF2B5EF4-FFF2-40B4-BE49-F238E27FC236}">
                <a16:creationId xmlns:a16="http://schemas.microsoft.com/office/drawing/2014/main" id="{C79CC813-BF5F-4A8A-B015-5AE2D15E74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5" y="2924944"/>
            <a:ext cx="3600000" cy="15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0736AFF-5BFC-4378-BBA0-C1357FA8C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528" y="2852937"/>
            <a:ext cx="2880000" cy="173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16" descr="A picture containing text&#10;&#10;Description automatically generated">
            <a:extLst>
              <a:ext uri="{FF2B5EF4-FFF2-40B4-BE49-F238E27FC236}">
                <a16:creationId xmlns:a16="http://schemas.microsoft.com/office/drawing/2014/main" id="{4B9F2164-CE0A-4F57-9070-63C3FB45A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225" y="4605726"/>
            <a:ext cx="2880000" cy="2030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D87D3E6-CE19-472C-BBF0-E0328582D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200" y="4650362"/>
            <a:ext cx="2880000" cy="194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14583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CD81CBF-75CF-4CAE-A54E-8C87E57C1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概况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AD8E44-507B-4EF7-8A81-3D20C0F6E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946F95-7395-4A02-B71E-AF9F1A200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13" r="11102"/>
          <a:stretch/>
        </p:blipFill>
        <p:spPr>
          <a:xfrm>
            <a:off x="7535934" y="-2334"/>
            <a:ext cx="4392488" cy="4528566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72C0CC60-FED8-4104-9731-564C44632464}"/>
              </a:ext>
            </a:extLst>
          </p:cNvPr>
          <p:cNvSpPr txBox="1">
            <a:spLocks/>
          </p:cNvSpPr>
          <p:nvPr/>
        </p:nvSpPr>
        <p:spPr>
          <a:xfrm>
            <a:off x="609600" y="1285861"/>
            <a:ext cx="6782544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CEPC</a:t>
            </a:r>
            <a:r>
              <a:rPr lang="zh-CN" altLang="en-US" sz="2400" dirty="0"/>
              <a:t>（环形正负电子对撞机）为设计中的隧道周长为</a:t>
            </a:r>
            <a:r>
              <a:rPr lang="en-US" altLang="zh-CN" sz="2400" dirty="0"/>
              <a:t>100km</a:t>
            </a:r>
            <a:r>
              <a:rPr lang="zh-CN" altLang="en-US" sz="2400" dirty="0"/>
              <a:t>的大型对撞机，由对撞环、增强器、直线、输运线、阻尼环等构成。</a:t>
            </a:r>
            <a:endParaRPr lang="en-US" altLang="zh-CN" sz="2400" dirty="0"/>
          </a:p>
          <a:p>
            <a:r>
              <a:rPr lang="en-US" altLang="zh-CN" sz="2400" dirty="0"/>
              <a:t>CEPC</a:t>
            </a:r>
            <a:r>
              <a:rPr lang="zh-CN" altLang="en-US" sz="2400" dirty="0"/>
              <a:t>与</a:t>
            </a:r>
            <a:r>
              <a:rPr lang="en-US" altLang="zh-CN" sz="2400" dirty="0"/>
              <a:t>SPPC</a:t>
            </a:r>
            <a:r>
              <a:rPr lang="zh-CN" altLang="en-US" sz="2400" dirty="0"/>
              <a:t>位于同一隧道，隧道宽</a:t>
            </a:r>
            <a:r>
              <a:rPr lang="en-US" altLang="zh-CN" sz="2400" dirty="0"/>
              <a:t>6</a:t>
            </a:r>
            <a:r>
              <a:rPr lang="zh-CN" altLang="en-US" sz="2400" dirty="0"/>
              <a:t>米，高</a:t>
            </a:r>
            <a:r>
              <a:rPr lang="en-US" altLang="zh-CN" sz="2400" dirty="0"/>
              <a:t>5</a:t>
            </a:r>
            <a:r>
              <a:rPr lang="zh-CN" altLang="en-US" sz="2400" dirty="0"/>
              <a:t>米。</a:t>
            </a:r>
            <a:endParaRPr lang="en-US" altLang="zh-CN" sz="2400" dirty="0"/>
          </a:p>
          <a:p>
            <a:r>
              <a:rPr lang="zh-CN" altLang="en-US" sz="2400" dirty="0"/>
              <a:t>加速器机械系统包括</a:t>
            </a:r>
            <a:endParaRPr lang="en-US" altLang="zh-CN" sz="2400" dirty="0"/>
          </a:p>
          <a:p>
            <a:pPr lvl="1"/>
            <a:r>
              <a:rPr lang="zh-CN" altLang="en-US" sz="2000" dirty="0"/>
              <a:t>支撑：磁铁、真空设备、束测设备、高频模组等设备的支撑调节</a:t>
            </a:r>
            <a:endParaRPr lang="en-US" altLang="zh-CN" sz="2000" dirty="0"/>
          </a:p>
          <a:p>
            <a:pPr lvl="1"/>
            <a:r>
              <a:rPr lang="en-US" altLang="zh-CN" sz="2000" dirty="0"/>
              <a:t>MDI</a:t>
            </a:r>
            <a:r>
              <a:rPr lang="zh-CN" altLang="en-US" sz="2000" dirty="0"/>
              <a:t>机械：</a:t>
            </a:r>
            <a:r>
              <a:rPr lang="en-US" altLang="zh-CN" sz="2000" dirty="0"/>
              <a:t>MDI</a:t>
            </a:r>
            <a:r>
              <a:rPr lang="zh-CN" altLang="en-US" sz="2000" dirty="0"/>
              <a:t>设备布局、恒温器支撑调节、远程真空连接</a:t>
            </a:r>
            <a:endParaRPr lang="en-US" altLang="zh-CN" sz="2000" dirty="0"/>
          </a:p>
          <a:p>
            <a:pPr lvl="1"/>
            <a:r>
              <a:rPr lang="zh-CN" altLang="en-US" sz="2000" dirty="0"/>
              <a:t>准直器</a:t>
            </a:r>
            <a:endParaRPr lang="en-US" altLang="zh-CN" sz="2000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0D2DDAC-1B07-49E3-9ED0-6008BB298EBC}"/>
              </a:ext>
            </a:extLst>
          </p:cNvPr>
          <p:cNvGrpSpPr/>
          <p:nvPr/>
        </p:nvGrpSpPr>
        <p:grpSpPr>
          <a:xfrm>
            <a:off x="7837984" y="4050852"/>
            <a:ext cx="3744416" cy="2664296"/>
            <a:chOff x="3131840" y="4725144"/>
            <a:chExt cx="2989232" cy="18595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7C2CC16-DE99-4BAE-87B1-3C4894F5A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840" y="4725144"/>
              <a:ext cx="2160000" cy="1859516"/>
            </a:xfrm>
            <a:prstGeom prst="rect">
              <a:avLst/>
            </a:prstGeom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98C688D-67E5-47B5-9BAE-972ABD84B7D2}"/>
                </a:ext>
              </a:extLst>
            </p:cNvPr>
            <p:cNvSpPr txBox="1"/>
            <p:nvPr/>
          </p:nvSpPr>
          <p:spPr>
            <a:xfrm>
              <a:off x="5405264" y="5209636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Booster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E1A42E6-8A5D-44A0-8773-D2D5333003DA}"/>
                </a:ext>
              </a:extLst>
            </p:cNvPr>
            <p:cNvSpPr txBox="1"/>
            <p:nvPr/>
          </p:nvSpPr>
          <p:spPr>
            <a:xfrm>
              <a:off x="5453871" y="5924019"/>
              <a:ext cx="667201" cy="2362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tx1"/>
                  </a:solidFill>
                </a:rPr>
                <a:t>Collider</a:t>
              </a:r>
              <a:endParaRPr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7147A4D8-8F46-4DE7-B9BF-F0702E5DBC13}"/>
                </a:ext>
              </a:extLst>
            </p:cNvPr>
            <p:cNvCxnSpPr/>
            <p:nvPr/>
          </p:nvCxnSpPr>
          <p:spPr bwMode="auto">
            <a:xfrm flipV="1">
              <a:off x="4644008" y="5378913"/>
              <a:ext cx="845974" cy="210328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5969FD47-D5DB-4FA8-A767-32AF67AA967F}"/>
                </a:ext>
              </a:extLst>
            </p:cNvPr>
            <p:cNvCxnSpPr/>
            <p:nvPr/>
          </p:nvCxnSpPr>
          <p:spPr bwMode="auto">
            <a:xfrm>
              <a:off x="4644008" y="6093296"/>
              <a:ext cx="809970" cy="0"/>
            </a:xfrm>
            <a:prstGeom prst="line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52294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2F7C392-922C-4139-A30A-6560B624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For the collimators used for MPS, drawing from the experiences such as </a:t>
            </a:r>
            <a:r>
              <a:rPr lang="en-US" sz="2400" dirty="0" err="1"/>
              <a:t>SuperKEKB</a:t>
            </a:r>
            <a:r>
              <a:rPr lang="en-US" sz="2400" dirty="0"/>
              <a:t> or HEPS, low-Z, high-melting-point carbon-based materials need to be taken into consideration. </a:t>
            </a:r>
          </a:p>
          <a:p>
            <a:r>
              <a:rPr lang="en-US" sz="2400" dirty="0"/>
              <a:t>We have accumulated relevant experience from the HEPS.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385F9B-DAB2-4E81-9706-A8928246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准直器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F92F07-A68B-479F-A089-BB05B7DD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E22C5C9-5B0C-4975-BBB8-F3B15DB47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00" y="3439464"/>
            <a:ext cx="3600000" cy="2686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FBF1B2-0F8F-446A-A837-69F1AB54C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994"/>
          <a:stretch/>
        </p:blipFill>
        <p:spPr>
          <a:xfrm>
            <a:off x="4583832" y="3439464"/>
            <a:ext cx="2376264" cy="290424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6CA0DE-149E-42EA-A61D-52B021A6F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552" y="3142785"/>
            <a:ext cx="4320000" cy="321356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504F2F-1298-4224-8520-9AC04E1A3F1D}"/>
              </a:ext>
            </a:extLst>
          </p:cNvPr>
          <p:cNvSpPr txBox="1"/>
          <p:nvPr/>
        </p:nvSpPr>
        <p:spPr>
          <a:xfrm>
            <a:off x="677883" y="3382846"/>
            <a:ext cx="304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Jointing prototype of copper, graphite and graphene film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294AE2A-CCDD-4BD2-85B9-8C957FF6B20B}"/>
              </a:ext>
            </a:extLst>
          </p:cNvPr>
          <p:cNvSpPr txBox="1"/>
          <p:nvPr/>
        </p:nvSpPr>
        <p:spPr>
          <a:xfrm>
            <a:off x="4336959" y="6050713"/>
            <a:ext cx="3041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Jaw of HEPS collimator with copper body and graphite tip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FFAF5C-84A5-41C3-8126-F2B1EF940539}"/>
              </a:ext>
            </a:extLst>
          </p:cNvPr>
          <p:cNvSpPr txBox="1"/>
          <p:nvPr/>
        </p:nvSpPr>
        <p:spPr>
          <a:xfrm>
            <a:off x="7492073" y="5769570"/>
            <a:ext cx="3614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2D adjusting mechanism:</a:t>
            </a:r>
          </a:p>
          <a:p>
            <a:r>
              <a:rPr lang="en-US" dirty="0"/>
              <a:t>X for collimation and Y for fresh surface in case of failure  </a:t>
            </a:r>
          </a:p>
        </p:txBody>
      </p:sp>
    </p:spTree>
    <p:extLst>
      <p:ext uri="{BB962C8B-B14F-4D97-AF65-F5344CB8AC3E}">
        <p14:creationId xmlns:p14="http://schemas.microsoft.com/office/powerpoint/2010/main" val="1297958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F2F7C392-922C-4139-A30A-6560B6249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We have accumulated relevant experience from the HEPS. </a:t>
            </a:r>
          </a:p>
          <a:p>
            <a:pPr lvl="1"/>
            <a:r>
              <a:rPr lang="en-US" sz="2000" dirty="0"/>
              <a:t>Shear strength: 38.7 </a:t>
            </a:r>
            <a:r>
              <a:rPr lang="en-US" sz="2000" dirty="0" err="1"/>
              <a:t>Mpa</a:t>
            </a:r>
            <a:r>
              <a:rPr lang="en-US" sz="2000" dirty="0"/>
              <a:t> between graphite and copper</a:t>
            </a:r>
          </a:p>
          <a:p>
            <a:pPr lvl="1"/>
            <a:r>
              <a:rPr lang="en-US" sz="2000" dirty="0"/>
              <a:t>Copper coating to improve conductivity about one level.</a:t>
            </a:r>
          </a:p>
          <a:p>
            <a:pPr lvl="1"/>
            <a:r>
              <a:rPr lang="en-US" sz="2000" dirty="0"/>
              <a:t>Endure more than 100 thermal shocks higher than 2000 </a:t>
            </a:r>
            <a:r>
              <a:rPr lang="zh-CN" altLang="en-US" sz="2000" dirty="0"/>
              <a:t>℃</a:t>
            </a:r>
            <a:r>
              <a:rPr lang="en-US" altLang="zh-CN" sz="2000" dirty="0"/>
              <a:t>.</a:t>
            </a:r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9385F9B-DAB2-4E81-9706-A8928246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准直器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F92F07-A68B-479F-A089-BB05B7DD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5E80100-324A-405F-BA1D-F1CF7BF6A15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9" y="3308115"/>
            <a:ext cx="3227070" cy="2159635"/>
          </a:xfrm>
          <a:prstGeom prst="rect">
            <a:avLst/>
          </a:prstGeom>
        </p:spPr>
      </p:pic>
      <p:pic>
        <p:nvPicPr>
          <p:cNvPr id="7" name="Picture 2" descr="C:\Users\zhou\Desktop\Cu_q002.tif">
            <a:extLst>
              <a:ext uri="{FF2B5EF4-FFF2-40B4-BE49-F238E27FC236}">
                <a16:creationId xmlns:a16="http://schemas.microsoft.com/office/drawing/2014/main" id="{6AE8E398-39C3-44DE-BFE8-0EC4B63A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616" y="330775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284C336-CD6E-4BBC-9D5E-AEC721DD4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516" y="3630306"/>
            <a:ext cx="4320000" cy="15984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8410FE8-B031-4F18-89A2-7CF3E7634CDD}"/>
              </a:ext>
            </a:extLst>
          </p:cNvPr>
          <p:cNvSpPr txBox="1"/>
          <p:nvPr/>
        </p:nvSpPr>
        <p:spPr>
          <a:xfrm>
            <a:off x="8335056" y="5270250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Before/</a:t>
            </a:r>
            <a:r>
              <a:rPr lang="en-US" altLang="zh-CN" dirty="0"/>
              <a:t>after thermal shock</a:t>
            </a:r>
            <a:endParaRPr 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8C24AB5-BFAC-4857-9B4D-B990EC234DCC}"/>
              </a:ext>
            </a:extLst>
          </p:cNvPr>
          <p:cNvSpPr txBox="1"/>
          <p:nvPr/>
        </p:nvSpPr>
        <p:spPr>
          <a:xfrm>
            <a:off x="4369137" y="5576730"/>
            <a:ext cx="28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Copper coating on graphite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70D3190-1A4A-4650-86FE-DEC57E3D5033}"/>
              </a:ext>
            </a:extLst>
          </p:cNvPr>
          <p:cNvSpPr txBox="1"/>
          <p:nvPr/>
        </p:nvSpPr>
        <p:spPr>
          <a:xfrm>
            <a:off x="750676" y="5488961"/>
            <a:ext cx="28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Microscopic observation of copper-graphite brazing</a:t>
            </a:r>
          </a:p>
        </p:txBody>
      </p:sp>
    </p:spTree>
    <p:extLst>
      <p:ext uri="{BB962C8B-B14F-4D97-AF65-F5344CB8AC3E}">
        <p14:creationId xmlns:p14="http://schemas.microsoft.com/office/powerpoint/2010/main" val="1709397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408C5514-6C16-4978-B6AC-A0FC8ACD4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机械系统将在</a:t>
            </a:r>
            <a:r>
              <a:rPr lang="en-US" altLang="zh-CN" dirty="0"/>
              <a:t>EDR</a:t>
            </a:r>
            <a:r>
              <a:rPr lang="zh-CN" altLang="en-US" dirty="0"/>
              <a:t>期间继续对</a:t>
            </a:r>
            <a:r>
              <a:rPr lang="en-US" altLang="zh-CN" dirty="0"/>
              <a:t>CEPC</a:t>
            </a:r>
            <a:r>
              <a:rPr lang="zh-CN" altLang="en-US" dirty="0"/>
              <a:t>机械设备进行设计，同时对一些关键工艺</a:t>
            </a:r>
            <a:r>
              <a:rPr lang="en-US" altLang="zh-CN" dirty="0"/>
              <a:t>/</a:t>
            </a:r>
            <a:r>
              <a:rPr lang="zh-CN" altLang="en-US" dirty="0"/>
              <a:t>设备进行实验研究。</a:t>
            </a:r>
            <a:endParaRPr lang="en-US" altLang="zh-CN" dirty="0"/>
          </a:p>
          <a:p>
            <a:r>
              <a:rPr lang="zh-CN" altLang="en-US" dirty="0"/>
              <a:t>设计工作</a:t>
            </a:r>
            <a:endParaRPr lang="en-US" altLang="zh-CN" dirty="0"/>
          </a:p>
          <a:p>
            <a:pPr lvl="1"/>
            <a:r>
              <a:rPr lang="zh-CN" altLang="en-US" dirty="0"/>
              <a:t>更多设备支撑设计及细化</a:t>
            </a:r>
            <a:endParaRPr lang="en-US" altLang="zh-CN" dirty="0"/>
          </a:p>
          <a:p>
            <a:pPr lvl="1"/>
            <a:r>
              <a:rPr lang="zh-CN" altLang="en-US" dirty="0"/>
              <a:t>持续</a:t>
            </a:r>
            <a:r>
              <a:rPr lang="en-US" altLang="zh-CN" dirty="0"/>
              <a:t>MDI</a:t>
            </a:r>
            <a:r>
              <a:rPr lang="zh-CN" altLang="en-US" dirty="0"/>
              <a:t>布局设计及恒温器支撑设计</a:t>
            </a:r>
            <a:endParaRPr lang="en-US" altLang="zh-CN" dirty="0"/>
          </a:p>
          <a:p>
            <a:pPr lvl="1"/>
            <a:r>
              <a:rPr lang="zh-CN" altLang="en-US" dirty="0"/>
              <a:t>准直器设计及优化</a:t>
            </a:r>
            <a:endParaRPr lang="en-US" altLang="zh-CN" dirty="0"/>
          </a:p>
          <a:p>
            <a:r>
              <a:rPr lang="zh-CN" altLang="en-US" dirty="0"/>
              <a:t>实验研究</a:t>
            </a:r>
            <a:endParaRPr lang="en-US" altLang="zh-CN" dirty="0"/>
          </a:p>
          <a:p>
            <a:pPr lvl="1"/>
            <a:r>
              <a:rPr lang="en-US" altLang="zh-CN" dirty="0"/>
              <a:t>CEPC</a:t>
            </a:r>
            <a:r>
              <a:rPr lang="zh-CN" altLang="en-US" dirty="0"/>
              <a:t> </a:t>
            </a:r>
            <a:r>
              <a:rPr lang="en-US" altLang="zh-CN" dirty="0"/>
              <a:t>mockup</a:t>
            </a:r>
            <a:r>
              <a:rPr lang="zh-CN" altLang="en-US" dirty="0"/>
              <a:t>展示模型</a:t>
            </a:r>
            <a:endParaRPr lang="en-US" altLang="zh-CN" dirty="0"/>
          </a:p>
          <a:p>
            <a:pPr lvl="1"/>
            <a:r>
              <a:rPr lang="zh-CN" altLang="en-US" dirty="0"/>
              <a:t>高精度自动准直调节系统</a:t>
            </a:r>
            <a:endParaRPr lang="en-US" altLang="zh-CN" dirty="0"/>
          </a:p>
          <a:p>
            <a:pPr lvl="1"/>
            <a:r>
              <a:rPr lang="zh-CN" altLang="en-US" dirty="0"/>
              <a:t>稳定性测试（跟随勘探可研进行）</a:t>
            </a:r>
            <a:endParaRPr lang="en-US" altLang="zh-CN" dirty="0"/>
          </a:p>
          <a:p>
            <a:pPr lvl="1"/>
            <a:r>
              <a:rPr lang="en-US" altLang="zh-CN" dirty="0"/>
              <a:t>RVC</a:t>
            </a:r>
            <a:r>
              <a:rPr lang="zh-CN" altLang="en-US" dirty="0"/>
              <a:t>样机研制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7DE55EE-C40A-48D7-8411-47938F63F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9262BF7-311C-4A4B-A975-BA619F57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727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8E691D86-C45B-48EE-9B37-49A33555C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Mockup</a:t>
            </a:r>
            <a:r>
              <a:rPr lang="zh-CN" altLang="en-US" dirty="0"/>
              <a:t>展示模型</a:t>
            </a:r>
            <a:endParaRPr lang="en-US" altLang="zh-CN" sz="2400" dirty="0"/>
          </a:p>
          <a:p>
            <a:pPr lvl="1"/>
            <a:r>
              <a:rPr lang="zh-CN" altLang="en-US" sz="2000" dirty="0"/>
              <a:t>弧区：</a:t>
            </a:r>
            <a:r>
              <a:rPr lang="en-US" altLang="zh-CN" sz="2000" dirty="0"/>
              <a:t>Collider</a:t>
            </a:r>
            <a:r>
              <a:rPr lang="zh-CN" altLang="en-US" sz="2000" dirty="0"/>
              <a:t>及</a:t>
            </a:r>
            <a:r>
              <a:rPr lang="en-US" altLang="zh-CN" sz="2000" dirty="0"/>
              <a:t>Booster</a:t>
            </a:r>
            <a:r>
              <a:rPr lang="zh-CN" altLang="en-US" sz="2000" dirty="0"/>
              <a:t>各一个标准</a:t>
            </a:r>
            <a:r>
              <a:rPr lang="en-US" altLang="zh-CN" sz="2000" dirty="0"/>
              <a:t>cell</a:t>
            </a:r>
            <a:r>
              <a:rPr lang="zh-CN" altLang="en-US" sz="2000" dirty="0"/>
              <a:t>（含二极铁、四极铁、六极铁、校正铁、</a:t>
            </a:r>
            <a:r>
              <a:rPr lang="en-US" altLang="zh-CN" sz="2000" dirty="0"/>
              <a:t>BPM</a:t>
            </a:r>
            <a:r>
              <a:rPr lang="zh-CN" altLang="en-US" sz="2000" dirty="0"/>
              <a:t>）</a:t>
            </a:r>
            <a:endParaRPr lang="en-US" altLang="zh-CN" sz="2000" dirty="0"/>
          </a:p>
          <a:p>
            <a:pPr lvl="1"/>
            <a:r>
              <a:rPr lang="en-US" altLang="zh-CN" sz="2000" dirty="0"/>
              <a:t>RF</a:t>
            </a:r>
            <a:r>
              <a:rPr lang="zh-CN" altLang="en-US" sz="2000" dirty="0"/>
              <a:t>区：</a:t>
            </a:r>
            <a:r>
              <a:rPr lang="en-US" altLang="zh-CN" sz="2000" dirty="0"/>
              <a:t>Collider</a:t>
            </a:r>
            <a:r>
              <a:rPr lang="zh-CN" altLang="en-US" sz="2000" dirty="0"/>
              <a:t>及</a:t>
            </a:r>
            <a:r>
              <a:rPr lang="en-US" altLang="zh-CN" sz="2000" dirty="0"/>
              <a:t>Booster</a:t>
            </a:r>
            <a:r>
              <a:rPr lang="zh-CN" altLang="en-US" sz="2000" dirty="0"/>
              <a:t>模组各一台</a:t>
            </a:r>
            <a:endParaRPr lang="en-US" altLang="zh-CN" sz="2000" dirty="0"/>
          </a:p>
          <a:p>
            <a:pPr lvl="1"/>
            <a:r>
              <a:rPr lang="zh-CN" altLang="en-US" sz="2000" dirty="0"/>
              <a:t>针对上述设备的工艺安装、准直、稳定性等技术验证</a:t>
            </a:r>
            <a:endParaRPr lang="en-US" altLang="zh-CN" sz="2000" dirty="0"/>
          </a:p>
          <a:p>
            <a:pPr lvl="1"/>
            <a:r>
              <a:rPr lang="zh-CN" altLang="en-US" dirty="0"/>
              <a:t>设备采用</a:t>
            </a:r>
            <a:r>
              <a:rPr lang="en-US" altLang="zh-CN" dirty="0"/>
              <a:t>ABS+</a:t>
            </a:r>
            <a:r>
              <a:rPr lang="zh-CN" altLang="en-US" dirty="0"/>
              <a:t>钢，支撑调节设备按真实设计材料</a:t>
            </a:r>
            <a:endParaRPr lang="en-US" altLang="zh-CN" dirty="0"/>
          </a:p>
          <a:p>
            <a:pPr lvl="1"/>
            <a:endParaRPr lang="en-US" altLang="zh-CN" sz="2000" dirty="0"/>
          </a:p>
          <a:p>
            <a:r>
              <a:rPr lang="zh-CN" altLang="en-US" sz="2400" dirty="0"/>
              <a:t>目的及意义</a:t>
            </a:r>
            <a:endParaRPr lang="en-US" altLang="zh-CN" sz="2400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540B88A-BB71-4649-927F-49F9BB59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12" name="标题 2">
            <a:extLst>
              <a:ext uri="{FF2B5EF4-FFF2-40B4-BE49-F238E27FC236}">
                <a16:creationId xmlns:a16="http://schemas.microsoft.com/office/drawing/2014/main" id="{59C13907-08A3-4784-BAAA-8999F452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EDR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0EAFA606-2BFB-4340-AE18-34D4D0FCA71D}"/>
              </a:ext>
            </a:extLst>
          </p:cNvPr>
          <p:cNvSpPr txBox="1">
            <a:spLocks/>
          </p:cNvSpPr>
          <p:nvPr/>
        </p:nvSpPr>
        <p:spPr>
          <a:xfrm>
            <a:off x="352330" y="4118761"/>
            <a:ext cx="6055568" cy="22375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开工前需验证相关</a:t>
            </a:r>
            <a:r>
              <a:rPr lang="zh-CN" altLang="en-US" sz="2400" dirty="0">
                <a:solidFill>
                  <a:srgbClr val="FF0000"/>
                </a:solidFill>
              </a:rPr>
              <a:t>关键技术及工艺流程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lvl="1"/>
            <a:r>
              <a:rPr lang="zh-CN" altLang="en-US" sz="2000" dirty="0"/>
              <a:t>磁铁</a:t>
            </a:r>
            <a:r>
              <a:rPr lang="en-US" altLang="zh-CN" sz="2000" dirty="0"/>
              <a:t>&amp;</a:t>
            </a:r>
            <a:r>
              <a:rPr lang="zh-CN" altLang="en-US" sz="2000" dirty="0"/>
              <a:t>支撑的稳定性与调节灵活性。</a:t>
            </a:r>
            <a:endParaRPr lang="en-US" altLang="zh-CN" sz="2000" dirty="0"/>
          </a:p>
          <a:p>
            <a:pPr lvl="1"/>
            <a:r>
              <a:rPr lang="zh-CN" altLang="en-US" sz="2000" dirty="0"/>
              <a:t>准直方法及准直效率优化。</a:t>
            </a:r>
            <a:endParaRPr lang="en-US" altLang="zh-CN" sz="2000" dirty="0"/>
          </a:p>
          <a:p>
            <a:pPr lvl="1"/>
            <a:r>
              <a:rPr lang="zh-CN" altLang="en-US" sz="2000" dirty="0"/>
              <a:t>工艺安装及设备</a:t>
            </a:r>
            <a:r>
              <a:rPr lang="en-US" altLang="zh-CN" sz="2000" dirty="0"/>
              <a:t>/</a:t>
            </a:r>
            <a:r>
              <a:rPr lang="zh-CN" altLang="en-US" sz="2000" dirty="0"/>
              <a:t>操作空间验证。</a:t>
            </a:r>
            <a:endParaRPr lang="en-US" altLang="zh-CN" sz="2000" dirty="0"/>
          </a:p>
          <a:p>
            <a:pPr lvl="1"/>
            <a:r>
              <a:rPr lang="zh-CN" altLang="en-US" sz="2000" dirty="0"/>
              <a:t>其他需要在隧道进行的操作验证。</a:t>
            </a:r>
            <a:endParaRPr lang="en-US" altLang="zh-CN" sz="2000" dirty="0"/>
          </a:p>
        </p:txBody>
      </p:sp>
      <p:sp>
        <p:nvSpPr>
          <p:cNvPr id="9" name="内容占位符 1">
            <a:extLst>
              <a:ext uri="{FF2B5EF4-FFF2-40B4-BE49-F238E27FC236}">
                <a16:creationId xmlns:a16="http://schemas.microsoft.com/office/drawing/2014/main" id="{0B453F81-DE79-4F8C-A12F-98EA3CCDA7FF}"/>
              </a:ext>
            </a:extLst>
          </p:cNvPr>
          <p:cNvSpPr txBox="1">
            <a:spLocks/>
          </p:cNvSpPr>
          <p:nvPr/>
        </p:nvSpPr>
        <p:spPr>
          <a:xfrm>
            <a:off x="6511557" y="4118760"/>
            <a:ext cx="5479504" cy="22375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CEPC</a:t>
            </a:r>
            <a:r>
              <a:rPr lang="zh-CN" altLang="en-US" sz="2400" dirty="0"/>
              <a:t>有效的</a:t>
            </a:r>
            <a:r>
              <a:rPr lang="zh-CN" altLang="en-US" sz="2400" dirty="0">
                <a:solidFill>
                  <a:srgbClr val="FF0000"/>
                </a:solidFill>
              </a:rPr>
              <a:t>宣传展示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lvl="1"/>
            <a:r>
              <a:rPr lang="zh-CN" altLang="en-US" sz="2000" dirty="0"/>
              <a:t>典型区段的</a:t>
            </a:r>
            <a:r>
              <a:rPr lang="en-US" altLang="zh-CN" sz="2000" dirty="0"/>
              <a:t>1:1</a:t>
            </a:r>
            <a:r>
              <a:rPr lang="zh-CN" altLang="en-US" sz="2000" dirty="0"/>
              <a:t>步入式隧道内景展示。</a:t>
            </a:r>
            <a:endParaRPr lang="en-US" altLang="zh-CN" sz="2000" dirty="0"/>
          </a:p>
          <a:p>
            <a:pPr lvl="1"/>
            <a:r>
              <a:rPr lang="zh-CN" altLang="en-US" sz="2000" dirty="0"/>
              <a:t>科普宣传。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011679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752377F-A096-4564-9DBE-16E4D7A78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C8178D-6C2D-41FE-87DB-CEA2744D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58C6342-2300-4821-957D-E6F351B7F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865875"/>
            <a:ext cx="11520000" cy="28492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04D87F-634B-4CB7-BBFD-0C2547104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153754"/>
            <a:ext cx="9000000" cy="3676741"/>
          </a:xfrm>
          <a:prstGeom prst="rect">
            <a:avLst/>
          </a:prstGeom>
        </p:spPr>
      </p:pic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179B3828-6DA2-4D87-9602-0D5B5B8C6B86}"/>
              </a:ext>
            </a:extLst>
          </p:cNvPr>
          <p:cNvCxnSpPr/>
          <p:nvPr/>
        </p:nvCxnSpPr>
        <p:spPr>
          <a:xfrm flipH="1">
            <a:off x="1271464" y="3501008"/>
            <a:ext cx="4392488" cy="13294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32A3C77-B59B-48E8-8A73-5A9CD7EF060A}"/>
              </a:ext>
            </a:extLst>
          </p:cNvPr>
          <p:cNvCxnSpPr/>
          <p:nvPr/>
        </p:nvCxnSpPr>
        <p:spPr>
          <a:xfrm>
            <a:off x="9624392" y="3580443"/>
            <a:ext cx="1805645" cy="16487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7861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07CDBD3-6234-4175-B256-E6FD9657A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38148">
            <a:off x="335999" y="1580292"/>
            <a:ext cx="11520000" cy="2310448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F7AE84F8-D0B7-4437-932F-DBE80BA4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 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3BA330-35CE-4DD2-99F6-D180D426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47DDEF8-18B9-4354-967B-859CC7D0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4221442"/>
            <a:ext cx="9000000" cy="197344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15B196-8382-4B54-829D-101825ADD4E4}"/>
              </a:ext>
            </a:extLst>
          </p:cNvPr>
          <p:cNvSpPr txBox="1"/>
          <p:nvPr/>
        </p:nvSpPr>
        <p:spPr>
          <a:xfrm>
            <a:off x="5171973" y="1854606"/>
            <a:ext cx="1679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0DFAFD5-92D1-4197-9D0B-33560865A0AC}"/>
              </a:ext>
            </a:extLst>
          </p:cNvPr>
          <p:cNvSpPr txBox="1"/>
          <p:nvPr/>
        </p:nvSpPr>
        <p:spPr>
          <a:xfrm>
            <a:off x="3390307" y="1819704"/>
            <a:ext cx="1679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98820A-E729-4071-B5AB-70C0E613AD91}"/>
              </a:ext>
            </a:extLst>
          </p:cNvPr>
          <p:cNvSpPr txBox="1"/>
          <p:nvPr/>
        </p:nvSpPr>
        <p:spPr>
          <a:xfrm>
            <a:off x="7122290" y="1819704"/>
            <a:ext cx="1679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CDB79A5-8521-4338-9C28-FFF14DD494F4}"/>
              </a:ext>
            </a:extLst>
          </p:cNvPr>
          <p:cNvSpPr txBox="1"/>
          <p:nvPr/>
        </p:nvSpPr>
        <p:spPr>
          <a:xfrm>
            <a:off x="1228563" y="1853703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B931966-C164-4FD5-8DAF-93650CF9BF71}"/>
              </a:ext>
            </a:extLst>
          </p:cNvPr>
          <p:cNvSpPr txBox="1"/>
          <p:nvPr/>
        </p:nvSpPr>
        <p:spPr>
          <a:xfrm>
            <a:off x="2068265" y="4036776"/>
            <a:ext cx="912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校正铁装配体</a:t>
            </a:r>
            <a:endParaRPr 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932F08-619E-40EC-840B-6A7D42117260}"/>
              </a:ext>
            </a:extLst>
          </p:cNvPr>
          <p:cNvSpPr txBox="1"/>
          <p:nvPr/>
        </p:nvSpPr>
        <p:spPr>
          <a:xfrm>
            <a:off x="3647728" y="403677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四极铁装配体</a:t>
            </a:r>
            <a:endParaRPr 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6D992B-9989-493F-8E9F-8693327C5267}"/>
              </a:ext>
            </a:extLst>
          </p:cNvPr>
          <p:cNvSpPr txBox="1"/>
          <p:nvPr/>
        </p:nvSpPr>
        <p:spPr>
          <a:xfrm>
            <a:off x="7122290" y="3882113"/>
            <a:ext cx="199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六极铁装配体</a:t>
            </a:r>
            <a:endParaRPr 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7188CE0-0326-4E43-9796-784D231DFD79}"/>
              </a:ext>
            </a:extLst>
          </p:cNvPr>
          <p:cNvSpPr txBox="1"/>
          <p:nvPr/>
        </p:nvSpPr>
        <p:spPr>
          <a:xfrm>
            <a:off x="2279576" y="285293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真空连接装配体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F7DD9A2-A898-4D05-8C6F-C6CC4157EC4C}"/>
              </a:ext>
            </a:extLst>
          </p:cNvPr>
          <p:cNvSpPr txBox="1"/>
          <p:nvPr/>
        </p:nvSpPr>
        <p:spPr>
          <a:xfrm>
            <a:off x="6167299" y="3024640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真空连接装配体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4905641-547B-4DF6-9392-514909CB0AFE}"/>
              </a:ext>
            </a:extLst>
          </p:cNvPr>
          <p:cNvSpPr txBox="1"/>
          <p:nvPr/>
        </p:nvSpPr>
        <p:spPr>
          <a:xfrm>
            <a:off x="5807968" y="594928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BPM</a:t>
            </a:r>
            <a:r>
              <a:rPr lang="zh-CN" altLang="en-US" dirty="0"/>
              <a:t>装配体</a:t>
            </a:r>
            <a:endParaRPr 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2504CB-A0C2-4B06-A527-8F244FC481E1}"/>
              </a:ext>
            </a:extLst>
          </p:cNvPr>
          <p:cNvSpPr txBox="1"/>
          <p:nvPr/>
        </p:nvSpPr>
        <p:spPr>
          <a:xfrm>
            <a:off x="7696944" y="5838397"/>
            <a:ext cx="2143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真空连接装配体</a:t>
            </a:r>
            <a:r>
              <a:rPr lang="en-US" altLang="zh-CN" dirty="0"/>
              <a:t>b</a:t>
            </a:r>
            <a:endParaRPr lang="en-US" dirty="0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B1687671-339B-44C6-A2F2-74E406F6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Mockup</a:t>
            </a:r>
            <a:r>
              <a:rPr lang="zh-CN" altLang="en-US" dirty="0"/>
              <a:t>展示模型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847615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7AE84F8-D0B7-4437-932F-DBE80BA4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 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3BA330-35CE-4DD2-99F6-D180D426C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36</a:t>
            </a:fld>
            <a:endParaRPr lang="zh-CN" altLang="en-US"/>
          </a:p>
        </p:txBody>
      </p:sp>
      <p:sp>
        <p:nvSpPr>
          <p:cNvPr id="20" name="内容占位符 1">
            <a:extLst>
              <a:ext uri="{FF2B5EF4-FFF2-40B4-BE49-F238E27FC236}">
                <a16:creationId xmlns:a16="http://schemas.microsoft.com/office/drawing/2014/main" id="{B1687671-339B-44C6-A2F2-74E406F61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4840303"/>
          </a:xfrm>
        </p:spPr>
        <p:txBody>
          <a:bodyPr>
            <a:normAutofit/>
          </a:bodyPr>
          <a:lstStyle/>
          <a:p>
            <a:r>
              <a:rPr lang="en-US" altLang="zh-CN" dirty="0"/>
              <a:t>Mockup</a:t>
            </a:r>
            <a:r>
              <a:rPr lang="zh-CN" altLang="en-US" dirty="0"/>
              <a:t>展示模型</a:t>
            </a:r>
            <a:endParaRPr lang="en-US" altLang="zh-CN" sz="2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56925830-2E40-4356-B857-2E9211CB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1700808"/>
            <a:ext cx="10658475" cy="189547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16D594C-A35D-430F-805B-47E0944B5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539" y="3773358"/>
            <a:ext cx="5400000" cy="2582993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840732AB-875B-44A0-84E1-7A835825E8CD}"/>
              </a:ext>
            </a:extLst>
          </p:cNvPr>
          <p:cNvSpPr txBox="1"/>
          <p:nvPr/>
        </p:nvSpPr>
        <p:spPr>
          <a:xfrm>
            <a:off x="2561823" y="3278879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08B9B5C-429B-4395-BA23-42A5560230A9}"/>
              </a:ext>
            </a:extLst>
          </p:cNvPr>
          <p:cNvSpPr txBox="1"/>
          <p:nvPr/>
        </p:nvSpPr>
        <p:spPr>
          <a:xfrm>
            <a:off x="3901846" y="3259723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872511E-2380-4633-A07D-790DD619A0B8}"/>
              </a:ext>
            </a:extLst>
          </p:cNvPr>
          <p:cNvSpPr txBox="1"/>
          <p:nvPr/>
        </p:nvSpPr>
        <p:spPr>
          <a:xfrm>
            <a:off x="5545107" y="3264315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A977CD7-E3D4-4D39-AF2F-664C2361D21F}"/>
              </a:ext>
            </a:extLst>
          </p:cNvPr>
          <p:cNvSpPr txBox="1"/>
          <p:nvPr/>
        </p:nvSpPr>
        <p:spPr>
          <a:xfrm>
            <a:off x="7224511" y="3328051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A336CD7-E5BF-4EE8-95FF-8709F232D2CF}"/>
              </a:ext>
            </a:extLst>
          </p:cNvPr>
          <p:cNvSpPr txBox="1"/>
          <p:nvPr/>
        </p:nvSpPr>
        <p:spPr>
          <a:xfrm>
            <a:off x="8638075" y="3336066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7007795-88ED-4C2E-8E22-C436C49F968E}"/>
              </a:ext>
            </a:extLst>
          </p:cNvPr>
          <p:cNvSpPr txBox="1"/>
          <p:nvPr/>
        </p:nvSpPr>
        <p:spPr>
          <a:xfrm>
            <a:off x="3020550" y="6303239"/>
            <a:ext cx="153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FF12436-0E1A-441A-8302-5D3839B92D62}"/>
              </a:ext>
            </a:extLst>
          </p:cNvPr>
          <p:cNvSpPr txBox="1"/>
          <p:nvPr/>
        </p:nvSpPr>
        <p:spPr>
          <a:xfrm>
            <a:off x="4894717" y="6187074"/>
            <a:ext cx="153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校正铁装配体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2684FC4-A513-4FBA-984E-97B0C3F8D248}"/>
              </a:ext>
            </a:extLst>
          </p:cNvPr>
          <p:cNvSpPr txBox="1"/>
          <p:nvPr/>
        </p:nvSpPr>
        <p:spPr>
          <a:xfrm>
            <a:off x="1655336" y="6303306"/>
            <a:ext cx="1534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BPM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AB7281F1-E2E7-46F8-98AA-AC3D62439671}"/>
              </a:ext>
            </a:extLst>
          </p:cNvPr>
          <p:cNvSpPr txBox="1"/>
          <p:nvPr/>
        </p:nvSpPr>
        <p:spPr>
          <a:xfrm>
            <a:off x="10092491" y="3322371"/>
            <a:ext cx="1679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六极铁装配体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726F0A0-09E2-43D0-8CE1-9ED79BCE3A0E}"/>
              </a:ext>
            </a:extLst>
          </p:cNvPr>
          <p:cNvSpPr txBox="1"/>
          <p:nvPr/>
        </p:nvSpPr>
        <p:spPr>
          <a:xfrm>
            <a:off x="3401525" y="2067947"/>
            <a:ext cx="186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真空连接装配体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4302037-92C3-4E2F-9EE7-09F0E7EE471F}"/>
              </a:ext>
            </a:extLst>
          </p:cNvPr>
          <p:cNvSpPr txBox="1"/>
          <p:nvPr/>
        </p:nvSpPr>
        <p:spPr>
          <a:xfrm>
            <a:off x="6327513" y="2072334"/>
            <a:ext cx="186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真空连接装配体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1613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6C1BE69-4BC3-447E-BD10-1CBF13F5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" y="4716436"/>
            <a:ext cx="6480000" cy="14352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0B806F-BD30-4A67-B523-B4BC7DB92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976" y="1692294"/>
            <a:ext cx="7200000" cy="2700000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AE178E2B-4347-4772-B6A5-9F818205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Mockup</a:t>
            </a:r>
            <a:r>
              <a:rPr lang="zh-CN" altLang="en-US" dirty="0"/>
              <a:t>展示模型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A65230-C6BE-4113-8959-9653B253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7" name="内容占位符 1">
            <a:extLst>
              <a:ext uri="{FF2B5EF4-FFF2-40B4-BE49-F238E27FC236}">
                <a16:creationId xmlns:a16="http://schemas.microsoft.com/office/drawing/2014/main" id="{E9AFD27E-6ACB-41D9-AA21-83CFD541224A}"/>
              </a:ext>
            </a:extLst>
          </p:cNvPr>
          <p:cNvSpPr txBox="1">
            <a:spLocks/>
          </p:cNvSpPr>
          <p:nvPr/>
        </p:nvSpPr>
        <p:spPr>
          <a:xfrm>
            <a:off x="609600" y="1285861"/>
            <a:ext cx="10454952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Mockup</a:t>
            </a:r>
            <a:r>
              <a:rPr lang="zh-CN" altLang="en-US" sz="2400" dirty="0"/>
              <a:t>展示模型</a:t>
            </a:r>
            <a:endParaRPr 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BA3DC9F-6631-4CB9-92DD-FE271DD6D230}"/>
              </a:ext>
            </a:extLst>
          </p:cNvPr>
          <p:cNvSpPr txBox="1"/>
          <p:nvPr/>
        </p:nvSpPr>
        <p:spPr>
          <a:xfrm>
            <a:off x="6390100" y="3959744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Collider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模组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2D8295C-BB23-4BD3-BAC6-6927184F7C0E}"/>
              </a:ext>
            </a:extLst>
          </p:cNvPr>
          <p:cNvSpPr txBox="1"/>
          <p:nvPr/>
        </p:nvSpPr>
        <p:spPr>
          <a:xfrm>
            <a:off x="8679601" y="1600019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Booster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模组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A088DE6-8DC3-4BF4-869B-2855047234BF}"/>
              </a:ext>
            </a:extLst>
          </p:cNvPr>
          <p:cNvCxnSpPr/>
          <p:nvPr/>
        </p:nvCxnSpPr>
        <p:spPr>
          <a:xfrm>
            <a:off x="3325856" y="1944022"/>
            <a:ext cx="0" cy="244827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61E5737A-DA7C-457E-B84A-1D249D861422}"/>
              </a:ext>
            </a:extLst>
          </p:cNvPr>
          <p:cNvSpPr txBox="1"/>
          <p:nvPr/>
        </p:nvSpPr>
        <p:spPr>
          <a:xfrm>
            <a:off x="3469872" y="180858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拼接线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C11FCA5-0798-4B85-B00F-6A42D489D228}"/>
              </a:ext>
            </a:extLst>
          </p:cNvPr>
          <p:cNvCxnSpPr/>
          <p:nvPr/>
        </p:nvCxnSpPr>
        <p:spPr>
          <a:xfrm>
            <a:off x="3937924" y="4673294"/>
            <a:ext cx="0" cy="1765682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D90DBD6-57EA-49C8-9046-7702E104FC1A}"/>
              </a:ext>
            </a:extLst>
          </p:cNvPr>
          <p:cNvSpPr txBox="1"/>
          <p:nvPr/>
        </p:nvSpPr>
        <p:spPr>
          <a:xfrm>
            <a:off x="3268405" y="4285204"/>
            <a:ext cx="1080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拼接线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9EC7A5B-9D94-4C0E-875E-EB65BE1CA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20" y="2174323"/>
            <a:ext cx="5760000" cy="1954698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F3ED8109-58CD-45D5-BE81-5254DCA57F3B}"/>
              </a:ext>
            </a:extLst>
          </p:cNvPr>
          <p:cNvGrpSpPr>
            <a:grpSpLocks noChangeAspect="1"/>
          </p:cNvGrpSpPr>
          <p:nvPr/>
        </p:nvGrpSpPr>
        <p:grpSpPr>
          <a:xfrm>
            <a:off x="8015438" y="3969508"/>
            <a:ext cx="2880000" cy="2455860"/>
            <a:chOff x="911424" y="2780928"/>
            <a:chExt cx="4320000" cy="368379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E91BE28-A555-42E3-8373-6F4F3C05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424" y="2780928"/>
              <a:ext cx="4320000" cy="3017772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01EAA4B-0F9B-42A7-8651-608E742CCB25}"/>
                </a:ext>
              </a:extLst>
            </p:cNvPr>
            <p:cNvSpPr txBox="1"/>
            <p:nvPr/>
          </p:nvSpPr>
          <p:spPr>
            <a:xfrm>
              <a:off x="1991544" y="6126164"/>
              <a:ext cx="1044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局部透明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BCD0879-4367-44B3-89B4-E82B86BEF2DA}"/>
                </a:ext>
              </a:extLst>
            </p:cNvPr>
            <p:cNvSpPr txBox="1"/>
            <p:nvPr/>
          </p:nvSpPr>
          <p:spPr>
            <a:xfrm>
              <a:off x="3647728" y="6126164"/>
              <a:ext cx="12926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一串腔剖视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1" name="直接连接符 20">
              <a:extLst>
                <a:ext uri="{FF2B5EF4-FFF2-40B4-BE49-F238E27FC236}">
                  <a16:creationId xmlns:a16="http://schemas.microsoft.com/office/drawing/2014/main" id="{A80EA6E9-39E3-4FC9-BE60-6C52DAD6D286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2513842" y="4289814"/>
              <a:ext cx="413806" cy="18363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5434DBE7-F3E3-43F8-8B39-E6D0960F0C63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3791745" y="4653136"/>
              <a:ext cx="502310" cy="147302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136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50BC016-6F3E-4DAD-A999-32F4FC5B8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2935227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高精度自动准直调节系统</a:t>
            </a:r>
            <a:endParaRPr lang="en-US" altLang="zh-CN" sz="2400" dirty="0"/>
          </a:p>
          <a:p>
            <a:pPr lvl="1"/>
            <a:r>
              <a:rPr lang="zh-CN" altLang="en-US" dirty="0"/>
              <a:t>因此在保证精度的同时</a:t>
            </a:r>
            <a:r>
              <a:rPr lang="zh-CN" altLang="en-US" dirty="0">
                <a:solidFill>
                  <a:srgbClr val="FF0000"/>
                </a:solidFill>
              </a:rPr>
              <a:t>提高准直效率</a:t>
            </a:r>
            <a:r>
              <a:rPr lang="zh-CN" altLang="en-US" dirty="0"/>
              <a:t>是</a:t>
            </a:r>
            <a:r>
              <a:rPr lang="en-US" altLang="zh-CN" dirty="0"/>
              <a:t>CEPC</a:t>
            </a:r>
            <a:r>
              <a:rPr lang="zh-CN" altLang="en-US" dirty="0"/>
              <a:t>工程设计的重要内容之一。</a:t>
            </a:r>
            <a:endParaRPr lang="en-US" altLang="zh-CN" dirty="0"/>
          </a:p>
          <a:p>
            <a:r>
              <a:rPr lang="zh-CN" altLang="en-US" sz="2400" dirty="0"/>
              <a:t>目前普遍准直方法为激光跟踪仪，人工放球，逐点测量，效率低。</a:t>
            </a:r>
            <a:endParaRPr lang="en-US" altLang="zh-CN" sz="2400" dirty="0"/>
          </a:p>
          <a:p>
            <a:r>
              <a:rPr lang="zh-CN" altLang="en-US" sz="2400" dirty="0"/>
              <a:t>目前常见调节方法</a:t>
            </a:r>
            <a:endParaRPr lang="en-US" altLang="zh-CN" sz="2400" dirty="0"/>
          </a:p>
          <a:p>
            <a:pPr lvl="1"/>
            <a:r>
              <a:rPr lang="zh-CN" altLang="en-US" sz="2000" dirty="0"/>
              <a:t>自动调整，如</a:t>
            </a:r>
            <a:r>
              <a:rPr lang="en-US" altLang="zh-CN" sz="2000" dirty="0"/>
              <a:t>TPS</a:t>
            </a:r>
            <a:r>
              <a:rPr lang="zh-CN" altLang="en-US" sz="2000" dirty="0"/>
              <a:t>、</a:t>
            </a:r>
            <a:r>
              <a:rPr lang="en-US" altLang="zh-CN" sz="2000" dirty="0"/>
              <a:t>EBS</a:t>
            </a:r>
            <a:r>
              <a:rPr lang="zh-CN" altLang="en-US" sz="2000" dirty="0"/>
              <a:t>、</a:t>
            </a:r>
            <a:r>
              <a:rPr lang="en-US" altLang="zh-CN" sz="2000" dirty="0"/>
              <a:t>HEPS-TF</a:t>
            </a:r>
            <a:r>
              <a:rPr lang="zh-CN" altLang="en-US" sz="2000" dirty="0"/>
              <a:t>等，效率高，价格高，且不适合</a:t>
            </a:r>
            <a:r>
              <a:rPr lang="en-US" altLang="zh-CN" sz="2000" dirty="0"/>
              <a:t>CEPC</a:t>
            </a:r>
            <a:r>
              <a:rPr lang="zh-CN" altLang="en-US" sz="2000" dirty="0"/>
              <a:t>的强辐射环境。</a:t>
            </a:r>
            <a:endParaRPr lang="en-US" altLang="zh-CN" sz="2000" dirty="0"/>
          </a:p>
          <a:p>
            <a:pPr lvl="1"/>
            <a:r>
              <a:rPr lang="zh-CN" altLang="en-US" sz="2000" dirty="0"/>
              <a:t>手动调整，如</a:t>
            </a:r>
            <a:r>
              <a:rPr lang="en-US" altLang="zh-CN" sz="2000" dirty="0"/>
              <a:t>HEPS</a:t>
            </a:r>
            <a:r>
              <a:rPr lang="zh-CN" altLang="en-US" sz="2000" dirty="0"/>
              <a:t>、</a:t>
            </a:r>
            <a:r>
              <a:rPr lang="en-US" altLang="zh-CN" sz="2000" dirty="0"/>
              <a:t>APSU</a:t>
            </a:r>
            <a:r>
              <a:rPr lang="zh-CN" altLang="en-US" sz="2000" dirty="0"/>
              <a:t>等，效率低，价格低。</a:t>
            </a: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A831ABC-2F1D-4241-A513-ACDCAB8A7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1B389D7-B652-429C-8D84-9898D7B6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38</a:t>
            </a:fld>
            <a:endParaRPr lang="zh-CN" altLang="en-US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7113B35A-F9A3-48CC-85CD-EFD6E6A7D2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3957449"/>
              </p:ext>
            </p:extLst>
          </p:nvPr>
        </p:nvGraphicFramePr>
        <p:xfrm>
          <a:off x="6600056" y="4073746"/>
          <a:ext cx="5486400" cy="2631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932">
                  <a:extLst>
                    <a:ext uri="{9D8B030D-6E8A-4147-A177-3AD203B41FA5}">
                      <a16:colId xmlns:a16="http://schemas.microsoft.com/office/drawing/2014/main" val="133306161"/>
                    </a:ext>
                  </a:extLst>
                </a:gridCol>
                <a:gridCol w="2996468">
                  <a:extLst>
                    <a:ext uri="{9D8B030D-6E8A-4147-A177-3AD203B41FA5}">
                      <a16:colId xmlns:a16="http://schemas.microsoft.com/office/drawing/2014/main" val="22448771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目标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16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调节范围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Y≥±30mm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，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X/Z≥20mm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012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调节分辨率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≤10μm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0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支撑磁铁最大重量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≥7ton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14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标定场范围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1m~20m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20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采集频率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≥15 Hz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033231"/>
                  </a:ext>
                </a:extLst>
              </a:tr>
              <a:tr h="406856"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空间单点测量误差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≤ 10μm+10μm/m</a:t>
                      </a:r>
                      <a:endParaRPr 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8703974"/>
                  </a:ext>
                </a:extLst>
              </a:tr>
            </a:tbl>
          </a:graphicData>
        </a:graphic>
      </p:graphicFrame>
      <p:sp>
        <p:nvSpPr>
          <p:cNvPr id="6" name="内容占位符 1">
            <a:extLst>
              <a:ext uri="{FF2B5EF4-FFF2-40B4-BE49-F238E27FC236}">
                <a16:creationId xmlns:a16="http://schemas.microsoft.com/office/drawing/2014/main" id="{B9A806BA-A0F3-41E3-B8AE-1EB6C7C9DD04}"/>
              </a:ext>
            </a:extLst>
          </p:cNvPr>
          <p:cNvSpPr txBox="1">
            <a:spLocks/>
          </p:cNvSpPr>
          <p:nvPr/>
        </p:nvSpPr>
        <p:spPr>
          <a:xfrm>
            <a:off x="609600" y="4294997"/>
            <a:ext cx="5846440" cy="2230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本课题将研究一种新的准直调节方法</a:t>
            </a:r>
            <a:endParaRPr lang="en-US" altLang="zh-CN" dirty="0"/>
          </a:p>
          <a:p>
            <a:pPr lvl="1"/>
            <a:r>
              <a:rPr lang="zh-CN" altLang="en-US" dirty="0"/>
              <a:t>高精度测量场：</a:t>
            </a:r>
            <a:r>
              <a:rPr lang="zh-CN" altLang="en-US" dirty="0">
                <a:solidFill>
                  <a:srgbClr val="FF0000"/>
                </a:solidFill>
              </a:rPr>
              <a:t>多目摄影测量</a:t>
            </a:r>
            <a:r>
              <a:rPr lang="zh-CN" altLang="en-US" dirty="0"/>
              <a:t>，多点同步监测，效率高</a:t>
            </a:r>
            <a:endParaRPr lang="en-US" altLang="zh-CN" dirty="0"/>
          </a:p>
          <a:p>
            <a:pPr lvl="1"/>
            <a:r>
              <a:rPr lang="zh-CN" altLang="en-US" dirty="0"/>
              <a:t>自动调整结构：</a:t>
            </a:r>
            <a:r>
              <a:rPr lang="zh-CN" altLang="en-US" dirty="0">
                <a:solidFill>
                  <a:srgbClr val="FF0000"/>
                </a:solidFill>
              </a:rPr>
              <a:t>可移动驱动</a:t>
            </a:r>
            <a:r>
              <a:rPr lang="zh-CN" altLang="en-US" dirty="0"/>
              <a:t>，统一快速插拔接口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925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3074BA-1D51-4549-917C-C26E9942A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646640" cy="484030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高精度测量场</a:t>
            </a:r>
            <a:endParaRPr lang="en-US" altLang="zh-CN" sz="2400" dirty="0"/>
          </a:p>
          <a:p>
            <a:pPr lvl="1"/>
            <a:r>
              <a:rPr lang="zh-CN" altLang="en-US" sz="2000" dirty="0"/>
              <a:t>需要准直的磁铁及单元：二极铁、四极铁、六极铁单元</a:t>
            </a:r>
            <a:endParaRPr lang="en-US" altLang="zh-CN" sz="2000" dirty="0"/>
          </a:p>
          <a:p>
            <a:pPr lvl="1"/>
            <a:r>
              <a:rPr lang="zh-CN" altLang="en-US" sz="2000" dirty="0"/>
              <a:t>相机配置：</a:t>
            </a:r>
            <a:r>
              <a:rPr lang="en-US" altLang="zh-CN" sz="2000" dirty="0">
                <a:solidFill>
                  <a:srgbClr val="FF0000"/>
                </a:solidFill>
              </a:rPr>
              <a:t>4</a:t>
            </a:r>
            <a:r>
              <a:rPr lang="zh-CN" altLang="en-US" sz="2000" dirty="0">
                <a:solidFill>
                  <a:srgbClr val="FF0000"/>
                </a:solidFill>
              </a:rPr>
              <a:t>相机</a:t>
            </a:r>
            <a:r>
              <a:rPr lang="zh-CN" altLang="en-US" sz="2000" dirty="0"/>
              <a:t>，满足上述磁铁及单元的测量范围需求，基准点测量精度优于</a:t>
            </a:r>
            <a:r>
              <a:rPr lang="en-US" altLang="zh-CN" sz="2000" dirty="0"/>
              <a:t>45μm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 lvl="1"/>
            <a:r>
              <a:rPr lang="zh-CN" altLang="en-US" sz="2000" dirty="0"/>
              <a:t>选取高精度</a:t>
            </a:r>
            <a:r>
              <a:rPr lang="en-US" altLang="zh-CN" sz="2000" dirty="0"/>
              <a:t>CMOS</a:t>
            </a:r>
            <a:r>
              <a:rPr lang="zh-CN" altLang="en-US" sz="2000" dirty="0"/>
              <a:t>器件，提高像点求取</a:t>
            </a:r>
            <a:r>
              <a:rPr lang="zh-CN" altLang="en-US" sz="2000" dirty="0">
                <a:solidFill>
                  <a:srgbClr val="FF0000"/>
                </a:solidFill>
              </a:rPr>
              <a:t>精度</a:t>
            </a:r>
            <a:r>
              <a:rPr lang="zh-CN" altLang="en-US" sz="2000" dirty="0"/>
              <a:t>。</a:t>
            </a:r>
          </a:p>
          <a:p>
            <a:pPr lvl="1"/>
            <a:r>
              <a:rPr lang="zh-CN" altLang="en-US" sz="2000" dirty="0"/>
              <a:t>相机间主光轴交会角控制在</a:t>
            </a:r>
            <a:r>
              <a:rPr lang="zh-CN" altLang="en-US" sz="2000" dirty="0">
                <a:solidFill>
                  <a:srgbClr val="FF0000"/>
                </a:solidFill>
              </a:rPr>
              <a:t>最佳摄影测量需求</a:t>
            </a:r>
            <a:r>
              <a:rPr lang="zh-CN" altLang="en-US" sz="2000" dirty="0"/>
              <a:t>范围（</a:t>
            </a:r>
            <a:r>
              <a:rPr lang="en-US" altLang="zh-CN" sz="2000" dirty="0"/>
              <a:t>60°~120°</a:t>
            </a:r>
            <a:r>
              <a:rPr lang="zh-CN" altLang="en-US" sz="2000" dirty="0"/>
              <a:t>）之内。</a:t>
            </a:r>
          </a:p>
          <a:p>
            <a:pPr lvl="1"/>
            <a:r>
              <a:rPr lang="zh-CN" altLang="en-US" sz="2000" dirty="0"/>
              <a:t>满足测量精度的条件下选取短焦距镜头</a:t>
            </a:r>
            <a:r>
              <a:rPr lang="zh-CN" altLang="en-US" sz="2000" dirty="0">
                <a:solidFill>
                  <a:srgbClr val="FF0000"/>
                </a:solidFill>
              </a:rPr>
              <a:t>提高测量范围</a:t>
            </a:r>
            <a:r>
              <a:rPr lang="zh-CN" altLang="en-US" sz="2000" dirty="0"/>
              <a:t>，减小测量场体积。</a:t>
            </a:r>
          </a:p>
          <a:p>
            <a:pPr lvl="1"/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FED333DB-A135-4E46-A3EF-52C0CA3C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高精度自动准直调节系统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5B234D-E44F-4943-8D1B-8B8E67091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CE479C7-61EF-4CD1-B27A-77ABFCDD7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3691" y="771972"/>
            <a:ext cx="3600000" cy="33127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2C7EED-4116-4393-B893-637910F0D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549" y="4191454"/>
            <a:ext cx="3868834" cy="234745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FD484D1-C241-4400-A7C9-F0003BA7409B}"/>
              </a:ext>
            </a:extLst>
          </p:cNvPr>
          <p:cNvSpPr txBox="1"/>
          <p:nvPr/>
        </p:nvSpPr>
        <p:spPr>
          <a:xfrm>
            <a:off x="1814789" y="4925835"/>
            <a:ext cx="5145234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>
                <a:latin typeface="华光隶变_CNKI" panose="02000500000000000000" pitchFamily="2" charset="-122"/>
                <a:ea typeface="华光隶变_CNKI" panose="02000500000000000000" pitchFamily="2" charset="-122"/>
              </a:rPr>
              <a:t>三维视觉测量精度与相机</a:t>
            </a:r>
            <a:r>
              <a:rPr lang="en-US" altLang="zh-CN" dirty="0">
                <a:latin typeface="华光隶变_CNKI" panose="02000500000000000000" pitchFamily="2" charset="-122"/>
                <a:ea typeface="华光隶变_CNKI" panose="02000500000000000000" pitchFamily="2" charset="-122"/>
              </a:rPr>
              <a:t>CMOS</a:t>
            </a:r>
            <a:r>
              <a:rPr lang="zh-CN" altLang="en-US" dirty="0">
                <a:latin typeface="华光隶变_CNKI" panose="02000500000000000000" pitchFamily="2" charset="-122"/>
                <a:ea typeface="华光隶变_CNKI" panose="02000500000000000000" pitchFamily="2" charset="-122"/>
              </a:rPr>
              <a:t>参数、相机焦距、相机间距离、相机间主光轴交会角度有关。相机间距离和</a:t>
            </a:r>
            <a:r>
              <a:rPr lang="en-US" altLang="zh-CN" dirty="0">
                <a:latin typeface="华光隶变_CNKI" panose="02000500000000000000" pitchFamily="2" charset="-122"/>
                <a:ea typeface="华光隶变_CNKI" panose="02000500000000000000" pitchFamily="2" charset="-122"/>
              </a:rPr>
              <a:t>CCD</a:t>
            </a:r>
            <a:r>
              <a:rPr lang="zh-CN" altLang="en-US" dirty="0">
                <a:latin typeface="华光隶变_CNKI" panose="02000500000000000000" pitchFamily="2" charset="-122"/>
                <a:ea typeface="华光隶变_CNKI" panose="02000500000000000000" pitchFamily="2" charset="-122"/>
              </a:rPr>
              <a:t>参数一定的条件下，焦距越大，测量精度越高，测量范围越小，需要综合考虑。</a:t>
            </a:r>
          </a:p>
        </p:txBody>
      </p:sp>
    </p:spTree>
    <p:extLst>
      <p:ext uri="{BB962C8B-B14F-4D97-AF65-F5344CB8AC3E}">
        <p14:creationId xmlns:p14="http://schemas.microsoft.com/office/powerpoint/2010/main" val="65140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FF24AD5-2214-4472-AD79-BF650AF2B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设备布局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845BD1E-09CD-4A53-95D0-25AFF6B3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17" name="内容占位符 1">
            <a:extLst>
              <a:ext uri="{FF2B5EF4-FFF2-40B4-BE49-F238E27FC236}">
                <a16:creationId xmlns:a16="http://schemas.microsoft.com/office/drawing/2014/main" id="{2604FDA1-A9C4-4889-90B2-C66E36F29BF9}"/>
              </a:ext>
            </a:extLst>
          </p:cNvPr>
          <p:cNvSpPr txBox="1">
            <a:spLocks/>
          </p:cNvSpPr>
          <p:nvPr/>
        </p:nvSpPr>
        <p:spPr>
          <a:xfrm>
            <a:off x="609600" y="1285861"/>
            <a:ext cx="6782544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工作基本路线</a:t>
            </a:r>
            <a:endParaRPr lang="en-US" altLang="zh-CN" sz="2400" dirty="0"/>
          </a:p>
          <a:p>
            <a:pPr lvl="1"/>
            <a:r>
              <a:rPr lang="zh-CN" altLang="en-US" sz="2000" dirty="0"/>
              <a:t>以</a:t>
            </a:r>
            <a:r>
              <a:rPr lang="en-US" altLang="zh-CN" sz="2000" dirty="0"/>
              <a:t>Linac-IP3</a:t>
            </a:r>
            <a:r>
              <a:rPr lang="zh-CN" altLang="en-US" sz="2000" dirty="0"/>
              <a:t>部分为初始设计位置</a:t>
            </a:r>
            <a:endParaRPr lang="en-US" altLang="zh-CN" sz="2000" dirty="0"/>
          </a:p>
          <a:p>
            <a:pPr lvl="1"/>
            <a:r>
              <a:rPr lang="zh-CN" altLang="en-US" sz="2000" dirty="0"/>
              <a:t>逐渐扩展到</a:t>
            </a:r>
            <a:r>
              <a:rPr lang="en-US" altLang="zh-CN" sz="2000" dirty="0"/>
              <a:t>MDI</a:t>
            </a:r>
            <a:r>
              <a:rPr lang="zh-CN" altLang="en-US" sz="2000" dirty="0"/>
              <a:t>、</a:t>
            </a:r>
            <a:r>
              <a:rPr lang="en-US" altLang="zh-CN" sz="2000" dirty="0"/>
              <a:t>RF</a:t>
            </a:r>
            <a:r>
              <a:rPr lang="zh-CN" altLang="en-US" sz="2000" dirty="0"/>
              <a:t>区等</a:t>
            </a:r>
            <a:endParaRPr lang="en-US" altLang="zh-CN" sz="2000" dirty="0"/>
          </a:p>
          <a:p>
            <a:pPr lvl="1"/>
            <a:r>
              <a:rPr lang="zh-CN" altLang="en-US" sz="2000" dirty="0"/>
              <a:t>错序开展</a:t>
            </a:r>
            <a:r>
              <a:rPr lang="en-US" altLang="zh-CN" sz="2000" dirty="0"/>
              <a:t>Booster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Linac</a:t>
            </a:r>
            <a:r>
              <a:rPr lang="zh-CN" altLang="en-US" sz="2000" dirty="0"/>
              <a:t>、输运线等布局</a:t>
            </a:r>
            <a:endParaRPr lang="en-US" altLang="zh-CN" sz="2000" dirty="0"/>
          </a:p>
          <a:p>
            <a:pPr lvl="1"/>
            <a:endParaRPr lang="en-US" altLang="zh-CN" sz="2000" dirty="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6D93D05-04E9-4453-8181-188AD4C7EB8F}"/>
              </a:ext>
            </a:extLst>
          </p:cNvPr>
          <p:cNvGrpSpPr>
            <a:grpSpLocks noChangeAspect="1"/>
          </p:cNvGrpSpPr>
          <p:nvPr/>
        </p:nvGrpSpPr>
        <p:grpSpPr>
          <a:xfrm>
            <a:off x="666713" y="2966247"/>
            <a:ext cx="5404026" cy="3773805"/>
            <a:chOff x="4938504" y="1285861"/>
            <a:chExt cx="7205368" cy="5031740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45529CEC-5ADB-48D1-A8A6-8137880D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43872" y="1285861"/>
              <a:ext cx="7200000" cy="5031740"/>
            </a:xfrm>
            <a:prstGeom prst="rect">
              <a:avLst/>
            </a:prstGeom>
          </p:spPr>
        </p:pic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FC246FBD-2220-4011-A0A6-2E2E41D58D78}"/>
                </a:ext>
              </a:extLst>
            </p:cNvPr>
            <p:cNvSpPr/>
            <p:nvPr/>
          </p:nvSpPr>
          <p:spPr>
            <a:xfrm rot="18391439">
              <a:off x="7363423" y="5177848"/>
              <a:ext cx="288032" cy="4320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74C40CA-F3A4-43D7-B1A7-E44EAE3B7129}"/>
                </a:ext>
              </a:extLst>
            </p:cNvPr>
            <p:cNvSpPr txBox="1"/>
            <p:nvPr/>
          </p:nvSpPr>
          <p:spPr>
            <a:xfrm>
              <a:off x="4938504" y="5733256"/>
              <a:ext cx="282824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布局设计初始位置</a:t>
              </a:r>
              <a:endParaRPr lang="en-US" dirty="0"/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3E21C3C-E0C6-4932-BCD5-01540EE133B1}"/>
                </a:ext>
              </a:extLst>
            </p:cNvPr>
            <p:cNvCxnSpPr>
              <a:cxnSpLocks/>
              <a:stCxn id="21" idx="0"/>
              <a:endCxn id="20" idx="2"/>
            </p:cNvCxnSpPr>
            <p:nvPr/>
          </p:nvCxnSpPr>
          <p:spPr>
            <a:xfrm flipV="1">
              <a:off x="6352628" y="5509604"/>
              <a:ext cx="1069099" cy="223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内容占位符 1">
            <a:extLst>
              <a:ext uri="{FF2B5EF4-FFF2-40B4-BE49-F238E27FC236}">
                <a16:creationId xmlns:a16="http://schemas.microsoft.com/office/drawing/2014/main" id="{B2FA8184-8F47-462F-B136-1AE4ABF1F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368" y="1285861"/>
            <a:ext cx="5716256" cy="4840303"/>
          </a:xfrm>
        </p:spPr>
        <p:txBody>
          <a:bodyPr>
            <a:normAutofit/>
          </a:bodyPr>
          <a:lstStyle/>
          <a:p>
            <a:r>
              <a:rPr lang="zh-CN" altLang="en-US" dirty="0"/>
              <a:t>关键布局约束</a:t>
            </a:r>
            <a:endParaRPr lang="en-US" altLang="zh-CN" dirty="0"/>
          </a:p>
          <a:p>
            <a:pPr lvl="1"/>
            <a:r>
              <a:rPr lang="zh-CN" altLang="en-US" dirty="0"/>
              <a:t>四极铁位置物理给定</a:t>
            </a:r>
            <a:endParaRPr lang="en-US" altLang="zh-CN" dirty="0"/>
          </a:p>
          <a:p>
            <a:pPr lvl="1"/>
            <a:r>
              <a:rPr lang="zh-CN" altLang="en-US" dirty="0"/>
              <a:t>泵口间距限制</a:t>
            </a:r>
            <a:endParaRPr lang="en-US" altLang="zh-CN" dirty="0"/>
          </a:p>
          <a:p>
            <a:pPr lvl="1"/>
            <a:r>
              <a:rPr lang="zh-CN" altLang="en-US" dirty="0"/>
              <a:t>真空连接长度优化</a:t>
            </a:r>
            <a:endParaRPr lang="en-US" altLang="zh-CN" dirty="0"/>
          </a:p>
          <a:p>
            <a:pPr lvl="1"/>
            <a:r>
              <a:rPr lang="zh-CN" altLang="en-US" dirty="0"/>
              <a:t>二极铁尽可能长</a:t>
            </a:r>
            <a:endParaRPr lang="en-US" altLang="zh-CN" dirty="0"/>
          </a:p>
          <a:p>
            <a:pPr lvl="1"/>
            <a:r>
              <a:rPr lang="zh-CN" altLang="en-US" dirty="0"/>
              <a:t>隧道准直调整量≥</a:t>
            </a:r>
            <a:r>
              <a:rPr lang="en-US" altLang="zh-CN" dirty="0"/>
              <a:t>20mm</a:t>
            </a:r>
            <a:r>
              <a:rPr lang="zh-CN" altLang="en-US" dirty="0"/>
              <a:t>（因多数设备不共架，需留有相对调节空间）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32155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8D90AC-B9F0-4859-8A5A-2AE9DB363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146" y="1124744"/>
            <a:ext cx="4320000" cy="2748225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EE427E18-36EE-4494-9335-51A132DB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6782544" cy="484030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测量方案</a:t>
            </a:r>
            <a:endParaRPr lang="en-US" altLang="zh-CN" sz="2400" dirty="0"/>
          </a:p>
          <a:p>
            <a:pPr lvl="1"/>
            <a:r>
              <a:rPr lang="zh-CN" altLang="en-US" sz="2000" dirty="0"/>
              <a:t>输入控制点和设备基准点理论坐标</a:t>
            </a:r>
          </a:p>
          <a:p>
            <a:pPr lvl="1"/>
            <a:r>
              <a:rPr lang="zh-CN" altLang="en-US" sz="2000" dirty="0"/>
              <a:t>以控制点为基准定位测量系统</a:t>
            </a:r>
          </a:p>
          <a:p>
            <a:pPr lvl="1"/>
            <a:r>
              <a:rPr lang="zh-CN" altLang="en-US" sz="2000" dirty="0"/>
              <a:t>在基准点上安放摄影测量半球靶标实现基准点测量</a:t>
            </a:r>
          </a:p>
          <a:p>
            <a:pPr lvl="1"/>
            <a:r>
              <a:rPr lang="zh-CN" altLang="en-US" sz="2000" dirty="0"/>
              <a:t>用编码点实现点名自动识别</a:t>
            </a:r>
          </a:p>
          <a:p>
            <a:pPr lvl="1"/>
            <a:r>
              <a:rPr lang="zh-CN" altLang="en-US" sz="2000" dirty="0"/>
              <a:t>安放标准尺提供长度基准</a:t>
            </a:r>
          </a:p>
          <a:p>
            <a:pPr lvl="1"/>
            <a:r>
              <a:rPr lang="zh-CN" altLang="en-US" sz="2000" dirty="0"/>
              <a:t>实时显示和输出各基准点实测坐标与理论坐标的偏差</a:t>
            </a:r>
          </a:p>
          <a:p>
            <a:pPr lvl="1"/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C7FFBEF-2336-46B1-B86D-DF4B6CBD7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高精度自动准直调节系统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48BBA1-0763-40D6-B8CC-680588925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19D9F4-7EA6-4910-8A6C-FBC1C1D1E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89" y="4478001"/>
            <a:ext cx="5584944" cy="218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4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2CF5A1C-297F-4954-AF92-2B741B8FD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09" y="1299362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自动调整结构</a:t>
            </a:r>
            <a:endParaRPr lang="en-US" altLang="zh-CN" sz="2400" dirty="0"/>
          </a:p>
          <a:p>
            <a:pPr lvl="1"/>
            <a:r>
              <a:rPr lang="zh-CN" altLang="en-US" sz="2000" dirty="0"/>
              <a:t>涉及磁铁及单元：</a:t>
            </a:r>
            <a:r>
              <a:rPr lang="en-US" altLang="zh-CN" sz="2000" dirty="0"/>
              <a:t>Collider </a:t>
            </a:r>
            <a:r>
              <a:rPr lang="zh-CN" altLang="en-US" sz="2000" dirty="0"/>
              <a:t>二极铁、四极铁及六极铁单元</a:t>
            </a:r>
            <a:endParaRPr lang="en-US" altLang="zh-CN" sz="2000" dirty="0"/>
          </a:p>
          <a:p>
            <a:pPr lvl="1"/>
            <a:r>
              <a:rPr lang="zh-CN" altLang="en-US" sz="2000" dirty="0"/>
              <a:t>二极铁：基于</a:t>
            </a:r>
            <a:r>
              <a:rPr lang="zh-CN" altLang="en-US" sz="2000" dirty="0">
                <a:solidFill>
                  <a:srgbClr val="FF0000"/>
                </a:solidFill>
              </a:rPr>
              <a:t>螺杆</a:t>
            </a:r>
            <a:r>
              <a:rPr lang="zh-CN" altLang="en-US" sz="2000" dirty="0"/>
              <a:t>的调节，结构简单，调节范围大，预算低，承重低</a:t>
            </a:r>
            <a:endParaRPr lang="en-US" altLang="zh-CN" sz="2000" dirty="0"/>
          </a:p>
          <a:p>
            <a:pPr lvl="1"/>
            <a:r>
              <a:rPr lang="zh-CN" altLang="en-US" sz="2000" dirty="0"/>
              <a:t>四极铁</a:t>
            </a:r>
            <a:r>
              <a:rPr lang="en-US" altLang="zh-CN" sz="2000" dirty="0"/>
              <a:t>/</a:t>
            </a:r>
            <a:r>
              <a:rPr lang="zh-CN" altLang="en-US" sz="2000" dirty="0"/>
              <a:t>六极铁单元：基于</a:t>
            </a:r>
            <a:r>
              <a:rPr lang="zh-CN" altLang="en-US" sz="2000" dirty="0">
                <a:solidFill>
                  <a:srgbClr val="FF0000"/>
                </a:solidFill>
              </a:rPr>
              <a:t>楔块</a:t>
            </a:r>
            <a:r>
              <a:rPr lang="zh-CN" altLang="en-US" sz="2000" dirty="0"/>
              <a:t>调节，需配合增减垫片加大调节范围，预算高，承重高</a:t>
            </a:r>
            <a:endParaRPr lang="en-US" altLang="zh-CN" sz="2000" dirty="0"/>
          </a:p>
          <a:p>
            <a:pPr lvl="1"/>
            <a:r>
              <a:rPr lang="zh-CN" altLang="en-US" sz="2000" dirty="0"/>
              <a:t>考虑三种形式，目前基于可移驱动车为基本方案</a:t>
            </a:r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15B6788-D9F2-431E-8514-552506A90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高精度自动准直调节系统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1C37B9-438D-41CE-A6E9-EBD8CB510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6AA80BA-6650-48FF-BCB8-4D4A092E0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37"/>
          <a:stretch/>
        </p:blipFill>
        <p:spPr>
          <a:xfrm>
            <a:off x="609600" y="3683163"/>
            <a:ext cx="3240000" cy="23487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3D9D2B-3EE5-4004-B62E-3575011C2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7742" y="4119663"/>
            <a:ext cx="4320000" cy="168845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FEF3F053-44D8-4E81-BD82-CD57BDBA827A}"/>
              </a:ext>
            </a:extLst>
          </p:cNvPr>
          <p:cNvSpPr txBox="1"/>
          <p:nvPr/>
        </p:nvSpPr>
        <p:spPr>
          <a:xfrm>
            <a:off x="767408" y="6056592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：可移驱动及调节机构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565EB5-F936-4ED0-8304-2E7CBA02D2F7}"/>
              </a:ext>
            </a:extLst>
          </p:cNvPr>
          <p:cNvSpPr txBox="1"/>
          <p:nvPr/>
        </p:nvSpPr>
        <p:spPr>
          <a:xfrm>
            <a:off x="4749298" y="6056949"/>
            <a:ext cx="269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：可移调整车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A5CB3B-D193-4E20-A517-833BC20813BD}"/>
              </a:ext>
            </a:extLst>
          </p:cNvPr>
          <p:cNvSpPr txBox="1"/>
          <p:nvPr/>
        </p:nvSpPr>
        <p:spPr>
          <a:xfrm>
            <a:off x="9046804" y="5958078"/>
            <a:ext cx="269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：可移驱动车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9F956DF-9D98-495D-86E2-E02391EA7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7"/>
          <a:stretch/>
        </p:blipFill>
        <p:spPr>
          <a:xfrm>
            <a:off x="8772418" y="4157619"/>
            <a:ext cx="2880000" cy="177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53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3F61ED5-127D-4C8B-9C39-F27CD592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060537" cy="4840303"/>
          </a:xfrm>
        </p:spPr>
        <p:txBody>
          <a:bodyPr>
            <a:normAutofit/>
          </a:bodyPr>
          <a:lstStyle/>
          <a:p>
            <a:r>
              <a:rPr lang="zh-CN" altLang="en-US" sz="2400" dirty="0"/>
              <a:t>垂直调整：</a:t>
            </a:r>
            <a:endParaRPr lang="en-US" altLang="zh-CN" sz="2400" dirty="0"/>
          </a:p>
          <a:p>
            <a:pPr lvl="1"/>
            <a:r>
              <a:rPr lang="zh-CN" altLang="en-US" sz="2000" dirty="0"/>
              <a:t>二极铁：螺旋升降机或同心大螺纹</a:t>
            </a:r>
            <a:r>
              <a:rPr lang="en-US" altLang="zh-CN" sz="2000" dirty="0"/>
              <a:t>+</a:t>
            </a:r>
            <a:r>
              <a:rPr lang="zh-CN" altLang="en-US" sz="2000" dirty="0"/>
              <a:t>涡轮螺杆，输出轴错开在人行道侧引出</a:t>
            </a:r>
            <a:endParaRPr lang="en-US" altLang="zh-CN" sz="2000" dirty="0"/>
          </a:p>
          <a:p>
            <a:pPr lvl="1"/>
            <a:r>
              <a:rPr lang="zh-CN" altLang="en-US" sz="2000" dirty="0"/>
              <a:t>四极铁</a:t>
            </a:r>
            <a:r>
              <a:rPr lang="en-US" altLang="zh-CN" sz="2000" dirty="0"/>
              <a:t>/</a:t>
            </a:r>
            <a:r>
              <a:rPr lang="zh-CN" altLang="en-US" sz="2000" dirty="0"/>
              <a:t>六极铁：楔块，垫片增加调节范围</a:t>
            </a:r>
            <a:endParaRPr lang="en-US" altLang="zh-CN" sz="2000" dirty="0"/>
          </a:p>
          <a:p>
            <a:r>
              <a:rPr lang="zh-CN" altLang="en-US" sz="2400" dirty="0"/>
              <a:t>水平调整：</a:t>
            </a:r>
            <a:endParaRPr lang="en-US" altLang="zh-CN" sz="2400" dirty="0"/>
          </a:p>
          <a:p>
            <a:pPr lvl="1"/>
            <a:r>
              <a:rPr lang="zh-CN" altLang="en-US" sz="2000" dirty="0"/>
              <a:t>螺纹调节</a:t>
            </a:r>
            <a:r>
              <a:rPr lang="en-US" altLang="zh-CN" sz="2000" dirty="0"/>
              <a:t>+</a:t>
            </a:r>
            <a:r>
              <a:rPr lang="zh-CN" altLang="en-US" sz="2000" dirty="0"/>
              <a:t>万向节转向，在人行道侧引出</a:t>
            </a:r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6BA350D-D180-488A-A4A4-5B5439F00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高精度自动准直调节系统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B2F3403-1B08-4940-AAC7-B863DDFC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3A8FD6A-A3F2-4BA7-A7C9-8CA033C1F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1" y="3786903"/>
            <a:ext cx="2880000" cy="26951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8891AA2-5878-46C9-8717-4735931E071A}"/>
              </a:ext>
            </a:extLst>
          </p:cNvPr>
          <p:cNvSpPr txBox="1"/>
          <p:nvPr/>
        </p:nvSpPr>
        <p:spPr>
          <a:xfrm>
            <a:off x="292300" y="5310653"/>
            <a:ext cx="1381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螺旋升降机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063ACF-1331-4E2B-BDC9-D537E9549DB1}"/>
              </a:ext>
            </a:extLst>
          </p:cNvPr>
          <p:cNvSpPr txBox="1"/>
          <p:nvPr/>
        </p:nvSpPr>
        <p:spPr>
          <a:xfrm>
            <a:off x="227388" y="4893114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万向节转向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CF901B5-9FEF-4C72-A5EF-44AE42736545}"/>
              </a:ext>
            </a:extLst>
          </p:cNvPr>
          <p:cNvCxnSpPr>
            <a:cxnSpLocks/>
          </p:cNvCxnSpPr>
          <p:nvPr/>
        </p:nvCxnSpPr>
        <p:spPr>
          <a:xfrm flipV="1">
            <a:off x="1451484" y="5175068"/>
            <a:ext cx="926627" cy="3048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625B02E-87E3-4C12-B1EA-8268F41ACD91}"/>
              </a:ext>
            </a:extLst>
          </p:cNvPr>
          <p:cNvCxnSpPr/>
          <p:nvPr/>
        </p:nvCxnSpPr>
        <p:spPr>
          <a:xfrm flipV="1">
            <a:off x="1271464" y="4586111"/>
            <a:ext cx="360040" cy="32490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FE7F0DE9-FD14-4306-8834-725463A81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512" y="4124406"/>
            <a:ext cx="3600000" cy="205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42E3EC4-2B23-46D7-8232-EDF377366D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137" y="4026249"/>
            <a:ext cx="2880000" cy="2072284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1FF485E-0736-46F0-A160-1EAC06357BEB}"/>
              </a:ext>
            </a:extLst>
          </p:cNvPr>
          <p:cNvSpPr txBox="1"/>
          <p:nvPr/>
        </p:nvSpPr>
        <p:spPr>
          <a:xfrm>
            <a:off x="1177244" y="6466339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二极铁螺旋升降机方案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AA5DE2D-4A26-4F01-BB13-A44313961C1E}"/>
              </a:ext>
            </a:extLst>
          </p:cNvPr>
          <p:cNvSpPr txBox="1"/>
          <p:nvPr/>
        </p:nvSpPr>
        <p:spPr>
          <a:xfrm>
            <a:off x="5087888" y="623666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二极铁同心大螺纹方案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C2D1143-FE99-4DA8-AA99-98BE0310D4E1}"/>
              </a:ext>
            </a:extLst>
          </p:cNvPr>
          <p:cNvSpPr txBox="1"/>
          <p:nvPr/>
        </p:nvSpPr>
        <p:spPr>
          <a:xfrm>
            <a:off x="8722932" y="623666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四极铁楔块方案</a:t>
            </a:r>
            <a:endParaRPr 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2AB7A0F-5061-4697-8DF0-311F451A8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4970" y="1196089"/>
            <a:ext cx="3600000" cy="223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01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8C5FE26-9647-47A7-A2D0-B6D250FD18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8" y="2550179"/>
            <a:ext cx="4320000" cy="3000148"/>
          </a:xfrm>
          <a:prstGeom prst="rect">
            <a:avLst/>
          </a:prstGeom>
          <a:noFill/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6C5C8D9-367D-4663-AC91-F8AF23B0B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RVC</a:t>
            </a:r>
            <a:r>
              <a:rPr lang="zh-CN" altLang="en-US" dirty="0"/>
              <a:t>样机研制</a:t>
            </a:r>
            <a:endParaRPr lang="en-US" altLang="zh-CN" dirty="0"/>
          </a:p>
          <a:p>
            <a:pPr lvl="1"/>
            <a:r>
              <a:rPr lang="zh-CN" altLang="en-US" dirty="0"/>
              <a:t>漏率指标：≤</a:t>
            </a:r>
            <a:r>
              <a:rPr lang="en-US" altLang="zh-CN" dirty="0"/>
              <a:t>2.7e-11Pa.m3/s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EEEFDAA-046A-454C-B5C2-8134DADC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EDR</a:t>
            </a:r>
            <a:r>
              <a:rPr lang="zh-CN" altLang="en-US" dirty="0"/>
              <a:t>计划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7394BC7-5FC9-4033-9A64-F50D12C2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189BA6-3E71-4E53-8115-D72402BD2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2420888"/>
            <a:ext cx="4320000" cy="355764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55A1AC0-3AB5-4F5A-B7D9-FCDDECD5BFDE}"/>
              </a:ext>
            </a:extLst>
          </p:cNvPr>
          <p:cNvSpPr txBox="1"/>
          <p:nvPr/>
        </p:nvSpPr>
        <p:spPr>
          <a:xfrm>
            <a:off x="9778698" y="4501207"/>
            <a:ext cx="1568669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加速器端支撑组件（三方向可调节固定），模拟恒温器末端的变形</a:t>
            </a: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AECEAC7A-7310-41AB-9A0D-D7CC9F16960D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8780306" y="4401821"/>
            <a:ext cx="998392" cy="838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A4961012-F087-41E1-B9F8-711DCF87887B}"/>
              </a:ext>
            </a:extLst>
          </p:cNvPr>
          <p:cNvSpPr txBox="1"/>
          <p:nvPr/>
        </p:nvSpPr>
        <p:spPr>
          <a:xfrm>
            <a:off x="4460513" y="4158341"/>
            <a:ext cx="120937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/>
              <a:t>IP</a:t>
            </a:r>
            <a:r>
              <a:rPr lang="zh-CN" altLang="en-US" dirty="0"/>
              <a:t>真空盒模拟件，模拟</a:t>
            </a:r>
            <a:r>
              <a:rPr lang="en-US" altLang="zh-CN" dirty="0"/>
              <a:t>IP</a:t>
            </a:r>
            <a:r>
              <a:rPr lang="zh-CN" altLang="en-US" dirty="0"/>
              <a:t>真空盒已固定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F8ECA8-1043-498E-B916-AB1EB819AE00}"/>
              </a:ext>
            </a:extLst>
          </p:cNvPr>
          <p:cNvSpPr txBox="1"/>
          <p:nvPr/>
        </p:nvSpPr>
        <p:spPr>
          <a:xfrm>
            <a:off x="7211750" y="5587921"/>
            <a:ext cx="226285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远程连接装置（充气型波纹管为例）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475B7F06-2AA7-4D91-BC12-06E6725F54CA}"/>
              </a:ext>
            </a:extLst>
          </p:cNvPr>
          <p:cNvCxnSpPr/>
          <p:nvPr/>
        </p:nvCxnSpPr>
        <p:spPr>
          <a:xfrm flipV="1">
            <a:off x="5717188" y="3932932"/>
            <a:ext cx="1324763" cy="568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0F9BE83-1666-48DB-B5CB-6ED4DC0866B4}"/>
              </a:ext>
            </a:extLst>
          </p:cNvPr>
          <p:cNvCxnSpPr>
            <a:endCxn id="9" idx="0"/>
          </p:cNvCxnSpPr>
          <p:nvPr/>
        </p:nvCxnSpPr>
        <p:spPr>
          <a:xfrm>
            <a:off x="7136084" y="4122344"/>
            <a:ext cx="1207093" cy="1465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D7295BFA-0BAA-423D-86F8-DAD663CD4330}"/>
              </a:ext>
            </a:extLst>
          </p:cNvPr>
          <p:cNvSpPr txBox="1"/>
          <p:nvPr/>
        </p:nvSpPr>
        <p:spPr>
          <a:xfrm>
            <a:off x="6955240" y="2467312"/>
            <a:ext cx="12060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dirty="0"/>
              <a:t>恒温器外壳模拟件</a:t>
            </a:r>
          </a:p>
        </p:txBody>
      </p:sp>
    </p:spTree>
    <p:extLst>
      <p:ext uri="{BB962C8B-B14F-4D97-AF65-F5344CB8AC3E}">
        <p14:creationId xmlns:p14="http://schemas.microsoft.com/office/powerpoint/2010/main" val="2067177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6729943-7E75-47C1-BAAC-DDC7E986A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加速器机械系统主要工作包括</a:t>
            </a:r>
            <a:r>
              <a:rPr lang="en-US" altLang="zh-CN" dirty="0"/>
              <a:t>CEPC</a:t>
            </a:r>
            <a:r>
              <a:rPr lang="zh-CN" altLang="en-US" dirty="0"/>
              <a:t>设备布局、设备支撑、</a:t>
            </a:r>
            <a:r>
              <a:rPr lang="en-US" altLang="zh-CN" dirty="0"/>
              <a:t>MDI</a:t>
            </a:r>
            <a:r>
              <a:rPr lang="zh-CN" altLang="en-US" dirty="0"/>
              <a:t>机械、准直器等内容。目前正在全面进行</a:t>
            </a:r>
            <a:r>
              <a:rPr lang="en-US" altLang="zh-CN" dirty="0"/>
              <a:t>EDR</a:t>
            </a:r>
            <a:r>
              <a:rPr lang="zh-CN" altLang="en-US" dirty="0"/>
              <a:t>设计。</a:t>
            </a:r>
            <a:endParaRPr lang="en-US" altLang="zh-CN" dirty="0"/>
          </a:p>
          <a:p>
            <a:r>
              <a:rPr lang="zh-CN" altLang="en-US" dirty="0"/>
              <a:t>机械系统将在</a:t>
            </a:r>
            <a:r>
              <a:rPr lang="en-US" altLang="zh-CN" dirty="0"/>
              <a:t>EDR</a:t>
            </a:r>
            <a:r>
              <a:rPr lang="zh-CN" altLang="en-US" dirty="0"/>
              <a:t>期间进行关键工艺</a:t>
            </a:r>
            <a:r>
              <a:rPr lang="en-US" altLang="zh-CN" dirty="0"/>
              <a:t>/</a:t>
            </a:r>
            <a:r>
              <a:rPr lang="zh-CN" altLang="en-US" dirty="0"/>
              <a:t>设备进行实验研究，这些研究将为</a:t>
            </a:r>
            <a:r>
              <a:rPr lang="en-US" altLang="zh-CN" dirty="0"/>
              <a:t>CEPC</a:t>
            </a:r>
            <a:r>
              <a:rPr lang="zh-CN" altLang="en-US" dirty="0"/>
              <a:t>工程开展提供必要基础。</a:t>
            </a:r>
            <a:endParaRPr 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7297F5A5-2D61-4557-AD84-9E6E6012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总结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569B5FA-82F5-4145-8471-17DFCBEB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4238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3582D15-BC19-4FBB-90B7-EEAD2F1F0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altLang="zh-CN" sz="6600" dirty="0"/>
          </a:p>
          <a:p>
            <a:pPr marL="0" indent="0" algn="ctr">
              <a:buNone/>
            </a:pPr>
            <a:r>
              <a:rPr lang="zh-CN" altLang="en-US" sz="9600" dirty="0"/>
              <a:t>谢谢各位老师！</a:t>
            </a:r>
            <a:endParaRPr lang="en-US" sz="96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BB27A02-A73C-4221-BA12-EBA259FF1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051CD6-D864-4C5F-80BD-60879257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054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6B3F87E8-8EFD-427F-89AA-7AE433052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2957" y="702258"/>
            <a:ext cx="3600000" cy="2592723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2817AAEF-70BA-472F-A7C8-AA96E6F47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8510736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Collider</a:t>
            </a:r>
            <a:r>
              <a:rPr lang="zh-CN" altLang="en-US" sz="2400" dirty="0"/>
              <a:t>弧区真空布局</a:t>
            </a:r>
            <a:endParaRPr lang="en-US" altLang="zh-CN" sz="2400" dirty="0"/>
          </a:p>
          <a:p>
            <a:pPr lvl="1"/>
            <a:r>
              <a:rPr lang="zh-CN" altLang="en-US" sz="2000" dirty="0">
                <a:solidFill>
                  <a:srgbClr val="FF0000"/>
                </a:solidFill>
              </a:rPr>
              <a:t>泵口间距</a:t>
            </a:r>
            <a:r>
              <a:rPr lang="zh-CN" altLang="en-US" sz="2000" dirty="0"/>
              <a:t>＜</a:t>
            </a:r>
            <a:r>
              <a:rPr lang="en-US" altLang="zh-CN" sz="2000" dirty="0"/>
              <a:t>12.5</a:t>
            </a:r>
            <a:r>
              <a:rPr lang="zh-CN" altLang="en-US" sz="2000" dirty="0"/>
              <a:t>米，满足</a:t>
            </a:r>
            <a:r>
              <a:rPr lang="en-US" altLang="zh-CN" sz="2000" dirty="0"/>
              <a:t>Higgs</a:t>
            </a:r>
            <a:r>
              <a:rPr lang="zh-CN" altLang="en-US" sz="2000" dirty="0"/>
              <a:t>、</a:t>
            </a:r>
            <a:r>
              <a:rPr lang="en-US" altLang="zh-CN" sz="2000" dirty="0"/>
              <a:t>W</a:t>
            </a:r>
            <a:r>
              <a:rPr lang="zh-CN" altLang="en-US" sz="2000" dirty="0"/>
              <a:t>、</a:t>
            </a:r>
            <a:r>
              <a:rPr lang="en-US" altLang="zh-CN" sz="2000" dirty="0"/>
              <a:t>Z</a:t>
            </a:r>
            <a:r>
              <a:rPr lang="zh-CN" altLang="en-US" sz="2000" dirty="0"/>
              <a:t>、</a:t>
            </a:r>
            <a:r>
              <a:rPr lang="en-US" altLang="zh-CN" sz="2000" dirty="0" err="1"/>
              <a:t>tt</a:t>
            </a:r>
            <a:r>
              <a:rPr lang="zh-CN" altLang="en-US" sz="2000" dirty="0"/>
              <a:t>各种工作模式真空度要求</a:t>
            </a:r>
            <a:endParaRPr lang="en-US" altLang="zh-CN" sz="2000" dirty="0"/>
          </a:p>
          <a:p>
            <a:pPr lvl="1"/>
            <a:r>
              <a:rPr lang="zh-CN" altLang="en-US" sz="2000" dirty="0"/>
              <a:t>四极铁位置按</a:t>
            </a:r>
            <a:r>
              <a:rPr lang="en-US" altLang="zh-CN" sz="2000" dirty="0"/>
              <a:t>TDR</a:t>
            </a:r>
            <a:r>
              <a:rPr lang="zh-CN" altLang="en-US" sz="2000" dirty="0"/>
              <a:t>设计</a:t>
            </a:r>
            <a:r>
              <a:rPr lang="zh-CN" altLang="en-US" sz="2000" dirty="0">
                <a:solidFill>
                  <a:srgbClr val="FF0000"/>
                </a:solidFill>
              </a:rPr>
              <a:t>不动</a:t>
            </a:r>
            <a:r>
              <a:rPr lang="zh-CN" altLang="en-US" sz="2000" dirty="0"/>
              <a:t>，二极铁长度</a:t>
            </a:r>
            <a:r>
              <a:rPr lang="zh-CN" altLang="en-US" sz="2000" dirty="0">
                <a:solidFill>
                  <a:srgbClr val="FF0000"/>
                </a:solidFill>
              </a:rPr>
              <a:t>尽可能长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zh-CN" altLang="en-US" sz="2000" dirty="0"/>
              <a:t>充分考虑安装空间，优化后真空连接长度取</a:t>
            </a:r>
            <a:r>
              <a:rPr lang="en-US" altLang="zh-CN" sz="2000" dirty="0"/>
              <a:t>400mm</a:t>
            </a:r>
            <a:r>
              <a:rPr lang="zh-CN" altLang="en-US" sz="2000" dirty="0"/>
              <a:t>。波纹管与泵口一体，压缩量</a:t>
            </a:r>
            <a:r>
              <a:rPr lang="en-US" altLang="zh-CN" sz="2000" dirty="0"/>
              <a:t>50mm</a:t>
            </a:r>
            <a:r>
              <a:rPr lang="zh-CN" altLang="en-US" sz="2000" dirty="0"/>
              <a:t>，伸长量</a:t>
            </a:r>
            <a:r>
              <a:rPr lang="en-US" altLang="zh-CN" sz="2000" dirty="0"/>
              <a:t>5mm</a:t>
            </a:r>
            <a:r>
              <a:rPr lang="zh-CN" altLang="en-US" sz="2000" dirty="0"/>
              <a:t>，可满足烘烤要求。</a:t>
            </a:r>
            <a:endParaRPr lang="en-US" altLang="zh-CN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EFAE142-848D-4260-BA4F-11B111F2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设备布局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28023B-E7C2-4FB6-99A0-065FA467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BDE19263-312C-4BD8-8EDF-7A13877AE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289049"/>
            <a:ext cx="7200000" cy="342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8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58A1886-F10D-4AB5-BDC6-173C923DC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7502624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Booster</a:t>
            </a:r>
            <a:r>
              <a:rPr lang="zh-CN" altLang="en-US" sz="2400" dirty="0"/>
              <a:t>弧区布局</a:t>
            </a:r>
            <a:endParaRPr lang="en-US" altLang="zh-CN" sz="2400" dirty="0"/>
          </a:p>
          <a:p>
            <a:pPr lvl="1"/>
            <a:r>
              <a:rPr lang="zh-CN" altLang="en-US" sz="2000" dirty="0">
                <a:solidFill>
                  <a:srgbClr val="FF0000"/>
                </a:solidFill>
              </a:rPr>
              <a:t>泵口间距</a:t>
            </a:r>
            <a:r>
              <a:rPr lang="zh-CN" altLang="en-US" sz="2000" dirty="0"/>
              <a:t>＜</a:t>
            </a:r>
            <a:r>
              <a:rPr lang="en-US" altLang="zh-CN" sz="2000" dirty="0"/>
              <a:t>12.5</a:t>
            </a:r>
            <a:r>
              <a:rPr lang="zh-CN" altLang="en-US" sz="2000" dirty="0"/>
              <a:t>米</a:t>
            </a:r>
            <a:endParaRPr lang="en-US" altLang="zh-CN" sz="2000" dirty="0"/>
          </a:p>
          <a:p>
            <a:pPr lvl="1"/>
            <a:r>
              <a:rPr lang="zh-CN" altLang="en-US" sz="2000" dirty="0"/>
              <a:t>四极铁位置按</a:t>
            </a:r>
            <a:r>
              <a:rPr lang="en-US" altLang="zh-CN" sz="2000" dirty="0"/>
              <a:t>TDR</a:t>
            </a:r>
            <a:r>
              <a:rPr lang="zh-CN" altLang="en-US" sz="2000" dirty="0"/>
              <a:t>设计</a:t>
            </a:r>
            <a:r>
              <a:rPr lang="zh-CN" altLang="en-US" sz="2000" dirty="0">
                <a:solidFill>
                  <a:srgbClr val="FF0000"/>
                </a:solidFill>
              </a:rPr>
              <a:t>不动</a:t>
            </a:r>
            <a:r>
              <a:rPr lang="zh-CN" altLang="en-US" sz="2000" dirty="0"/>
              <a:t>，二极铁长度</a:t>
            </a:r>
            <a:r>
              <a:rPr lang="zh-CN" altLang="en-US" sz="2000" dirty="0">
                <a:solidFill>
                  <a:srgbClr val="FF0000"/>
                </a:solidFill>
              </a:rPr>
              <a:t>尽可能长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 lvl="1"/>
            <a:r>
              <a:rPr lang="zh-CN" altLang="en-US" sz="2000" dirty="0"/>
              <a:t>充分考虑安装空间，优化后真空连接长度取</a:t>
            </a:r>
            <a:r>
              <a:rPr lang="en-US" altLang="zh-CN" sz="2000" dirty="0"/>
              <a:t>350mm</a:t>
            </a:r>
            <a:r>
              <a:rPr lang="zh-CN" altLang="en-US" sz="2000" dirty="0"/>
              <a:t>。波纹管与泵口分体，不烘烤。</a:t>
            </a:r>
            <a:endParaRPr lang="en-US" altLang="zh-CN" sz="2000" dirty="0"/>
          </a:p>
          <a:p>
            <a:pPr lvl="1"/>
            <a:r>
              <a:rPr lang="zh-CN" altLang="en-US" sz="2000" dirty="0"/>
              <a:t>所有磁铁单独支撑，不预准直。</a:t>
            </a:r>
            <a:endParaRPr lang="en-US" sz="20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3A2082B-F476-423E-95CE-D9B93B5A2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设备布局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18CCC70-F78B-473C-8D74-FDD8CBD97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A6A96C8-8C88-4527-BCA6-790B0BE1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0" y="4869160"/>
            <a:ext cx="10800000" cy="9679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801052F-12BA-4C5E-8CDC-A11096BE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1051555"/>
            <a:ext cx="2880000" cy="267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366D791-405C-4751-8788-B3673129E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2366028"/>
            <a:ext cx="6503463" cy="2354206"/>
          </a:xfrm>
        </p:spPr>
        <p:txBody>
          <a:bodyPr>
            <a:normAutofit/>
          </a:bodyPr>
          <a:lstStyle/>
          <a:p>
            <a:r>
              <a:rPr lang="zh-CN" altLang="en-US" dirty="0"/>
              <a:t>要求</a:t>
            </a:r>
            <a:endParaRPr lang="en-US" altLang="zh-CN" dirty="0"/>
          </a:p>
          <a:p>
            <a:pPr lvl="1"/>
            <a:r>
              <a:rPr lang="zh-CN" altLang="en-US" dirty="0"/>
              <a:t>稳定性：长时间工作无变形、蠕变等。磁铁支撑系统固有频率高，动态稳定性（振动）好。</a:t>
            </a:r>
            <a:endParaRPr lang="en-US" altLang="zh-CN" dirty="0"/>
          </a:p>
          <a:p>
            <a:pPr lvl="1"/>
            <a:r>
              <a:rPr lang="zh-CN" altLang="en-US" dirty="0"/>
              <a:t>简单高效：结构简单易于标准件化批量生产。调节性能好，调节效率高。</a:t>
            </a:r>
            <a:endParaRPr lang="en-US" altLang="zh-CN" dirty="0"/>
          </a:p>
          <a:p>
            <a:pPr lvl="1"/>
            <a:r>
              <a:rPr lang="zh-CN" altLang="en-US" dirty="0"/>
              <a:t>低成本。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1A01A6A2-B307-4B73-95C2-FE8A4AF3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F29FCD3-E83E-435D-9A97-35597711B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FCECA20-0745-49DF-889D-6E961E4A4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567885"/>
              </p:ext>
            </p:extLst>
          </p:nvPr>
        </p:nvGraphicFramePr>
        <p:xfrm>
          <a:off x="644277" y="5574577"/>
          <a:ext cx="6273316" cy="9959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87420">
                  <a:extLst>
                    <a:ext uri="{9D8B030D-6E8A-4147-A177-3AD203B41FA5}">
                      <a16:colId xmlns:a16="http://schemas.microsoft.com/office/drawing/2014/main" val="3486924364"/>
                    </a:ext>
                  </a:extLst>
                </a:gridCol>
                <a:gridCol w="2149238">
                  <a:extLst>
                    <a:ext uri="{9D8B030D-6E8A-4147-A177-3AD203B41FA5}">
                      <a16:colId xmlns:a16="http://schemas.microsoft.com/office/drawing/2014/main" val="1494668654"/>
                    </a:ext>
                  </a:extLst>
                </a:gridCol>
                <a:gridCol w="987420">
                  <a:extLst>
                    <a:ext uri="{9D8B030D-6E8A-4147-A177-3AD203B41FA5}">
                      <a16:colId xmlns:a16="http://schemas.microsoft.com/office/drawing/2014/main" val="1971934767"/>
                    </a:ext>
                  </a:extLst>
                </a:gridCol>
                <a:gridCol w="2149238">
                  <a:extLst>
                    <a:ext uri="{9D8B030D-6E8A-4147-A177-3AD203B41FA5}">
                      <a16:colId xmlns:a16="http://schemas.microsoft.com/office/drawing/2014/main" val="2172365298"/>
                    </a:ext>
                  </a:extLst>
                </a:gridCol>
              </a:tblGrid>
              <a:tr h="400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Direction 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Range of adjustment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Direction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Resolution 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50755195"/>
                  </a:ext>
                </a:extLst>
              </a:tr>
              <a:tr h="69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X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≥±20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10μm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50968113"/>
                  </a:ext>
                </a:extLst>
              </a:tr>
              <a:tr h="69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>
                          <a:effectLst/>
                        </a:rPr>
                        <a:t>Y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≥±30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Y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10μm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9124421"/>
                  </a:ext>
                </a:extLst>
              </a:tr>
              <a:tr h="6921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Z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≥±20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600" dirty="0">
                          <a:effectLst/>
                        </a:rPr>
                        <a:t>Z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10μm</a:t>
                      </a:r>
                      <a:endParaRPr lang="en-US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913498937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663A6F30-17BD-4812-8752-C9FC7D5B5D8B}"/>
              </a:ext>
            </a:extLst>
          </p:cNvPr>
          <p:cNvSpPr/>
          <p:nvPr/>
        </p:nvSpPr>
        <p:spPr>
          <a:xfrm>
            <a:off x="1148333" y="4826178"/>
            <a:ext cx="508108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Adjustment range and </a:t>
            </a:r>
            <a:r>
              <a:rPr lang="en-US" altLang="zh-CN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resolution</a:t>
            </a:r>
            <a:r>
              <a:rPr lang="en-US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 of supports </a:t>
            </a:r>
            <a:r>
              <a:rPr lang="en-US" altLang="zh-CN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in </a:t>
            </a:r>
          </a:p>
          <a:p>
            <a:pPr algn="ctr">
              <a:spcAft>
                <a:spcPts val="600"/>
              </a:spcAft>
            </a:pPr>
            <a:r>
              <a:rPr lang="en-US" altLang="zh-CN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Collider, Booster, </a:t>
            </a:r>
            <a:r>
              <a:rPr lang="en-US" altLang="zh-CN" sz="16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Linac</a:t>
            </a:r>
            <a:r>
              <a:rPr lang="en-US" altLang="zh-CN" sz="1600" dirty="0">
                <a:latin typeface="Times New Roman" panose="02020603050405020304" pitchFamily="18" charset="0"/>
                <a:ea typeface="MS Mincho" panose="02020609040205080304" pitchFamily="49" charset="-128"/>
              </a:rPr>
              <a:t>, Damping ring and transport lines</a:t>
            </a:r>
            <a:endParaRPr lang="en-US" dirty="0"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AF436327-4052-4692-AC22-FBF13445C4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6245458"/>
              </p:ext>
            </p:extLst>
          </p:nvPr>
        </p:nvGraphicFramePr>
        <p:xfrm>
          <a:off x="7113063" y="3017850"/>
          <a:ext cx="4320000" cy="17830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77143">
                  <a:extLst>
                    <a:ext uri="{9D8B030D-6E8A-4147-A177-3AD203B41FA5}">
                      <a16:colId xmlns:a16="http://schemas.microsoft.com/office/drawing/2014/main" val="3934135368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422946885"/>
                    </a:ext>
                  </a:extLst>
                </a:gridCol>
                <a:gridCol w="1002857">
                  <a:extLst>
                    <a:ext uri="{9D8B030D-6E8A-4147-A177-3AD203B41FA5}">
                      <a16:colId xmlns:a16="http://schemas.microsoft.com/office/drawing/2014/main" val="136376597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en-US" sz="1400" b="1" u="none" strike="noStrike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Elements in Collider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2460191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Dipole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13314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489433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Quadrupole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4128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037163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Sextupole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1128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334136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Corrector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965678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Vacuum device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98979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019263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Beam Instrument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63451236"/>
                  </a:ext>
                </a:extLst>
              </a:tr>
              <a:tr h="145137"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RF Support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set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100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01349955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B401704A-69CF-4C43-893D-970EC8744B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768693"/>
              </p:ext>
            </p:extLst>
          </p:nvPr>
        </p:nvGraphicFramePr>
        <p:xfrm>
          <a:off x="7113063" y="4869663"/>
          <a:ext cx="4320000" cy="178308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771321">
                  <a:extLst>
                    <a:ext uri="{9D8B030D-6E8A-4147-A177-3AD203B41FA5}">
                      <a16:colId xmlns:a16="http://schemas.microsoft.com/office/drawing/2014/main" val="4098587102"/>
                    </a:ext>
                  </a:extLst>
                </a:gridCol>
                <a:gridCol w="541047">
                  <a:extLst>
                    <a:ext uri="{9D8B030D-6E8A-4147-A177-3AD203B41FA5}">
                      <a16:colId xmlns:a16="http://schemas.microsoft.com/office/drawing/2014/main" val="2009754149"/>
                    </a:ext>
                  </a:extLst>
                </a:gridCol>
                <a:gridCol w="1007632">
                  <a:extLst>
                    <a:ext uri="{9D8B030D-6E8A-4147-A177-3AD203B41FA5}">
                      <a16:colId xmlns:a16="http://schemas.microsoft.com/office/drawing/2014/main" val="1012588879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 in Booster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4976336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Dipole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14866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152559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Quadrupole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714947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Sextupole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7798489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Corrector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1200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0128176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Vacuum device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69164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99845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Beam Instrument support</a:t>
                      </a:r>
                      <a:endParaRPr lang="en-US" sz="1400" b="0" i="0" u="none" strike="noStrike" dirty="0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2412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4271058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RF  support</a:t>
                      </a:r>
                      <a:endParaRPr lang="en-US" sz="1400" b="0" i="0" u="none" strike="noStrike">
                        <a:solidFill>
                          <a:srgbClr val="633EEA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set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65667059"/>
                  </a:ext>
                </a:extLst>
              </a:tr>
            </a:tbl>
          </a:graphicData>
        </a:graphic>
      </p:graphicFrame>
      <p:sp>
        <p:nvSpPr>
          <p:cNvPr id="9" name="内容占位符 1">
            <a:extLst>
              <a:ext uri="{FF2B5EF4-FFF2-40B4-BE49-F238E27FC236}">
                <a16:creationId xmlns:a16="http://schemas.microsoft.com/office/drawing/2014/main" id="{6DBB6CCE-4E4C-4C35-B829-5B509627E238}"/>
              </a:ext>
            </a:extLst>
          </p:cNvPr>
          <p:cNvSpPr txBox="1">
            <a:spLocks/>
          </p:cNvSpPr>
          <p:nvPr/>
        </p:nvSpPr>
        <p:spPr>
          <a:xfrm>
            <a:off x="613766" y="1663011"/>
            <a:ext cx="11170865" cy="4840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CEPC</a:t>
            </a:r>
            <a:r>
              <a:rPr lang="zh-CN" altLang="en-US" dirty="0"/>
              <a:t>设备众多，其中</a:t>
            </a:r>
            <a:r>
              <a:rPr lang="en-US" altLang="zh-CN" dirty="0"/>
              <a:t>90%</a:t>
            </a:r>
            <a:r>
              <a:rPr lang="zh-CN" altLang="en-US" dirty="0"/>
              <a:t>以上被磁铁覆盖。磁铁支撑是机械支撑的主要工作。</a:t>
            </a:r>
            <a:endParaRPr lang="en-US" altLang="zh-CN" dirty="0"/>
          </a:p>
          <a:p>
            <a:pPr lvl="1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94492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:\小论文\ipac2017\preliminary design of magnet support system for CEPC\图片\受力图.PNG">
            <a:extLst>
              <a:ext uri="{FF2B5EF4-FFF2-40B4-BE49-F238E27FC236}">
                <a16:creationId xmlns:a16="http://schemas.microsoft.com/office/drawing/2014/main" id="{88C776D4-E4B1-492C-B64F-95D9108D16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2915641"/>
            <a:ext cx="3600000" cy="2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355FB168-F5D9-4D10-AC00-8951DC28E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12" y="1316036"/>
            <a:ext cx="7335060" cy="216023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dirty="0"/>
              <a:t>Collider</a:t>
            </a:r>
            <a:r>
              <a:rPr lang="zh-CN" altLang="en-US" dirty="0"/>
              <a:t>二极铁支撑设计优化</a:t>
            </a:r>
            <a:endParaRPr lang="en-US" dirty="0"/>
          </a:p>
          <a:p>
            <a:pPr lvl="1"/>
            <a:r>
              <a:rPr lang="zh-CN" altLang="en-US" sz="2000" dirty="0"/>
              <a:t>方法：理论推导</a:t>
            </a:r>
            <a:r>
              <a:rPr lang="en-US" sz="2000" dirty="0"/>
              <a:t>&amp; Workbench Response surface</a:t>
            </a:r>
          </a:p>
          <a:p>
            <a:pPr lvl="1"/>
            <a:r>
              <a:rPr lang="en-US" sz="2000" dirty="0"/>
              <a:t>5.6</a:t>
            </a:r>
            <a:r>
              <a:rPr lang="zh-CN" altLang="en-US" sz="2000" dirty="0"/>
              <a:t>米长二极铁在重力及</a:t>
            </a:r>
            <a:r>
              <a:rPr lang="en-US" altLang="zh-CN" sz="2000" dirty="0"/>
              <a:t>4</a:t>
            </a:r>
            <a:r>
              <a:rPr lang="zh-CN" altLang="en-US" sz="2000" dirty="0"/>
              <a:t>支撑作用下最大变形</a:t>
            </a:r>
            <a:r>
              <a:rPr lang="en-US" sz="2000" dirty="0"/>
              <a:t> 7μm. </a:t>
            </a:r>
            <a:r>
              <a:rPr lang="zh-CN" altLang="en-US" dirty="0"/>
              <a:t>一阶固有频率约</a:t>
            </a:r>
            <a:r>
              <a:rPr lang="en-US" altLang="zh-CN" dirty="0"/>
              <a:t>50Hz</a:t>
            </a:r>
            <a:r>
              <a:rPr lang="zh-CN" altLang="en-US" dirty="0"/>
              <a:t>。</a:t>
            </a:r>
            <a:endParaRPr lang="en-US" sz="20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BD41AA2-FE4D-48B9-918E-5E4218B09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BD064CAD-4D8B-4CCA-B728-29557E5FF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B20676-D3C6-4DD9-89CC-0FF6D972F4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12" y="5494527"/>
            <a:ext cx="5040000" cy="1105535"/>
          </a:xfrm>
          <a:prstGeom prst="rect">
            <a:avLst/>
          </a:prstGeom>
          <a:noFill/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57EC0C3-4424-481B-A68E-7B6620661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772" y="2999785"/>
            <a:ext cx="2880000" cy="191652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DE90808-FCAB-41B9-99C5-9C6F25063C52}"/>
              </a:ext>
            </a:extLst>
          </p:cNvPr>
          <p:cNvSpPr txBox="1"/>
          <p:nvPr/>
        </p:nvSpPr>
        <p:spPr>
          <a:xfrm>
            <a:off x="5205514" y="29608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for analyzing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6B42EEB7-53F0-40D0-9DB6-C9399D19D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077801"/>
              </p:ext>
            </p:extLst>
          </p:nvPr>
        </p:nvGraphicFramePr>
        <p:xfrm>
          <a:off x="8191908" y="1228247"/>
          <a:ext cx="354455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004">
                  <a:extLst>
                    <a:ext uri="{9D8B030D-6E8A-4147-A177-3AD203B41FA5}">
                      <a16:colId xmlns:a16="http://schemas.microsoft.com/office/drawing/2014/main" val="2472990117"/>
                    </a:ext>
                  </a:extLst>
                </a:gridCol>
                <a:gridCol w="1252049">
                  <a:extLst>
                    <a:ext uri="{9D8B030D-6E8A-4147-A177-3AD203B41FA5}">
                      <a16:colId xmlns:a16="http://schemas.microsoft.com/office/drawing/2014/main" val="1498461962"/>
                    </a:ext>
                  </a:extLst>
                </a:gridCol>
                <a:gridCol w="1254502">
                  <a:extLst>
                    <a:ext uri="{9D8B030D-6E8A-4147-A177-3AD203B41FA5}">
                      <a16:colId xmlns:a16="http://schemas.microsoft.com/office/drawing/2014/main" val="1113990869"/>
                    </a:ext>
                  </a:extLst>
                </a:gridCol>
              </a:tblGrid>
              <a:tr h="483491">
                <a:tc>
                  <a:txBody>
                    <a:bodyPr/>
                    <a:lstStyle/>
                    <a:p>
                      <a:r>
                        <a:rPr lang="en-US" sz="1600" dirty="0"/>
                        <a:t>No. of dipole supports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Maximum deformation (um)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r>
                        <a:rPr lang="en-US" sz="1600" baseline="30000" dirty="0"/>
                        <a:t>st</a:t>
                      </a:r>
                      <a:r>
                        <a:rPr lang="en-US" sz="1600" dirty="0"/>
                        <a:t> natural frequency</a:t>
                      </a:r>
                    </a:p>
                    <a:p>
                      <a:r>
                        <a:rPr lang="en-US" sz="1600" dirty="0"/>
                        <a:t>(Hz)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049347"/>
                  </a:ext>
                </a:extLst>
              </a:tr>
              <a:tr h="279916"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33.2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427531"/>
                  </a:ext>
                </a:extLst>
              </a:tr>
              <a:tr h="279916"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45.7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821444"/>
                  </a:ext>
                </a:extLst>
              </a:tr>
              <a:tr h="279916"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6106604"/>
                  </a:ext>
                </a:extLst>
              </a:tr>
            </a:tbl>
          </a:graphicData>
        </a:graphic>
      </p:graphicFrame>
      <p:pic>
        <p:nvPicPr>
          <p:cNvPr id="13" name="图片 12">
            <a:extLst>
              <a:ext uri="{FF2B5EF4-FFF2-40B4-BE49-F238E27FC236}">
                <a16:creationId xmlns:a16="http://schemas.microsoft.com/office/drawing/2014/main" id="{09147621-1AF2-4602-A147-DB4E70C291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516" y="3122374"/>
            <a:ext cx="2520000" cy="182060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内容占位符 6">
            <a:extLst>
              <a:ext uri="{FF2B5EF4-FFF2-40B4-BE49-F238E27FC236}">
                <a16:creationId xmlns:a16="http://schemas.microsoft.com/office/drawing/2014/main" id="{2FB6B793-108D-4728-AF5A-1694AAF894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5917566"/>
              </p:ext>
            </p:extLst>
          </p:nvPr>
        </p:nvGraphicFramePr>
        <p:xfrm>
          <a:off x="6095690" y="4794908"/>
          <a:ext cx="5400601" cy="1920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170">
                  <a:extLst>
                    <a:ext uri="{9D8B030D-6E8A-4147-A177-3AD203B41FA5}">
                      <a16:colId xmlns:a16="http://schemas.microsoft.com/office/drawing/2014/main" val="823517061"/>
                    </a:ext>
                  </a:extLst>
                </a:gridCol>
                <a:gridCol w="1605158">
                  <a:extLst>
                    <a:ext uri="{9D8B030D-6E8A-4147-A177-3AD203B41FA5}">
                      <a16:colId xmlns:a16="http://schemas.microsoft.com/office/drawing/2014/main" val="3080116649"/>
                    </a:ext>
                  </a:extLst>
                </a:gridCol>
                <a:gridCol w="2448273">
                  <a:extLst>
                    <a:ext uri="{9D8B030D-6E8A-4147-A177-3AD203B41FA5}">
                      <a16:colId xmlns:a16="http://schemas.microsoft.com/office/drawing/2014/main" val="2467802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No. of order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Frequency (Hz)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Mode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15154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50.2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Z translation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9116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51.3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X translation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8429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59.7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Yaw rotation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96902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89.0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Bend in XZ plane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2403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117.2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1st order bend YZ plane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69877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6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123.8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2nd order bend YZ plane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2863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694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3F52AB33-A8B2-4C1B-BBF1-8A85530C7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44" y="5089706"/>
            <a:ext cx="2520000" cy="1640220"/>
          </a:xfrm>
          <a:prstGeom prst="rect">
            <a:avLst/>
          </a:prstGeo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1F3D988-9EC8-4E88-936F-BB803AAC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B4EB0-06CE-481E-B32B-52DF58230A1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06C084B-202E-4103-8E13-AB4FB5DB5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CEPC</a:t>
            </a:r>
            <a:r>
              <a:rPr lang="zh-CN" altLang="en-US" dirty="0"/>
              <a:t>设备支撑</a:t>
            </a:r>
            <a:endParaRPr lang="en-US" dirty="0"/>
          </a:p>
        </p:txBody>
      </p:sp>
      <p:sp>
        <p:nvSpPr>
          <p:cNvPr id="11" name="内容占位符 1">
            <a:extLst>
              <a:ext uri="{FF2B5EF4-FFF2-40B4-BE49-F238E27FC236}">
                <a16:creationId xmlns:a16="http://schemas.microsoft.com/office/drawing/2014/main" id="{3CE26397-BD26-4599-A665-8F97BDE30AE6}"/>
              </a:ext>
            </a:extLst>
          </p:cNvPr>
          <p:cNvSpPr txBox="1">
            <a:spLocks/>
          </p:cNvSpPr>
          <p:nvPr/>
        </p:nvSpPr>
        <p:spPr>
          <a:xfrm>
            <a:off x="901642" y="1306431"/>
            <a:ext cx="4912113" cy="55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Collider</a:t>
            </a:r>
            <a:r>
              <a:rPr lang="zh-CN" altLang="en-US" dirty="0"/>
              <a:t>四极铁及支撑</a:t>
            </a:r>
            <a:endParaRPr lang="en-US" altLang="zh-CN" dirty="0"/>
          </a:p>
          <a:p>
            <a:endParaRPr lang="en-US" sz="2000" dirty="0"/>
          </a:p>
        </p:txBody>
      </p:sp>
      <p:graphicFrame>
        <p:nvGraphicFramePr>
          <p:cNvPr id="12" name="内容占位符 19">
            <a:extLst>
              <a:ext uri="{FF2B5EF4-FFF2-40B4-BE49-F238E27FC236}">
                <a16:creationId xmlns:a16="http://schemas.microsoft.com/office/drawing/2014/main" id="{CE19BEB2-E8EE-4AD7-8E88-456100489A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2933853"/>
              </p:ext>
            </p:extLst>
          </p:nvPr>
        </p:nvGraphicFramePr>
        <p:xfrm>
          <a:off x="483916" y="5550143"/>
          <a:ext cx="540060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170">
                  <a:extLst>
                    <a:ext uri="{9D8B030D-6E8A-4147-A177-3AD203B41FA5}">
                      <a16:colId xmlns:a16="http://schemas.microsoft.com/office/drawing/2014/main" val="719272537"/>
                    </a:ext>
                  </a:extLst>
                </a:gridCol>
                <a:gridCol w="1785769">
                  <a:extLst>
                    <a:ext uri="{9D8B030D-6E8A-4147-A177-3AD203B41FA5}">
                      <a16:colId xmlns:a16="http://schemas.microsoft.com/office/drawing/2014/main" val="2006930302"/>
                    </a:ext>
                  </a:extLst>
                </a:gridCol>
                <a:gridCol w="2267661">
                  <a:extLst>
                    <a:ext uri="{9D8B030D-6E8A-4147-A177-3AD203B41FA5}">
                      <a16:colId xmlns:a16="http://schemas.microsoft.com/office/drawing/2014/main" val="3154384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No. of order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Frequency (Hz)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 dirty="0">
                          <a:effectLst/>
                        </a:rPr>
                        <a:t>Mode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20867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27.3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X translation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20965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>
                          <a:effectLst/>
                        </a:rPr>
                        <a:t>31.5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Z translation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0711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33.2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GB" sz="1800" dirty="0">
                          <a:effectLst/>
                        </a:rPr>
                        <a:t>Yaw rotation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7107426"/>
                  </a:ext>
                </a:extLst>
              </a:tr>
            </a:tbl>
          </a:graphicData>
        </a:graphic>
      </p:graphicFrame>
      <p:grpSp>
        <p:nvGrpSpPr>
          <p:cNvPr id="13" name="组合 12">
            <a:extLst>
              <a:ext uri="{FF2B5EF4-FFF2-40B4-BE49-F238E27FC236}">
                <a16:creationId xmlns:a16="http://schemas.microsoft.com/office/drawing/2014/main" id="{4C2C6262-0E34-4D61-AE79-EDBDD8150720}"/>
              </a:ext>
            </a:extLst>
          </p:cNvPr>
          <p:cNvGrpSpPr/>
          <p:nvPr/>
        </p:nvGrpSpPr>
        <p:grpSpPr>
          <a:xfrm>
            <a:off x="375904" y="1844824"/>
            <a:ext cx="5400000" cy="3546439"/>
            <a:chOff x="5015880" y="2492896"/>
            <a:chExt cx="5400000" cy="3546439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B9FA07E-BC8A-49ED-8C70-BF16E7F6B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5880" y="2492896"/>
              <a:ext cx="5400000" cy="3277457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D223454-14F8-4FEB-A8CE-4C969E3D49A1}"/>
                </a:ext>
              </a:extLst>
            </p:cNvPr>
            <p:cNvSpPr txBox="1"/>
            <p:nvPr/>
          </p:nvSpPr>
          <p:spPr>
            <a:xfrm>
              <a:off x="7076167" y="2852936"/>
              <a:ext cx="10081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四极铁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B4665A5-B9C5-419D-9655-225D294ABFF6}"/>
                </a:ext>
              </a:extLst>
            </p:cNvPr>
            <p:cNvSpPr txBox="1"/>
            <p:nvPr/>
          </p:nvSpPr>
          <p:spPr>
            <a:xfrm>
              <a:off x="6708068" y="5700781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基座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3EDFFAA7-5683-4378-BCFA-831F1BC3B50C}"/>
                </a:ext>
              </a:extLst>
            </p:cNvPr>
            <p:cNvSpPr txBox="1"/>
            <p:nvPr/>
          </p:nvSpPr>
          <p:spPr>
            <a:xfrm>
              <a:off x="7824192" y="5399224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调节机构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1AD974A0-EF5C-4C22-8926-E2D5E7D6CDF1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7500157" y="3191490"/>
              <a:ext cx="80066" cy="72068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4A18665A-1418-440B-9E33-23BC4393E636}"/>
                </a:ext>
              </a:extLst>
            </p:cNvPr>
            <p:cNvCxnSpPr>
              <a:stCxn id="16" idx="0"/>
            </p:cNvCxnSpPr>
            <p:nvPr/>
          </p:nvCxnSpPr>
          <p:spPr>
            <a:xfrm flipH="1" flipV="1">
              <a:off x="6960096" y="5453427"/>
              <a:ext cx="144016" cy="24735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E28CE267-86C5-4302-8311-3E8B53048D14}"/>
                </a:ext>
              </a:extLst>
            </p:cNvPr>
            <p:cNvCxnSpPr>
              <a:stCxn id="17" idx="0"/>
            </p:cNvCxnSpPr>
            <p:nvPr/>
          </p:nvCxnSpPr>
          <p:spPr>
            <a:xfrm flipH="1" flipV="1">
              <a:off x="8184232" y="4797152"/>
              <a:ext cx="288032" cy="6020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27766E9-080C-4E0C-A7FC-854F8984606F}"/>
              </a:ext>
            </a:extLst>
          </p:cNvPr>
          <p:cNvGrpSpPr>
            <a:grpSpLocks noChangeAspect="1"/>
          </p:cNvGrpSpPr>
          <p:nvPr/>
        </p:nvGrpSpPr>
        <p:grpSpPr>
          <a:xfrm>
            <a:off x="6163913" y="2631682"/>
            <a:ext cx="5400000" cy="2713295"/>
            <a:chOff x="594374" y="2734119"/>
            <a:chExt cx="7200000" cy="3617726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4DF134B5-0278-4D28-9966-01E1EF2F5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374" y="2780928"/>
              <a:ext cx="7200000" cy="3263119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1D47AA1A-69CF-4647-92B2-C49A44A8B8E0}"/>
                </a:ext>
              </a:extLst>
            </p:cNvPr>
            <p:cNvSpPr txBox="1"/>
            <p:nvPr/>
          </p:nvSpPr>
          <p:spPr>
            <a:xfrm>
              <a:off x="2351584" y="5982557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基座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9DA533D0-4FB3-4FBF-B7F9-21AEF8856C8C}"/>
                </a:ext>
              </a:extLst>
            </p:cNvPr>
            <p:cNvSpPr txBox="1"/>
            <p:nvPr/>
          </p:nvSpPr>
          <p:spPr>
            <a:xfrm>
              <a:off x="3647729" y="5900440"/>
              <a:ext cx="1368152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调节机构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DEB001E-189C-44DD-AB0D-9517F5139946}"/>
                </a:ext>
              </a:extLst>
            </p:cNvPr>
            <p:cNvSpPr txBox="1"/>
            <p:nvPr/>
          </p:nvSpPr>
          <p:spPr>
            <a:xfrm>
              <a:off x="3863752" y="2734119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六极铁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72B0654-8324-4400-AB6B-9D41E316BA0C}"/>
                </a:ext>
              </a:extLst>
            </p:cNvPr>
            <p:cNvSpPr txBox="1"/>
            <p:nvPr/>
          </p:nvSpPr>
          <p:spPr>
            <a:xfrm>
              <a:off x="5375921" y="5507005"/>
              <a:ext cx="1368152" cy="451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共架支架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6109935-183C-45DD-B731-93A8ACD38639}"/>
                </a:ext>
              </a:extLst>
            </p:cNvPr>
            <p:cNvSpPr txBox="1"/>
            <p:nvPr/>
          </p:nvSpPr>
          <p:spPr>
            <a:xfrm>
              <a:off x="6744072" y="5013176"/>
              <a:ext cx="10503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上层支架</a:t>
              </a:r>
              <a:endParaRPr 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85C2E23C-5A10-46B3-B62A-34BCCF359149}"/>
                </a:ext>
              </a:extLst>
            </p:cNvPr>
            <p:cNvCxnSpPr>
              <a:stCxn id="23" idx="0"/>
            </p:cNvCxnSpPr>
            <p:nvPr/>
          </p:nvCxnSpPr>
          <p:spPr>
            <a:xfrm flipH="1" flipV="1">
              <a:off x="2351584" y="5659507"/>
              <a:ext cx="396044" cy="32305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接连接符 28">
              <a:extLst>
                <a:ext uri="{FF2B5EF4-FFF2-40B4-BE49-F238E27FC236}">
                  <a16:creationId xmlns:a16="http://schemas.microsoft.com/office/drawing/2014/main" id="{FC79772D-2F47-48B3-8990-FC882CDE9E15}"/>
                </a:ext>
              </a:extLst>
            </p:cNvPr>
            <p:cNvCxnSpPr>
              <a:cxnSpLocks/>
              <a:stCxn id="24" idx="0"/>
            </p:cNvCxnSpPr>
            <p:nvPr/>
          </p:nvCxnSpPr>
          <p:spPr>
            <a:xfrm flipH="1" flipV="1">
              <a:off x="4295802" y="4869160"/>
              <a:ext cx="36003" cy="10312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646C108A-B0D0-4A2C-9BB3-A97BD474674B}"/>
                </a:ext>
              </a:extLst>
            </p:cNvPr>
            <p:cNvCxnSpPr/>
            <p:nvPr/>
          </p:nvCxnSpPr>
          <p:spPr>
            <a:xfrm flipH="1" flipV="1">
              <a:off x="5418820" y="4757000"/>
              <a:ext cx="605172" cy="75000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F6FF4CC6-2B07-42B7-866B-EC9BA11D06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29074" y="4149080"/>
              <a:ext cx="763070" cy="8640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A82C4ADE-66C3-4DAD-B76C-8225242BEF67}"/>
                </a:ext>
              </a:extLst>
            </p:cNvPr>
            <p:cNvCxnSpPr/>
            <p:nvPr/>
          </p:nvCxnSpPr>
          <p:spPr>
            <a:xfrm flipH="1">
              <a:off x="3647728" y="3103451"/>
              <a:ext cx="715454" cy="25354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3904EABB-AD53-44DD-A1FB-E9A5653A2189}"/>
                </a:ext>
              </a:extLst>
            </p:cNvPr>
            <p:cNvCxnSpPr/>
            <p:nvPr/>
          </p:nvCxnSpPr>
          <p:spPr>
            <a:xfrm flipH="1">
              <a:off x="3863752" y="3103451"/>
              <a:ext cx="470322" cy="90161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91D19708-5738-4A32-B9A8-0BDE9977497C}"/>
                </a:ext>
              </a:extLst>
            </p:cNvPr>
            <p:cNvCxnSpPr>
              <a:cxnSpLocks/>
            </p:cNvCxnSpPr>
            <p:nvPr/>
          </p:nvCxnSpPr>
          <p:spPr>
            <a:xfrm>
              <a:off x="4334074" y="3103451"/>
              <a:ext cx="716251" cy="369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5" name="内容占位符 1">
            <a:extLst>
              <a:ext uri="{FF2B5EF4-FFF2-40B4-BE49-F238E27FC236}">
                <a16:creationId xmlns:a16="http://schemas.microsoft.com/office/drawing/2014/main" id="{86B9418B-637D-4B46-AB90-A0D117D20944}"/>
              </a:ext>
            </a:extLst>
          </p:cNvPr>
          <p:cNvSpPr txBox="1">
            <a:spLocks/>
          </p:cNvSpPr>
          <p:nvPr/>
        </p:nvSpPr>
        <p:spPr>
          <a:xfrm>
            <a:off x="6578930" y="1300227"/>
            <a:ext cx="4912113" cy="559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5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4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Ø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Collider</a:t>
            </a:r>
            <a:r>
              <a:rPr lang="zh-CN" altLang="en-US" dirty="0"/>
              <a:t>六极铁及支撑</a:t>
            </a:r>
            <a:endParaRPr lang="en-US" altLang="zh-CN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663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43182</TotalTime>
  <Words>3251</Words>
  <Application>Microsoft Office PowerPoint</Application>
  <PresentationFormat>宽屏</PresentationFormat>
  <Paragraphs>702</Paragraphs>
  <Slides>45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8" baseType="lpstr">
      <vt:lpstr>MS Mincho</vt:lpstr>
      <vt:lpstr>等线</vt:lpstr>
      <vt:lpstr>华光隶变_CNKI</vt:lpstr>
      <vt:lpstr>宋体</vt:lpstr>
      <vt:lpstr>微软雅黑</vt:lpstr>
      <vt:lpstr>Arial</vt:lpstr>
      <vt:lpstr>Arial Black</vt:lpstr>
      <vt:lpstr>Calibri</vt:lpstr>
      <vt:lpstr>Cambria Math</vt:lpstr>
      <vt:lpstr>Symbol</vt:lpstr>
      <vt:lpstr>Times New Roman</vt:lpstr>
      <vt:lpstr>Wingdings</vt:lpstr>
      <vt:lpstr>Office 主题</vt:lpstr>
      <vt:lpstr>PowerPoint 演示文稿</vt:lpstr>
      <vt:lpstr>Content</vt:lpstr>
      <vt:lpstr>概况</vt:lpstr>
      <vt:lpstr>CEPC设备布局</vt:lpstr>
      <vt:lpstr>CEPC设备布局</vt:lpstr>
      <vt:lpstr>CEPC设备布局</vt:lpstr>
      <vt:lpstr>CEPC设备支撑</vt:lpstr>
      <vt:lpstr>CEPC设备支撑</vt:lpstr>
      <vt:lpstr>CEPC设备支撑</vt:lpstr>
      <vt:lpstr>CEPC设备支撑</vt:lpstr>
      <vt:lpstr>CEPC设备支撑</vt:lpstr>
      <vt:lpstr>CEPC设备支撑</vt:lpstr>
      <vt:lpstr>CEPC设备支撑</vt:lpstr>
      <vt:lpstr>CEPC设备支撑</vt:lpstr>
      <vt:lpstr>CEPC设备支撑</vt:lpstr>
      <vt:lpstr>MDI 机械</vt:lpstr>
      <vt:lpstr>MDI 机械</vt:lpstr>
      <vt:lpstr>MDI 机械</vt:lpstr>
      <vt:lpstr>MDI机械</vt:lpstr>
      <vt:lpstr>MDI机械</vt:lpstr>
      <vt:lpstr>MDI机械</vt:lpstr>
      <vt:lpstr>MDI机械</vt:lpstr>
      <vt:lpstr>MDI机械</vt:lpstr>
      <vt:lpstr>MDI机械</vt:lpstr>
      <vt:lpstr>MDI机械</vt:lpstr>
      <vt:lpstr>准直器</vt:lpstr>
      <vt:lpstr>准直器</vt:lpstr>
      <vt:lpstr>准直器</vt:lpstr>
      <vt:lpstr>准直器</vt:lpstr>
      <vt:lpstr>准直器</vt:lpstr>
      <vt:lpstr>准直器</vt:lpstr>
      <vt:lpstr>EDR计划</vt:lpstr>
      <vt:lpstr>EDR计划</vt:lpstr>
      <vt:lpstr>EDR计划</vt:lpstr>
      <vt:lpstr>EDR 计划</vt:lpstr>
      <vt:lpstr>EDR 计划</vt:lpstr>
      <vt:lpstr>Mockup展示模型</vt:lpstr>
      <vt:lpstr>EDR计划</vt:lpstr>
      <vt:lpstr>高精度自动准直调节系统</vt:lpstr>
      <vt:lpstr>高精度自动准直调节系统</vt:lpstr>
      <vt:lpstr>高精度自动准直调节系统</vt:lpstr>
      <vt:lpstr>高精度自动准直调节系统</vt:lpstr>
      <vt:lpstr>EDR计划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wanghaijing</cp:lastModifiedBy>
  <cp:revision>2356</cp:revision>
  <cp:lastPrinted>2022-11-06T05:19:21Z</cp:lastPrinted>
  <dcterms:created xsi:type="dcterms:W3CDTF">2012-09-04T11:33:36Z</dcterms:created>
  <dcterms:modified xsi:type="dcterms:W3CDTF">2024-08-21T10:00:39Z</dcterms:modified>
</cp:coreProperties>
</file>