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953" r:id="rId2"/>
    <p:sldId id="994" r:id="rId3"/>
    <p:sldId id="995" r:id="rId4"/>
    <p:sldId id="984" r:id="rId5"/>
    <p:sldId id="998" r:id="rId6"/>
    <p:sldId id="990" r:id="rId7"/>
    <p:sldId id="999" r:id="rId8"/>
    <p:sldId id="1002" r:id="rId9"/>
    <p:sldId id="986" r:id="rId10"/>
    <p:sldId id="1008" r:id="rId11"/>
    <p:sldId id="1003" r:id="rId12"/>
    <p:sldId id="1009" r:id="rId13"/>
    <p:sldId id="1017" r:id="rId14"/>
    <p:sldId id="1016" r:id="rId15"/>
    <p:sldId id="1020" r:id="rId16"/>
    <p:sldId id="1014" r:id="rId17"/>
    <p:sldId id="1015" r:id="rId18"/>
    <p:sldId id="1018" r:id="rId19"/>
    <p:sldId id="1010" r:id="rId20"/>
    <p:sldId id="996" r:id="rId21"/>
    <p:sldId id="1021" r:id="rId22"/>
    <p:sldId id="606" r:id="rId23"/>
    <p:sldId id="1005" r:id="rId24"/>
    <p:sldId id="1011" r:id="rId25"/>
    <p:sldId id="261" r:id="rId2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0707" autoAdjust="0"/>
  </p:normalViewPr>
  <p:slideViewPr>
    <p:cSldViewPr>
      <p:cViewPr varScale="1">
        <p:scale>
          <a:sx n="96" d="100"/>
          <a:sy n="96" d="100"/>
        </p:scale>
        <p:origin x="63" y="12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47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163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490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720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7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0.png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</a:t>
            </a:r>
            <a:r>
              <a:rPr lang="zh-CN" altLang="en-US" sz="6000" dirty="0">
                <a:solidFill>
                  <a:srgbClr val="C00000"/>
                </a:solidFill>
              </a:rPr>
              <a:t>的缪子探测器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39616" y="4221088"/>
            <a:ext cx="6769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王小龙 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复旦大学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CEPC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机械设计研讨会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洛阳，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2024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8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月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22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日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83332" y="204756"/>
            <a:ext cx="12025336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端盖几何</a:t>
            </a:r>
            <a:r>
              <a:rPr lang="zh-CN" altLang="en-US"/>
              <a:t>与布置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9729" y="1196264"/>
                <a:ext cx="5662136" cy="228715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zh-CN" altLang="en-US" sz="2400" dirty="0"/>
                  <a:t>端盖</a:t>
                </a:r>
                <a:r>
                  <a:rPr lang="en-US" altLang="zh-CN" sz="2400" dirty="0"/>
                  <a:t>: </a:t>
                </a:r>
                <a:r>
                  <a:rPr lang="zh-CN" altLang="en-US" sz="2400" dirty="0"/>
                  <a:t>分为四个扇区，每个扇区分为内弧区和外弧区</a:t>
                </a:r>
                <a:endParaRPr lang="en-US" altLang="zh-CN" sz="2400" dirty="0"/>
              </a:p>
              <a:p>
                <a:pPr lvl="1"/>
                <a:r>
                  <a:rPr lang="zh-CN" altLang="en-US" sz="2000" dirty="0"/>
                  <a:t>内弧区</a:t>
                </a:r>
                <a:r>
                  <a:rPr lang="en-US" altLang="zh-CN" sz="2000" dirty="0"/>
                  <a:t>: </a:t>
                </a:r>
                <a:r>
                  <a:rPr lang="zh-CN" altLang="en-US" sz="2000" dirty="0"/>
                  <a:t>半径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0.75−2.95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  <a:p>
                <a:pPr lvl="1"/>
                <a:r>
                  <a:rPr lang="zh-CN" altLang="en-US" sz="2000" dirty="0"/>
                  <a:t>外弧区</a:t>
                </a:r>
                <a:r>
                  <a:rPr lang="en-US" altLang="zh-CN" sz="2000" dirty="0"/>
                  <a:t>: </a:t>
                </a:r>
                <a:r>
                  <a:rPr lang="zh-CN" altLang="en-US" sz="2000" dirty="0"/>
                  <a:t>半径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3.00−5.20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  <a:p>
                <a:r>
                  <a:rPr lang="zh-CN" altLang="en-US" sz="2400" dirty="0"/>
                  <a:t>内弧区的事例率往往高很多：物理事例截面和束流本底</a:t>
                </a:r>
                <a:endParaRPr lang="en-US" altLang="zh-CN" sz="2400" dirty="0"/>
              </a:p>
              <a:p>
                <a:r>
                  <a:rPr lang="zh-CN" altLang="en-US" sz="2400" dirty="0"/>
                  <a:t>最长探测道位于外弧区</a:t>
                </a:r>
                <a:r>
                  <a:rPr lang="en-US" altLang="zh-CN" sz="24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4.2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9729" y="1196264"/>
                <a:ext cx="5662136" cy="2287155"/>
              </a:xfrm>
              <a:blipFill>
                <a:blip r:embed="rId3"/>
                <a:stretch>
                  <a:fillRect l="-431" t="-2933" r="-323" b="-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2133866-2AC6-40FA-B50F-A27BC0E1E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3771891"/>
            <a:ext cx="2376264" cy="25653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DA3BE2-1A99-484E-91E8-7A11143CC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542" y="3655875"/>
            <a:ext cx="3527512" cy="310877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896BA7-81D1-4A5B-B79D-2EE68319B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265" y="1571203"/>
            <a:ext cx="2271113" cy="4748232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871A0346-27ED-4B4D-8937-3443541D23EF}"/>
              </a:ext>
            </a:extLst>
          </p:cNvPr>
          <p:cNvSpPr/>
          <p:nvPr/>
        </p:nvSpPr>
        <p:spPr>
          <a:xfrm rot="16200000">
            <a:off x="5531125" y="3644065"/>
            <a:ext cx="5760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68003A5-428C-49B5-B9D7-67F2A4ED81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541397">
            <a:off x="6913085" y="4688079"/>
            <a:ext cx="1941701" cy="19306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AFA36E-FC58-4C7B-B57A-A90EC5006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56845">
            <a:off x="6705979" y="1386062"/>
            <a:ext cx="2128982" cy="280253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C0E21F5-46E9-4D11-A3B6-5384F8909D18}"/>
              </a:ext>
            </a:extLst>
          </p:cNvPr>
          <p:cNvSpPr txBox="1"/>
          <p:nvPr/>
        </p:nvSpPr>
        <p:spPr>
          <a:xfrm>
            <a:off x="6594344" y="4119824"/>
            <a:ext cx="136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内弧区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56A0D2F-CBA9-4637-9649-17DE3350251A}"/>
              </a:ext>
            </a:extLst>
          </p:cNvPr>
          <p:cNvSpPr txBox="1"/>
          <p:nvPr/>
        </p:nvSpPr>
        <p:spPr>
          <a:xfrm>
            <a:off x="6049877" y="1202574"/>
            <a:ext cx="89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外弧区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24BFAE15-6539-476B-A8E1-6F2BDBDED7E7}"/>
              </a:ext>
            </a:extLst>
          </p:cNvPr>
          <p:cNvSpPr/>
          <p:nvPr/>
        </p:nvSpPr>
        <p:spPr>
          <a:xfrm>
            <a:off x="9120336" y="2787327"/>
            <a:ext cx="216024" cy="2816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0C7609E-20BC-4204-89B6-45E5C01D28AD}"/>
              </a:ext>
            </a:extLst>
          </p:cNvPr>
          <p:cNvSpPr/>
          <p:nvPr/>
        </p:nvSpPr>
        <p:spPr>
          <a:xfrm>
            <a:off x="8724745" y="4913771"/>
            <a:ext cx="216024" cy="2816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7D571E-5CD9-4F46-8756-2E4971F8B481}"/>
              </a:ext>
            </a:extLst>
          </p:cNvPr>
          <p:cNvSpPr txBox="1"/>
          <p:nvPr/>
        </p:nvSpPr>
        <p:spPr>
          <a:xfrm>
            <a:off x="8291049" y="3796658"/>
            <a:ext cx="111643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走线窗口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6A44BA6-786E-49AF-8128-0A4ED0CC485C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9008157" y="3068960"/>
            <a:ext cx="220191" cy="702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458F1FB-CB01-48B2-AD75-BA0336DD5A99}"/>
              </a:ext>
            </a:extLst>
          </p:cNvPr>
          <p:cNvCxnSpPr>
            <a:cxnSpLocks/>
            <a:stCxn id="4" idx="2"/>
            <a:endCxn id="15" idx="0"/>
          </p:cNvCxnSpPr>
          <p:nvPr/>
        </p:nvCxnSpPr>
        <p:spPr>
          <a:xfrm flipH="1">
            <a:off x="8832757" y="4165990"/>
            <a:ext cx="16512" cy="747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AA8F8B2-6796-4DF2-B4F7-5C33FA7F27E4}"/>
              </a:ext>
            </a:extLst>
          </p:cNvPr>
          <p:cNvCxnSpPr>
            <a:cxnSpLocks/>
          </p:cNvCxnSpPr>
          <p:nvPr/>
        </p:nvCxnSpPr>
        <p:spPr>
          <a:xfrm flipH="1">
            <a:off x="5735960" y="3107776"/>
            <a:ext cx="1128668" cy="1258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9A4BB63-5BD1-4C5D-A733-A40F8E0B03D9}"/>
              </a:ext>
            </a:extLst>
          </p:cNvPr>
          <p:cNvCxnSpPr>
            <a:cxnSpLocks/>
          </p:cNvCxnSpPr>
          <p:nvPr/>
        </p:nvCxnSpPr>
        <p:spPr>
          <a:xfrm flipH="1" flipV="1">
            <a:off x="5663953" y="5410721"/>
            <a:ext cx="1381325" cy="681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238D4F1-B57A-4858-87DF-904560F6994D}"/>
              </a:ext>
            </a:extLst>
          </p:cNvPr>
          <p:cNvSpPr txBox="1"/>
          <p:nvPr/>
        </p:nvSpPr>
        <p:spPr>
          <a:xfrm>
            <a:off x="5914675" y="2875693"/>
            <a:ext cx="713321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/>
              <a:t>布线</a:t>
            </a:r>
          </a:p>
        </p:txBody>
      </p:sp>
    </p:spTree>
    <p:extLst>
      <p:ext uri="{BB962C8B-B14F-4D97-AF65-F5344CB8AC3E}">
        <p14:creationId xmlns:p14="http://schemas.microsoft.com/office/powerpoint/2010/main" val="21654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469DACF7-D2C0-43C8-9E3E-4A71F82D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8" b="12023"/>
          <a:stretch/>
        </p:blipFill>
        <p:spPr>
          <a:xfrm>
            <a:off x="138416" y="4843261"/>
            <a:ext cx="4206083" cy="1913758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B1CBA4A-EED6-415B-A2EB-2ED9673E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24" y="1046302"/>
            <a:ext cx="5486400" cy="2403590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dirty="0"/>
              <a:t>探测板</a:t>
            </a:r>
            <a:endParaRPr lang="en-US" altLang="zh-CN" dirty="0"/>
          </a:p>
          <a:p>
            <a:pPr lvl="1"/>
            <a:r>
              <a:rPr lang="zh-CN" altLang="en-US" sz="2300" dirty="0"/>
              <a:t>两层垂直排列的塑闪条形成一个超层</a:t>
            </a:r>
            <a:endParaRPr lang="en-US" altLang="zh-CN" sz="2300" dirty="0"/>
          </a:p>
          <a:p>
            <a:pPr lvl="1"/>
            <a:r>
              <a:rPr lang="zh-CN" altLang="en-US" sz="2300" dirty="0"/>
              <a:t>前端电子学挂载在窄边框</a:t>
            </a:r>
            <a:endParaRPr lang="en-US" altLang="zh-CN" sz="2300" dirty="0"/>
          </a:p>
          <a:p>
            <a:pPr lvl="1"/>
            <a:r>
              <a:rPr lang="zh-CN" altLang="en-US" sz="2300" dirty="0"/>
              <a:t>塑闪与金属覆盖表面之间允许各种线缆布置</a:t>
            </a:r>
            <a:endParaRPr lang="en-US" altLang="zh-CN" sz="2300" dirty="0"/>
          </a:p>
          <a:p>
            <a:r>
              <a:rPr lang="zh-CN" altLang="en-US" dirty="0"/>
              <a:t>机械框架</a:t>
            </a:r>
            <a:endParaRPr lang="en-US" altLang="zh-CN" dirty="0"/>
          </a:p>
          <a:p>
            <a:pPr lvl="1"/>
            <a:r>
              <a:rPr lang="zh-CN" altLang="en-US" sz="2300" dirty="0"/>
              <a:t>金属（铝？）框架</a:t>
            </a:r>
            <a:r>
              <a:rPr lang="en-US" altLang="zh-CN" sz="2300" dirty="0"/>
              <a:t>, </a:t>
            </a:r>
            <a:r>
              <a:rPr lang="zh-CN" altLang="en-US" sz="2300" dirty="0"/>
              <a:t>塑闪条本身（粘合加固）</a:t>
            </a:r>
            <a:endParaRPr lang="en-US" altLang="zh-CN" sz="2300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F7C1CA-B5BA-4E07-AECC-9914D073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54110924-DD34-4854-95FD-D283509405B1}"/>
              </a:ext>
            </a:extLst>
          </p:cNvPr>
          <p:cNvSpPr txBox="1"/>
          <p:nvPr/>
        </p:nvSpPr>
        <p:spPr>
          <a:xfrm>
            <a:off x="71151" y="190260"/>
            <a:ext cx="12025336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探测道和</a:t>
            </a:r>
            <a:r>
              <a:rPr lang="zh-CN" altLang="en-US"/>
              <a:t>探测板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3B404F2-C2F7-4628-94C9-2749D9D7D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3908021"/>
            <a:ext cx="1911029" cy="12212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C86B67-B023-4CAD-B452-367EC07C10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0" t="4889" r="5874" b="3187"/>
          <a:stretch/>
        </p:blipFill>
        <p:spPr>
          <a:xfrm rot="16200000">
            <a:off x="9398228" y="3565892"/>
            <a:ext cx="1172409" cy="4464496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CC06B6D-51A7-4256-B301-FD9A286301D9}"/>
              </a:ext>
            </a:extLst>
          </p:cNvPr>
          <p:cNvCxnSpPr>
            <a:cxnSpLocks/>
          </p:cNvCxnSpPr>
          <p:nvPr/>
        </p:nvCxnSpPr>
        <p:spPr>
          <a:xfrm flipV="1">
            <a:off x="3263471" y="4685506"/>
            <a:ext cx="1248353" cy="3659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F460CA9-948B-425D-B18D-94E14F1F677F}"/>
              </a:ext>
            </a:extLst>
          </p:cNvPr>
          <p:cNvSpPr/>
          <p:nvPr/>
        </p:nvSpPr>
        <p:spPr>
          <a:xfrm>
            <a:off x="2964138" y="4982775"/>
            <a:ext cx="310039" cy="1744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2236BAB-DCF6-4012-93DA-E91EA2A11B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07" y="5347883"/>
            <a:ext cx="2318050" cy="1439287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A19F11F-2443-480B-9828-35BC115B6004}"/>
              </a:ext>
            </a:extLst>
          </p:cNvPr>
          <p:cNvSpPr/>
          <p:nvPr/>
        </p:nvSpPr>
        <p:spPr>
          <a:xfrm>
            <a:off x="3944629" y="5488207"/>
            <a:ext cx="490264" cy="3099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F9585D5-B32F-4A57-A17A-D12B0C4CD903}"/>
              </a:ext>
            </a:extLst>
          </p:cNvPr>
          <p:cNvSpPr txBox="1"/>
          <p:nvPr/>
        </p:nvSpPr>
        <p:spPr>
          <a:xfrm>
            <a:off x="8064038" y="4613443"/>
            <a:ext cx="4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电子学前端板挂载在探测板内部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C50EA0A-59F4-49B6-9DBC-BAA8BB86DD18}"/>
              </a:ext>
            </a:extLst>
          </p:cNvPr>
          <p:cNvCxnSpPr>
            <a:cxnSpLocks/>
          </p:cNvCxnSpPr>
          <p:nvPr/>
        </p:nvCxnSpPr>
        <p:spPr>
          <a:xfrm flipV="1">
            <a:off x="4408872" y="5417062"/>
            <a:ext cx="652567" cy="98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FCD649C-EAA6-43BA-89D1-75FBBF9FABDA}"/>
              </a:ext>
            </a:extLst>
          </p:cNvPr>
          <p:cNvCxnSpPr>
            <a:cxnSpLocks/>
          </p:cNvCxnSpPr>
          <p:nvPr/>
        </p:nvCxnSpPr>
        <p:spPr>
          <a:xfrm>
            <a:off x="4426024" y="5803409"/>
            <a:ext cx="594283" cy="4339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箭头: 圆角右 26">
            <a:extLst>
              <a:ext uri="{FF2B5EF4-FFF2-40B4-BE49-F238E27FC236}">
                <a16:creationId xmlns:a16="http://schemas.microsoft.com/office/drawing/2014/main" id="{FF207DD1-D5D6-43F3-A633-5AD7DE051541}"/>
              </a:ext>
            </a:extLst>
          </p:cNvPr>
          <p:cNvSpPr/>
          <p:nvPr/>
        </p:nvSpPr>
        <p:spPr>
          <a:xfrm rot="3868633">
            <a:off x="6685869" y="4161034"/>
            <a:ext cx="1130152" cy="1262433"/>
          </a:xfrm>
          <a:prstGeom prst="bentArrow">
            <a:avLst>
              <a:gd name="adj1" fmla="val 5832"/>
              <a:gd name="adj2" fmla="val 979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A90EEF2E-421E-4005-A394-DDBA30EBA469}"/>
              </a:ext>
            </a:extLst>
          </p:cNvPr>
          <p:cNvSpPr/>
          <p:nvPr/>
        </p:nvSpPr>
        <p:spPr>
          <a:xfrm rot="16200000">
            <a:off x="11542596" y="4623767"/>
            <a:ext cx="860380" cy="196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764D1D5-BB1C-49DC-983F-B2D4F33C482D}"/>
              </a:ext>
            </a:extLst>
          </p:cNvPr>
          <p:cNvSpPr txBox="1"/>
          <p:nvPr/>
        </p:nvSpPr>
        <p:spPr>
          <a:xfrm>
            <a:off x="10543347" y="3620877"/>
            <a:ext cx="162618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通过排线连接到后端电子学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3367E36-8DE9-4C46-9EF3-9DE07CF35B54}"/>
              </a:ext>
            </a:extLst>
          </p:cNvPr>
          <p:cNvSpPr txBox="1"/>
          <p:nvPr/>
        </p:nvSpPr>
        <p:spPr>
          <a:xfrm>
            <a:off x="281113" y="4428777"/>
            <a:ext cx="294635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大表面由金属（铝？）覆盖</a:t>
            </a: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011E1B6-138B-4F99-82F6-B9C907EE9FAD}"/>
              </a:ext>
            </a:extLst>
          </p:cNvPr>
          <p:cNvCxnSpPr>
            <a:cxnSpLocks/>
          </p:cNvCxnSpPr>
          <p:nvPr/>
        </p:nvCxnSpPr>
        <p:spPr>
          <a:xfrm>
            <a:off x="1399842" y="4876598"/>
            <a:ext cx="534922" cy="611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201A24-1041-4967-B73E-C12B9E2A25EF}"/>
                  </a:ext>
                </a:extLst>
              </p:cNvPr>
              <p:cNvSpPr txBox="1"/>
              <p:nvPr/>
            </p:nvSpPr>
            <p:spPr>
              <a:xfrm>
                <a:off x="212534" y="1067165"/>
                <a:ext cx="5379410" cy="1590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tabLst/>
                  <a:defRPr/>
                </a:pPr>
                <a:r>
                  <a:rPr lang="zh-CN" altLang="en-US" sz="2200" dirty="0">
                    <a:solidFill>
                      <a:srgbClr val="0000FF"/>
                    </a:solidFill>
                    <a:latin typeface="Calibri"/>
                    <a:ea typeface="微软雅黑" pitchFamily="34" charset="-122"/>
                  </a:rPr>
                  <a:t>探测道结构</a:t>
                </a:r>
                <a:endPara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微软雅黑" pitchFamily="34" charset="-122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–"/>
                  <a:tabLst/>
                  <a:defRPr/>
                </a:pP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塑闪条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×1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𝑐𝑚</m:t>
                    </m:r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 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截面，各种长度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–"/>
                  <a:tabLst/>
                  <a:defRPr/>
                </a:pP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波移光纤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𝜙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=2.0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𝑚𝑚</m:t>
                    </m:r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–"/>
                  <a:tabLst/>
                  <a:defRPr/>
                </a:pPr>
                <a:r>
                  <a:rPr kumimoji="0" lang="en-US" altLang="zh-CN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SiPM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𝑚𝑚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×3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𝑚𝑚</m:t>
                    </m:r>
                  </m:oMath>
                </a14:m>
                <a:endParaRPr lang="en-US" altLang="zh-CN" sz="16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201A24-1041-4967-B73E-C12B9E2A2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34" y="1067165"/>
                <a:ext cx="5379410" cy="1590179"/>
              </a:xfrm>
              <a:prstGeom prst="rect">
                <a:avLst/>
              </a:prstGeom>
              <a:blipFill>
                <a:blip r:embed="rId6"/>
                <a:stretch>
                  <a:fillRect l="-680" t="-2299" b="-49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BC1A8C8F-CAB1-4602-BF79-C90FC9F99D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r="30392"/>
          <a:stretch/>
        </p:blipFill>
        <p:spPr>
          <a:xfrm rot="5400000">
            <a:off x="1167056" y="1735259"/>
            <a:ext cx="1314835" cy="32953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72F5EAF-C951-4997-8E7D-4E345806C1D1}"/>
              </a:ext>
            </a:extLst>
          </p:cNvPr>
          <p:cNvSpPr txBox="1"/>
          <p:nvPr/>
        </p:nvSpPr>
        <p:spPr>
          <a:xfrm>
            <a:off x="3836309" y="6344261"/>
            <a:ext cx="67551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超层</a:t>
            </a:r>
          </a:p>
        </p:txBody>
      </p:sp>
    </p:spTree>
    <p:extLst>
      <p:ext uri="{BB962C8B-B14F-4D97-AF65-F5344CB8AC3E}">
        <p14:creationId xmlns:p14="http://schemas.microsoft.com/office/powerpoint/2010/main" val="4187978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119336" y="162994"/>
            <a:ext cx="12025336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探测器整体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6292" y="1191411"/>
                <a:ext cx="5501716" cy="2865404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000" dirty="0"/>
                  <a:t>探测道总数</a:t>
                </a:r>
                <a:r>
                  <a:rPr lang="en-US" altLang="zh-CN" sz="2000" dirty="0"/>
                  <a:t>: (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288 </m:t>
                    </m:r>
                  </m:oMath>
                </a14:m>
                <a:r>
                  <a:rPr lang="zh-CN" altLang="en-US" sz="2000" dirty="0"/>
                  <a:t>探测板</a:t>
                </a:r>
                <a:r>
                  <a:rPr lang="en-US" altLang="zh-CN" sz="2000" dirty="0"/>
                  <a:t>)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51,744</m:t>
                    </m:r>
                  </m:oMath>
                </a14:m>
                <a:endParaRPr lang="en-US" altLang="zh-CN" sz="2000" dirty="0"/>
              </a:p>
              <a:p>
                <a:pPr lvl="1"/>
                <a:r>
                  <a:rPr lang="zh-CN" altLang="en-US" sz="1800" dirty="0"/>
                  <a:t>桶部</a:t>
                </a:r>
                <a:r>
                  <a:rPr lang="en-US" altLang="zh-CN" sz="18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192</m:t>
                    </m:r>
                  </m:oMath>
                </a14:m>
                <a:r>
                  <a:rPr lang="en-US" altLang="zh-CN" sz="1800" dirty="0"/>
                  <a:t> </a:t>
                </a:r>
                <a:r>
                  <a:rPr lang="zh-CN" altLang="en-US" sz="1800" dirty="0"/>
                  <a:t>探测板</a:t>
                </a:r>
                <a:r>
                  <a:rPr lang="en-US" altLang="zh-CN" sz="1800" dirty="0"/>
                  <a:t>,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32,544</m:t>
                    </m:r>
                  </m:oMath>
                </a14:m>
                <a:r>
                  <a:rPr lang="en-US" altLang="zh-CN" sz="1800" dirty="0"/>
                  <a:t> </a:t>
                </a:r>
                <a:r>
                  <a:rPr lang="zh-CN" altLang="en-US" sz="1800" dirty="0"/>
                  <a:t>道</a:t>
                </a:r>
                <a:endParaRPr lang="en-US" altLang="zh-CN" sz="1800" dirty="0"/>
              </a:p>
              <a:p>
                <a:pPr lvl="1"/>
                <a:r>
                  <a:rPr lang="zh-CN" altLang="en-US" sz="1800" dirty="0"/>
                  <a:t>内弧端盖</a:t>
                </a:r>
                <a:r>
                  <a:rPr lang="en-US" altLang="zh-CN" sz="18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altLang="zh-CN" sz="1800" dirty="0"/>
                  <a:t> </a:t>
                </a:r>
                <a:r>
                  <a:rPr lang="zh-CN" altLang="en-US" sz="1800" dirty="0"/>
                  <a:t>探测板</a:t>
                </a:r>
                <a:r>
                  <a:rPr lang="en-US" altLang="zh-CN" sz="1800" dirty="0"/>
                  <a:t>,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6,912</m:t>
                    </m:r>
                  </m:oMath>
                </a14:m>
                <a:r>
                  <a:rPr lang="en-US" altLang="zh-CN" sz="1800" dirty="0"/>
                  <a:t> </a:t>
                </a:r>
                <a:r>
                  <a:rPr lang="zh-CN" altLang="en-US" sz="1800" dirty="0"/>
                  <a:t>道</a:t>
                </a:r>
                <a:endParaRPr lang="en-US" altLang="zh-CN" sz="1800" dirty="0"/>
              </a:p>
              <a:p>
                <a:pPr lvl="1"/>
                <a:r>
                  <a:rPr lang="zh-CN" altLang="en-US" sz="1800" dirty="0"/>
                  <a:t>外弧端盖</a:t>
                </a:r>
                <a:r>
                  <a:rPr lang="en-US" altLang="zh-CN" sz="18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altLang="zh-CN" sz="1800" dirty="0"/>
                  <a:t> </a:t>
                </a:r>
                <a:r>
                  <a:rPr lang="zh-CN" altLang="en-US" sz="1800" dirty="0"/>
                  <a:t>探测板</a:t>
                </a:r>
                <a:r>
                  <a:rPr lang="en-US" altLang="zh-CN" sz="1800" dirty="0"/>
                  <a:t>,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12,288</m:t>
                    </m:r>
                  </m:oMath>
                </a14:m>
                <a:r>
                  <a:rPr lang="en-US" altLang="zh-CN" sz="1800" dirty="0"/>
                  <a:t> </a:t>
                </a:r>
                <a:r>
                  <a:rPr lang="zh-CN" altLang="en-US" sz="1800" dirty="0"/>
                  <a:t>道</a:t>
                </a:r>
                <a:endParaRPr lang="en-US" altLang="zh-CN" sz="1800" dirty="0"/>
              </a:p>
              <a:p>
                <a:r>
                  <a:rPr lang="en-US" altLang="zh-CN" sz="2000" dirty="0"/>
                  <a:t> </a:t>
                </a:r>
                <a:r>
                  <a:rPr lang="zh-CN" altLang="en-US" sz="2000" dirty="0"/>
                  <a:t>探测道总长度</a:t>
                </a:r>
                <a:r>
                  <a:rPr lang="en-US" altLang="zh-CN" sz="20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148,416</m:t>
                    </m:r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  <a:p>
                <a:pPr lvl="1"/>
                <a:r>
                  <a:rPr lang="zh-CN" altLang="en-US" sz="1800" dirty="0"/>
                  <a:t>塑闪条和波移光纤总长度</a:t>
                </a:r>
                <a:endParaRPr lang="en-US" altLang="zh-CN" sz="1800" dirty="0"/>
              </a:p>
              <a:p>
                <a:r>
                  <a:rPr lang="zh-CN" altLang="en-US" sz="2000" dirty="0"/>
                  <a:t>探测总面积</a:t>
                </a:r>
                <a:r>
                  <a:rPr lang="en-US" altLang="zh-CN" sz="20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5936</m:t>
                    </m:r>
                    <m:sSup>
                      <m:sSupPr>
                        <m:ctrlP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endParaRPr lang="zh-CN" altLang="en-US" sz="2000" dirty="0"/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6292" y="1191411"/>
                <a:ext cx="5501716" cy="2865404"/>
              </a:xfrm>
              <a:blipFill>
                <a:blip r:embed="rId3"/>
                <a:stretch>
                  <a:fillRect l="-443" t="-8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00F3F55-C3EC-4A7A-B2ED-A53A7A881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61" t="16491" r="14309" b="4912"/>
          <a:stretch/>
        </p:blipFill>
        <p:spPr>
          <a:xfrm>
            <a:off x="119336" y="4056815"/>
            <a:ext cx="2797538" cy="25912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354F81-3AB0-423C-BA8B-54A17D6AC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04" t="17368" r="23882" b="8539"/>
          <a:stretch/>
        </p:blipFill>
        <p:spPr>
          <a:xfrm>
            <a:off x="3454401" y="4109088"/>
            <a:ext cx="2569591" cy="25859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5DC947-6FDF-411A-A55B-2B22F4C56D57}"/>
                  </a:ext>
                </a:extLst>
              </p:cNvPr>
              <p:cNvSpPr txBox="1"/>
              <p:nvPr/>
            </p:nvSpPr>
            <p:spPr>
              <a:xfrm>
                <a:off x="6600056" y="5584806"/>
                <a:ext cx="5184576" cy="95410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CN" altLang="en-US" sz="2000" dirty="0"/>
                  <a:t>探测死区</a:t>
                </a:r>
                <a:r>
                  <a:rPr lang="en-US" altLang="zh-CN" sz="20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~1.5%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r>
                  <a:rPr lang="zh-CN" altLang="en-US" dirty="0"/>
                  <a:t>桶部无死区</a:t>
                </a:r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0.07% </m:t>
                    </m:r>
                    <m:r>
                      <a:rPr lang="zh-CN" altLang="en-US" i="1" dirty="0">
                        <a:latin typeface="Cambria Math" panose="02040503050406030204" pitchFamily="18" charset="0"/>
                      </a:rPr>
                      <m:t>源于</m:t>
                    </m:r>
                  </m:oMath>
                </a14:m>
                <a:r>
                  <a:rPr lang="zh-CN" altLang="en-US" dirty="0"/>
                  <a:t>端盖十字交叉</a:t>
                </a:r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1.4% </m:t>
                    </m:r>
                  </m:oMath>
                </a14:m>
                <a:r>
                  <a:rPr lang="zh-CN" altLang="en-US" dirty="0"/>
                  <a:t>的束流管死区。还未考虑磁铁系统烟囱造成的死区。</a:t>
                </a: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5DC947-6FDF-411A-A55B-2B22F4C56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5584806"/>
                <a:ext cx="5184576" cy="954107"/>
              </a:xfrm>
              <a:prstGeom prst="rect">
                <a:avLst/>
              </a:prstGeom>
              <a:blipFill>
                <a:blip r:embed="rId6"/>
                <a:stretch>
                  <a:fillRect l="-1054" t="-3727" b="-5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B7253D94-F701-487E-AF72-672645E19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5" y="1138173"/>
            <a:ext cx="5184576" cy="42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8A9276E-C3FB-4D0B-AF17-71E2B2D8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探测器与</a:t>
            </a:r>
            <a:r>
              <a:rPr lang="en-US" altLang="zh-CN" dirty="0"/>
              <a:t>Belle II</a:t>
            </a:r>
            <a:r>
              <a:rPr lang="zh-CN" altLang="en-US" dirty="0"/>
              <a:t>探测器的比较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40D6B6-8C64-48A9-A1A5-A3200E99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371C6794-BC89-4E84-88B6-F442EC09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2852936"/>
            <a:ext cx="4671439" cy="3116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F7534C8-7E9F-449C-AAB9-1550E5821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1569281"/>
            <a:ext cx="5280451" cy="44003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B2AA755-D219-40DE-ABA9-FCE06340469D}"/>
              </a:ext>
            </a:extLst>
          </p:cNvPr>
          <p:cNvSpPr txBox="1"/>
          <p:nvPr/>
        </p:nvSpPr>
        <p:spPr>
          <a:xfrm>
            <a:off x="407368" y="619288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高约</a:t>
            </a:r>
            <a:r>
              <a:rPr lang="en-US" altLang="zh-CN" dirty="0"/>
              <a:t>11</a:t>
            </a:r>
            <a:r>
              <a:rPr lang="zh-CN" altLang="en-US" dirty="0"/>
              <a:t>米，长约</a:t>
            </a:r>
            <a:r>
              <a:rPr lang="en-US" altLang="zh-CN" dirty="0"/>
              <a:t>11</a:t>
            </a:r>
            <a:r>
              <a:rPr lang="zh-CN" altLang="en-US" dirty="0"/>
              <a:t>米，</a:t>
            </a:r>
            <a:r>
              <a:rPr lang="en-US" altLang="zh-CN" dirty="0"/>
              <a:t>6000</a:t>
            </a:r>
            <a:r>
              <a:rPr lang="zh-CN" altLang="en-US" dirty="0"/>
              <a:t>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F897BBC-C3C7-47A7-9341-04399CF845EE}"/>
              </a:ext>
            </a:extLst>
          </p:cNvPr>
          <p:cNvSpPr txBox="1"/>
          <p:nvPr/>
        </p:nvSpPr>
        <p:spPr>
          <a:xfrm>
            <a:off x="7320136" y="6284147"/>
            <a:ext cx="351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高约</a:t>
            </a:r>
            <a:r>
              <a:rPr lang="en-US" altLang="zh-CN" dirty="0"/>
              <a:t>7.2</a:t>
            </a:r>
            <a:r>
              <a:rPr lang="zh-CN" altLang="en-US" dirty="0"/>
              <a:t>米，长约</a:t>
            </a:r>
            <a:r>
              <a:rPr lang="en-US" altLang="zh-CN" dirty="0"/>
              <a:t>7.2</a:t>
            </a:r>
            <a:r>
              <a:rPr lang="zh-CN" altLang="en-US" dirty="0"/>
              <a:t>米，</a:t>
            </a:r>
            <a:r>
              <a:rPr lang="en-US" altLang="zh-CN" dirty="0"/>
              <a:t>1400</a:t>
            </a:r>
            <a:r>
              <a:rPr lang="zh-CN" altLang="en-US" dirty="0"/>
              <a:t>吨</a:t>
            </a:r>
          </a:p>
        </p:txBody>
      </p:sp>
    </p:spTree>
    <p:extLst>
      <p:ext uri="{BB962C8B-B14F-4D97-AF65-F5344CB8AC3E}">
        <p14:creationId xmlns:p14="http://schemas.microsoft.com/office/powerpoint/2010/main" val="211996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6188536-FFF3-4C9A-B45C-CCC16D100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41" y="1052736"/>
            <a:ext cx="8456488" cy="5616623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B93B8373-8F86-4525-AB8A-2EF64953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Belle II</a:t>
            </a:r>
            <a:r>
              <a:rPr lang="zh-CN" altLang="en-US" dirty="0"/>
              <a:t>实验大厅和探测器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BEDB04-33E9-4667-B574-7D18E431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3253C2-AD33-43E5-8910-B7BE5B775D78}"/>
              </a:ext>
            </a:extLst>
          </p:cNvPr>
          <p:cNvSpPr txBox="1"/>
          <p:nvPr/>
        </p:nvSpPr>
        <p:spPr>
          <a:xfrm>
            <a:off x="9192344" y="2564904"/>
            <a:ext cx="151216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Belle II</a:t>
            </a:r>
            <a:r>
              <a:rPr lang="zh-CN" altLang="en-US" dirty="0"/>
              <a:t>探测器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E84F36-5E0B-4D64-8C2C-29A0A2E9DE47}"/>
              </a:ext>
            </a:extLst>
          </p:cNvPr>
          <p:cNvSpPr txBox="1"/>
          <p:nvPr/>
        </p:nvSpPr>
        <p:spPr>
          <a:xfrm>
            <a:off x="3901174" y="2747333"/>
            <a:ext cx="169077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层电子学车间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DB209B-8323-4B0A-B732-7EE3AF8D8DF5}"/>
              </a:ext>
            </a:extLst>
          </p:cNvPr>
          <p:cNvSpPr txBox="1"/>
          <p:nvPr/>
        </p:nvSpPr>
        <p:spPr>
          <a:xfrm>
            <a:off x="9696400" y="5894812"/>
            <a:ext cx="93610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对撞区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AF6280E-CE56-42DB-B759-63991367FB15}"/>
              </a:ext>
            </a:extLst>
          </p:cNvPr>
          <p:cNvCxnSpPr/>
          <p:nvPr/>
        </p:nvCxnSpPr>
        <p:spPr>
          <a:xfrm flipV="1">
            <a:off x="9840416" y="5229200"/>
            <a:ext cx="216024" cy="66561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320D7315-59A2-48FF-B4CF-09EA60B0C63C}"/>
              </a:ext>
            </a:extLst>
          </p:cNvPr>
          <p:cNvSpPr txBox="1"/>
          <p:nvPr/>
        </p:nvSpPr>
        <p:spPr>
          <a:xfrm>
            <a:off x="7664085" y="6065317"/>
            <a:ext cx="66416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导轨</a:t>
            </a:r>
          </a:p>
        </p:txBody>
      </p:sp>
    </p:spTree>
    <p:extLst>
      <p:ext uri="{BB962C8B-B14F-4D97-AF65-F5344CB8AC3E}">
        <p14:creationId xmlns:p14="http://schemas.microsoft.com/office/powerpoint/2010/main" val="11215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A0180A9-F26A-4E5D-8284-3C409669F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724A181-5872-4FFC-8F1E-EEA173ED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移动到对撞区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AD7BF7-1285-4D90-A4DE-CDBAE5FB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E6C7E4BC-4D34-47E2-BF20-8ACB0D4A7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13" y="1052736"/>
            <a:ext cx="7546933" cy="56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07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6CEC007-6D2F-43A3-9C8C-B9962C9FC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3400"/>
            <a:ext cx="10075214" cy="6691747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EA46CD-A1D5-44FB-A310-775B129A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D1C897-ACA8-43D1-AB48-FDE94753F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5" y="23400"/>
            <a:ext cx="10290297" cy="68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317F08B-634A-4960-A031-125908977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7" y="44624"/>
            <a:ext cx="10052788" cy="667685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ACE2F7-96B1-41B9-934B-78702C47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76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D120A30-E6A0-4FC6-87CB-E8BA263B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桶部与安装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48460-C938-4452-8173-A9AE9D12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5" name="IMG_6608.jpg" descr="IMG_6608.jpg">
            <a:extLst>
              <a:ext uri="{FF2B5EF4-FFF2-40B4-BE49-F238E27FC236}">
                <a16:creationId xmlns:a16="http://schemas.microsoft.com/office/drawing/2014/main" id="{85052B4F-1094-4EB4-A0FB-CD1C55D5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1081739"/>
            <a:ext cx="4115103" cy="2743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6623.jpg" descr="IMG_6623.jpg">
            <a:extLst>
              <a:ext uri="{FF2B5EF4-FFF2-40B4-BE49-F238E27FC236}">
                <a16:creationId xmlns:a16="http://schemas.microsoft.com/office/drawing/2014/main" id="{49325F1B-7DB1-4E2E-BE75-FA0918D74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431" y="3929561"/>
            <a:ext cx="4115102" cy="274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9FFAEB-CA01-49BB-AFB5-3466FBA6B4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8" y="1700808"/>
            <a:ext cx="5864219" cy="439644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DAA4506-02F3-49C6-B163-71C1F126BF2F}"/>
              </a:ext>
            </a:extLst>
          </p:cNvPr>
          <p:cNvSpPr txBox="1"/>
          <p:nvPr/>
        </p:nvSpPr>
        <p:spPr>
          <a:xfrm>
            <a:off x="479376" y="11247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探测板内部结构</a:t>
            </a:r>
          </a:p>
        </p:txBody>
      </p:sp>
    </p:spTree>
    <p:extLst>
      <p:ext uri="{BB962C8B-B14F-4D97-AF65-F5344CB8AC3E}">
        <p14:creationId xmlns:p14="http://schemas.microsoft.com/office/powerpoint/2010/main" val="3843722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AAB9F250-153F-4F71-8492-03A9CA074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4334272" cy="702979"/>
          </a:xfrm>
        </p:spPr>
        <p:txBody>
          <a:bodyPr/>
          <a:lstStyle/>
          <a:p>
            <a:r>
              <a:rPr lang="zh-CN" altLang="en-US" dirty="0"/>
              <a:t>探测器组装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7D12678-638B-43FA-B1B3-3B5681CDE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端盖与安装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C16CF4-1BF9-4250-9E8E-28EF6931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6" name="droppedImage.tiff" descr="droppedImage.tiff">
            <a:extLst>
              <a:ext uri="{FF2B5EF4-FFF2-40B4-BE49-F238E27FC236}">
                <a16:creationId xmlns:a16="http://schemas.microsoft.com/office/drawing/2014/main" id="{4F78DDE4-0885-43E4-8064-7001755C6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7" y="1844824"/>
            <a:ext cx="3816424" cy="2462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EKLM-b2gm-virginia 18.pdf" descr="EKLM-b2gm-virginia 18.pdf">
            <a:extLst>
              <a:ext uri="{FF2B5EF4-FFF2-40B4-BE49-F238E27FC236}">
                <a16:creationId xmlns:a16="http://schemas.microsoft.com/office/drawing/2014/main" id="{24FF12D5-DE7A-4FCF-9BCC-ECE20DA8D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3" t="14565" r="9933" b="13516"/>
          <a:stretch/>
        </p:blipFill>
        <p:spPr>
          <a:xfrm>
            <a:off x="6876292" y="1016736"/>
            <a:ext cx="4200936" cy="2807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EKLM-b2gm-virginia 19.pdf" descr="EKLM-b2gm-virginia 19.pdf">
            <a:extLst>
              <a:ext uri="{FF2B5EF4-FFF2-40B4-BE49-F238E27FC236}">
                <a16:creationId xmlns:a16="http://schemas.microsoft.com/office/drawing/2014/main" id="{933DF0DA-E3EC-479E-AAEA-4DAF784F1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3" t="17398" r="17391" b="13985"/>
          <a:stretch/>
        </p:blipFill>
        <p:spPr>
          <a:xfrm>
            <a:off x="7032104" y="3841762"/>
            <a:ext cx="3960440" cy="292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2ADAD18E-AC17-4473-8A45-A6329D3D0CAE}"/>
              </a:ext>
            </a:extLst>
          </p:cNvPr>
          <p:cNvSpPr/>
          <p:nvPr/>
        </p:nvSpPr>
        <p:spPr>
          <a:xfrm>
            <a:off x="10056440" y="5301208"/>
            <a:ext cx="360040" cy="1048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9860FD2-C481-4121-979C-CA4B8EF2799A}"/>
              </a:ext>
            </a:extLst>
          </p:cNvPr>
          <p:cNvSpPr txBox="1"/>
          <p:nvPr/>
        </p:nvSpPr>
        <p:spPr>
          <a:xfrm>
            <a:off x="11208568" y="45091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7883EF7-1A1E-4E65-833B-4B504186D079}"/>
              </a:ext>
            </a:extLst>
          </p:cNvPr>
          <p:cNvCxnSpPr>
            <a:stCxn id="12" idx="1"/>
          </p:cNvCxnSpPr>
          <p:nvPr/>
        </p:nvCxnSpPr>
        <p:spPr>
          <a:xfrm flipH="1">
            <a:off x="10416480" y="4693786"/>
            <a:ext cx="792088" cy="8234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roppedImage.tiff" descr="droppedImage.tiff">
            <a:extLst>
              <a:ext uri="{FF2B5EF4-FFF2-40B4-BE49-F238E27FC236}">
                <a16:creationId xmlns:a16="http://schemas.microsoft.com/office/drawing/2014/main" id="{B8EBFB57-F40D-4040-9783-9BA69A5B1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4473421"/>
            <a:ext cx="5640442" cy="1964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760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6FA1491-1AFC-4901-81B5-0D3CEDE586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353" y="1916832"/>
                <a:ext cx="7573693" cy="4178564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000" dirty="0"/>
                  <a:t>希格斯粒子产生机制</a:t>
                </a:r>
                <a:r>
                  <a:rPr lang="en-US" altLang="zh-CN" sz="20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𝑍𝐻</m:t>
                    </m:r>
                  </m:oMath>
                </a14:m>
                <a:r>
                  <a:rPr lang="en-US" altLang="zh-CN" sz="2000" dirty="0"/>
                  <a:t>, </a:t>
                </a:r>
                <a:r>
                  <a:rPr lang="zh-CN" altLang="en-US" sz="2000" dirty="0"/>
                  <a:t>通过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/>
                  <a:t>重建并在反冲之中研究希格斯粒子是一个重要的过程</a:t>
                </a:r>
                <a:r>
                  <a:rPr lang="en-US" altLang="zh-CN" sz="2000" dirty="0"/>
                  <a:t>. </a:t>
                </a:r>
              </a:p>
              <a:p>
                <a:pPr lvl="1"/>
                <a:r>
                  <a:rPr lang="zh-CN" altLang="en-US" sz="1800" dirty="0">
                    <a:latin typeface="+mn-lt"/>
                  </a:rPr>
                  <a:t>对动量为</a:t>
                </a:r>
                <a:r>
                  <a:rPr lang="en-US" altLang="zh-CN" sz="1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≈40 </m:t>
                    </m:r>
                    <m:r>
                      <m:rPr>
                        <m:sty m:val="p"/>
                      </m:rPr>
                      <a:rPr lang="en-US" altLang="zh-CN" sz="18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en-US" sz="1800" dirty="0">
                    <a:latin typeface="+mn-lt"/>
                  </a:rPr>
                  <a:t>缪子的重建和鉴别尤为重要。</a:t>
                </a:r>
                <a:endParaRPr lang="en-US" altLang="zh-CN" sz="1800" dirty="0">
                  <a:latin typeface="+mn-lt"/>
                </a:endParaRPr>
              </a:p>
              <a:p>
                <a:r>
                  <a:rPr lang="zh-CN" altLang="en-US" sz="2000" dirty="0"/>
                  <a:t>寻找新物理是当前粒子物理领域一个主要方向，很多新物理的理论模型中都包含了缪子末态。</a:t>
                </a:r>
                <a:endParaRPr lang="en-US" altLang="zh-CN" sz="2000" dirty="0"/>
              </a:p>
              <a:p>
                <a:r>
                  <a:rPr lang="zh-CN" altLang="en-US" sz="2000" dirty="0">
                    <a:solidFill>
                      <a:srgbClr val="FF0000"/>
                    </a:solidFill>
                  </a:rPr>
                  <a:t>缪子探测器的功能，除了缪子鉴别，还可以考虑</a:t>
                </a:r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zh-CN" altLang="en-US" sz="1800" dirty="0">
                    <a:latin typeface="+mn-lt"/>
                  </a:rPr>
                  <a:t>检查</a:t>
                </a:r>
                <a:r>
                  <a:rPr lang="en-US" altLang="zh-CN" sz="1800" dirty="0">
                    <a:latin typeface="+mn-lt"/>
                  </a:rPr>
                  <a:t>HCAL</a:t>
                </a:r>
                <a:r>
                  <a:rPr lang="zh-CN" altLang="en-US" sz="1800" dirty="0">
                    <a:latin typeface="+mn-lt"/>
                  </a:rPr>
                  <a:t>的能量泄露；</a:t>
                </a:r>
                <a:endParaRPr lang="en-US" altLang="zh-CN" sz="1800" dirty="0">
                  <a:latin typeface="+mn-lt"/>
                </a:endParaRPr>
              </a:p>
              <a:p>
                <a:pPr lvl="1"/>
                <a:r>
                  <a:rPr lang="zh-CN" altLang="en-US" sz="1800" dirty="0">
                    <a:latin typeface="+mn-lt"/>
                  </a:rPr>
                  <a:t>提供额外的触发信息；</a:t>
                </a:r>
                <a:endParaRPr lang="en-US" altLang="zh-CN" sz="1800" dirty="0">
                  <a:latin typeface="+mn-lt"/>
                </a:endParaRPr>
              </a:p>
              <a:p>
                <a:pPr lvl="1"/>
                <a:r>
                  <a:rPr lang="zh-CN" altLang="en-US" sz="1800" dirty="0">
                    <a:latin typeface="+mn-lt"/>
                  </a:rPr>
                  <a:t>事例</a:t>
                </a:r>
                <a:r>
                  <a:rPr lang="en-US" altLang="zh-CN" sz="1800" dirty="0">
                    <a:latin typeface="+mn-lt"/>
                  </a:rPr>
                  <a:t>T0</a:t>
                </a:r>
                <a:r>
                  <a:rPr lang="zh-CN" altLang="en-US" sz="1800" dirty="0">
                    <a:latin typeface="+mn-lt"/>
                  </a:rPr>
                  <a:t>的初步确定，</a:t>
                </a:r>
                <a:r>
                  <a:rPr lang="en-US" altLang="zh-CN" sz="1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)/</m:t>
                    </m:r>
                    <m:rad>
                      <m:radPr>
                        <m:degHide m:val="on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h𝑖𝑡𝑠</m:t>
                            </m:r>
                          </m:sub>
                        </m:sSub>
                      </m:e>
                    </m:rad>
                  </m:oMath>
                </a14:m>
                <a:r>
                  <a:rPr lang="zh-CN" altLang="en-US" sz="1800" dirty="0">
                    <a:latin typeface="+mn-lt"/>
                  </a:rPr>
                  <a:t>；</a:t>
                </a:r>
                <a:endParaRPr lang="en-US" altLang="zh-CN" sz="1800" dirty="0">
                  <a:latin typeface="+mn-lt"/>
                </a:endParaRPr>
              </a:p>
              <a:p>
                <a:pPr lvl="1"/>
                <a:r>
                  <a:rPr lang="zh-CN" altLang="en-US" sz="1800" dirty="0">
                    <a:latin typeface="+mn-lt"/>
                  </a:rPr>
                  <a:t>寻找长寿命粒子，尤其是与强子量能器结合。</a:t>
                </a:r>
                <a:endParaRPr lang="en-US" altLang="zh-CN" sz="20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6FA1491-1AFC-4901-81B5-0D3CEDE586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3" y="1916832"/>
                <a:ext cx="7573693" cy="4178564"/>
              </a:xfrm>
              <a:blipFill>
                <a:blip r:embed="rId2"/>
                <a:stretch>
                  <a:fillRect l="-322" t="-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关于缪子探测器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777F52-E73E-4D18-8A8E-CDD3BD074151}"/>
              </a:ext>
            </a:extLst>
          </p:cNvPr>
          <p:cNvSpPr txBox="1"/>
          <p:nvPr/>
        </p:nvSpPr>
        <p:spPr>
          <a:xfrm>
            <a:off x="263353" y="1116588"/>
            <a:ext cx="1015312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缪子探测器：探测谱仪最外层、体积最大，也是</a:t>
            </a:r>
            <a:r>
              <a:rPr lang="zh-CN" altLang="en-US" sz="2400" b="1" dirty="0">
                <a:solidFill>
                  <a:srgbClr val="FF0000"/>
                </a:solidFill>
              </a:rPr>
              <a:t>本底最低</a:t>
            </a:r>
            <a:r>
              <a:rPr lang="zh-CN" altLang="en-US" sz="2400" dirty="0">
                <a:solidFill>
                  <a:srgbClr val="FF0000"/>
                </a:solidFill>
              </a:rPr>
              <a:t>的子探测器系统。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97B8C86-F79D-4DD4-9ECC-96F9708D97A7}"/>
              </a:ext>
            </a:extLst>
          </p:cNvPr>
          <p:cNvGrpSpPr/>
          <p:nvPr/>
        </p:nvGrpSpPr>
        <p:grpSpPr>
          <a:xfrm>
            <a:off x="8074516" y="2204864"/>
            <a:ext cx="4049895" cy="3216763"/>
            <a:chOff x="8074516" y="2204864"/>
            <a:chExt cx="4049895" cy="321676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78CA1CF-D7ED-4E26-966D-782B26FE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2420888"/>
              <a:ext cx="3401990" cy="2834991"/>
            </a:xfrm>
            <a:prstGeom prst="rect">
              <a:avLst/>
            </a:pr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77171E5E-E143-40EB-9437-ADE8F043DB45}"/>
                </a:ext>
              </a:extLst>
            </p:cNvPr>
            <p:cNvSpPr/>
            <p:nvPr/>
          </p:nvSpPr>
          <p:spPr>
            <a:xfrm>
              <a:off x="8512865" y="2440057"/>
              <a:ext cx="3160644" cy="2777986"/>
            </a:xfrm>
            <a:custGeom>
              <a:avLst/>
              <a:gdLst>
                <a:gd name="connsiteX0" fmla="*/ 556592 w 3160644"/>
                <a:gd name="connsiteY0" fmla="*/ 99391 h 2777986"/>
                <a:gd name="connsiteX1" fmla="*/ 626165 w 3160644"/>
                <a:gd name="connsiteY1" fmla="*/ 1073426 h 2777986"/>
                <a:gd name="connsiteX2" fmla="*/ 0 w 3160644"/>
                <a:gd name="connsiteY2" fmla="*/ 1595230 h 2777986"/>
                <a:gd name="connsiteX3" fmla="*/ 39757 w 3160644"/>
                <a:gd name="connsiteY3" fmla="*/ 1863586 h 2777986"/>
                <a:gd name="connsiteX4" fmla="*/ 233570 w 3160644"/>
                <a:gd name="connsiteY4" fmla="*/ 2117034 h 2777986"/>
                <a:gd name="connsiteX5" fmla="*/ 2464905 w 3160644"/>
                <a:gd name="connsiteY5" fmla="*/ 2777986 h 2777986"/>
                <a:gd name="connsiteX6" fmla="*/ 2643809 w 3160644"/>
                <a:gd name="connsiteY6" fmla="*/ 2678595 h 2777986"/>
                <a:gd name="connsiteX7" fmla="*/ 2827683 w 3160644"/>
                <a:gd name="connsiteY7" fmla="*/ 2345634 h 2777986"/>
                <a:gd name="connsiteX8" fmla="*/ 3001618 w 3160644"/>
                <a:gd name="connsiteY8" fmla="*/ 1853647 h 2777986"/>
                <a:gd name="connsiteX9" fmla="*/ 3105978 w 3160644"/>
                <a:gd name="connsiteY9" fmla="*/ 1321904 h 2777986"/>
                <a:gd name="connsiteX10" fmla="*/ 3160644 w 3160644"/>
                <a:gd name="connsiteY10" fmla="*/ 824947 h 2777986"/>
                <a:gd name="connsiteX11" fmla="*/ 3130826 w 3160644"/>
                <a:gd name="connsiteY11" fmla="*/ 457200 h 2777986"/>
                <a:gd name="connsiteX12" fmla="*/ 2966831 w 3160644"/>
                <a:gd name="connsiteY12" fmla="*/ 367747 h 2777986"/>
                <a:gd name="connsiteX13" fmla="*/ 715618 w 3160644"/>
                <a:gd name="connsiteY13" fmla="*/ 0 h 2777986"/>
                <a:gd name="connsiteX14" fmla="*/ 556592 w 3160644"/>
                <a:gd name="connsiteY14" fmla="*/ 99391 h 277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60644" h="2777986">
                  <a:moveTo>
                    <a:pt x="556592" y="99391"/>
                  </a:moveTo>
                  <a:lnTo>
                    <a:pt x="626165" y="1073426"/>
                  </a:lnTo>
                  <a:lnTo>
                    <a:pt x="0" y="1595230"/>
                  </a:lnTo>
                  <a:lnTo>
                    <a:pt x="39757" y="1863586"/>
                  </a:lnTo>
                  <a:lnTo>
                    <a:pt x="233570" y="2117034"/>
                  </a:lnTo>
                  <a:lnTo>
                    <a:pt x="2464905" y="2777986"/>
                  </a:lnTo>
                  <a:lnTo>
                    <a:pt x="2643809" y="2678595"/>
                  </a:lnTo>
                  <a:lnTo>
                    <a:pt x="2827683" y="2345634"/>
                  </a:lnTo>
                  <a:lnTo>
                    <a:pt x="3001618" y="1853647"/>
                  </a:lnTo>
                  <a:lnTo>
                    <a:pt x="3105978" y="1321904"/>
                  </a:lnTo>
                  <a:lnTo>
                    <a:pt x="3160644" y="824947"/>
                  </a:lnTo>
                  <a:lnTo>
                    <a:pt x="3130826" y="457200"/>
                  </a:lnTo>
                  <a:lnTo>
                    <a:pt x="2966831" y="367747"/>
                  </a:lnTo>
                  <a:lnTo>
                    <a:pt x="715618" y="0"/>
                  </a:lnTo>
                  <a:lnTo>
                    <a:pt x="556592" y="99391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7C860FC-99D4-4116-BB79-64CF0CE899C6}"/>
                </a:ext>
              </a:extLst>
            </p:cNvPr>
            <p:cNvSpPr/>
            <p:nvPr/>
          </p:nvSpPr>
          <p:spPr>
            <a:xfrm>
              <a:off x="9024730" y="2902226"/>
              <a:ext cx="2032553" cy="1495839"/>
            </a:xfrm>
            <a:custGeom>
              <a:avLst/>
              <a:gdLst>
                <a:gd name="connsiteX0" fmla="*/ 357809 w 2032553"/>
                <a:gd name="connsiteY0" fmla="*/ 0 h 1495839"/>
                <a:gd name="connsiteX1" fmla="*/ 397566 w 2032553"/>
                <a:gd name="connsiteY1" fmla="*/ 675861 h 1495839"/>
                <a:gd name="connsiteX2" fmla="*/ 0 w 2032553"/>
                <a:gd name="connsiteY2" fmla="*/ 1053548 h 1495839"/>
                <a:gd name="connsiteX3" fmla="*/ 1639957 w 2032553"/>
                <a:gd name="connsiteY3" fmla="*/ 1490870 h 1495839"/>
                <a:gd name="connsiteX4" fmla="*/ 1664805 w 2032553"/>
                <a:gd name="connsiteY4" fmla="*/ 1495839 h 1495839"/>
                <a:gd name="connsiteX5" fmla="*/ 1992796 w 2032553"/>
                <a:gd name="connsiteY5" fmla="*/ 1053548 h 1495839"/>
                <a:gd name="connsiteX6" fmla="*/ 2032553 w 2032553"/>
                <a:gd name="connsiteY6" fmla="*/ 308113 h 1495839"/>
                <a:gd name="connsiteX7" fmla="*/ 357809 w 2032553"/>
                <a:gd name="connsiteY7" fmla="*/ 0 h 149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553" h="1495839">
                  <a:moveTo>
                    <a:pt x="357809" y="0"/>
                  </a:moveTo>
                  <a:lnTo>
                    <a:pt x="397566" y="675861"/>
                  </a:lnTo>
                  <a:lnTo>
                    <a:pt x="0" y="1053548"/>
                  </a:lnTo>
                  <a:lnTo>
                    <a:pt x="1639957" y="1490870"/>
                  </a:lnTo>
                  <a:lnTo>
                    <a:pt x="1664805" y="1495839"/>
                  </a:lnTo>
                  <a:lnTo>
                    <a:pt x="1992796" y="1053548"/>
                  </a:lnTo>
                  <a:lnTo>
                    <a:pt x="2032553" y="308113"/>
                  </a:lnTo>
                  <a:lnTo>
                    <a:pt x="357809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823CD96-5A61-4B53-BAAB-85809C66DED2}"/>
                </a:ext>
              </a:extLst>
            </p:cNvPr>
            <p:cNvSpPr txBox="1"/>
            <p:nvPr/>
          </p:nvSpPr>
          <p:spPr>
            <a:xfrm>
              <a:off x="9912424" y="2204864"/>
              <a:ext cx="792088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Barrel</a:t>
              </a:r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052ECEC-89C4-416D-B88A-A459467FEA80}"/>
                </a:ext>
              </a:extLst>
            </p:cNvPr>
            <p:cNvSpPr txBox="1"/>
            <p:nvPr/>
          </p:nvSpPr>
          <p:spPr>
            <a:xfrm>
              <a:off x="8074516" y="3123463"/>
              <a:ext cx="901804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Endcap</a:t>
              </a:r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A0201BC-0310-44A0-B469-933A177FDE1B}"/>
                </a:ext>
              </a:extLst>
            </p:cNvPr>
            <p:cNvSpPr txBox="1"/>
            <p:nvPr/>
          </p:nvSpPr>
          <p:spPr>
            <a:xfrm>
              <a:off x="11222607" y="5052295"/>
              <a:ext cx="901804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Endcap</a:t>
              </a:r>
              <a:endParaRPr lang="zh-CN" altLang="en-US" dirty="0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BA6348F9-E1C7-45F0-BE24-482D6FB5925F}"/>
              </a:ext>
            </a:extLst>
          </p:cNvPr>
          <p:cNvSpPr txBox="1"/>
          <p:nvPr/>
        </p:nvSpPr>
        <p:spPr>
          <a:xfrm>
            <a:off x="7752183" y="5661248"/>
            <a:ext cx="392132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缪子探测器组：复旦大学，上海交大，高能所，华南师大，南开大学等。</a:t>
            </a:r>
          </a:p>
        </p:txBody>
      </p:sp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5009"/>
            <a:ext cx="10972800" cy="4840303"/>
          </a:xfrm>
        </p:spPr>
        <p:txBody>
          <a:bodyPr>
            <a:normAutofit/>
          </a:bodyPr>
          <a:lstStyle/>
          <a:p>
            <a:r>
              <a:rPr lang="zh-CN" altLang="en-US" dirty="0"/>
              <a:t>缪子探测器是最外层、体积最大、本底最干净的子探测器系统。</a:t>
            </a:r>
            <a:endParaRPr lang="en-US" altLang="zh-CN" dirty="0"/>
          </a:p>
          <a:p>
            <a:r>
              <a:rPr lang="zh-CN" altLang="en-US" dirty="0"/>
              <a:t>缪子探测器包含</a:t>
            </a:r>
            <a:r>
              <a:rPr lang="en-US" altLang="zh-CN" dirty="0"/>
              <a:t>288</a:t>
            </a:r>
            <a:r>
              <a:rPr lang="zh-CN" altLang="en-US" dirty="0"/>
              <a:t>个</a:t>
            </a:r>
            <a:r>
              <a:rPr lang="zh-CN" altLang="en-US" sz="2800" dirty="0"/>
              <a:t>探测板</a:t>
            </a:r>
            <a:r>
              <a:rPr lang="zh-CN" altLang="en-US" dirty="0"/>
              <a:t>，超过</a:t>
            </a:r>
            <a:r>
              <a:rPr lang="en-US" altLang="zh-CN" dirty="0"/>
              <a:t>5</a:t>
            </a:r>
            <a:r>
              <a:rPr lang="zh-CN" altLang="en-US" dirty="0"/>
              <a:t>万个探测道，探测面积约</a:t>
            </a:r>
            <a:r>
              <a:rPr lang="en-US" altLang="zh-CN" dirty="0"/>
              <a:t>6</a:t>
            </a:r>
            <a:r>
              <a:rPr lang="zh-CN" altLang="en-US" dirty="0"/>
              <a:t>千平米。</a:t>
            </a:r>
            <a:endParaRPr lang="en-US" altLang="zh-CN" dirty="0"/>
          </a:p>
          <a:p>
            <a:r>
              <a:rPr lang="zh-CN" altLang="en-US" dirty="0"/>
              <a:t>缪子探测器采用塑闪</a:t>
            </a:r>
            <a:r>
              <a:rPr lang="en-US" altLang="zh-CN" dirty="0"/>
              <a:t>+</a:t>
            </a:r>
            <a:r>
              <a:rPr lang="zh-CN" altLang="en-US" dirty="0"/>
              <a:t>波移光纤</a:t>
            </a:r>
            <a:r>
              <a:rPr lang="en-US" altLang="zh-CN" dirty="0"/>
              <a:t>+</a:t>
            </a:r>
            <a:r>
              <a:rPr lang="en-US" altLang="zh-CN" dirty="0" err="1"/>
              <a:t>SiPM</a:t>
            </a:r>
            <a:r>
              <a:rPr lang="zh-CN" altLang="en-US" dirty="0"/>
              <a:t>的结构，结构简洁，但是重量大。</a:t>
            </a:r>
            <a:endParaRPr lang="en-US" altLang="zh-CN" dirty="0"/>
          </a:p>
          <a:p>
            <a:r>
              <a:rPr lang="zh-CN" altLang="en-US" dirty="0"/>
              <a:t>缪子探测器需要与轭铁、机械、以及超导磁铁系统紧密合作，互相协调。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9F4D044-07A1-4615-956A-06319806E506}"/>
              </a:ext>
            </a:extLst>
          </p:cNvPr>
          <p:cNvSpPr txBox="1"/>
          <p:nvPr/>
        </p:nvSpPr>
        <p:spPr>
          <a:xfrm>
            <a:off x="8256240" y="537321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华文琥珀" panose="02010800040101010101" pitchFamily="2" charset="-122"/>
                <a:ea typeface="华文琥珀" panose="02010800040101010101" pitchFamily="2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4FFB950-8DF3-4EFB-9E68-2CF448AEB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6000" dirty="0"/>
              <a:t>backup</a:t>
            </a:r>
            <a:endParaRPr lang="zh-CN" altLang="en-US" sz="6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C103AFB-6745-4A0D-AC07-7E46D3B6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774308-45DD-407A-8682-10C32DA2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76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AA1923-EF55-0CEF-E407-8C5942B0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664" y="4537188"/>
            <a:ext cx="2941081" cy="203285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1684306-41F3-2AC7-CFD7-660CBB36C73D}"/>
              </a:ext>
            </a:extLst>
          </p:cNvPr>
          <p:cNvGrpSpPr/>
          <p:nvPr/>
        </p:nvGrpSpPr>
        <p:grpSpPr>
          <a:xfrm>
            <a:off x="1187851" y="5158187"/>
            <a:ext cx="4578715" cy="1527541"/>
            <a:chOff x="5703532" y="2811504"/>
            <a:chExt cx="6375295" cy="355856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4D527BA-89E7-4252-C013-9951E90AA3CF}"/>
                </a:ext>
              </a:extLst>
            </p:cNvPr>
            <p:cNvSpPr/>
            <p:nvPr/>
          </p:nvSpPr>
          <p:spPr>
            <a:xfrm>
              <a:off x="7345673" y="5368584"/>
              <a:ext cx="1694483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DAC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4F22CE4-405A-5320-197E-B0AF121B78E7}"/>
                </a:ext>
              </a:extLst>
            </p:cNvPr>
            <p:cNvSpPr/>
            <p:nvPr/>
          </p:nvSpPr>
          <p:spPr>
            <a:xfrm>
              <a:off x="5703532" y="3791857"/>
              <a:ext cx="1168612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>
                  <a:solidFill>
                    <a:schemeClr val="tx1"/>
                  </a:solidFill>
                </a:rPr>
                <a:t>SiPM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5462EDF-AD99-6869-7905-82A51516D366}"/>
                </a:ext>
              </a:extLst>
            </p:cNvPr>
            <p:cNvSpPr/>
            <p:nvPr/>
          </p:nvSpPr>
          <p:spPr>
            <a:xfrm>
              <a:off x="7252795" y="3791857"/>
              <a:ext cx="1616899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>
                  <a:solidFill>
                    <a:schemeClr val="tx1"/>
                  </a:solidFill>
                </a:rPr>
                <a:t>PreAMP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4C0F440-B776-5A32-699A-F6454E5A644C}"/>
                </a:ext>
              </a:extLst>
            </p:cNvPr>
            <p:cNvSpPr/>
            <p:nvPr/>
          </p:nvSpPr>
          <p:spPr>
            <a:xfrm>
              <a:off x="9198081" y="3800257"/>
              <a:ext cx="1408314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COMP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连接符: 肘形 14">
              <a:extLst>
                <a:ext uri="{FF2B5EF4-FFF2-40B4-BE49-F238E27FC236}">
                  <a16:creationId xmlns:a16="http://schemas.microsoft.com/office/drawing/2014/main" id="{A7700012-CB21-05E2-C41D-9E833D90A7F8}"/>
                </a:ext>
              </a:extLst>
            </p:cNvPr>
            <p:cNvCxnSpPr>
              <a:cxnSpLocks/>
              <a:stCxn id="10" idx="1"/>
              <a:endCxn id="11" idx="2"/>
            </p:cNvCxnSpPr>
            <p:nvPr/>
          </p:nvCxnSpPr>
          <p:spPr>
            <a:xfrm rot="10800000">
              <a:off x="6287839" y="4793343"/>
              <a:ext cx="1057835" cy="10759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343EE6A2-B081-6B18-69F1-E7B1096A397C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6872144" y="4292600"/>
              <a:ext cx="38065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B488CD7D-F69F-5BC5-CDFD-A2CDE5630328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>
              <a:off x="8869694" y="4292600"/>
              <a:ext cx="328387" cy="8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连接符: 肘形 17">
              <a:extLst>
                <a:ext uri="{FF2B5EF4-FFF2-40B4-BE49-F238E27FC236}">
                  <a16:creationId xmlns:a16="http://schemas.microsoft.com/office/drawing/2014/main" id="{8A60DEED-51F6-9E56-B76A-BF493ABCB783}"/>
                </a:ext>
              </a:extLst>
            </p:cNvPr>
            <p:cNvCxnSpPr>
              <a:cxnSpLocks/>
              <a:stCxn id="10" idx="3"/>
              <a:endCxn id="14" idx="2"/>
            </p:cNvCxnSpPr>
            <p:nvPr/>
          </p:nvCxnSpPr>
          <p:spPr>
            <a:xfrm flipV="1">
              <a:off x="9040156" y="4801743"/>
              <a:ext cx="862082" cy="10675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7DC8396-BC8F-A245-3298-8469436B8DC0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10606395" y="4301000"/>
              <a:ext cx="37737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5A40551-A280-785A-F404-1D9499B7F251}"/>
                </a:ext>
              </a:extLst>
            </p:cNvPr>
            <p:cNvSpPr/>
            <p:nvPr/>
          </p:nvSpPr>
          <p:spPr>
            <a:xfrm>
              <a:off x="10983767" y="3791857"/>
              <a:ext cx="1095060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TDC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2CAFC4A-87DF-1554-E626-102BB991FBC8}"/>
                </a:ext>
              </a:extLst>
            </p:cNvPr>
            <p:cNvGrpSpPr/>
            <p:nvPr/>
          </p:nvGrpSpPr>
          <p:grpSpPr>
            <a:xfrm>
              <a:off x="7274227" y="2811504"/>
              <a:ext cx="1393524" cy="729981"/>
              <a:chOff x="7252795" y="2779713"/>
              <a:chExt cx="2153248" cy="72998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8F98852E-D9C3-B065-3A4A-8AE929CCED63}"/>
                  </a:ext>
                </a:extLst>
              </p:cNvPr>
              <p:cNvCxnSpPr/>
              <p:nvPr/>
            </p:nvCxnSpPr>
            <p:spPr>
              <a:xfrm>
                <a:off x="7252795" y="3509694"/>
                <a:ext cx="57040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33A58D3D-AD26-2BF6-A1F8-7E2F3E3481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6833" y="2779713"/>
                <a:ext cx="0" cy="7299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DE646C46-AFEF-DF22-A158-2BD9D6CDAB56}"/>
                  </a:ext>
                </a:extLst>
              </p:cNvPr>
              <p:cNvSpPr/>
              <p:nvPr/>
            </p:nvSpPr>
            <p:spPr>
              <a:xfrm>
                <a:off x="7803356" y="2783681"/>
                <a:ext cx="1083469" cy="726010"/>
              </a:xfrm>
              <a:custGeom>
                <a:avLst/>
                <a:gdLst>
                  <a:gd name="connsiteX0" fmla="*/ 0 w 1083469"/>
                  <a:gd name="connsiteY0" fmla="*/ 0 h 688737"/>
                  <a:gd name="connsiteX1" fmla="*/ 323850 w 1083469"/>
                  <a:gd name="connsiteY1" fmla="*/ 383382 h 688737"/>
                  <a:gd name="connsiteX2" fmla="*/ 573882 w 1083469"/>
                  <a:gd name="connsiteY2" fmla="*/ 609600 h 688737"/>
                  <a:gd name="connsiteX3" fmla="*/ 947738 w 1083469"/>
                  <a:gd name="connsiteY3" fmla="*/ 681038 h 688737"/>
                  <a:gd name="connsiteX4" fmla="*/ 1083469 w 1083469"/>
                  <a:gd name="connsiteY4" fmla="*/ 683419 h 68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469" h="688737">
                    <a:moveTo>
                      <a:pt x="0" y="0"/>
                    </a:moveTo>
                    <a:cubicBezTo>
                      <a:pt x="114101" y="140891"/>
                      <a:pt x="228203" y="281782"/>
                      <a:pt x="323850" y="383382"/>
                    </a:cubicBezTo>
                    <a:cubicBezTo>
                      <a:pt x="419497" y="484982"/>
                      <a:pt x="469901" y="559991"/>
                      <a:pt x="573882" y="609600"/>
                    </a:cubicBezTo>
                    <a:cubicBezTo>
                      <a:pt x="677863" y="659209"/>
                      <a:pt x="862807" y="668735"/>
                      <a:pt x="947738" y="681038"/>
                    </a:cubicBezTo>
                    <a:cubicBezTo>
                      <a:pt x="1032669" y="693341"/>
                      <a:pt x="1058069" y="688380"/>
                      <a:pt x="1083469" y="683419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6FE29468-4F73-87E4-08D3-14664C1E8407}"/>
                  </a:ext>
                </a:extLst>
              </p:cNvPr>
              <p:cNvCxnSpPr/>
              <p:nvPr/>
            </p:nvCxnSpPr>
            <p:spPr>
              <a:xfrm>
                <a:off x="8835638" y="3509691"/>
                <a:ext cx="57040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CEF4113-8D49-1F4D-9D49-C5A1F40B857E}"/>
                </a:ext>
              </a:extLst>
            </p:cNvPr>
            <p:cNvGrpSpPr/>
            <p:nvPr/>
          </p:nvGrpSpPr>
          <p:grpSpPr>
            <a:xfrm>
              <a:off x="9141127" y="2815472"/>
              <a:ext cx="1393524" cy="726013"/>
              <a:chOff x="7252795" y="2783681"/>
              <a:chExt cx="2153248" cy="726013"/>
            </a:xfrm>
          </p:grpSpPr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3836C0A1-C8A0-853D-A197-551B1BB123BB}"/>
                  </a:ext>
                </a:extLst>
              </p:cNvPr>
              <p:cNvCxnSpPr/>
              <p:nvPr/>
            </p:nvCxnSpPr>
            <p:spPr>
              <a:xfrm>
                <a:off x="7252795" y="3509694"/>
                <a:ext cx="57040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5B79BE73-8B78-AB03-2755-AAAE6DB52B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6832" y="3144703"/>
                <a:ext cx="0" cy="364991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5A9DCDB0-A9C9-3816-E060-CFA097F114B4}"/>
                  </a:ext>
                </a:extLst>
              </p:cNvPr>
              <p:cNvSpPr/>
              <p:nvPr/>
            </p:nvSpPr>
            <p:spPr>
              <a:xfrm>
                <a:off x="7803356" y="2783681"/>
                <a:ext cx="1083469" cy="726010"/>
              </a:xfrm>
              <a:custGeom>
                <a:avLst/>
                <a:gdLst>
                  <a:gd name="connsiteX0" fmla="*/ 0 w 1083469"/>
                  <a:gd name="connsiteY0" fmla="*/ 0 h 688737"/>
                  <a:gd name="connsiteX1" fmla="*/ 323850 w 1083469"/>
                  <a:gd name="connsiteY1" fmla="*/ 383382 h 688737"/>
                  <a:gd name="connsiteX2" fmla="*/ 573882 w 1083469"/>
                  <a:gd name="connsiteY2" fmla="*/ 609600 h 688737"/>
                  <a:gd name="connsiteX3" fmla="*/ 947738 w 1083469"/>
                  <a:gd name="connsiteY3" fmla="*/ 681038 h 688737"/>
                  <a:gd name="connsiteX4" fmla="*/ 1083469 w 1083469"/>
                  <a:gd name="connsiteY4" fmla="*/ 683419 h 68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469" h="688737">
                    <a:moveTo>
                      <a:pt x="0" y="0"/>
                    </a:moveTo>
                    <a:cubicBezTo>
                      <a:pt x="114101" y="140891"/>
                      <a:pt x="228203" y="281782"/>
                      <a:pt x="323850" y="383382"/>
                    </a:cubicBezTo>
                    <a:cubicBezTo>
                      <a:pt x="419497" y="484982"/>
                      <a:pt x="469901" y="559991"/>
                      <a:pt x="573882" y="609600"/>
                    </a:cubicBezTo>
                    <a:cubicBezTo>
                      <a:pt x="677863" y="659209"/>
                      <a:pt x="862807" y="668735"/>
                      <a:pt x="947738" y="681038"/>
                    </a:cubicBezTo>
                    <a:cubicBezTo>
                      <a:pt x="1032669" y="693341"/>
                      <a:pt x="1058069" y="688380"/>
                      <a:pt x="1083469" y="683419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1561ECEB-D384-D78C-E51E-9642E6BD335E}"/>
                  </a:ext>
                </a:extLst>
              </p:cNvPr>
              <p:cNvCxnSpPr/>
              <p:nvPr/>
            </p:nvCxnSpPr>
            <p:spPr>
              <a:xfrm>
                <a:off x="8835638" y="3509691"/>
                <a:ext cx="57040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3EF4669-1BAC-BEB5-C3CF-85F9D409EED7}"/>
                </a:ext>
              </a:extLst>
            </p:cNvPr>
            <p:cNvCxnSpPr>
              <a:cxnSpLocks/>
            </p:cNvCxnSpPr>
            <p:nvPr/>
          </p:nvCxnSpPr>
          <p:spPr>
            <a:xfrm>
              <a:off x="9489064" y="3198171"/>
              <a:ext cx="209587" cy="0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88FE4B7-E4FC-A4E2-44C0-DA677DF58B84}"/>
                </a:ext>
              </a:extLst>
            </p:cNvPr>
            <p:cNvCxnSpPr>
              <a:cxnSpLocks/>
            </p:cNvCxnSpPr>
            <p:nvPr/>
          </p:nvCxnSpPr>
          <p:spPr>
            <a:xfrm>
              <a:off x="9698651" y="3198171"/>
              <a:ext cx="0" cy="354654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9F33E20-0E35-2D69-2B6E-746848B0E8A9}"/>
                </a:ext>
              </a:extLst>
            </p:cNvPr>
            <p:cNvCxnSpPr>
              <a:cxnSpLocks/>
            </p:cNvCxnSpPr>
            <p:nvPr/>
          </p:nvCxnSpPr>
          <p:spPr>
            <a:xfrm>
              <a:off x="9686239" y="3531961"/>
              <a:ext cx="851790" cy="9522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F0E4A9FE-3E98-6399-C078-40ABC20A264D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 flipH="1" flipV="1">
              <a:off x="9497435" y="2815472"/>
              <a:ext cx="625" cy="737353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42D6604B-9EB1-5A6C-1110-A71D022CE1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97036" y="3179753"/>
              <a:ext cx="1767" cy="373072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6FFB1FF-C980-F2E6-DC1A-0F29F69D91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1127" y="3541482"/>
              <a:ext cx="369151" cy="5812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8C3DFFD-179C-892F-6A4C-21932556B305}"/>
              </a:ext>
            </a:extLst>
          </p:cNvPr>
          <p:cNvGrpSpPr/>
          <p:nvPr/>
        </p:nvGrpSpPr>
        <p:grpSpPr>
          <a:xfrm>
            <a:off x="7104112" y="980729"/>
            <a:ext cx="5023582" cy="3240360"/>
            <a:chOff x="2596103" y="877399"/>
            <a:chExt cx="8292142" cy="5832682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43B9A44-B1F1-8769-F6D8-3C703CE6A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94" y="1300465"/>
              <a:ext cx="7181789" cy="5409616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8142FD35-FFDE-0107-A4B5-D0278932CFAC}"/>
                </a:ext>
              </a:extLst>
            </p:cNvPr>
            <p:cNvSpPr/>
            <p:nvPr/>
          </p:nvSpPr>
          <p:spPr>
            <a:xfrm>
              <a:off x="2773795" y="2778147"/>
              <a:ext cx="1013132" cy="14708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A330C78-62D2-7B91-FA5F-E04C194494FB}"/>
                </a:ext>
              </a:extLst>
            </p:cNvPr>
            <p:cNvSpPr txBox="1"/>
            <p:nvPr/>
          </p:nvSpPr>
          <p:spPr>
            <a:xfrm>
              <a:off x="2596103" y="2321561"/>
              <a:ext cx="1300121" cy="45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TO </a:t>
              </a:r>
              <a:r>
                <a:rPr lang="en-US" altLang="zh-CN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SiPM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40C5009A-D41C-1327-1030-9309EF36BE3A}"/>
                </a:ext>
              </a:extLst>
            </p:cNvPr>
            <p:cNvSpPr/>
            <p:nvPr/>
          </p:nvSpPr>
          <p:spPr>
            <a:xfrm>
              <a:off x="8756507" y="2881133"/>
              <a:ext cx="1130742" cy="13679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DAE908E2-4D2C-9198-E800-02165C4288D6}"/>
                </a:ext>
              </a:extLst>
            </p:cNvPr>
            <p:cNvSpPr/>
            <p:nvPr/>
          </p:nvSpPr>
          <p:spPr>
            <a:xfrm>
              <a:off x="5461172" y="3190552"/>
              <a:ext cx="1494320" cy="10584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7CBE695-A990-DDBB-91FA-484AC6A8F23D}"/>
                </a:ext>
              </a:extLst>
            </p:cNvPr>
            <p:cNvSpPr txBox="1"/>
            <p:nvPr/>
          </p:nvSpPr>
          <p:spPr>
            <a:xfrm>
              <a:off x="5788908" y="3816229"/>
              <a:ext cx="1151560" cy="37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8CH DAC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A5EC612E-2012-3355-99AF-182493094223}"/>
                </a:ext>
              </a:extLst>
            </p:cNvPr>
            <p:cNvSpPr/>
            <p:nvPr/>
          </p:nvSpPr>
          <p:spPr>
            <a:xfrm>
              <a:off x="3743237" y="1368717"/>
              <a:ext cx="5381403" cy="10584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221DC15D-D020-C4DA-C796-B129DC4C224F}"/>
                </a:ext>
              </a:extLst>
            </p:cNvPr>
            <p:cNvSpPr txBox="1"/>
            <p:nvPr/>
          </p:nvSpPr>
          <p:spPr>
            <a:xfrm>
              <a:off x="4578943" y="877399"/>
              <a:ext cx="3117821" cy="464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OUT-TIME&amp;OUT-AMP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72F20A3B-7ED7-26F5-E97D-0405A59C1374}"/>
                </a:ext>
              </a:extLst>
            </p:cNvPr>
            <p:cNvSpPr txBox="1"/>
            <p:nvPr/>
          </p:nvSpPr>
          <p:spPr>
            <a:xfrm>
              <a:off x="8667589" y="2412359"/>
              <a:ext cx="1300121" cy="45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TO </a:t>
              </a:r>
              <a:r>
                <a:rPr lang="en-US" altLang="zh-CN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SiPM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EED2463-631F-B675-900E-EAA40ED9486B}"/>
                </a:ext>
              </a:extLst>
            </p:cNvPr>
            <p:cNvSpPr/>
            <p:nvPr/>
          </p:nvSpPr>
          <p:spPr>
            <a:xfrm>
              <a:off x="8756507" y="4377918"/>
              <a:ext cx="1046505" cy="93975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3CB09EA2-D874-3657-528B-533844EC27DD}"/>
                </a:ext>
              </a:extLst>
            </p:cNvPr>
            <p:cNvSpPr txBox="1"/>
            <p:nvPr/>
          </p:nvSpPr>
          <p:spPr>
            <a:xfrm>
              <a:off x="8714839" y="5326702"/>
              <a:ext cx="1333956" cy="45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HV-</a:t>
              </a:r>
              <a:r>
                <a:rPr lang="en-US" altLang="zh-CN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SiPM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A3502089-F73E-2C40-D3B7-F6BCA6450E07}"/>
                </a:ext>
              </a:extLst>
            </p:cNvPr>
            <p:cNvSpPr/>
            <p:nvPr/>
          </p:nvSpPr>
          <p:spPr>
            <a:xfrm>
              <a:off x="3435493" y="4613466"/>
              <a:ext cx="2856449" cy="13845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CEDA9538-F540-E8EE-202C-54FFCA3BE452}"/>
                </a:ext>
              </a:extLst>
            </p:cNvPr>
            <p:cNvSpPr txBox="1"/>
            <p:nvPr/>
          </p:nvSpPr>
          <p:spPr>
            <a:xfrm>
              <a:off x="4232775" y="6046108"/>
              <a:ext cx="1204060" cy="45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POWER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C59DD474-4C29-FB78-7E59-09135B3B763F}"/>
                </a:ext>
              </a:extLst>
            </p:cNvPr>
            <p:cNvSpPr txBox="1"/>
            <p:nvPr/>
          </p:nvSpPr>
          <p:spPr>
            <a:xfrm>
              <a:off x="9194703" y="1418981"/>
              <a:ext cx="1693542" cy="793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8CH DAC AD5628</a:t>
              </a:r>
            </a:p>
            <a:p>
              <a:r>
                <a:rPr lang="en-US" altLang="zh-CN" sz="1200" dirty="0"/>
                <a:t>4CH For HV_ADJ</a:t>
              </a:r>
            </a:p>
            <a:p>
              <a:r>
                <a:rPr lang="en-US" altLang="zh-CN" sz="1200" dirty="0"/>
                <a:t>4CH For TH_ADJ</a:t>
              </a:r>
              <a:endParaRPr lang="zh-CN" altLang="en-US" sz="1200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ACDCCC15-7795-44FC-A828-77BB3D0A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43165"/>
            <a:ext cx="10763325" cy="72547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Readout electronics:</a:t>
            </a:r>
            <a:b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altLang="zh-CN" sz="3200" dirty="0"/>
              <a:t>Time-over-threshold (TOT) scheme</a:t>
            </a:r>
            <a:endParaRPr lang="zh-CN" altLang="en-US" sz="3200" dirty="0"/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DAF60042-DA01-486E-BD0D-E86671333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971" y="4489164"/>
            <a:ext cx="2896875" cy="2279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ontent Placeholder 1">
                <a:extLst>
                  <a:ext uri="{FF2B5EF4-FFF2-40B4-BE49-F238E27FC236}">
                    <a16:creationId xmlns:a16="http://schemas.microsoft.com/office/drawing/2014/main" id="{B1187278-E838-476B-8D77-D2A4F36D59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9525" y="1133551"/>
                <a:ext cx="7055012" cy="396865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CN" sz="2000" dirty="0"/>
                  <a:t>Front-end electronics</a:t>
                </a:r>
              </a:p>
              <a:p>
                <a:pPr lvl="1"/>
                <a:r>
                  <a:rPr lang="en-US" altLang="zh-CN" sz="1800" dirty="0"/>
                  <a:t>High time resolution preamp: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≈20 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endParaRPr lang="en-US" altLang="zh-CN" sz="1800" dirty="0"/>
              </a:p>
              <a:p>
                <a:pPr lvl="1"/>
                <a:r>
                  <a:rPr lang="en-US" altLang="zh-CN" sz="1800" dirty="0"/>
                  <a:t>High-speed discriminator shows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≈0.2 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1800" dirty="0"/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/>
                  <a:t>Implementation of TOT: operational amplifier + high-speed </a:t>
                </a:r>
                <a:r>
                  <a:rPr lang="en-US" altLang="zh-CN" sz="2000" dirty="0"/>
                  <a:t>discriminator</a:t>
                </a:r>
                <a:r>
                  <a:rPr lang="zh-CN" altLang="en-US" sz="2000" dirty="0"/>
                  <a:t> + 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TDC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.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/>
                  <a:t>F</a:t>
                </a:r>
                <a:r>
                  <a:rPr lang="en-US" altLang="zh-CN" sz="2000" dirty="0"/>
                  <a:t>EE</a:t>
                </a:r>
                <a:r>
                  <a:rPr lang="zh-CN" altLang="en-US" sz="2000" dirty="0"/>
                  <a:t> integrated DAC to adjust threshold and SiPM bias voltage</a:t>
                </a:r>
                <a:r>
                  <a:rPr lang="en-US" altLang="zh-CN" sz="2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/>
                  <a:t>It’s possible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according to TOT.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/>
                  <a:t>Investigating the possibility of integrating the BEE into the detector module: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only power cable and signal fiber</a:t>
                </a:r>
                <a:r>
                  <a:rPr lang="en-US" altLang="zh-CN" sz="2000" dirty="0"/>
                  <a:t>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59" name="Content Placeholder 1">
                <a:extLst>
                  <a:ext uri="{FF2B5EF4-FFF2-40B4-BE49-F238E27FC236}">
                    <a16:creationId xmlns:a16="http://schemas.microsoft.com/office/drawing/2014/main" id="{B1187278-E838-476B-8D77-D2A4F36D5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525" y="1133551"/>
                <a:ext cx="7055012" cy="3968654"/>
              </a:xfrm>
              <a:blipFill>
                <a:blip r:embed="rId5"/>
                <a:stretch>
                  <a:fillRect l="-346" t="-768" b="-6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7AD14564-7195-4459-8CE7-439AFB589912}"/>
              </a:ext>
            </a:extLst>
          </p:cNvPr>
          <p:cNvCxnSpPr/>
          <p:nvPr/>
        </p:nvCxnSpPr>
        <p:spPr>
          <a:xfrm>
            <a:off x="7032104" y="5013176"/>
            <a:ext cx="648072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3AF61B2C-B023-4F0A-AC7D-BBAB9386297D}"/>
              </a:ext>
            </a:extLst>
          </p:cNvPr>
          <p:cNvCxnSpPr>
            <a:cxnSpLocks/>
          </p:cNvCxnSpPr>
          <p:nvPr/>
        </p:nvCxnSpPr>
        <p:spPr>
          <a:xfrm>
            <a:off x="7312330" y="5184418"/>
            <a:ext cx="906244" cy="1132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556F25B6-82B7-4418-82A3-3B4D107FEC9F}"/>
              </a:ext>
            </a:extLst>
          </p:cNvPr>
          <p:cNvCxnSpPr>
            <a:cxnSpLocks/>
          </p:cNvCxnSpPr>
          <p:nvPr/>
        </p:nvCxnSpPr>
        <p:spPr>
          <a:xfrm>
            <a:off x="7630502" y="5166134"/>
            <a:ext cx="913770" cy="1143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0F09DBCE-41CE-4241-9BB0-4743BB884665}"/>
              </a:ext>
            </a:extLst>
          </p:cNvPr>
          <p:cNvSpPr txBox="1"/>
          <p:nvPr/>
        </p:nvSpPr>
        <p:spPr>
          <a:xfrm>
            <a:off x="7612635" y="411683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Temperature sensor will be included.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0055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E1046298-8CB9-42DB-8241-EAF71A9666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124744"/>
                <a:ext cx="11017224" cy="2896307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altLang="zh-CN" sz="3100" dirty="0"/>
                  <a:t>Many different kinds of preamps for </a:t>
                </a:r>
                <a:r>
                  <a:rPr lang="en-US" altLang="zh-CN" sz="3100" dirty="0" err="1"/>
                  <a:t>SiPM</a:t>
                </a:r>
                <a:r>
                  <a:rPr lang="en-US" altLang="zh-CN" sz="3100" dirty="0"/>
                  <a:t> have been designed and tested, such as: </a:t>
                </a:r>
              </a:p>
              <a:p>
                <a:pPr lvl="1"/>
                <a:r>
                  <a:rPr lang="en-US" altLang="zh-CN" sz="2300" dirty="0"/>
                  <a:t>Design high‑speed and low‑noise preamp for </a:t>
                </a:r>
                <a:r>
                  <a:rPr lang="en-US" altLang="zh-CN" sz="2300" dirty="0" err="1"/>
                  <a:t>SiPM</a:t>
                </a:r>
                <a:r>
                  <a:rPr lang="en-US" altLang="zh-CN" sz="2300" dirty="0"/>
                  <a:t>. </a:t>
                </a:r>
              </a:p>
              <a:p>
                <a:pPr lvl="2"/>
                <a:r>
                  <a:rPr lang="en-US" altLang="zh-CN" sz="23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Baseline noise of 0.6 mV, bandwidth of 426 MHz, and time resolution of 20 ps.</a:t>
                </a:r>
              </a:p>
              <a:p>
                <a:pPr lvl="2"/>
                <a:r>
                  <a:rPr lang="en-US" altLang="zh-CN" sz="2300" dirty="0">
                    <a:latin typeface="Arial" panose="020B0604020202020204" pitchFamily="34" charset="0"/>
                    <a:ea typeface="微软雅黑" pitchFamily="34" charset="-122"/>
                  </a:rPr>
                  <a:t>Test with laser input at 20MHz.</a:t>
                </a:r>
              </a:p>
              <a:p>
                <a:pPr lvl="2"/>
                <a:r>
                  <a:rPr lang="en-US" altLang="zh-CN" sz="2300" dirty="0">
                    <a:latin typeface="Arial" panose="020B0604020202020204" pitchFamily="34" charset="0"/>
                    <a:ea typeface="微软雅黑" pitchFamily="34" charset="-122"/>
                  </a:rPr>
                  <a:t>Clear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30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altLang="zh-CN" sz="2300" dirty="0">
                    <a:latin typeface="Arial" panose="020B0604020202020204" pitchFamily="34" charset="0"/>
                    <a:ea typeface="微软雅黑" pitchFamily="34" charset="-122"/>
                  </a:rPr>
                  <a:t> spectrum.  </a:t>
                </a:r>
              </a:p>
              <a:p>
                <a:pPr lvl="1"/>
                <a:r>
                  <a:rPr lang="en-US" altLang="zh-CN" sz="2300" dirty="0"/>
                  <a:t>Design FEE to test with  16 </a:t>
                </a:r>
                <a:r>
                  <a:rPr lang="en-US" altLang="zh-CN" sz="2300" dirty="0" err="1"/>
                  <a:t>ch</a:t>
                </a:r>
                <a:r>
                  <a:rPr lang="en-US" altLang="zh-CN" sz="2300" dirty="0"/>
                  <a:t> ADC</a:t>
                </a:r>
              </a:p>
              <a:p>
                <a:pPr lvl="2"/>
                <a:r>
                  <a:rPr lang="en-US" altLang="zh-CN" sz="2300" dirty="0">
                    <a:latin typeface="Arial" panose="020B0604020202020204" pitchFamily="34" charset="0"/>
                    <a:ea typeface="微软雅黑" pitchFamily="34" charset="-122"/>
                  </a:rPr>
                  <a:t>Develop the FPGA for ADC.</a:t>
                </a:r>
              </a:p>
              <a:p>
                <a:pPr lvl="2"/>
                <a:r>
                  <a:rPr lang="en-US" altLang="zh-CN" sz="2300" dirty="0">
                    <a:latin typeface="Arial" panose="020B0604020202020204" pitchFamily="34" charset="0"/>
                    <a:ea typeface="微软雅黑" pitchFamily="34" charset="-122"/>
                  </a:rPr>
                  <a:t>Works well, but time resolution is several ns due to the DCR.</a:t>
                </a:r>
                <a:endParaRPr lang="zh-CN" altLang="en-US" dirty="0"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E1046298-8CB9-42DB-8241-EAF71A9666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124744"/>
                <a:ext cx="11017224" cy="2896307"/>
              </a:xfrm>
              <a:blipFill>
                <a:blip r:embed="rId2"/>
                <a:stretch>
                  <a:fillRect l="-387" t="-2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EF28FB52-7596-42A1-B3DC-E8C1DE2B1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 for front-end electronics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99C1EE-09ED-46C7-9685-34B0C73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B26504-E4A7-4DE3-B0E7-C8DE4C521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70" y="4510284"/>
            <a:ext cx="2714709" cy="22048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3252C47-EFFC-46CF-8564-499FE3330AAB}"/>
              </a:ext>
            </a:extLst>
          </p:cNvPr>
          <p:cNvSpPr txBox="1"/>
          <p:nvPr/>
        </p:nvSpPr>
        <p:spPr>
          <a:xfrm>
            <a:off x="4008386" y="5301208"/>
            <a:ext cx="1800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NST34,169(2023)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A0F127-0C52-4AB5-9FC2-5C9B92A29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" y="3936167"/>
            <a:ext cx="2877301" cy="1519278"/>
          </a:xfrm>
          <a:prstGeom prst="rect">
            <a:avLst/>
          </a:prstGeom>
        </p:spPr>
      </p:pic>
      <p:pic>
        <p:nvPicPr>
          <p:cNvPr id="12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3BD8AF71-89A6-4D2D-91AB-0105C6558B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01" y="4115898"/>
            <a:ext cx="3687899" cy="25673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0D4BBDE-E97A-48EF-8BB0-EFED03FB1218}"/>
              </a:ext>
            </a:extLst>
          </p:cNvPr>
          <p:cNvSpPr/>
          <p:nvPr/>
        </p:nvSpPr>
        <p:spPr>
          <a:xfrm>
            <a:off x="5902309" y="4077631"/>
            <a:ext cx="745863" cy="7932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3F8798-2901-4A52-AA4C-AC7FC8EDF77A}"/>
              </a:ext>
            </a:extLst>
          </p:cNvPr>
          <p:cNvSpPr txBox="1"/>
          <p:nvPr/>
        </p:nvSpPr>
        <p:spPr>
          <a:xfrm>
            <a:off x="4533222" y="3801341"/>
            <a:ext cx="112360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8ch PS short bars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F85929C-EBEB-4E83-83EB-7C3042873A3F}"/>
              </a:ext>
            </a:extLst>
          </p:cNvPr>
          <p:cNvSpPr txBox="1"/>
          <p:nvPr/>
        </p:nvSpPr>
        <p:spPr>
          <a:xfrm>
            <a:off x="7197190" y="4756502"/>
            <a:ext cx="105905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preamps 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BB8BF7-0292-4EBC-B479-1CB5D71F44D2}"/>
              </a:ext>
            </a:extLst>
          </p:cNvPr>
          <p:cNvSpPr txBox="1"/>
          <p:nvPr/>
        </p:nvSpPr>
        <p:spPr>
          <a:xfrm>
            <a:off x="6481559" y="6370456"/>
            <a:ext cx="25667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16 </a:t>
            </a:r>
            <a:r>
              <a:rPr lang="en-US" altLang="zh-CN" dirty="0" err="1"/>
              <a:t>ch</a:t>
            </a:r>
            <a:r>
              <a:rPr lang="en-US" altLang="zh-CN" dirty="0"/>
              <a:t> </a:t>
            </a:r>
            <a:r>
              <a:rPr lang="en-US" altLang="zh-CN" sz="1800" dirty="0"/>
              <a:t>ADC (10-100 MSPS) 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D109311-61F4-409D-AD0C-8DF9931512AB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656828" y="4124507"/>
            <a:ext cx="245480" cy="50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>
            <a:extLst>
              <a:ext uri="{FF2B5EF4-FFF2-40B4-BE49-F238E27FC236}">
                <a16:creationId xmlns:a16="http://schemas.microsoft.com/office/drawing/2014/main" id="{76211637-37CC-440C-BFBF-000D0189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793" y="4428285"/>
            <a:ext cx="2411538" cy="215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6C6F563-468B-49E6-99A8-ABE63B066F62}"/>
              </a:ext>
            </a:extLst>
          </p:cNvPr>
          <p:cNvSpPr txBox="1"/>
          <p:nvPr/>
        </p:nvSpPr>
        <p:spPr>
          <a:xfrm>
            <a:off x="9408368" y="2272954"/>
            <a:ext cx="2674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ADC output signals of scintillators</a:t>
            </a:r>
            <a:endParaRPr lang="zh-CN" altLang="en-US" sz="14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9459A74-8D52-4198-8B93-299957A2E6A8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988" y="2563259"/>
            <a:ext cx="3291309" cy="153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7BC9C93-8ED5-42C6-BB24-BB2C351209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5352725"/>
            <a:ext cx="2727203" cy="13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1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B39508D-80B0-4EC5-937A-50D825CB9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9" y="988824"/>
            <a:ext cx="7091293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Study on mini power to be integrated into the FEE.</a:t>
            </a:r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14096E2-152B-4FC4-BBDB-8F3AC92EC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SiPM_Mini</a:t>
            </a:r>
            <a:r>
              <a:rPr lang="en-US" altLang="zh-CN" dirty="0"/>
              <a:t> Power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31CB8-E798-4EAC-A958-B73AE3EDC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5257251-F352-4CB7-BF48-027F98C0F1B4}"/>
              </a:ext>
            </a:extLst>
          </p:cNvPr>
          <p:cNvGrpSpPr/>
          <p:nvPr/>
        </p:nvGrpSpPr>
        <p:grpSpPr>
          <a:xfrm>
            <a:off x="424718" y="1412776"/>
            <a:ext cx="5149875" cy="2865957"/>
            <a:chOff x="190741" y="1586583"/>
            <a:chExt cx="6311836" cy="455756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6CB300E-17C9-43D3-826D-C40356078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741" y="1586583"/>
              <a:ext cx="6311836" cy="4362825"/>
            </a:xfrm>
            <a:prstGeom prst="rect">
              <a:avLst/>
            </a:prstGeom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700A09E5-9DA8-4E2D-9CFB-0C6C5A6612F8}"/>
                </a:ext>
              </a:extLst>
            </p:cNvPr>
            <p:cNvSpPr/>
            <p:nvPr/>
          </p:nvSpPr>
          <p:spPr>
            <a:xfrm>
              <a:off x="3456034" y="2405396"/>
              <a:ext cx="1992662" cy="102360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F36B861-FD0A-4424-9F9C-7D648D7B7FA7}"/>
                </a:ext>
              </a:extLst>
            </p:cNvPr>
            <p:cNvSpPr/>
            <p:nvPr/>
          </p:nvSpPr>
          <p:spPr>
            <a:xfrm>
              <a:off x="3501090" y="1657372"/>
              <a:ext cx="2905855" cy="5563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Temperature</a:t>
              </a:r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 </a:t>
              </a:r>
              <a:r>
                <a: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sensor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04B35F71-ACD5-4DC4-84B3-F6556361473F}"/>
                </a:ext>
              </a:extLst>
            </p:cNvPr>
            <p:cNvSpPr/>
            <p:nvPr/>
          </p:nvSpPr>
          <p:spPr>
            <a:xfrm>
              <a:off x="499603" y="3075214"/>
              <a:ext cx="1787995" cy="14947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8C16BED-096B-499C-A546-241B8E0FC7F1}"/>
                </a:ext>
              </a:extLst>
            </p:cNvPr>
            <p:cNvSpPr/>
            <p:nvPr/>
          </p:nvSpPr>
          <p:spPr>
            <a:xfrm>
              <a:off x="443227" y="2155260"/>
              <a:ext cx="2539316" cy="5563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DC Power supply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B56DE97A-2529-4A25-A747-33948088A7B1}"/>
                </a:ext>
              </a:extLst>
            </p:cNvPr>
            <p:cNvSpPr/>
            <p:nvPr/>
          </p:nvSpPr>
          <p:spPr>
            <a:xfrm>
              <a:off x="2022833" y="4908265"/>
              <a:ext cx="2113450" cy="80371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DCC791E-5634-475C-8454-C158CAD9F2AA}"/>
                </a:ext>
              </a:extLst>
            </p:cNvPr>
            <p:cNvSpPr/>
            <p:nvPr/>
          </p:nvSpPr>
          <p:spPr>
            <a:xfrm>
              <a:off x="2981353" y="5587746"/>
              <a:ext cx="3002711" cy="5563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USB-C communicate</a:t>
              </a:r>
              <a:endPara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62B7110-2044-4096-94CE-64A3A027A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2" y="4589090"/>
            <a:ext cx="2969264" cy="2126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867B1D-9668-4EE4-A3DD-C3EF005AA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431" y="4646645"/>
            <a:ext cx="2881129" cy="2068503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C52BAF98-1E51-4E36-9643-B3A6F8725302}"/>
              </a:ext>
            </a:extLst>
          </p:cNvPr>
          <p:cNvGraphicFramePr>
            <a:graphicFrameLocks noGrp="1"/>
          </p:cNvGraphicFramePr>
          <p:nvPr/>
        </p:nvGraphicFramePr>
        <p:xfrm>
          <a:off x="6456040" y="1457291"/>
          <a:ext cx="5476158" cy="347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734">
                  <a:extLst>
                    <a:ext uri="{9D8B030D-6E8A-4147-A177-3AD203B41FA5}">
                      <a16:colId xmlns:a16="http://schemas.microsoft.com/office/drawing/2014/main" val="129312317"/>
                    </a:ext>
                  </a:extLst>
                </a:gridCol>
                <a:gridCol w="1364603">
                  <a:extLst>
                    <a:ext uri="{9D8B030D-6E8A-4147-A177-3AD203B41FA5}">
                      <a16:colId xmlns:a16="http://schemas.microsoft.com/office/drawing/2014/main" val="254536065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294718722"/>
                    </a:ext>
                  </a:extLst>
                </a:gridCol>
                <a:gridCol w="1083669">
                  <a:extLst>
                    <a:ext uri="{9D8B030D-6E8A-4147-A177-3AD203B41FA5}">
                      <a16:colId xmlns:a16="http://schemas.microsoft.com/office/drawing/2014/main" val="1520843484"/>
                    </a:ext>
                  </a:extLst>
                </a:gridCol>
              </a:tblGrid>
              <a:tr h="4767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>
                          <a:solidFill>
                            <a:schemeClr val="bg1"/>
                          </a:solidFill>
                        </a:rPr>
                        <a:t>SiPM</a:t>
                      </a: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BIAS-2-14/70</a:t>
                      </a:r>
                    </a:p>
                    <a:p>
                      <a:pPr algn="ctr"/>
                      <a:r>
                        <a:rPr lang="en-US" altLang="zh-CN" sz="1400" dirty="0"/>
                        <a:t>@NDL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C14156 </a:t>
                      </a:r>
                    </a:p>
                    <a:p>
                      <a:pPr algn="ctr"/>
                      <a:r>
                        <a:rPr lang="en-US" altLang="zh-CN" sz="1400" dirty="0"/>
                        <a:t>@Hamamatsu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MAX5026</a:t>
                      </a:r>
                    </a:p>
                    <a:p>
                      <a:pPr algn="ctr"/>
                      <a:r>
                        <a:rPr lang="en-US" altLang="zh-CN" sz="1400" dirty="0"/>
                        <a:t>@Fudan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844764"/>
                  </a:ext>
                </a:extLst>
              </a:tr>
              <a:tr h="4767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Voltage  (V)</a:t>
                      </a:r>
                    </a:p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Output Range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14~70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0~80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0~71</a:t>
                      </a:r>
                      <a:endParaRPr lang="zh-CN" alt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4365073"/>
                  </a:ext>
                </a:extLst>
              </a:tr>
              <a:tr h="4767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Current  (mA)</a:t>
                      </a:r>
                    </a:p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Output Range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0.5mA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2mA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2mA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6164096"/>
                  </a:ext>
                </a:extLst>
              </a:tr>
              <a:tr h="4767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 of </a:t>
                      </a:r>
                      <a:r>
                        <a:rPr lang="en-US" altLang="zh-CN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SiPMs</a:t>
                      </a: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driven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615389"/>
                  </a:ext>
                </a:extLst>
              </a:tr>
              <a:tr h="4767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 consumption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624488"/>
                  </a:ext>
                </a:extLst>
              </a:tr>
              <a:tr h="4419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Ripple noise(mV)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5.2 </a:t>
                      </a:r>
                      <a:r>
                        <a:rPr lang="en-US" altLang="zh-CN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mVp</a:t>
                      </a: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-p 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 </a:t>
                      </a:r>
                      <a:r>
                        <a:rPr lang="en-US" altLang="zh-CN" sz="14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mVp</a:t>
                      </a: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-p 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2mVp-p 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8977440"/>
                  </a:ext>
                </a:extLst>
              </a:tr>
              <a:tr h="4419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Price (¥)</a:t>
                      </a:r>
                      <a:endParaRPr lang="zh-CN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~2000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zh-CN" alt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1670190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73AF00FC-B324-47B2-BB84-31D3365675F1}"/>
              </a:ext>
            </a:extLst>
          </p:cNvPr>
          <p:cNvSpPr txBox="1"/>
          <p:nvPr/>
        </p:nvSpPr>
        <p:spPr>
          <a:xfrm>
            <a:off x="126200" y="4190871"/>
            <a:ext cx="289688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="1" dirty="0"/>
              <a:t>Ripple noise @ OUTPUT:45V</a:t>
            </a:r>
            <a:endParaRPr lang="zh-CN" altLang="en-US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B3C1EAE-3296-4676-8E48-087FF69EEE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4" t="24936" r="23291" b="30215"/>
          <a:stretch/>
        </p:blipFill>
        <p:spPr>
          <a:xfrm rot="10800000">
            <a:off x="9552384" y="4824525"/>
            <a:ext cx="2572983" cy="19260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70A0867-BD1D-480B-9ECC-745530E3AB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42" t="6589" r="11894"/>
          <a:stretch/>
        </p:blipFill>
        <p:spPr>
          <a:xfrm>
            <a:off x="6456039" y="5301208"/>
            <a:ext cx="1413991" cy="1055144"/>
          </a:xfrm>
          <a:prstGeom prst="rect">
            <a:avLst/>
          </a:prstGeom>
        </p:spPr>
      </p:pic>
      <p:pic>
        <p:nvPicPr>
          <p:cNvPr id="19" name="Picture 2" descr="https://www.hamamatsu.com.cn/content/dam/hamamatsu-photonics/sites/images/03_SSD/03_01_Product_photo/k_c14156_pp_xx.jpg.thumb.252.252.jpg">
            <a:extLst>
              <a:ext uri="{FF2B5EF4-FFF2-40B4-BE49-F238E27FC236}">
                <a16:creationId xmlns:a16="http://schemas.microsoft.com/office/drawing/2014/main" id="{15271490-1859-4331-9892-446530B9F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8" t="29050" r="26644" b="29758"/>
          <a:stretch/>
        </p:blipFill>
        <p:spPr bwMode="auto">
          <a:xfrm>
            <a:off x="8166430" y="5259735"/>
            <a:ext cx="1413991" cy="121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2C285E66-EF3F-4A73-9DAA-474E2715F287}"/>
              </a:ext>
            </a:extLst>
          </p:cNvPr>
          <p:cNvSpPr/>
          <p:nvPr/>
        </p:nvSpPr>
        <p:spPr>
          <a:xfrm>
            <a:off x="10838875" y="1340768"/>
            <a:ext cx="1093323" cy="34837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AAD570-6D58-4374-90FB-8D5CAD7F4D6C}"/>
              </a:ext>
            </a:extLst>
          </p:cNvPr>
          <p:cNvSpPr/>
          <p:nvPr/>
        </p:nvSpPr>
        <p:spPr>
          <a:xfrm>
            <a:off x="158214" y="4680705"/>
            <a:ext cx="638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NDL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A6AB3E-9D2C-4283-9648-7FA0AA3FDCE9}"/>
              </a:ext>
            </a:extLst>
          </p:cNvPr>
          <p:cNvSpPr/>
          <p:nvPr/>
        </p:nvSpPr>
        <p:spPr>
          <a:xfrm>
            <a:off x="3078718" y="4769103"/>
            <a:ext cx="638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NDL</a:t>
            </a:r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F357C41-E695-4EA9-B10A-9E878A8B53CD}"/>
              </a:ext>
            </a:extLst>
          </p:cNvPr>
          <p:cNvSpPr/>
          <p:nvPr/>
        </p:nvSpPr>
        <p:spPr>
          <a:xfrm>
            <a:off x="654579" y="5254916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CAEN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E488D62-6E19-4A2F-BE5C-F4D964AFA54B}"/>
              </a:ext>
            </a:extLst>
          </p:cNvPr>
          <p:cNvSpPr/>
          <p:nvPr/>
        </p:nvSpPr>
        <p:spPr>
          <a:xfrm>
            <a:off x="3334209" y="5321259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CAEN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1305231-96DD-4DA7-98F2-6FEF54149A3C}"/>
              </a:ext>
            </a:extLst>
          </p:cNvPr>
          <p:cNvSpPr/>
          <p:nvPr/>
        </p:nvSpPr>
        <p:spPr>
          <a:xfrm>
            <a:off x="666712" y="5865732"/>
            <a:ext cx="16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HAMAMATSU</a:t>
            </a: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889C083-AAD2-44C8-A19E-2EB8C3737EBC}"/>
              </a:ext>
            </a:extLst>
          </p:cNvPr>
          <p:cNvSpPr/>
          <p:nvPr/>
        </p:nvSpPr>
        <p:spPr>
          <a:xfrm>
            <a:off x="3156657" y="5859841"/>
            <a:ext cx="16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HAMAMATSU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5950E98-CF58-43B7-BFD5-F6C98C9E0AD7}"/>
              </a:ext>
            </a:extLst>
          </p:cNvPr>
          <p:cNvSpPr txBox="1"/>
          <p:nvPr/>
        </p:nvSpPr>
        <p:spPr>
          <a:xfrm>
            <a:off x="4950789" y="6373015"/>
            <a:ext cx="103586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500ns/div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0D457C9-C5B4-43CC-9011-C1A26B483E49}"/>
              </a:ext>
            </a:extLst>
          </p:cNvPr>
          <p:cNvSpPr txBox="1"/>
          <p:nvPr/>
        </p:nvSpPr>
        <p:spPr>
          <a:xfrm>
            <a:off x="1961039" y="6382922"/>
            <a:ext cx="98777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20ms/div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46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48A7-B38F-4D26-AE73-625ED0B7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217438"/>
            <a:ext cx="10515600" cy="69406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Estimation of dead zone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291B94-FE68-4A02-A058-6BE86052C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7E082C-4484-4B4A-956C-FF7115B5D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992777"/>
            <a:ext cx="4180114" cy="4262846"/>
          </a:xfrm>
          <a:prstGeom prst="rect">
            <a:avLst/>
          </a:prstGeom>
        </p:spPr>
      </p:pic>
      <p:sp>
        <p:nvSpPr>
          <p:cNvPr id="6" name="TextBox 69">
            <a:extLst>
              <a:ext uri="{FF2B5EF4-FFF2-40B4-BE49-F238E27FC236}">
                <a16:creationId xmlns:a16="http://schemas.microsoft.com/office/drawing/2014/main" id="{89AFCB7E-FD94-462F-A05A-43DCE3437128}"/>
              </a:ext>
            </a:extLst>
          </p:cNvPr>
          <p:cNvSpPr txBox="1"/>
          <p:nvPr/>
        </p:nvSpPr>
        <p:spPr>
          <a:xfrm>
            <a:off x="471158" y="5356211"/>
            <a:ext cx="436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Tracks</a:t>
            </a:r>
            <a:r>
              <a:rPr lang="zh-CN" altLang="en-US" sz="1600" dirty="0"/>
              <a:t> </a:t>
            </a:r>
            <a:r>
              <a:rPr lang="en-US" altLang="zh-CN" sz="1600" dirty="0"/>
              <a:t>passing</a:t>
            </a:r>
            <a:r>
              <a:rPr lang="zh-CN" altLang="en-US" sz="1600" dirty="0"/>
              <a:t> </a:t>
            </a:r>
            <a:r>
              <a:rPr lang="en-US" altLang="zh-CN" sz="1600" dirty="0">
                <a:solidFill>
                  <a:schemeClr val="accent2"/>
                </a:solidFill>
              </a:rPr>
              <a:t>6,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en-US" altLang="zh-CN" sz="1600" dirty="0">
                <a:solidFill>
                  <a:schemeClr val="accent2"/>
                </a:solidFill>
              </a:rPr>
              <a:t>,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/>
              <a:t>or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>
                <a:solidFill>
                  <a:schemeClr val="accent5"/>
                </a:solidFill>
              </a:rPr>
              <a:t>8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/>
              <a:t>layers.</a:t>
            </a:r>
          </a:p>
          <a:p>
            <a:r>
              <a:rPr lang="zh-CN" altLang="en-US" sz="1600" dirty="0"/>
              <a:t> </a:t>
            </a:r>
            <a:r>
              <a:rPr lang="en-US" altLang="zh-CN" sz="1600" dirty="0">
                <a:solidFill>
                  <a:schemeClr val="accent2"/>
                </a:solidFill>
              </a:rPr>
              <a:t>6-layers: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>
                <a:solidFill>
                  <a:schemeClr val="accent2"/>
                </a:solidFill>
              </a:rPr>
              <a:t>~25%,</a:t>
            </a:r>
            <a:r>
              <a:rPr lang="zh-CN" altLang="en-US" sz="1600" dirty="0">
                <a:solidFill>
                  <a:schemeClr val="accent2"/>
                </a:solidFill>
              </a:rPr>
              <a:t> 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7-layers: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~50%,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accent5"/>
                </a:solidFill>
              </a:rPr>
              <a:t>8-layers:</a:t>
            </a:r>
            <a:r>
              <a:rPr lang="zh-CN" altLang="en-US" sz="1600" dirty="0">
                <a:solidFill>
                  <a:schemeClr val="accent5"/>
                </a:solidFill>
              </a:rPr>
              <a:t> </a:t>
            </a:r>
            <a:r>
              <a:rPr lang="en-US" altLang="zh-CN" sz="1600" dirty="0">
                <a:solidFill>
                  <a:schemeClr val="accent5"/>
                </a:solidFill>
              </a:rPr>
              <a:t>~25%</a:t>
            </a:r>
            <a:endParaRPr lang="en-FR" sz="1600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DC79601-A1FF-4F6C-A79A-22AC63988819}"/>
                  </a:ext>
                </a:extLst>
              </p:cNvPr>
              <p:cNvSpPr txBox="1"/>
              <p:nvPr/>
            </p:nvSpPr>
            <p:spPr>
              <a:xfrm>
                <a:off x="8897133" y="2604751"/>
                <a:ext cx="3225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Cross (+) = dead zone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Width of the cross: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DC79601-A1FF-4F6C-A79A-22AC63988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7133" y="2604751"/>
                <a:ext cx="3225800" cy="646331"/>
              </a:xfrm>
              <a:prstGeom prst="rect">
                <a:avLst/>
              </a:prstGeom>
              <a:blipFill>
                <a:blip r:embed="rId3"/>
                <a:stretch>
                  <a:fillRect l="-1323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21F9C08-C3D7-4708-BEF4-7D5A80ED2EA3}"/>
              </a:ext>
            </a:extLst>
          </p:cNvPr>
          <p:cNvCxnSpPr/>
          <p:nvPr/>
        </p:nvCxnSpPr>
        <p:spPr>
          <a:xfrm flipH="1">
            <a:off x="8312933" y="2853721"/>
            <a:ext cx="584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715701-E423-408E-A107-9D265528A49D}"/>
                  </a:ext>
                </a:extLst>
              </p:cNvPr>
              <p:cNvSpPr txBox="1"/>
              <p:nvPr/>
            </p:nvSpPr>
            <p:spPr>
              <a:xfrm>
                <a:off x="9017154" y="3899264"/>
                <a:ext cx="1670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For beam pipe,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=75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715701-E423-408E-A107-9D265528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154" y="3899264"/>
                <a:ext cx="1670050" cy="646331"/>
              </a:xfrm>
              <a:prstGeom prst="rect">
                <a:avLst/>
              </a:prstGeom>
              <a:blipFill>
                <a:blip r:embed="rId4"/>
                <a:stretch>
                  <a:fillRect l="-2920" t="-5660" r="-6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2B7A90F-5688-4F27-A51A-C397F547D0DE}"/>
                  </a:ext>
                </a:extLst>
              </p:cNvPr>
              <p:cNvSpPr/>
              <p:nvPr/>
            </p:nvSpPr>
            <p:spPr>
              <a:xfrm>
                <a:off x="4970792" y="4652621"/>
                <a:ext cx="6684282" cy="1248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/>
                  <a:t>Conclusion:</a:t>
                </a:r>
              </a:p>
              <a:p>
                <a:pPr lvl="1"/>
                <a:r>
                  <a:rPr lang="en-US" altLang="zh-CN" sz="1600" dirty="0"/>
                  <a:t>There is no dead zone in the barrel.</a:t>
                </a:r>
                <a:endParaRPr lang="en-FR" altLang="zh-CN" sz="1600" dirty="0"/>
              </a:p>
              <a:p>
                <a:pPr lvl="1"/>
                <a:r>
                  <a:rPr lang="en-US" altLang="zh-CN" sz="1600" dirty="0"/>
                  <a:t>Due to the cross</a:t>
                </a:r>
                <a:r>
                  <a:rPr lang="zh-CN" altLang="en-US" sz="1600" dirty="0"/>
                  <a:t>：</a:t>
                </a:r>
                <a:r>
                  <a:rPr lang="en-US" altLang="zh-CN" sz="16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0.00214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2.09829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/4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1600" dirty="0"/>
                  <a:t>=0.07%</a:t>
                </a:r>
              </a:p>
              <a:p>
                <a:pPr lvl="1"/>
                <a:r>
                  <a:rPr lang="en-US" altLang="zh-CN" sz="1600" dirty="0"/>
                  <a:t>Due to the beam pipes</a:t>
                </a:r>
                <a:r>
                  <a:rPr lang="zh-CN" altLang="en-US" sz="1600" dirty="0"/>
                  <a:t>：</a:t>
                </a:r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zh-CN" altLang="en-US" sz="1600" b="0" i="0" dirty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=0.173</m:t>
                    </m:r>
                    <m:r>
                      <a:rPr lang="zh-CN" alt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600" dirty="0"/>
                  <a:t>  </a:t>
                </a:r>
                <a:r>
                  <a:rPr lang="en-US" altLang="zh-CN" sz="1600" dirty="0"/>
                  <a:t>;</a:t>
                </a:r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zh-CN" altLang="en-US" sz="1600" dirty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600" dirty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=1.4%</m:t>
                    </m:r>
                  </m:oMath>
                </a14:m>
                <a:endParaRPr lang="en-FR" altLang="zh-CN" sz="16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2B7A90F-5688-4F27-A51A-C397F547D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792" y="4652621"/>
                <a:ext cx="6684282" cy="1248612"/>
              </a:xfrm>
              <a:prstGeom prst="rect">
                <a:avLst/>
              </a:prstGeom>
              <a:blipFill>
                <a:blip r:embed="rId5"/>
                <a:stretch>
                  <a:fillRect l="-912" t="-2439" b="-1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8EE0789E-D06F-486C-A636-C2162D1B71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04" t="17368" r="23882" b="8539"/>
          <a:stretch/>
        </p:blipFill>
        <p:spPr>
          <a:xfrm>
            <a:off x="4632183" y="1012088"/>
            <a:ext cx="3660010" cy="3683266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5C935056-E815-43BD-B14B-5A3D90089FE7}"/>
              </a:ext>
            </a:extLst>
          </p:cNvPr>
          <p:cNvCxnSpPr>
            <a:cxnSpLocks/>
          </p:cNvCxnSpPr>
          <p:nvPr/>
        </p:nvCxnSpPr>
        <p:spPr>
          <a:xfrm flipH="1" flipV="1">
            <a:off x="6578600" y="2912831"/>
            <a:ext cx="2463800" cy="117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73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B9BF7E8-5AE6-4C1C-9BDF-C634C5E64C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7142584" cy="4840303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400" dirty="0"/>
                  <a:t>立体覆盖角</a:t>
                </a:r>
                <a:r>
                  <a:rPr lang="en-US" altLang="zh-CN" sz="24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0.98×4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sz="2400" dirty="0"/>
              </a:p>
              <a:p>
                <a:r>
                  <a:rPr lang="zh-CN" altLang="en-US" sz="2400" dirty="0"/>
                  <a:t>探测效率</a:t>
                </a:r>
                <a:r>
                  <a:rPr lang="en-US" altLang="zh-CN" sz="24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&gt;2.0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2400" dirty="0"/>
                  <a:t>):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&gt;95%</m:t>
                    </m:r>
                  </m:oMath>
                </a14:m>
                <a:endParaRPr lang="en-US" altLang="zh-CN" sz="2400" dirty="0"/>
              </a:p>
              <a:p>
                <a:r>
                  <a:rPr lang="zh-CN" altLang="en-US" sz="2400" dirty="0"/>
                  <a:t>误判率</a:t>
                </a:r>
                <a:r>
                  <a:rPr lang="en-US" altLang="zh-CN" sz="2400" dirty="0"/>
                  <a:t> (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2400" dirty="0"/>
                  <a:t>) @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30 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24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endParaRPr lang="en-US" altLang="zh-CN" sz="2400" dirty="0"/>
              </a:p>
              <a:p>
                <a:r>
                  <a:rPr lang="zh-CN" altLang="en-US" sz="2400" dirty="0"/>
                  <a:t>位置分辨</a:t>
                </a:r>
                <a:r>
                  <a:rPr lang="en-US" altLang="zh-CN" sz="24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altLang="zh-CN" sz="2400" dirty="0"/>
              </a:p>
              <a:p>
                <a:r>
                  <a:rPr lang="zh-CN" altLang="en-US" sz="2400" dirty="0"/>
                  <a:t>时间分辨</a:t>
                </a:r>
                <a:r>
                  <a:rPr lang="en-US" altLang="zh-CN" sz="24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1−2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2400" dirty="0"/>
              </a:p>
              <a:p>
                <a:r>
                  <a:rPr lang="zh-CN" altLang="en-US" sz="2400" dirty="0"/>
                  <a:t>事例率</a:t>
                </a:r>
                <a:r>
                  <a:rPr lang="en-US" altLang="zh-CN" sz="24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~60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(??)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B9BF7E8-5AE6-4C1C-9BDF-C634C5E64C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7142584" cy="4840303"/>
              </a:xfrm>
              <a:blipFill>
                <a:blip r:embed="rId2"/>
                <a:stretch>
                  <a:fillRect l="-597" t="-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探测器性能要求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4" name="右大括号 3">
            <a:extLst>
              <a:ext uri="{FF2B5EF4-FFF2-40B4-BE49-F238E27FC236}">
                <a16:creationId xmlns:a16="http://schemas.microsoft.com/office/drawing/2014/main" id="{C807774B-6341-4A0C-85AE-9C0FBBA41C2E}"/>
              </a:ext>
            </a:extLst>
          </p:cNvPr>
          <p:cNvSpPr/>
          <p:nvPr/>
        </p:nvSpPr>
        <p:spPr>
          <a:xfrm>
            <a:off x="7104112" y="1484784"/>
            <a:ext cx="288032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391F2B-8C9F-41B4-83C0-E0ACD50C205F}"/>
              </a:ext>
            </a:extLst>
          </p:cNvPr>
          <p:cNvSpPr txBox="1"/>
          <p:nvPr/>
        </p:nvSpPr>
        <p:spPr>
          <a:xfrm>
            <a:off x="8328248" y="1656688"/>
            <a:ext cx="136815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高探测效率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26B55B0-8679-42A7-AA14-310D3FB741B1}"/>
              </a:ext>
            </a:extLst>
          </p:cNvPr>
          <p:cNvSpPr txBox="1"/>
          <p:nvPr/>
        </p:nvSpPr>
        <p:spPr>
          <a:xfrm>
            <a:off x="6456040" y="2447029"/>
            <a:ext cx="115212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底误判率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6B08EB-1825-40E9-99D8-47A7D2787981}"/>
              </a:ext>
            </a:extLst>
          </p:cNvPr>
          <p:cNvSpPr txBox="1"/>
          <p:nvPr/>
        </p:nvSpPr>
        <p:spPr>
          <a:xfrm>
            <a:off x="5447928" y="2996700"/>
            <a:ext cx="525658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多次散射对缪子径迹的影响，以及新物理研究要求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AD1218-09E1-464A-80AD-B30A5D80DBD5}"/>
              </a:ext>
            </a:extLst>
          </p:cNvPr>
          <p:cNvSpPr txBox="1"/>
          <p:nvPr/>
        </p:nvSpPr>
        <p:spPr>
          <a:xfrm>
            <a:off x="5375920" y="3491969"/>
            <a:ext cx="561662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现代缪子探测器典型性能，可用于触发信息，确定</a:t>
            </a:r>
            <a:r>
              <a:rPr lang="en-US" altLang="zh-CN" dirty="0"/>
              <a:t>T0</a:t>
            </a:r>
            <a:r>
              <a:rPr lang="zh-CN" altLang="en-US" dirty="0"/>
              <a:t>，以及压低本底。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962656-28A9-4455-919C-A8BA9A6CE8A5}"/>
              </a:ext>
            </a:extLst>
          </p:cNvPr>
          <p:cNvSpPr txBox="1"/>
          <p:nvPr/>
        </p:nvSpPr>
        <p:spPr>
          <a:xfrm>
            <a:off x="3683732" y="4585368"/>
            <a:ext cx="262829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高亮度</a:t>
            </a:r>
            <a:r>
              <a:rPr lang="en-US" altLang="zh-CN" dirty="0"/>
              <a:t>+</a:t>
            </a:r>
            <a:r>
              <a:rPr lang="zh-CN" altLang="en-US" dirty="0"/>
              <a:t>高能量运行环境</a:t>
            </a:r>
            <a:r>
              <a:rPr lang="en-US" altLang="zh-CN" dirty="0"/>
              <a:t> 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5429A28F-D39A-45E8-879F-56A23760CEF6}"/>
              </a:ext>
            </a:extLst>
          </p:cNvPr>
          <p:cNvCxnSpPr>
            <a:cxnSpLocks/>
          </p:cNvCxnSpPr>
          <p:nvPr/>
        </p:nvCxnSpPr>
        <p:spPr>
          <a:xfrm>
            <a:off x="7680176" y="1841354"/>
            <a:ext cx="50405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BB7A096-E61E-4BB6-ABE7-6F97AF19B354}"/>
              </a:ext>
            </a:extLst>
          </p:cNvPr>
          <p:cNvCxnSpPr>
            <a:cxnSpLocks/>
          </p:cNvCxnSpPr>
          <p:nvPr/>
        </p:nvCxnSpPr>
        <p:spPr>
          <a:xfrm>
            <a:off x="5663952" y="2636912"/>
            <a:ext cx="6480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A8CE3A9-3154-410C-AC7F-106FC9A4EFC3}"/>
              </a:ext>
            </a:extLst>
          </p:cNvPr>
          <p:cNvCxnSpPr>
            <a:cxnSpLocks/>
          </p:cNvCxnSpPr>
          <p:nvPr/>
        </p:nvCxnSpPr>
        <p:spPr>
          <a:xfrm>
            <a:off x="4655840" y="3140968"/>
            <a:ext cx="7200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04279D1-71C1-4456-82E9-D70CB8827A86}"/>
              </a:ext>
            </a:extLst>
          </p:cNvPr>
          <p:cNvCxnSpPr>
            <a:cxnSpLocks/>
          </p:cNvCxnSpPr>
          <p:nvPr/>
        </p:nvCxnSpPr>
        <p:spPr>
          <a:xfrm>
            <a:off x="4472406" y="3717032"/>
            <a:ext cx="50405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DB584B5C-BFFC-49DA-9D6E-4A59F70F9E1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143672" y="4437112"/>
            <a:ext cx="540060" cy="3329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主要技术调研与方案选择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E6A890B-B7DF-4EB4-A4A5-5B4AB4A54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8006680" cy="351129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zh-CN" altLang="en-US" dirty="0"/>
                  <a:t>塑闪技术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Belle II, JUNO-TAO*, MATHUSLA, LHAASO*, </a:t>
                </a:r>
                <a:r>
                  <a:rPr lang="en-US" altLang="zh-CN" dirty="0" err="1"/>
                  <a:t>sPHENIX</a:t>
                </a:r>
                <a:r>
                  <a:rPr lang="en-US" altLang="zh-CN" dirty="0"/>
                  <a:t>, etc.</a:t>
                </a:r>
              </a:p>
              <a:p>
                <a:r>
                  <a:rPr lang="zh-CN" altLang="en-US" dirty="0"/>
                  <a:t>阻性板</a:t>
                </a:r>
                <a:r>
                  <a:rPr lang="en-US" altLang="zh-CN" dirty="0"/>
                  <a:t>(RPC)</a:t>
                </a:r>
                <a:r>
                  <a:rPr lang="zh-CN" altLang="en-US" dirty="0"/>
                  <a:t>技术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Belle, BESIII*, DYB*, ATLAS, CMS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/>
                  <a:t>-RWELL</a:t>
                </a:r>
                <a:r>
                  <a:rPr lang="zh-CN" altLang="en-US" dirty="0"/>
                  <a:t>微结构气体技术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IDEA</a:t>
                </a:r>
              </a:p>
              <a:p>
                <a:r>
                  <a:rPr lang="en-US" altLang="zh-CN" dirty="0"/>
                  <a:t>LHC</a:t>
                </a:r>
                <a:r>
                  <a:rPr lang="zh-CN" altLang="en-US" dirty="0"/>
                  <a:t>上的实验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ATLAS: Thin Gap Chamber, 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  <a:r>
                  <a:rPr lang="en-US" altLang="zh-CN" dirty="0"/>
                  <a:t>, Monitored Drift Tube, Small-Strip Thin-Gap Chamber, and Micromegas</a:t>
                </a:r>
              </a:p>
              <a:p>
                <a:pPr lvl="1"/>
                <a:r>
                  <a:rPr lang="en-US" altLang="zh-CN" dirty="0" err="1"/>
                  <a:t>LHCb</a:t>
                </a:r>
                <a:r>
                  <a:rPr lang="en-US" altLang="zh-CN" dirty="0"/>
                  <a:t>: MWPC,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</a:p>
              <a:p>
                <a:pPr lvl="1"/>
                <a:r>
                  <a:rPr lang="en-US" altLang="zh-CN" dirty="0"/>
                  <a:t>CMS: Drift tube, Cathode Strip Chamber,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E6A890B-B7DF-4EB4-A4A5-5B4AB4A54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8006680" cy="3511291"/>
              </a:xfrm>
              <a:blipFill>
                <a:blip r:embed="rId3"/>
                <a:stretch>
                  <a:fillRect l="-305" t="-2083" b="-8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2D9B80-F4A5-46F1-9A2C-FD86D122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2597406"/>
            <a:ext cx="280957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86AC0D-D074-474F-A168-51079C0C6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70" y="3734533"/>
            <a:ext cx="2809575" cy="114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4622F7-F26A-4D28-98D3-2C374E87F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009" y="5036516"/>
            <a:ext cx="2525005" cy="174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ED16BA-2F0E-4F15-93A7-40D3E3454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22" y="5246299"/>
            <a:ext cx="3609578" cy="1255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47CBEF-F121-4D0F-A6D9-47262EE19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0" y="4738858"/>
            <a:ext cx="4656663" cy="201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444545-DF73-4A00-9663-72A9BD9FDE3B}"/>
              </a:ext>
            </a:extLst>
          </p:cNvPr>
          <p:cNvSpPr txBox="1"/>
          <p:nvPr/>
        </p:nvSpPr>
        <p:spPr>
          <a:xfrm>
            <a:off x="6600056" y="2283145"/>
            <a:ext cx="251315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非常简洁的结构</a:t>
            </a:r>
            <a:r>
              <a:rPr lang="en-US" altLang="zh-CN" dirty="0"/>
              <a:t>: </a:t>
            </a:r>
          </a:p>
          <a:p>
            <a:r>
              <a:rPr lang="zh-CN" altLang="en-US" dirty="0"/>
              <a:t>塑闪条</a:t>
            </a:r>
            <a:r>
              <a:rPr lang="en-US" altLang="zh-CN" dirty="0"/>
              <a:t>, </a:t>
            </a:r>
            <a:r>
              <a:rPr lang="zh-CN" altLang="en-US" dirty="0"/>
              <a:t>波移光纤</a:t>
            </a:r>
            <a:r>
              <a:rPr lang="en-US" altLang="zh-CN" dirty="0"/>
              <a:t>, </a:t>
            </a:r>
            <a:r>
              <a:rPr lang="en-US" altLang="zh-CN" dirty="0" err="1"/>
              <a:t>SiPM</a:t>
            </a:r>
            <a:endParaRPr lang="en-US" altLang="zh-CN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10DA559-6C6E-4186-A639-EA7ABA3BA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3426" y="1018142"/>
            <a:ext cx="2857624" cy="158816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6C929F3-B017-456A-8AAC-631939018A3E}"/>
              </a:ext>
            </a:extLst>
          </p:cNvPr>
          <p:cNvSpPr txBox="1"/>
          <p:nvPr/>
        </p:nvSpPr>
        <p:spPr>
          <a:xfrm>
            <a:off x="4223792" y="508518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+PS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62B972A-1060-4658-8757-2FA86336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技术比较与选择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A517D0-F18D-414A-9E2E-C75756E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C869F9-142A-4820-B7DA-011EEE47DC0F}"/>
              </a:ext>
            </a:extLst>
          </p:cNvPr>
          <p:cNvSpPr txBox="1"/>
          <p:nvPr/>
        </p:nvSpPr>
        <p:spPr>
          <a:xfrm>
            <a:off x="3431704" y="165053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F619FC-6152-4083-956E-A7F5B73DCA57}"/>
              </a:ext>
            </a:extLst>
          </p:cNvPr>
          <p:cNvSpPr txBox="1"/>
          <p:nvPr/>
        </p:nvSpPr>
        <p:spPr>
          <a:xfrm>
            <a:off x="7824192" y="148478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disadvantages</a:t>
            </a:r>
            <a:endParaRPr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CDDE86-B932-41DF-9252-B519CCF9357B}"/>
              </a:ext>
            </a:extLst>
          </p:cNvPr>
          <p:cNvSpPr txBox="1"/>
          <p:nvPr/>
        </p:nvSpPr>
        <p:spPr>
          <a:xfrm>
            <a:off x="8472264" y="348547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塑闪与</a:t>
            </a:r>
            <a:r>
              <a:rPr lang="en-US" altLang="zh-CN" dirty="0"/>
              <a:t>RPC</a:t>
            </a:r>
            <a:r>
              <a:rPr lang="zh-CN" altLang="en-US" dirty="0"/>
              <a:t>的造价估计相近。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E7D977-8BB0-4B93-82A1-DC9E528ACB04}"/>
              </a:ext>
            </a:extLst>
          </p:cNvPr>
          <p:cNvSpPr txBox="1"/>
          <p:nvPr/>
        </p:nvSpPr>
        <p:spPr>
          <a:xfrm>
            <a:off x="8203199" y="4054671"/>
            <a:ext cx="3879241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技术选择</a:t>
            </a:r>
            <a:r>
              <a:rPr lang="en-US" altLang="zh-CN" sz="2000" b="1" dirty="0">
                <a:solidFill>
                  <a:srgbClr val="FF0000"/>
                </a:solidFill>
              </a:rPr>
              <a:t>: </a:t>
            </a:r>
            <a:r>
              <a:rPr lang="zh-CN" altLang="en-US" sz="2000" b="1" dirty="0">
                <a:solidFill>
                  <a:srgbClr val="FF0000"/>
                </a:solidFill>
              </a:rPr>
              <a:t>塑闪作为基准方案</a:t>
            </a:r>
            <a:r>
              <a:rPr lang="en-US" altLang="zh-CN" sz="2000" b="1" dirty="0">
                <a:solidFill>
                  <a:srgbClr val="FF0000"/>
                </a:solidFill>
              </a:rPr>
              <a:t>, RPC</a:t>
            </a:r>
            <a:r>
              <a:rPr lang="zh-CN" altLang="en-US" sz="2000" b="1" dirty="0">
                <a:solidFill>
                  <a:srgbClr val="FF0000"/>
                </a:solidFill>
              </a:rPr>
              <a:t>作为比较方案</a:t>
            </a:r>
            <a:r>
              <a:rPr lang="en-US" altLang="zh-CN" sz="2000" b="1" dirty="0">
                <a:solidFill>
                  <a:srgbClr val="FF0000"/>
                </a:solidFill>
              </a:rPr>
              <a:t>.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1" name="表格 31">
                <a:extLst>
                  <a:ext uri="{FF2B5EF4-FFF2-40B4-BE49-F238E27FC236}">
                    <a16:creationId xmlns:a16="http://schemas.microsoft.com/office/drawing/2014/main" id="{E7B0E80A-6C29-4434-A692-33C69C4FA0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7624643"/>
                  </p:ext>
                </p:extLst>
              </p:nvPr>
            </p:nvGraphicFramePr>
            <p:xfrm>
              <a:off x="735386" y="1240439"/>
              <a:ext cx="10625976" cy="2016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9031">
                      <a:extLst>
                        <a:ext uri="{9D8B030D-6E8A-4147-A177-3AD203B41FA5}">
                          <a16:colId xmlns:a16="http://schemas.microsoft.com/office/drawing/2014/main" val="916189221"/>
                        </a:ext>
                      </a:extLst>
                    </a:gridCol>
                    <a:gridCol w="4954953">
                      <a:extLst>
                        <a:ext uri="{9D8B030D-6E8A-4147-A177-3AD203B41FA5}">
                          <a16:colId xmlns:a16="http://schemas.microsoft.com/office/drawing/2014/main" val="3799022082"/>
                        </a:ext>
                      </a:extLst>
                    </a:gridCol>
                    <a:gridCol w="3541992">
                      <a:extLst>
                        <a:ext uri="{9D8B030D-6E8A-4147-A177-3AD203B41FA5}">
                          <a16:colId xmlns:a16="http://schemas.microsoft.com/office/drawing/2014/main" val="2589609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dirty="0"/>
                            <a:t>优势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/>
                            <a:t>劣势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7096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塑闪</a:t>
                          </a:r>
                          <a:r>
                            <a:rPr lang="en-US" altLang="zh-CN" dirty="0"/>
                            <a:t>+</a:t>
                          </a:r>
                          <a:r>
                            <a:rPr lang="en-US" altLang="zh-CN" dirty="0" err="1"/>
                            <a:t>SiPM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固体探测器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结构简单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高事例率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工作电压低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zh-CN" altLang="en-US" dirty="0"/>
                            <a:t>读出类似于</a:t>
                          </a:r>
                          <a:r>
                            <a:rPr lang="en-US" altLang="zh-CN" dirty="0"/>
                            <a:t>HCAL, </a:t>
                          </a:r>
                          <a:r>
                            <a:rPr lang="zh-CN" altLang="en-US" dirty="0">
                              <a:solidFill>
                                <a:srgbClr val="FF0000"/>
                              </a:solidFill>
                            </a:rPr>
                            <a:t>时间分辨高</a:t>
                          </a:r>
                          <a:r>
                            <a:rPr lang="en-US" altLang="zh-CN" dirty="0"/>
                            <a:t>(&lt;1.5ns)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err="1"/>
                            <a:t>SiPM</a:t>
                          </a:r>
                          <a:r>
                            <a:rPr lang="zh-CN" altLang="en-US" dirty="0"/>
                            <a:t>的暗噪声高，重量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453428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造价低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技术成熟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时间分辨高</a:t>
                          </a:r>
                          <a:r>
                            <a:rPr lang="en-US" altLang="zh-CN" dirty="0"/>
                            <a:t>(1-2ns)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气体系统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工作电压高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035044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altLang="zh-CN" sz="1800" dirty="0"/>
                            <a:t>-RWELL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空间分辨高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事例率高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结构复杂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读出通道高两个量级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时间分辨</a:t>
                          </a:r>
                          <a:r>
                            <a:rPr lang="en-US" altLang="zh-CN" dirty="0"/>
                            <a:t>(7-8ns), </a:t>
                          </a:r>
                          <a:r>
                            <a:rPr lang="zh-CN" altLang="en-US" dirty="0"/>
                            <a:t>造价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561179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1" name="表格 31">
                <a:extLst>
                  <a:ext uri="{FF2B5EF4-FFF2-40B4-BE49-F238E27FC236}">
                    <a16:creationId xmlns:a16="http://schemas.microsoft.com/office/drawing/2014/main" id="{E7B0E80A-6C29-4434-A692-33C69C4FA0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7624643"/>
                  </p:ext>
                </p:extLst>
              </p:nvPr>
            </p:nvGraphicFramePr>
            <p:xfrm>
              <a:off x="735386" y="1240439"/>
              <a:ext cx="10625976" cy="2016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9031">
                      <a:extLst>
                        <a:ext uri="{9D8B030D-6E8A-4147-A177-3AD203B41FA5}">
                          <a16:colId xmlns:a16="http://schemas.microsoft.com/office/drawing/2014/main" val="916189221"/>
                        </a:ext>
                      </a:extLst>
                    </a:gridCol>
                    <a:gridCol w="4954953">
                      <a:extLst>
                        <a:ext uri="{9D8B030D-6E8A-4147-A177-3AD203B41FA5}">
                          <a16:colId xmlns:a16="http://schemas.microsoft.com/office/drawing/2014/main" val="3799022082"/>
                        </a:ext>
                      </a:extLst>
                    </a:gridCol>
                    <a:gridCol w="3541992">
                      <a:extLst>
                        <a:ext uri="{9D8B030D-6E8A-4147-A177-3AD203B41FA5}">
                          <a16:colId xmlns:a16="http://schemas.microsoft.com/office/drawing/2014/main" val="2589609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800" dirty="0"/>
                            <a:t>优势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dirty="0"/>
                            <a:t>劣势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70960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塑闪</a:t>
                          </a:r>
                          <a:r>
                            <a:rPr lang="en-US" altLang="zh-CN" dirty="0"/>
                            <a:t>+</a:t>
                          </a:r>
                          <a:r>
                            <a:rPr lang="en-US" altLang="zh-CN" dirty="0" err="1"/>
                            <a:t>SiPM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固体探测器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结构简单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高事例率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工作电压低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zh-CN" altLang="en-US" dirty="0"/>
                            <a:t>读出类似于</a:t>
                          </a:r>
                          <a:r>
                            <a:rPr lang="en-US" altLang="zh-CN" dirty="0"/>
                            <a:t>HCAL, </a:t>
                          </a:r>
                          <a:r>
                            <a:rPr lang="zh-CN" altLang="en-US" dirty="0">
                              <a:solidFill>
                                <a:srgbClr val="FF0000"/>
                              </a:solidFill>
                            </a:rPr>
                            <a:t>时间分辨高</a:t>
                          </a:r>
                          <a:r>
                            <a:rPr lang="en-US" altLang="zh-CN" dirty="0"/>
                            <a:t>(&lt;1.5ns)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err="1"/>
                            <a:t>SiPM</a:t>
                          </a:r>
                          <a:r>
                            <a:rPr lang="zh-CN" altLang="en-US" dirty="0"/>
                            <a:t>的暗噪声高，重量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4534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造价低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技术成熟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时间分辨高</a:t>
                          </a:r>
                          <a:r>
                            <a:rPr lang="en-US" altLang="zh-CN" dirty="0"/>
                            <a:t>(1-2ns)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气体系统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工作电压高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035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87" t="-223810" r="-400860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dirty="0"/>
                            <a:t>空间分辨高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事例率高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CN" altLang="en-US" dirty="0"/>
                            <a:t>结构复杂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读出通道高两个量级</a:t>
                          </a:r>
                          <a:r>
                            <a:rPr lang="en-US" altLang="zh-CN" dirty="0"/>
                            <a:t>, </a:t>
                          </a:r>
                          <a:r>
                            <a:rPr lang="zh-CN" altLang="en-US" dirty="0"/>
                            <a:t>时间分辨</a:t>
                          </a:r>
                          <a:r>
                            <a:rPr lang="en-US" altLang="zh-CN" dirty="0"/>
                            <a:t>(7-8ns), </a:t>
                          </a:r>
                          <a:r>
                            <a:rPr lang="zh-CN" altLang="en-US" dirty="0"/>
                            <a:t>造价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561179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2CBCAD-8E4D-43AC-BDAC-8B505388E143}"/>
                  </a:ext>
                </a:extLst>
              </p:cNvPr>
              <p:cNvSpPr txBox="1"/>
              <p:nvPr/>
            </p:nvSpPr>
            <p:spPr>
              <a:xfrm>
                <a:off x="127140" y="3370025"/>
                <a:ext cx="3524466" cy="1785104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CN" altLang="en-US" sz="2000" dirty="0"/>
                  <a:t>塑闪方案事例率估计</a:t>
                </a:r>
                <a:r>
                  <a:rPr lang="en-US" altLang="zh-CN" sz="2000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衰减时间</a:t>
                </a:r>
                <a:r>
                  <a:rPr lang="en-US" altLang="zh-CN" dirty="0"/>
                  <a:t>: ns </a:t>
                </a:r>
                <a:r>
                  <a:rPr lang="zh-CN" altLang="en-US" dirty="0"/>
                  <a:t>水平</a:t>
                </a:r>
                <a:endParaRPr lang="en-US" altLang="zh-CN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 err="1"/>
                  <a:t>SiPM+FE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→10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endParaRPr lang="en-US" altLang="zh-CN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长探测道面积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1600 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脉冲宽度：</a:t>
                </a:r>
                <a:r>
                  <a:rPr lang="en-US" altLang="zh-CN" dirty="0"/>
                  <a:t> ~ 10-20 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事例率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~10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2CBCAD-8E4D-43AC-BDAC-8B505388E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0" y="3370025"/>
                <a:ext cx="3524466" cy="1785104"/>
              </a:xfrm>
              <a:prstGeom prst="rect">
                <a:avLst/>
              </a:prstGeom>
              <a:blipFill>
                <a:blip r:embed="rId4"/>
                <a:stretch>
                  <a:fillRect l="-1546" t="-2357" b="-40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4F0F22C6-CA25-4AAB-BCED-01463588B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438" y="3670144"/>
            <a:ext cx="4428054" cy="1672241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4A6F677-0993-4BD0-AEF7-CC856759584D}"/>
              </a:ext>
            </a:extLst>
          </p:cNvPr>
          <p:cNvSpPr/>
          <p:nvPr/>
        </p:nvSpPr>
        <p:spPr>
          <a:xfrm>
            <a:off x="6240016" y="4149080"/>
            <a:ext cx="422721" cy="10936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92B61E7-31BC-4827-8C6A-DC355E70F6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2"/>
          <a:stretch/>
        </p:blipFill>
        <p:spPr>
          <a:xfrm>
            <a:off x="3882156" y="5373216"/>
            <a:ext cx="4332435" cy="12035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896F17-C9F5-43BA-9C3E-5C4AC94171C2}"/>
              </a:ext>
            </a:extLst>
          </p:cNvPr>
          <p:cNvSpPr txBox="1"/>
          <p:nvPr/>
        </p:nvSpPr>
        <p:spPr>
          <a:xfrm>
            <a:off x="1703512" y="575890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20MHz </a:t>
            </a:r>
            <a:r>
              <a:rPr lang="zh-CN" altLang="en-US" dirty="0"/>
              <a:t>的激光测试，针对</a:t>
            </a:r>
            <a:r>
              <a:rPr lang="en-US" altLang="zh-CN" dirty="0" err="1"/>
              <a:t>SiPM+FEE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C301E97-2F4C-40FE-BCCC-78896220A2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4875797"/>
            <a:ext cx="2776169" cy="16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7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2503179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超长探测板</a:t>
            </a:r>
            <a:r>
              <a:rPr lang="en-US" altLang="zh-CN" sz="2400" dirty="0">
                <a:solidFill>
                  <a:srgbClr val="FF0000"/>
                </a:solidFill>
              </a:rPr>
              <a:t>/</a:t>
            </a:r>
            <a:r>
              <a:rPr lang="zh-CN" altLang="en-US" sz="2400" dirty="0">
                <a:solidFill>
                  <a:srgbClr val="FF0000"/>
                </a:solidFill>
              </a:rPr>
              <a:t>通道：可达约</a:t>
            </a:r>
            <a:r>
              <a:rPr lang="en-US" altLang="zh-CN" sz="2400" dirty="0">
                <a:solidFill>
                  <a:srgbClr val="FF0000"/>
                </a:solidFill>
              </a:rPr>
              <a:t>5m</a:t>
            </a:r>
            <a:r>
              <a:rPr lang="zh-CN" altLang="en-US" sz="2400" dirty="0">
                <a:solidFill>
                  <a:srgbClr val="FF0000"/>
                </a:solidFill>
              </a:rPr>
              <a:t>！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zh-CN" altLang="en-US" sz="2400" dirty="0">
                <a:solidFill>
                  <a:srgbClr val="FF0000"/>
                </a:solidFill>
              </a:rPr>
              <a:t>主要问题：如何在这么长的探测通道中保证预期的探测效率与时间分辨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zh-CN" altLang="en-US" sz="2000" dirty="0"/>
              <a:t>日本</a:t>
            </a:r>
            <a:r>
              <a:rPr lang="en-US" sz="2000" dirty="0"/>
              <a:t>Belle II</a:t>
            </a:r>
            <a:r>
              <a:rPr lang="zh-CN" altLang="en-US" sz="2000" dirty="0"/>
              <a:t>实验已使用了</a:t>
            </a:r>
            <a:r>
              <a:rPr lang="en-US" altLang="zh-CN" sz="2000" dirty="0"/>
              <a:t>2.8m</a:t>
            </a:r>
            <a:r>
              <a:rPr lang="zh-CN" altLang="en-US" sz="2000" dirty="0"/>
              <a:t>的探测道；</a:t>
            </a:r>
            <a:endParaRPr lang="en-US" sz="2000" dirty="0"/>
          </a:p>
          <a:p>
            <a:pPr lvl="1"/>
            <a:r>
              <a:rPr lang="zh-CN" altLang="en-US" sz="2000" dirty="0"/>
              <a:t>复旦实验室实现了国产</a:t>
            </a:r>
            <a:r>
              <a:rPr lang="en-US" altLang="zh-CN" sz="2000" dirty="0"/>
              <a:t>1.5m</a:t>
            </a:r>
            <a:r>
              <a:rPr lang="zh-CN" altLang="en-US" sz="2000" dirty="0"/>
              <a:t>塑闪探测道的研究；</a:t>
            </a:r>
            <a:endParaRPr lang="en-US" sz="2000" dirty="0"/>
          </a:p>
          <a:p>
            <a:pPr lvl="1"/>
            <a:r>
              <a:rPr lang="zh-CN" altLang="en-US" sz="2000" dirty="0"/>
              <a:t>可获取的波移光纤的衰减长度，官方数据为</a:t>
            </a:r>
            <a:r>
              <a:rPr lang="en-US" altLang="zh-CN" sz="2000" dirty="0"/>
              <a:t>6.8m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 lvl="1"/>
            <a:r>
              <a:rPr lang="zh-CN" altLang="en-US" sz="2000" dirty="0">
                <a:solidFill>
                  <a:srgbClr val="FF0000"/>
                </a:solidFill>
              </a:rPr>
              <a:t>原则上可行！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主要问题</a:t>
            </a:r>
            <a:r>
              <a:rPr lang="zh-CN" altLang="en-US"/>
              <a:t>与挑战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3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35360" y="17990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塑闪条</a:t>
            </a:r>
            <a:r>
              <a:rPr lang="zh-CN" altLang="en-US"/>
              <a:t>性能研究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0A2E891-8B74-4D5A-AC2C-D73490209C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368" y="1242610"/>
                <a:ext cx="7142584" cy="2392031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000" dirty="0"/>
                  <a:t>塑闪条由高能科迪公司生产。</a:t>
                </a:r>
                <a:endParaRPr lang="en-US" altLang="zh-CN" sz="2000" dirty="0"/>
              </a:p>
              <a:p>
                <a:pPr lvl="1"/>
                <a:r>
                  <a:rPr lang="zh-CN" altLang="en-US" sz="1800" dirty="0"/>
                  <a:t>提高光产额</a:t>
                </a:r>
                <a:r>
                  <a:rPr lang="en-US" altLang="zh-CN" sz="1800" dirty="0"/>
                  <a:t>;</a:t>
                </a:r>
              </a:p>
              <a:p>
                <a:pPr lvl="1"/>
                <a:r>
                  <a:rPr lang="zh-CN" altLang="en-US" sz="1800" dirty="0"/>
                  <a:t>改进</a:t>
                </a:r>
                <a:r>
                  <a:rPr lang="en-US" altLang="zh-CN" sz="1800" dirty="0"/>
                  <a:t>Teflon</a:t>
                </a:r>
                <a:r>
                  <a:rPr lang="zh-CN" altLang="en-US" sz="1800" dirty="0"/>
                  <a:t>反射层</a:t>
                </a:r>
                <a:r>
                  <a:rPr lang="en-US" altLang="zh-CN" sz="1800" dirty="0"/>
                  <a:t>;</a:t>
                </a:r>
              </a:p>
              <a:p>
                <a:pPr lvl="1"/>
                <a:r>
                  <a:rPr lang="zh-CN" altLang="en-US" sz="1800" dirty="0"/>
                  <a:t>生产工艺。</a:t>
                </a:r>
                <a:endParaRPr lang="en-US" altLang="zh-CN" sz="1800" dirty="0"/>
              </a:p>
              <a:p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000" dirty="0"/>
                  <a:t> </a:t>
                </a:r>
                <a:r>
                  <a:rPr lang="zh-CN" altLang="en-US" sz="2000" dirty="0"/>
                  <a:t>样品最终实现了所要求的性能。</a:t>
                </a:r>
                <a:endParaRPr lang="en-US" altLang="zh-CN" sz="2000" dirty="0"/>
              </a:p>
            </p:txBody>
          </p:sp>
        </mc:Choice>
        <mc:Fallback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0A2E891-8B74-4D5A-AC2C-D73490209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368" y="1242610"/>
                <a:ext cx="7142584" cy="2392031"/>
              </a:xfrm>
              <a:blipFill>
                <a:blip r:embed="rId3"/>
                <a:stretch>
                  <a:fillRect l="-341" t="-12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3DDA2B-ED16-41D8-AAA9-D5062CD5B6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 t="15046" r="22826" b="14830"/>
          <a:stretch/>
        </p:blipFill>
        <p:spPr>
          <a:xfrm>
            <a:off x="1055440" y="4563069"/>
            <a:ext cx="3078667" cy="19398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405076-4D5A-46B6-8920-1A2481AE7B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6" b="16534"/>
          <a:stretch/>
        </p:blipFill>
        <p:spPr>
          <a:xfrm rot="16200000">
            <a:off x="7552715" y="2908390"/>
            <a:ext cx="5508104" cy="19408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48A0BC-C2FB-4DF1-8BCB-D2BE5B91A1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634"/>
          <a:stretch/>
        </p:blipFill>
        <p:spPr>
          <a:xfrm>
            <a:off x="4379051" y="4102014"/>
            <a:ext cx="3683329" cy="24368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4F61C1-2EBA-409B-BDAE-CADDAB0AD0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29311" r="11854" b="28527"/>
          <a:stretch/>
        </p:blipFill>
        <p:spPr>
          <a:xfrm>
            <a:off x="7231557" y="3394680"/>
            <a:ext cx="2074547" cy="56312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31B1216-A192-4EE0-817A-01D529E4159E}"/>
              </a:ext>
            </a:extLst>
          </p:cNvPr>
          <p:cNvSpPr txBox="1"/>
          <p:nvPr/>
        </p:nvSpPr>
        <p:spPr>
          <a:xfrm>
            <a:off x="6921955" y="2656818"/>
            <a:ext cx="194081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放置光纤的</a:t>
            </a:r>
            <a:r>
              <a:rPr lang="en-US" altLang="zh-CN" dirty="0"/>
              <a:t>U</a:t>
            </a:r>
            <a:r>
              <a:rPr lang="zh-CN" altLang="en-US" dirty="0"/>
              <a:t>型槽，正在改进。</a:t>
            </a:r>
          </a:p>
        </p:txBody>
      </p:sp>
    </p:spTree>
    <p:extLst>
      <p:ext uri="{BB962C8B-B14F-4D97-AF65-F5344CB8AC3E}">
        <p14:creationId xmlns:p14="http://schemas.microsoft.com/office/powerpoint/2010/main" val="4285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47543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初步</a:t>
            </a:r>
            <a:r>
              <a:rPr lang="zh-CN" altLang="en-US"/>
              <a:t>性能测试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0A2E891-8B74-4D5A-AC2C-D73490209C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368" y="1042324"/>
                <a:ext cx="6696744" cy="2818724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000" dirty="0"/>
                  <a:t>研究了各种</a:t>
                </a:r>
                <a:r>
                  <a:rPr lang="en-US" altLang="zh-CN" sz="2000" dirty="0" err="1"/>
                  <a:t>SiPM</a:t>
                </a:r>
                <a:r>
                  <a:rPr lang="zh-CN" altLang="en-US" sz="2000" dirty="0"/>
                  <a:t>和波移光纤的性能；</a:t>
                </a:r>
                <a:endParaRPr lang="en-US" altLang="zh-CN" sz="2000" dirty="0"/>
              </a:p>
              <a:p>
                <a:r>
                  <a:rPr lang="zh-CN" altLang="en-US" sz="2000" dirty="0"/>
                  <a:t>探测道原型测试</a:t>
                </a:r>
                <a:r>
                  <a:rPr lang="en-US" altLang="zh-CN" sz="2000" dirty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1600" dirty="0"/>
                  <a:t> </a:t>
                </a:r>
                <a:r>
                  <a:rPr lang="zh-CN" altLang="en-US" sz="1600" dirty="0"/>
                  <a:t>塑闪条</a:t>
                </a:r>
                <a:r>
                  <a:rPr lang="en-US" altLang="zh-CN" sz="1600" dirty="0"/>
                  <a:t> + Kuraray </a:t>
                </a:r>
                <a:r>
                  <a:rPr lang="zh-CN" altLang="en-US" sz="1600" dirty="0"/>
                  <a:t>波移光纤</a:t>
                </a:r>
                <a:r>
                  <a:rPr lang="en-US" altLang="zh-CN" sz="1600" dirty="0"/>
                  <a:t> + </a:t>
                </a:r>
                <a:r>
                  <a:rPr lang="en-US" altLang="zh-CN" sz="1600" dirty="0" err="1"/>
                  <a:t>SiPM</a:t>
                </a:r>
                <a:endParaRPr lang="en-US" altLang="zh-CN" sz="1600" dirty="0"/>
              </a:p>
              <a:p>
                <a:r>
                  <a:rPr lang="zh-CN" altLang="en-US" sz="2000" dirty="0"/>
                  <a:t>性能</a:t>
                </a:r>
                <a:r>
                  <a:rPr lang="en-US" altLang="zh-CN" sz="2000" dirty="0"/>
                  <a:t>:</a:t>
                </a:r>
              </a:p>
              <a:p>
                <a:pPr lvl="1"/>
                <a:r>
                  <a:rPr lang="zh-CN" altLang="en-US" sz="1800" dirty="0"/>
                  <a:t>探测效率：</a:t>
                </a:r>
                <a14:m>
                  <m:oMath xmlns:m="http://schemas.openxmlformats.org/officeDocument/2006/math">
                    <m:r>
                      <a:rPr lang="en-US" altLang="zh-CN" sz="180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sz="1800">
                        <a:latin typeface="Cambria Math" panose="02040503050406030204" pitchFamily="18" charset="0"/>
                      </a:rPr>
                      <m:t>&gt;98%</m:t>
                    </m:r>
                  </m:oMath>
                </a14:m>
                <a:endParaRPr lang="en-US" altLang="zh-CN" sz="1800" dirty="0"/>
              </a:p>
              <a:p>
                <a:pPr lvl="1"/>
                <a:r>
                  <a:rPr lang="zh-CN" altLang="en-US" sz="1800" dirty="0"/>
                  <a:t>时间分辨优于</a:t>
                </a:r>
                <a:r>
                  <a:rPr lang="en-US" altLang="zh-CN" sz="1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80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sz="180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0A2E891-8B74-4D5A-AC2C-D73490209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368" y="1042324"/>
                <a:ext cx="6696744" cy="2818724"/>
              </a:xfrm>
              <a:blipFill>
                <a:blip r:embed="rId3"/>
                <a:stretch>
                  <a:fillRect l="-364" t="-1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416AD4C-CC60-4115-9061-CCE89CC9E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005" y="4540767"/>
            <a:ext cx="2709096" cy="21469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AF53D1-3796-4D60-84C8-39CB8E5EF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260" y="2836075"/>
            <a:ext cx="2180531" cy="1728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AA1CCBA-48F7-48DD-A34B-35AFD6943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98" y="4608521"/>
            <a:ext cx="2709097" cy="21469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5D49D4-DD72-418E-A633-85CABD2F8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9590" y="4500040"/>
            <a:ext cx="2709098" cy="214697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FB6B234-A579-43E8-A7A3-5CA83A68F5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5" y="3789040"/>
            <a:ext cx="3704979" cy="24597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48C358-E147-4BC6-984B-AFB3D183D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803" y="1236672"/>
            <a:ext cx="2133034" cy="16904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E7C28F3-6850-42D5-98A8-6D716C1E3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6883" y="1044042"/>
            <a:ext cx="2774511" cy="346614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1C661C5-938F-45A1-988D-8C9C8C3CA196}"/>
              </a:ext>
            </a:extLst>
          </p:cNvPr>
          <p:cNvSpPr txBox="1"/>
          <p:nvPr/>
        </p:nvSpPr>
        <p:spPr>
          <a:xfrm>
            <a:off x="688973" y="6356351"/>
            <a:ext cx="232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yriadPro-SemiboldSemiCn"/>
              </a:rPr>
              <a:t>JINST 19 P06020(2024)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3BEEFB-C8FE-4921-B6C2-F9CCC36C7565}"/>
                  </a:ext>
                </a:extLst>
              </p:cNvPr>
              <p:cNvSpPr txBox="1"/>
              <p:nvPr/>
            </p:nvSpPr>
            <p:spPr>
              <a:xfrm>
                <a:off x="4155912" y="3853709"/>
                <a:ext cx="3020208" cy="646331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CN" altLang="en-US" b="0" dirty="0"/>
                  <a:t>波移光纤有效衰减长度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𝐴𝑡𝑡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=2.63±0.37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3BEEFB-C8FE-4921-B6C2-F9CCC36C7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912" y="3853709"/>
                <a:ext cx="3020208" cy="646331"/>
              </a:xfrm>
              <a:prstGeom prst="rect">
                <a:avLst/>
              </a:prstGeom>
              <a:blipFill>
                <a:blip r:embed="rId11"/>
                <a:stretch>
                  <a:fillRect l="-1403" t="-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31E674F3-8562-4050-914A-3BBEAC2BD4C7}"/>
              </a:ext>
            </a:extLst>
          </p:cNvPr>
          <p:cNvSpPr txBox="1"/>
          <p:nvPr/>
        </p:nvSpPr>
        <p:spPr>
          <a:xfrm>
            <a:off x="9840416" y="1009416"/>
            <a:ext cx="213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Properties of </a:t>
            </a:r>
            <a:r>
              <a:rPr lang="en-US" altLang="zh-CN" dirty="0" err="1"/>
              <a:t>SiPMs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16B16DF-8DB1-41CF-9091-71F00FCEA64B}"/>
              </a:ext>
            </a:extLst>
          </p:cNvPr>
          <p:cNvSpPr txBox="1"/>
          <p:nvPr/>
        </p:nvSpPr>
        <p:spPr>
          <a:xfrm>
            <a:off x="9912424" y="4725144"/>
            <a:ext cx="1800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Time resolution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96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D25017E1-CF43-4981-8BDD-9968FAF10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608"/>
          <a:stretch/>
        </p:blipFill>
        <p:spPr>
          <a:xfrm>
            <a:off x="6765201" y="2996952"/>
            <a:ext cx="4083327" cy="3411694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121750" y="162745"/>
            <a:ext cx="12025336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桶部几何</a:t>
            </a:r>
            <a:r>
              <a:rPr lang="zh-CN" altLang="en-US"/>
              <a:t>与布置</a:t>
            </a:r>
            <a:endParaRPr lang="en-US" altLang="zh-CN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07" y="1103246"/>
            <a:ext cx="5846440" cy="2157147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2000" dirty="0"/>
              <a:t>整体为螺旋式十二面体结构，总长约</a:t>
            </a:r>
            <a:r>
              <a:rPr lang="en-US" altLang="zh-CN" sz="2000" dirty="0"/>
              <a:t>9m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r>
              <a:rPr lang="zh-CN" altLang="en-US" sz="2000" dirty="0"/>
              <a:t>长方形探测模块位于轭铁层中间，每层包括左右两个探测板。</a:t>
            </a:r>
            <a:endParaRPr lang="en-US" altLang="zh-CN" sz="2000" dirty="0"/>
          </a:p>
          <a:p>
            <a:r>
              <a:rPr lang="zh-CN" altLang="en-US" sz="2000" dirty="0"/>
              <a:t>探测层厚度</a:t>
            </a:r>
            <a:r>
              <a:rPr lang="en-US" altLang="zh-CN" sz="2000" dirty="0"/>
              <a:t>4cm</a:t>
            </a:r>
            <a:r>
              <a:rPr lang="zh-CN" altLang="en-US" sz="2000" dirty="0"/>
              <a:t>，长度</a:t>
            </a:r>
            <a:r>
              <a:rPr lang="en-US" altLang="zh-CN" sz="2000" dirty="0"/>
              <a:t>4.275m</a:t>
            </a:r>
            <a:r>
              <a:rPr lang="zh-CN" altLang="en-US" sz="2000" dirty="0"/>
              <a:t>或</a:t>
            </a:r>
            <a:r>
              <a:rPr lang="en-US" altLang="zh-CN" sz="2000" dirty="0"/>
              <a:t>4.625m</a:t>
            </a:r>
            <a:r>
              <a:rPr lang="zh-CN" altLang="en-US" sz="2000" dirty="0"/>
              <a:t>；轭铁层厚度</a:t>
            </a:r>
            <a:r>
              <a:rPr lang="en-US" altLang="zh-CN" sz="2000" dirty="0"/>
              <a:t>10cm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r>
              <a:rPr lang="zh-CN" altLang="en-US" sz="2000" dirty="0"/>
              <a:t>引线从两端输出，并沿桶部与端盖之间的缝隙连接到后端。</a:t>
            </a:r>
            <a:endParaRPr lang="en-US" altLang="zh-CN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AA49D20-3765-449D-97BF-77A27A760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126" y="1609833"/>
            <a:ext cx="4787368" cy="12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438854-C666-448C-B7C7-14EDB99065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24" t="12398" r="22927" b="15322"/>
          <a:stretch/>
        </p:blipFill>
        <p:spPr>
          <a:xfrm>
            <a:off x="-2727" y="3326416"/>
            <a:ext cx="2929258" cy="288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DB812CB-5D46-4A22-9E3E-B029FE2A639D}"/>
                  </a:ext>
                </a:extLst>
              </p:cNvPr>
              <p:cNvSpPr txBox="1"/>
              <p:nvPr/>
            </p:nvSpPr>
            <p:spPr>
              <a:xfrm>
                <a:off x="8328248" y="1196752"/>
                <a:ext cx="2520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= 4.275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4.625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DB812CB-5D46-4A22-9E3E-B029FE2A6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248" y="1196752"/>
                <a:ext cx="2520280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95DA19C-0BC3-4794-8F19-A64C945472D4}"/>
                  </a:ext>
                </a:extLst>
              </p:cNvPr>
              <p:cNvSpPr txBox="1"/>
              <p:nvPr/>
            </p:nvSpPr>
            <p:spPr>
              <a:xfrm>
                <a:off x="10344472" y="5481316"/>
                <a:ext cx="16808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探测层宽度：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0.7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/>
                  <a:t>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4.06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95DA19C-0BC3-4794-8F19-A64C94547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472" y="5481316"/>
                <a:ext cx="1680839" cy="646331"/>
              </a:xfrm>
              <a:prstGeom prst="rect">
                <a:avLst/>
              </a:prstGeom>
              <a:blipFill>
                <a:blip r:embed="rId7"/>
                <a:stretch>
                  <a:fillRect l="-3261" t="-754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头: 圆角右 15">
            <a:extLst>
              <a:ext uri="{FF2B5EF4-FFF2-40B4-BE49-F238E27FC236}">
                <a16:creationId xmlns:a16="http://schemas.microsoft.com/office/drawing/2014/main" id="{EC79BBE3-C0A3-48A3-ADBB-19699718F376}"/>
              </a:ext>
            </a:extLst>
          </p:cNvPr>
          <p:cNvSpPr/>
          <p:nvPr/>
        </p:nvSpPr>
        <p:spPr>
          <a:xfrm rot="16200000">
            <a:off x="6257332" y="2096852"/>
            <a:ext cx="432048" cy="2160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箭头: 圆角右 22">
            <a:extLst>
              <a:ext uri="{FF2B5EF4-FFF2-40B4-BE49-F238E27FC236}">
                <a16:creationId xmlns:a16="http://schemas.microsoft.com/office/drawing/2014/main" id="{38B83739-4589-4568-A3C3-1B0C68C0B780}"/>
              </a:ext>
            </a:extLst>
          </p:cNvPr>
          <p:cNvSpPr/>
          <p:nvPr/>
        </p:nvSpPr>
        <p:spPr>
          <a:xfrm rot="16200000" flipV="1">
            <a:off x="11463600" y="2169957"/>
            <a:ext cx="432048" cy="15638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192E66C-92F5-48A6-966C-C1B029C00240}"/>
              </a:ext>
            </a:extLst>
          </p:cNvPr>
          <p:cNvSpPr txBox="1"/>
          <p:nvPr/>
        </p:nvSpPr>
        <p:spPr>
          <a:xfrm>
            <a:off x="5875909" y="1583167"/>
            <a:ext cx="8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31643AB-50E8-46C1-80CA-A19EED5D8AA8}"/>
              </a:ext>
            </a:extLst>
          </p:cNvPr>
          <p:cNvSpPr txBox="1"/>
          <p:nvPr/>
        </p:nvSpPr>
        <p:spPr>
          <a:xfrm>
            <a:off x="11443218" y="1627395"/>
            <a:ext cx="8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1DA808-A25C-4CD0-BB8E-FC0CBFC98EA0}"/>
              </a:ext>
            </a:extLst>
          </p:cNvPr>
          <p:cNvSpPr txBox="1"/>
          <p:nvPr/>
        </p:nvSpPr>
        <p:spPr>
          <a:xfrm>
            <a:off x="7237943" y="2937228"/>
            <a:ext cx="478736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相邻探测层分割位置差别</a:t>
            </a:r>
            <a:r>
              <a:rPr lang="en-US" altLang="zh-CN" dirty="0"/>
              <a:t>0.5m</a:t>
            </a:r>
            <a:r>
              <a:rPr lang="zh-CN" altLang="en-US" dirty="0"/>
              <a:t>，避免探测死区。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F29CD5A-6190-44D8-B1EB-1F7CC861D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0105" y="2968364"/>
            <a:ext cx="3062161" cy="3122767"/>
          </a:xfrm>
          <a:prstGeom prst="rect">
            <a:avLst/>
          </a:prstGeom>
        </p:spPr>
      </p:pic>
      <p:sp>
        <p:nvSpPr>
          <p:cNvPr id="21" name="TextBox 69">
            <a:extLst>
              <a:ext uri="{FF2B5EF4-FFF2-40B4-BE49-F238E27FC236}">
                <a16:creationId xmlns:a16="http://schemas.microsoft.com/office/drawing/2014/main" id="{3C50E52C-93ED-4D59-9395-4DE7E4C91BF5}"/>
              </a:ext>
            </a:extLst>
          </p:cNvPr>
          <p:cNvSpPr txBox="1"/>
          <p:nvPr/>
        </p:nvSpPr>
        <p:spPr>
          <a:xfrm>
            <a:off x="2567608" y="6136701"/>
            <a:ext cx="453650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高动量径迹预计穿过 </a:t>
            </a:r>
            <a:r>
              <a:rPr lang="en-US" altLang="zh-CN" sz="1600" dirty="0">
                <a:solidFill>
                  <a:schemeClr val="accent2"/>
                </a:solidFill>
              </a:rPr>
              <a:t>6,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en-US" altLang="zh-CN" sz="1600" dirty="0">
                <a:solidFill>
                  <a:schemeClr val="accent2"/>
                </a:solidFill>
              </a:rPr>
              <a:t>,</a:t>
            </a:r>
            <a:r>
              <a:rPr lang="zh-CN" altLang="en-US" sz="1600" dirty="0">
                <a:solidFill>
                  <a:schemeClr val="accent2"/>
                </a:solidFill>
              </a:rPr>
              <a:t> 或 </a:t>
            </a:r>
            <a:r>
              <a:rPr lang="en-US" altLang="zh-CN" sz="1600" dirty="0">
                <a:solidFill>
                  <a:schemeClr val="accent5"/>
                </a:solidFill>
              </a:rPr>
              <a:t>8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zh-CN" altLang="en-US" sz="1600" dirty="0">
                <a:solidFill>
                  <a:schemeClr val="tx1"/>
                </a:solidFill>
              </a:rPr>
              <a:t>探测层</a:t>
            </a:r>
            <a:r>
              <a:rPr lang="zh-CN" altLang="en-US" sz="1600" dirty="0">
                <a:solidFill>
                  <a:schemeClr val="accent2"/>
                </a:solidFill>
              </a:rPr>
              <a:t>。</a:t>
            </a:r>
            <a:endParaRPr lang="en-US" altLang="zh-CN" sz="1600" dirty="0"/>
          </a:p>
          <a:p>
            <a:r>
              <a:rPr lang="zh-CN" altLang="en-US" sz="1600" dirty="0"/>
              <a:t> </a:t>
            </a:r>
            <a:r>
              <a:rPr lang="en-US" altLang="zh-CN" sz="1600" dirty="0">
                <a:solidFill>
                  <a:schemeClr val="accent2"/>
                </a:solidFill>
              </a:rPr>
              <a:t>6-layers: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>
                <a:solidFill>
                  <a:schemeClr val="accent2"/>
                </a:solidFill>
              </a:rPr>
              <a:t>~25%,</a:t>
            </a:r>
            <a:r>
              <a:rPr lang="zh-CN" altLang="en-US" sz="1600" dirty="0">
                <a:solidFill>
                  <a:schemeClr val="accent2"/>
                </a:solidFill>
              </a:rPr>
              <a:t> 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7-layers: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~50%,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accent5"/>
                </a:solidFill>
              </a:rPr>
              <a:t>8-layers:</a:t>
            </a:r>
            <a:r>
              <a:rPr lang="zh-CN" altLang="en-US" sz="1600" dirty="0">
                <a:solidFill>
                  <a:schemeClr val="accent5"/>
                </a:solidFill>
              </a:rPr>
              <a:t> </a:t>
            </a:r>
            <a:r>
              <a:rPr lang="en-US" altLang="zh-CN" sz="1600" dirty="0">
                <a:solidFill>
                  <a:schemeClr val="accent5"/>
                </a:solidFill>
              </a:rPr>
              <a:t>~25%</a:t>
            </a:r>
            <a:endParaRPr lang="en-FR" sz="1600" dirty="0">
              <a:solidFill>
                <a:schemeClr val="accent5"/>
              </a:solidFill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B59315C-8E17-4696-940C-95BF72165AA3}"/>
              </a:ext>
            </a:extLst>
          </p:cNvPr>
          <p:cNvCxnSpPr>
            <a:cxnSpLocks/>
          </p:cNvCxnSpPr>
          <p:nvPr/>
        </p:nvCxnSpPr>
        <p:spPr>
          <a:xfrm flipH="1">
            <a:off x="3719737" y="4653136"/>
            <a:ext cx="931448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4256D687-1E17-45FD-8E2F-20874122F6C7}"/>
              </a:ext>
            </a:extLst>
          </p:cNvPr>
          <p:cNvSpPr txBox="1"/>
          <p:nvPr/>
        </p:nvSpPr>
        <p:spPr>
          <a:xfrm rot="19841283">
            <a:off x="4020073" y="486385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4245</a:t>
            </a:r>
            <a:endParaRPr lang="zh-CN" altLang="en-US" sz="1200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6DA1BE9-ABB9-4A17-BCDA-7D96B2A9353A}"/>
              </a:ext>
            </a:extLst>
          </p:cNvPr>
          <p:cNvCxnSpPr>
            <a:cxnSpLocks/>
          </p:cNvCxnSpPr>
          <p:nvPr/>
        </p:nvCxnSpPr>
        <p:spPr>
          <a:xfrm>
            <a:off x="4651185" y="4653136"/>
            <a:ext cx="1156783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47FA96AF-4E9B-4737-9586-C4652073EA30}"/>
              </a:ext>
            </a:extLst>
          </p:cNvPr>
          <p:cNvSpPr txBox="1"/>
          <p:nvPr/>
        </p:nvSpPr>
        <p:spPr>
          <a:xfrm rot="2002663">
            <a:off x="4750794" y="488238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5485</a:t>
            </a:r>
            <a:endParaRPr lang="zh-CN" altLang="en-US" sz="1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3A59EF-DAF5-455A-B23A-BB06486E8371}"/>
              </a:ext>
            </a:extLst>
          </p:cNvPr>
          <p:cNvSpPr txBox="1"/>
          <p:nvPr/>
        </p:nvSpPr>
        <p:spPr>
          <a:xfrm>
            <a:off x="115901" y="6161826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需要留两个超导磁铁系统所需的烟囱。</a:t>
            </a:r>
          </a:p>
        </p:txBody>
      </p:sp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49366</TotalTime>
  <Words>1775</Words>
  <Application>Microsoft Office PowerPoint</Application>
  <PresentationFormat>宽屏</PresentationFormat>
  <Paragraphs>289</Paragraphs>
  <Slides>25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MyriadPro-SemiboldSemiCn</vt:lpstr>
      <vt:lpstr>等线</vt:lpstr>
      <vt:lpstr>华文琥珀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关于缪子探测器</vt:lpstr>
      <vt:lpstr>探测器性能要求</vt:lpstr>
      <vt:lpstr>PowerPoint 演示文稿</vt:lpstr>
      <vt:lpstr>技术比较与选择</vt:lpstr>
      <vt:lpstr>主要问题与挑战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CEPC探测器与Belle II探测器的比较</vt:lpstr>
      <vt:lpstr>Belle II实验大厅和探测器</vt:lpstr>
      <vt:lpstr>移动到对撞区</vt:lpstr>
      <vt:lpstr>PowerPoint 演示文稿</vt:lpstr>
      <vt:lpstr>PowerPoint 演示文稿</vt:lpstr>
      <vt:lpstr>桶部与安装</vt:lpstr>
      <vt:lpstr>端盖与安装</vt:lpstr>
      <vt:lpstr>总结</vt:lpstr>
      <vt:lpstr>PowerPoint 演示文稿</vt:lpstr>
      <vt:lpstr>Readout electronics: Time-over-threshold (TOT) scheme</vt:lpstr>
      <vt:lpstr>R&amp;D for front-end electronics</vt:lpstr>
      <vt:lpstr>SiPM_Mini Power</vt:lpstr>
      <vt:lpstr>Estimation of dead zone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XiaoLong Wang</cp:lastModifiedBy>
  <cp:revision>2243</cp:revision>
  <cp:lastPrinted>2022-11-06T05:19:21Z</cp:lastPrinted>
  <dcterms:created xsi:type="dcterms:W3CDTF">2012-09-04T11:33:36Z</dcterms:created>
  <dcterms:modified xsi:type="dcterms:W3CDTF">2024-08-22T06:28:16Z</dcterms:modified>
</cp:coreProperties>
</file>