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48" r:id="rId1"/>
    <p:sldMasterId id="2147483674" r:id="rId2"/>
  </p:sldMasterIdLst>
  <p:notesMasterIdLst>
    <p:notesMasterId r:id="rId25"/>
  </p:notesMasterIdLst>
  <p:handoutMasterIdLst>
    <p:handoutMasterId r:id="rId26"/>
  </p:handoutMasterIdLst>
  <p:sldIdLst>
    <p:sldId id="953" r:id="rId3"/>
    <p:sldId id="321" r:id="rId4"/>
    <p:sldId id="561" r:id="rId5"/>
    <p:sldId id="569" r:id="rId6"/>
    <p:sldId id="571" r:id="rId7"/>
    <p:sldId id="570" r:id="rId8"/>
    <p:sldId id="572" r:id="rId9"/>
    <p:sldId id="558" r:id="rId10"/>
    <p:sldId id="581" r:id="rId11"/>
    <p:sldId id="583" r:id="rId12"/>
    <p:sldId id="542" r:id="rId13"/>
    <p:sldId id="578" r:id="rId14"/>
    <p:sldId id="584" r:id="rId15"/>
    <p:sldId id="954" r:id="rId16"/>
    <p:sldId id="955" r:id="rId17"/>
    <p:sldId id="565" r:id="rId18"/>
    <p:sldId id="958" r:id="rId19"/>
    <p:sldId id="579" r:id="rId20"/>
    <p:sldId id="956" r:id="rId21"/>
    <p:sldId id="957" r:id="rId22"/>
    <p:sldId id="541" r:id="rId23"/>
    <p:sldId id="559" r:id="rId24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/>
  <p:cmAuthor id="2" name="風 起楓落" initials="風" lastIdx="1" clrIdx="1">
    <p:extLst>
      <p:ext uri="{19B8F6BF-5375-455C-9EA6-DF929625EA0E}">
        <p15:presenceInfo xmlns:p15="http://schemas.microsoft.com/office/powerpoint/2012/main" userId="82f954775dd1a0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B79CE"/>
    <a:srgbClr val="FFFFFF"/>
    <a:srgbClr val="303030"/>
    <a:srgbClr val="2EC3E7"/>
    <a:srgbClr val="F0DA7F"/>
    <a:srgbClr val="F0FCFF"/>
    <a:srgbClr val="0000FF"/>
    <a:srgbClr val="B7DDE8"/>
    <a:srgbClr val="D8D8D8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21" autoAdjust="0"/>
    <p:restoredTop sz="95387" autoAdjust="0"/>
  </p:normalViewPr>
  <p:slideViewPr>
    <p:cSldViewPr>
      <p:cViewPr varScale="1">
        <p:scale>
          <a:sx n="100" d="100"/>
          <a:sy n="100" d="100"/>
        </p:scale>
        <p:origin x="363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4450" y="6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BC787CF-DF26-4A86-A01F-7CD7536027AC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D369B33-E269-410F-A93E-DBDAB0AF58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60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2024/8/24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950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834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526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712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32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413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655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482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78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362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274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653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289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470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827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261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789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-1" y="6642024"/>
            <a:ext cx="12192001" cy="216000"/>
          </a:xfrm>
          <a:prstGeom prst="rect">
            <a:avLst/>
          </a:prstGeom>
          <a:solidFill>
            <a:srgbClr val="2EC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9" name="矩形 8"/>
          <p:cNvSpPr/>
          <p:nvPr userDrawn="1"/>
        </p:nvSpPr>
        <p:spPr>
          <a:xfrm>
            <a:off x="2476474" y="6641998"/>
            <a:ext cx="9715525" cy="21600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2EC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日期占位符 6">
            <a:extLst>
              <a:ext uri="{FF2B5EF4-FFF2-40B4-BE49-F238E27FC236}">
                <a16:creationId xmlns:a16="http://schemas.microsoft.com/office/drawing/2014/main" id="{D5945A66-2711-44FF-97EA-483877ACD4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7636" y="6551457"/>
            <a:ext cx="2844800" cy="365125"/>
          </a:xfrm>
        </p:spPr>
        <p:txBody>
          <a:bodyPr/>
          <a:lstStyle>
            <a:lvl1pPr>
              <a:defRPr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fld id="{790C6D95-06F6-4960-9FA0-C127962EF32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页脚占位符 7">
            <a:extLst>
              <a:ext uri="{FF2B5EF4-FFF2-40B4-BE49-F238E27FC236}">
                <a16:creationId xmlns:a16="http://schemas.microsoft.com/office/drawing/2014/main" id="{86FBCA09-DFEE-4031-93C1-2B36499A3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2645" y="6626019"/>
            <a:ext cx="3860800" cy="365125"/>
          </a:xfrm>
        </p:spPr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灯片编号占位符 8">
            <a:extLst>
              <a:ext uri="{FF2B5EF4-FFF2-40B4-BE49-F238E27FC236}">
                <a16:creationId xmlns:a16="http://schemas.microsoft.com/office/drawing/2014/main" id="{BA0700FB-7885-4994-AC0E-039A62255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199" y="6567436"/>
            <a:ext cx="2844800" cy="365125"/>
          </a:xfrm>
        </p:spPr>
        <p:txBody>
          <a:bodyPr/>
          <a:lstStyle>
            <a:lvl1pPr>
              <a:defRPr>
                <a:solidFill>
                  <a:srgbClr val="30303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92555" y="995511"/>
            <a:ext cx="10972800" cy="484030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0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19125" y="-16539"/>
            <a:ext cx="10763325" cy="725470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微软雅黑" pitchFamily="34" charset="-122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18" name="矩形 17"/>
          <p:cNvSpPr/>
          <p:nvPr userDrawn="1"/>
        </p:nvSpPr>
        <p:spPr>
          <a:xfrm>
            <a:off x="-1" y="746708"/>
            <a:ext cx="12192000" cy="108000"/>
          </a:xfrm>
          <a:prstGeom prst="rect">
            <a:avLst/>
          </a:prstGeom>
          <a:solidFill>
            <a:srgbClr val="2EC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72547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AE16220-960D-4920-8DB4-F76CDA3F0A46}"/>
              </a:ext>
            </a:extLst>
          </p:cNvPr>
          <p:cNvSpPr/>
          <p:nvPr userDrawn="1"/>
        </p:nvSpPr>
        <p:spPr>
          <a:xfrm>
            <a:off x="-1" y="6642024"/>
            <a:ext cx="12192001" cy="216000"/>
          </a:xfrm>
          <a:prstGeom prst="rect">
            <a:avLst/>
          </a:prstGeom>
          <a:solidFill>
            <a:srgbClr val="2EC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C76801F-DFC3-4DBD-8F41-150777B7B086}"/>
              </a:ext>
            </a:extLst>
          </p:cNvPr>
          <p:cNvSpPr/>
          <p:nvPr userDrawn="1"/>
        </p:nvSpPr>
        <p:spPr>
          <a:xfrm>
            <a:off x="2476474" y="6641998"/>
            <a:ext cx="9715525" cy="21600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13" name="日期占位符 6">
            <a:extLst>
              <a:ext uri="{FF2B5EF4-FFF2-40B4-BE49-F238E27FC236}">
                <a16:creationId xmlns:a16="http://schemas.microsoft.com/office/drawing/2014/main" id="{FAF80A1C-DBAA-4746-BC70-C9DD752B0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21815" y="6567436"/>
            <a:ext cx="2844800" cy="365125"/>
          </a:xfrm>
        </p:spPr>
        <p:txBody>
          <a:bodyPr/>
          <a:lstStyle>
            <a:lvl1pPr>
              <a:defRPr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fld id="{790C6D95-06F6-4960-9FA0-C127962EF32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页脚占位符 7">
            <a:extLst>
              <a:ext uri="{FF2B5EF4-FFF2-40B4-BE49-F238E27FC236}">
                <a16:creationId xmlns:a16="http://schemas.microsoft.com/office/drawing/2014/main" id="{BB957438-7ABD-4271-9663-D4452ED62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599" y="6313658"/>
            <a:ext cx="3860800" cy="365125"/>
          </a:xfrm>
        </p:spPr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灯片编号占位符 8">
            <a:extLst>
              <a:ext uri="{FF2B5EF4-FFF2-40B4-BE49-F238E27FC236}">
                <a16:creationId xmlns:a16="http://schemas.microsoft.com/office/drawing/2014/main" id="{F6EF32D7-243E-4340-990B-092F785BD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9013" y="6567435"/>
            <a:ext cx="2844800" cy="365125"/>
          </a:xfrm>
        </p:spPr>
        <p:txBody>
          <a:bodyPr/>
          <a:lstStyle>
            <a:lvl1pPr>
              <a:defRPr>
                <a:solidFill>
                  <a:srgbClr val="30303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866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9125" y="968496"/>
            <a:ext cx="10972800" cy="5184576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 marL="742950" indent="-285750">
              <a:buClr>
                <a:srgbClr val="FFC000"/>
              </a:buClr>
              <a:buFont typeface="Wingdings" panose="05000000000000000000" pitchFamily="2" charset="2"/>
              <a:buChar char="l"/>
              <a:defRPr sz="2000" baseline="0">
                <a:latin typeface="Arial" panose="020B0604020202020204" pitchFamily="34" charset="0"/>
                <a:ea typeface="微软雅黑" pitchFamily="34" charset="-122"/>
              </a:defRPr>
            </a:lvl2pPr>
            <a:lvl3pPr marL="1143000" indent="-228600">
              <a:buClr>
                <a:srgbClr val="FFC000"/>
              </a:buClr>
              <a:buFont typeface="Wingdings" panose="05000000000000000000" pitchFamily="2" charset="2"/>
              <a:buChar char="Ø"/>
              <a:defRPr sz="1800" baseline="0"/>
            </a:lvl3pPr>
            <a:lvl4pPr>
              <a:buClr>
                <a:srgbClr val="FFC000"/>
              </a:buClr>
              <a:defRPr sz="1800" baseline="0"/>
            </a:lvl4pPr>
            <a:lvl5pPr>
              <a:buClr>
                <a:srgbClr val="FFC000"/>
              </a:buClr>
              <a:defRPr sz="1800"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AE39E58-D881-4EA1-AA46-5F5FAD31B344}"/>
              </a:ext>
            </a:extLst>
          </p:cNvPr>
          <p:cNvSpPr/>
          <p:nvPr userDrawn="1"/>
        </p:nvSpPr>
        <p:spPr>
          <a:xfrm>
            <a:off x="-1" y="6642024"/>
            <a:ext cx="12192001" cy="216000"/>
          </a:xfrm>
          <a:prstGeom prst="rect">
            <a:avLst/>
          </a:prstGeom>
          <a:solidFill>
            <a:srgbClr val="2EC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D95536D-44E1-46CF-8F0E-3EDEBFA251C4}"/>
              </a:ext>
            </a:extLst>
          </p:cNvPr>
          <p:cNvSpPr/>
          <p:nvPr userDrawn="1"/>
        </p:nvSpPr>
        <p:spPr>
          <a:xfrm>
            <a:off x="2476474" y="6641998"/>
            <a:ext cx="9715525" cy="21600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C445865-78B1-4644-A451-490C137F57AA}"/>
              </a:ext>
            </a:extLst>
          </p:cNvPr>
          <p:cNvSpPr/>
          <p:nvPr userDrawn="1"/>
        </p:nvSpPr>
        <p:spPr>
          <a:xfrm>
            <a:off x="0" y="0"/>
            <a:ext cx="285709" cy="72547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98036176-2981-4BD1-AC5B-38279D446D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125" y="-16539"/>
            <a:ext cx="10763325" cy="725470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微软雅黑" pitchFamily="34" charset="-122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1E4D722-E108-4548-8225-CB716705E0BA}"/>
              </a:ext>
            </a:extLst>
          </p:cNvPr>
          <p:cNvSpPr/>
          <p:nvPr userDrawn="1"/>
        </p:nvSpPr>
        <p:spPr>
          <a:xfrm>
            <a:off x="-1" y="746708"/>
            <a:ext cx="12192000" cy="108000"/>
          </a:xfrm>
          <a:prstGeom prst="rect">
            <a:avLst/>
          </a:prstGeom>
          <a:solidFill>
            <a:srgbClr val="2EC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0" name="日期占位符 6">
            <a:extLst>
              <a:ext uri="{FF2B5EF4-FFF2-40B4-BE49-F238E27FC236}">
                <a16:creationId xmlns:a16="http://schemas.microsoft.com/office/drawing/2014/main" id="{C2411EF4-DB17-4DEF-8B53-7289BC43C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8531" y="6567436"/>
            <a:ext cx="2844800" cy="365125"/>
          </a:xfrm>
        </p:spPr>
        <p:txBody>
          <a:bodyPr/>
          <a:lstStyle>
            <a:lvl1pPr>
              <a:defRPr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fld id="{790C6D95-06F6-4960-9FA0-C127962EF32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页脚占位符 7">
            <a:extLst>
              <a:ext uri="{FF2B5EF4-FFF2-40B4-BE49-F238E27FC236}">
                <a16:creationId xmlns:a16="http://schemas.microsoft.com/office/drawing/2014/main" id="{773362A6-64D9-44BB-B032-115EF9870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599" y="6313658"/>
            <a:ext cx="3860800" cy="365125"/>
          </a:xfrm>
        </p:spPr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灯片编号占位符 8">
            <a:extLst>
              <a:ext uri="{FF2B5EF4-FFF2-40B4-BE49-F238E27FC236}">
                <a16:creationId xmlns:a16="http://schemas.microsoft.com/office/drawing/2014/main" id="{2F0ADE90-717E-469D-B316-23EED9B6E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730" y="6567435"/>
            <a:ext cx="2844800" cy="365125"/>
          </a:xfrm>
        </p:spPr>
        <p:txBody>
          <a:bodyPr/>
          <a:lstStyle>
            <a:lvl1pPr>
              <a:defRPr>
                <a:solidFill>
                  <a:srgbClr val="30303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103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02D92-6621-4A31-A51B-B46E4410E976}" type="datetime1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76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1C58A-1DC0-4227-B317-03D21368668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6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45.png"/><Relationship Id="rId10" Type="http://schemas.openxmlformats.org/officeDocument/2006/relationships/image" Target="../media/image58.jpeg"/><Relationship Id="rId4" Type="http://schemas.openxmlformats.org/officeDocument/2006/relationships/image" Target="../media/image53.png"/><Relationship Id="rId9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openxmlformats.org/officeDocument/2006/relationships/image" Target="../media/image640.png"/><Relationship Id="rId4" Type="http://schemas.openxmlformats.org/officeDocument/2006/relationships/image" Target="../media/image60.jpeg"/><Relationship Id="rId9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png"/><Relationship Id="rId10" Type="http://schemas.openxmlformats.org/officeDocument/2006/relationships/image" Target="../media/image81.jpe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3995"/>
            <a:ext cx="12191365" cy="2118283"/>
          </a:xfrm>
          <a:prstGeom prst="rect">
            <a:avLst/>
          </a:prstGeom>
        </p:spPr>
      </p:pic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4837209" y="4039857"/>
            <a:ext cx="251757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报告人：夏商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80657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22</a:t>
            </a:r>
            <a:r>
              <a:rPr lang="en-US" altLang="zh-CN" baseline="30000" dirty="0">
                <a:solidFill>
                  <a:schemeClr val="bg1"/>
                </a:solidFill>
              </a:rPr>
              <a:t>nd</a:t>
            </a:r>
            <a:r>
              <a:rPr lang="en-US" altLang="zh-CN" dirty="0">
                <a:solidFill>
                  <a:schemeClr val="bg1"/>
                </a:solidFill>
              </a:rPr>
              <a:t>, 2024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87" y="5393912"/>
            <a:ext cx="3552825" cy="67291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1DE9A6D-D82B-69F3-5DDE-CE55BD5AC0EE}"/>
              </a:ext>
            </a:extLst>
          </p:cNvPr>
          <p:cNvSpPr txBox="1"/>
          <p:nvPr/>
        </p:nvSpPr>
        <p:spPr>
          <a:xfrm>
            <a:off x="1302859" y="2492896"/>
            <a:ext cx="958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CEPC</a:t>
            </a:r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桶部轭铁结构研究与优化</a:t>
            </a:r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01002D3-4538-659D-D52D-2E66F9C69E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8275" y="1140348"/>
            <a:ext cx="2160000" cy="2142735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E3ED0F1E-5A39-45CD-94B1-CBA3EB4C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微软雅黑" panose="020B0503020204020204" pitchFamily="34" charset="-122"/>
              </a:rPr>
              <a:t>桶轭结构优化</a:t>
            </a:r>
          </a:p>
        </p:txBody>
      </p:sp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8A17F911-7DFD-42E7-A628-8F227F7D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431" y="657418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10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CECD1E1-1082-058B-44D2-B6F5F36A4D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9" r="-1639"/>
          <a:stretch/>
        </p:blipFill>
        <p:spPr>
          <a:xfrm>
            <a:off x="3431704" y="1157347"/>
            <a:ext cx="3168352" cy="216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3A21096-A8AE-3189-C46B-90D45BD74C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r="47514" b="12609"/>
          <a:stretch/>
        </p:blipFill>
        <p:spPr>
          <a:xfrm>
            <a:off x="9119709" y="1185657"/>
            <a:ext cx="2731982" cy="21600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16A87AA-8533-AC5C-EAAB-A1E91FA9AFCB}"/>
              </a:ext>
            </a:extLst>
          </p:cNvPr>
          <p:cNvSpPr txBox="1"/>
          <p:nvPr/>
        </p:nvSpPr>
        <p:spPr>
          <a:xfrm>
            <a:off x="9184960" y="3273064"/>
            <a:ext cx="27001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自重最大变形：</a:t>
            </a:r>
            <a:r>
              <a:rPr lang="en-US" altLang="zh-CN" sz="16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1.3988mm</a:t>
            </a:r>
            <a:endParaRPr lang="en-US" altLang="zh-CN" sz="16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D88A3F7-2588-D8AE-E4ED-64C8382B7B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80676" y="1172875"/>
            <a:ext cx="2160000" cy="2160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4C56492-8257-E13F-3E57-0E0CD068C95B}"/>
              </a:ext>
            </a:extLst>
          </p:cNvPr>
          <p:cNvSpPr txBox="1"/>
          <p:nvPr/>
        </p:nvSpPr>
        <p:spPr>
          <a:xfrm>
            <a:off x="164449" y="3308930"/>
            <a:ext cx="4896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结构优化：桶轭两端增加</a:t>
            </a:r>
            <a:r>
              <a:rPr lang="en-US" altLang="zh-CN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个法兰结构</a:t>
            </a:r>
            <a:endParaRPr lang="en-US" altLang="zh-CN" sz="16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5ABECD6-38EA-3DD2-E71F-82ADD4B8A7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1309" y="3574918"/>
            <a:ext cx="2126966" cy="216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46B4491-F2C5-B362-2B70-BEA5834E30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9" r="-1639"/>
          <a:stretch/>
        </p:blipFill>
        <p:spPr>
          <a:xfrm>
            <a:off x="3431704" y="3705430"/>
            <a:ext cx="3168352" cy="216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CCB296D-DC3C-0410-A054-97A6EB72EC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80676" y="3599873"/>
            <a:ext cx="2160000" cy="2160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1B9F8B6-F9DB-4B22-2BEC-F582FB6A1A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72" b="15078"/>
          <a:stretch/>
        </p:blipFill>
        <p:spPr>
          <a:xfrm>
            <a:off x="9190490" y="3621637"/>
            <a:ext cx="2590417" cy="216000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5AB17AF9-B31F-174B-5EFA-6D3DC221F885}"/>
              </a:ext>
            </a:extLst>
          </p:cNvPr>
          <p:cNvSpPr txBox="1"/>
          <p:nvPr/>
        </p:nvSpPr>
        <p:spPr>
          <a:xfrm>
            <a:off x="9136288" y="5732693"/>
            <a:ext cx="28194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自重最大变形：</a:t>
            </a:r>
            <a:r>
              <a:rPr lang="en-US" altLang="zh-CN" sz="1600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0.59942</a:t>
            </a:r>
            <a:r>
              <a:rPr lang="en-US" altLang="zh-CN" sz="16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mm</a:t>
            </a:r>
            <a:endParaRPr lang="en-US" altLang="zh-CN" sz="16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十字形 1">
            <a:extLst>
              <a:ext uri="{FF2B5EF4-FFF2-40B4-BE49-F238E27FC236}">
                <a16:creationId xmlns:a16="http://schemas.microsoft.com/office/drawing/2014/main" id="{05D9A759-7EB4-AE35-D0F3-8299DE26F396}"/>
              </a:ext>
            </a:extLst>
          </p:cNvPr>
          <p:cNvSpPr>
            <a:spLocks noChangeAspect="1"/>
          </p:cNvSpPr>
          <p:nvPr/>
        </p:nvSpPr>
        <p:spPr>
          <a:xfrm>
            <a:off x="3482708" y="2053547"/>
            <a:ext cx="227223" cy="227223"/>
          </a:xfrm>
          <a:prstGeom prst="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十字形 4">
            <a:extLst>
              <a:ext uri="{FF2B5EF4-FFF2-40B4-BE49-F238E27FC236}">
                <a16:creationId xmlns:a16="http://schemas.microsoft.com/office/drawing/2014/main" id="{4CA73F4C-602B-7D83-1B5B-3B53D4BCD541}"/>
              </a:ext>
            </a:extLst>
          </p:cNvPr>
          <p:cNvSpPr>
            <a:spLocks noChangeAspect="1"/>
          </p:cNvSpPr>
          <p:nvPr/>
        </p:nvSpPr>
        <p:spPr>
          <a:xfrm>
            <a:off x="3482707" y="4558207"/>
            <a:ext cx="227223" cy="227223"/>
          </a:xfrm>
          <a:prstGeom prst="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8FCF22B6-124D-B8C4-B382-719D95986EAC}"/>
              </a:ext>
            </a:extLst>
          </p:cNvPr>
          <p:cNvSpPr/>
          <p:nvPr/>
        </p:nvSpPr>
        <p:spPr>
          <a:xfrm>
            <a:off x="6347591" y="2053547"/>
            <a:ext cx="303032" cy="227223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2901AC0E-ED7C-EBBE-A5F3-9B8AF7B45C53}"/>
              </a:ext>
            </a:extLst>
          </p:cNvPr>
          <p:cNvSpPr/>
          <p:nvPr/>
        </p:nvSpPr>
        <p:spPr>
          <a:xfrm>
            <a:off x="6347591" y="4558344"/>
            <a:ext cx="303032" cy="227223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9B04F75-72FA-242A-9E9F-3CFD257967F8}"/>
              </a:ext>
            </a:extLst>
          </p:cNvPr>
          <p:cNvSpPr txBox="1"/>
          <p:nvPr/>
        </p:nvSpPr>
        <p:spPr>
          <a:xfrm>
            <a:off x="340309" y="854710"/>
            <a:ext cx="1157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结构优化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8970086" y="6153437"/>
            <a:ext cx="3209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初步达到对边精度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±</a:t>
            </a:r>
            <a:r>
              <a:rPr lang="en-US" altLang="zh-CN" sz="1600" dirty="0">
                <a:solidFill>
                  <a:srgbClr val="3B79C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mm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的要求</a:t>
            </a:r>
            <a:endParaRPr lang="zh-CN" altLang="en-US" sz="16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E117925-415E-1E34-7AB5-B52475AD907D}"/>
              </a:ext>
            </a:extLst>
          </p:cNvPr>
          <p:cNvSpPr txBox="1"/>
          <p:nvPr/>
        </p:nvSpPr>
        <p:spPr>
          <a:xfrm>
            <a:off x="3076887" y="6153437"/>
            <a:ext cx="3877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在此基础上，如何完成桶部轭铁的安装？</a:t>
            </a:r>
          </a:p>
        </p:txBody>
      </p:sp>
    </p:spTree>
    <p:extLst>
      <p:ext uri="{BB962C8B-B14F-4D97-AF65-F5344CB8AC3E}">
        <p14:creationId xmlns:p14="http://schemas.microsoft.com/office/powerpoint/2010/main" val="1868705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3ED0F1E-5A39-45CD-94B1-CBA3EB4C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</a:rPr>
              <a:t>桶轭安装设计</a:t>
            </a: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BCD87388-1EDC-49E0-A7B8-EAA1759D1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431" y="657418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8428A2C-1B8B-ABEA-692D-7DED97C427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5" t="3323" r="3582" b="775"/>
          <a:stretch/>
        </p:blipFill>
        <p:spPr>
          <a:xfrm>
            <a:off x="8278301" y="2646143"/>
            <a:ext cx="3187074" cy="316692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7D1C5AF-4359-E2C1-C799-0B9F72FCFB62}"/>
              </a:ext>
            </a:extLst>
          </p:cNvPr>
          <p:cNvSpPr txBox="1"/>
          <p:nvPr/>
        </p:nvSpPr>
        <p:spPr>
          <a:xfrm>
            <a:off x="8753583" y="5645249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桶部轭铁安装示意</a:t>
            </a:r>
          </a:p>
        </p:txBody>
      </p:sp>
      <p:sp>
        <p:nvSpPr>
          <p:cNvPr id="2" name="内容占位符 3">
            <a:extLst>
              <a:ext uri="{FF2B5EF4-FFF2-40B4-BE49-F238E27FC236}">
                <a16:creationId xmlns:a16="http://schemas.microsoft.com/office/drawing/2014/main" id="{90F200A9-60C8-40FD-D63F-6F8C9066C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125" y="863536"/>
            <a:ext cx="11537515" cy="1429065"/>
          </a:xfrm>
        </p:spPr>
        <p:txBody>
          <a:bodyPr>
            <a:noAutofit/>
          </a:bodyPr>
          <a:lstStyle/>
          <a:p>
            <a:r>
              <a:rPr lang="zh-CN" altLang="en-US" sz="2000" dirty="0"/>
              <a:t>研究发现，桶轭安装较为复杂，需要</a:t>
            </a:r>
            <a:r>
              <a:rPr lang="zh-CN" altLang="en-US" sz="2000" dirty="0">
                <a:solidFill>
                  <a:srgbClr val="FF0000"/>
                </a:solidFill>
              </a:rPr>
              <a:t>轭铁外支撑座</a:t>
            </a:r>
            <a:r>
              <a:rPr lang="zh-CN" altLang="en-US" sz="2000" dirty="0"/>
              <a:t>、</a:t>
            </a:r>
            <a:r>
              <a:rPr lang="zh-CN" altLang="en-US" sz="2000" dirty="0">
                <a:solidFill>
                  <a:srgbClr val="FF0000"/>
                </a:solidFill>
              </a:rPr>
              <a:t>调整块</a:t>
            </a:r>
            <a:r>
              <a:rPr lang="zh-CN" altLang="en-US" sz="2000" dirty="0"/>
              <a:t>以及</a:t>
            </a:r>
            <a:r>
              <a:rPr lang="zh-CN" altLang="en-US" sz="2000" dirty="0">
                <a:solidFill>
                  <a:srgbClr val="FF0000"/>
                </a:solidFill>
              </a:rPr>
              <a:t>轭铁内支撑框架</a:t>
            </a:r>
            <a:r>
              <a:rPr lang="zh-CN" altLang="en-US" sz="2000" dirty="0"/>
              <a:t>来辅助安装桶部轭铁，安装过程复杂，安装完成后，轭铁内支撑框架需拆除，堆砌会影响空间布局，同时也造成了材料的浪费。</a:t>
            </a:r>
            <a:endParaRPr lang="en-US" altLang="zh-CN" sz="2000" dirty="0"/>
          </a:p>
          <a:p>
            <a:r>
              <a:rPr lang="zh-CN" altLang="en-US" sz="2000" dirty="0"/>
              <a:t>提出新的桶轭安装方案：互为工装</a:t>
            </a:r>
          </a:p>
          <a:p>
            <a:endParaRPr lang="zh-CN" altLang="en-US" sz="20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CDA2ADC-AB8F-83C7-570C-927BFEFBA8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0" r="13209"/>
          <a:stretch/>
        </p:blipFill>
        <p:spPr>
          <a:xfrm>
            <a:off x="4149653" y="2719838"/>
            <a:ext cx="3627853" cy="29385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5F927F7-FC25-A138-4C70-2874354C8C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911424" y="2724759"/>
            <a:ext cx="2952328" cy="292869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2E98617-56F0-AC3E-C35C-0809D8783DFA}"/>
              </a:ext>
            </a:extLst>
          </p:cNvPr>
          <p:cNvSpPr txBox="1"/>
          <p:nvPr/>
        </p:nvSpPr>
        <p:spPr>
          <a:xfrm>
            <a:off x="1241281" y="5663296"/>
            <a:ext cx="2292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CMS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桶部轭铁安装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3215CF7-D7B4-66CA-3614-D3615FF6394D}"/>
              </a:ext>
            </a:extLst>
          </p:cNvPr>
          <p:cNvSpPr txBox="1"/>
          <p:nvPr/>
        </p:nvSpPr>
        <p:spPr>
          <a:xfrm>
            <a:off x="4762037" y="5657778"/>
            <a:ext cx="2398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BESIII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桶部轭铁安装</a:t>
            </a:r>
          </a:p>
        </p:txBody>
      </p:sp>
    </p:spTree>
    <p:extLst>
      <p:ext uri="{BB962C8B-B14F-4D97-AF65-F5344CB8AC3E}">
        <p14:creationId xmlns:p14="http://schemas.microsoft.com/office/powerpoint/2010/main" val="1591418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3ED0F1E-5A39-45CD-94B1-CBA3EB4C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</a:rPr>
              <a:t>桶轭安装设计</a:t>
            </a: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BCD87388-1EDC-49E0-A7B8-EAA1759D1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431" y="657418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8428A2C-1B8B-ABEA-692D-7DED97C42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r="612"/>
          <a:stretch/>
        </p:blipFill>
        <p:spPr>
          <a:xfrm>
            <a:off x="551384" y="899033"/>
            <a:ext cx="3187074" cy="316692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641693E-7DCD-6F76-2F69-F150BD7F7C66}"/>
              </a:ext>
            </a:extLst>
          </p:cNvPr>
          <p:cNvSpPr txBox="1"/>
          <p:nvPr/>
        </p:nvSpPr>
        <p:spPr>
          <a:xfrm>
            <a:off x="6168556" y="4041945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互为工装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无需内支撑框架来辅助桶轭的安装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桶轭两端采用法兰结构支撑桶轭模块的安装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自重载荷作用下，桶轭产生的变形减小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854E739-5AFB-9141-BDBA-8B812598AFF9}"/>
              </a:ext>
            </a:extLst>
          </p:cNvPr>
          <p:cNvSpPr txBox="1"/>
          <p:nvPr/>
        </p:nvSpPr>
        <p:spPr>
          <a:xfrm>
            <a:off x="551384" y="4067083"/>
            <a:ext cx="33762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传统安装方案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内支撑框架（安装后拆除）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模块之间螺栓紧固，相互支撑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安装精度难以保证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344F674-2FBA-2830-0206-2AEF0C973520}"/>
              </a:ext>
            </a:extLst>
          </p:cNvPr>
          <p:cNvSpPr txBox="1"/>
          <p:nvPr/>
        </p:nvSpPr>
        <p:spPr>
          <a:xfrm>
            <a:off x="555211" y="5439917"/>
            <a:ext cx="336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：支撑框架拆除后，桶轭整体自重变形大，对整体的精度有影响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87A5BD5-43D4-937F-9174-AA479D3D3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871" y="895646"/>
            <a:ext cx="5452315" cy="316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B9E3EB0-A5FE-9049-427C-26E7A4DB0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080458" y="1615726"/>
            <a:ext cx="2160000" cy="2160000"/>
          </a:xfrm>
          <a:prstGeom prst="rect">
            <a:avLst/>
          </a:prstGeom>
        </p:spPr>
      </p:pic>
      <p:sp>
        <p:nvSpPr>
          <p:cNvPr id="13" name="箭头: 左 12">
            <a:extLst>
              <a:ext uri="{FF2B5EF4-FFF2-40B4-BE49-F238E27FC236}">
                <a16:creationId xmlns:a16="http://schemas.microsoft.com/office/drawing/2014/main" id="{0D365819-C62B-4951-FF15-51C3023160B7}"/>
              </a:ext>
            </a:extLst>
          </p:cNvPr>
          <p:cNvSpPr/>
          <p:nvPr/>
        </p:nvSpPr>
        <p:spPr>
          <a:xfrm rot="1646206">
            <a:off x="6238897" y="3100562"/>
            <a:ext cx="250533" cy="231907"/>
          </a:xfrm>
          <a:prstGeom prst="leftArrow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CB36791-3C8D-D69B-9428-F5572A7A47BD}"/>
              </a:ext>
            </a:extLst>
          </p:cNvPr>
          <p:cNvSpPr txBox="1"/>
          <p:nvPr/>
        </p:nvSpPr>
        <p:spPr>
          <a:xfrm>
            <a:off x="4367808" y="5439917"/>
            <a:ext cx="7530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设计难点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：法兰会在安装轭铁模块的过程中发生变形，法兰变形过大可能会影响桶轭模块的安装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1209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" t="-357" r="43463" b="10084"/>
          <a:stretch/>
        </p:blipFill>
        <p:spPr>
          <a:xfrm>
            <a:off x="8480171" y="2346150"/>
            <a:ext cx="1764000" cy="1331359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E3ED0F1E-5A39-45CD-94B1-CBA3EB4C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</a:rPr>
              <a:t>桶轭安装设计</a:t>
            </a: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BCD87388-1EDC-49E0-A7B8-EAA1759D1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431" y="657418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9607928-B379-1924-5794-928EC0021026}"/>
              </a:ext>
            </a:extLst>
          </p:cNvPr>
          <p:cNvSpPr txBox="1"/>
          <p:nvPr/>
        </p:nvSpPr>
        <p:spPr>
          <a:xfrm>
            <a:off x="4038173" y="3774539"/>
            <a:ext cx="4115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安装过程中法兰在自重方向上的变形量</a:t>
            </a:r>
            <a:endParaRPr lang="zh-CN" altLang="en-US" dirty="0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07E13AEB-0BCB-9D37-3F67-17B3FE0A02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82596"/>
              </p:ext>
            </p:extLst>
          </p:nvPr>
        </p:nvGraphicFramePr>
        <p:xfrm>
          <a:off x="646117" y="4136390"/>
          <a:ext cx="1089976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7066">
                  <a:extLst>
                    <a:ext uri="{9D8B030D-6E8A-4147-A177-3AD203B41FA5}">
                      <a16:colId xmlns:a16="http://schemas.microsoft.com/office/drawing/2014/main" val="2650786506"/>
                    </a:ext>
                  </a:extLst>
                </a:gridCol>
                <a:gridCol w="785192">
                  <a:extLst>
                    <a:ext uri="{9D8B030D-6E8A-4147-A177-3AD203B41FA5}">
                      <a16:colId xmlns:a16="http://schemas.microsoft.com/office/drawing/2014/main" val="3642775191"/>
                    </a:ext>
                  </a:extLst>
                </a:gridCol>
                <a:gridCol w="786137">
                  <a:extLst>
                    <a:ext uri="{9D8B030D-6E8A-4147-A177-3AD203B41FA5}">
                      <a16:colId xmlns:a16="http://schemas.microsoft.com/office/drawing/2014/main" val="1233965274"/>
                    </a:ext>
                  </a:extLst>
                </a:gridCol>
                <a:gridCol w="786137">
                  <a:extLst>
                    <a:ext uri="{9D8B030D-6E8A-4147-A177-3AD203B41FA5}">
                      <a16:colId xmlns:a16="http://schemas.microsoft.com/office/drawing/2014/main" val="970401411"/>
                    </a:ext>
                  </a:extLst>
                </a:gridCol>
                <a:gridCol w="786137">
                  <a:extLst>
                    <a:ext uri="{9D8B030D-6E8A-4147-A177-3AD203B41FA5}">
                      <a16:colId xmlns:a16="http://schemas.microsoft.com/office/drawing/2014/main" val="514103106"/>
                    </a:ext>
                  </a:extLst>
                </a:gridCol>
                <a:gridCol w="786137">
                  <a:extLst>
                    <a:ext uri="{9D8B030D-6E8A-4147-A177-3AD203B41FA5}">
                      <a16:colId xmlns:a16="http://schemas.microsoft.com/office/drawing/2014/main" val="3483522838"/>
                    </a:ext>
                  </a:extLst>
                </a:gridCol>
                <a:gridCol w="786137">
                  <a:extLst>
                    <a:ext uri="{9D8B030D-6E8A-4147-A177-3AD203B41FA5}">
                      <a16:colId xmlns:a16="http://schemas.microsoft.com/office/drawing/2014/main" val="2090537712"/>
                    </a:ext>
                  </a:extLst>
                </a:gridCol>
                <a:gridCol w="786137">
                  <a:extLst>
                    <a:ext uri="{9D8B030D-6E8A-4147-A177-3AD203B41FA5}">
                      <a16:colId xmlns:a16="http://schemas.microsoft.com/office/drawing/2014/main" val="2303932872"/>
                    </a:ext>
                  </a:extLst>
                </a:gridCol>
                <a:gridCol w="786137">
                  <a:extLst>
                    <a:ext uri="{9D8B030D-6E8A-4147-A177-3AD203B41FA5}">
                      <a16:colId xmlns:a16="http://schemas.microsoft.com/office/drawing/2014/main" val="3650694139"/>
                    </a:ext>
                  </a:extLst>
                </a:gridCol>
                <a:gridCol w="786137">
                  <a:extLst>
                    <a:ext uri="{9D8B030D-6E8A-4147-A177-3AD203B41FA5}">
                      <a16:colId xmlns:a16="http://schemas.microsoft.com/office/drawing/2014/main" val="2234849493"/>
                    </a:ext>
                  </a:extLst>
                </a:gridCol>
                <a:gridCol w="786137">
                  <a:extLst>
                    <a:ext uri="{9D8B030D-6E8A-4147-A177-3AD203B41FA5}">
                      <a16:colId xmlns:a16="http://schemas.microsoft.com/office/drawing/2014/main" val="2746186694"/>
                    </a:ext>
                  </a:extLst>
                </a:gridCol>
                <a:gridCol w="786137">
                  <a:extLst>
                    <a:ext uri="{9D8B030D-6E8A-4147-A177-3AD203B41FA5}">
                      <a16:colId xmlns:a16="http://schemas.microsoft.com/office/drawing/2014/main" val="2109520967"/>
                    </a:ext>
                  </a:extLst>
                </a:gridCol>
                <a:gridCol w="786137">
                  <a:extLst>
                    <a:ext uri="{9D8B030D-6E8A-4147-A177-3AD203B41FA5}">
                      <a16:colId xmlns:a16="http://schemas.microsoft.com/office/drawing/2014/main" val="1050390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安装顺序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5348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法兰变形量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(mm)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0.116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0.121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0.118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0.162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0.169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0.238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0.341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0.322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0.364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0.586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0.544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9520403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E0992BB8-1E3D-3F7A-F291-A05C549C90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0" b="-874"/>
          <a:stretch/>
        </p:blipFill>
        <p:spPr>
          <a:xfrm>
            <a:off x="119335" y="895469"/>
            <a:ext cx="2845546" cy="2912523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C3C6CE19-432C-1B7F-A151-D5609A8B4EA3}"/>
              </a:ext>
            </a:extLst>
          </p:cNvPr>
          <p:cNvSpPr/>
          <p:nvPr/>
        </p:nvSpPr>
        <p:spPr>
          <a:xfrm>
            <a:off x="9192343" y="4505722"/>
            <a:ext cx="2353539" cy="3723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箭头: 左 13">
            <a:extLst>
              <a:ext uri="{FF2B5EF4-FFF2-40B4-BE49-F238E27FC236}">
                <a16:creationId xmlns:a16="http://schemas.microsoft.com/office/drawing/2014/main" id="{E210E4F3-6088-B6EB-2D6B-9CA9CBBAE7C8}"/>
              </a:ext>
            </a:extLst>
          </p:cNvPr>
          <p:cNvSpPr/>
          <p:nvPr/>
        </p:nvSpPr>
        <p:spPr>
          <a:xfrm rot="5400000">
            <a:off x="1416841" y="3804127"/>
            <a:ext cx="250533" cy="231907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" t="-401" r="42722" b="10129"/>
          <a:stretch/>
        </p:blipFill>
        <p:spPr>
          <a:xfrm>
            <a:off x="10320431" y="2334194"/>
            <a:ext cx="1764000" cy="13091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-205" r="42493" b="9933"/>
          <a:stretch/>
        </p:blipFill>
        <p:spPr>
          <a:xfrm>
            <a:off x="10337526" y="927201"/>
            <a:ext cx="1764000" cy="131678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 r="42172" b="9728"/>
          <a:stretch/>
        </p:blipFill>
        <p:spPr>
          <a:xfrm>
            <a:off x="8490091" y="982550"/>
            <a:ext cx="1764000" cy="1313286"/>
          </a:xfrm>
          <a:prstGeom prst="rect">
            <a:avLst/>
          </a:prstGeom>
        </p:spPr>
      </p:pic>
      <p:sp>
        <p:nvSpPr>
          <p:cNvPr id="19" name="箭头: 左 12">
            <a:extLst>
              <a:ext uri="{FF2B5EF4-FFF2-40B4-BE49-F238E27FC236}">
                <a16:creationId xmlns:a16="http://schemas.microsoft.com/office/drawing/2014/main" id="{0D365819-C62B-4951-FF15-51C3023160B7}"/>
              </a:ext>
            </a:extLst>
          </p:cNvPr>
          <p:cNvSpPr/>
          <p:nvPr/>
        </p:nvSpPr>
        <p:spPr>
          <a:xfrm rot="16200000">
            <a:off x="10529712" y="2001931"/>
            <a:ext cx="250533" cy="231907"/>
          </a:xfrm>
          <a:prstGeom prst="leftArrow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D1F2CE0-7A10-2403-81F5-FD98385FF1A5}"/>
              </a:ext>
            </a:extLst>
          </p:cNvPr>
          <p:cNvSpPr txBox="1"/>
          <p:nvPr/>
        </p:nvSpPr>
        <p:spPr>
          <a:xfrm>
            <a:off x="2941231" y="892395"/>
            <a:ext cx="143417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安装顺序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左右对称安装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固定支撑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桶轭与法兰底部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载荷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自重载荷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目的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计算法兰在模块安装过程中产生的变形量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5B13D75-7F6C-1CD6-6BBB-29F014B293BF}"/>
              </a:ext>
            </a:extLst>
          </p:cNvPr>
          <p:cNvSpPr txBox="1"/>
          <p:nvPr/>
        </p:nvSpPr>
        <p:spPr>
          <a:xfrm>
            <a:off x="1407956" y="5037191"/>
            <a:ext cx="9311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：法兰在桶轭模块的安装过程中，法兰会产生变形；在安装桶轭顶部模块时，产生的变形较大，可能会影响桶轭模块的安装；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原因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：桶轭模块自重导致法兰变形；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解决方案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：优化桶部轭铁的支撑结构减小法兰的过程变形量；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C7374E1-0429-9F70-AA65-C4B21FBA67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" r="43021" b="12694"/>
          <a:stretch/>
        </p:blipFill>
        <p:spPr>
          <a:xfrm>
            <a:off x="6642656" y="2301670"/>
            <a:ext cx="1764000" cy="127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CA7F2E-D653-115E-DC9B-D95C1513E5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591" r="46634" b="12103"/>
          <a:stretch/>
        </p:blipFill>
        <p:spPr>
          <a:xfrm>
            <a:off x="4641692" y="1477513"/>
            <a:ext cx="1764000" cy="143803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BBE8A64-3E9E-E047-50D7-A888A280FE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" r="42784" b="9728"/>
          <a:stretch/>
        </p:blipFill>
        <p:spPr>
          <a:xfrm>
            <a:off x="6638899" y="994722"/>
            <a:ext cx="1764000" cy="1313286"/>
          </a:xfrm>
          <a:prstGeom prst="rect">
            <a:avLst/>
          </a:prstGeom>
        </p:spPr>
      </p:pic>
      <p:sp>
        <p:nvSpPr>
          <p:cNvPr id="16" name="箭头: 左 12">
            <a:extLst>
              <a:ext uri="{FF2B5EF4-FFF2-40B4-BE49-F238E27FC236}">
                <a16:creationId xmlns:a16="http://schemas.microsoft.com/office/drawing/2014/main" id="{0D365819-C62B-4951-FF15-51C3023160B7}"/>
              </a:ext>
            </a:extLst>
          </p:cNvPr>
          <p:cNvSpPr/>
          <p:nvPr/>
        </p:nvSpPr>
        <p:spPr>
          <a:xfrm>
            <a:off x="10067492" y="2780873"/>
            <a:ext cx="262681" cy="231907"/>
          </a:xfrm>
          <a:prstGeom prst="leftArrow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箭头: 左 12">
            <a:extLst>
              <a:ext uri="{FF2B5EF4-FFF2-40B4-BE49-F238E27FC236}">
                <a16:creationId xmlns:a16="http://schemas.microsoft.com/office/drawing/2014/main" id="{0D365819-C62B-4951-FF15-51C3023160B7}"/>
              </a:ext>
            </a:extLst>
          </p:cNvPr>
          <p:cNvSpPr/>
          <p:nvPr/>
        </p:nvSpPr>
        <p:spPr>
          <a:xfrm rot="10800000">
            <a:off x="10079706" y="1497686"/>
            <a:ext cx="250533" cy="231907"/>
          </a:xfrm>
          <a:prstGeom prst="leftArrow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左 12">
            <a:extLst>
              <a:ext uri="{FF2B5EF4-FFF2-40B4-BE49-F238E27FC236}">
                <a16:creationId xmlns:a16="http://schemas.microsoft.com/office/drawing/2014/main" id="{0D365819-C62B-4951-FF15-51C3023160B7}"/>
              </a:ext>
            </a:extLst>
          </p:cNvPr>
          <p:cNvSpPr/>
          <p:nvPr/>
        </p:nvSpPr>
        <p:spPr>
          <a:xfrm rot="10800000">
            <a:off x="8242763" y="1497687"/>
            <a:ext cx="250533" cy="231907"/>
          </a:xfrm>
          <a:prstGeom prst="leftArrow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箭头: 左 12">
            <a:extLst>
              <a:ext uri="{FF2B5EF4-FFF2-40B4-BE49-F238E27FC236}">
                <a16:creationId xmlns:a16="http://schemas.microsoft.com/office/drawing/2014/main" id="{3A9E0B4F-29AB-47FC-6362-C3FDD055694B}"/>
              </a:ext>
            </a:extLst>
          </p:cNvPr>
          <p:cNvSpPr/>
          <p:nvPr/>
        </p:nvSpPr>
        <p:spPr>
          <a:xfrm>
            <a:off x="8232054" y="2810973"/>
            <a:ext cx="250533" cy="231907"/>
          </a:xfrm>
          <a:prstGeom prst="leftArrow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左 12">
            <a:extLst>
              <a:ext uri="{FF2B5EF4-FFF2-40B4-BE49-F238E27FC236}">
                <a16:creationId xmlns:a16="http://schemas.microsoft.com/office/drawing/2014/main" id="{0D365819-C62B-4951-FF15-51C3023160B7}"/>
              </a:ext>
            </a:extLst>
          </p:cNvPr>
          <p:cNvSpPr/>
          <p:nvPr/>
        </p:nvSpPr>
        <p:spPr>
          <a:xfrm rot="1646206">
            <a:off x="6349029" y="2399254"/>
            <a:ext cx="250533" cy="231907"/>
          </a:xfrm>
          <a:prstGeom prst="leftArrow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68336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5A4F78F5-F5C0-645B-08A5-3F8B3D1C4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7" b="18624"/>
          <a:stretch/>
        </p:blipFill>
        <p:spPr>
          <a:xfrm>
            <a:off x="10414741" y="989531"/>
            <a:ext cx="1764000" cy="1283723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E3ED0F1E-5A39-45CD-94B1-CBA3EB4C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</a:rPr>
              <a:t>桶轭安装设计优化</a:t>
            </a: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BCD87388-1EDC-49E0-A7B8-EAA1759D1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431" y="657418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620D7D7-F59D-1505-ABF8-808200C03F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" r="4405" b="5678"/>
          <a:stretch/>
        </p:blipFill>
        <p:spPr>
          <a:xfrm>
            <a:off x="4399722" y="1042932"/>
            <a:ext cx="1971845" cy="1250218"/>
          </a:xfrm>
          <a:prstGeom prst="rect">
            <a:avLst/>
          </a:prstGeom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0953AC06-CEDF-6AEB-3270-BC766FDAD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509012"/>
              </p:ext>
            </p:extLst>
          </p:nvPr>
        </p:nvGraphicFramePr>
        <p:xfrm>
          <a:off x="610196" y="4135044"/>
          <a:ext cx="1101065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1993">
                  <a:extLst>
                    <a:ext uri="{9D8B030D-6E8A-4147-A177-3AD203B41FA5}">
                      <a16:colId xmlns:a16="http://schemas.microsoft.com/office/drawing/2014/main" val="2650786506"/>
                    </a:ext>
                  </a:extLst>
                </a:gridCol>
                <a:gridCol w="793179">
                  <a:extLst>
                    <a:ext uri="{9D8B030D-6E8A-4147-A177-3AD203B41FA5}">
                      <a16:colId xmlns:a16="http://schemas.microsoft.com/office/drawing/2014/main" val="3642775191"/>
                    </a:ext>
                  </a:extLst>
                </a:gridCol>
                <a:gridCol w="794135">
                  <a:extLst>
                    <a:ext uri="{9D8B030D-6E8A-4147-A177-3AD203B41FA5}">
                      <a16:colId xmlns:a16="http://schemas.microsoft.com/office/drawing/2014/main" val="1233965274"/>
                    </a:ext>
                  </a:extLst>
                </a:gridCol>
                <a:gridCol w="794135">
                  <a:extLst>
                    <a:ext uri="{9D8B030D-6E8A-4147-A177-3AD203B41FA5}">
                      <a16:colId xmlns:a16="http://schemas.microsoft.com/office/drawing/2014/main" val="970401411"/>
                    </a:ext>
                  </a:extLst>
                </a:gridCol>
                <a:gridCol w="794135">
                  <a:extLst>
                    <a:ext uri="{9D8B030D-6E8A-4147-A177-3AD203B41FA5}">
                      <a16:colId xmlns:a16="http://schemas.microsoft.com/office/drawing/2014/main" val="514103106"/>
                    </a:ext>
                  </a:extLst>
                </a:gridCol>
                <a:gridCol w="794135">
                  <a:extLst>
                    <a:ext uri="{9D8B030D-6E8A-4147-A177-3AD203B41FA5}">
                      <a16:colId xmlns:a16="http://schemas.microsoft.com/office/drawing/2014/main" val="3483522838"/>
                    </a:ext>
                  </a:extLst>
                </a:gridCol>
                <a:gridCol w="794135">
                  <a:extLst>
                    <a:ext uri="{9D8B030D-6E8A-4147-A177-3AD203B41FA5}">
                      <a16:colId xmlns:a16="http://schemas.microsoft.com/office/drawing/2014/main" val="2090537712"/>
                    </a:ext>
                  </a:extLst>
                </a:gridCol>
                <a:gridCol w="794135">
                  <a:extLst>
                    <a:ext uri="{9D8B030D-6E8A-4147-A177-3AD203B41FA5}">
                      <a16:colId xmlns:a16="http://schemas.microsoft.com/office/drawing/2014/main" val="2303932872"/>
                    </a:ext>
                  </a:extLst>
                </a:gridCol>
                <a:gridCol w="794135">
                  <a:extLst>
                    <a:ext uri="{9D8B030D-6E8A-4147-A177-3AD203B41FA5}">
                      <a16:colId xmlns:a16="http://schemas.microsoft.com/office/drawing/2014/main" val="3650694139"/>
                    </a:ext>
                  </a:extLst>
                </a:gridCol>
                <a:gridCol w="794135">
                  <a:extLst>
                    <a:ext uri="{9D8B030D-6E8A-4147-A177-3AD203B41FA5}">
                      <a16:colId xmlns:a16="http://schemas.microsoft.com/office/drawing/2014/main" val="2234849493"/>
                    </a:ext>
                  </a:extLst>
                </a:gridCol>
                <a:gridCol w="794135">
                  <a:extLst>
                    <a:ext uri="{9D8B030D-6E8A-4147-A177-3AD203B41FA5}">
                      <a16:colId xmlns:a16="http://schemas.microsoft.com/office/drawing/2014/main" val="2746186694"/>
                    </a:ext>
                  </a:extLst>
                </a:gridCol>
                <a:gridCol w="794135">
                  <a:extLst>
                    <a:ext uri="{9D8B030D-6E8A-4147-A177-3AD203B41FA5}">
                      <a16:colId xmlns:a16="http://schemas.microsoft.com/office/drawing/2014/main" val="2109520967"/>
                    </a:ext>
                  </a:extLst>
                </a:gridCol>
                <a:gridCol w="794135">
                  <a:extLst>
                    <a:ext uri="{9D8B030D-6E8A-4147-A177-3AD203B41FA5}">
                      <a16:colId xmlns:a16="http://schemas.microsoft.com/office/drawing/2014/main" val="1050390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安装顺序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5348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法兰变形量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(mm)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0.116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0.114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0.113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0.131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0.130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0.184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0.253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0.224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0.253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0.453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0.420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9520403"/>
                  </a:ext>
                </a:extLst>
              </a:tr>
            </a:tbl>
          </a:graphicData>
        </a:graphic>
      </p:graphicFrame>
      <p:sp>
        <p:nvSpPr>
          <p:cNvPr id="7" name="椭圆 6">
            <a:extLst>
              <a:ext uri="{FF2B5EF4-FFF2-40B4-BE49-F238E27FC236}">
                <a16:creationId xmlns:a16="http://schemas.microsoft.com/office/drawing/2014/main" id="{274B7F11-74B4-2BF4-E7B4-38CE0C09B584}"/>
              </a:ext>
            </a:extLst>
          </p:cNvPr>
          <p:cNvSpPr/>
          <p:nvPr/>
        </p:nvSpPr>
        <p:spPr>
          <a:xfrm>
            <a:off x="9253958" y="4481288"/>
            <a:ext cx="2366895" cy="39543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F82020B-0B64-72BC-E933-113B455202A7}"/>
              </a:ext>
            </a:extLst>
          </p:cNvPr>
          <p:cNvSpPr txBox="1"/>
          <p:nvPr/>
        </p:nvSpPr>
        <p:spPr>
          <a:xfrm>
            <a:off x="3618051" y="3821121"/>
            <a:ext cx="4955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优化后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安装过程中法兰在自重方向上的变形量</a:t>
            </a: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C55028E-415F-BF71-6BC6-525ED99145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0" b="-874"/>
          <a:stretch/>
        </p:blipFill>
        <p:spPr>
          <a:xfrm>
            <a:off x="136304" y="836712"/>
            <a:ext cx="2845546" cy="2912523"/>
          </a:xfrm>
          <a:prstGeom prst="rect">
            <a:avLst/>
          </a:prstGeom>
        </p:spPr>
      </p:pic>
      <p:sp>
        <p:nvSpPr>
          <p:cNvPr id="21" name="箭头: 左 20">
            <a:extLst>
              <a:ext uri="{FF2B5EF4-FFF2-40B4-BE49-F238E27FC236}">
                <a16:creationId xmlns:a16="http://schemas.microsoft.com/office/drawing/2014/main" id="{2CF0C193-1D93-A843-78DD-801EF1A3E9B7}"/>
              </a:ext>
            </a:extLst>
          </p:cNvPr>
          <p:cNvSpPr/>
          <p:nvPr/>
        </p:nvSpPr>
        <p:spPr>
          <a:xfrm rot="5400000">
            <a:off x="1464842" y="3697083"/>
            <a:ext cx="228809" cy="231907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左 21">
            <a:extLst>
              <a:ext uri="{FF2B5EF4-FFF2-40B4-BE49-F238E27FC236}">
                <a16:creationId xmlns:a16="http://schemas.microsoft.com/office/drawing/2014/main" id="{E07F2CFC-E2C4-B6C2-869E-79BF7E7152FA}"/>
              </a:ext>
            </a:extLst>
          </p:cNvPr>
          <p:cNvSpPr/>
          <p:nvPr/>
        </p:nvSpPr>
        <p:spPr>
          <a:xfrm rot="3172345">
            <a:off x="2203173" y="3527220"/>
            <a:ext cx="250533" cy="231907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箭头: 左 23">
            <a:extLst>
              <a:ext uri="{FF2B5EF4-FFF2-40B4-BE49-F238E27FC236}">
                <a16:creationId xmlns:a16="http://schemas.microsoft.com/office/drawing/2014/main" id="{2F907F8D-DC22-6A93-CB01-91CC78ED0EC1}"/>
              </a:ext>
            </a:extLst>
          </p:cNvPr>
          <p:cNvSpPr/>
          <p:nvPr/>
        </p:nvSpPr>
        <p:spPr>
          <a:xfrm rot="7657403">
            <a:off x="660398" y="3527221"/>
            <a:ext cx="250533" cy="231907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2B33634-A2B5-7B22-B1C5-D292749AF5D5}"/>
              </a:ext>
            </a:extLst>
          </p:cNvPr>
          <p:cNvSpPr txBox="1"/>
          <p:nvPr/>
        </p:nvSpPr>
        <p:spPr>
          <a:xfrm>
            <a:off x="2878687" y="1151174"/>
            <a:ext cx="16331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优化方法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增加桶轭外部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固定支撑面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固定支撑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法兰底部与桶轭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底部模块外侧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载荷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自重载荷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2B1B0C2-927B-31A6-9893-0A63832B0F6E}"/>
              </a:ext>
            </a:extLst>
          </p:cNvPr>
          <p:cNvSpPr txBox="1"/>
          <p:nvPr/>
        </p:nvSpPr>
        <p:spPr>
          <a:xfrm>
            <a:off x="989404" y="2028528"/>
            <a:ext cx="1139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优化方法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B0BD376-5E6C-216B-1B7B-62B662779950}"/>
              </a:ext>
            </a:extLst>
          </p:cNvPr>
          <p:cNvSpPr txBox="1"/>
          <p:nvPr/>
        </p:nvSpPr>
        <p:spPr>
          <a:xfrm>
            <a:off x="1611905" y="4964445"/>
            <a:ext cx="9311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结论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：在支撑桶部轭铁模块的外侧后，相较优化前，法兰在安装过程中的变形量均有减小；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后续优化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：桶部轭铁的外侧支撑结构和法兰结构仍有优化的空间；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CFDA890-1991-64E1-D1B0-1C7FC63C09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7" b="18624"/>
          <a:stretch/>
        </p:blipFill>
        <p:spPr>
          <a:xfrm>
            <a:off x="6502194" y="954151"/>
            <a:ext cx="1764000" cy="12837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A10D6F8-E447-95E1-BACF-59CD1FAB7B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7" b="17633"/>
          <a:stretch/>
        </p:blipFill>
        <p:spPr>
          <a:xfrm>
            <a:off x="8445799" y="989531"/>
            <a:ext cx="1764000" cy="129933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54332CD-9571-18CC-43DD-14F9BECA8C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7" b="18624"/>
          <a:stretch/>
        </p:blipFill>
        <p:spPr>
          <a:xfrm>
            <a:off x="10412048" y="2288870"/>
            <a:ext cx="1764000" cy="128372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E8CFD4D-58F9-09B2-7FCB-B0A4054DA2A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06" b="18624"/>
          <a:stretch/>
        </p:blipFill>
        <p:spPr>
          <a:xfrm>
            <a:off x="8465750" y="2397857"/>
            <a:ext cx="1764000" cy="129004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F3FD424F-9F87-3365-4111-82206870C78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7" b="18624"/>
          <a:stretch/>
        </p:blipFill>
        <p:spPr>
          <a:xfrm>
            <a:off x="6482060" y="2350644"/>
            <a:ext cx="1764000" cy="1283723"/>
          </a:xfrm>
          <a:prstGeom prst="rect">
            <a:avLst/>
          </a:prstGeom>
        </p:spPr>
      </p:pic>
      <p:sp>
        <p:nvSpPr>
          <p:cNvPr id="4" name="箭头: 左 12">
            <a:extLst>
              <a:ext uri="{FF2B5EF4-FFF2-40B4-BE49-F238E27FC236}">
                <a16:creationId xmlns:a16="http://schemas.microsoft.com/office/drawing/2014/main" id="{B88E5EC7-9C97-92BA-999C-35FA3EAA0542}"/>
              </a:ext>
            </a:extLst>
          </p:cNvPr>
          <p:cNvSpPr/>
          <p:nvPr/>
        </p:nvSpPr>
        <p:spPr>
          <a:xfrm rot="16200000">
            <a:off x="10534074" y="2016278"/>
            <a:ext cx="250533" cy="231907"/>
          </a:xfrm>
          <a:prstGeom prst="leftArrow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箭头: 左 12">
            <a:extLst>
              <a:ext uri="{FF2B5EF4-FFF2-40B4-BE49-F238E27FC236}">
                <a16:creationId xmlns:a16="http://schemas.microsoft.com/office/drawing/2014/main" id="{F50D2958-8753-9945-3C45-DFBFA17678AA}"/>
              </a:ext>
            </a:extLst>
          </p:cNvPr>
          <p:cNvSpPr/>
          <p:nvPr/>
        </p:nvSpPr>
        <p:spPr>
          <a:xfrm rot="10800000">
            <a:off x="10229779" y="1497686"/>
            <a:ext cx="250533" cy="231907"/>
          </a:xfrm>
          <a:prstGeom prst="leftArrow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左 12">
            <a:extLst>
              <a:ext uri="{FF2B5EF4-FFF2-40B4-BE49-F238E27FC236}">
                <a16:creationId xmlns:a16="http://schemas.microsoft.com/office/drawing/2014/main" id="{4D385CB6-40E5-3269-AEA1-5B3AB232CEDE}"/>
              </a:ext>
            </a:extLst>
          </p:cNvPr>
          <p:cNvSpPr/>
          <p:nvPr/>
        </p:nvSpPr>
        <p:spPr>
          <a:xfrm rot="10800000">
            <a:off x="8242763" y="1497687"/>
            <a:ext cx="250533" cy="231907"/>
          </a:xfrm>
          <a:prstGeom prst="leftArrow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左 12">
            <a:extLst>
              <a:ext uri="{FF2B5EF4-FFF2-40B4-BE49-F238E27FC236}">
                <a16:creationId xmlns:a16="http://schemas.microsoft.com/office/drawing/2014/main" id="{DDCE2327-7253-01F0-3391-DAEF2FC0E4B8}"/>
              </a:ext>
            </a:extLst>
          </p:cNvPr>
          <p:cNvSpPr/>
          <p:nvPr/>
        </p:nvSpPr>
        <p:spPr>
          <a:xfrm>
            <a:off x="8248110" y="2845719"/>
            <a:ext cx="250533" cy="231907"/>
          </a:xfrm>
          <a:prstGeom prst="leftArrow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箭头: 左 12">
            <a:extLst>
              <a:ext uri="{FF2B5EF4-FFF2-40B4-BE49-F238E27FC236}">
                <a16:creationId xmlns:a16="http://schemas.microsoft.com/office/drawing/2014/main" id="{577AB54A-F0A2-8E30-D99B-85BBDDF564B6}"/>
              </a:ext>
            </a:extLst>
          </p:cNvPr>
          <p:cNvSpPr/>
          <p:nvPr/>
        </p:nvSpPr>
        <p:spPr>
          <a:xfrm>
            <a:off x="10188765" y="2810973"/>
            <a:ext cx="250532" cy="231907"/>
          </a:xfrm>
          <a:prstGeom prst="leftArrow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3409E258-7DD8-BD85-9047-AEBB725E462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7" b="18624"/>
          <a:stretch/>
        </p:blipFill>
        <p:spPr>
          <a:xfrm>
            <a:off x="4503645" y="2306431"/>
            <a:ext cx="1764000" cy="1283723"/>
          </a:xfrm>
          <a:prstGeom prst="rect">
            <a:avLst/>
          </a:prstGeom>
        </p:spPr>
      </p:pic>
      <p:sp>
        <p:nvSpPr>
          <p:cNvPr id="14" name="箭头: 左 12">
            <a:extLst>
              <a:ext uri="{FF2B5EF4-FFF2-40B4-BE49-F238E27FC236}">
                <a16:creationId xmlns:a16="http://schemas.microsoft.com/office/drawing/2014/main" id="{5618487A-2FC3-EF01-973B-567E9A12CFEC}"/>
              </a:ext>
            </a:extLst>
          </p:cNvPr>
          <p:cNvSpPr/>
          <p:nvPr/>
        </p:nvSpPr>
        <p:spPr>
          <a:xfrm>
            <a:off x="6247628" y="2840513"/>
            <a:ext cx="266001" cy="231907"/>
          </a:xfrm>
          <a:prstGeom prst="leftArrow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25BEEB39-375E-381B-EE86-BB6793E32093}"/>
              </a:ext>
            </a:extLst>
          </p:cNvPr>
          <p:cNvSpPr/>
          <p:nvPr/>
        </p:nvSpPr>
        <p:spPr>
          <a:xfrm>
            <a:off x="7719957" y="5698497"/>
            <a:ext cx="1296144" cy="7200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法兰结构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优化</a:t>
            </a: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09186A58-A6D3-5EE0-2220-9D8F20CAA2FD}"/>
              </a:ext>
            </a:extLst>
          </p:cNvPr>
          <p:cNvSpPr/>
          <p:nvPr/>
        </p:nvSpPr>
        <p:spPr>
          <a:xfrm>
            <a:off x="3359696" y="5698497"/>
            <a:ext cx="1512168" cy="7200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桶轭外侧支撑结构优化</a:t>
            </a:r>
          </a:p>
        </p:txBody>
      </p:sp>
    </p:spTree>
    <p:extLst>
      <p:ext uri="{BB962C8B-B14F-4D97-AF65-F5344CB8AC3E}">
        <p14:creationId xmlns:p14="http://schemas.microsoft.com/office/powerpoint/2010/main" val="4003428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3ED0F1E-5A39-45CD-94B1-CBA3EB4C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微软雅黑" panose="020B0503020204020204" pitchFamily="34" charset="-122"/>
              </a:rPr>
              <a:t>桶轭模态分析</a:t>
            </a:r>
          </a:p>
        </p:txBody>
      </p:sp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8A17F911-7DFD-42E7-A628-8F227F7D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431" y="657418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15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A70334C-1D19-2C1E-C22C-77D9312EE36C}"/>
              </a:ext>
            </a:extLst>
          </p:cNvPr>
          <p:cNvSpPr txBox="1"/>
          <p:nvPr/>
        </p:nvSpPr>
        <p:spPr>
          <a:xfrm>
            <a:off x="279672" y="1000368"/>
            <a:ext cx="5180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模态分析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：研究结构动力特性的一种方法。模态是指机械结构的固有振动特性，每一阶模态都对应特定的固有频率和振型。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目的：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分析固有频率，优化结构，避免共振，保证结构的稳定性；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18134C2-A7EA-634E-05F2-1ECFA01ED428}"/>
                  </a:ext>
                </a:extLst>
              </p:cNvPr>
              <p:cNvSpPr txBox="1"/>
              <p:nvPr/>
            </p:nvSpPr>
            <p:spPr>
              <a:xfrm>
                <a:off x="1101674" y="6258608"/>
                <a:ext cx="353687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4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固有频率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zh-CN" alt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altLang="zh-CN" sz="1400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分别于</a:t>
                </a:r>
                <a:r>
                  <a:rPr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刚度</a:t>
                </a: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和</a:t>
                </a:r>
                <a:r>
                  <a:rPr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质量</a:t>
                </a: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有关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18134C2-A7EA-634E-05F2-1ECFA01ED4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674" y="6258608"/>
                <a:ext cx="3536874" cy="307777"/>
              </a:xfrm>
              <a:prstGeom prst="rect">
                <a:avLst/>
              </a:prstGeom>
              <a:blipFill>
                <a:blip r:embed="rId3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866DB92F-1D85-C23C-517B-A89CDE2F553E}"/>
              </a:ext>
            </a:extLst>
          </p:cNvPr>
          <p:cNvSpPr txBox="1"/>
          <p:nvPr/>
        </p:nvSpPr>
        <p:spPr>
          <a:xfrm>
            <a:off x="5783072" y="1484784"/>
            <a:ext cx="4241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模态模拟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5965E3-3842-E421-2B37-6E9F168ED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40" y="1836677"/>
            <a:ext cx="4545744" cy="166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346F7349-82CB-F5C8-98B2-A0C2EE47B94A}"/>
              </a:ext>
            </a:extLst>
          </p:cNvPr>
          <p:cNvSpPr/>
          <p:nvPr/>
        </p:nvSpPr>
        <p:spPr>
          <a:xfrm>
            <a:off x="1138777" y="3500543"/>
            <a:ext cx="1512168" cy="792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环境激励频率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地面微振动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15Hz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以下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529ECADD-7002-D605-64A5-3C9A951A0BB3}"/>
              </a:ext>
            </a:extLst>
          </p:cNvPr>
          <p:cNvSpPr/>
          <p:nvPr/>
        </p:nvSpPr>
        <p:spPr>
          <a:xfrm>
            <a:off x="3163482" y="3500543"/>
            <a:ext cx="1512168" cy="792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桶轭固有频率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04B1672-BBCD-AA83-DB0D-643DA8353A40}"/>
              </a:ext>
            </a:extLst>
          </p:cNvPr>
          <p:cNvSpPr txBox="1"/>
          <p:nvPr/>
        </p:nvSpPr>
        <p:spPr>
          <a:xfrm>
            <a:off x="2712288" y="359897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/>
              <a:t>≈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660638F2-1E55-88D2-E51D-67C55693C79D}"/>
              </a:ext>
            </a:extLst>
          </p:cNvPr>
          <p:cNvSpPr/>
          <p:nvPr/>
        </p:nvSpPr>
        <p:spPr>
          <a:xfrm>
            <a:off x="2403156" y="4366021"/>
            <a:ext cx="1008112" cy="5232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共振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64CBA50-7359-BDB0-1B1C-B547A00D7CE4}"/>
                  </a:ext>
                </a:extLst>
              </p:cNvPr>
              <p:cNvSpPr txBox="1"/>
              <p:nvPr/>
            </p:nvSpPr>
            <p:spPr>
              <a:xfrm>
                <a:off x="1138775" y="4962465"/>
                <a:ext cx="353687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zh-CN" altLang="zh-CN" sz="1600" i="1">
                              <a:solidFill>
                                <a:srgbClr val="11111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eqArr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zh-CN" altLang="zh-CN" sz="1600" i="1">
                                  <a:solidFill>
                                    <a:srgbClr val="11111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solidFill>
                                    <a:srgbClr val="11111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zh-CN" altLang="zh-CN" sz="1600" i="1">
                                  <a:solidFill>
                                    <a:srgbClr val="11111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̈"/>
                                  <m:ctrlPr>
                                    <a:rPr lang="zh-CN" altLang="zh-CN" sz="1600" i="1">
                                      <a:solidFill>
                                        <a:srgbClr val="11111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600" i="1">
                                      <a:solidFill>
                                        <a:srgbClr val="11111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CN" sz="1600" i="1">
                              <a:solidFill>
                                <a:srgbClr val="111111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zh-CN" altLang="zh-CN" sz="1600" i="1">
                                  <a:solidFill>
                                    <a:srgbClr val="11111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solidFill>
                                    <a:srgbClr val="11111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zh-CN" altLang="zh-CN" sz="1600" i="1">
                                  <a:solidFill>
                                    <a:srgbClr val="11111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zh-CN" altLang="zh-CN" sz="1600" i="1">
                                      <a:solidFill>
                                        <a:srgbClr val="11111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600" i="1">
                                      <a:solidFill>
                                        <a:srgbClr val="11111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CN" sz="1600" i="1">
                              <a:solidFill>
                                <a:srgbClr val="111111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zh-CN" altLang="zh-CN" sz="1600" i="1">
                                  <a:solidFill>
                                    <a:srgbClr val="11111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solidFill>
                                    <a:srgbClr val="11111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zh-CN" altLang="zh-CN" sz="1600" i="1">
                                  <a:solidFill>
                                    <a:srgbClr val="11111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solidFill>
                                    <a:srgbClr val="11111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d>
                          <m:r>
                            <a:rPr lang="en-US" altLang="zh-CN" sz="1600" i="1">
                              <a:solidFill>
                                <a:srgbClr val="111111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=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zh-CN" altLang="zh-CN" sz="1600" i="1">
                                  <a:solidFill>
                                    <a:srgbClr val="11111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solidFill>
                                    <a:srgbClr val="11111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zh-CN" altLang="zh-CN" sz="1600" i="1">
                                      <a:solidFill>
                                        <a:srgbClr val="11111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i="1">
                                      <a:solidFill>
                                        <a:srgbClr val="11111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1600" i="1">
                              <a:solidFill>
                                <a:srgbClr val="111111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64CBA50-7359-BDB0-1B1C-B547A00D7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775" y="4962465"/>
                <a:ext cx="3536873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5BDB30B6-8612-27E6-B81E-087F5D2D0A49}"/>
                  </a:ext>
                </a:extLst>
              </p:cNvPr>
              <p:cNvSpPr txBox="1"/>
              <p:nvPr/>
            </p:nvSpPr>
            <p:spPr>
              <a:xfrm>
                <a:off x="1138776" y="5204966"/>
                <a:ext cx="353687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254000"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zh-CN" altLang="zh-CN" sz="1600" i="1">
                              <a:solidFill>
                                <a:srgbClr val="11111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eqArr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zh-CN" altLang="zh-CN" sz="1600" i="1">
                                  <a:solidFill>
                                    <a:srgbClr val="11111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zh-CN" altLang="zh-CN" sz="1600" i="1">
                                      <a:solidFill>
                                        <a:srgbClr val="11111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i="1">
                                      <a:solidFill>
                                        <a:srgbClr val="11111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</m:e>
                              </m:d>
                              <m:r>
                                <a:rPr lang="en-US" altLang="zh-CN" sz="1600" i="1">
                                  <a:solidFill>
                                    <a:srgbClr val="11111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1600" i="1">
                                      <a:solidFill>
                                        <a:srgbClr val="11111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i="1">
                                      <a:solidFill>
                                        <a:srgbClr val="11111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altLang="zh-CN" sz="1600" i="1">
                                      <a:solidFill>
                                        <a:srgbClr val="11111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zh-CN" altLang="zh-CN" sz="1600" i="1">
                                      <a:solidFill>
                                        <a:srgbClr val="11111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i="1">
                                      <a:solidFill>
                                        <a:srgbClr val="11111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1600" i="1">
                              <a:solidFill>
                                <a:srgbClr val="111111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=0#</m:t>
                          </m:r>
                        </m:e>
                      </m:eqAr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5BDB30B6-8612-27E6-B81E-087F5D2D0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776" y="5204966"/>
                <a:ext cx="3536872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DC92C120-0831-DB71-F9E0-37895A90F099}"/>
                  </a:ext>
                </a:extLst>
              </p:cNvPr>
              <p:cNvSpPr txBox="1"/>
              <p:nvPr/>
            </p:nvSpPr>
            <p:spPr>
              <a:xfrm>
                <a:off x="1138774" y="5438768"/>
                <a:ext cx="3536873" cy="819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zh-CN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zh-CN" alt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zh-CN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zh-CN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DC92C120-0831-DB71-F9E0-37895A90F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774" y="5438768"/>
                <a:ext cx="3536873" cy="81984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62BB0BA1-700A-5D7E-9C87-88CA6A3371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62" b="16926"/>
          <a:stretch/>
        </p:blipFill>
        <p:spPr>
          <a:xfrm>
            <a:off x="8961422" y="1004554"/>
            <a:ext cx="2593394" cy="19986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FB417CD-726D-35E1-A532-B441F3D5E9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28" b="11244"/>
          <a:stretch/>
        </p:blipFill>
        <p:spPr>
          <a:xfrm>
            <a:off x="6224381" y="1046453"/>
            <a:ext cx="2638024" cy="199868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0120BEA-7D6F-88C3-47AA-12DA9660DB8C}"/>
              </a:ext>
            </a:extLst>
          </p:cNvPr>
          <p:cNvSpPr txBox="1"/>
          <p:nvPr/>
        </p:nvSpPr>
        <p:spPr>
          <a:xfrm>
            <a:off x="6787309" y="3006474"/>
            <a:ext cx="15121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一阶固有频率</a:t>
            </a:r>
            <a:r>
              <a:rPr lang="en-US" altLang="zh-CN" sz="16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1.6753</a:t>
            </a:r>
            <a:r>
              <a:rPr lang="en-US" altLang="zh-CN" sz="16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Hz</a:t>
            </a:r>
            <a:endParaRPr lang="en-US" altLang="zh-CN" sz="16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7AB756D-F95D-3310-0204-F4022C19F480}"/>
              </a:ext>
            </a:extLst>
          </p:cNvPr>
          <p:cNvSpPr txBox="1"/>
          <p:nvPr/>
        </p:nvSpPr>
        <p:spPr>
          <a:xfrm>
            <a:off x="9544384" y="3006474"/>
            <a:ext cx="14274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一阶固有频率</a:t>
            </a:r>
            <a:endParaRPr lang="en-US" altLang="zh-CN" sz="1600" dirty="0">
              <a:solidFill>
                <a:srgbClr val="11111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10.07</a:t>
            </a:r>
            <a:r>
              <a:rPr lang="en-US" altLang="zh-CN" sz="16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Hz</a:t>
            </a:r>
            <a:endParaRPr lang="en-US" altLang="zh-CN" sz="16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E380009-D3A4-08F7-4A3A-3F54865DBC9C}"/>
              </a:ext>
            </a:extLst>
          </p:cNvPr>
          <p:cNvSpPr txBox="1"/>
          <p:nvPr/>
        </p:nvSpPr>
        <p:spPr>
          <a:xfrm>
            <a:off x="5591944" y="3621391"/>
            <a:ext cx="62998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问题</a:t>
            </a:r>
            <a:r>
              <a:rPr lang="zh-CN" altLang="en-US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zh-CN" altLang="zh-CN" sz="16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两种结构的一阶固有频率均较低，且振型均为水平摆动振型</a:t>
            </a:r>
            <a:r>
              <a:rPr lang="zh-CN" altLang="en-US" sz="16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。两种结构的一阶固有频率与地面微振动频率相近，均存在共振的风险。</a:t>
            </a:r>
            <a:endParaRPr lang="en-US" altLang="zh-CN" sz="1600" dirty="0">
              <a:solidFill>
                <a:srgbClr val="11111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1600" b="1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优化</a:t>
            </a:r>
            <a:r>
              <a:rPr lang="zh-CN" altLang="en-US" sz="16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：需要对结构进行优化，提高结构的一阶固有频率，避开可能会产生共振的频率。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: 圆角 18">
                <a:extLst>
                  <a:ext uri="{FF2B5EF4-FFF2-40B4-BE49-F238E27FC236}">
                    <a16:creationId xmlns:a16="http://schemas.microsoft.com/office/drawing/2014/main" id="{2BA8D14E-3E7F-8030-FFD7-16FEEEEC4EA4}"/>
                  </a:ext>
                </a:extLst>
              </p:cNvPr>
              <p:cNvSpPr/>
              <p:nvPr/>
            </p:nvSpPr>
            <p:spPr>
              <a:xfrm>
                <a:off x="5783203" y="5711621"/>
                <a:ext cx="1512168" cy="792088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方法</a:t>
                </a: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</a:p>
              <a:p>
                <a:pPr algn="ctr"/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提升结构刚度</a:t>
                </a:r>
                <a:endPara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altLang="zh-CN" sz="1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9" name="矩形: 圆角 18">
                <a:extLst>
                  <a:ext uri="{FF2B5EF4-FFF2-40B4-BE49-F238E27FC236}">
                    <a16:creationId xmlns:a16="http://schemas.microsoft.com/office/drawing/2014/main" id="{2BA8D14E-3E7F-8030-FFD7-16FEEEEC4E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3203" y="5711621"/>
                <a:ext cx="1512168" cy="79208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: 圆角 19">
                <a:extLst>
                  <a:ext uri="{FF2B5EF4-FFF2-40B4-BE49-F238E27FC236}">
                    <a16:creationId xmlns:a16="http://schemas.microsoft.com/office/drawing/2014/main" id="{20F536CE-BAC8-87F9-E2DA-162FC26A3E14}"/>
                  </a:ext>
                </a:extLst>
              </p:cNvPr>
              <p:cNvSpPr/>
              <p:nvPr/>
            </p:nvSpPr>
            <p:spPr>
              <a:xfrm>
                <a:off x="5783072" y="4728751"/>
                <a:ext cx="1512168" cy="792088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方法</a:t>
                </a: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</a:p>
              <a:p>
                <a:pPr algn="ctr"/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降低结构质量</a:t>
                </a:r>
                <a:endPara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1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0" name="矩形: 圆角 19">
                <a:extLst>
                  <a:ext uri="{FF2B5EF4-FFF2-40B4-BE49-F238E27FC236}">
                    <a16:creationId xmlns:a16="http://schemas.microsoft.com/office/drawing/2014/main" id="{20F536CE-BAC8-87F9-E2DA-162FC26A3E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3072" y="4728751"/>
                <a:ext cx="1512168" cy="79208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4D051BD1-873D-E260-027F-F854F4AD37A7}"/>
              </a:ext>
            </a:extLst>
          </p:cNvPr>
          <p:cNvSpPr txBox="1"/>
          <p:nvPr/>
        </p:nvSpPr>
        <p:spPr>
          <a:xfrm>
            <a:off x="7468919" y="5692166"/>
            <a:ext cx="42437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刚度则由材料，接触关系，约束情况决定。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材料和接触关系已确定，约束情况可以通过桶轭外部的辅助结构来优化。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FCBC649-A5A5-719B-2B4B-0EC9F80074DE}"/>
              </a:ext>
            </a:extLst>
          </p:cNvPr>
          <p:cNvSpPr txBox="1"/>
          <p:nvPr/>
        </p:nvSpPr>
        <p:spPr>
          <a:xfrm>
            <a:off x="7468919" y="4832407"/>
            <a:ext cx="42437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降低结构的质量可能会导致桶轭结构的强度降低和漏磁。暂不考虑。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0120BEA-7D6F-88C3-47AA-12DA9660DB8C}"/>
              </a:ext>
            </a:extLst>
          </p:cNvPr>
          <p:cNvSpPr txBox="1"/>
          <p:nvPr/>
        </p:nvSpPr>
        <p:spPr>
          <a:xfrm>
            <a:off x="6712834" y="804470"/>
            <a:ext cx="15121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对称式结构</a:t>
            </a:r>
            <a:endParaRPr lang="en-US" altLang="zh-CN" sz="16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7AB756D-F95D-3310-0204-F4022C19F480}"/>
              </a:ext>
            </a:extLst>
          </p:cNvPr>
          <p:cNvSpPr txBox="1"/>
          <p:nvPr/>
        </p:nvSpPr>
        <p:spPr>
          <a:xfrm>
            <a:off x="9469909" y="804470"/>
            <a:ext cx="14274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螺旋式结构</a:t>
            </a:r>
            <a:endParaRPr lang="en-US" altLang="zh-CN" sz="16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5593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3ED0F1E-5A39-45CD-94B1-CBA3EB4C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微软雅黑" panose="020B0503020204020204" pitchFamily="34" charset="-122"/>
              </a:rPr>
              <a:t>桶轭模态分析</a:t>
            </a:r>
          </a:p>
        </p:txBody>
      </p:sp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8A17F911-7DFD-42E7-A628-8F227F7D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431" y="657418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16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5A9B4BA0-7FA8-D196-4FA0-7071BB99B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386496"/>
              </p:ext>
            </p:extLst>
          </p:nvPr>
        </p:nvGraphicFramePr>
        <p:xfrm>
          <a:off x="7490594" y="3462321"/>
          <a:ext cx="336028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654385669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641629265"/>
                    </a:ext>
                  </a:extLst>
                </a:gridCol>
                <a:gridCol w="1272057">
                  <a:extLst>
                    <a:ext uri="{9D8B030D-6E8A-4147-A177-3AD203B41FA5}">
                      <a16:colId xmlns:a16="http://schemas.microsoft.com/office/drawing/2014/main" val="36827546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对称式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螺旋式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7014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优化前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1.6753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Hz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10.07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Hz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7964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优化后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25.575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Hz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43.259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Hz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8299164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0A70334C-1D19-2C1E-C22C-77D9312EE36C}"/>
              </a:ext>
            </a:extLst>
          </p:cNvPr>
          <p:cNvSpPr txBox="1"/>
          <p:nvPr/>
        </p:nvSpPr>
        <p:spPr>
          <a:xfrm>
            <a:off x="292765" y="3933056"/>
            <a:ext cx="3600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优化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模态结果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E7B366F-85C9-94F0-1A45-A7BB3ECE0456}"/>
              </a:ext>
            </a:extLst>
          </p:cNvPr>
          <p:cNvSpPr txBox="1"/>
          <p:nvPr/>
        </p:nvSpPr>
        <p:spPr>
          <a:xfrm>
            <a:off x="869514" y="3146627"/>
            <a:ext cx="4562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刚度优化方案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：对桶轭的约束进行优化，增加桶轭的外部固定支撑面（如图中蓝色箭头所指的面）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A3F685F-1CCB-8C61-3ADD-4A7170D4C08B}"/>
              </a:ext>
            </a:extLst>
          </p:cNvPr>
          <p:cNvSpPr txBox="1"/>
          <p:nvPr/>
        </p:nvSpPr>
        <p:spPr>
          <a:xfrm>
            <a:off x="6278832" y="4586553"/>
            <a:ext cx="57838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结论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：在薄壁轭铁结构下，两种结构在初始状态的模态结果都较差。对两种结构进行刚度优化后，两种结构的一阶固有频率均有提升，且均避开了可能会产生共振的频率区间，避免了共振的风险。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设计难点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：从刚度优化方案可知，两种结构都需要增加辅助支撑，而对称式结构需要的辅助支撑面更多，对应的辅助支撑机械结构也会更加复杂，实现难度较大；螺旋式结构所对应的辅助支撑机械结构则相对易实现。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94F5BC1-ED89-B94A-D5BA-8F247D1F5D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90" b="12580"/>
          <a:stretch/>
        </p:blipFill>
        <p:spPr>
          <a:xfrm>
            <a:off x="615261" y="3747160"/>
            <a:ext cx="2762441" cy="216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E1ABEDC-86E2-1D14-BF7B-4CDF2C8C22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87" b="13916"/>
          <a:stretch/>
        </p:blipFill>
        <p:spPr>
          <a:xfrm>
            <a:off x="3377702" y="3747160"/>
            <a:ext cx="2839564" cy="21600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8E47547D-0FB7-63E6-74F8-B79DC54A2FAA}"/>
              </a:ext>
            </a:extLst>
          </p:cNvPr>
          <p:cNvSpPr txBox="1"/>
          <p:nvPr/>
        </p:nvSpPr>
        <p:spPr>
          <a:xfrm>
            <a:off x="1240398" y="5865998"/>
            <a:ext cx="15121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一阶固有频率</a:t>
            </a: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en-US" altLang="zh-CN" sz="1600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.575</a:t>
            </a:r>
            <a:r>
              <a:rPr lang="en-US" altLang="zh-CN" sz="16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Hz</a:t>
            </a:r>
            <a:endParaRPr lang="en-US" altLang="zh-CN" sz="16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E5983C7-0CAA-CAB2-F3F9-10F9C741F4CB}"/>
              </a:ext>
            </a:extLst>
          </p:cNvPr>
          <p:cNvSpPr txBox="1"/>
          <p:nvPr/>
        </p:nvSpPr>
        <p:spPr>
          <a:xfrm>
            <a:off x="4083749" y="5865998"/>
            <a:ext cx="14274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一阶固有频率</a:t>
            </a:r>
            <a:endParaRPr lang="en-US" altLang="zh-CN" sz="1600" dirty="0">
              <a:solidFill>
                <a:srgbClr val="11111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43.259</a:t>
            </a:r>
            <a:r>
              <a:rPr lang="en-US" altLang="zh-CN" sz="16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Hz</a:t>
            </a:r>
            <a:endParaRPr lang="en-US" altLang="zh-CN" sz="16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345591E-EF34-E3CD-688F-F95F4A739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32" y="908720"/>
            <a:ext cx="4335053" cy="2160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A7A4B5-2A69-D3E6-A9BD-C16AB881F2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531" r="50924" b="139"/>
          <a:stretch/>
        </p:blipFill>
        <p:spPr bwMode="auto">
          <a:xfrm>
            <a:off x="6881249" y="952653"/>
            <a:ext cx="2247191" cy="20721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箭头: 右 26">
            <a:extLst>
              <a:ext uri="{FF2B5EF4-FFF2-40B4-BE49-F238E27FC236}">
                <a16:creationId xmlns:a16="http://schemas.microsoft.com/office/drawing/2014/main" id="{361AC5DD-DFA0-966E-BB93-BE3D9AC73001}"/>
              </a:ext>
            </a:extLst>
          </p:cNvPr>
          <p:cNvSpPr/>
          <p:nvPr/>
        </p:nvSpPr>
        <p:spPr>
          <a:xfrm>
            <a:off x="5726147" y="1742032"/>
            <a:ext cx="747440" cy="48463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205F752-DBBF-1580-F8F7-EA22436CDD82}"/>
              </a:ext>
            </a:extLst>
          </p:cNvPr>
          <p:cNvSpPr txBox="1"/>
          <p:nvPr/>
        </p:nvSpPr>
        <p:spPr>
          <a:xfrm>
            <a:off x="7146922" y="3126727"/>
            <a:ext cx="40476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外部固定支撑所对应的实际模型示意图</a:t>
            </a:r>
            <a:endParaRPr lang="zh-CN" altLang="en-US" sz="1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0739" y="1030803"/>
            <a:ext cx="2325775" cy="2044954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0120BEA-7D6F-88C3-47AA-12DA9660DB8C}"/>
              </a:ext>
            </a:extLst>
          </p:cNvPr>
          <p:cNvSpPr txBox="1"/>
          <p:nvPr/>
        </p:nvSpPr>
        <p:spPr>
          <a:xfrm>
            <a:off x="1386275" y="1838207"/>
            <a:ext cx="14401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对称式结构</a:t>
            </a:r>
            <a:endParaRPr lang="en-US" altLang="zh-CN" sz="16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7AB756D-F95D-3310-0204-F4022C19F480}"/>
              </a:ext>
            </a:extLst>
          </p:cNvPr>
          <p:cNvSpPr txBox="1"/>
          <p:nvPr/>
        </p:nvSpPr>
        <p:spPr>
          <a:xfrm>
            <a:off x="3527652" y="1834474"/>
            <a:ext cx="14274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螺旋式结构</a:t>
            </a:r>
            <a:endParaRPr lang="en-US" altLang="zh-CN" sz="16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5744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2685448-4874-49D9-A485-6265E793D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8477"/>
            <a:ext cx="10763325" cy="725470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</a:rPr>
              <a:t>小结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14C154A-5B78-F12A-64CE-596F6E08E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124" y="968496"/>
            <a:ext cx="11609523" cy="5184576"/>
          </a:xfrm>
        </p:spPr>
        <p:txBody>
          <a:bodyPr>
            <a:norm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</a:rPr>
              <a:t>在</a:t>
            </a:r>
            <a:r>
              <a:rPr lang="en-US" altLang="zh-CN" sz="2000" dirty="0">
                <a:latin typeface="微软雅黑" panose="020B0503020204020204" pitchFamily="34" charset="-122"/>
              </a:rPr>
              <a:t>CDR</a:t>
            </a:r>
            <a:r>
              <a:rPr lang="zh-CN" altLang="en-US" sz="2000" dirty="0">
                <a:latin typeface="微软雅黑" panose="020B0503020204020204" pitchFamily="34" charset="-122"/>
              </a:rPr>
              <a:t>阶段，我们在薄壁轭铁结构条件下，提出了对称式结构方案，并在对称式结构方案的基础上，设计出了螺旋式结构方案，并对螺旋式结构方案进行了优化。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</a:rPr>
              <a:t>相较于对称式结构，螺旋式结构避免了探测死区问题，且通过内隔板的结构设计，降低了</a:t>
            </a:r>
            <a:r>
              <a:rPr lang="el-GR" altLang="zh-CN" sz="2000" dirty="0">
                <a:latin typeface="微软雅黑" panose="020B0503020204020204" pitchFamily="34" charset="-122"/>
              </a:rPr>
              <a:t>μ</a:t>
            </a:r>
            <a:r>
              <a:rPr lang="zh-CN" altLang="en-US" sz="2000" dirty="0">
                <a:latin typeface="微软雅黑" panose="020B0503020204020204" pitchFamily="34" charset="-122"/>
              </a:rPr>
              <a:t>探测器制造与维护的难度，同时提供了更好的结构强度。</a:t>
            </a:r>
          </a:p>
          <a:p>
            <a:r>
              <a:rPr lang="zh-CN" altLang="en-US" sz="2000" dirty="0">
                <a:latin typeface="微软雅黑" panose="020B0503020204020204" pitchFamily="34" charset="-122"/>
              </a:rPr>
              <a:t>基于优化后的螺旋式结构，我们提出了新的桶轭安装方案</a:t>
            </a:r>
            <a:r>
              <a:rPr lang="en-US" altLang="zh-CN" sz="2000" dirty="0">
                <a:latin typeface="微软雅黑" panose="020B0503020204020204" pitchFamily="34" charset="-122"/>
              </a:rPr>
              <a:t>——</a:t>
            </a:r>
            <a:r>
              <a:rPr lang="zh-CN" altLang="en-US" sz="2000" dirty="0">
                <a:latin typeface="微软雅黑" panose="020B0503020204020204" pitchFamily="34" charset="-122"/>
              </a:rPr>
              <a:t>互为工装。通过力学模拟了互为工装的安装过程，并依据模拟结果对互为工装的结构进行了优化。这种安装方案也为后续的桶轭安装设计与优化提供了指导。</a:t>
            </a:r>
          </a:p>
          <a:p>
            <a:r>
              <a:rPr lang="zh-CN" altLang="en-US" sz="2000" dirty="0">
                <a:latin typeface="微软雅黑" panose="020B0503020204020204" pitchFamily="34" charset="-122"/>
              </a:rPr>
              <a:t>对称式结构和螺旋式结构进行了模态分析，并依据分析结果对两种结构进行了刚度优化，提升了结构刚度，也避免了共振的风险。同时也为两种桶部轭铁结构的后续优化提供了参考。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5758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38" y="1039376"/>
            <a:ext cx="2611616" cy="270109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2C49E6E-0DF9-C12D-53FF-481B95C59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982" y="939865"/>
            <a:ext cx="4599938" cy="294086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2982F45-E06D-C743-FDF3-222C3F278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761" y="952079"/>
            <a:ext cx="3812013" cy="1224506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E3ED0F1E-5A39-45CD-94B1-CBA3EB4C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</a:rPr>
              <a:t>TDR</a:t>
            </a:r>
            <a:r>
              <a:rPr lang="zh-CN" altLang="en-US" dirty="0">
                <a:latin typeface="微软雅黑" panose="020B0503020204020204" pitchFamily="34" charset="-122"/>
              </a:rPr>
              <a:t>桶轭结构设计</a:t>
            </a: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BCD87388-1EDC-49E0-A7B8-EAA1759D1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431" y="657418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DCD4B580-D97D-E0F9-DC35-CF6D3A6C2E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501734"/>
              </p:ext>
            </p:extLst>
          </p:nvPr>
        </p:nvGraphicFramePr>
        <p:xfrm>
          <a:off x="839416" y="3972384"/>
          <a:ext cx="4117923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7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zh-CN" altLang="en-US" sz="11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螺旋式结构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特点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十二边形结构，</a:t>
                      </a:r>
                      <a:r>
                        <a:rPr lang="en-US" altLang="zh-CN" sz="11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r>
                        <a:rPr lang="zh-CN" altLang="en-US" sz="11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个模块，轴向分</a:t>
                      </a:r>
                      <a:r>
                        <a:rPr lang="en-US" altLang="zh-CN" sz="11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1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45121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模块长度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9050mm</a:t>
                      </a:r>
                      <a:endParaRPr lang="zh-CN" altLang="en-US" sz="11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厚度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>
                          <a:solidFill>
                            <a:srgbClr val="0070C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1240mm</a:t>
                      </a:r>
                      <a:endParaRPr lang="zh-CN" altLang="en-US" sz="1100" b="0" dirty="0">
                        <a:solidFill>
                          <a:srgbClr val="0070C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内对边尺寸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8490mm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μ</a:t>
                      </a:r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探测器安装空间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>
                          <a:solidFill>
                            <a:srgbClr val="0070C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40mm</a:t>
                      </a:r>
                      <a:r>
                        <a:rPr lang="zh-CN" altLang="en-US" sz="1100" b="0" dirty="0">
                          <a:solidFill>
                            <a:srgbClr val="0070C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100" b="0" dirty="0">
                          <a:solidFill>
                            <a:srgbClr val="0070C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dirty="0">
                          <a:solidFill>
                            <a:srgbClr val="0070C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层）</a:t>
                      </a:r>
                      <a:endParaRPr lang="en-US" altLang="zh-CN" sz="1100" b="0" dirty="0">
                        <a:solidFill>
                          <a:srgbClr val="0070C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层板厚度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从内到外</a:t>
                      </a:r>
                      <a:r>
                        <a:rPr lang="en-US" altLang="zh-CN" sz="11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100mm</a:t>
                      </a:r>
                      <a:r>
                        <a:rPr lang="zh-CN" altLang="en-US" sz="11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100mm</a:t>
                      </a:r>
                      <a:r>
                        <a:rPr lang="zh-CN" altLang="en-US" sz="11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100mm</a:t>
                      </a:r>
                      <a:r>
                        <a:rPr lang="zh-CN" altLang="en-US" sz="11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100mm</a:t>
                      </a:r>
                      <a:r>
                        <a:rPr lang="zh-CN" altLang="en-US" sz="11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100mm</a:t>
                      </a:r>
                      <a:r>
                        <a:rPr lang="zh-CN" altLang="en-US" sz="11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100mm</a:t>
                      </a:r>
                      <a:r>
                        <a:rPr lang="zh-CN" altLang="en-US" sz="11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400mm</a:t>
                      </a:r>
                      <a:endParaRPr lang="zh-CN" altLang="en-US" sz="11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法兰厚度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100mm</a:t>
                      </a:r>
                      <a:endParaRPr lang="zh-CN" altLang="en-US" sz="11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5202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2250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BDD1D7A3-E167-792B-1874-891C2BBB1652}"/>
              </a:ext>
            </a:extLst>
          </p:cNvPr>
          <p:cNvSpPr txBox="1"/>
          <p:nvPr/>
        </p:nvSpPr>
        <p:spPr>
          <a:xfrm>
            <a:off x="340309" y="854710"/>
            <a:ext cx="2083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TDR</a:t>
            </a:r>
            <a:r>
              <a:rPr lang="zh-CN" altLang="en-US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桶轭</a:t>
            </a:r>
            <a:r>
              <a:rPr lang="zh-CN" altLang="en-US" sz="18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结构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48" b="11855"/>
          <a:stretch/>
        </p:blipFill>
        <p:spPr>
          <a:xfrm>
            <a:off x="5807968" y="4077072"/>
            <a:ext cx="2567608" cy="20349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48" b="11855"/>
          <a:stretch/>
        </p:blipFill>
        <p:spPr>
          <a:xfrm>
            <a:off x="8760296" y="4077072"/>
            <a:ext cx="2567608" cy="203491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0120BEA-7D6F-88C3-47AA-12DA9660DB8C}"/>
              </a:ext>
            </a:extLst>
          </p:cNvPr>
          <p:cNvSpPr txBox="1"/>
          <p:nvPr/>
        </p:nvSpPr>
        <p:spPr>
          <a:xfrm>
            <a:off x="6456040" y="6091009"/>
            <a:ext cx="15121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自重最大变形</a:t>
            </a:r>
            <a:r>
              <a:rPr lang="en-US" altLang="zh-CN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0.60943mm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0120BEA-7D6F-88C3-47AA-12DA9660DB8C}"/>
              </a:ext>
            </a:extLst>
          </p:cNvPr>
          <p:cNvSpPr txBox="1"/>
          <p:nvPr/>
        </p:nvSpPr>
        <p:spPr>
          <a:xfrm>
            <a:off x="9411555" y="6088439"/>
            <a:ext cx="15121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自重最大应力</a:t>
            </a:r>
            <a:r>
              <a:rPr lang="en-US" altLang="zh-CN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35.605Mpa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8688288" y="2621632"/>
            <a:ext cx="1224136" cy="91010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TDR</a:t>
            </a: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探测器设计参数改变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10391113" y="2638783"/>
            <a:ext cx="1224136" cy="91010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CDR</a:t>
            </a: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轭铁设计结论，重新设计轭铁结构</a:t>
            </a:r>
          </a:p>
        </p:txBody>
      </p:sp>
      <p:sp>
        <p:nvSpPr>
          <p:cNvPr id="13" name="右箭头 12"/>
          <p:cNvSpPr/>
          <p:nvPr/>
        </p:nvSpPr>
        <p:spPr>
          <a:xfrm>
            <a:off x="9984432" y="2913816"/>
            <a:ext cx="334673" cy="360040"/>
          </a:xfrm>
          <a:prstGeom prst="rightArrow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473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10408834-D95D-0313-5A52-BF99D3359A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75" b="11244"/>
          <a:stretch/>
        </p:blipFill>
        <p:spPr>
          <a:xfrm>
            <a:off x="8212660" y="1196752"/>
            <a:ext cx="2009040" cy="1440000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E3ED0F1E-5A39-45CD-94B1-CBA3EB4C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</a:rPr>
              <a:t>TDR</a:t>
            </a:r>
            <a:r>
              <a:rPr lang="zh-CN" altLang="en-US" dirty="0">
                <a:latin typeface="微软雅黑" panose="020B0503020204020204" pitchFamily="34" charset="-122"/>
              </a:rPr>
              <a:t>桶轭安装设计</a:t>
            </a: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BCD87388-1EDC-49E0-A7B8-EAA1759D1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431" y="657418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949C5D7-F41D-AA13-59BB-18C83B9A87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"/>
          <a:stretch/>
        </p:blipFill>
        <p:spPr>
          <a:xfrm>
            <a:off x="4389246" y="1188450"/>
            <a:ext cx="1629758" cy="14581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4308F09-5E0F-68B8-75E6-4DC1358A4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65" y="1196752"/>
            <a:ext cx="3101521" cy="3120038"/>
          </a:xfrm>
          <a:prstGeom prst="rect">
            <a:avLst/>
          </a:prstGeom>
        </p:spPr>
      </p:pic>
      <p:sp>
        <p:nvSpPr>
          <p:cNvPr id="7" name="箭头: 左 6">
            <a:extLst>
              <a:ext uri="{FF2B5EF4-FFF2-40B4-BE49-F238E27FC236}">
                <a16:creationId xmlns:a16="http://schemas.microsoft.com/office/drawing/2014/main" id="{62C852CE-8099-CBAE-F959-AC40D2CE4145}"/>
              </a:ext>
            </a:extLst>
          </p:cNvPr>
          <p:cNvSpPr/>
          <p:nvPr/>
        </p:nvSpPr>
        <p:spPr>
          <a:xfrm rot="5400000">
            <a:off x="1550859" y="4297002"/>
            <a:ext cx="192330" cy="231907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0285722-A534-6B9E-8182-BFCBDA23868E}"/>
              </a:ext>
            </a:extLst>
          </p:cNvPr>
          <p:cNvSpPr txBox="1"/>
          <p:nvPr/>
        </p:nvSpPr>
        <p:spPr>
          <a:xfrm>
            <a:off x="3060329" y="1737870"/>
            <a:ext cx="14341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固定支撑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桶轭与法兰底部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载荷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自重载荷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目的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计算法兰在模块安装过程中产生的变形量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266BBF4-558C-D0DA-5C85-D58915FAE4B6}"/>
              </a:ext>
            </a:extLst>
          </p:cNvPr>
          <p:cNvSpPr txBox="1"/>
          <p:nvPr/>
        </p:nvSpPr>
        <p:spPr>
          <a:xfrm>
            <a:off x="3288457" y="4381263"/>
            <a:ext cx="5658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最新桶轭结构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安装过程中法兰在自重方向上的变形量</a:t>
            </a:r>
            <a:endParaRPr lang="zh-CN" altLang="en-US" dirty="0"/>
          </a:p>
        </p:txBody>
      </p:sp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C9FD0C57-428B-352C-0E91-E1B8A762D9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194878"/>
              </p:ext>
            </p:extLst>
          </p:nvPr>
        </p:nvGraphicFramePr>
        <p:xfrm>
          <a:off x="670378" y="4710800"/>
          <a:ext cx="1089976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7066">
                  <a:extLst>
                    <a:ext uri="{9D8B030D-6E8A-4147-A177-3AD203B41FA5}">
                      <a16:colId xmlns:a16="http://schemas.microsoft.com/office/drawing/2014/main" val="2650786506"/>
                    </a:ext>
                  </a:extLst>
                </a:gridCol>
                <a:gridCol w="785192">
                  <a:extLst>
                    <a:ext uri="{9D8B030D-6E8A-4147-A177-3AD203B41FA5}">
                      <a16:colId xmlns:a16="http://schemas.microsoft.com/office/drawing/2014/main" val="3642775191"/>
                    </a:ext>
                  </a:extLst>
                </a:gridCol>
                <a:gridCol w="786137">
                  <a:extLst>
                    <a:ext uri="{9D8B030D-6E8A-4147-A177-3AD203B41FA5}">
                      <a16:colId xmlns:a16="http://schemas.microsoft.com/office/drawing/2014/main" val="1233965274"/>
                    </a:ext>
                  </a:extLst>
                </a:gridCol>
                <a:gridCol w="786137">
                  <a:extLst>
                    <a:ext uri="{9D8B030D-6E8A-4147-A177-3AD203B41FA5}">
                      <a16:colId xmlns:a16="http://schemas.microsoft.com/office/drawing/2014/main" val="970401411"/>
                    </a:ext>
                  </a:extLst>
                </a:gridCol>
                <a:gridCol w="786137">
                  <a:extLst>
                    <a:ext uri="{9D8B030D-6E8A-4147-A177-3AD203B41FA5}">
                      <a16:colId xmlns:a16="http://schemas.microsoft.com/office/drawing/2014/main" val="514103106"/>
                    </a:ext>
                  </a:extLst>
                </a:gridCol>
                <a:gridCol w="786137">
                  <a:extLst>
                    <a:ext uri="{9D8B030D-6E8A-4147-A177-3AD203B41FA5}">
                      <a16:colId xmlns:a16="http://schemas.microsoft.com/office/drawing/2014/main" val="3483522838"/>
                    </a:ext>
                  </a:extLst>
                </a:gridCol>
                <a:gridCol w="786137">
                  <a:extLst>
                    <a:ext uri="{9D8B030D-6E8A-4147-A177-3AD203B41FA5}">
                      <a16:colId xmlns:a16="http://schemas.microsoft.com/office/drawing/2014/main" val="2090537712"/>
                    </a:ext>
                  </a:extLst>
                </a:gridCol>
                <a:gridCol w="786137">
                  <a:extLst>
                    <a:ext uri="{9D8B030D-6E8A-4147-A177-3AD203B41FA5}">
                      <a16:colId xmlns:a16="http://schemas.microsoft.com/office/drawing/2014/main" val="2303932872"/>
                    </a:ext>
                  </a:extLst>
                </a:gridCol>
                <a:gridCol w="786137">
                  <a:extLst>
                    <a:ext uri="{9D8B030D-6E8A-4147-A177-3AD203B41FA5}">
                      <a16:colId xmlns:a16="http://schemas.microsoft.com/office/drawing/2014/main" val="3650694139"/>
                    </a:ext>
                  </a:extLst>
                </a:gridCol>
                <a:gridCol w="786137">
                  <a:extLst>
                    <a:ext uri="{9D8B030D-6E8A-4147-A177-3AD203B41FA5}">
                      <a16:colId xmlns:a16="http://schemas.microsoft.com/office/drawing/2014/main" val="2234849493"/>
                    </a:ext>
                  </a:extLst>
                </a:gridCol>
                <a:gridCol w="786137">
                  <a:extLst>
                    <a:ext uri="{9D8B030D-6E8A-4147-A177-3AD203B41FA5}">
                      <a16:colId xmlns:a16="http://schemas.microsoft.com/office/drawing/2014/main" val="2746186694"/>
                    </a:ext>
                  </a:extLst>
                </a:gridCol>
                <a:gridCol w="786137">
                  <a:extLst>
                    <a:ext uri="{9D8B030D-6E8A-4147-A177-3AD203B41FA5}">
                      <a16:colId xmlns:a16="http://schemas.microsoft.com/office/drawing/2014/main" val="2109520967"/>
                    </a:ext>
                  </a:extLst>
                </a:gridCol>
                <a:gridCol w="786137">
                  <a:extLst>
                    <a:ext uri="{9D8B030D-6E8A-4147-A177-3AD203B41FA5}">
                      <a16:colId xmlns:a16="http://schemas.microsoft.com/office/drawing/2014/main" val="1050390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安装顺序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5348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法兰变形量</a:t>
                      </a: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(mm)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0.099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0.096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0.095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0.115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0.112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0.139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0.161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0.199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0.212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0.436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0.363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0.348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9520403"/>
                  </a:ext>
                </a:extLst>
              </a:tr>
            </a:tbl>
          </a:graphicData>
        </a:graphic>
      </p:graphicFrame>
      <p:sp>
        <p:nvSpPr>
          <p:cNvPr id="16" name="箭头: 左 15">
            <a:extLst>
              <a:ext uri="{FF2B5EF4-FFF2-40B4-BE49-F238E27FC236}">
                <a16:creationId xmlns:a16="http://schemas.microsoft.com/office/drawing/2014/main" id="{C8A76CAA-D29F-DC8F-2A41-15D57C5249F6}"/>
              </a:ext>
            </a:extLst>
          </p:cNvPr>
          <p:cNvSpPr/>
          <p:nvPr/>
        </p:nvSpPr>
        <p:spPr>
          <a:xfrm rot="7358595">
            <a:off x="665926" y="4024155"/>
            <a:ext cx="192330" cy="231907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箭头: 左 16">
            <a:extLst>
              <a:ext uri="{FF2B5EF4-FFF2-40B4-BE49-F238E27FC236}">
                <a16:creationId xmlns:a16="http://schemas.microsoft.com/office/drawing/2014/main" id="{B3A2611A-9823-8205-3EEF-D740F7889F3E}"/>
              </a:ext>
            </a:extLst>
          </p:cNvPr>
          <p:cNvSpPr/>
          <p:nvPr/>
        </p:nvSpPr>
        <p:spPr>
          <a:xfrm rot="3299081">
            <a:off x="2429271" y="4022384"/>
            <a:ext cx="192330" cy="231907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箭头: 左 12">
            <a:extLst>
              <a:ext uri="{FF2B5EF4-FFF2-40B4-BE49-F238E27FC236}">
                <a16:creationId xmlns:a16="http://schemas.microsoft.com/office/drawing/2014/main" id="{F6D5DD6D-6EE1-6DFA-448B-10AD92EA5949}"/>
              </a:ext>
            </a:extLst>
          </p:cNvPr>
          <p:cNvSpPr/>
          <p:nvPr/>
        </p:nvSpPr>
        <p:spPr>
          <a:xfrm rot="16200000">
            <a:off x="10548062" y="2304310"/>
            <a:ext cx="250533" cy="231907"/>
          </a:xfrm>
          <a:prstGeom prst="leftArrow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箭头: 左 12">
            <a:extLst>
              <a:ext uri="{FF2B5EF4-FFF2-40B4-BE49-F238E27FC236}">
                <a16:creationId xmlns:a16="http://schemas.microsoft.com/office/drawing/2014/main" id="{F360DFB9-75C1-1F59-5E50-CDD72F0CFCEA}"/>
              </a:ext>
            </a:extLst>
          </p:cNvPr>
          <p:cNvSpPr/>
          <p:nvPr/>
        </p:nvSpPr>
        <p:spPr>
          <a:xfrm rot="10800000">
            <a:off x="7992212" y="1792496"/>
            <a:ext cx="250533" cy="231907"/>
          </a:xfrm>
          <a:prstGeom prst="leftArrow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3E0F67A-4CBB-900E-4416-03EB4C1F68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28" b="12580"/>
          <a:stretch/>
        </p:blipFill>
        <p:spPr>
          <a:xfrm>
            <a:off x="6041571" y="1188450"/>
            <a:ext cx="1929683" cy="1440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C9BE4FD-7DB4-3201-1766-59CE7B6621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86" b="11244"/>
          <a:stretch/>
        </p:blipFill>
        <p:spPr>
          <a:xfrm>
            <a:off x="10453285" y="1200134"/>
            <a:ext cx="1706013" cy="1428316"/>
          </a:xfrm>
          <a:prstGeom prst="rect">
            <a:avLst/>
          </a:prstGeom>
        </p:spPr>
      </p:pic>
      <p:sp>
        <p:nvSpPr>
          <p:cNvPr id="6" name="箭头: 左 12">
            <a:extLst>
              <a:ext uri="{FF2B5EF4-FFF2-40B4-BE49-F238E27FC236}">
                <a16:creationId xmlns:a16="http://schemas.microsoft.com/office/drawing/2014/main" id="{128612AE-D023-3CCE-B680-65F37C046022}"/>
              </a:ext>
            </a:extLst>
          </p:cNvPr>
          <p:cNvSpPr/>
          <p:nvPr/>
        </p:nvSpPr>
        <p:spPr>
          <a:xfrm rot="10800000">
            <a:off x="10219497" y="1798122"/>
            <a:ext cx="250533" cy="231907"/>
          </a:xfrm>
          <a:prstGeom prst="leftArrow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D440CE4-F183-719C-271E-66890C7517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61" b="11244"/>
          <a:stretch/>
        </p:blipFill>
        <p:spPr>
          <a:xfrm>
            <a:off x="10372788" y="2646613"/>
            <a:ext cx="1814979" cy="1440000"/>
          </a:xfrm>
          <a:prstGeom prst="rect">
            <a:avLst/>
          </a:prstGeom>
        </p:spPr>
      </p:pic>
      <p:sp>
        <p:nvSpPr>
          <p:cNvPr id="12" name="箭头: 左 12">
            <a:extLst>
              <a:ext uri="{FF2B5EF4-FFF2-40B4-BE49-F238E27FC236}">
                <a16:creationId xmlns:a16="http://schemas.microsoft.com/office/drawing/2014/main" id="{F3980DD1-1611-A2B8-70F4-9DE8D6EA851A}"/>
              </a:ext>
            </a:extLst>
          </p:cNvPr>
          <p:cNvSpPr/>
          <p:nvPr/>
        </p:nvSpPr>
        <p:spPr>
          <a:xfrm>
            <a:off x="10161009" y="3137381"/>
            <a:ext cx="250532" cy="231907"/>
          </a:xfrm>
          <a:prstGeom prst="leftArrow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5E8A0E2E-3388-BC60-18C4-7D47E099F7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61" b="11244"/>
          <a:stretch/>
        </p:blipFill>
        <p:spPr>
          <a:xfrm>
            <a:off x="8346030" y="2649288"/>
            <a:ext cx="1814979" cy="1440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2C0DA05-13FA-556E-BB25-09966E4A90F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61" b="11244"/>
          <a:stretch/>
        </p:blipFill>
        <p:spPr>
          <a:xfrm>
            <a:off x="6344913" y="2646613"/>
            <a:ext cx="1814979" cy="1440000"/>
          </a:xfrm>
          <a:prstGeom prst="rect">
            <a:avLst/>
          </a:prstGeom>
        </p:spPr>
      </p:pic>
      <p:sp>
        <p:nvSpPr>
          <p:cNvPr id="30" name="椭圆 29">
            <a:extLst>
              <a:ext uri="{FF2B5EF4-FFF2-40B4-BE49-F238E27FC236}">
                <a16:creationId xmlns:a16="http://schemas.microsoft.com/office/drawing/2014/main" id="{F49F62ED-B530-4CA8-8185-DD5985DD81D5}"/>
              </a:ext>
            </a:extLst>
          </p:cNvPr>
          <p:cNvSpPr/>
          <p:nvPr/>
        </p:nvSpPr>
        <p:spPr>
          <a:xfrm>
            <a:off x="9228093" y="5073055"/>
            <a:ext cx="2366895" cy="39543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36537C9-4E16-D866-D963-094944599C6D}"/>
              </a:ext>
            </a:extLst>
          </p:cNvPr>
          <p:cNvSpPr txBox="1"/>
          <p:nvPr/>
        </p:nvSpPr>
        <p:spPr>
          <a:xfrm>
            <a:off x="1461760" y="5468458"/>
            <a:ext cx="94727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结论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：相较于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600mm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厚度的螺旋式桶轭结构，当桶轭的厚度增加到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1240mm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并进行结构优化后，法兰在安装过程中的变形量有了进一步的减小；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后续优化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：结合轭铁的实际制造与装配要求，进一步优化桶部轭铁结构，完善轭铁机械设计。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C8DA35C4-31D5-92E0-5D6C-C1C037E98B3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61" b="11244"/>
          <a:stretch/>
        </p:blipFill>
        <p:spPr>
          <a:xfrm>
            <a:off x="4385995" y="2636752"/>
            <a:ext cx="1814979" cy="1440000"/>
          </a:xfrm>
          <a:prstGeom prst="rect">
            <a:avLst/>
          </a:prstGeom>
        </p:spPr>
      </p:pic>
      <p:sp>
        <p:nvSpPr>
          <p:cNvPr id="13" name="箭头: 左 12">
            <a:extLst>
              <a:ext uri="{FF2B5EF4-FFF2-40B4-BE49-F238E27FC236}">
                <a16:creationId xmlns:a16="http://schemas.microsoft.com/office/drawing/2014/main" id="{5654671D-1C86-F7A9-BB6F-833B1F4BFFCB}"/>
              </a:ext>
            </a:extLst>
          </p:cNvPr>
          <p:cNvSpPr/>
          <p:nvPr/>
        </p:nvSpPr>
        <p:spPr>
          <a:xfrm>
            <a:off x="6192649" y="3124845"/>
            <a:ext cx="186138" cy="231907"/>
          </a:xfrm>
          <a:prstGeom prst="leftArrow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箭头: 左 10">
            <a:extLst>
              <a:ext uri="{FF2B5EF4-FFF2-40B4-BE49-F238E27FC236}">
                <a16:creationId xmlns:a16="http://schemas.microsoft.com/office/drawing/2014/main" id="{F7CDF093-2950-9996-8C53-6159E9744596}"/>
              </a:ext>
            </a:extLst>
          </p:cNvPr>
          <p:cNvSpPr/>
          <p:nvPr/>
        </p:nvSpPr>
        <p:spPr>
          <a:xfrm>
            <a:off x="8139055" y="3126914"/>
            <a:ext cx="250533" cy="231907"/>
          </a:xfrm>
          <a:prstGeom prst="leftArrow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290997" y="3738418"/>
            <a:ext cx="7120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Module-1</a:t>
            </a:r>
            <a:endParaRPr lang="zh-CN" alt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56073" y="3510396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45985" y="3137381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28352" y="2640922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78298" y="2066414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80466" y="1693747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522631" y="1552747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zh-CN" alt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090437" y="3510396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zh-CN" alt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439253" y="3137381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zh-CN" alt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2592154" y="263366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zh-CN" alt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501005" y="2061990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zh-CN" alt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111422" y="1693746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zh-CN" alt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DD1D7A3-E167-792B-1874-891C2BBB1652}"/>
              </a:ext>
            </a:extLst>
          </p:cNvPr>
          <p:cNvSpPr txBox="1"/>
          <p:nvPr/>
        </p:nvSpPr>
        <p:spPr>
          <a:xfrm>
            <a:off x="319125" y="856131"/>
            <a:ext cx="2083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互为工装</a:t>
            </a:r>
          </a:p>
        </p:txBody>
      </p:sp>
    </p:spTree>
    <p:extLst>
      <p:ext uri="{BB962C8B-B14F-4D97-AF65-F5344CB8AC3E}">
        <p14:creationId xmlns:p14="http://schemas.microsoft.com/office/powerpoint/2010/main" val="574194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07368" y="9346"/>
            <a:ext cx="8072494" cy="725470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cs typeface="Verdana" panose="020B0604030504040204" pitchFamily="34" charset="0"/>
              </a:rPr>
              <a:t>Outline</a:t>
            </a:r>
            <a:endParaRPr lang="zh-CN" altLang="en-US" dirty="0">
              <a:latin typeface="微软雅黑" panose="020B0503020204020204" pitchFamily="34" charset="-122"/>
              <a:cs typeface="Verdana" panose="020B0604030504040204" pitchFamily="34" charset="0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15A30093-632A-4747-A274-B4F975FE9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431" y="657418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C2CD71-562C-D0C3-A988-D21A6998B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轭铁概述</a:t>
            </a:r>
            <a:endParaRPr lang="en-US" altLang="zh-CN" dirty="0"/>
          </a:p>
          <a:p>
            <a:r>
              <a:rPr lang="en-US" altLang="zh-CN" dirty="0"/>
              <a:t>CDR</a:t>
            </a:r>
            <a:r>
              <a:rPr lang="zh-CN" altLang="en-US" dirty="0"/>
              <a:t>桶部轭铁结构设计与优化</a:t>
            </a:r>
            <a:endParaRPr lang="en-US" altLang="zh-CN" dirty="0"/>
          </a:p>
          <a:p>
            <a:r>
              <a:rPr lang="en-US" altLang="zh-CN" dirty="0"/>
              <a:t>TDR</a:t>
            </a:r>
            <a:r>
              <a:rPr lang="zh-CN" altLang="en-US" dirty="0"/>
              <a:t>桶部轭铁结构设计与优化</a:t>
            </a:r>
            <a:endParaRPr lang="en-US" altLang="zh-CN" dirty="0"/>
          </a:p>
          <a:p>
            <a:r>
              <a:rPr lang="zh-CN" altLang="en-US" dirty="0"/>
              <a:t>总结</a:t>
            </a:r>
          </a:p>
        </p:txBody>
      </p:sp>
    </p:spTree>
    <p:extLst>
      <p:ext uri="{BB962C8B-B14F-4D97-AF65-F5344CB8AC3E}">
        <p14:creationId xmlns:p14="http://schemas.microsoft.com/office/powerpoint/2010/main" val="3511642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3ED0F1E-5A39-45CD-94B1-CBA3EB4C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</a:rPr>
              <a:t>TDR</a:t>
            </a:r>
            <a:r>
              <a:rPr lang="zh-CN" altLang="en-US" dirty="0">
                <a:latin typeface="微软雅黑" panose="020B0503020204020204" pitchFamily="34" charset="-122"/>
              </a:rPr>
              <a:t>桶轭结构优化</a:t>
            </a: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BCD87388-1EDC-49E0-A7B8-EAA1759D1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431" y="657418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21" y="1412776"/>
            <a:ext cx="2402170" cy="248447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DD1D7A3-E167-792B-1874-891C2BBB1652}"/>
              </a:ext>
            </a:extLst>
          </p:cNvPr>
          <p:cNvSpPr txBox="1"/>
          <p:nvPr/>
        </p:nvSpPr>
        <p:spPr>
          <a:xfrm>
            <a:off x="314121" y="893597"/>
            <a:ext cx="2083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模态模拟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221" y="1436279"/>
            <a:ext cx="2540549" cy="23488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80" b="13475"/>
          <a:stretch/>
        </p:blipFill>
        <p:spPr>
          <a:xfrm>
            <a:off x="8688288" y="1651454"/>
            <a:ext cx="2660510" cy="21318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9976" y="1486583"/>
            <a:ext cx="2757585" cy="246163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0120BEA-7D6F-88C3-47AA-12DA9660DB8C}"/>
              </a:ext>
            </a:extLst>
          </p:cNvPr>
          <p:cNvSpPr txBox="1"/>
          <p:nvPr/>
        </p:nvSpPr>
        <p:spPr>
          <a:xfrm>
            <a:off x="9355675" y="3714330"/>
            <a:ext cx="15121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一阶固有频率</a:t>
            </a:r>
            <a:r>
              <a:rPr lang="en-US" altLang="zh-CN" sz="1600" dirty="0">
                <a:solidFill>
                  <a:srgbClr val="3B79C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44.798</a:t>
            </a:r>
            <a:r>
              <a:rPr lang="en-US" altLang="zh-CN" sz="16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Hz</a:t>
            </a:r>
            <a:endParaRPr lang="en-US" altLang="zh-CN" sz="16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879976" y="442827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结论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：在进行刚度优化后，模拟结果显示，桶轭结构的一阶固有频率已经避开了会产生共振的频率区间，符合设计需求。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后续优化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：桶轭的外侧支撑还有优化的空间，后续将会结合轭铁的实际制造与装配要求，进一步优化桶部轭铁的外侧辅助支撑结构，提升结构的稳定性。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467734" y="4758049"/>
            <a:ext cx="1512615" cy="91010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参考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CDR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阶段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模态优化方案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40905" y="3811147"/>
            <a:ext cx="1620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外部辅助支撑优化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12">
            <a:extLst>
              <a:ext uri="{FF2B5EF4-FFF2-40B4-BE49-F238E27FC236}">
                <a16:creationId xmlns:a16="http://schemas.microsoft.com/office/drawing/2014/main" id="{9CBD93A9-56C0-6A2B-9927-1D5D93A9ABC9}"/>
              </a:ext>
            </a:extLst>
          </p:cNvPr>
          <p:cNvSpPr/>
          <p:nvPr/>
        </p:nvSpPr>
        <p:spPr>
          <a:xfrm>
            <a:off x="2304161" y="4758049"/>
            <a:ext cx="1512615" cy="91010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桶轭结构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刚度优化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圆角矩形 12">
            <a:extLst>
              <a:ext uri="{FF2B5EF4-FFF2-40B4-BE49-F238E27FC236}">
                <a16:creationId xmlns:a16="http://schemas.microsoft.com/office/drawing/2014/main" id="{74A7B9E8-7CA6-7A67-2A42-68020CEEEF40}"/>
              </a:ext>
            </a:extLst>
          </p:cNvPr>
          <p:cNvSpPr/>
          <p:nvPr/>
        </p:nvSpPr>
        <p:spPr>
          <a:xfrm>
            <a:off x="4141704" y="4758049"/>
            <a:ext cx="1512615" cy="91010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桶轭结构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模态模拟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箭头: 左 12">
            <a:extLst>
              <a:ext uri="{FF2B5EF4-FFF2-40B4-BE49-F238E27FC236}">
                <a16:creationId xmlns:a16="http://schemas.microsoft.com/office/drawing/2014/main" id="{6E0CE76F-F25A-BB4C-D8DF-9B310B4F75AD}"/>
              </a:ext>
            </a:extLst>
          </p:cNvPr>
          <p:cNvSpPr/>
          <p:nvPr/>
        </p:nvSpPr>
        <p:spPr>
          <a:xfrm rot="10800000">
            <a:off x="2012117" y="5097148"/>
            <a:ext cx="250533" cy="231907"/>
          </a:xfrm>
          <a:prstGeom prst="leftArrow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箭头: 左 12">
            <a:extLst>
              <a:ext uri="{FF2B5EF4-FFF2-40B4-BE49-F238E27FC236}">
                <a16:creationId xmlns:a16="http://schemas.microsoft.com/office/drawing/2014/main" id="{84C0470E-5E54-2782-643E-8375CEAF98A1}"/>
              </a:ext>
            </a:extLst>
          </p:cNvPr>
          <p:cNvSpPr/>
          <p:nvPr/>
        </p:nvSpPr>
        <p:spPr>
          <a:xfrm rot="10800000">
            <a:off x="3855516" y="5097148"/>
            <a:ext cx="250533" cy="231907"/>
          </a:xfrm>
          <a:prstGeom prst="leftArrow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130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2685448-4874-49D9-A485-6265E793D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8477"/>
            <a:ext cx="10763325" cy="725470"/>
          </a:xfrm>
        </p:spPr>
        <p:txBody>
          <a:bodyPr/>
          <a:lstStyle/>
          <a:p>
            <a:r>
              <a:rPr lang="zh-CN" altLang="en-US" dirty="0"/>
              <a:t>总结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14C154A-5B78-F12A-64CE-596F6E08E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124" y="968496"/>
            <a:ext cx="11609523" cy="5184576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微软雅黑" panose="020B0503020204020204" pitchFamily="34" charset="-122"/>
              </a:rPr>
              <a:t>在</a:t>
            </a:r>
            <a:r>
              <a:rPr lang="en-US" altLang="zh-CN" dirty="0">
                <a:latin typeface="微软雅黑" panose="020B0503020204020204" pitchFamily="34" charset="-122"/>
              </a:rPr>
              <a:t>CDR</a:t>
            </a:r>
            <a:r>
              <a:rPr lang="zh-CN" altLang="en-US" dirty="0">
                <a:latin typeface="微软雅黑" panose="020B0503020204020204" pitchFamily="34" charset="-122"/>
              </a:rPr>
              <a:t>阶段，我们设计了桶部轭铁结构，并在此基础上不断优化桶部轭铁的结构，同时积攒了一些桶部轭铁设计与优化的经验，为后续</a:t>
            </a:r>
            <a:r>
              <a:rPr lang="en-US" altLang="zh-CN" dirty="0">
                <a:latin typeface="微软雅黑" panose="020B0503020204020204" pitchFamily="34" charset="-122"/>
              </a:rPr>
              <a:t>TDR</a:t>
            </a:r>
            <a:r>
              <a:rPr lang="zh-CN" altLang="en-US" dirty="0">
                <a:latin typeface="微软雅黑" panose="020B0503020204020204" pitchFamily="34" charset="-122"/>
              </a:rPr>
              <a:t>阶段的桶部轭铁的设计，提供基础与参考。</a:t>
            </a:r>
            <a:endParaRPr lang="en-US" altLang="zh-CN" dirty="0">
              <a:latin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</a:rPr>
              <a:t>到了</a:t>
            </a:r>
            <a:r>
              <a:rPr lang="en-US" altLang="zh-CN" dirty="0">
                <a:latin typeface="微软雅黑" panose="020B0503020204020204" pitchFamily="34" charset="-122"/>
              </a:rPr>
              <a:t>TDR</a:t>
            </a:r>
            <a:r>
              <a:rPr lang="zh-CN" altLang="en-US" dirty="0">
                <a:latin typeface="微软雅黑" panose="020B0503020204020204" pitchFamily="34" charset="-122"/>
              </a:rPr>
              <a:t>阶段，探测器的各项设计参数有变化，我们结合</a:t>
            </a:r>
            <a:r>
              <a:rPr lang="en-US" altLang="zh-CN" dirty="0">
                <a:latin typeface="微软雅黑" panose="020B0503020204020204" pitchFamily="34" charset="-122"/>
              </a:rPr>
              <a:t>CDR</a:t>
            </a:r>
            <a:r>
              <a:rPr lang="zh-CN" altLang="en-US" dirty="0">
                <a:latin typeface="微软雅黑" panose="020B0503020204020204" pitchFamily="34" charset="-122"/>
              </a:rPr>
              <a:t>阶段所积累的桶部轭铁的设计经验，进行桶部轭铁结构设计与模拟分析，模拟结果符合设计预期。</a:t>
            </a:r>
            <a:endParaRPr lang="en-US" altLang="zh-CN" dirty="0">
              <a:latin typeface="微软雅黑" panose="020B0503020204020204" pitchFamily="34" charset="-122"/>
            </a:endParaRPr>
          </a:p>
          <a:p>
            <a:r>
              <a:rPr lang="zh-CN" altLang="en-US" dirty="0"/>
              <a:t>后续的研究，我们将结合已有的结论，进一步优化轭铁结构，并完善轭铁结构设计。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0122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0F54ED6A-FDDD-437D-ADF2-8745700FC49A}"/>
              </a:ext>
            </a:extLst>
          </p:cNvPr>
          <p:cNvSpPr txBox="1">
            <a:spLocks/>
          </p:cNvSpPr>
          <p:nvPr/>
        </p:nvSpPr>
        <p:spPr>
          <a:xfrm>
            <a:off x="9359431" y="65741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rgbClr val="30303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3EE9F27-F463-4BE0-9176-B8DB5FD427C7}"/>
              </a:ext>
            </a:extLst>
          </p:cNvPr>
          <p:cNvSpPr/>
          <p:nvPr/>
        </p:nvSpPr>
        <p:spPr>
          <a:xfrm>
            <a:off x="4734088" y="2780928"/>
            <a:ext cx="27238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6600" b="1" dirty="0">
                <a:latin typeface="Arial Rounded MT Bold" panose="020F0704030504030204" pitchFamily="34" charset="0"/>
                <a:ea typeface="微软雅黑" pitchFamily="34" charset="-122"/>
                <a:cs typeface="+mj-cs"/>
              </a:rPr>
              <a:t>谢谢！</a:t>
            </a:r>
          </a:p>
        </p:txBody>
      </p:sp>
    </p:spTree>
    <p:extLst>
      <p:ext uri="{BB962C8B-B14F-4D97-AF65-F5344CB8AC3E}">
        <p14:creationId xmlns:p14="http://schemas.microsoft.com/office/powerpoint/2010/main" val="3028000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3ED0F1E-5A39-45CD-94B1-CBA3EB4C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轭铁概述</a:t>
            </a:r>
          </a:p>
        </p:txBody>
      </p:sp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8A17F911-7DFD-42E7-A628-8F227F7D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431" y="657418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E1B4C6E-F4BC-A717-59BE-9B6C6AFB0682}"/>
              </a:ext>
            </a:extLst>
          </p:cNvPr>
          <p:cNvSpPr txBox="1"/>
          <p:nvPr/>
        </p:nvSpPr>
        <p:spPr>
          <a:xfrm>
            <a:off x="7032104" y="1859339"/>
            <a:ext cx="48965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探测器总重量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：约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6000t</a:t>
            </a:r>
          </a:p>
          <a:p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轭铁重量：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约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3800t</a:t>
            </a:r>
          </a:p>
          <a:p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轭铁组成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：端部轭铁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桶部轭铁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1)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为内部的子探测器提供支撑、调整和锁紧；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2)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提供磁场回路，确保磁场的均匀性要求；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3)μ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探测器的吸收体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吸收除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之外的所有粒子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4)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探测器提供安装空间；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83133CD-B60A-7DB1-C650-194918B19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4808" y="1196752"/>
            <a:ext cx="5665799" cy="487409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18DAD3D-DE4C-6DBB-FA21-E463179E9641}"/>
              </a:ext>
            </a:extLst>
          </p:cNvPr>
          <p:cNvSpPr txBox="1"/>
          <p:nvPr/>
        </p:nvSpPr>
        <p:spPr>
          <a:xfrm>
            <a:off x="4871864" y="5680807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桶部轭铁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681024D-84BC-7333-B59C-A16945B279C6}"/>
              </a:ext>
            </a:extLst>
          </p:cNvPr>
          <p:cNvSpPr txBox="1"/>
          <p:nvPr/>
        </p:nvSpPr>
        <p:spPr>
          <a:xfrm>
            <a:off x="2539732" y="96521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端部轭铁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69388F4-0221-9BF8-D3D6-52E5612FCDD5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1703512" y="1149884"/>
            <a:ext cx="836220" cy="9109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77EBA144-417C-E75E-7545-0F817F7FFF43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647728" y="1149884"/>
            <a:ext cx="1484063" cy="2175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FFFA3DD4-A69A-49B5-8B0A-F18F1F437092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4251897" y="5505433"/>
            <a:ext cx="619967" cy="3600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ACB1EE2E-22E1-0897-D28E-5547E7A052EA}"/>
              </a:ext>
            </a:extLst>
          </p:cNvPr>
          <p:cNvSpPr txBox="1"/>
          <p:nvPr/>
        </p:nvSpPr>
        <p:spPr>
          <a:xfrm>
            <a:off x="5700216" y="217115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超导磁体</a:t>
            </a: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17A3FADA-784E-18BA-60B1-9FEC68171ED1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4935579" y="2232448"/>
            <a:ext cx="764637" cy="1233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155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A7DED6B-D521-B61D-E563-BE04E3CA8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</a:rPr>
              <a:t>轭铁概述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D2BB40-18DD-005D-EBC5-6E1CEAE4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4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1DBA413-A979-975A-3E40-249F2BBF40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26" t="25215" r="75330" b="41769"/>
          <a:stretch/>
        </p:blipFill>
        <p:spPr>
          <a:xfrm>
            <a:off x="7176120" y="896857"/>
            <a:ext cx="3744416" cy="25202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9144309-3DD8-5515-A337-4EE88BF07542}"/>
                  </a:ext>
                </a:extLst>
              </p:cNvPr>
              <p:cNvSpPr txBox="1"/>
              <p:nvPr/>
            </p:nvSpPr>
            <p:spPr>
              <a:xfrm>
                <a:off x="6201172" y="3335781"/>
                <a:ext cx="5976664" cy="3231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BES III</a:t>
                </a:r>
                <a:r>
                  <a:rPr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轭铁</a:t>
                </a:r>
                <a:endPara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结构：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端轭（对半开合）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+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桶轭（八边形）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高度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：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5.24m</a:t>
                </a:r>
              </a:p>
              <a:p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长度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：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5.6m</a:t>
                </a:r>
              </a:p>
              <a:p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端轭层数与层厚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：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9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层、厚度从内到外分别是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40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40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30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30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30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50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80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80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50</a:t>
                </a:r>
              </a:p>
              <a:p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端轭探测器安装空间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：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层、厚度为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40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，用来安放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探测器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桶轭层数与层厚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：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9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层、厚度从内到外分别是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30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30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30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40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40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80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80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80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150</a:t>
                </a:r>
              </a:p>
              <a:p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桶轭探测器安装空间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：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层、厚度为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40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，用来安放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探测器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重量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：端轭和桶轭总重量约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444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吨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9144309-3DD8-5515-A337-4EE88BF07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172" y="3335781"/>
                <a:ext cx="5976664" cy="3231654"/>
              </a:xfrm>
              <a:prstGeom prst="rect">
                <a:avLst/>
              </a:prstGeom>
              <a:blipFill>
                <a:blip r:embed="rId3"/>
                <a:stretch>
                  <a:fillRect l="-815" t="-1509" r="-3670" b="-20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1B3B4ADC-D2F8-AEBF-8180-8B0D70F6D7BE}"/>
              </a:ext>
            </a:extLst>
          </p:cNvPr>
          <p:cNvSpPr txBox="1"/>
          <p:nvPr/>
        </p:nvSpPr>
        <p:spPr>
          <a:xfrm>
            <a:off x="2502423" y="5589240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BES III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探测器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3BDB5E5-1593-5D7E-0C13-520ECD7F19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0169" y="1556792"/>
            <a:ext cx="5267607" cy="390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44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1C0B786-DBB0-EE0A-BCB0-09ADF2792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</a:rPr>
              <a:t>轭铁概述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D176165-4A5D-3DAC-A2E1-5EE079465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5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E89C7C2-6950-7AFB-36E9-3731C1F02AD5}"/>
              </a:ext>
            </a:extLst>
          </p:cNvPr>
          <p:cNvSpPr txBox="1"/>
          <p:nvPr/>
        </p:nvSpPr>
        <p:spPr>
          <a:xfrm>
            <a:off x="6384032" y="3573016"/>
            <a:ext cx="56886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BELLE II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轭铁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结构：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端轭（对半开合）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桶轭（八边形）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高度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7.7m</a:t>
            </a: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长度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7.1m</a:t>
            </a: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端轭层数与层厚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层、厚度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47</a:t>
            </a: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端轭探测器安装空间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层、厚度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，用来安放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KLM</a:t>
            </a: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桶轭层数与层厚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层、厚度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47</a:t>
            </a: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桶轭探测器安装空间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层、厚度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，用来安放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KLM</a:t>
            </a: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重量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：端轭和桶轭总重量约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1174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00CC07C-EE16-4ABB-330C-8599F13B5909}"/>
              </a:ext>
            </a:extLst>
          </p:cNvPr>
          <p:cNvSpPr txBox="1"/>
          <p:nvPr/>
        </p:nvSpPr>
        <p:spPr>
          <a:xfrm>
            <a:off x="2217962" y="5589240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BELLE II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探测器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B51885A-5569-6F96-60D9-89427072FD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908720"/>
            <a:ext cx="2422052" cy="21112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95EC92A-E2A0-6824-E37A-9C8F52F33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570" y="908720"/>
            <a:ext cx="3414926" cy="2111222"/>
          </a:xfrm>
          <a:prstGeom prst="rect">
            <a:avLst/>
          </a:prstGeom>
        </p:spPr>
      </p:pic>
      <p:pic>
        <p:nvPicPr>
          <p:cNvPr id="1026" name="Picture 2" descr="Belle II: On the track of the antimatter puzzle | Max Planck Institut ...">
            <a:extLst>
              <a:ext uri="{FF2B5EF4-FFF2-40B4-BE49-F238E27FC236}">
                <a16:creationId xmlns:a16="http://schemas.microsoft.com/office/drawing/2014/main" id="{93196F53-86E5-6881-0FD1-AFEDB2289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04" y="1496411"/>
            <a:ext cx="524045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027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F141E82-AFD8-7961-9E15-983A3A7A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</a:rPr>
              <a:t>轭铁概述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FE2487-E1CA-6BAF-F580-91EAC8894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6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内容占位符 4">
            <a:extLst>
              <a:ext uri="{FF2B5EF4-FFF2-40B4-BE49-F238E27FC236}">
                <a16:creationId xmlns:a16="http://schemas.microsoft.com/office/drawing/2014/main" id="{7B8DCAB7-BA98-5BF4-5AFC-B6BE5A842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125" y="1020227"/>
            <a:ext cx="6266365" cy="435133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2007BDF-0272-DCB3-5DAB-DD9B186B3E2C}"/>
              </a:ext>
            </a:extLst>
          </p:cNvPr>
          <p:cNvSpPr txBox="1"/>
          <p:nvPr/>
        </p:nvSpPr>
        <p:spPr>
          <a:xfrm>
            <a:off x="6456040" y="4228598"/>
            <a:ext cx="56639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CMS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轭铁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结构：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桶轭（十二边形分五段）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端轭（六个盘状结构）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高度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15m</a:t>
            </a: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长度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28.7m</a:t>
            </a: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端轭层数与壁厚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层、厚度从内到外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600</a:t>
            </a: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桶轭层数与壁厚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层、厚度从内到外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630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630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重量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：端轭和桶轭总重量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12500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504830F-7A69-7084-A19F-7127F5B881AF}"/>
              </a:ext>
            </a:extLst>
          </p:cNvPr>
          <p:cNvSpPr txBox="1"/>
          <p:nvPr/>
        </p:nvSpPr>
        <p:spPr>
          <a:xfrm>
            <a:off x="2410996" y="567724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CMS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探测器示意图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44BD5B1-E541-09FE-06D1-25B5B56EBC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88088" y="969437"/>
            <a:ext cx="4502936" cy="29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50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3ED0F1E-5A39-45CD-94B1-CBA3EB4C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微软雅黑" panose="020B0503020204020204" pitchFamily="34" charset="-122"/>
              </a:rPr>
              <a:t>CEPC</a:t>
            </a:r>
            <a:r>
              <a:rPr lang="zh-CN" altLang="en-US" dirty="0">
                <a:latin typeface="微软雅黑" panose="020B0503020204020204" pitchFamily="34" charset="-122"/>
              </a:rPr>
              <a:t>轭铁设计要求</a:t>
            </a:r>
          </a:p>
        </p:txBody>
      </p:sp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8A17F911-7DFD-42E7-A628-8F227F7D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431" y="657418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E1B4C6E-F4BC-A717-59BE-9B6C6AFB0682}"/>
              </a:ext>
            </a:extLst>
          </p:cNvPr>
          <p:cNvSpPr txBox="1"/>
          <p:nvPr/>
        </p:nvSpPr>
        <p:spPr>
          <a:xfrm>
            <a:off x="5951984" y="1397674"/>
            <a:ext cx="593881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设计要求总结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探测器要求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1)μ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探测器预留安装空间为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40mm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2)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尽可能少的探测死区；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超导磁体要求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1)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轭铁材料需具有高磁导率；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2)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轭铁材料需具有较小的矫顽磁力；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3)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设计轭铁形状应尽量减小漏磁；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机械设计要求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1)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保证足够的强度和刚度；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2)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易制造、加工与组装；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3)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为子探测器的维护提供方便；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4)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较高的安装精度（对边精度要求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±1mm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）；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2A924FF-AD64-C500-BD0F-47C380F743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" b="2059"/>
          <a:stretch/>
        </p:blipFill>
        <p:spPr>
          <a:xfrm>
            <a:off x="839416" y="1484784"/>
            <a:ext cx="471467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35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3ED0F1E-5A39-45CD-94B1-CBA3EB4C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微软雅黑" panose="020B0503020204020204" pitchFamily="34" charset="-122"/>
              </a:rPr>
              <a:t>桶轭结构设计</a:t>
            </a:r>
          </a:p>
        </p:txBody>
      </p:sp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8A17F911-7DFD-42E7-A628-8F227F7D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431" y="657418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8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6C8F724-AADA-4F88-E7B4-680468D6C2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528" r="50529" b="703"/>
          <a:stretch/>
        </p:blipFill>
        <p:spPr>
          <a:xfrm>
            <a:off x="3645122" y="1617834"/>
            <a:ext cx="2038787" cy="19991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1CF922F-5812-1390-AAB4-DBE095304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47" y="1792402"/>
            <a:ext cx="3153475" cy="16500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5E300BA-1285-60F2-BE7B-F4D4B35DDF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" b="136"/>
          <a:stretch/>
        </p:blipFill>
        <p:spPr>
          <a:xfrm>
            <a:off x="5792509" y="1617834"/>
            <a:ext cx="2038787" cy="199917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6724850-435E-957B-33E0-5F6F367CD1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t="833" r="51570" b="17572"/>
          <a:stretch/>
        </p:blipFill>
        <p:spPr>
          <a:xfrm>
            <a:off x="7934577" y="1610862"/>
            <a:ext cx="2659235" cy="211541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C9357BE-A3F1-ECAE-2119-45C34DB58701}"/>
              </a:ext>
            </a:extLst>
          </p:cNvPr>
          <p:cNvSpPr txBox="1"/>
          <p:nvPr/>
        </p:nvSpPr>
        <p:spPr>
          <a:xfrm>
            <a:off x="290551" y="1717284"/>
            <a:ext cx="1377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对称式结构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060DEA3-059E-625C-2115-FD152446D7C4}"/>
              </a:ext>
            </a:extLst>
          </p:cNvPr>
          <p:cNvSpPr txBox="1"/>
          <p:nvPr/>
        </p:nvSpPr>
        <p:spPr>
          <a:xfrm>
            <a:off x="10593812" y="2376182"/>
            <a:ext cx="1584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自重最大变形</a:t>
            </a:r>
            <a:r>
              <a:rPr lang="en-US" altLang="zh-CN" sz="16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19.957mm</a:t>
            </a:r>
            <a:endParaRPr lang="en-US" altLang="zh-CN" sz="16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7ABDAED-903B-B601-1F85-E80B4306CD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047" y="4318557"/>
            <a:ext cx="3153475" cy="164925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B15FA87-8BD6-B70D-0010-F8B038B3EB55}"/>
              </a:ext>
            </a:extLst>
          </p:cNvPr>
          <p:cNvSpPr txBox="1"/>
          <p:nvPr/>
        </p:nvSpPr>
        <p:spPr>
          <a:xfrm>
            <a:off x="1199456" y="6315316"/>
            <a:ext cx="10358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缺点</a:t>
            </a:r>
            <a:r>
              <a:rPr lang="zh-CN" altLang="en-US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：虽规避了探测死区，但仍然存在上述的问题；</a:t>
            </a:r>
            <a:endParaRPr lang="en-US" altLang="zh-CN" sz="16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904F97-BBAF-60B7-BC42-69A1173D54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28" b="13831"/>
          <a:stretch/>
        </p:blipFill>
        <p:spPr>
          <a:xfrm>
            <a:off x="7896116" y="4207819"/>
            <a:ext cx="2654958" cy="218948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7A0FC8F-C125-D0EB-B48E-2C32B1F63E59}"/>
              </a:ext>
            </a:extLst>
          </p:cNvPr>
          <p:cNvSpPr txBox="1"/>
          <p:nvPr/>
        </p:nvSpPr>
        <p:spPr>
          <a:xfrm>
            <a:off x="10696655" y="5027898"/>
            <a:ext cx="14094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自重最大变形</a:t>
            </a:r>
            <a:r>
              <a:rPr lang="en-US" altLang="zh-CN" sz="16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13.996mm</a:t>
            </a:r>
            <a:endParaRPr lang="en-US" altLang="zh-CN" sz="16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69F65A5-E7BE-48D7-1D9D-DA3B28E294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9389" y="4318557"/>
            <a:ext cx="2038787" cy="2003458"/>
          </a:xfrm>
          <a:prstGeom prst="rect">
            <a:avLst/>
          </a:prstGeom>
        </p:spPr>
      </p:pic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7030F3BF-C519-3FD9-6E23-E7FF46A4A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927319"/>
              </p:ext>
            </p:extLst>
          </p:nvPr>
        </p:nvGraphicFramePr>
        <p:xfrm>
          <a:off x="2450911" y="866356"/>
          <a:ext cx="649695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331">
                  <a:extLst>
                    <a:ext uri="{9D8B030D-6E8A-4147-A177-3AD203B41FA5}">
                      <a16:colId xmlns:a16="http://schemas.microsoft.com/office/drawing/2014/main" val="168626701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0642336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231008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239367265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401873016"/>
                    </a:ext>
                  </a:extLst>
                </a:gridCol>
              </a:tblGrid>
              <a:tr h="26829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材料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长度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厚度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μ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探测器安装空间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层板厚度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7518223"/>
                  </a:ext>
                </a:extLst>
              </a:tr>
              <a:tr h="36760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号钢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8960mm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600mm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50mm × 7</a:t>
                      </a: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从内到外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65(mm)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3942469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EBBB8D24-13FF-3CF2-3B40-03A92CEC182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437" t="49821"/>
          <a:stretch/>
        </p:blipFill>
        <p:spPr>
          <a:xfrm>
            <a:off x="3588444" y="4304823"/>
            <a:ext cx="2038791" cy="199548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035A886-4798-AF71-43C4-8E89B9F657F6}"/>
              </a:ext>
            </a:extLst>
          </p:cNvPr>
          <p:cNvSpPr txBox="1"/>
          <p:nvPr/>
        </p:nvSpPr>
        <p:spPr>
          <a:xfrm>
            <a:off x="1199456" y="3718450"/>
            <a:ext cx="10358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缺点</a:t>
            </a:r>
            <a:r>
              <a:rPr lang="zh-CN" altLang="en-US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：模块之间的连接处属于探测死区；</a:t>
            </a:r>
            <a:r>
              <a:rPr lang="en-US" altLang="zh-CN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探测器的安装空间很大，探测器制造存在困难，且</a:t>
            </a:r>
            <a:r>
              <a:rPr lang="en-US" altLang="zh-CN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探测器不便于维护；</a:t>
            </a:r>
            <a:endParaRPr lang="en-US" altLang="zh-CN" sz="16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1C62971-FE69-49F1-F72C-315E80122D46}"/>
              </a:ext>
            </a:extLst>
          </p:cNvPr>
          <p:cNvSpPr/>
          <p:nvPr/>
        </p:nvSpPr>
        <p:spPr>
          <a:xfrm>
            <a:off x="3841822" y="3123716"/>
            <a:ext cx="291273" cy="305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876DADC4-3B8A-306F-6CC9-9C6A2C8B0F6C}"/>
              </a:ext>
            </a:extLst>
          </p:cNvPr>
          <p:cNvCxnSpPr>
            <a:cxnSpLocks/>
          </p:cNvCxnSpPr>
          <p:nvPr/>
        </p:nvCxnSpPr>
        <p:spPr>
          <a:xfrm>
            <a:off x="3454272" y="3160136"/>
            <a:ext cx="387550" cy="933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6C9357BE-A3F1-ECAE-2119-45C34DB58701}"/>
              </a:ext>
            </a:extLst>
          </p:cNvPr>
          <p:cNvSpPr txBox="1"/>
          <p:nvPr/>
        </p:nvSpPr>
        <p:spPr>
          <a:xfrm>
            <a:off x="357478" y="903121"/>
            <a:ext cx="1583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CDR</a:t>
            </a:r>
            <a:r>
              <a:rPr lang="zh-CN" altLang="en-US" sz="18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阶段</a:t>
            </a:r>
            <a:endParaRPr lang="en-US" altLang="zh-CN" sz="1800" dirty="0">
              <a:solidFill>
                <a:srgbClr val="11111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轭铁设计参数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5391117-8CE3-86C2-1FAD-1A07F85BE015}"/>
              </a:ext>
            </a:extLst>
          </p:cNvPr>
          <p:cNvSpPr txBox="1"/>
          <p:nvPr/>
        </p:nvSpPr>
        <p:spPr>
          <a:xfrm>
            <a:off x="319125" y="4219839"/>
            <a:ext cx="1362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螺旋式结构</a:t>
            </a:r>
            <a:endParaRPr lang="en-US" altLang="zh-CN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6285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3ED0F1E-5A39-45CD-94B1-CBA3EB4C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微软雅黑" panose="020B0503020204020204" pitchFamily="34" charset="-122"/>
              </a:rPr>
              <a:t>桶轭结构优化</a:t>
            </a:r>
          </a:p>
        </p:txBody>
      </p:sp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8A17F911-7DFD-42E7-A628-8F227F7D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431" y="657418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9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4014661"/>
                  </p:ext>
                </p:extLst>
              </p:nvPr>
            </p:nvGraphicFramePr>
            <p:xfrm>
              <a:off x="319125" y="3140967"/>
              <a:ext cx="5188925" cy="337763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6751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82141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86780">
                    <a:tc>
                      <a:txBody>
                        <a:bodyPr/>
                        <a:lstStyle/>
                        <a:p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螺旋式结构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67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特点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十二边形结构，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12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个模块，轴向分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段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67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材料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优质碳素结构钢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号钢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13156923"/>
                      </a:ext>
                    </a:extLst>
                  </a:tr>
                  <a:tr h="2867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2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长度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8960mm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867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厚度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600mm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867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内对边尺寸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7320mm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867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μ</a:t>
                          </a:r>
                          <a:r>
                            <a:rPr lang="zh-CN" altLang="en-US" sz="12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探测器安装空间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50mm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层）</a:t>
                          </a:r>
                          <a:endParaRPr lang="en-US" altLang="zh-CN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867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2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层板厚度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从内到外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65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、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20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、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20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、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20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、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20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、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20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、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20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、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65(mm)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867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重量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579t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7966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特点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1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1)</a:t>
                          </a:r>
                          <a:r>
                            <a:rPr lang="zh-CN" altLang="en-US" sz="11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层板厚度从内向外减小，层板宽度差距大；</a:t>
                          </a:r>
                          <a:endParaRPr lang="en-US" altLang="zh-CN" sz="11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1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2)</a:t>
                          </a:r>
                          <a:r>
                            <a:rPr lang="zh-CN" altLang="en-US" sz="11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探测角度可以做到全覆盖，避免了探测死区；</a:t>
                          </a:r>
                        </a:p>
                        <a:p>
                          <a:pPr algn="l"/>
                          <a:r>
                            <a:rPr lang="en-US" altLang="zh-CN" sz="11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3)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11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zh-CN" altLang="en-US" sz="11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探测器放置空间的侧板均可以单独打开，方便安装和后续检修维护；</a:t>
                          </a:r>
                          <a:endParaRPr lang="en-US" altLang="zh-CN" sz="11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5653627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4014661"/>
                  </p:ext>
                </p:extLst>
              </p:nvPr>
            </p:nvGraphicFramePr>
            <p:xfrm>
              <a:off x="319125" y="3140967"/>
              <a:ext cx="5188925" cy="337763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6751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82141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86780">
                    <a:tc>
                      <a:txBody>
                        <a:bodyPr/>
                        <a:lstStyle/>
                        <a:p>
                          <a:endParaRPr lang="zh-CN" altLang="en-US" sz="12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螺旋式结构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67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特点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十二边形结构，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12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个模块，轴向分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段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67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材料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优质碳素结构钢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号钢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13156923"/>
                      </a:ext>
                    </a:extLst>
                  </a:tr>
                  <a:tr h="2867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2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长度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8960mm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867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厚度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600mm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867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内对边尺寸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7320mm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867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μ</a:t>
                          </a:r>
                          <a:r>
                            <a:rPr lang="zh-CN" altLang="en-US" sz="12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探测器安装空间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50mm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层）</a:t>
                          </a:r>
                          <a:endParaRPr lang="en-US" altLang="zh-CN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867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2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层板厚度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从内到外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65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、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20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、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20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、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20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、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20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、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20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、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20</a:t>
                          </a:r>
                          <a:r>
                            <a:rPr lang="zh-CN" altLang="en-US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、</a:t>
                          </a:r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65(mm)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867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重量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579t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7966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特点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6045" t="-324427" r="-638" b="-30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653627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95B78E58-CD32-BDAB-1BC4-295D93CC66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178" y="881614"/>
            <a:ext cx="3592611" cy="178233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3D80441-F30A-E11D-0ED2-20B3B32B56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3258" y="872683"/>
            <a:ext cx="3859554" cy="1800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CECD1E1-1082-058B-44D2-B6F5F36A4D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14" b="-1289"/>
          <a:stretch/>
        </p:blipFill>
        <p:spPr>
          <a:xfrm>
            <a:off x="7701286" y="836712"/>
            <a:ext cx="1995114" cy="19478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BCA9512-D1CF-3132-73B2-DCEEE5D58DA0}"/>
              </a:ext>
            </a:extLst>
          </p:cNvPr>
          <p:cNvSpPr txBox="1"/>
          <p:nvPr/>
        </p:nvSpPr>
        <p:spPr>
          <a:xfrm>
            <a:off x="319125" y="836712"/>
            <a:ext cx="1362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螺旋式结构</a:t>
            </a:r>
            <a:endParaRPr lang="en-US" altLang="zh-CN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581E476-1F9D-247E-D209-3D5E76F7CA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0" b="-874"/>
          <a:stretch/>
        </p:blipFill>
        <p:spPr>
          <a:xfrm>
            <a:off x="9892874" y="875027"/>
            <a:ext cx="1853940" cy="189757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EC97D62B-6553-BF8A-A87B-816A5825F01D}"/>
              </a:ext>
            </a:extLst>
          </p:cNvPr>
          <p:cNvSpPr txBox="1"/>
          <p:nvPr/>
        </p:nvSpPr>
        <p:spPr>
          <a:xfrm>
            <a:off x="498433" y="2678237"/>
            <a:ext cx="31683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优化措施：模块内增加</a:t>
            </a:r>
            <a:r>
              <a:rPr lang="en-US" altLang="zh-CN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个内隔板</a:t>
            </a:r>
            <a:endParaRPr lang="en-US" altLang="zh-CN" sz="16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3A21096-A8AE-3189-C46B-90D45BD74C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28" b="13831"/>
          <a:stretch/>
        </p:blipFill>
        <p:spPr>
          <a:xfrm>
            <a:off x="9065596" y="3239986"/>
            <a:ext cx="2681218" cy="211327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16A87AA-8533-AC5C-EAAB-A1E91FA9AFCB}"/>
              </a:ext>
            </a:extLst>
          </p:cNvPr>
          <p:cNvSpPr txBox="1"/>
          <p:nvPr/>
        </p:nvSpPr>
        <p:spPr>
          <a:xfrm>
            <a:off x="9701623" y="5490511"/>
            <a:ext cx="15727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自重最大变形</a:t>
            </a:r>
            <a:r>
              <a:rPr lang="en-US" altLang="zh-CN" sz="16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1.7629mm</a:t>
            </a:r>
            <a:endParaRPr lang="en-US" altLang="zh-CN" sz="16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B342864-CD41-ACD1-692A-3E4196B7F5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94" b="39309"/>
          <a:stretch/>
        </p:blipFill>
        <p:spPr>
          <a:xfrm>
            <a:off x="5793035" y="3140968"/>
            <a:ext cx="2880000" cy="13817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3027E71-1D90-D31E-2E15-D2AFCD6FB8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53" b="39309"/>
          <a:stretch/>
        </p:blipFill>
        <p:spPr>
          <a:xfrm>
            <a:off x="5793035" y="4904157"/>
            <a:ext cx="2880000" cy="117134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6D99B31-9B9D-420C-253E-F84D8747ADA8}"/>
              </a:ext>
            </a:extLst>
          </p:cNvPr>
          <p:cNvSpPr txBox="1"/>
          <p:nvPr/>
        </p:nvSpPr>
        <p:spPr>
          <a:xfrm>
            <a:off x="5793035" y="4498044"/>
            <a:ext cx="2908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未增加内隔板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单模块的自重变形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1.06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mm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202DEA7-2A50-6A2C-0B12-89D049A0BD18}"/>
              </a:ext>
            </a:extLst>
          </p:cNvPr>
          <p:cNvSpPr txBox="1"/>
          <p:nvPr/>
        </p:nvSpPr>
        <p:spPr>
          <a:xfrm>
            <a:off x="5793034" y="6056934"/>
            <a:ext cx="2880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增加内隔板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单模块的自重变形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dirty="0">
                <a:solidFill>
                  <a:srgbClr val="3B79C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0.37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mm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1103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蓝色模板1.potx" id="{3EFF5B8A-3744-4F50-9141-5F5AF1483C88}" vid="{80960B81-4B85-47D9-B032-DE1DEC63BA0E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蓝色模板1.potx" id="{92B4EC0F-C3DC-4C45-A3F4-EEB94B5A0168}" vid="{F08DFE11-06AE-4EB2-9986-B71EC3124027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43479</TotalTime>
  <Words>2487</Words>
  <Application>Microsoft Office PowerPoint</Application>
  <PresentationFormat>宽屏</PresentationFormat>
  <Paragraphs>413</Paragraphs>
  <Slides>22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黑体</vt:lpstr>
      <vt:lpstr>微软雅黑</vt:lpstr>
      <vt:lpstr>Arial</vt:lpstr>
      <vt:lpstr>Arial Rounded MT Bold</vt:lpstr>
      <vt:lpstr>Calibri</vt:lpstr>
      <vt:lpstr>Cambria Math</vt:lpstr>
      <vt:lpstr>Times New Roman</vt:lpstr>
      <vt:lpstr>Wingdings</vt:lpstr>
      <vt:lpstr>Office 主题</vt:lpstr>
      <vt:lpstr>1_Office 主题</vt:lpstr>
      <vt:lpstr>PowerPoint 演示文稿</vt:lpstr>
      <vt:lpstr>Outline</vt:lpstr>
      <vt:lpstr>轭铁概述</vt:lpstr>
      <vt:lpstr>轭铁概述</vt:lpstr>
      <vt:lpstr>轭铁概述</vt:lpstr>
      <vt:lpstr>轭铁概述</vt:lpstr>
      <vt:lpstr>CEPC轭铁设计要求</vt:lpstr>
      <vt:lpstr>桶轭结构设计</vt:lpstr>
      <vt:lpstr>桶轭结构优化</vt:lpstr>
      <vt:lpstr>桶轭结构优化</vt:lpstr>
      <vt:lpstr>桶轭安装设计</vt:lpstr>
      <vt:lpstr>桶轭安装设计</vt:lpstr>
      <vt:lpstr>桶轭安装设计</vt:lpstr>
      <vt:lpstr>桶轭安装设计优化</vt:lpstr>
      <vt:lpstr>桶轭模态分析</vt:lpstr>
      <vt:lpstr>桶轭模态分析</vt:lpstr>
      <vt:lpstr>小结</vt:lpstr>
      <vt:lpstr>TDR桶轭结构设计</vt:lpstr>
      <vt:lpstr>TDR桶轭安装设计</vt:lpstr>
      <vt:lpstr>TDR桶轭结构优化</vt:lpstr>
      <vt:lpstr>总结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progress of the twin aperture magnets</dc:title>
  <dc:creator>1uke</dc:creator>
  <cp:lastModifiedBy>Luke Xia</cp:lastModifiedBy>
  <cp:revision>2582</cp:revision>
  <cp:lastPrinted>2024-08-22T06:09:22Z</cp:lastPrinted>
  <dcterms:created xsi:type="dcterms:W3CDTF">2021-06-21T06:39:39Z</dcterms:created>
  <dcterms:modified xsi:type="dcterms:W3CDTF">2024-08-24T00:03:47Z</dcterms:modified>
</cp:coreProperties>
</file>