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53" r:id="rId2"/>
    <p:sldId id="907" r:id="rId3"/>
    <p:sldId id="994" r:id="rId4"/>
    <p:sldId id="1007" r:id="rId5"/>
    <p:sldId id="1006" r:id="rId6"/>
    <p:sldId id="995" r:id="rId7"/>
    <p:sldId id="986" r:id="rId8"/>
    <p:sldId id="1003" r:id="rId9"/>
    <p:sldId id="1009" r:id="rId10"/>
    <p:sldId id="1013" r:id="rId11"/>
    <p:sldId id="1010" r:id="rId12"/>
    <p:sldId id="1004" r:id="rId13"/>
    <p:sldId id="987" r:id="rId14"/>
    <p:sldId id="988" r:id="rId15"/>
    <p:sldId id="1012" r:id="rId16"/>
    <p:sldId id="1008" r:id="rId17"/>
    <p:sldId id="1011" r:id="rId18"/>
    <p:sldId id="985" r:id="rId19"/>
    <p:sldId id="1001" r:id="rId20"/>
    <p:sldId id="997" r:id="rId21"/>
    <p:sldId id="1002" r:id="rId22"/>
    <p:sldId id="1005" r:id="rId23"/>
    <p:sldId id="1000" r:id="rId24"/>
    <p:sldId id="993" r:id="rId25"/>
    <p:sldId id="998" r:id="rId26"/>
    <p:sldId id="996" r:id="rId27"/>
    <p:sldId id="983" r:id="rId2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5" autoAdjust="0"/>
    <p:restoredTop sz="96076" autoAdjust="0"/>
  </p:normalViewPr>
  <p:slideViewPr>
    <p:cSldViewPr>
      <p:cViewPr varScale="1">
        <p:scale>
          <a:sx n="97" d="100"/>
          <a:sy n="97" d="100"/>
        </p:scale>
        <p:origin x="72" y="27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43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73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8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Feipeng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SC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22, 2024, CEPC Mechanical workshop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25190"/>
              </p:ext>
            </p:extLst>
          </p:nvPr>
        </p:nvGraphicFramePr>
        <p:xfrm>
          <a:off x="191344" y="1703709"/>
          <a:ext cx="2135154" cy="312420"/>
        </p:xfrm>
        <a:graphic>
          <a:graphicData uri="http://schemas.openxmlformats.org/drawingml/2006/table">
            <a:tbl>
              <a:tblPr/>
              <a:tblGrid>
                <a:gridCol w="981089">
                  <a:extLst>
                    <a:ext uri="{9D8B030D-6E8A-4147-A177-3AD203B41FA5}">
                      <a16:colId xmlns:a16="http://schemas.microsoft.com/office/drawing/2014/main" val="3469200332"/>
                    </a:ext>
                  </a:extLst>
                </a:gridCol>
                <a:gridCol w="1154065">
                  <a:extLst>
                    <a:ext uri="{9D8B030D-6E8A-4147-A177-3AD203B41FA5}">
                      <a16:colId xmlns:a16="http://schemas.microsoft.com/office/drawing/2014/main" val="327200616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zh-CN" altLang="en-US" dirty="0">
                          <a:solidFill>
                            <a:srgbClr val="333333"/>
                          </a:solidFill>
                          <a:effectLst/>
                        </a:rPr>
                        <a:t>直径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dirty="0">
                          <a:solidFill>
                            <a:srgbClr val="333333"/>
                          </a:solidFill>
                          <a:effectLst/>
                        </a:rPr>
                        <a:t>3.35</a:t>
                      </a:r>
                      <a:r>
                        <a:rPr lang="zh-CN" altLang="en-US" dirty="0">
                          <a:solidFill>
                            <a:srgbClr val="333333"/>
                          </a:solidFill>
                          <a:effectLst/>
                        </a:rPr>
                        <a:t>米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887081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19336" y="1117483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+mj-lt"/>
              </a:rPr>
              <a:t>长征二号、三号、四号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386358"/>
            <a:ext cx="2836241" cy="42650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570037" y="1086705"/>
            <a:ext cx="3012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+mj-lt"/>
              </a:rPr>
              <a:t>长征九号</a:t>
            </a:r>
            <a:r>
              <a:rPr lang="zh-CN" altLang="en-US" dirty="0"/>
              <a:t>重型运载火箭</a:t>
            </a:r>
            <a:endParaRPr lang="zh-CN" alt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44272" y="185992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Helvetica Neue"/>
              </a:rPr>
              <a:t>任务规划于</a:t>
            </a:r>
            <a:r>
              <a:rPr lang="en-US" altLang="zh-CN" dirty="0">
                <a:solidFill>
                  <a:srgbClr val="333333"/>
                </a:solidFill>
                <a:latin typeface="Helvetica Neue"/>
              </a:rPr>
              <a:t>2030</a:t>
            </a:r>
            <a:r>
              <a:rPr lang="zh-CN" altLang="en-US" dirty="0">
                <a:solidFill>
                  <a:srgbClr val="333333"/>
                </a:solidFill>
                <a:latin typeface="Helvetica Neue"/>
              </a:rPr>
              <a:t>年前后实现首飞</a:t>
            </a:r>
            <a:endParaRPr lang="zh-CN" altLang="en-US" dirty="0"/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82235"/>
              </p:ext>
            </p:extLst>
          </p:nvPr>
        </p:nvGraphicFramePr>
        <p:xfrm>
          <a:off x="7766823" y="2282746"/>
          <a:ext cx="4331197" cy="281940"/>
        </p:xfrm>
        <a:graphic>
          <a:graphicData uri="http://schemas.openxmlformats.org/drawingml/2006/table">
            <a:tbl>
              <a:tblPr/>
              <a:tblGrid>
                <a:gridCol w="1425521">
                  <a:extLst>
                    <a:ext uri="{9D8B030D-6E8A-4147-A177-3AD203B41FA5}">
                      <a16:colId xmlns:a16="http://schemas.microsoft.com/office/drawing/2014/main" val="356338745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80304987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4078818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623919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26602264"/>
                    </a:ext>
                  </a:extLst>
                </a:gridCol>
                <a:gridCol w="529412">
                  <a:extLst>
                    <a:ext uri="{9D8B030D-6E8A-4147-A177-3AD203B41FA5}">
                      <a16:colId xmlns:a16="http://schemas.microsoft.com/office/drawing/2014/main" val="2130630789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zh-CN" altLang="en-US" sz="1600" b="1" dirty="0">
                          <a:solidFill>
                            <a:srgbClr val="333333"/>
                          </a:solidFill>
                          <a:effectLst/>
                        </a:rPr>
                        <a:t>一级直径</a:t>
                      </a:r>
                      <a:r>
                        <a:rPr lang="en-US" altLang="zh-CN" sz="1600" b="1" dirty="0">
                          <a:solidFill>
                            <a:srgbClr val="333333"/>
                          </a:solidFill>
                          <a:effectLst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rgbClr val="333333"/>
                          </a:solidFill>
                          <a:effectLst/>
                        </a:rPr>
                        <a:t>米</a:t>
                      </a:r>
                      <a:endParaRPr lang="zh-CN" altLang="en-US" sz="1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sz="1600" dirty="0">
                          <a:solidFill>
                            <a:srgbClr val="333333"/>
                          </a:solidFill>
                          <a:effectLst/>
                        </a:rPr>
                        <a:t>11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sz="1600" dirty="0">
                          <a:solidFill>
                            <a:srgbClr val="333333"/>
                          </a:solidFill>
                          <a:effectLst/>
                        </a:rPr>
                        <a:t>10.6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sz="1600" dirty="0">
                          <a:solidFill>
                            <a:srgbClr val="333333"/>
                          </a:solidFill>
                          <a:effectLst/>
                        </a:rPr>
                        <a:t>9.5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sz="1600" dirty="0">
                          <a:solidFill>
                            <a:srgbClr val="333333"/>
                          </a:solidFill>
                          <a:effectLst/>
                        </a:rPr>
                        <a:t>9.5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sz="1600" dirty="0">
                          <a:solidFill>
                            <a:srgbClr val="333333"/>
                          </a:solidFill>
                          <a:effectLst/>
                        </a:rPr>
                        <a:t>9.5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496771"/>
                  </a:ext>
                </a:extLst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68" y="3038351"/>
            <a:ext cx="4378732" cy="256239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151784" y="1119092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+mj-lt"/>
              </a:rPr>
              <a:t>长征五号</a:t>
            </a:r>
            <a:r>
              <a:rPr lang="zh-CN" altLang="en-US" sz="1600" dirty="0"/>
              <a:t>重型运载火箭</a:t>
            </a:r>
            <a:endParaRPr lang="zh-CN" altLang="en-US" sz="2400" b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604669"/>
              </p:ext>
            </p:extLst>
          </p:nvPr>
        </p:nvGraphicFramePr>
        <p:xfrm>
          <a:off x="4295800" y="1776158"/>
          <a:ext cx="2135154" cy="312420"/>
        </p:xfrm>
        <a:graphic>
          <a:graphicData uri="http://schemas.openxmlformats.org/drawingml/2006/table">
            <a:tbl>
              <a:tblPr/>
              <a:tblGrid>
                <a:gridCol w="981089">
                  <a:extLst>
                    <a:ext uri="{9D8B030D-6E8A-4147-A177-3AD203B41FA5}">
                      <a16:colId xmlns:a16="http://schemas.microsoft.com/office/drawing/2014/main" val="3469200332"/>
                    </a:ext>
                  </a:extLst>
                </a:gridCol>
                <a:gridCol w="1154065">
                  <a:extLst>
                    <a:ext uri="{9D8B030D-6E8A-4147-A177-3AD203B41FA5}">
                      <a16:colId xmlns:a16="http://schemas.microsoft.com/office/drawing/2014/main" val="327200616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zh-CN" altLang="en-US" dirty="0">
                          <a:solidFill>
                            <a:srgbClr val="333333"/>
                          </a:solidFill>
                          <a:effectLst/>
                        </a:rPr>
                        <a:t>芯一级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1"/>
                      <a:r>
                        <a:rPr lang="en-US" altLang="zh-CN" dirty="0">
                          <a:solidFill>
                            <a:srgbClr val="333333"/>
                          </a:solidFill>
                          <a:effectLst/>
                        </a:rPr>
                        <a:t>5</a:t>
                      </a:r>
                      <a:r>
                        <a:rPr lang="zh-CN" altLang="en-US" dirty="0">
                          <a:solidFill>
                            <a:srgbClr val="333333"/>
                          </a:solidFill>
                          <a:effectLst/>
                        </a:rPr>
                        <a:t>米</a:t>
                      </a:r>
                    </a:p>
                  </a:txBody>
                  <a:tcPr marL="95250" marR="95250" marT="19050" marB="19050"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887081"/>
                  </a:ext>
                </a:extLst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28" y="2874593"/>
            <a:ext cx="4098410" cy="30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CEPC detector magnet dummy coil: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988840"/>
            <a:ext cx="5872246" cy="3964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3" y="1983178"/>
            <a:ext cx="5904656" cy="39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218" y="1151814"/>
            <a:ext cx="2398782" cy="2825817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73328"/>
              </p:ext>
            </p:extLst>
          </p:nvPr>
        </p:nvGraphicFramePr>
        <p:xfrm>
          <a:off x="7280699" y="4149725"/>
          <a:ext cx="3966851" cy="23596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Pure Aluminum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12.8-96.5</a:t>
                      </a:r>
                      <a:endParaRPr lang="zh-CN" alt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188-246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 alloy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30.2-57.1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Pure Aluminum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52.5-102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SC cable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80-223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46.7-125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A01293DD-7DC3-EFB5-083A-99314AA9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5" y="1884376"/>
            <a:ext cx="3510466" cy="289868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654426"/>
              </p:ext>
            </p:extLst>
          </p:nvPr>
        </p:nvGraphicFramePr>
        <p:xfrm>
          <a:off x="3538416" y="4463073"/>
          <a:ext cx="32136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16702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F9B6FCE6-5133-F4EF-976A-E70216821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287" y="1818458"/>
            <a:ext cx="2810777" cy="2223251"/>
          </a:xfrm>
          <a:prstGeom prst="rect">
            <a:avLst/>
          </a:prstGeom>
        </p:spPr>
      </p:pic>
      <p:sp>
        <p:nvSpPr>
          <p:cNvPr id="16" name="圆角矩形 6">
            <a:extLst>
              <a:ext uri="{FF2B5EF4-FFF2-40B4-BE49-F238E27FC236}">
                <a16:creationId xmlns:a16="http://schemas.microsoft.com/office/drawing/2014/main" id="{D30FFDC1-E895-4A2F-E139-2F7EED87C677}"/>
              </a:ext>
            </a:extLst>
          </p:cNvPr>
          <p:cNvSpPr/>
          <p:nvPr/>
        </p:nvSpPr>
        <p:spPr>
          <a:xfrm>
            <a:off x="3004889" y="2694828"/>
            <a:ext cx="195100" cy="208698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DEE6A96-FAA9-5312-F990-7E155C803873}"/>
              </a:ext>
            </a:extLst>
          </p:cNvPr>
          <p:cNvCxnSpPr/>
          <p:nvPr/>
        </p:nvCxnSpPr>
        <p:spPr>
          <a:xfrm>
            <a:off x="3251113" y="2783947"/>
            <a:ext cx="6537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754F57A1-2795-FDAA-963A-3F7C269FB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5015231"/>
            <a:ext cx="2653580" cy="165765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51435" y="4119637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066852" y="4198741"/>
            <a:ext cx="4824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437" y="1086601"/>
            <a:ext cx="4197302" cy="301700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3353" y="6352144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098212" y="6384987"/>
            <a:ext cx="420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Verification experiment schematic diagram</a:t>
            </a:r>
          </a:p>
        </p:txBody>
      </p:sp>
      <p:sp>
        <p:nvSpPr>
          <p:cNvPr id="10" name="矩形 9"/>
          <p:cNvSpPr/>
          <p:nvPr/>
        </p:nvSpPr>
        <p:spPr>
          <a:xfrm>
            <a:off x="7299298" y="5890479"/>
            <a:ext cx="435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Detailed calculations and process design</a:t>
            </a:r>
            <a:r>
              <a:rPr lang="en-US" altLang="zh-CN" dirty="0">
                <a:solidFill>
                  <a:srgbClr val="0000FF"/>
                </a:solidFill>
              </a:rPr>
              <a:t>s</a:t>
            </a:r>
            <a:r>
              <a:rPr lang="zh-CN" altLang="en-US" dirty="0">
                <a:solidFill>
                  <a:srgbClr val="0000FF"/>
                </a:solidFill>
              </a:rPr>
              <a:t> are currently underway</a:t>
            </a:r>
            <a:r>
              <a:rPr lang="en-US" altLang="zh-CN" dirty="0">
                <a:solidFill>
                  <a:srgbClr val="0000FF"/>
                </a:solidFill>
              </a:rPr>
              <a:t>.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911664-AC53-7C41-36AD-05B458C36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35" y="2318909"/>
            <a:ext cx="3186128" cy="34857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2" y="2103528"/>
            <a:ext cx="3544945" cy="37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2954635"/>
            <a:ext cx="4254624" cy="371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5167475"/>
          </a:xfrm>
        </p:spPr>
        <p:txBody>
          <a:bodyPr>
            <a:normAutofit/>
          </a:bodyPr>
          <a:lstStyle/>
          <a:p>
            <a:r>
              <a:rPr lang="en-US" altLang="zh-CN" dirty="0"/>
              <a:t>Aluminum stabilized superconducting cable;</a:t>
            </a:r>
          </a:p>
          <a:p>
            <a:r>
              <a:rPr lang="en-US" altLang="zh-CN" dirty="0"/>
              <a:t>Suspension system of the huge coil (140 tons);</a:t>
            </a:r>
          </a:p>
          <a:p>
            <a:r>
              <a:rPr lang="en-US" altLang="zh-CN" dirty="0"/>
              <a:t>High precision machining and assembly of large cylindrical dewar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3103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479376" y="1052736"/>
            <a:ext cx="11103024" cy="4840303"/>
          </a:xfrm>
        </p:spPr>
        <p:txBody>
          <a:bodyPr/>
          <a:lstStyle/>
          <a:p>
            <a:r>
              <a:rPr lang="en-GB" altLang="zh-CN" dirty="0"/>
              <a:t>Aluminium-stabilized </a:t>
            </a:r>
            <a:r>
              <a:rPr lang="en-GB" altLang="zh-CN" dirty="0" err="1"/>
              <a:t>Nb-Ti</a:t>
            </a:r>
            <a:r>
              <a:rPr lang="en-GB" altLang="zh-CN" dirty="0"/>
              <a:t>/Cu conductor types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9" y="2826893"/>
            <a:ext cx="11853930" cy="3057599"/>
          </a:xfrm>
          <a:prstGeom prst="rect">
            <a:avLst/>
          </a:prstGeom>
        </p:spPr>
      </p:pic>
      <p:pic>
        <p:nvPicPr>
          <p:cNvPr id="10" name="图片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050610"/>
            <a:ext cx="268760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3"/>
          <p:cNvSpPr txBox="1">
            <a:spLocks noChangeArrowheads="1"/>
          </p:cNvSpPr>
          <p:nvPr/>
        </p:nvSpPr>
        <p:spPr bwMode="auto">
          <a:xfrm>
            <a:off x="479376" y="3126522"/>
            <a:ext cx="66332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b="1" dirty="0"/>
              <a:t>CMS</a:t>
            </a:r>
            <a:endParaRPr lang="zh-CN" altLang="en-US" b="1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4511824" y="3537189"/>
            <a:ext cx="0" cy="2355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テキスト ボックス 14">
            <a:extLst>
              <a:ext uri="{FF2B5EF4-FFF2-40B4-BE49-F238E27FC236}">
                <a16:creationId xmlns:a16="http://schemas.microsoft.com/office/drawing/2014/main" id="{EFD1A715-3B53-1EDB-9236-59C10024B727}"/>
              </a:ext>
            </a:extLst>
          </p:cNvPr>
          <p:cNvSpPr txBox="1"/>
          <p:nvPr/>
        </p:nvSpPr>
        <p:spPr>
          <a:xfrm>
            <a:off x="4017790" y="5872904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Now</a:t>
            </a:r>
            <a:endParaRPr kumimoji="1" lang="ja-JP" altLang="en-US" dirty="0"/>
          </a:p>
        </p:txBody>
      </p:sp>
      <p:sp>
        <p:nvSpPr>
          <p:cNvPr id="14" name="テキスト ボックス 16">
            <a:extLst>
              <a:ext uri="{FF2B5EF4-FFF2-40B4-BE49-F238E27FC236}">
                <a16:creationId xmlns:a16="http://schemas.microsoft.com/office/drawing/2014/main" id="{B9DC04DE-9D6C-8F80-0274-0989F74150D1}"/>
              </a:ext>
            </a:extLst>
          </p:cNvPr>
          <p:cNvSpPr txBox="1"/>
          <p:nvPr/>
        </p:nvSpPr>
        <p:spPr>
          <a:xfrm>
            <a:off x="1245283" y="5859813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Pioneer</a:t>
            </a:r>
            <a:endParaRPr kumimoji="1" lang="ja-JP" altLang="en-US" dirty="0"/>
          </a:p>
        </p:txBody>
      </p:sp>
      <p:sp>
        <p:nvSpPr>
          <p:cNvPr id="19" name="テキスト ボックス 17">
            <a:extLst>
              <a:ext uri="{FF2B5EF4-FFF2-40B4-BE49-F238E27FC236}">
                <a16:creationId xmlns:a16="http://schemas.microsoft.com/office/drawing/2014/main" id="{1FD25C27-493E-1BA6-CF30-5A4198D5789A}"/>
              </a:ext>
            </a:extLst>
          </p:cNvPr>
          <p:cNvSpPr txBox="1"/>
          <p:nvPr/>
        </p:nvSpPr>
        <p:spPr>
          <a:xfrm>
            <a:off x="7464152" y="5857113"/>
            <a:ext cx="100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Future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6850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30" y="137185"/>
            <a:ext cx="10763325" cy="72547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</a:rPr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327013" y="1030443"/>
            <a:ext cx="11103024" cy="612720"/>
          </a:xfrm>
        </p:spPr>
        <p:txBody>
          <a:bodyPr>
            <a:normAutofit/>
          </a:bodyPr>
          <a:lstStyle/>
          <a:p>
            <a:r>
              <a:rPr lang="en-GB" altLang="zh-CN" sz="2400" dirty="0"/>
              <a:t>Aluminium-stabilized </a:t>
            </a:r>
            <a:r>
              <a:rPr lang="en-GB" altLang="zh-CN" sz="2400" dirty="0" err="1"/>
              <a:t>Nb-Ti</a:t>
            </a:r>
            <a:r>
              <a:rPr lang="en-GB" altLang="zh-CN" sz="2400" dirty="0"/>
              <a:t>/Cu conductor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A55058D-02E0-4021-A114-49CD334C8B5F}"/>
              </a:ext>
            </a:extLst>
          </p:cNvPr>
          <p:cNvSpPr/>
          <p:nvPr/>
        </p:nvSpPr>
        <p:spPr>
          <a:xfrm>
            <a:off x="294671" y="1624967"/>
            <a:ext cx="5904656" cy="5078313"/>
          </a:xfrm>
          <a:prstGeom prst="rect">
            <a:avLst/>
          </a:prstGeom>
          <a:solidFill>
            <a:srgbClr val="E6E6E6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Superconducting Detector Magnet Workshop is organized by CERN and KEK, and is hosted at CERN in hybrid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the purpose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Addressing the issue of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commercial availability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aluminum-stabilized conductor technology for future superconducting detector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Informing the community of on-going and future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exchange ideas, concepts, best practices, and to advance superconducting detector magnet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Fostering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With 88 participants (55 on-site and 33 online) from 36 institutes and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Welcome!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8F957A49-AE49-7F28-CEA2-A670CEBC7B59}"/>
              </a:ext>
            </a:extLst>
          </p:cNvPr>
          <p:cNvSpPr/>
          <p:nvPr/>
        </p:nvSpPr>
        <p:spPr>
          <a:xfrm>
            <a:off x="6330248" y="1618561"/>
            <a:ext cx="5735960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aluminum-stabilized Nb-</a:t>
            </a:r>
            <a:r>
              <a:rPr lang="en-US" sz="16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</a:t>
            </a:r>
            <a:r>
              <a:rPr lang="en-US" sz="16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/Cu conductor is the traditional workhorse that is used in nearly all superconducting detector magnets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a given amount of mass, aluminum-based superconducting conductors give strong performance needed for superconducting detector magnets: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Significant heat capacity for a given amount of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Excellent electrical and thermal conductivity at 4 K (pure or nickel-doped aluminum)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Very good mechanical properties (nickel-doped aluminum or aluminum-alloy)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Affordable, in combination with superconducting Nb-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/Cu Rutherford cables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However, in recent years, commercial availability has been an issue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 we obtain it? Do viable alternatives exist?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73" y="106222"/>
            <a:ext cx="6096000" cy="102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6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Main Technical Challenges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Production line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 of Detector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CEPC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Main 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Main Technical Challenges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(140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Main Technical Challenges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High precision machining and assembly of large coil and </a:t>
            </a:r>
            <a:r>
              <a:rPr lang="en-US" altLang="zh-CN" dirty="0" err="1"/>
              <a:t>dewar</a:t>
            </a: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651337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54718" y="4606882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0979" y="2017906"/>
            <a:ext cx="3847357" cy="25973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558338" y="4703457"/>
            <a:ext cx="254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vacuum leak detection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0760" y="5503800"/>
            <a:ext cx="394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machining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32" y="1147940"/>
            <a:ext cx="5470794" cy="2334735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Main Technical Challenges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786" y="1007791"/>
            <a:ext cx="11247040" cy="4840303"/>
          </a:xfrm>
        </p:spPr>
        <p:txBody>
          <a:bodyPr/>
          <a:lstStyle/>
          <a:p>
            <a:r>
              <a:rPr lang="en-US" altLang="zh-CN" dirty="0"/>
              <a:t>Processing and assembly of large thin-walled cylinders.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533" y="3694297"/>
            <a:ext cx="2419795" cy="2229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305"/>
            <a:ext cx="6543832" cy="42592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029" y="2910196"/>
            <a:ext cx="2575597" cy="37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117" y="2924944"/>
            <a:ext cx="6028112" cy="32539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Main Technical Challenges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4728" y="1045972"/>
            <a:ext cx="9373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</a:rPr>
              <a:t>There are lots of welds in low-temperature pipes, including pipes and coil supports, pipes and liquid/gas helium tanks.</a:t>
            </a:r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2109431"/>
            <a:ext cx="3931311" cy="21602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FBDCB8-BCE2-4988-882C-4D3042062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770" y="4379023"/>
            <a:ext cx="2732221" cy="19910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4324318"/>
            <a:ext cx="2259302" cy="20816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440" y="2009683"/>
            <a:ext cx="217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Good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Leak proof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46" y="1285860"/>
            <a:ext cx="7718648" cy="4840303"/>
          </a:xfrm>
        </p:spPr>
        <p:txBody>
          <a:bodyPr>
            <a:normAutofit lnSpcReduction="10000"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Welcome international cooperation.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07C42A-A948-832C-87B5-40B40262B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052736"/>
            <a:ext cx="3631952" cy="541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62" y="2522385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161" y="4437112"/>
            <a:ext cx="3305869" cy="21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There are many challenges faced in the mechanical aspect.</a:t>
            </a:r>
          </a:p>
          <a:p>
            <a:r>
              <a:rPr lang="en-US" altLang="zh-CN" dirty="0"/>
              <a:t>2. We have achieved a leading position in aluminum-stabilized superconducting cable development.</a:t>
            </a:r>
          </a:p>
          <a:p>
            <a:r>
              <a:rPr lang="en-US" altLang="zh-CN" dirty="0"/>
              <a:t>3. We need the cooperation of large precision machining companies.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</a:rPr>
              <a:t>Introduction of Detector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3841289"/>
            <a:ext cx="3306569" cy="151275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9862" y="1286744"/>
            <a:ext cx="7794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How to analyze the shower of particles ? We need:</a:t>
            </a:r>
          </a:p>
          <a:p>
            <a:r>
              <a:rPr lang="en-US" altLang="zh-CN" sz="2400" dirty="0">
                <a:solidFill>
                  <a:srgbClr val="262AFF"/>
                </a:solidFill>
                <a:latin typeface="Arial" panose="020B0604020202020204" pitchFamily="34" charset="0"/>
              </a:rPr>
              <a:t>-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Track reconstruction</a:t>
            </a:r>
          </a:p>
          <a:p>
            <a:r>
              <a:rPr lang="en-US" altLang="zh-CN" sz="2400" dirty="0">
                <a:solidFill>
                  <a:srgbClr val="262AFF"/>
                </a:solidFill>
                <a:latin typeface="Arial" panose="020B0604020202020204" pitchFamily="34" charset="0"/>
              </a:rPr>
              <a:t>-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Energy measurement, in calorimeters</a:t>
            </a:r>
          </a:p>
          <a:p>
            <a:r>
              <a:rPr lang="en-US" altLang="zh-CN" sz="2400" dirty="0">
                <a:solidFill>
                  <a:srgbClr val="262AFF"/>
                </a:solidFill>
                <a:latin typeface="Arial" panose="020B0604020202020204" pitchFamily="34" charset="0"/>
              </a:rPr>
              <a:t>-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Charge identification </a:t>
            </a:r>
            <a:r>
              <a:rPr lang="en-US" altLang="zh-CN" sz="2000" dirty="0">
                <a:solidFill>
                  <a:srgbClr val="0516BC"/>
                </a:solidFill>
                <a:latin typeface="Arial" panose="020B0604020202020204" pitchFamily="34" charset="0"/>
              </a:rPr>
              <a:t>in magnetic field</a:t>
            </a:r>
          </a:p>
          <a:p>
            <a:pPr marL="285750" indent="-285750">
              <a:buFontTx/>
              <a:buChar char="-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Momentum measurement </a:t>
            </a:r>
            <a:r>
              <a:rPr lang="en-US" altLang="zh-CN" sz="2000" dirty="0">
                <a:solidFill>
                  <a:srgbClr val="0516BC"/>
                </a:solidFill>
                <a:latin typeface="Arial" panose="020B0604020202020204" pitchFamily="34" charset="0"/>
              </a:rPr>
              <a:t>in magnetic field.</a:t>
            </a:r>
          </a:p>
          <a:p>
            <a:endParaRPr lang="en-US" altLang="zh-CN" sz="2000" dirty="0">
              <a:solidFill>
                <a:srgbClr val="0516BC"/>
              </a:solidFill>
              <a:latin typeface="Arial" panose="020B0604020202020204" pitchFamily="34" charset="0"/>
            </a:endParaRPr>
          </a:p>
          <a:p>
            <a:r>
              <a:rPr lang="en-US" altLang="zh-CN" sz="2800" dirty="0"/>
              <a:t>A detector magnet is in fact a “magnetic separator”.</a:t>
            </a:r>
            <a:endParaRPr lang="en-US" altLang="zh-CN" sz="3600" dirty="0"/>
          </a:p>
        </p:txBody>
      </p:sp>
      <p:sp>
        <p:nvSpPr>
          <p:cNvPr id="9" name="矩形 8"/>
          <p:cNvSpPr/>
          <p:nvPr/>
        </p:nvSpPr>
        <p:spPr>
          <a:xfrm>
            <a:off x="983432" y="539803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Information yield: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</a:rPr>
              <a:t>- left turn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&gt; positively charged particle</a:t>
            </a:r>
          </a:p>
          <a:p>
            <a:r>
              <a:rPr lang="en-US" altLang="zh-CN" sz="2000" dirty="0">
                <a:solidFill>
                  <a:srgbClr val="00B150"/>
                </a:solidFill>
                <a:latin typeface="Arial" panose="020B0604020202020204" pitchFamily="34" charset="0"/>
              </a:rPr>
              <a:t>- right turn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&gt; negative particle</a:t>
            </a:r>
          </a:p>
          <a:p>
            <a:r>
              <a:rPr lang="en-US" altLang="zh-CN" sz="2000" dirty="0">
                <a:solidFill>
                  <a:srgbClr val="7030A1"/>
                </a:solidFill>
                <a:latin typeface="Arial" panose="020B0604020202020204" pitchFamily="34" charset="0"/>
              </a:rPr>
              <a:t>- curvature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</a:rPr>
              <a:t>&gt; momentum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4486" y="871965"/>
            <a:ext cx="3753443" cy="26290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3841289"/>
            <a:ext cx="2848784" cy="28225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638254" y="3910051"/>
            <a:ext cx="1272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BESIII 2009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</a:rPr>
              <a:t>Introduction of Detector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7927" y="1960488"/>
            <a:ext cx="6025571" cy="37727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5959065"/>
            <a:ext cx="1699575" cy="19733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91344" y="1832036"/>
            <a:ext cx="6149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•1969 CERN –BEBC, Big European Bubble Chamber (solenoid)</a:t>
            </a:r>
          </a:p>
          <a:p>
            <a:pPr>
              <a:lnSpc>
                <a:spcPct val="150000"/>
              </a:lnSpc>
            </a:pPr>
            <a:r>
              <a:rPr lang="fr-FR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•1972 CERN –Omegamagnet (large aperture dipole)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•1977 CERN/ISR –Solenoid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•1978 DESY –CELLO (solenoid)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•1983 SLAC/PEP4 –TPC solenoid</a:t>
            </a:r>
          </a:p>
          <a:p>
            <a:pPr>
              <a:lnSpc>
                <a:spcPct val="150000"/>
              </a:lnSpc>
            </a:pPr>
            <a:r>
              <a:rPr lang="fr-FR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•1985 KEK/TRISTAN –TOPAZ, VENUS (solenoids)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•1988 CERN/LEP –ALEPH, DELPHI (solenoids)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•1990 DESY/HERA –ZEUS (solenoid)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•1997 SLAC –BABAR (solenoid)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•2004 KEK –BESS-Polar (ultra-thin solenoid)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•2007 CERN/LHC –CMS (solenoid), ATLAS (</a:t>
            </a:r>
            <a:r>
              <a:rPr lang="en-US" altLang="zh-CN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Toroids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solenoid)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2009 IHEP/BES III (solenoid) </a:t>
            </a:r>
          </a:p>
        </p:txBody>
      </p:sp>
      <p:sp>
        <p:nvSpPr>
          <p:cNvPr id="14" name="矩形 13"/>
          <p:cNvSpPr/>
          <p:nvPr/>
        </p:nvSpPr>
        <p:spPr>
          <a:xfrm>
            <a:off x="335360" y="1152795"/>
            <a:ext cx="725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Calibri" panose="020F0502020204030204" pitchFamily="34" charset="0"/>
              </a:rPr>
              <a:t>History of High Energy Physics Detector Magnets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360" y="6525568"/>
            <a:ext cx="3789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Calibri" panose="020F0502020204030204" pitchFamily="34" charset="0"/>
              </a:rPr>
              <a:t>T. M. Taylor, CERN Summer Student Lecture, 2006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1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</a:rPr>
              <a:t>Introduction of Detector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4840303"/>
          </a:xfrm>
        </p:spPr>
        <p:txBody>
          <a:bodyPr/>
          <a:lstStyle/>
          <a:p>
            <a:r>
              <a:rPr lang="en-US" altLang="zh-CN" dirty="0"/>
              <a:t>Detector Magnet needed in the future</a:t>
            </a:r>
            <a:endParaRPr lang="zh-CN" altLang="en-US" dirty="0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237775C7-215D-FB23-D0F7-335EA586D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078926"/>
            <a:ext cx="4710380" cy="782591"/>
          </a:xfrm>
          <a:prstGeom prst="rect">
            <a:avLst/>
          </a:prstGeom>
        </p:spPr>
      </p:pic>
      <p:graphicFrame>
        <p:nvGraphicFramePr>
          <p:cNvPr id="17" name="表 4">
            <a:extLst>
              <a:ext uri="{FF2B5EF4-FFF2-40B4-BE49-F238E27FC236}">
                <a16:creationId xmlns:a16="http://schemas.microsoft.com/office/drawing/2014/main" id="{DE137C79-8EAD-8513-A2FC-70000177D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28026"/>
              </p:ext>
            </p:extLst>
          </p:nvPr>
        </p:nvGraphicFramePr>
        <p:xfrm>
          <a:off x="146465" y="1628800"/>
          <a:ext cx="6237567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628">
                  <a:extLst>
                    <a:ext uri="{9D8B030D-6E8A-4147-A177-3AD203B41FA5}">
                      <a16:colId xmlns:a16="http://schemas.microsoft.com/office/drawing/2014/main" val="1710266333"/>
                    </a:ext>
                  </a:extLst>
                </a:gridCol>
                <a:gridCol w="932250">
                  <a:extLst>
                    <a:ext uri="{9D8B030D-6E8A-4147-A177-3AD203B41FA5}">
                      <a16:colId xmlns:a16="http://schemas.microsoft.com/office/drawing/2014/main" val="2864764080"/>
                    </a:ext>
                  </a:extLst>
                </a:gridCol>
                <a:gridCol w="794504">
                  <a:extLst>
                    <a:ext uri="{9D8B030D-6E8A-4147-A177-3AD203B41FA5}">
                      <a16:colId xmlns:a16="http://schemas.microsoft.com/office/drawing/2014/main" val="1307652872"/>
                    </a:ext>
                  </a:extLst>
                </a:gridCol>
                <a:gridCol w="645536">
                  <a:extLst>
                    <a:ext uri="{9D8B030D-6E8A-4147-A177-3AD203B41FA5}">
                      <a16:colId xmlns:a16="http://schemas.microsoft.com/office/drawing/2014/main" val="1178745092"/>
                    </a:ext>
                  </a:extLst>
                </a:gridCol>
                <a:gridCol w="1030375">
                  <a:extLst>
                    <a:ext uri="{9D8B030D-6E8A-4147-A177-3AD203B41FA5}">
                      <a16:colId xmlns:a16="http://schemas.microsoft.com/office/drawing/2014/main" val="1368947572"/>
                    </a:ext>
                  </a:extLst>
                </a:gridCol>
                <a:gridCol w="893821">
                  <a:extLst>
                    <a:ext uri="{9D8B030D-6E8A-4147-A177-3AD203B41FA5}">
                      <a16:colId xmlns:a16="http://schemas.microsoft.com/office/drawing/2014/main" val="2725863962"/>
                    </a:ext>
                  </a:extLst>
                </a:gridCol>
                <a:gridCol w="1272453">
                  <a:extLst>
                    <a:ext uri="{9D8B030D-6E8A-4147-A177-3AD203B41FA5}">
                      <a16:colId xmlns:a16="http://schemas.microsoft.com/office/drawing/2014/main" val="3632557237"/>
                    </a:ext>
                  </a:extLst>
                </a:gridCol>
              </a:tblGrid>
              <a:tr h="353228"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Experiments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Site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B [T}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Size, ID x L [m]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Note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Fabrication Expected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5943"/>
                  </a:ext>
                </a:extLst>
              </a:tr>
              <a:tr h="224782">
                <a:tc rowSpan="11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Collider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EIC-Detector 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BNL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1.5~3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2.5~3.2 x 8.5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2025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2312887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ILC-ILD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Japan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6.88 X 7.35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2030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4641411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ILC-</a:t>
                      </a:r>
                      <a:r>
                        <a:rPr kumimoji="1" lang="en-US" altLang="ja-JP" sz="1100" dirty="0" err="1">
                          <a:latin typeface="+mn-lt"/>
                        </a:rPr>
                        <a:t>SiD</a:t>
                      </a:r>
                      <a:r>
                        <a:rPr kumimoji="1" lang="en-US" altLang="ja-JP" sz="1100" dirty="0">
                          <a:latin typeface="+mn-lt"/>
                        </a:rPr>
                        <a:t>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Japan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 X 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2030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439122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CLIC-ILD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6.8 X 8.3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2035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8058759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CLIC-</a:t>
                      </a:r>
                      <a:r>
                        <a:rPr kumimoji="1" lang="en-US" altLang="ja-JP" sz="1100" dirty="0" err="1">
                          <a:latin typeface="+mn-lt"/>
                        </a:rPr>
                        <a:t>SiD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5.4 X 6.5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2035 ~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34064924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CLIC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7 X 8.3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2035 ~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32218016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FCC-</a:t>
                      </a:r>
                      <a:r>
                        <a:rPr kumimoji="1" lang="en-US" altLang="ja-JP" sz="1100" dirty="0" err="1">
                          <a:latin typeface="+mn-lt"/>
                        </a:rPr>
                        <a:t>ee</a:t>
                      </a:r>
                      <a:r>
                        <a:rPr kumimoji="1" lang="en-US" altLang="ja-JP" sz="1100" dirty="0">
                          <a:latin typeface="+mn-lt"/>
                        </a:rPr>
                        <a:t>  IDEA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4.2 X 6.0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2035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7888476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FCC-</a:t>
                      </a:r>
                      <a:r>
                        <a:rPr kumimoji="1" lang="en-US" altLang="ja-JP" sz="1100" dirty="0" err="1">
                          <a:latin typeface="+mn-lt"/>
                        </a:rPr>
                        <a:t>ee</a:t>
                      </a:r>
                      <a:r>
                        <a:rPr kumimoji="1" lang="en-US" altLang="ja-JP" sz="1100" dirty="0">
                          <a:latin typeface="+mn-lt"/>
                        </a:rPr>
                        <a:t> CLD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7.4 X 7.4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2035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13041405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FCC-</a:t>
                      </a:r>
                      <a:r>
                        <a:rPr kumimoji="1" lang="en-US" altLang="ja-JP" sz="1100" dirty="0" err="1">
                          <a:latin typeface="+mn-lt"/>
                        </a:rPr>
                        <a:t>hh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10 X 20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2060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819207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ALICE-3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CERN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1100" dirty="0">
                          <a:latin typeface="+mn-lt"/>
                        </a:rPr>
                        <a:t>3 x 7.5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2027 ~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0040186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100" dirty="0">
                          <a:latin typeface="+mn-lt"/>
                        </a:rPr>
                        <a:t>CEPC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IHEP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7.07*9.05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9782894"/>
                  </a:ext>
                </a:extLst>
              </a:tr>
              <a:tr h="224782">
                <a:tc rowSpan="8"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Others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Mu2e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Fermilab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 ~ 2.5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1.5 X 4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Production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Under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construction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0695557"/>
                  </a:ext>
                </a:extLst>
              </a:tr>
              <a:tr h="353228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Muon-g-2 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Fermilab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1.473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0.09 X 14.22▪2</a:t>
                      </a:r>
                      <a:r>
                        <a:rPr kumimoji="1" lang="en-US" altLang="ja-JP" sz="1100" dirty="0">
                          <a:latin typeface="+mn-lt"/>
                          <a:sym typeface="Symbol"/>
                        </a:rPr>
                        <a:t>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Storage 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Reuse after BNL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1883744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COMET 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J-PARC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 ~ 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1.3 X 1.6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Capture</a:t>
                      </a:r>
                      <a:r>
                        <a:rPr kumimoji="1" lang="en-US" altLang="ja-JP" sz="1100" baseline="0" dirty="0">
                          <a:latin typeface="+mn-lt"/>
                        </a:rPr>
                        <a:t> Sol.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Under const.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1914781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Muon-g-2 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J-PARC 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0.66 X 0.33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2025 ~ 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7769666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+mn-lt"/>
                        </a:rPr>
                        <a:t>BabyIAXO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DESY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0.7 X 10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D. Racetrack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TBD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8588482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IAXO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DESY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5 - 6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5 X 25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Toroid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 TBD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1481331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Panda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GSI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1.8 x 3.1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Solenoid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TBD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2769691"/>
                  </a:ext>
                </a:extLst>
              </a:tr>
              <a:tr h="224782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7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err="1">
                          <a:latin typeface="+mn-lt"/>
                        </a:rPr>
                        <a:t>Madmax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DESY</a:t>
                      </a:r>
                      <a:endParaRPr kumimoji="1" lang="ja-JP" altLang="en-US" sz="110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9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1.35 x 1.2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Dipole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+mn-lt"/>
                        </a:rPr>
                        <a:t>TBD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935626"/>
                  </a:ext>
                </a:extLst>
              </a:tr>
            </a:tbl>
          </a:graphicData>
        </a:graphic>
      </p:graphicFrame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938" y="1876311"/>
            <a:ext cx="5298702" cy="456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7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</a:rPr>
              <a:t>Detailed design of the solenoid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0" y="1424774"/>
            <a:ext cx="5419725" cy="45624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33613"/>
              </p:ext>
            </p:extLst>
          </p:nvPr>
        </p:nvGraphicFramePr>
        <p:xfrm>
          <a:off x="2207568" y="198884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25745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265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7D8944-8E0A-3F99-C569-739D2737F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4" y="4125066"/>
            <a:ext cx="2480255" cy="25964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FCD1BC5-A72A-B4A3-9BB6-2DC964B59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38" y="1676037"/>
            <a:ext cx="2480255" cy="24875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0DF8BC-BD61-FA7A-FAC9-009159481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15" y="2013062"/>
            <a:ext cx="5332186" cy="430104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73BC3C-9D5E-5D1E-0A52-2E956D0F5DB8}"/>
              </a:ext>
            </a:extLst>
          </p:cNvPr>
          <p:cNvSpPr txBox="1"/>
          <p:nvPr/>
        </p:nvSpPr>
        <p:spPr>
          <a:xfrm>
            <a:off x="2279576" y="2987660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059" t="11813" r="23158" b="11169"/>
          <a:stretch/>
        </p:blipFill>
        <p:spPr>
          <a:xfrm>
            <a:off x="192923" y="2745786"/>
            <a:ext cx="3575720" cy="3538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5954" t="33100" r="17302" b="37076"/>
          <a:stretch/>
        </p:blipFill>
        <p:spPr>
          <a:xfrm>
            <a:off x="3768643" y="4439297"/>
            <a:ext cx="3773984" cy="11157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31148"/>
              </p:ext>
            </p:extLst>
          </p:nvPr>
        </p:nvGraphicFramePr>
        <p:xfrm>
          <a:off x="7041373" y="199549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2184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3752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59" y="6091117"/>
            <a:ext cx="123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yoke</a:t>
            </a:r>
          </a:p>
          <a:p>
            <a:r>
              <a:rPr lang="en-US" altLang="zh-CN" dirty="0"/>
              <a:t>2184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7476" y="5543644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182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784 tons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Magnet parameters: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604080"/>
              </p:ext>
            </p:extLst>
          </p:nvPr>
        </p:nvGraphicFramePr>
        <p:xfrm>
          <a:off x="220632" y="2348880"/>
          <a:ext cx="4320480" cy="360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931869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  <a:gridCol w="796323">
                  <a:extLst>
                    <a:ext uri="{9D8B030D-6E8A-4147-A177-3AD203B41FA5}">
                      <a16:colId xmlns:a16="http://schemas.microsoft.com/office/drawing/2014/main" val="1887089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CEPC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CMS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797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 (T)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 (m)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7.07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5.94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 (m)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8.47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7.6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(m)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0.83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 (m)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9.05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14.4</a:t>
                      </a:r>
                      <a:endParaRPr lang="zh-CN" altLang="en-US" sz="18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  (ton)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225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Yoke mass (ton)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10000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Yoke Diameter &amp; Length(m*m)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10.97*11.75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14.0*21.6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14136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124744"/>
            <a:ext cx="7171512" cy="547201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 rot="1260622">
            <a:off x="9939138" y="4020193"/>
            <a:ext cx="2018942" cy="59222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46566</TotalTime>
  <Words>1726</Words>
  <Application>Microsoft Office PowerPoint</Application>
  <PresentationFormat>宽屏</PresentationFormat>
  <Paragraphs>489</Paragraphs>
  <Slides>27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ArialUnicodeMS</vt:lpstr>
      <vt:lpstr>Helvetica Neue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 of Detector magnet</vt:lpstr>
      <vt:lpstr>Introduction of Detector magnet</vt:lpstr>
      <vt:lpstr>Introduction of Detector magnet</vt:lpstr>
      <vt:lpstr>Detailed design of the solenoid magnet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Main Technical Challenges</vt:lpstr>
      <vt:lpstr>Main Technical challenges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2375</cp:revision>
  <cp:lastPrinted>2022-11-06T05:19:21Z</cp:lastPrinted>
  <dcterms:created xsi:type="dcterms:W3CDTF">2012-09-04T11:33:36Z</dcterms:created>
  <dcterms:modified xsi:type="dcterms:W3CDTF">2024-08-22T05:25:30Z</dcterms:modified>
</cp:coreProperties>
</file>