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9" r:id="rId3"/>
    <p:sldId id="286" r:id="rId4"/>
    <p:sldId id="273" r:id="rId5"/>
    <p:sldId id="259" r:id="rId6"/>
    <p:sldId id="276" r:id="rId7"/>
    <p:sldId id="290" r:id="rId8"/>
    <p:sldId id="275" r:id="rId9"/>
    <p:sldId id="274" r:id="rId10"/>
    <p:sldId id="287" r:id="rId11"/>
    <p:sldId id="288" r:id="rId12"/>
    <p:sldId id="282" r:id="rId13"/>
    <p:sldId id="283" r:id="rId14"/>
    <p:sldId id="284" r:id="rId15"/>
    <p:sldId id="285" r:id="rId16"/>
    <p:sldId id="281" r:id="rId17"/>
    <p:sldId id="280" r:id="rId18"/>
    <p:sldId id="291" r:id="rId19"/>
  </p:sldIdLst>
  <p:sldSz cx="12192000" cy="6858000"/>
  <p:notesSz cx="6811963" cy="994568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3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EAE9-1660-4795-B5A7-6BDC3EA80C1E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7413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1197" y="4786362"/>
            <a:ext cx="544957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1851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8536" y="9446678"/>
            <a:ext cx="2951851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54C7D-D5B0-4E37-8A60-DDDC96CDAC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2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90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emf"/><Relationship Id="rId7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emf"/><Relationship Id="rId7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emf"/><Relationship Id="rId7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9901" y="801856"/>
            <a:ext cx="9144000" cy="2387600"/>
          </a:xfrm>
        </p:spPr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探测器磁体</a:t>
            </a:r>
            <a:r>
              <a:rPr lang="zh-CN" altLang="en-US" dirty="0" smtClean="0"/>
              <a:t>结构设计</a:t>
            </a:r>
            <a:endParaRPr lang="zh-CN" altLang="en-US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5D6E5501-5A89-4862-8ED5-654BDE675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901" y="3991311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4800" dirty="0" smtClean="0"/>
              <a:t>侯治龙</a:t>
            </a:r>
            <a:endParaRPr lang="en-US" altLang="zh-CN" sz="4800" dirty="0" smtClean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DF2195-F2EE-4541-A46E-C9A3C842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D724D8-9FBA-4A22-9473-F0647616A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</a:t>
            </a:r>
            <a:r>
              <a:rPr lang="en-US" altLang="zh-CN" dirty="0" smtClean="0">
                <a:solidFill>
                  <a:schemeClr val="bg1"/>
                </a:solidFill>
              </a:rPr>
              <a:t>22, </a:t>
            </a:r>
            <a:r>
              <a:rPr lang="en-US" altLang="zh-CN" dirty="0">
                <a:solidFill>
                  <a:schemeClr val="bg1"/>
                </a:solidFill>
              </a:rPr>
              <a:t>2024, CEPC </a:t>
            </a:r>
            <a:r>
              <a:rPr lang="en-US" altLang="zh-CN" dirty="0" smtClean="0">
                <a:solidFill>
                  <a:schemeClr val="bg1"/>
                </a:solidFill>
              </a:rPr>
              <a:t>Mechanical workshop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6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</a:t>
            </a:r>
            <a:r>
              <a:rPr lang="zh-CN" altLang="en-US" sz="4263" dirty="0" smtClean="0"/>
              <a:t>超导磁体</a:t>
            </a:r>
            <a:r>
              <a:rPr lang="zh-CN" altLang="en-US" sz="4263" dirty="0"/>
              <a:t>恒温器</a:t>
            </a:r>
            <a:r>
              <a:rPr lang="zh-CN" altLang="en-US" sz="4263" dirty="0" smtClean="0"/>
              <a:t>力学</a:t>
            </a:r>
            <a:r>
              <a:rPr lang="zh-CN" altLang="en-US" sz="4263" dirty="0"/>
              <a:t>分析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5DEF54-A636-4DE0-999D-7D36E26F96C0}"/>
              </a:ext>
            </a:extLst>
          </p:cNvPr>
          <p:cNvSpPr txBox="1"/>
          <p:nvPr/>
        </p:nvSpPr>
        <p:spPr>
          <a:xfrm>
            <a:off x="7632242" y="1663785"/>
            <a:ext cx="39902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有限元分析模型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</a:t>
            </a:r>
            <a:r>
              <a:rPr lang="zh-CN" altLang="en-US" dirty="0" smtClean="0"/>
              <a:t>不锈钢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E = 190 </a:t>
            </a:r>
            <a:r>
              <a:rPr lang="en-US" altLang="zh-CN" dirty="0" err="1" smtClean="0"/>
              <a:t>Gpa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      µ = 0.28</a:t>
            </a:r>
          </a:p>
          <a:p>
            <a:endParaRPr lang="en-US" altLang="zh-CN" dirty="0"/>
          </a:p>
          <a:p>
            <a:r>
              <a:rPr lang="en-US" altLang="zh-CN" dirty="0" smtClean="0"/>
              <a:t>      </a:t>
            </a:r>
            <a:r>
              <a:rPr lang="el-GR" altLang="zh-CN" dirty="0" smtClean="0"/>
              <a:t>σ</a:t>
            </a:r>
            <a:r>
              <a:rPr lang="el-GR" altLang="zh-CN" baseline="-25000" dirty="0" smtClean="0"/>
              <a:t>0.2</a:t>
            </a:r>
            <a:r>
              <a:rPr lang="en-US" altLang="zh-CN" dirty="0"/>
              <a:t> </a:t>
            </a:r>
            <a:r>
              <a:rPr lang="en-US" altLang="zh-CN" dirty="0" smtClean="0"/>
              <a:t>≥205 MPa</a:t>
            </a:r>
          </a:p>
          <a:p>
            <a:endParaRPr lang="en-US" altLang="zh-CN" dirty="0"/>
          </a:p>
          <a:p>
            <a:r>
              <a:rPr lang="zh-CN" altLang="en-US" dirty="0" smtClean="0"/>
              <a:t>     定位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</a:t>
            </a:r>
            <a:r>
              <a:rPr lang="zh-CN" altLang="en-US" dirty="0" smtClean="0"/>
              <a:t>恒温器左端圆周</a:t>
            </a:r>
            <a:r>
              <a:rPr lang="en-US" altLang="zh-CN" dirty="0" smtClean="0"/>
              <a:t>4</a:t>
            </a:r>
            <a:r>
              <a:rPr lang="zh-CN" altLang="en-US" dirty="0" smtClean="0"/>
              <a:t>个位置全固定，右端水平和竖直方向固定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53" y="1460689"/>
            <a:ext cx="6162174" cy="498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探测器超导磁体恒温器力学分析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11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51B8B82-7376-4275-8BF7-FA7C34D40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04" y="1749261"/>
            <a:ext cx="5703586" cy="43008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56BE1B-0E4B-45A0-BA8F-2D904305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54" y="2861465"/>
            <a:ext cx="4217406" cy="31649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FE36833-7A33-4B39-B52B-869A65545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" y="1749260"/>
            <a:ext cx="5721647" cy="42938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5DEF54-A636-4DE0-999D-7D36E26F96C0}"/>
              </a:ext>
            </a:extLst>
          </p:cNvPr>
          <p:cNvSpPr txBox="1"/>
          <p:nvPr/>
        </p:nvSpPr>
        <p:spPr>
          <a:xfrm>
            <a:off x="497581" y="1023751"/>
            <a:ext cx="9238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/>
              <a:t>载荷加载  </a:t>
            </a:r>
            <a:r>
              <a:rPr lang="zh-CN" altLang="en-US" sz="2400" dirty="0" smtClean="0"/>
              <a:t>载荷转换到拉杆座</a:t>
            </a:r>
            <a:r>
              <a:rPr lang="zh-CN" altLang="en-US" sz="2400" dirty="0" smtClean="0">
                <a:solidFill>
                  <a:srgbClr val="FF0000"/>
                </a:solidFill>
              </a:rPr>
              <a:t>（线圈重力，冷收缩，电磁力）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85DEF54-A636-4DE0-999D-7D36E26F96C0}"/>
              </a:ext>
            </a:extLst>
          </p:cNvPr>
          <p:cNvSpPr txBox="1"/>
          <p:nvPr/>
        </p:nvSpPr>
        <p:spPr>
          <a:xfrm>
            <a:off x="2166343" y="607724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端部</a:t>
            </a:r>
            <a:r>
              <a:rPr lang="zh-CN" altLang="en-US" sz="2400" dirty="0" smtClean="0"/>
              <a:t>加载</a:t>
            </a:r>
            <a:endParaRPr lang="en-US" altLang="zh-CN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85DEF54-A636-4DE0-999D-7D36E26F96C0}"/>
              </a:ext>
            </a:extLst>
          </p:cNvPr>
          <p:cNvSpPr txBox="1"/>
          <p:nvPr/>
        </p:nvSpPr>
        <p:spPr>
          <a:xfrm>
            <a:off x="8093901" y="6125517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径向</a:t>
            </a:r>
            <a:r>
              <a:rPr lang="zh-CN" altLang="en-US" sz="2400" dirty="0" smtClean="0"/>
              <a:t>加载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6512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探测器超导磁体恒温器力学分析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12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5DEF54-A636-4DE0-999D-7D36E26F96C0}"/>
              </a:ext>
            </a:extLst>
          </p:cNvPr>
          <p:cNvSpPr txBox="1"/>
          <p:nvPr/>
        </p:nvSpPr>
        <p:spPr>
          <a:xfrm>
            <a:off x="176328" y="909980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一 </a:t>
            </a:r>
            <a:r>
              <a:rPr lang="zh-CN" altLang="en-US" dirty="0">
                <a:solidFill>
                  <a:srgbClr val="FF0000"/>
                </a:solidFill>
              </a:rPr>
              <a:t>装配</a:t>
            </a:r>
            <a:r>
              <a:rPr lang="zh-CN" altLang="en-US" dirty="0"/>
              <a:t>，重力（</a:t>
            </a:r>
            <a:r>
              <a:rPr lang="en-US" altLang="zh-CN" dirty="0"/>
              <a:t>1.0 g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44AA9C-E1E7-4C52-9DF0-95545E890FB9}"/>
              </a:ext>
            </a:extLst>
          </p:cNvPr>
          <p:cNvSpPr txBox="1"/>
          <p:nvPr/>
        </p:nvSpPr>
        <p:spPr>
          <a:xfrm>
            <a:off x="5461904" y="83189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外筒</a:t>
            </a:r>
            <a:endParaRPr lang="en-US" altLang="zh-CN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595124-E9CC-4E27-9823-43F4A56A682A}"/>
              </a:ext>
            </a:extLst>
          </p:cNvPr>
          <p:cNvSpPr txBox="1"/>
          <p:nvPr/>
        </p:nvSpPr>
        <p:spPr>
          <a:xfrm>
            <a:off x="9335869" y="8293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内筒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8BE39B3-26AE-4A6E-97A1-B4B179B70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4" y="1254891"/>
            <a:ext cx="3663866" cy="27611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2523BC-1CF0-4D07-9A69-5B8A485AB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4" y="4016016"/>
            <a:ext cx="3675771" cy="27667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22331F2-4000-48B7-A04E-7EC63511D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381" y="1267344"/>
            <a:ext cx="3630407" cy="2734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EC95D31-2ACE-4ABF-9622-29982B915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381" y="4016015"/>
            <a:ext cx="3675773" cy="276671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79BD039-7290-4872-99E1-4BF6EF192F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4640" y="4002009"/>
            <a:ext cx="3694341" cy="27807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FAE631F-C2B4-4BAD-8452-774FA0BEC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6308" y="1256024"/>
            <a:ext cx="3614584" cy="27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6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探测器超导磁体恒温器力学分析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13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5DEF54-A636-4DE0-999D-7D36E26F96C0}"/>
              </a:ext>
            </a:extLst>
          </p:cNvPr>
          <p:cNvSpPr txBox="1"/>
          <p:nvPr/>
        </p:nvSpPr>
        <p:spPr>
          <a:xfrm>
            <a:off x="204158" y="862865"/>
            <a:ext cx="4915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二、 </a:t>
            </a:r>
            <a:r>
              <a:rPr lang="zh-CN" altLang="en-US" dirty="0">
                <a:solidFill>
                  <a:srgbClr val="FF0000"/>
                </a:solidFill>
              </a:rPr>
              <a:t>恒温器抽真空 </a:t>
            </a:r>
            <a:r>
              <a:rPr lang="zh-CN" altLang="en-US" dirty="0"/>
              <a:t>（</a:t>
            </a:r>
            <a:r>
              <a:rPr lang="en-US" altLang="zh-CN" dirty="0"/>
              <a:t>0.12 MPa</a:t>
            </a:r>
            <a:r>
              <a:rPr lang="zh-CN" altLang="en-US" dirty="0"/>
              <a:t>），重力（</a:t>
            </a:r>
            <a:r>
              <a:rPr lang="en-US" altLang="zh-CN" dirty="0"/>
              <a:t>1 g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44AA9C-E1E7-4C52-9DF0-95545E890FB9}"/>
              </a:ext>
            </a:extLst>
          </p:cNvPr>
          <p:cNvSpPr txBox="1"/>
          <p:nvPr/>
        </p:nvSpPr>
        <p:spPr>
          <a:xfrm>
            <a:off x="5816179" y="9099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外筒</a:t>
            </a:r>
            <a:endParaRPr lang="en-US" altLang="zh-CN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595124-E9CC-4E27-9823-43F4A56A682A}"/>
              </a:ext>
            </a:extLst>
          </p:cNvPr>
          <p:cNvSpPr txBox="1"/>
          <p:nvPr/>
        </p:nvSpPr>
        <p:spPr>
          <a:xfrm>
            <a:off x="9472207" y="8440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内筒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B1FF2C7-6932-4A90-B05C-AE357FD9B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2" y="1255824"/>
            <a:ext cx="3650694" cy="2738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475CC0-313F-44B3-9911-B35E1C6C4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2" y="4045712"/>
            <a:ext cx="3658623" cy="27531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72C90DE-E80A-4FE7-95BD-61C2DF581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26" y="1259044"/>
            <a:ext cx="3646401" cy="273480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E21EEAF-C3B1-4E9F-BB36-9F8518364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26" y="4045711"/>
            <a:ext cx="3646401" cy="275759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5854792-8D5D-45C0-8D4D-B2B4EC2CD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399" y="1254177"/>
            <a:ext cx="3646813" cy="27396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6BFFBC7-640A-41EB-843F-944FFF7BFC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399" y="4038882"/>
            <a:ext cx="3661617" cy="27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探测器超导磁体恒温器力学分析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14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5DEF54-A636-4DE0-999D-7D36E26F96C0}"/>
              </a:ext>
            </a:extLst>
          </p:cNvPr>
          <p:cNvSpPr txBox="1"/>
          <p:nvPr/>
        </p:nvSpPr>
        <p:spPr>
          <a:xfrm>
            <a:off x="204158" y="862865"/>
            <a:ext cx="5607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三、 </a:t>
            </a:r>
            <a:r>
              <a:rPr lang="zh-CN" altLang="en-US" dirty="0"/>
              <a:t>恒温器抽真空（</a:t>
            </a:r>
            <a:r>
              <a:rPr lang="en-US" altLang="zh-CN" dirty="0"/>
              <a:t>0.12 MPa</a:t>
            </a:r>
            <a:r>
              <a:rPr lang="zh-CN" altLang="en-US" dirty="0" smtClean="0"/>
              <a:t>），</a:t>
            </a:r>
            <a:r>
              <a:rPr lang="zh-CN" altLang="en-US" dirty="0" smtClean="0">
                <a:solidFill>
                  <a:srgbClr val="FF0000"/>
                </a:solidFill>
              </a:rPr>
              <a:t>冷却</a:t>
            </a:r>
            <a:r>
              <a:rPr lang="zh-CN" altLang="en-US" dirty="0" smtClean="0"/>
              <a:t>， 重力</a:t>
            </a:r>
            <a:r>
              <a:rPr lang="zh-CN" altLang="en-US" dirty="0"/>
              <a:t>（</a:t>
            </a:r>
            <a:r>
              <a:rPr lang="en-US" altLang="zh-CN" dirty="0"/>
              <a:t>1 g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44AA9C-E1E7-4C52-9DF0-95545E890FB9}"/>
              </a:ext>
            </a:extLst>
          </p:cNvPr>
          <p:cNvSpPr txBox="1"/>
          <p:nvPr/>
        </p:nvSpPr>
        <p:spPr>
          <a:xfrm>
            <a:off x="6488736" y="8659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外筒</a:t>
            </a:r>
            <a:endParaRPr lang="en-US" altLang="zh-CN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595124-E9CC-4E27-9823-43F4A56A682A}"/>
              </a:ext>
            </a:extLst>
          </p:cNvPr>
          <p:cNvSpPr txBox="1"/>
          <p:nvPr/>
        </p:nvSpPr>
        <p:spPr>
          <a:xfrm>
            <a:off x="9533419" y="8235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内筒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15FF30-D488-4B7C-9026-E780E6B1D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3" y="1235288"/>
            <a:ext cx="3638355" cy="27410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4FEA9C-D457-447A-BD2D-AC70BF84B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2" y="4077170"/>
            <a:ext cx="3601743" cy="270864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808C9E-0F81-4511-9CAD-803456EA3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41" y="1235288"/>
            <a:ext cx="3616796" cy="27330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27E9B09-6EA4-4E32-81A9-D07CE070E4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41" y="4077169"/>
            <a:ext cx="3596346" cy="2708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D866BCC-6CFF-4A56-A625-91F45F0D1F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85" y="4077169"/>
            <a:ext cx="3658383" cy="2748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D65093-85BC-48C4-869A-7A3274F306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85" y="1222905"/>
            <a:ext cx="3658383" cy="27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探测器超导磁体恒温器力学分析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15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5DEF54-A636-4DE0-999D-7D36E26F96C0}"/>
              </a:ext>
            </a:extLst>
          </p:cNvPr>
          <p:cNvSpPr txBox="1"/>
          <p:nvPr/>
        </p:nvSpPr>
        <p:spPr>
          <a:xfrm>
            <a:off x="204158" y="862865"/>
            <a:ext cx="577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四、 </a:t>
            </a:r>
            <a:r>
              <a:rPr lang="zh-CN" altLang="en-US" dirty="0"/>
              <a:t>恒温器抽真空、重力（</a:t>
            </a:r>
            <a:r>
              <a:rPr lang="en-US" altLang="zh-CN" dirty="0"/>
              <a:t>1 g</a:t>
            </a:r>
            <a:r>
              <a:rPr lang="zh-CN" altLang="en-US" dirty="0" smtClean="0"/>
              <a:t>）、</a:t>
            </a:r>
            <a:r>
              <a:rPr lang="zh-CN" altLang="en-US" dirty="0" smtClean="0">
                <a:solidFill>
                  <a:srgbClr val="FF0000"/>
                </a:solidFill>
              </a:rPr>
              <a:t>励磁</a:t>
            </a:r>
            <a:r>
              <a:rPr lang="zh-CN" altLang="en-US" dirty="0">
                <a:solidFill>
                  <a:srgbClr val="FF0000"/>
                </a:solidFill>
              </a:rPr>
              <a:t>偏移 </a:t>
            </a:r>
            <a:endParaRPr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44AA9C-E1E7-4C52-9DF0-95545E890FB9}"/>
              </a:ext>
            </a:extLst>
          </p:cNvPr>
          <p:cNvSpPr txBox="1"/>
          <p:nvPr/>
        </p:nvSpPr>
        <p:spPr>
          <a:xfrm>
            <a:off x="5240372" y="104713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外筒</a:t>
            </a:r>
            <a:endParaRPr lang="en-US" altLang="zh-CN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595124-E9CC-4E27-9823-43F4A56A682A}"/>
              </a:ext>
            </a:extLst>
          </p:cNvPr>
          <p:cNvSpPr txBox="1"/>
          <p:nvPr/>
        </p:nvSpPr>
        <p:spPr>
          <a:xfrm>
            <a:off x="8458480" y="104713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内筒</a:t>
            </a:r>
            <a:endParaRPr lang="en-US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1EE8F0C-0C81-4160-B298-3BBC2E7D4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8" y="1231804"/>
            <a:ext cx="3592645" cy="27009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9366532-FE61-498E-9213-0F8EDC36B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115" y="4030274"/>
            <a:ext cx="3592645" cy="26985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D8A8C1A-AB1B-4E17-A04A-9860AA475D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" y="4015580"/>
            <a:ext cx="3592645" cy="27058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73D7EE-8808-4895-B304-F37E7A403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263" y="1313889"/>
            <a:ext cx="3413234" cy="25630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C90DD41-7C16-4D8F-8322-7773378FB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6820" y="1331725"/>
            <a:ext cx="3422870" cy="25679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0B419F9-46E0-4FD7-A5E7-BA24748FA5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6819" y="4030273"/>
            <a:ext cx="3587185" cy="26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探测器超导磁体恒温器力学分析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94391"/>
              </p:ext>
            </p:extLst>
          </p:nvPr>
        </p:nvGraphicFramePr>
        <p:xfrm>
          <a:off x="1013326" y="1826571"/>
          <a:ext cx="8820484" cy="374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121">
                  <a:extLst>
                    <a:ext uri="{9D8B030D-6E8A-4147-A177-3AD203B41FA5}">
                      <a16:colId xmlns:a16="http://schemas.microsoft.com/office/drawing/2014/main" val="2336575618"/>
                    </a:ext>
                  </a:extLst>
                </a:gridCol>
                <a:gridCol w="2205121">
                  <a:extLst>
                    <a:ext uri="{9D8B030D-6E8A-4147-A177-3AD203B41FA5}">
                      <a16:colId xmlns:a16="http://schemas.microsoft.com/office/drawing/2014/main" val="1896077651"/>
                    </a:ext>
                  </a:extLst>
                </a:gridCol>
                <a:gridCol w="2205121">
                  <a:extLst>
                    <a:ext uri="{9D8B030D-6E8A-4147-A177-3AD203B41FA5}">
                      <a16:colId xmlns:a16="http://schemas.microsoft.com/office/drawing/2014/main" val="4007976451"/>
                    </a:ext>
                  </a:extLst>
                </a:gridCol>
                <a:gridCol w="2205121">
                  <a:extLst>
                    <a:ext uri="{9D8B030D-6E8A-4147-A177-3AD203B41FA5}">
                      <a16:colId xmlns:a16="http://schemas.microsoft.com/office/drawing/2014/main" val="3788520212"/>
                    </a:ext>
                  </a:extLst>
                </a:gridCol>
              </a:tblGrid>
              <a:tr h="748008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工况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形变 </a:t>
                      </a:r>
                      <a:r>
                        <a:rPr lang="en-US" altLang="zh-CN" dirty="0" smtClean="0"/>
                        <a:t>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应力 </a:t>
                      </a:r>
                      <a:r>
                        <a:rPr lang="en-US" altLang="zh-CN" dirty="0" err="1" smtClean="0"/>
                        <a:t>Mpa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备注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640912"/>
                  </a:ext>
                </a:extLst>
              </a:tr>
              <a:tr h="748008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装配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0.54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729596"/>
                  </a:ext>
                </a:extLst>
              </a:tr>
              <a:tr h="748008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抽真空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1.09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994885"/>
                  </a:ext>
                </a:extLst>
              </a:tr>
              <a:tr h="748008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冷却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1.098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154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348621"/>
                  </a:ext>
                </a:extLst>
              </a:tr>
              <a:tr h="748008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励磁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3.69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266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456391"/>
                  </a:ext>
                </a:extLst>
              </a:tr>
            </a:tbl>
          </a:graphicData>
        </a:graphic>
      </p:graphicFrame>
      <p:sp>
        <p:nvSpPr>
          <p:cNvPr id="13" name="椭圆 12">
            <a:extLst>
              <a:ext uri="{FF2B5EF4-FFF2-40B4-BE49-F238E27FC236}">
                <a16:creationId xmlns:a16="http://schemas.microsoft.com/office/drawing/2014/main" id="{60DFCCEA-CEC5-489D-98AB-4CDC85DE109B}"/>
              </a:ext>
            </a:extLst>
          </p:cNvPr>
          <p:cNvSpPr/>
          <p:nvPr/>
        </p:nvSpPr>
        <p:spPr>
          <a:xfrm>
            <a:off x="5322325" y="3696591"/>
            <a:ext cx="988292" cy="19392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71B9D9E-E2FC-45FB-989B-5F65CAE68574}"/>
              </a:ext>
            </a:extLst>
          </p:cNvPr>
          <p:cNvSpPr txBox="1"/>
          <p:nvPr/>
        </p:nvSpPr>
        <p:spPr>
          <a:xfrm>
            <a:off x="2465087" y="5699870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冷却和励磁后局部应力集中，增加轴向吊挂点</a:t>
            </a:r>
            <a:endParaRPr lang="zh-CN" alt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29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 smtClean="0"/>
              <a:t>小结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17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94006C2-7AC1-4F2A-AFBD-28F349C944F4}"/>
              </a:ext>
            </a:extLst>
          </p:cNvPr>
          <p:cNvSpPr txBox="1"/>
          <p:nvPr/>
        </p:nvSpPr>
        <p:spPr>
          <a:xfrm>
            <a:off x="377960" y="1255541"/>
            <a:ext cx="898515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1</a:t>
            </a:r>
            <a:r>
              <a:rPr lang="zh-CN" altLang="en-US" sz="2800" dirty="0" smtClean="0"/>
              <a:t>：线圈支撑桶制造困难，直径大，桶壁薄，精度要求高</a:t>
            </a:r>
            <a:endParaRPr lang="en-US" altLang="zh-CN" sz="2800" dirty="0" smtClean="0"/>
          </a:p>
          <a:p>
            <a:r>
              <a:rPr lang="en-US" altLang="zh-CN" sz="2800" dirty="0" smtClean="0"/>
              <a:t>2</a:t>
            </a:r>
            <a:r>
              <a:rPr lang="zh-CN" altLang="en-US" sz="2800" dirty="0" smtClean="0"/>
              <a:t>：恒温器载荷大，</a:t>
            </a:r>
            <a:r>
              <a:rPr lang="zh-CN" altLang="en-US" sz="2800" dirty="0"/>
              <a:t>桶壁薄</a:t>
            </a:r>
            <a:endParaRPr lang="en-US" altLang="zh-CN" sz="2800" dirty="0" smtClean="0"/>
          </a:p>
          <a:p>
            <a:r>
              <a:rPr lang="en-US" altLang="zh-CN" sz="2800" dirty="0" smtClean="0"/>
              <a:t>2</a:t>
            </a:r>
            <a:r>
              <a:rPr lang="zh-CN" altLang="en-US" sz="2800" dirty="0" smtClean="0"/>
              <a:t>：热虹吸冷却方案冷却管路焊点多，焊接要求高</a:t>
            </a:r>
            <a:endParaRPr lang="en-US" altLang="zh-CN" sz="2800" dirty="0" smtClean="0"/>
          </a:p>
          <a:p>
            <a:r>
              <a:rPr lang="en-US" altLang="zh-CN" sz="2800" dirty="0" smtClean="0"/>
              <a:t>3</a:t>
            </a:r>
            <a:r>
              <a:rPr lang="zh-CN" altLang="en-US" sz="2800" dirty="0" smtClean="0"/>
              <a:t>：线圈吊挂拉杆细、长，加工困难</a:t>
            </a:r>
            <a:endParaRPr lang="en-US" altLang="zh-CN" sz="2800" dirty="0" smtClean="0"/>
          </a:p>
          <a:p>
            <a:r>
              <a:rPr lang="en-US" altLang="zh-CN" sz="2800" dirty="0" smtClean="0"/>
              <a:t>4</a:t>
            </a:r>
            <a:r>
              <a:rPr lang="zh-CN" altLang="en-US" sz="2800" dirty="0" smtClean="0"/>
              <a:t>：下一步主要工作</a:t>
            </a:r>
            <a:endParaRPr lang="en-US" altLang="zh-CN" sz="2800" dirty="0" smtClean="0"/>
          </a:p>
          <a:p>
            <a:r>
              <a:rPr lang="en-US" altLang="zh-CN" sz="2800" dirty="0"/>
              <a:t> </a:t>
            </a:r>
            <a:r>
              <a:rPr lang="en-US" altLang="zh-CN" sz="2800" dirty="0" smtClean="0"/>
              <a:t>        </a:t>
            </a:r>
            <a:r>
              <a:rPr lang="zh-CN" altLang="en-US" sz="2800" dirty="0" smtClean="0"/>
              <a:t>细化结构设计</a:t>
            </a:r>
            <a:r>
              <a:rPr lang="zh-CN" altLang="en-US" sz="2800" dirty="0"/>
              <a:t>、</a:t>
            </a:r>
            <a:r>
              <a:rPr lang="zh-CN" altLang="en-US" sz="2800" dirty="0" smtClean="0"/>
              <a:t>力学分析</a:t>
            </a:r>
            <a:endParaRPr lang="en-US" altLang="zh-CN" sz="2800" dirty="0" smtClean="0"/>
          </a:p>
          <a:p>
            <a:r>
              <a:rPr lang="en-US" altLang="zh-CN" sz="2800" dirty="0"/>
              <a:t> </a:t>
            </a:r>
            <a:r>
              <a:rPr lang="en-US" altLang="zh-CN" sz="2800" dirty="0" smtClean="0"/>
              <a:t>        </a:t>
            </a:r>
            <a:r>
              <a:rPr lang="zh-CN" altLang="en-US" sz="2800" dirty="0" smtClean="0"/>
              <a:t>制造工艺细化</a:t>
            </a:r>
            <a:endParaRPr lang="en-US" altLang="zh-CN" sz="2800" dirty="0" smtClean="0"/>
          </a:p>
          <a:p>
            <a:r>
              <a:rPr lang="en-US" altLang="zh-CN" sz="2800" dirty="0"/>
              <a:t> </a:t>
            </a:r>
            <a:r>
              <a:rPr lang="en-US" altLang="zh-CN" sz="2800" dirty="0" smtClean="0"/>
              <a:t>       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7209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46770" y="3523387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9600" i="1" dirty="0" smtClean="0">
                <a:solidFill>
                  <a:srgbClr val="C00000"/>
                </a:solidFill>
              </a:rPr>
              <a:t>谢谢 </a:t>
            </a:r>
            <a:r>
              <a:rPr lang="en-US" altLang="zh-CN" sz="9600" i="1" dirty="0" smtClean="0">
                <a:solidFill>
                  <a:srgbClr val="C00000"/>
                </a:solidFill>
              </a:rPr>
              <a:t>!</a:t>
            </a:r>
            <a:endParaRPr lang="zh-CN" altLang="en-US" sz="9600" i="1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</a:t>
            </a:r>
            <a:r>
              <a:rPr lang="en-US" altLang="zh-CN" dirty="0" smtClean="0">
                <a:solidFill>
                  <a:schemeClr val="bg1"/>
                </a:solidFill>
              </a:rPr>
              <a:t>22</a:t>
            </a:r>
            <a:r>
              <a:rPr lang="en-US" altLang="zh-CN" baseline="30000" dirty="0" smtClean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0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 smtClean="0"/>
              <a:t>内容提要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970768E-87D8-4D09-8F90-4DF4831CEF00}"/>
              </a:ext>
            </a:extLst>
          </p:cNvPr>
          <p:cNvSpPr txBox="1"/>
          <p:nvPr/>
        </p:nvSpPr>
        <p:spPr>
          <a:xfrm>
            <a:off x="461423" y="1407498"/>
            <a:ext cx="4596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探测器</a:t>
            </a:r>
            <a:r>
              <a:rPr lang="zh-CN" altLang="en-US" sz="2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超导磁体机械设计</a:t>
            </a:r>
            <a:endParaRPr lang="en-US" altLang="zh-CN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恒温器力学分析</a:t>
            </a:r>
            <a:endParaRPr lang="zh-CN" alt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6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 smtClean="0"/>
              <a:t>探测器超导磁体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970768E-87D8-4D09-8F90-4DF4831CEF00}"/>
              </a:ext>
            </a:extLst>
          </p:cNvPr>
          <p:cNvSpPr txBox="1"/>
          <p:nvPr/>
        </p:nvSpPr>
        <p:spPr>
          <a:xfrm>
            <a:off x="561960" y="1062592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探测器超导磁体参数</a:t>
            </a: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7CC0F28-C78B-4C59-99BC-73A1ABC41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769168"/>
              </p:ext>
            </p:extLst>
          </p:nvPr>
        </p:nvGraphicFramePr>
        <p:xfrm>
          <a:off x="561959" y="1787442"/>
          <a:ext cx="3576903" cy="4851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399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716504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</a:tblGrid>
              <a:tr h="4350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参数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数值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420719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rgbClr val="FF0000"/>
                          </a:solidFill>
                        </a:rPr>
                        <a:t>低温恒温器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3924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外径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8470 mm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4240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内径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7070 mm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  <a:tr h="45811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长度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9050 mm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951449"/>
                  </a:ext>
                </a:extLst>
              </a:tr>
              <a:tr h="4721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>
                          <a:solidFill>
                            <a:srgbClr val="FF0000"/>
                          </a:solidFill>
                        </a:rPr>
                        <a:t>超导线圈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277831"/>
                  </a:ext>
                </a:extLst>
              </a:tr>
              <a:tr h="4572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外径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7820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886551"/>
                  </a:ext>
                </a:extLst>
              </a:tr>
              <a:tr h="4572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内径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7220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964050"/>
                  </a:ext>
                </a:extLst>
              </a:tr>
              <a:tr h="5891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长度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8150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382241"/>
                  </a:ext>
                </a:extLst>
              </a:tr>
              <a:tr h="5891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冷质量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约 </a:t>
                      </a:r>
                      <a:r>
                        <a:rPr lang="en-US" altLang="zh-CN" sz="2400" dirty="0" smtClean="0"/>
                        <a:t>140 ton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17485"/>
                  </a:ext>
                </a:extLst>
              </a:tr>
            </a:tbl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022" y="1516731"/>
            <a:ext cx="6174957" cy="5198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160" y="1370578"/>
            <a:ext cx="7884680" cy="51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探测器超导磁体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4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75" y="978561"/>
            <a:ext cx="5763825" cy="5800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21" y="1007110"/>
            <a:ext cx="6655234" cy="577551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299868" y="1289666"/>
            <a:ext cx="5875992" cy="3430684"/>
            <a:chOff x="6299868" y="1289666"/>
            <a:chExt cx="5875992" cy="343068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9793" y="1289666"/>
              <a:ext cx="4536053" cy="2934851"/>
            </a:xfrm>
            <a:prstGeom prst="rect">
              <a:avLst/>
            </a:prstGeom>
          </p:spPr>
        </p:pic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B008CFB6-DD96-499C-B10A-A6A0837AB8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8737" y="3834843"/>
              <a:ext cx="147312" cy="44826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EAC3F73F-0EC9-4BA2-A4A8-50EC6806B20C}"/>
                </a:ext>
              </a:extLst>
            </p:cNvPr>
            <p:cNvSpPr txBox="1"/>
            <p:nvPr/>
          </p:nvSpPr>
          <p:spPr>
            <a:xfrm>
              <a:off x="7051701" y="4319414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低温恒温器</a:t>
              </a: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C91B48FE-7D7A-44D3-9B3E-7B7E46CA285E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V="1">
              <a:off x="10059044" y="3606726"/>
              <a:ext cx="71398" cy="6942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A6B2704-10F5-4086-8A98-E3D53E0BC411}"/>
                </a:ext>
              </a:extLst>
            </p:cNvPr>
            <p:cNvSpPr txBox="1"/>
            <p:nvPr/>
          </p:nvSpPr>
          <p:spPr>
            <a:xfrm>
              <a:off x="9581990" y="4301000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/>
                <a:t>热</a:t>
              </a:r>
              <a:r>
                <a:rPr lang="zh-CN" altLang="en-US" sz="2000" dirty="0"/>
                <a:t>屏蔽</a:t>
              </a: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9C7503F0-27BF-4102-802D-E684562C73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82989" y="2885639"/>
              <a:ext cx="1070812" cy="143377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B4FDBD0-1A89-42E0-A7E2-DFCC40019880}"/>
                </a:ext>
              </a:extLst>
            </p:cNvPr>
            <p:cNvSpPr txBox="1"/>
            <p:nvPr/>
          </p:nvSpPr>
          <p:spPr>
            <a:xfrm>
              <a:off x="8610600" y="4283104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线圈</a:t>
              </a:r>
            </a:p>
          </p:txBody>
        </p: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B008CFB6-DD96-499C-B10A-A6A0837AB8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96760" y="3382290"/>
              <a:ext cx="370818" cy="90510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1">
              <a:extLst>
                <a:ext uri="{FF2B5EF4-FFF2-40B4-BE49-F238E27FC236}">
                  <a16:creationId xmlns:a16="http://schemas.microsoft.com/office/drawing/2014/main" id="{EAC3F73F-0EC9-4BA2-A4A8-50EC6806B20C}"/>
                </a:ext>
              </a:extLst>
            </p:cNvPr>
            <p:cNvSpPr txBox="1"/>
            <p:nvPr/>
          </p:nvSpPr>
          <p:spPr>
            <a:xfrm>
              <a:off x="10708792" y="4320240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/>
                <a:t>冷质量吊挂</a:t>
              </a: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4C205915-D715-4F64-92AD-A13691F5BFAB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6299868" y="1331495"/>
              <a:ext cx="1159925" cy="14255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60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超导磁体线圈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672320-85DF-4B7D-A877-6A81874A7EF7}"/>
              </a:ext>
            </a:extLst>
          </p:cNvPr>
          <p:cNvSpPr txBox="1"/>
          <p:nvPr/>
        </p:nvSpPr>
        <p:spPr>
          <a:xfrm>
            <a:off x="7751659" y="1097556"/>
            <a:ext cx="45704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结构：三段组装（焊接、螺栓连接支撑筒）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吊挂：轴向两端各均布</a:t>
            </a:r>
            <a:r>
              <a:rPr lang="en-US" altLang="zh-CN" dirty="0"/>
              <a:t>8 </a:t>
            </a:r>
            <a:r>
              <a:rPr lang="zh-CN" altLang="en-US" dirty="0"/>
              <a:t>根拉杆</a:t>
            </a:r>
            <a:endParaRPr lang="en-US" altLang="zh-CN" dirty="0"/>
          </a:p>
          <a:p>
            <a:r>
              <a:rPr lang="en-US" altLang="zh-CN" dirty="0"/>
              <a:t>             </a:t>
            </a:r>
            <a:r>
              <a:rPr lang="zh-CN" altLang="en-US" dirty="0"/>
              <a:t>径向两端各</a:t>
            </a:r>
            <a:r>
              <a:rPr lang="en-US" altLang="zh-CN" dirty="0"/>
              <a:t>2 </a:t>
            </a:r>
            <a:r>
              <a:rPr lang="zh-CN" altLang="en-US" dirty="0"/>
              <a:t>根向上主拉杆、</a:t>
            </a:r>
            <a:endParaRPr lang="en-US" altLang="zh-CN" dirty="0"/>
          </a:p>
          <a:p>
            <a:r>
              <a:rPr lang="en-US" altLang="zh-CN" dirty="0"/>
              <a:t>              </a:t>
            </a:r>
            <a:r>
              <a:rPr lang="zh-CN" altLang="en-US" dirty="0"/>
              <a:t>各</a:t>
            </a:r>
            <a:r>
              <a:rPr lang="en-US" altLang="zh-CN" dirty="0"/>
              <a:t>4 </a:t>
            </a:r>
            <a:r>
              <a:rPr lang="zh-CN" altLang="en-US" dirty="0"/>
              <a:t>根斜向拉杆</a:t>
            </a:r>
            <a:r>
              <a:rPr lang="en-US" altLang="zh-CN" dirty="0"/>
              <a:t>     </a:t>
            </a:r>
          </a:p>
          <a:p>
            <a:r>
              <a:rPr lang="zh-CN" altLang="en-US" dirty="0"/>
              <a:t>拉杆材料：钛合金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总重：约 </a:t>
            </a:r>
            <a:r>
              <a:rPr lang="en-US" altLang="zh-CN" dirty="0"/>
              <a:t>140 t </a:t>
            </a:r>
            <a:r>
              <a:rPr lang="zh-CN" altLang="en-US" dirty="0"/>
              <a:t>，安装位置误差在磁体励磁</a:t>
            </a:r>
            <a:endParaRPr lang="en-US" altLang="zh-CN" dirty="0"/>
          </a:p>
          <a:p>
            <a:r>
              <a:rPr lang="zh-CN" altLang="en-US" dirty="0"/>
              <a:t>后产生较大的电磁力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99DDC0-4BD9-4904-95F2-1C571D6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08" y="1102960"/>
            <a:ext cx="6246337" cy="55106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055707-DB9C-4E97-B061-A696DB10C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01" y="4695445"/>
            <a:ext cx="4570482" cy="1701600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60DFCCEA-CEC5-489D-98AB-4CDC85DE109B}"/>
              </a:ext>
            </a:extLst>
          </p:cNvPr>
          <p:cNvSpPr/>
          <p:nvPr/>
        </p:nvSpPr>
        <p:spPr>
          <a:xfrm>
            <a:off x="8466577" y="4578745"/>
            <a:ext cx="988292" cy="19392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AD6EED-1578-4329-ABD8-FE6EB6779357}"/>
              </a:ext>
            </a:extLst>
          </p:cNvPr>
          <p:cNvSpPr txBox="1"/>
          <p:nvPr/>
        </p:nvSpPr>
        <p:spPr>
          <a:xfrm>
            <a:off x="7969667" y="4088583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位置误差引起的电磁力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F608EDD-C775-4FBF-9CB9-74241DE38645}"/>
              </a:ext>
            </a:extLst>
          </p:cNvPr>
          <p:cNvCxnSpPr>
            <a:cxnSpLocks/>
          </p:cNvCxnSpPr>
          <p:nvPr/>
        </p:nvCxnSpPr>
        <p:spPr>
          <a:xfrm flipH="1" flipV="1">
            <a:off x="5837382" y="1256145"/>
            <a:ext cx="1140936" cy="5732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9676C4A0-E796-4CA2-A23B-18413B8947AD}"/>
              </a:ext>
            </a:extLst>
          </p:cNvPr>
          <p:cNvSpPr txBox="1"/>
          <p:nvPr/>
        </p:nvSpPr>
        <p:spPr>
          <a:xfrm>
            <a:off x="6134587" y="1875521"/>
            <a:ext cx="1687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气、液氦分离槽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6078D3F-F9E1-49D5-9F40-19D80771DE7E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342923" y="3429002"/>
            <a:ext cx="595446" cy="3575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B53DE-6D92-486F-A297-AB8003F151C2}"/>
              </a:ext>
            </a:extLst>
          </p:cNvPr>
          <p:cNvSpPr txBox="1"/>
          <p:nvPr/>
        </p:nvSpPr>
        <p:spPr>
          <a:xfrm>
            <a:off x="6405145" y="3786564"/>
            <a:ext cx="106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轴向拉杆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F2E7211-0CB4-4AA7-A957-E8372A76B344}"/>
              </a:ext>
            </a:extLst>
          </p:cNvPr>
          <p:cNvSpPr txBox="1"/>
          <p:nvPr/>
        </p:nvSpPr>
        <p:spPr>
          <a:xfrm>
            <a:off x="6342920" y="2757857"/>
            <a:ext cx="800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氦管路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85CA4E9-6ECE-4C43-B539-8609F54743F0}"/>
              </a:ext>
            </a:extLst>
          </p:cNvPr>
          <p:cNvCxnSpPr>
            <a:cxnSpLocks/>
          </p:cNvCxnSpPr>
          <p:nvPr/>
        </p:nvCxnSpPr>
        <p:spPr>
          <a:xfrm flipH="1" flipV="1">
            <a:off x="5552642" y="2266099"/>
            <a:ext cx="1139090" cy="5068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0A7692D-002B-4A6E-A230-47394D9D1AFC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6096000" y="3724159"/>
            <a:ext cx="944569" cy="10070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6E206623-459F-464F-AA94-15AD7AF96066}"/>
              </a:ext>
            </a:extLst>
          </p:cNvPr>
          <p:cNvSpPr txBox="1"/>
          <p:nvPr/>
        </p:nvSpPr>
        <p:spPr>
          <a:xfrm>
            <a:off x="6387464" y="4731192"/>
            <a:ext cx="1306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向上主拉杆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580EE282-7030-41EF-9CEA-E2FE73B0F0FF}"/>
              </a:ext>
            </a:extLst>
          </p:cNvPr>
          <p:cNvCxnSpPr>
            <a:cxnSpLocks/>
          </p:cNvCxnSpPr>
          <p:nvPr/>
        </p:nvCxnSpPr>
        <p:spPr>
          <a:xfrm flipH="1">
            <a:off x="5552642" y="6287944"/>
            <a:ext cx="1139090" cy="2368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0185D410-3FE8-4DAD-8A99-3499FA220F1E}"/>
              </a:ext>
            </a:extLst>
          </p:cNvPr>
          <p:cNvSpPr txBox="1"/>
          <p:nvPr/>
        </p:nvSpPr>
        <p:spPr>
          <a:xfrm>
            <a:off x="6444493" y="5946049"/>
            <a:ext cx="832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液氦槽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840DB95-7C3D-4AF5-8C9A-348CD01C51B2}"/>
              </a:ext>
            </a:extLst>
          </p:cNvPr>
          <p:cNvCxnSpPr>
            <a:cxnSpLocks/>
          </p:cNvCxnSpPr>
          <p:nvPr/>
        </p:nvCxnSpPr>
        <p:spPr>
          <a:xfrm flipH="1">
            <a:off x="6034929" y="5533218"/>
            <a:ext cx="954882" cy="4128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804B49B2-C46A-43CE-9216-466ED9598A7F}"/>
              </a:ext>
            </a:extLst>
          </p:cNvPr>
          <p:cNvSpPr txBox="1"/>
          <p:nvPr/>
        </p:nvSpPr>
        <p:spPr>
          <a:xfrm>
            <a:off x="6383644" y="5189776"/>
            <a:ext cx="1306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径向拉杆</a:t>
            </a:r>
          </a:p>
        </p:txBody>
      </p:sp>
    </p:spTree>
    <p:extLst>
      <p:ext uri="{BB962C8B-B14F-4D97-AF65-F5344CB8AC3E}">
        <p14:creationId xmlns:p14="http://schemas.microsoft.com/office/powerpoint/2010/main" val="178925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AFBDCB8-BCE2-4988-882C-4D3042062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5" y="1542770"/>
            <a:ext cx="6059396" cy="441559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超导磁体线圈吊挂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6078D3F-F9E1-49D5-9F40-19D80771DE7E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5654842" y="5368331"/>
            <a:ext cx="580981" cy="196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B53DE-6D92-486F-A297-AB8003F151C2}"/>
              </a:ext>
            </a:extLst>
          </p:cNvPr>
          <p:cNvSpPr txBox="1"/>
          <p:nvPr/>
        </p:nvSpPr>
        <p:spPr>
          <a:xfrm>
            <a:off x="6235823" y="5199054"/>
            <a:ext cx="106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轴向拉杆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0A7692D-002B-4A6E-A230-47394D9D1AFC}"/>
              </a:ext>
            </a:extLst>
          </p:cNvPr>
          <p:cNvCxnSpPr>
            <a:cxnSpLocks/>
          </p:cNvCxnSpPr>
          <p:nvPr/>
        </p:nvCxnSpPr>
        <p:spPr>
          <a:xfrm flipH="1" flipV="1">
            <a:off x="5858098" y="3429000"/>
            <a:ext cx="377725" cy="10543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6E206623-459F-464F-AA94-15AD7AF96066}"/>
              </a:ext>
            </a:extLst>
          </p:cNvPr>
          <p:cNvSpPr txBox="1"/>
          <p:nvPr/>
        </p:nvSpPr>
        <p:spPr>
          <a:xfrm>
            <a:off x="6235823" y="4392638"/>
            <a:ext cx="1306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向上主拉杆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840DB95-7C3D-4AF5-8C9A-348CD01C51B2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5358063" y="5734004"/>
            <a:ext cx="812242" cy="5078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804B49B2-C46A-43CE-9216-466ED9598A7F}"/>
              </a:ext>
            </a:extLst>
          </p:cNvPr>
          <p:cNvSpPr txBox="1"/>
          <p:nvPr/>
        </p:nvSpPr>
        <p:spPr>
          <a:xfrm>
            <a:off x="6170305" y="6072558"/>
            <a:ext cx="1306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径向拉杆</a:t>
            </a:r>
          </a:p>
        </p:txBody>
      </p:sp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891117"/>
              </p:ext>
            </p:extLst>
          </p:nvPr>
        </p:nvGraphicFramePr>
        <p:xfrm>
          <a:off x="6139345" y="1806861"/>
          <a:ext cx="5839619" cy="1798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44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652337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1466452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1015586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4495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拉杆名称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直径（</a:t>
                      </a:r>
                      <a:r>
                        <a:rPr lang="en-US" altLang="zh-CN" sz="2000" dirty="0"/>
                        <a:t>mm</a:t>
                      </a:r>
                      <a:r>
                        <a:rPr lang="zh-CN" altLang="en-US" sz="20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长度（</a:t>
                      </a:r>
                      <a:r>
                        <a:rPr lang="en-US" altLang="zh-CN" sz="2000" dirty="0"/>
                        <a:t>mm</a:t>
                      </a:r>
                      <a:r>
                        <a:rPr lang="zh-CN" altLang="en-US" sz="20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数量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4495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轴向拉杆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30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≥</a:t>
                      </a:r>
                      <a:r>
                        <a:rPr lang="en-US" altLang="zh-CN" sz="2000" dirty="0"/>
                        <a:t>3530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16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4495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径向拉杆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1700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8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4495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向上主拉杆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1650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  <p:sp>
        <p:nvSpPr>
          <p:cNvPr id="41" name="文本框 40">
            <a:extLst>
              <a:ext uri="{FF2B5EF4-FFF2-40B4-BE49-F238E27FC236}">
                <a16:creationId xmlns:a16="http://schemas.microsoft.com/office/drawing/2014/main" id="{0D5A4E6B-B041-44C5-9B58-868057B29AD9}"/>
              </a:ext>
            </a:extLst>
          </p:cNvPr>
          <p:cNvSpPr txBox="1"/>
          <p:nvPr/>
        </p:nvSpPr>
        <p:spPr>
          <a:xfrm>
            <a:off x="7744422" y="106128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线圈吊挂拉杆参数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5AD1F4D4-C3A3-448D-89CF-695FF4A601D9}"/>
              </a:ext>
            </a:extLst>
          </p:cNvPr>
          <p:cNvSpPr/>
          <p:nvPr/>
        </p:nvSpPr>
        <p:spPr>
          <a:xfrm>
            <a:off x="9645671" y="2220557"/>
            <a:ext cx="1155997" cy="4905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71B9D9E-E2FC-45FB-989B-5F65CAE68574}"/>
              </a:ext>
            </a:extLst>
          </p:cNvPr>
          <p:cNvSpPr txBox="1"/>
          <p:nvPr/>
        </p:nvSpPr>
        <p:spPr>
          <a:xfrm>
            <a:off x="8055761" y="4860689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难点：轴向拉杆细、长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74" y="1050364"/>
            <a:ext cx="5734585" cy="576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</a:t>
            </a:r>
            <a:r>
              <a:rPr lang="zh-CN" altLang="en-US" sz="4263" dirty="0" smtClean="0"/>
              <a:t>超导磁体线圈支撑桶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7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736" y="1183568"/>
            <a:ext cx="3759116" cy="535534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A672320-85DF-4B7D-A877-6A81874A7EF7}"/>
              </a:ext>
            </a:extLst>
          </p:cNvPr>
          <p:cNvSpPr txBox="1"/>
          <p:nvPr/>
        </p:nvSpPr>
        <p:spPr>
          <a:xfrm>
            <a:off x="6821217" y="2716929"/>
            <a:ext cx="2581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外径：</a:t>
            </a:r>
            <a:r>
              <a:rPr lang="en-US" altLang="zh-CN" sz="2400" dirty="0" smtClean="0"/>
              <a:t>7820 mm</a:t>
            </a:r>
          </a:p>
          <a:p>
            <a:r>
              <a:rPr lang="zh-CN" altLang="en-US" sz="2400" dirty="0" smtClean="0"/>
              <a:t>厚度：</a:t>
            </a:r>
            <a:r>
              <a:rPr lang="en-US" altLang="zh-CN" sz="2400" dirty="0" smtClean="0"/>
              <a:t>30 mm</a:t>
            </a:r>
          </a:p>
          <a:p>
            <a:r>
              <a:rPr lang="zh-CN" altLang="en-US" sz="2400" dirty="0" smtClean="0"/>
              <a:t>长度：</a:t>
            </a:r>
            <a:r>
              <a:rPr lang="en-US" altLang="zh-CN" sz="2400" dirty="0" smtClean="0"/>
              <a:t>~2750 mm  </a:t>
            </a:r>
          </a:p>
          <a:p>
            <a:r>
              <a:rPr lang="zh-CN" altLang="en-US" sz="2400" dirty="0" smtClean="0"/>
              <a:t>材料：</a:t>
            </a:r>
            <a:r>
              <a:rPr lang="en-US" altLang="zh-CN" sz="2400" dirty="0" smtClean="0"/>
              <a:t>5083 </a:t>
            </a:r>
            <a:r>
              <a:rPr lang="zh-CN" altLang="en-US" sz="2400" dirty="0" smtClean="0"/>
              <a:t>铝 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519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95" y="1227211"/>
            <a:ext cx="5873479" cy="541159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 smtClean="0"/>
              <a:t>超导磁体辐射屏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672320-85DF-4B7D-A877-6A81874A7EF7}"/>
              </a:ext>
            </a:extLst>
          </p:cNvPr>
          <p:cNvSpPr txBox="1"/>
          <p:nvPr/>
        </p:nvSpPr>
        <p:spPr>
          <a:xfrm>
            <a:off x="6636733" y="3678694"/>
            <a:ext cx="52790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结构：</a:t>
            </a:r>
            <a:r>
              <a:rPr lang="zh-CN" altLang="en-US" sz="2400" dirty="0" smtClean="0"/>
              <a:t>内外热屏蔽铺设</a:t>
            </a:r>
            <a:r>
              <a:rPr lang="zh-CN" altLang="en-US" sz="2400" dirty="0"/>
              <a:t>蛇形冷却管路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吊挂：径向两端各</a:t>
            </a:r>
            <a:r>
              <a:rPr lang="en-US" altLang="zh-CN" sz="2400" dirty="0"/>
              <a:t>4 </a:t>
            </a:r>
            <a:r>
              <a:rPr lang="zh-CN" altLang="en-US" sz="2400" dirty="0"/>
              <a:t>根斜向</a:t>
            </a:r>
            <a:r>
              <a:rPr lang="zh-CN" altLang="en-US" sz="2400" dirty="0" smtClean="0"/>
              <a:t>拉杆，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         </a:t>
            </a:r>
            <a:r>
              <a:rPr lang="zh-CN" altLang="en-US" sz="2400" dirty="0" smtClean="0"/>
              <a:t>热端向中偏移，防止轴向移动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        </a:t>
            </a:r>
            <a:r>
              <a:rPr lang="zh-CN" altLang="en-US" sz="2400" dirty="0" smtClean="0"/>
              <a:t>端板上加装</a:t>
            </a:r>
            <a:r>
              <a:rPr lang="en-US" altLang="zh-CN" sz="2400" dirty="0" smtClean="0"/>
              <a:t>G10</a:t>
            </a:r>
            <a:r>
              <a:rPr lang="zh-CN" altLang="en-US" sz="2400" dirty="0" smtClean="0"/>
              <a:t>材料、尖端指向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        </a:t>
            </a:r>
            <a:r>
              <a:rPr lang="zh-CN" altLang="en-US" sz="2400" dirty="0" smtClean="0"/>
              <a:t>低温恒温器的防碰钉</a:t>
            </a:r>
            <a:r>
              <a:rPr lang="en-US" altLang="zh-CN" sz="2400" dirty="0" smtClean="0"/>
              <a:t>    </a:t>
            </a:r>
            <a:endParaRPr lang="en-US" altLang="zh-CN" sz="2400" dirty="0"/>
          </a:p>
          <a:p>
            <a:r>
              <a:rPr lang="zh-CN" altLang="en-US" sz="2400" dirty="0"/>
              <a:t>拉杆材料：碳纤维或钛合金</a:t>
            </a:r>
            <a:endParaRPr lang="en-US" altLang="zh-CN" sz="2400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6078D3F-F9E1-49D5-9F40-19D80771DE7E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816324" y="2321542"/>
            <a:ext cx="749662" cy="1692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B53DE-6D92-486F-A297-AB8003F151C2}"/>
              </a:ext>
            </a:extLst>
          </p:cNvPr>
          <p:cNvSpPr txBox="1"/>
          <p:nvPr/>
        </p:nvSpPr>
        <p:spPr>
          <a:xfrm>
            <a:off x="6565986" y="2321541"/>
            <a:ext cx="106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拉杆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F2E7211-0CB4-4AA7-A957-E8372A76B344}"/>
              </a:ext>
            </a:extLst>
          </p:cNvPr>
          <p:cNvSpPr txBox="1"/>
          <p:nvPr/>
        </p:nvSpPr>
        <p:spPr>
          <a:xfrm>
            <a:off x="6374846" y="1650392"/>
            <a:ext cx="106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dirty="0"/>
              <a:t>冷却管路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85CA4E9-6ECE-4C43-B539-8609F54743F0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5257800" y="1819669"/>
            <a:ext cx="1117046" cy="4051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580EE282-7030-41EF-9CEA-E2FE73B0F0FF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6219510" y="2974086"/>
            <a:ext cx="277594" cy="5864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0185D410-3FE8-4DAD-8A99-3499FA220F1E}"/>
              </a:ext>
            </a:extLst>
          </p:cNvPr>
          <p:cNvSpPr txBox="1"/>
          <p:nvPr/>
        </p:nvSpPr>
        <p:spPr>
          <a:xfrm>
            <a:off x="6497104" y="2804809"/>
            <a:ext cx="832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热</a:t>
            </a:r>
            <a:r>
              <a:rPr lang="zh-CN" altLang="en-US" sz="1600" dirty="0"/>
              <a:t>屏蔽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62" y="1478113"/>
            <a:ext cx="5941801" cy="51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0" y="1"/>
            <a:ext cx="10973150" cy="831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8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9901" y="109060"/>
            <a:ext cx="9678889" cy="6447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263" dirty="0"/>
              <a:t>探测器超导磁体二维图</a:t>
            </a:r>
            <a:endParaRPr lang="en-US" altLang="zh-CN" sz="4263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58202" y="831893"/>
            <a:ext cx="10553454" cy="28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790" y="7188"/>
            <a:ext cx="1197070" cy="79466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9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1"/>
            <a:ext cx="1286495" cy="8318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41568" t="1011" b="-1"/>
          <a:stretch/>
        </p:blipFill>
        <p:spPr>
          <a:xfrm>
            <a:off x="1142951" y="1148254"/>
            <a:ext cx="5892470" cy="56320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t="1011" r="61129" b="-1"/>
          <a:stretch/>
        </p:blipFill>
        <p:spPr>
          <a:xfrm>
            <a:off x="7035421" y="1148254"/>
            <a:ext cx="3919827" cy="563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78536</TotalTime>
  <Words>582</Words>
  <Application>Microsoft Office PowerPoint</Application>
  <PresentationFormat>宽屏</PresentationFormat>
  <Paragraphs>167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KaiTi</vt:lpstr>
      <vt:lpstr>等线</vt:lpstr>
      <vt:lpstr>微软雅黑</vt:lpstr>
      <vt:lpstr>Arial</vt:lpstr>
      <vt:lpstr>Calibri</vt:lpstr>
      <vt:lpstr>Wingdings</vt:lpstr>
      <vt:lpstr>Office 主题</vt:lpstr>
      <vt:lpstr>CEPC探测器磁体结构设计</vt:lpstr>
      <vt:lpstr>内容提要</vt:lpstr>
      <vt:lpstr>探测器超导磁体</vt:lpstr>
      <vt:lpstr>探测器超导磁体</vt:lpstr>
      <vt:lpstr>超导磁体线圈</vt:lpstr>
      <vt:lpstr>超导磁体线圈吊挂</vt:lpstr>
      <vt:lpstr>探测器超导磁体线圈支撑桶</vt:lpstr>
      <vt:lpstr>超导磁体辐射屏</vt:lpstr>
      <vt:lpstr>探测器超导磁体二维图</vt:lpstr>
      <vt:lpstr>探测器超导磁体恒温器力学分析</vt:lpstr>
      <vt:lpstr>探测器超导磁体恒温器力学分析</vt:lpstr>
      <vt:lpstr>探测器超导磁体恒温器力学分析</vt:lpstr>
      <vt:lpstr>探测器超导磁体恒温器力学分析</vt:lpstr>
      <vt:lpstr>探测器超导磁体恒温器力学分析</vt:lpstr>
      <vt:lpstr>探测器超导磁体恒温器力学分析</vt:lpstr>
      <vt:lpstr>探测器超导磁体恒温器力学分析</vt:lpstr>
      <vt:lpstr>小结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CEPC探测器磁体结构尺寸</dc:title>
  <dc:creator>ning</dc:creator>
  <cp:lastModifiedBy>david</cp:lastModifiedBy>
  <cp:revision>199</cp:revision>
  <cp:lastPrinted>2024-05-19T12:25:09Z</cp:lastPrinted>
  <dcterms:created xsi:type="dcterms:W3CDTF">2024-01-31T08:01:13Z</dcterms:created>
  <dcterms:modified xsi:type="dcterms:W3CDTF">2024-08-22T06:23:37Z</dcterms:modified>
</cp:coreProperties>
</file>