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7" r:id="rId2"/>
    <p:sldId id="299" r:id="rId3"/>
    <p:sldId id="300" r:id="rId4"/>
    <p:sldId id="301" r:id="rId5"/>
    <p:sldId id="302" r:id="rId6"/>
    <p:sldId id="284" r:id="rId7"/>
    <p:sldId id="288" r:id="rId8"/>
    <p:sldId id="308" r:id="rId9"/>
    <p:sldId id="264" r:id="rId10"/>
    <p:sldId id="295" r:id="rId11"/>
    <p:sldId id="298" r:id="rId12"/>
    <p:sldId id="303" r:id="rId13"/>
    <p:sldId id="306" r:id="rId14"/>
    <p:sldId id="309" r:id="rId15"/>
    <p:sldId id="310" r:id="rId16"/>
    <p:sldId id="272" r:id="rId17"/>
    <p:sldId id="311" r:id="rId18"/>
    <p:sldId id="360" r:id="rId19"/>
    <p:sldId id="312" r:id="rId20"/>
    <p:sldId id="276" r:id="rId21"/>
    <p:sldId id="313" r:id="rId22"/>
    <p:sldId id="314" r:id="rId23"/>
    <p:sldId id="361" r:id="rId24"/>
    <p:sldId id="315" r:id="rId25"/>
    <p:sldId id="351" r:id="rId26"/>
    <p:sldId id="353" r:id="rId27"/>
    <p:sldId id="354" r:id="rId28"/>
    <p:sldId id="355" r:id="rId29"/>
    <p:sldId id="356" r:id="rId30"/>
    <p:sldId id="357" r:id="rId31"/>
    <p:sldId id="358" r:id="rId32"/>
    <p:sldId id="277" r:id="rId33"/>
    <p:sldId id="279" r:id="rId34"/>
    <p:sldId id="359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A3D6F-3D79-48BE-8021-A1018D593A0D}" type="datetimeFigureOut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65BDE-1D97-40D5-8B66-03300719EA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68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F62EC4-4E67-5EC8-5500-70B7D913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B13B57-B8E1-FCB7-43C9-D3FEA280A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47D8D-8EBE-55D1-DDEB-A659D4AD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F9A9-86F5-4C79-8D05-CBCD04759768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3FA98B-4696-1360-71C3-FE372838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9A55-5E14-A5A1-6735-42DAFBF8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23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ED31A-9507-A072-A029-8D002AE9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25A071-89F0-07D6-9297-C83DE4ABE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9EA04-BCE5-EBB8-7990-C7ADF33B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CC9F-A53B-4EA4-8BB6-2768052682B2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AF7181-0759-684C-8E88-6CBCE8F6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C22AC7-2127-F040-F82F-151536F0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54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EC66FC-92C0-A081-6893-EA309B8D6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F2FD08-4F23-6E12-E120-11D661739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FC7D5-2DF8-77C2-23BF-A93EBAFB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92F8-E296-4C06-BD78-3F0943A885E1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34955-2769-42B0-CCDB-DA98E78D6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C13B0D-B9B8-F017-4272-704C0278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2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5A7D0-CF3C-C517-6C10-2F428ED4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71E917-1A2B-097A-6171-0EBAB809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F8C6C-9993-BF87-2966-6F5805E4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173C-7A69-4A7C-8FFB-63EE09226F82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FC67F8-275D-C0B2-0AB2-77392081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77480-8088-33E1-45D7-E0046F15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0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AB424D-BB93-54AE-DFA5-819BA412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115B92-2438-FB8F-5158-738A6A40B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3D0E52-51F2-A491-2C84-827356DB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15D3-3848-496A-80BA-4440984CB1EF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0FD77-D016-2F83-0247-781D3AA0A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E94D01-831D-1020-8474-349D192F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99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BE902B-5D63-ABA9-AACE-74FD7BCF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8599F6-63A2-F961-DB47-1B5F09ED2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81E7BB-742F-F3CD-0510-A5C164941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782E7E-17B5-9C9D-5D9A-8685C2D6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753E-3238-4EC5-886E-4280CCBAF025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33DD41-6580-BE36-A690-3552438D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68016-C7FA-3128-B510-11DBDB7E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0BB3BA-439E-1799-6259-6EE7027D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ABD18F-A8BD-3538-FF93-46A1E5936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FEA05B-C1C2-B7DC-6870-89EBC218F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CA1DA5-D426-2877-C42D-79C2EDFEC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88F1D6-38CF-0CC5-0465-8CF90E0D3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7BFF790-3507-A9B4-D718-266C519D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52CE7-5188-454C-8195-92FBC00AC270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3DC9BF6-AEFD-95E1-5DD0-6D814C9A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BEE1C7-4F99-FCBA-1637-0773B76F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69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B3242-64C1-65A3-38BC-526A5C2C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68EF51-9362-D569-3AF5-4D6AB48D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6EE36-3F38-4FFC-9E47-7FD72DC1C4E1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61F7FDF-2CBC-3D56-D805-6409476E4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3E76F5-0CBB-82E7-26FA-06B882EB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4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15F178E-D672-1D13-68EC-3D9B3A1D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6153-EF87-431A-8A48-1658F42504CE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E21555-4644-8EB3-06E9-18D958BA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BF491C-19FD-2678-4FFF-8E73D745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39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8C40DE-97B6-6807-DBE0-15B132D1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B0DB0-ED21-B1E2-94B2-AD3B50E7E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6883CB-AD62-49A8-AA1A-89D4EC776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39CBCB-61A9-2F0D-9591-ACCE7357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5F64-2563-46BC-AC8C-30B1104EA0BC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D7F20E-356F-BD8F-42B1-005CE669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07D1F1-80DB-80D3-7175-B19108DA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94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32FC2-D90E-C127-FA6A-710302E1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D90DB9-B24C-F602-2BD3-11B1A76B1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712C84-0B3F-457A-51FD-D37EFE542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7807F0-54B9-FDD8-C7B9-0AEC7931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40FF-4381-4095-A594-2C0656EEB9C7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A1FF34-8067-25F7-8820-60F6B391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1BE510-C907-5258-EA16-050D238E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65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2CFF860-B478-ECDF-691B-D1DC4BD3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EAE37D-9E11-D0A1-17F0-30270119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F318A6-D792-E59E-2A7A-2D050994F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083DC-D872-4AF2-A77C-778E1A774194}" type="datetime1">
              <a:rPr lang="zh-CN" altLang="en-US" smtClean="0"/>
              <a:t>2024/8/23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AA2544-7B4B-46E5-37E6-DD958C219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B74CC5-2E20-D754-AD33-C2D24646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7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2431A-A62E-7A08-9DF2-E9FD5671D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4988" y="1849716"/>
            <a:ext cx="9947564" cy="2387600"/>
          </a:xfrm>
        </p:spPr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CEPC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强子量能器机械设计</a:t>
            </a:r>
            <a:b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HCAL-TDR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618809-E40B-2995-C075-447B6A54A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6770" y="4629974"/>
            <a:ext cx="9144000" cy="1655762"/>
          </a:xfrm>
        </p:spPr>
        <p:txBody>
          <a:bodyPr/>
          <a:lstStyle/>
          <a:p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裴亚田，张俊嵩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202408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 descr="8d5d924e275b0c7f58feed1244176003">
            <a:extLst>
              <a:ext uri="{FF2B5EF4-FFF2-40B4-BE49-F238E27FC236}">
                <a16:creationId xmlns:a16="http://schemas.microsoft.com/office/drawing/2014/main" id="{A7CCB3A5-08A7-D3B1-6B46-C77B36304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pic>
        <p:nvPicPr>
          <p:cNvPr id="5" name="Picture 2" descr="C:\Users\Administrator\Desktop\11112.png">
            <a:extLst>
              <a:ext uri="{FF2B5EF4-FFF2-40B4-BE49-F238E27FC236}">
                <a16:creationId xmlns:a16="http://schemas.microsoft.com/office/drawing/2014/main" id="{5627C5D8-3059-E4BB-3322-EFF50FBA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61624A-BF15-EDC7-EA3A-3803FDD1F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949280"/>
            <a:ext cx="3552825" cy="672912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823B33-4FAB-57E1-40B9-5256F6B9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23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C8D37BF-6CCC-9931-DD28-FF1B6B4F7B37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67761FB-E14B-53BA-1F7A-8DEB7D79E2FC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ED79128-7FCE-A5F1-B985-0C1EBDBBB25E}"/>
              </a:ext>
            </a:extLst>
          </p:cNvPr>
          <p:cNvSpPr txBox="1"/>
          <p:nvPr/>
        </p:nvSpPr>
        <p:spPr>
          <a:xfrm>
            <a:off x="52549" y="661914"/>
            <a:ext cx="499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1.2LHC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CMS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端部</a:t>
            </a:r>
            <a:r>
              <a:rPr lang="en-US" altLang="zh-CN" sz="2400" dirty="0">
                <a:latin typeface="Arial Unicode MS" panose="020B0604020202020204" pitchFamily="34" charset="-122"/>
              </a:rPr>
              <a:t>HCAL</a:t>
            </a:r>
            <a:endParaRPr lang="zh-CN" altLang="en-US" sz="2400" dirty="0">
              <a:latin typeface="Arial Unicode MS" panose="020B0604020202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15EC41-DAE7-7DFE-F307-612D9BFB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52" y="1163810"/>
            <a:ext cx="4722113" cy="35170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807069-42CC-8D69-5D90-B6E80EF4F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6" t="9661" b="17590"/>
          <a:stretch/>
        </p:blipFill>
        <p:spPr>
          <a:xfrm>
            <a:off x="0" y="4721088"/>
            <a:ext cx="6290818" cy="188436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5580E3A-7DCF-060D-DD11-127A0C391D3E}"/>
              </a:ext>
            </a:extLst>
          </p:cNvPr>
          <p:cNvSpPr txBox="1"/>
          <p:nvPr/>
        </p:nvSpPr>
        <p:spPr>
          <a:xfrm>
            <a:off x="6290818" y="1765485"/>
            <a:ext cx="538480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1-17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层安装厚度为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3.7mm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的梯形闪烁体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 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层安装厚度为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9mm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的梯形闪烁体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-1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层安装厚度为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9mm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的梯形闪烁体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每一层吸收体为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厚的黄铜板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每一层同时包含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9mm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厚的黄铜隔层板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前后端板为不锈钢材质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平面度要求：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0.5/1000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粗糙度要求：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Rz6.3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厚度公差要求：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-0.5,0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）；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9mm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-0.2,0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）</a:t>
            </a:r>
          </a:p>
          <a:p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9F25A2-B321-10CC-A32B-D18EEECE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63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8163C30-8A77-1825-303A-DFF463CD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228" y="3813856"/>
            <a:ext cx="2350032" cy="27203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8F78FA-202C-067D-FA1A-3C930EFB1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00" y="1168270"/>
            <a:ext cx="3672568" cy="284811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91D97EB-2CB3-988E-C61F-95E63461F9BF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2E4CE23-A8E7-2BA4-9D0C-6E873BF86760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CC1CCA-6BB1-4718-0538-B24CCE1C7536}"/>
              </a:ext>
            </a:extLst>
          </p:cNvPr>
          <p:cNvSpPr txBox="1"/>
          <p:nvPr/>
        </p:nvSpPr>
        <p:spPr>
          <a:xfrm>
            <a:off x="52549" y="661914"/>
            <a:ext cx="417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1.2LHC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CMS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安装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4EFDD9E-E5F0-7DE0-2217-12B46CFE2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38" y="1134923"/>
            <a:ext cx="3427850" cy="26342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69337FC-E09F-6767-D34B-6E803BD0F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039" y="1168270"/>
            <a:ext cx="3052479" cy="26008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E49B928-054B-7806-9511-D3320CA21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9866" y="1168270"/>
            <a:ext cx="2040872" cy="23674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E4DD2C-29F2-DB0A-7D3A-B78BC12BF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60" y="3902471"/>
            <a:ext cx="2926448" cy="27203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11A8BF4-FE1A-CDAF-5478-8D043259C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9836" y="3902472"/>
            <a:ext cx="2992273" cy="26008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1912F-D827-51D7-73F7-2AA54BDC1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9957" y="3877071"/>
            <a:ext cx="2583345" cy="260089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951265-7FC6-CEED-0704-7EC15E49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46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8E800B5-FC57-ECA0-624C-6A1732F46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" y="1241089"/>
            <a:ext cx="6946965" cy="322874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0F9999E-8289-7712-872F-7FE8F81F332C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F7880A-BE51-80F7-65C2-F0B372D6949C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057B03-F0ED-5096-0AFA-E7A4988BDDDE}"/>
              </a:ext>
            </a:extLst>
          </p:cNvPr>
          <p:cNvSpPr txBox="1"/>
          <p:nvPr/>
        </p:nvSpPr>
        <p:spPr>
          <a:xfrm>
            <a:off x="52549" y="661914"/>
            <a:ext cx="478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1.2LHC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CMS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端部更新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918BF56-2730-39EF-9ABC-90BADD3A79C1}"/>
              </a:ext>
            </a:extLst>
          </p:cNvPr>
          <p:cNvSpPr txBox="1"/>
          <p:nvPr/>
        </p:nvSpPr>
        <p:spPr>
          <a:xfrm>
            <a:off x="52549" y="5089239"/>
            <a:ext cx="6153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吸收体：前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层是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厚，后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层是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68mm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厚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灵敏层闪烁体为塑闪，探测元器件为</a:t>
            </a:r>
            <a:r>
              <a:rPr lang="en-US" altLang="zh-CN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SiPM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吸收体更新为不锈钢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BEF3B5B-8200-1F4D-C1B2-614324B1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565" y="661914"/>
            <a:ext cx="3998012" cy="4020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C2247C-2647-CA1A-1719-A56FE781D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159" y="4545060"/>
            <a:ext cx="4958067" cy="2281404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EFD5E9-B041-5A52-AC4F-EC7C3455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88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44F79F-44A1-A734-4456-3DFC56E6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6" y="892746"/>
            <a:ext cx="8677275" cy="572452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448647B-15F7-98F6-71E8-B005C4F18784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7DD785-9A64-3661-0B4D-BFD78B65B4FB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E26D8F-7037-5428-C956-7755A150DF28}"/>
              </a:ext>
            </a:extLst>
          </p:cNvPr>
          <p:cNvSpPr txBox="1"/>
          <p:nvPr/>
        </p:nvSpPr>
        <p:spPr>
          <a:xfrm>
            <a:off x="52549" y="661914"/>
            <a:ext cx="5710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1.2LHC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CMS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端部更新</a:t>
            </a:r>
            <a:r>
              <a:rPr lang="en-US" altLang="zh-CN" sz="2400" dirty="0">
                <a:latin typeface="Arial Unicode MS" panose="020B0604020202020204" pitchFamily="34" charset="-122"/>
              </a:rPr>
              <a:t>—</a:t>
            </a:r>
            <a:r>
              <a:rPr lang="zh-CN" altLang="en-US" sz="2400" dirty="0">
                <a:latin typeface="Arial Unicode MS" panose="020B0604020202020204" pitchFamily="34" charset="-122"/>
              </a:rPr>
              <a:t>散热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DFA593-47D2-AD63-0689-6A2282437B94}"/>
              </a:ext>
            </a:extLst>
          </p:cNvPr>
          <p:cNvSpPr txBox="1"/>
          <p:nvPr/>
        </p:nvSpPr>
        <p:spPr>
          <a:xfrm>
            <a:off x="9224010" y="2826450"/>
            <a:ext cx="29234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CO2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冷却至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-30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4毫米内径薄壁(0.25毫米)不锈钢钢管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内嵌于6mm铜板用作热交换器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这些管子沿着蛇形路径，以尽量减少温差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76A517-40B8-1F13-A9A6-8A6A0F30C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7" r="52582" b="15393"/>
          <a:stretch/>
        </p:blipFill>
        <p:spPr>
          <a:xfrm>
            <a:off x="5138115" y="1123579"/>
            <a:ext cx="4040766" cy="393991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0350BFA-E193-DA07-937E-D9E2E8C184FC}"/>
              </a:ext>
            </a:extLst>
          </p:cNvPr>
          <p:cNvSpPr/>
          <p:nvPr/>
        </p:nvSpPr>
        <p:spPr>
          <a:xfrm>
            <a:off x="5138115" y="5052060"/>
            <a:ext cx="4085895" cy="78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5FDA5A-7CA4-5779-9A07-F27FADA7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2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E476E6-8375-61FE-7F21-D0524138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3" y="1051910"/>
            <a:ext cx="5100879" cy="35576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64A0BF-D1A4-53BC-E907-C91FF4101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798" y="1051910"/>
            <a:ext cx="5290232" cy="35705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D6DFD9B-EE65-7335-46FA-9E85536E483A}"/>
              </a:ext>
            </a:extLst>
          </p:cNvPr>
          <p:cNvSpPr txBox="1"/>
          <p:nvPr/>
        </p:nvSpPr>
        <p:spPr>
          <a:xfrm>
            <a:off x="208043" y="5329979"/>
            <a:ext cx="2338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紫色为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HCAL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基础方案灵敏层为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RPC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，吸收层为不锈钢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AF6476-7707-AD58-D843-A8A98E8C0635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D81296-984E-B65A-0DA1-837384E8F92B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5F89AE5-E78F-4464-2321-637B746B2079}"/>
              </a:ext>
            </a:extLst>
          </p:cNvPr>
          <p:cNvSpPr txBox="1"/>
          <p:nvPr/>
        </p:nvSpPr>
        <p:spPr>
          <a:xfrm>
            <a:off x="52549" y="661914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1.3ILD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316BE0A-1C95-6C10-95CA-8A4720148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86" y="4622453"/>
            <a:ext cx="7969110" cy="206138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9D35BFA-AF5C-83EA-2417-1622B289170A}"/>
              </a:ext>
            </a:extLst>
          </p:cNvPr>
          <p:cNvSpPr/>
          <p:nvPr/>
        </p:nvSpPr>
        <p:spPr>
          <a:xfrm>
            <a:off x="5520522" y="2083442"/>
            <a:ext cx="5197635" cy="1973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8CD2D3A-D303-9763-C28B-F36BAB5FD930}"/>
              </a:ext>
            </a:extLst>
          </p:cNvPr>
          <p:cNvSpPr/>
          <p:nvPr/>
        </p:nvSpPr>
        <p:spPr>
          <a:xfrm>
            <a:off x="5532096" y="3682677"/>
            <a:ext cx="5197635" cy="1973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C21FD77-7435-2925-34BB-8AB2CAB7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5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C541D0A-009E-1A29-7F87-2F6A5D144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96" y="1337383"/>
            <a:ext cx="9229725" cy="33813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B8245C8-49E8-B200-707F-31343490C1FD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7B2ACE-4E42-9D24-A742-1D081D2038E7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35F57EB-64D6-F48F-42D6-7F617FA06858}"/>
              </a:ext>
            </a:extLst>
          </p:cNvPr>
          <p:cNvSpPr txBox="1"/>
          <p:nvPr/>
        </p:nvSpPr>
        <p:spPr>
          <a:xfrm>
            <a:off x="52549" y="661914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1.3ILD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B1C48C-36EE-4E45-A5F9-2C89D52F338A}"/>
              </a:ext>
            </a:extLst>
          </p:cNvPr>
          <p:cNvSpPr txBox="1"/>
          <p:nvPr/>
        </p:nvSpPr>
        <p:spPr>
          <a:xfrm>
            <a:off x="1166690" y="4804708"/>
            <a:ext cx="10396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12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边型，长度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6036mm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共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层，每层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28mm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，其中吸收体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，灵敏层间隙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8mm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，灵敏层本身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7.5mm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，剩余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便于滑动安装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吸收体各层通过纵梁径向固定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桶部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HCAL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将固定在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9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点钟方向或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7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点钟方向的磁铁上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0541746-2C8E-C41F-6A82-494BC15EF57A}"/>
              </a:ext>
            </a:extLst>
          </p:cNvPr>
          <p:cNvSpPr txBox="1"/>
          <p:nvPr/>
        </p:nvSpPr>
        <p:spPr>
          <a:xfrm>
            <a:off x="465733" y="1094353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 Unicode MS" panose="020B0604020202020204" pitchFamily="34" charset="-122"/>
              </a:rPr>
              <a:t>RPC</a:t>
            </a:r>
            <a:r>
              <a:rPr lang="zh-CN" altLang="en-US" sz="2000" dirty="0">
                <a:latin typeface="Arial Unicode MS" panose="020B0604020202020204" pitchFamily="34" charset="-122"/>
              </a:rPr>
              <a:t>方案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498D3B6-6CC7-59DD-2853-43C035FC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29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BB3A46-7D29-6935-BB8A-FD9FFE43F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7" y="1625320"/>
            <a:ext cx="4451683" cy="29654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7E9C8E-BE18-BAE4-8451-94C34DA8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177" y="856178"/>
            <a:ext cx="5285787" cy="592577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C1E5A38-F2B5-7FFF-6362-26E2443F48A4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47B8CA-DFF7-EF66-1EDC-2E22BF5AC26A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DF4D546-6759-CA0B-4482-AE1AD377B6A0}"/>
              </a:ext>
            </a:extLst>
          </p:cNvPr>
          <p:cNvSpPr txBox="1"/>
          <p:nvPr/>
        </p:nvSpPr>
        <p:spPr>
          <a:xfrm>
            <a:off x="52549" y="661914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1.3ILD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336AB9-CC98-E56F-A664-EB731C25B4D3}"/>
              </a:ext>
            </a:extLst>
          </p:cNvPr>
          <p:cNvSpPr txBox="1"/>
          <p:nvPr/>
        </p:nvSpPr>
        <p:spPr>
          <a:xfrm>
            <a:off x="723322" y="4822818"/>
            <a:ext cx="4852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边型，长度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6036mm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单个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1/16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共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48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层，吸收体厚度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16mm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5mm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厚侧面封板，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20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吨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前后分两段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2m*1m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的区域内平面度好于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直接使用平板，不二次加工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EBA960-2AF2-4A04-4195-1092F0BFD7CD}"/>
              </a:ext>
            </a:extLst>
          </p:cNvPr>
          <p:cNvSpPr txBox="1"/>
          <p:nvPr/>
        </p:nvSpPr>
        <p:spPr>
          <a:xfrm>
            <a:off x="454158" y="1158019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Arial Unicode MS" panose="020B0604020202020204" pitchFamily="34" charset="-122"/>
              </a:rPr>
              <a:t>闪烁体方案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B5A4A-7ACF-E2A2-BBAA-464684EB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928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E407156-24FC-5589-642B-6F59AF6A87C7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A5ED865-9DBE-285B-B96B-CF5C1DC2FB1F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F9582-E509-C62A-AF3D-4949436DE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51995"/>
          <a:stretch/>
        </p:blipFill>
        <p:spPr>
          <a:xfrm>
            <a:off x="469711" y="945296"/>
            <a:ext cx="5346600" cy="229561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4411C68-F2E4-CB7A-DB4C-EB7B5B39078F}"/>
              </a:ext>
            </a:extLst>
          </p:cNvPr>
          <p:cNvSpPr txBox="1"/>
          <p:nvPr/>
        </p:nvSpPr>
        <p:spPr>
          <a:xfrm>
            <a:off x="469711" y="661914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Arial Unicode MS" panose="020B0604020202020204" pitchFamily="34" charset="-122"/>
              </a:rPr>
              <a:t>方案</a:t>
            </a:r>
            <a:r>
              <a:rPr lang="en-US" altLang="zh-CN" sz="2000" dirty="0">
                <a:latin typeface="Arial Unicode MS" panose="020B0604020202020204" pitchFamily="34" charset="-122"/>
              </a:rPr>
              <a:t>1</a:t>
            </a:r>
            <a:r>
              <a:rPr lang="zh-CN" altLang="en-US" sz="2000" dirty="0">
                <a:latin typeface="Arial Unicode MS" panose="020B0604020202020204" pitchFamily="34" charset="-122"/>
              </a:rPr>
              <a:t>：灵敏层为塑料闪烁体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3252A7-0C25-090B-1F11-F8F955B4DF35}"/>
              </a:ext>
            </a:extLst>
          </p:cNvPr>
          <p:cNvSpPr txBox="1"/>
          <p:nvPr/>
        </p:nvSpPr>
        <p:spPr>
          <a:xfrm>
            <a:off x="5885790" y="659291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Arial Unicode MS" panose="020B0604020202020204" pitchFamily="34" charset="-122"/>
              </a:rPr>
              <a:t>方案</a:t>
            </a:r>
            <a:r>
              <a:rPr lang="en-US" altLang="zh-CN" sz="2000" dirty="0">
                <a:latin typeface="Arial Unicode MS" panose="020B0604020202020204" pitchFamily="34" charset="-122"/>
              </a:rPr>
              <a:t>2</a:t>
            </a:r>
            <a:r>
              <a:rPr lang="zh-CN" altLang="en-US" sz="2000" dirty="0">
                <a:latin typeface="Arial Unicode MS" panose="020B0604020202020204" pitchFamily="34" charset="-122"/>
              </a:rPr>
              <a:t>：灵敏层为玻璃闪烁体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90FE84C-5FB1-DDDC-71D0-04D068B7E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5" b="-530"/>
          <a:stretch/>
        </p:blipFill>
        <p:spPr>
          <a:xfrm>
            <a:off x="5816311" y="1059401"/>
            <a:ext cx="5052317" cy="233863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307B2B1-9821-DFE5-0687-7B954A45D96B}"/>
              </a:ext>
            </a:extLst>
          </p:cNvPr>
          <p:cNvSpPr txBox="1"/>
          <p:nvPr/>
        </p:nvSpPr>
        <p:spPr>
          <a:xfrm>
            <a:off x="851676" y="3269066"/>
            <a:ext cx="10653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方案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中塑料闪烁体为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3.2mm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，方案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中玻璃闪烁体为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10.2mm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方案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中吸收体为不锈钢材质，厚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16.8mm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；方案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中吸收体为不锈钢材质，厚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9.8mm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7F47F2B-05D6-26A6-A483-D81045760E17}"/>
              </a:ext>
            </a:extLst>
          </p:cNvPr>
          <p:cNvCxnSpPr/>
          <p:nvPr/>
        </p:nvCxnSpPr>
        <p:spPr>
          <a:xfrm>
            <a:off x="52549" y="3915397"/>
            <a:ext cx="120545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6B1E9048-08E6-D262-84FD-86A970AB573C}"/>
              </a:ext>
            </a:extLst>
          </p:cNvPr>
          <p:cNvSpPr txBox="1"/>
          <p:nvPr/>
        </p:nvSpPr>
        <p:spPr>
          <a:xfrm>
            <a:off x="469711" y="3953005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 Unicode MS" panose="020B0604020202020204" pitchFamily="34" charset="-122"/>
              </a:rPr>
              <a:t>HCAL</a:t>
            </a:r>
            <a:r>
              <a:rPr lang="zh-CN" altLang="en-US" sz="2000" dirty="0">
                <a:latin typeface="Arial Unicode MS" panose="020B0604020202020204" pitchFamily="34" charset="-122"/>
              </a:rPr>
              <a:t>机械设计总体要求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CF85E94-274B-C8BF-E211-E79F50745799}"/>
              </a:ext>
            </a:extLst>
          </p:cNvPr>
          <p:cNvSpPr txBox="1"/>
          <p:nvPr/>
        </p:nvSpPr>
        <p:spPr>
          <a:xfrm>
            <a:off x="851676" y="4439070"/>
            <a:ext cx="6741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环形方向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等分。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桶部每一份为梯形形状，梯形内侧对边跨度为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4280mm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，外侧对边跨度为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6910mm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，长度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6460mm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。分为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端部内直径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800mm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，外侧对边跨度为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6850mm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，长度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1315mm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，共分为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综合考虑加工，组装，运输，安装，整体变形小于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死区即探测不到的区域小于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1%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强度满足要求。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7D26546-816C-702C-22D6-D90896D7F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470" y="3961010"/>
            <a:ext cx="3379820" cy="289698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CB27006-CD4E-D862-7C8A-C6488443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56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EA9CC80-9201-3840-4C4B-F439D94CE999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394FA3B-6ABA-2551-55D0-677709F6C2E0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FDB3098-67E1-571A-1EAC-7973FB8D0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628605"/>
              </p:ext>
            </p:extLst>
          </p:nvPr>
        </p:nvGraphicFramePr>
        <p:xfrm>
          <a:off x="401256" y="1554480"/>
          <a:ext cx="1138948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786">
                  <a:extLst>
                    <a:ext uri="{9D8B030D-6E8A-4147-A177-3AD203B41FA5}">
                      <a16:colId xmlns:a16="http://schemas.microsoft.com/office/drawing/2014/main" val="1334284932"/>
                    </a:ext>
                  </a:extLst>
                </a:gridCol>
                <a:gridCol w="1925757">
                  <a:extLst>
                    <a:ext uri="{9D8B030D-6E8A-4147-A177-3AD203B41FA5}">
                      <a16:colId xmlns:a16="http://schemas.microsoft.com/office/drawing/2014/main" val="3912026662"/>
                    </a:ext>
                  </a:extLst>
                </a:gridCol>
                <a:gridCol w="1713053">
                  <a:extLst>
                    <a:ext uri="{9D8B030D-6E8A-4147-A177-3AD203B41FA5}">
                      <a16:colId xmlns:a16="http://schemas.microsoft.com/office/drawing/2014/main" val="2681466605"/>
                    </a:ext>
                  </a:extLst>
                </a:gridCol>
                <a:gridCol w="1261641">
                  <a:extLst>
                    <a:ext uri="{9D8B030D-6E8A-4147-A177-3AD203B41FA5}">
                      <a16:colId xmlns:a16="http://schemas.microsoft.com/office/drawing/2014/main" val="1765481686"/>
                    </a:ext>
                  </a:extLst>
                </a:gridCol>
                <a:gridCol w="2118167">
                  <a:extLst>
                    <a:ext uri="{9D8B030D-6E8A-4147-A177-3AD203B41FA5}">
                      <a16:colId xmlns:a16="http://schemas.microsoft.com/office/drawing/2014/main" val="65169770"/>
                    </a:ext>
                  </a:extLst>
                </a:gridCol>
                <a:gridCol w="3345084">
                  <a:extLst>
                    <a:ext uri="{9D8B030D-6E8A-4147-A177-3AD203B41FA5}">
                      <a16:colId xmlns:a16="http://schemas.microsoft.com/office/drawing/2014/main" val="1315815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baseline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板幅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板厚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厚度公差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平面度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组装及安装公差</a:t>
                      </a:r>
                    </a:p>
                    <a:p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3098"/>
                  </a:ext>
                </a:extLst>
              </a:tr>
              <a:tr h="793144">
                <a:tc>
                  <a:txBody>
                    <a:bodyPr/>
                    <a:lstStyle/>
                    <a:p>
                      <a:r>
                        <a:rPr lang="en-US" altLang="zh-CN" sz="1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ATLAS</a:t>
                      </a:r>
                      <a:endParaRPr lang="zh-CN" altLang="en-US" sz="18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1600mm*400mm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5mm/4.05mm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±0.04mm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单个楔形块：径向，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±0.1mm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，宽度，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±0.275mm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，长度，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-0.25mm~0</a:t>
                      </a:r>
                    </a:p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整体：径向，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5mm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44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CMS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5000mm*1000mm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40mm~75mm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-0.5~0mm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0.5/2000</a:t>
                      </a:r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；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1/5000</a:t>
                      </a:r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；</a:t>
                      </a:r>
                      <a:endParaRPr lang="en-US" altLang="zh-CN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不锈钢板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仿宋" panose="02010609060101010101" pitchFamily="49" charset="-122"/>
                        </a:rPr>
                        <a:t>外尺寸公差为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仿宋" panose="02010609060101010101" pitchFamily="49" charset="-122"/>
                        </a:rPr>
                        <a:t>±0.15mm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CN" altLang="en-US" dirty="0">
                          <a:latin typeface="Times New Roman" panose="02020603050405020304" pitchFamily="18" charset="0"/>
                          <a:ea typeface="仿宋" panose="02010609060101010101" pitchFamily="49" charset="-122"/>
                        </a:rPr>
                        <a:t>组装变形为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仿宋" panose="02010609060101010101" pitchFamily="49" charset="-122"/>
                        </a:rPr>
                        <a:t>0.1mm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959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ILD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6000mm*1000mm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20mm/16mm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baseline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在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2m*1m</a:t>
                      </a:r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范围内好于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预留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0.5mm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空隙用于滑动安装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65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CEPC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6500mm*1400mm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16.8mm/9.9mm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在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6m*1.4m</a:t>
                      </a:r>
                      <a:r>
                        <a:rPr lang="zh-CN" altLang="en-US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范围内好于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0.3mm</a:t>
                      </a:r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整体组装好后变形小于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+mn-cs"/>
                        </a:rPr>
                        <a:t>0.5mm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611498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D75D4361-364A-E31E-6966-A6ABDB336BEA}"/>
              </a:ext>
            </a:extLst>
          </p:cNvPr>
          <p:cNvSpPr txBox="1"/>
          <p:nvPr/>
        </p:nvSpPr>
        <p:spPr>
          <a:xfrm>
            <a:off x="3526421" y="5774652"/>
            <a:ext cx="6117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ea typeface="仿宋" panose="02010609060101010101" pitchFamily="49" charset="-122"/>
              </a:rPr>
              <a:t>难点：板幅最大，公差最严格</a:t>
            </a:r>
            <a:endParaRPr lang="en-US" altLang="zh-CN" sz="2400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C162ED7-0F8F-3884-B085-96E5FFAF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891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22D6A7A-B9E1-46F9-9E11-3F001DE3B19C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31BF3D-AAAC-923E-F06D-641296E5B2A1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895798F-D34F-B753-60C2-CE8AA38DAECF}"/>
              </a:ext>
            </a:extLst>
          </p:cNvPr>
          <p:cNvSpPr txBox="1"/>
          <p:nvPr/>
        </p:nvSpPr>
        <p:spPr>
          <a:xfrm>
            <a:off x="52549" y="661914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2.1HCAL-</a:t>
            </a:r>
            <a:r>
              <a:rPr lang="zh-CN" altLang="en-US" sz="2400" dirty="0">
                <a:latin typeface="Arial Unicode MS" panose="020B0604020202020204" pitchFamily="34" charset="-122"/>
              </a:rPr>
              <a:t>塑料闪烁体方案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696C8D-CFA7-5849-C88D-DD0C19AB12C7}"/>
              </a:ext>
            </a:extLst>
          </p:cNvPr>
          <p:cNvSpPr txBox="1"/>
          <p:nvPr/>
        </p:nvSpPr>
        <p:spPr>
          <a:xfrm>
            <a:off x="474562" y="1123579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桶部左右封板方案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5BFC08C-FF93-A406-7472-92F4F1ADD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76" y="1585244"/>
            <a:ext cx="3180374" cy="3110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19D7E6-B68E-03D0-A692-3AEA3E583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249" y="1585244"/>
            <a:ext cx="2900262" cy="270429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EF582B0-DF1E-AF0F-FA9E-9783DEF3AAF8}"/>
              </a:ext>
            </a:extLst>
          </p:cNvPr>
          <p:cNvSpPr txBox="1"/>
          <p:nvPr/>
        </p:nvSpPr>
        <p:spPr>
          <a:xfrm>
            <a:off x="4113998" y="4247553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两侧各加</a:t>
            </a:r>
            <a:r>
              <a:rPr lang="en-US" altLang="zh-CN" dirty="0"/>
              <a:t>10mm</a:t>
            </a:r>
            <a:r>
              <a:rPr lang="zh-CN" altLang="en-US" dirty="0"/>
              <a:t>厚封板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E309F5E-22F8-F2F1-65D6-2EA569E6B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810" y="1815056"/>
            <a:ext cx="4849791" cy="2167366"/>
          </a:xfrm>
          <a:prstGeom prst="rect">
            <a:avLst/>
          </a:prstGeom>
        </p:spPr>
      </p:pic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88B24CE6-AFAF-94EE-E545-01460CB01A27}"/>
              </a:ext>
            </a:extLst>
          </p:cNvPr>
          <p:cNvCxnSpPr>
            <a:cxnSpLocks/>
            <a:stCxn id="8" idx="0"/>
            <a:endCxn id="15" idx="0"/>
          </p:cNvCxnSpPr>
          <p:nvPr/>
        </p:nvCxnSpPr>
        <p:spPr>
          <a:xfrm rot="16200000" flipH="1">
            <a:off x="5219336" y="-1301329"/>
            <a:ext cx="229812" cy="6002959"/>
          </a:xfrm>
          <a:prstGeom prst="bentConnector3">
            <a:avLst>
              <a:gd name="adj1" fmla="val -3315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D9C3CCD-4D02-21CF-567A-4F22BEB0FFAE}"/>
              </a:ext>
            </a:extLst>
          </p:cNvPr>
          <p:cNvSpPr txBox="1"/>
          <p:nvPr/>
        </p:nvSpPr>
        <p:spPr>
          <a:xfrm>
            <a:off x="6973810" y="1815056"/>
            <a:ext cx="272382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单板两端约束自重下变形</a:t>
            </a:r>
            <a:endParaRPr lang="en-US" altLang="zh-CN" dirty="0"/>
          </a:p>
          <a:p>
            <a:pPr algn="ctr"/>
            <a:r>
              <a:rPr lang="en-US" altLang="zh-CN" dirty="0"/>
              <a:t>0.3mm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7507F8E-A6F4-99A8-4C01-B6AC05308170}"/>
              </a:ext>
            </a:extLst>
          </p:cNvPr>
          <p:cNvSpPr txBox="1"/>
          <p:nvPr/>
        </p:nvSpPr>
        <p:spPr>
          <a:xfrm>
            <a:off x="8653971" y="424755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指导运输和组装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4A968FC-9304-E430-2ABA-0B44D28C1056}"/>
              </a:ext>
            </a:extLst>
          </p:cNvPr>
          <p:cNvSpPr txBox="1"/>
          <p:nvPr/>
        </p:nvSpPr>
        <p:spPr>
          <a:xfrm>
            <a:off x="5287721" y="484565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1/16塑料闪烁体重量：</a:t>
            </a:r>
            <a:r>
              <a:rPr lang="en-US" altLang="zh-CN" b="1" dirty="0">
                <a:latin typeface="Times New Roman" panose="02020603050405020304" pitchFamily="18" charset="0"/>
                <a:ea typeface="仿宋" panose="02010609060101010101" pitchFamily="49" charset="-122"/>
              </a:rPr>
              <a:t>1179kg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1/16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盖板重量：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10968kg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1/16PCB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板重量：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1639kg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1/16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吸收体重量：</a:t>
            </a:r>
            <a:r>
              <a:rPr lang="en-US" altLang="zh-CN" b="1" dirty="0">
                <a:latin typeface="Times New Roman" panose="02020603050405020304" pitchFamily="18" charset="0"/>
                <a:ea typeface="仿宋" panose="02010609060101010101" pitchFamily="49" charset="-122"/>
              </a:rPr>
              <a:t>45639kg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1/16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总重：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59425kg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桶部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HCAL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总重：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950800kg~951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吨，吸收体重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730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5517F6D-BA0D-DDB4-1753-B7ECEC001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76" y="4567752"/>
            <a:ext cx="4274167" cy="2258459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688B69FF-5116-6BD0-C2A9-A19E0D560EF5}"/>
              </a:ext>
            </a:extLst>
          </p:cNvPr>
          <p:cNvSpPr txBox="1"/>
          <p:nvPr/>
        </p:nvSpPr>
        <p:spPr>
          <a:xfrm>
            <a:off x="742576" y="4475419"/>
            <a:ext cx="22621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纯吸收体自重下变形</a:t>
            </a:r>
            <a:endParaRPr lang="en-US" altLang="zh-CN" dirty="0"/>
          </a:p>
          <a:p>
            <a:pPr algn="ctr"/>
            <a:r>
              <a:rPr lang="en-US" altLang="zh-CN" dirty="0"/>
              <a:t>0.297mm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DE1F611-E872-780F-88C7-11948BCA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44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629CFC2-CB07-C36F-2BF1-C4F5437265F8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E687068-1697-29B3-5CFA-C36B12CAA0FA}"/>
              </a:ext>
            </a:extLst>
          </p:cNvPr>
          <p:cNvSpPr txBox="1"/>
          <p:nvPr/>
        </p:nvSpPr>
        <p:spPr>
          <a:xfrm>
            <a:off x="52549" y="661914"/>
            <a:ext cx="3743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1.1LHC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ATLAS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90D6FA0-970B-6AAA-2568-B92CC1D31F20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A790E68-183E-AE47-6EE8-8AA7CD494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3" y="1123580"/>
            <a:ext cx="6647793" cy="247467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2BCCE512-2BDF-7130-80F1-28B0A9DAF37B}"/>
              </a:ext>
            </a:extLst>
          </p:cNvPr>
          <p:cNvSpPr/>
          <p:nvPr/>
        </p:nvSpPr>
        <p:spPr>
          <a:xfrm>
            <a:off x="204713" y="1927526"/>
            <a:ext cx="783259" cy="399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C8F4E34-C3EF-130E-3F57-C701C21B5AF8}"/>
              </a:ext>
            </a:extLst>
          </p:cNvPr>
          <p:cNvSpPr/>
          <p:nvPr/>
        </p:nvSpPr>
        <p:spPr>
          <a:xfrm>
            <a:off x="6069247" y="1340068"/>
            <a:ext cx="783259" cy="399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84706FE-F4AC-A63D-0B2F-E13264CA0AAA}"/>
              </a:ext>
            </a:extLst>
          </p:cNvPr>
          <p:cNvSpPr txBox="1"/>
          <p:nvPr/>
        </p:nvSpPr>
        <p:spPr>
          <a:xfrm>
            <a:off x="2583976" y="2142253"/>
            <a:ext cx="3301814" cy="369332"/>
          </a:xfrm>
          <a:prstGeom prst="rect">
            <a:avLst/>
          </a:prstGeom>
          <a:solidFill>
            <a:schemeClr val="lt1">
              <a:alpha val="2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欧洲核子研究中心的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LHC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实验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C850B84-6A29-2019-83B8-CA73FB2B0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506" y="674085"/>
            <a:ext cx="5193945" cy="293633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05A1A94-85FC-0426-A89C-D9DF062F2B07}"/>
              </a:ext>
            </a:extLst>
          </p:cNvPr>
          <p:cNvSpPr txBox="1"/>
          <p:nvPr/>
        </p:nvSpPr>
        <p:spPr>
          <a:xfrm>
            <a:off x="7546579" y="3413584"/>
            <a:ext cx="39917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ATLAS: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 长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44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米，直径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米，重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7000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E87A256-18EA-2B74-466B-E5AE4A2E2377}"/>
              </a:ext>
            </a:extLst>
          </p:cNvPr>
          <p:cNvSpPr/>
          <p:nvPr/>
        </p:nvSpPr>
        <p:spPr>
          <a:xfrm>
            <a:off x="10739120" y="2839720"/>
            <a:ext cx="1071880" cy="1930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2719DCC-023B-1721-41B6-3EE517635F19}"/>
              </a:ext>
            </a:extLst>
          </p:cNvPr>
          <p:cNvSpPr/>
          <p:nvPr/>
        </p:nvSpPr>
        <p:spPr>
          <a:xfrm>
            <a:off x="11067571" y="2667224"/>
            <a:ext cx="743429" cy="120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15B03E6-89A8-BFB3-9844-67DA4CFD2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300"/>
          <a:stretch/>
        </p:blipFill>
        <p:spPr>
          <a:xfrm>
            <a:off x="761830" y="3598250"/>
            <a:ext cx="4849692" cy="2936336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C2929DD3-EA25-DFBC-E04F-1AE26ACF7BB6}"/>
              </a:ext>
            </a:extLst>
          </p:cNvPr>
          <p:cNvCxnSpPr>
            <a:cxnSpLocks/>
          </p:cNvCxnSpPr>
          <p:nvPr/>
        </p:nvCxnSpPr>
        <p:spPr>
          <a:xfrm flipH="1">
            <a:off x="3274142" y="4258045"/>
            <a:ext cx="2133600" cy="0"/>
          </a:xfrm>
          <a:prstGeom prst="straightConnector1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AF6EE96-D5FC-E689-1CF0-FAB301616761}"/>
              </a:ext>
            </a:extLst>
          </p:cNvPr>
          <p:cNvCxnSpPr>
            <a:cxnSpLocks/>
          </p:cNvCxnSpPr>
          <p:nvPr/>
        </p:nvCxnSpPr>
        <p:spPr>
          <a:xfrm flipH="1">
            <a:off x="3274142" y="4258045"/>
            <a:ext cx="2133600" cy="1814875"/>
          </a:xfrm>
          <a:prstGeom prst="straightConnector1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2E49903F-35B0-106F-DA1F-C18FD38B758B}"/>
              </a:ext>
            </a:extLst>
          </p:cNvPr>
          <p:cNvCxnSpPr>
            <a:cxnSpLocks/>
          </p:cNvCxnSpPr>
          <p:nvPr/>
        </p:nvCxnSpPr>
        <p:spPr>
          <a:xfrm flipH="1" flipV="1">
            <a:off x="4544722" y="4145651"/>
            <a:ext cx="863020" cy="112394"/>
          </a:xfrm>
          <a:prstGeom prst="straightConnector1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EC74BEFA-7ADF-8162-B8BD-6F0231A96651}"/>
              </a:ext>
            </a:extLst>
          </p:cNvPr>
          <p:cNvCxnSpPr>
            <a:cxnSpLocks/>
          </p:cNvCxnSpPr>
          <p:nvPr/>
        </p:nvCxnSpPr>
        <p:spPr>
          <a:xfrm flipH="1">
            <a:off x="1924215" y="4277709"/>
            <a:ext cx="3483527" cy="132735"/>
          </a:xfrm>
          <a:prstGeom prst="straightConnector1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74647F5C-EE60-7939-FD29-41C515CBA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15" b="3929"/>
          <a:stretch/>
        </p:blipFill>
        <p:spPr>
          <a:xfrm>
            <a:off x="7236329" y="3806227"/>
            <a:ext cx="4712181" cy="2784335"/>
          </a:xfrm>
          <a:prstGeom prst="rect">
            <a:avLst/>
          </a:prstGeom>
        </p:spPr>
      </p:pic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ED822A30-6D48-AA75-FABF-6C18F09B947B}"/>
              </a:ext>
            </a:extLst>
          </p:cNvPr>
          <p:cNvCxnSpPr>
            <a:cxnSpLocks/>
          </p:cNvCxnSpPr>
          <p:nvPr/>
        </p:nvCxnSpPr>
        <p:spPr>
          <a:xfrm flipH="1">
            <a:off x="4640307" y="4270216"/>
            <a:ext cx="767435" cy="1835108"/>
          </a:xfrm>
          <a:prstGeom prst="straightConnector1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6F921950-F879-0A60-B2FC-4A5A428B61F5}"/>
              </a:ext>
            </a:extLst>
          </p:cNvPr>
          <p:cNvCxnSpPr>
            <a:cxnSpLocks/>
          </p:cNvCxnSpPr>
          <p:nvPr/>
        </p:nvCxnSpPr>
        <p:spPr>
          <a:xfrm flipH="1">
            <a:off x="1786845" y="4277708"/>
            <a:ext cx="3620897" cy="1764158"/>
          </a:xfrm>
          <a:prstGeom prst="straightConnector1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ED91310C-977B-E320-2853-266CEAA2FC72}"/>
              </a:ext>
            </a:extLst>
          </p:cNvPr>
          <p:cNvSpPr txBox="1"/>
          <p:nvPr/>
        </p:nvSpPr>
        <p:spPr>
          <a:xfrm>
            <a:off x="5385170" y="3970592"/>
            <a:ext cx="15428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仿宋" panose="02010609060101010101" pitchFamily="49" charset="-122"/>
              </a:rPr>
              <a:t>Tile </a:t>
            </a:r>
            <a:r>
              <a:rPr lang="zh-CN" altLang="en-US" b="1" dirty="0">
                <a:latin typeface="Times New Roman" panose="02020603050405020304" pitchFamily="18" charset="0"/>
                <a:ea typeface="仿宋" panose="02010609060101010101" pitchFamily="49" charset="-122"/>
              </a:rPr>
              <a:t>桶部强子量能器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19FAD582-6554-DCAB-5DE0-C14E039F89EE}"/>
              </a:ext>
            </a:extLst>
          </p:cNvPr>
          <p:cNvCxnSpPr>
            <a:cxnSpLocks/>
          </p:cNvCxnSpPr>
          <p:nvPr/>
        </p:nvCxnSpPr>
        <p:spPr>
          <a:xfrm flipH="1" flipV="1">
            <a:off x="1740887" y="4832415"/>
            <a:ext cx="3870635" cy="355355"/>
          </a:xfrm>
          <a:prstGeom prst="straightConnector1">
            <a:avLst/>
          </a:prstGeom>
          <a:ln w="190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573D0B3-F152-97CD-EAC1-36AB854DBCCC}"/>
              </a:ext>
            </a:extLst>
          </p:cNvPr>
          <p:cNvCxnSpPr>
            <a:cxnSpLocks/>
          </p:cNvCxnSpPr>
          <p:nvPr/>
        </p:nvCxnSpPr>
        <p:spPr>
          <a:xfrm flipH="1">
            <a:off x="1740887" y="5198394"/>
            <a:ext cx="3870635" cy="330982"/>
          </a:xfrm>
          <a:prstGeom prst="straightConnector1">
            <a:avLst/>
          </a:prstGeom>
          <a:ln w="190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6A32996C-BB42-008D-E6C5-775575394FD9}"/>
              </a:ext>
            </a:extLst>
          </p:cNvPr>
          <p:cNvCxnSpPr>
            <a:cxnSpLocks/>
          </p:cNvCxnSpPr>
          <p:nvPr/>
        </p:nvCxnSpPr>
        <p:spPr>
          <a:xfrm flipH="1" flipV="1">
            <a:off x="4701219" y="4779432"/>
            <a:ext cx="910303" cy="418961"/>
          </a:xfrm>
          <a:prstGeom prst="straightConnector1">
            <a:avLst/>
          </a:prstGeom>
          <a:ln w="190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40F0D0E5-173B-6544-5CDF-3E254FDADA9D}"/>
              </a:ext>
            </a:extLst>
          </p:cNvPr>
          <p:cNvCxnSpPr>
            <a:cxnSpLocks/>
          </p:cNvCxnSpPr>
          <p:nvPr/>
        </p:nvCxnSpPr>
        <p:spPr>
          <a:xfrm flipH="1">
            <a:off x="4717976" y="5198393"/>
            <a:ext cx="893546" cy="410790"/>
          </a:xfrm>
          <a:prstGeom prst="straightConnector1">
            <a:avLst/>
          </a:prstGeom>
          <a:ln w="190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D1F004B5-58FC-5A4B-342D-F3CD3AC7C6D9}"/>
              </a:ext>
            </a:extLst>
          </p:cNvPr>
          <p:cNvSpPr txBox="1"/>
          <p:nvPr/>
        </p:nvSpPr>
        <p:spPr>
          <a:xfrm>
            <a:off x="5644262" y="4836621"/>
            <a:ext cx="15428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液氩端部强子量能器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B3F37-0B40-BA58-BF41-B4319EE8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04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EB8D3CC-57FF-3A6C-E03C-2DBD6440882C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5475C7-EABC-A704-9D51-6A905ED2B45C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A6B757-CD11-A0D8-7EF6-447A89B32C0E}"/>
              </a:ext>
            </a:extLst>
          </p:cNvPr>
          <p:cNvSpPr txBox="1"/>
          <p:nvPr/>
        </p:nvSpPr>
        <p:spPr>
          <a:xfrm>
            <a:off x="52549" y="661914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2.1HCAL-</a:t>
            </a:r>
            <a:r>
              <a:rPr lang="zh-CN" altLang="en-US" sz="2400" dirty="0">
                <a:latin typeface="Arial Unicode MS" panose="020B0604020202020204" pitchFamily="34" charset="-122"/>
              </a:rPr>
              <a:t>塑料闪烁体方案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77819B-4E92-B476-8D7E-32D63918023E}"/>
              </a:ext>
            </a:extLst>
          </p:cNvPr>
          <p:cNvSpPr txBox="1"/>
          <p:nvPr/>
        </p:nvSpPr>
        <p:spPr>
          <a:xfrm>
            <a:off x="474562" y="112357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桶部角块方案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2CA38B-ED8C-FD3B-A082-7B4E210B7CF5}"/>
              </a:ext>
            </a:extLst>
          </p:cNvPr>
          <p:cNvSpPr txBox="1"/>
          <p:nvPr/>
        </p:nvSpPr>
        <p:spPr>
          <a:xfrm>
            <a:off x="1227128" y="4555925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</a:t>
            </a:r>
            <a:r>
              <a:rPr lang="zh-CN" altLang="en-US" dirty="0"/>
              <a:t>整体结构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B8373A9-2E21-B4D3-624A-9EB2A3E30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10" y="4955837"/>
            <a:ext cx="2675411" cy="17917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C6AD088-9EFF-FB78-B95B-45634DEBE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57"/>
          <a:stretch/>
        </p:blipFill>
        <p:spPr>
          <a:xfrm>
            <a:off x="6337761" y="4955837"/>
            <a:ext cx="2207526" cy="175120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E8BCABF-30E3-1784-B8F3-7D7DACB6DED9}"/>
              </a:ext>
            </a:extLst>
          </p:cNvPr>
          <p:cNvSpPr txBox="1"/>
          <p:nvPr/>
        </p:nvSpPr>
        <p:spPr>
          <a:xfrm>
            <a:off x="2011274" y="634763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吸收体板材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38E6CE5-05E7-C0D6-A849-03FCA7033F38}"/>
              </a:ext>
            </a:extLst>
          </p:cNvPr>
          <p:cNvSpPr txBox="1"/>
          <p:nvPr/>
        </p:nvSpPr>
        <p:spPr>
          <a:xfrm>
            <a:off x="8380233" y="637430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多层叠组合情况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03747C0-9C30-A3FA-0AD7-C8C52C83C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98" y="1492911"/>
            <a:ext cx="3128963" cy="311467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4EBCA5C-A024-F69B-5D38-C2D3AA2B4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334" y="1723017"/>
            <a:ext cx="2340106" cy="269432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30CD057-6FA5-6CCD-4782-E51D4937E181}"/>
              </a:ext>
            </a:extLst>
          </p:cNvPr>
          <p:cNvSpPr txBox="1"/>
          <p:nvPr/>
        </p:nvSpPr>
        <p:spPr>
          <a:xfrm>
            <a:off x="5610313" y="4555925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</a:t>
            </a:r>
            <a:r>
              <a:rPr lang="zh-CN" altLang="en-US" dirty="0"/>
              <a:t>封边结构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6FFE04B-A873-0E6D-18FD-3039C084A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440" y="2346266"/>
            <a:ext cx="3019281" cy="19193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08A223F-17B7-77C4-2741-B51C46A07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1134" y="1506011"/>
            <a:ext cx="2972415" cy="289963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AF88795-0E64-A2B5-361C-18B501D39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7022" y="4965956"/>
            <a:ext cx="2438418" cy="177768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7D83BE50-ABA7-64F4-712A-7E34A525DC77}"/>
              </a:ext>
            </a:extLst>
          </p:cNvPr>
          <p:cNvSpPr txBox="1"/>
          <p:nvPr/>
        </p:nvSpPr>
        <p:spPr>
          <a:xfrm>
            <a:off x="9754420" y="4596624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</a:t>
            </a:r>
            <a:r>
              <a:rPr lang="zh-CN" altLang="en-US" dirty="0"/>
              <a:t>单份结构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C10F5E-C340-558C-48BE-31F8840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48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54BF60C-2DEA-D8F4-5201-1BFD7459989F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EA0A67E-C566-EBA0-932E-B9608F093607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BCD5BD-BF3D-4300-FFFD-DECCFAB97233}"/>
              </a:ext>
            </a:extLst>
          </p:cNvPr>
          <p:cNvSpPr txBox="1"/>
          <p:nvPr/>
        </p:nvSpPr>
        <p:spPr>
          <a:xfrm>
            <a:off x="52549" y="661914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2.1HCAL-</a:t>
            </a:r>
            <a:r>
              <a:rPr lang="zh-CN" altLang="en-US" sz="2400" dirty="0">
                <a:latin typeface="Arial Unicode MS" panose="020B0604020202020204" pitchFamily="34" charset="-122"/>
              </a:rPr>
              <a:t>塑料闪烁体方案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C53349-E3B0-DF16-8731-69D8F26FD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03" y="1123579"/>
            <a:ext cx="3329483" cy="246025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87E97DC-74F0-BB1B-E554-5807670AD139}"/>
              </a:ext>
            </a:extLst>
          </p:cNvPr>
          <p:cNvSpPr txBox="1"/>
          <p:nvPr/>
        </p:nvSpPr>
        <p:spPr>
          <a:xfrm>
            <a:off x="838200" y="358383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死区占比约为</a:t>
            </a:r>
            <a:r>
              <a:rPr lang="en-US" altLang="zh-CN" dirty="0"/>
              <a:t>4.7%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D16B9E9-53F6-B81D-7F1C-06BE4A906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261" y="3898251"/>
            <a:ext cx="3511917" cy="25982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4A1A8E-AFE1-890F-1D0B-F168EDAB9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286" y="3898250"/>
            <a:ext cx="3574730" cy="25982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C49A9D-DE34-6F02-76B2-5E523AD83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055" y="1255864"/>
            <a:ext cx="3692722" cy="20103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2969E28-8C44-5FD7-9CD1-566DADF2E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585" y="1223988"/>
            <a:ext cx="3757777" cy="20421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3B3D6A2-DADD-73F8-5E82-DE5E37F9ACE7}"/>
              </a:ext>
            </a:extLst>
          </p:cNvPr>
          <p:cNvSpPr txBox="1"/>
          <p:nvPr/>
        </p:nvSpPr>
        <p:spPr>
          <a:xfrm>
            <a:off x="5853133" y="3222496"/>
            <a:ext cx="380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1/16</a:t>
            </a:r>
            <a:r>
              <a:rPr lang="zh-CN" altLang="en-US" dirty="0"/>
              <a:t>吸收体组装部件自重工况</a:t>
            </a:r>
            <a:endParaRPr lang="en-US" altLang="zh-CN" dirty="0"/>
          </a:p>
          <a:p>
            <a:pPr algn="ctr"/>
            <a:r>
              <a:rPr lang="zh-CN" altLang="en-US" dirty="0"/>
              <a:t>最大应力</a:t>
            </a:r>
            <a:r>
              <a:rPr lang="en-US" altLang="zh-CN" dirty="0"/>
              <a:t>4.6MPa</a:t>
            </a:r>
            <a:r>
              <a:rPr lang="zh-CN" altLang="en-US" dirty="0"/>
              <a:t>，最大变形</a:t>
            </a:r>
            <a:r>
              <a:rPr lang="en-US" altLang="zh-CN" dirty="0"/>
              <a:t>0.15mm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559FD1-2F74-3D15-85BA-48D40D9EA8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6180"/>
          <a:stretch/>
        </p:blipFill>
        <p:spPr>
          <a:xfrm>
            <a:off x="128357" y="4045503"/>
            <a:ext cx="3294058" cy="226630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EC9DDBC-A2DE-3DA9-092D-F27252BB9F66}"/>
              </a:ext>
            </a:extLst>
          </p:cNvPr>
          <p:cNvSpPr txBox="1"/>
          <p:nvPr/>
        </p:nvSpPr>
        <p:spPr>
          <a:xfrm>
            <a:off x="1661921" y="6448493"/>
            <a:ext cx="838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吸收体：总体靠两侧封板约束固定自重下：最大应力</a:t>
            </a:r>
            <a:r>
              <a:rPr lang="en-US" altLang="zh-CN" dirty="0"/>
              <a:t>413MPa</a:t>
            </a:r>
            <a:r>
              <a:rPr lang="zh-CN" altLang="en-US" dirty="0"/>
              <a:t>，最大变形</a:t>
            </a:r>
            <a:r>
              <a:rPr lang="en-US" altLang="zh-CN" dirty="0"/>
              <a:t>0.247mm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68F11BD-07A9-33E5-B33A-B583DEF4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595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54BF60C-2DEA-D8F4-5201-1BFD7459989F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EA0A67E-C566-EBA0-932E-B9608F093607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BCD5BD-BF3D-4300-FFFD-DECCFAB97233}"/>
              </a:ext>
            </a:extLst>
          </p:cNvPr>
          <p:cNvSpPr txBox="1"/>
          <p:nvPr/>
        </p:nvSpPr>
        <p:spPr>
          <a:xfrm>
            <a:off x="52549" y="661914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2.1HCAL-</a:t>
            </a:r>
            <a:r>
              <a:rPr lang="zh-CN" altLang="en-US" sz="2400" dirty="0">
                <a:latin typeface="Arial Unicode MS" panose="020B0604020202020204" pitchFamily="34" charset="-122"/>
              </a:rPr>
              <a:t>塑料闪烁体方案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7E97DC-74F0-BB1B-E554-5807670AD139}"/>
              </a:ext>
            </a:extLst>
          </p:cNvPr>
          <p:cNvSpPr txBox="1"/>
          <p:nvPr/>
        </p:nvSpPr>
        <p:spPr>
          <a:xfrm>
            <a:off x="1230087" y="6397345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死区优化至</a:t>
            </a:r>
            <a:r>
              <a:rPr lang="en-US" altLang="zh-CN" dirty="0"/>
              <a:t>1%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D5C517-5404-D953-7725-09F2DD176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5" y="3541440"/>
            <a:ext cx="2862943" cy="288092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59E930-3F02-D9F7-4923-CCC2FE6B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961" y="3541440"/>
            <a:ext cx="4217819" cy="2880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E651202-497C-4C7A-865A-776E4EF3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617" y="3541440"/>
            <a:ext cx="4128073" cy="288092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3118F5A-3412-1252-7E5C-C77C5D0DC0F6}"/>
              </a:ext>
            </a:extLst>
          </p:cNvPr>
          <p:cNvSpPr txBox="1"/>
          <p:nvPr/>
        </p:nvSpPr>
        <p:spPr>
          <a:xfrm>
            <a:off x="5473605" y="6432347"/>
            <a:ext cx="411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考虑灵敏层厚整体重力下变形</a:t>
            </a:r>
            <a:r>
              <a:rPr lang="en-US" altLang="zh-CN" dirty="0"/>
              <a:t>0.348mm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B5994E2-229D-61E7-0FE0-AFB1EAFFE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5" y="1193584"/>
            <a:ext cx="3577341" cy="243724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72BA42E-E7EB-97A6-6400-D2A8F0625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501" y="1123580"/>
            <a:ext cx="3577341" cy="241441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C6128E7-E643-4B6C-90CD-C8709D5DE5B5}"/>
              </a:ext>
            </a:extLst>
          </p:cNvPr>
          <p:cNvSpPr txBox="1"/>
          <p:nvPr/>
        </p:nvSpPr>
        <p:spPr>
          <a:xfrm>
            <a:off x="8178467" y="1609529"/>
            <a:ext cx="373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死区</a:t>
            </a:r>
            <a:r>
              <a:rPr lang="en-US" altLang="zh-CN" dirty="0"/>
              <a:t>4.7%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考虑灵敏层后整体重力下变形</a:t>
            </a:r>
            <a:r>
              <a:rPr lang="en-US" altLang="zh-CN" dirty="0"/>
              <a:t>0.314mm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AD996F0-E336-497E-1B22-86747A12CA46}"/>
              </a:ext>
            </a:extLst>
          </p:cNvPr>
          <p:cNvSpPr/>
          <p:nvPr/>
        </p:nvSpPr>
        <p:spPr>
          <a:xfrm>
            <a:off x="8082673" y="2705866"/>
            <a:ext cx="3739213" cy="5769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优化至死区占比</a:t>
            </a:r>
            <a:r>
              <a:rPr lang="en-US" altLang="zh-CN" dirty="0"/>
              <a:t>1%</a:t>
            </a:r>
            <a:r>
              <a:rPr lang="zh-CN" altLang="en-US" dirty="0"/>
              <a:t>后变形差别不大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AD5BA-C3EB-CED3-F2A9-7C1BA3A75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46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E2D0F4-040F-23F6-5910-B9480F33A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9" y="1031642"/>
            <a:ext cx="4483301" cy="34646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92F9FE-4D33-A0BA-3E59-7D6A2201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20" y="1031643"/>
            <a:ext cx="4469899" cy="34646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5D74B0-F8EB-2B20-8A3B-B939FC032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9" y="4361234"/>
            <a:ext cx="4469899" cy="21576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FBD82E0-5740-E4D6-DC70-CC8E45393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820" y="4302735"/>
            <a:ext cx="4714443" cy="221619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1768A48-769A-7784-CC4B-24FBEA58F2BB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B6C951-C22E-6904-5F81-9A79A83D09C6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03C02F8-A917-FA15-8E9E-7BB943D72E2A}"/>
              </a:ext>
            </a:extLst>
          </p:cNvPr>
          <p:cNvSpPr txBox="1"/>
          <p:nvPr/>
        </p:nvSpPr>
        <p:spPr>
          <a:xfrm>
            <a:off x="52549" y="620350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2.1HCAL-</a:t>
            </a:r>
            <a:r>
              <a:rPr lang="zh-CN" altLang="en-US" sz="2400" dirty="0">
                <a:latin typeface="Arial Unicode MS" panose="020B0604020202020204" pitchFamily="34" charset="-122"/>
              </a:rPr>
              <a:t>塑料闪烁体方案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9E8D400-3BA0-8446-868A-CDCBF5B53E7C}"/>
              </a:ext>
            </a:extLst>
          </p:cNvPr>
          <p:cNvSpPr txBox="1"/>
          <p:nvPr/>
        </p:nvSpPr>
        <p:spPr>
          <a:xfrm>
            <a:off x="1482427" y="431165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端部每层中心点位移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FA26603-BBFC-AE2A-031A-CA83C4F97E62}"/>
              </a:ext>
            </a:extLst>
          </p:cNvPr>
          <p:cNvSpPr txBox="1"/>
          <p:nvPr/>
        </p:nvSpPr>
        <p:spPr>
          <a:xfrm>
            <a:off x="6300345" y="430273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中部每层中心点位移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451E5AA-9F68-3472-2034-90AF9824F806}"/>
              </a:ext>
            </a:extLst>
          </p:cNvPr>
          <p:cNvSpPr txBox="1"/>
          <p:nvPr/>
        </p:nvSpPr>
        <p:spPr>
          <a:xfrm>
            <a:off x="1482427" y="64146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端部顶层内位移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1CB8B01-A81F-B1C1-422A-9D834B7E5831}"/>
              </a:ext>
            </a:extLst>
          </p:cNvPr>
          <p:cNvSpPr txBox="1"/>
          <p:nvPr/>
        </p:nvSpPr>
        <p:spPr>
          <a:xfrm>
            <a:off x="6531177" y="64146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中部顶层内位移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C794308-D5FF-ED14-1063-6C6542D2418B}"/>
              </a:ext>
            </a:extLst>
          </p:cNvPr>
          <p:cNvSpPr txBox="1"/>
          <p:nvPr/>
        </p:nvSpPr>
        <p:spPr>
          <a:xfrm>
            <a:off x="9291263" y="2228671"/>
            <a:ext cx="2527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每层中心点位移差值最大为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0.14mm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层内位移差值最大为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0.17mm</a:t>
            </a:r>
            <a:endParaRPr lang="zh-CN" altLang="en-US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BFFAA7DF-6019-22A5-1052-65615CC815B4}"/>
              </a:ext>
            </a:extLst>
          </p:cNvPr>
          <p:cNvSpPr/>
          <p:nvPr/>
        </p:nvSpPr>
        <p:spPr>
          <a:xfrm>
            <a:off x="9291264" y="4090479"/>
            <a:ext cx="2807218" cy="720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其他误差总体控制在</a:t>
            </a:r>
            <a:r>
              <a:rPr lang="en-US" altLang="zh-CN" dirty="0"/>
              <a:t>0.3mm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3345EC91-91A3-E952-E549-E797BC5D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503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D53CE37-5198-824D-3463-A5FB0A463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596" y="4203117"/>
            <a:ext cx="1278419" cy="249918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8FF87C-E13E-E8A0-FF27-D58098707323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FFBFF08-816E-CF9A-0E57-098CB3775DE5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EE50C2-5F5E-D1BD-602B-7166A34F1680}"/>
              </a:ext>
            </a:extLst>
          </p:cNvPr>
          <p:cNvSpPr txBox="1"/>
          <p:nvPr/>
        </p:nvSpPr>
        <p:spPr>
          <a:xfrm>
            <a:off x="52549" y="661914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2.1HCAL-</a:t>
            </a:r>
            <a:r>
              <a:rPr lang="zh-CN" altLang="en-US" sz="2400" dirty="0">
                <a:latin typeface="Arial Unicode MS" panose="020B0604020202020204" pitchFamily="34" charset="-122"/>
              </a:rPr>
              <a:t>塑料闪烁体方案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2A6445-DAA1-7089-9A22-31F3C6799D0E}"/>
              </a:ext>
            </a:extLst>
          </p:cNvPr>
          <p:cNvSpPr txBox="1"/>
          <p:nvPr/>
        </p:nvSpPr>
        <p:spPr>
          <a:xfrm>
            <a:off x="474562" y="112357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端部方案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CF44469-16B7-9BE6-9FA6-E53AE0176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2" y="1585244"/>
            <a:ext cx="2889766" cy="26178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F6BAD9-0785-6631-029F-CCBB99878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045" y="1585244"/>
            <a:ext cx="1198250" cy="25553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B7603D-1CD0-BDF9-0286-70D11DABA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210" y="1585244"/>
            <a:ext cx="3295915" cy="2499183"/>
          </a:xfrm>
          <a:prstGeom prst="rect">
            <a:avLst/>
          </a:prstGeom>
        </p:spPr>
      </p:pic>
      <p:sp>
        <p:nvSpPr>
          <p:cNvPr id="11" name="右箭头 6">
            <a:extLst>
              <a:ext uri="{FF2B5EF4-FFF2-40B4-BE49-F238E27FC236}">
                <a16:creationId xmlns:a16="http://schemas.microsoft.com/office/drawing/2014/main" id="{F841645E-4C2D-FD46-DB6C-1637A9CE579B}"/>
              </a:ext>
            </a:extLst>
          </p:cNvPr>
          <p:cNvSpPr/>
          <p:nvPr/>
        </p:nvSpPr>
        <p:spPr>
          <a:xfrm>
            <a:off x="4192935" y="2710523"/>
            <a:ext cx="618551" cy="369332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935F018-2808-17EA-5FFB-15B45B8D8A8A}"/>
              </a:ext>
            </a:extLst>
          </p:cNvPr>
          <p:cNvSpPr txBox="1"/>
          <p:nvPr/>
        </p:nvSpPr>
        <p:spPr>
          <a:xfrm>
            <a:off x="8305724" y="2124259"/>
            <a:ext cx="61177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端部总重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360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边型与桶部一致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探测区晶体尺寸为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40mmX40mm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在边缘处探测器晶体形状为梯形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死区满足占比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1%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要求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B089BE7-6CD1-6007-AC78-434AB1B71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34" y="4502095"/>
            <a:ext cx="3557518" cy="1944425"/>
          </a:xfrm>
          <a:prstGeom prst="rect">
            <a:avLst/>
          </a:prstGeom>
        </p:spPr>
      </p:pic>
      <p:sp>
        <p:nvSpPr>
          <p:cNvPr id="16" name="右箭头 8">
            <a:extLst>
              <a:ext uri="{FF2B5EF4-FFF2-40B4-BE49-F238E27FC236}">
                <a16:creationId xmlns:a16="http://schemas.microsoft.com/office/drawing/2014/main" id="{66BA4C27-B46F-4457-DA63-BA2937EB3635}"/>
              </a:ext>
            </a:extLst>
          </p:cNvPr>
          <p:cNvSpPr/>
          <p:nvPr/>
        </p:nvSpPr>
        <p:spPr>
          <a:xfrm>
            <a:off x="3278535" y="5474307"/>
            <a:ext cx="813405" cy="1492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CEB4022-DE84-D0D2-F909-67C653694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548" y="4203116"/>
            <a:ext cx="2428940" cy="2376704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B077A293-4FB2-7F4F-26AD-568211CA7F8D}"/>
              </a:ext>
            </a:extLst>
          </p:cNvPr>
          <p:cNvSpPr/>
          <p:nvPr/>
        </p:nvSpPr>
        <p:spPr>
          <a:xfrm>
            <a:off x="4091940" y="4791919"/>
            <a:ext cx="317980" cy="3208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8">
            <a:extLst>
              <a:ext uri="{FF2B5EF4-FFF2-40B4-BE49-F238E27FC236}">
                <a16:creationId xmlns:a16="http://schemas.microsoft.com/office/drawing/2014/main" id="{38E8E878-05DB-5915-B581-33A047890EC3}"/>
              </a:ext>
            </a:extLst>
          </p:cNvPr>
          <p:cNvSpPr/>
          <p:nvPr/>
        </p:nvSpPr>
        <p:spPr>
          <a:xfrm>
            <a:off x="4404783" y="4860719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AC31DD3-2889-4CDB-973C-458181AAB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8023" y="4218215"/>
            <a:ext cx="2579370" cy="209359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7D39D88-B127-E37D-FD67-FCD4B5C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92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51826E2-6BDC-5463-62BF-C3E3F19B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267" y="1928495"/>
            <a:ext cx="3836035" cy="19989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8FF87C-E13E-E8A0-FF27-D58098707323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FFBFF08-816E-CF9A-0E57-098CB3775DE5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EE50C2-5F5E-D1BD-602B-7166A34F1680}"/>
              </a:ext>
            </a:extLst>
          </p:cNvPr>
          <p:cNvSpPr txBox="1"/>
          <p:nvPr/>
        </p:nvSpPr>
        <p:spPr>
          <a:xfrm>
            <a:off x="52549" y="661914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2.1HCAL-</a:t>
            </a:r>
            <a:r>
              <a:rPr lang="zh-CN" altLang="en-US" sz="2400" dirty="0">
                <a:latin typeface="Arial Unicode MS" panose="020B0604020202020204" pitchFamily="34" charset="-122"/>
              </a:rPr>
              <a:t>塑料闪烁体方案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2A6445-DAA1-7089-9A22-31F3C6799D0E}"/>
              </a:ext>
            </a:extLst>
          </p:cNvPr>
          <p:cNvSpPr txBox="1"/>
          <p:nvPr/>
        </p:nvSpPr>
        <p:spPr>
          <a:xfrm>
            <a:off x="474562" y="112357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端部方案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3129990-35D4-B738-4D58-9035BD2DE66E}"/>
              </a:ext>
            </a:extLst>
          </p:cNvPr>
          <p:cNvGrpSpPr/>
          <p:nvPr/>
        </p:nvGrpSpPr>
        <p:grpSpPr>
          <a:xfrm>
            <a:off x="200900" y="1719580"/>
            <a:ext cx="3745230" cy="1981835"/>
            <a:chOff x="5669" y="1193"/>
            <a:chExt cx="5898" cy="312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31AAC71-1AC1-187D-C45B-A617B0F9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" y="1193"/>
              <a:ext cx="5775" cy="3121"/>
            </a:xfrm>
            <a:prstGeom prst="rect">
              <a:avLst/>
            </a:prstGeom>
          </p:spPr>
        </p:pic>
        <p:sp>
          <p:nvSpPr>
            <p:cNvPr id="13" name="右箭头 17">
              <a:extLst>
                <a:ext uri="{FF2B5EF4-FFF2-40B4-BE49-F238E27FC236}">
                  <a16:creationId xmlns:a16="http://schemas.microsoft.com/office/drawing/2014/main" id="{A2336B05-33F7-9944-534D-430357202C33}"/>
                </a:ext>
              </a:extLst>
            </p:cNvPr>
            <p:cNvSpPr/>
            <p:nvPr/>
          </p:nvSpPr>
          <p:spPr>
            <a:xfrm>
              <a:off x="10220" y="2854"/>
              <a:ext cx="1347" cy="147"/>
            </a:xfrm>
            <a:prstGeom prst="righ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A0209468-FA9A-7088-5D6C-E09944255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764" y="1210422"/>
            <a:ext cx="3528357" cy="275440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B9103C24-7525-28A6-64BA-BC0E901AE577}"/>
              </a:ext>
            </a:extLst>
          </p:cNvPr>
          <p:cNvSpPr txBox="1"/>
          <p:nvPr/>
        </p:nvSpPr>
        <p:spPr>
          <a:xfrm>
            <a:off x="6258737" y="2406650"/>
            <a:ext cx="2872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灵敏层</a:t>
            </a:r>
            <a:endParaRPr lang="en-US" altLang="zh-CN" dirty="0"/>
          </a:p>
          <a:p>
            <a:r>
              <a:rPr lang="zh-CN" altLang="en-US" dirty="0"/>
              <a:t>吸收体</a:t>
            </a:r>
          </a:p>
          <a:p>
            <a:r>
              <a:rPr lang="zh-CN" altLang="en-US" dirty="0"/>
              <a:t>灵敏层</a:t>
            </a:r>
            <a:endParaRPr lang="en-US" altLang="zh-CN" dirty="0"/>
          </a:p>
          <a:p>
            <a:r>
              <a:rPr lang="zh-CN" altLang="en-US" dirty="0"/>
              <a:t>吸收体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0E99D3A-25A3-6CAE-583A-5E666652A206}"/>
              </a:ext>
            </a:extLst>
          </p:cNvPr>
          <p:cNvCxnSpPr/>
          <p:nvPr/>
        </p:nvCxnSpPr>
        <p:spPr>
          <a:xfrm flipV="1">
            <a:off x="5736132" y="2587625"/>
            <a:ext cx="636905" cy="280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AF9EB4EA-0442-4B4F-732D-808210FF5FAD}"/>
              </a:ext>
            </a:extLst>
          </p:cNvPr>
          <p:cNvCxnSpPr/>
          <p:nvPr/>
        </p:nvCxnSpPr>
        <p:spPr>
          <a:xfrm flipV="1">
            <a:off x="5767247" y="2875280"/>
            <a:ext cx="504825" cy="132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550873F-5DC9-0078-D3E4-7E481D848B8E}"/>
              </a:ext>
            </a:extLst>
          </p:cNvPr>
          <p:cNvCxnSpPr/>
          <p:nvPr/>
        </p:nvCxnSpPr>
        <p:spPr>
          <a:xfrm>
            <a:off x="5782487" y="3115945"/>
            <a:ext cx="551815" cy="31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9148539-19FC-10E4-E613-C60719B4C0E7}"/>
              </a:ext>
            </a:extLst>
          </p:cNvPr>
          <p:cNvCxnSpPr/>
          <p:nvPr/>
        </p:nvCxnSpPr>
        <p:spPr>
          <a:xfrm>
            <a:off x="5790742" y="3240405"/>
            <a:ext cx="558800" cy="147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0C8E1736-D365-977A-1356-09643D86D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93" y="3941672"/>
            <a:ext cx="5505964" cy="23701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957" y="3962407"/>
            <a:ext cx="5840393" cy="2513955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87392E84-8EB4-7B6D-8F19-908A43C592DD}"/>
              </a:ext>
            </a:extLst>
          </p:cNvPr>
          <p:cNvSpPr txBox="1"/>
          <p:nvPr/>
        </p:nvSpPr>
        <p:spPr>
          <a:xfrm>
            <a:off x="4908650" y="6347480"/>
            <a:ext cx="11513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自重工况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FA07553-B8E2-E901-6755-28F2EDDA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48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56E9ACD-0C9D-95C0-3994-E1AB283E1BA0}"/>
              </a:ext>
            </a:extLst>
          </p:cNvPr>
          <p:cNvSpPr txBox="1"/>
          <p:nvPr/>
        </p:nvSpPr>
        <p:spPr>
          <a:xfrm>
            <a:off x="339042" y="1492911"/>
            <a:ext cx="11513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难点</a:t>
            </a:r>
            <a:r>
              <a:rPr lang="en-US" altLang="zh-CN" dirty="0"/>
              <a:t>:</a:t>
            </a:r>
            <a:r>
              <a:rPr lang="zh-CN" altLang="en-US" dirty="0"/>
              <a:t>不锈钢吸收体的厚度相对较薄，因此需要设计合理的支撑结构，防止探测区在水平放置装配的时候受到挤压。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1E7227-B5A3-33F7-CA25-D26E3972308C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0C60565-7B70-125C-DA19-DF019D8909B2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9D1702-8A46-8F90-6F50-A8A31BC395FE}"/>
              </a:ext>
            </a:extLst>
          </p:cNvPr>
          <p:cNvSpPr txBox="1"/>
          <p:nvPr/>
        </p:nvSpPr>
        <p:spPr>
          <a:xfrm>
            <a:off x="52549" y="661914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2.1HCAL-</a:t>
            </a:r>
            <a:r>
              <a:rPr lang="zh-CN" altLang="en-US" sz="2400" dirty="0">
                <a:latin typeface="Arial Unicode MS" panose="020B0604020202020204" pitchFamily="34" charset="-122"/>
              </a:rPr>
              <a:t>塑料闪烁体方案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A8475C0-DB85-159C-7C95-710902B4D09E}"/>
              </a:ext>
            </a:extLst>
          </p:cNvPr>
          <p:cNvSpPr txBox="1"/>
          <p:nvPr/>
        </p:nvSpPr>
        <p:spPr>
          <a:xfrm>
            <a:off x="474562" y="112357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端部方案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E2856D-71D6-5265-C3FD-741DC99B1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77" y="1839370"/>
            <a:ext cx="3136739" cy="24486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65516D-C69F-7E73-BE4D-64293131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26" y="4409310"/>
            <a:ext cx="2965190" cy="2448690"/>
          </a:xfrm>
          <a:prstGeom prst="rect">
            <a:avLst/>
          </a:prstGeom>
        </p:spPr>
      </p:pic>
      <p:sp>
        <p:nvSpPr>
          <p:cNvPr id="12" name="右箭头 8">
            <a:extLst>
              <a:ext uri="{FF2B5EF4-FFF2-40B4-BE49-F238E27FC236}">
                <a16:creationId xmlns:a16="http://schemas.microsoft.com/office/drawing/2014/main" id="{F5E3F12A-3959-B870-E9E3-40F7119F9BDA}"/>
              </a:ext>
            </a:extLst>
          </p:cNvPr>
          <p:cNvSpPr/>
          <p:nvPr/>
        </p:nvSpPr>
        <p:spPr>
          <a:xfrm rot="5400000">
            <a:off x="2155471" y="4293684"/>
            <a:ext cx="594649" cy="2312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215" y="1862243"/>
            <a:ext cx="5918518" cy="254706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214" y="4160791"/>
            <a:ext cx="5918519" cy="25470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664B5FA-18C8-FECD-2545-73A4AE9FBB4E}"/>
              </a:ext>
            </a:extLst>
          </p:cNvPr>
          <p:cNvSpPr txBox="1"/>
          <p:nvPr/>
        </p:nvSpPr>
        <p:spPr>
          <a:xfrm>
            <a:off x="-1323750" y="4338335"/>
            <a:ext cx="5173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增加径向筋板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FD3855F-A1EE-79E2-56FE-F0700FB648CE}"/>
              </a:ext>
            </a:extLst>
          </p:cNvPr>
          <p:cNvSpPr txBox="1"/>
          <p:nvPr/>
        </p:nvSpPr>
        <p:spPr>
          <a:xfrm>
            <a:off x="8815086" y="2166280"/>
            <a:ext cx="2863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设计要求：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总误差：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0.5mm</a:t>
            </a:r>
            <a:endParaRPr lang="zh-CN" altLang="en-US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平面度误差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0.4mm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，重力变形误差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0.1mm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327B000-725E-6135-2F96-FE79113C0A56}"/>
              </a:ext>
            </a:extLst>
          </p:cNvPr>
          <p:cNvSpPr txBox="1"/>
          <p:nvPr/>
        </p:nvSpPr>
        <p:spPr>
          <a:xfrm>
            <a:off x="8815086" y="4132603"/>
            <a:ext cx="6753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b="1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仿真重力变形</a:t>
            </a:r>
            <a:r>
              <a:rPr lang="en-US" altLang="zh-CN" b="1" dirty="0">
                <a:solidFill>
                  <a:srgbClr val="FF0000"/>
                </a:solidFill>
              </a:rPr>
              <a:t>&lt;0.1mm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70A3D98-6881-00DE-9D3E-B867B9DF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48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EEFE7CB-7EDE-29B0-42B9-38D13F881D0E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2.CEPC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74D943-6959-F1F8-9936-A15F892BE7B7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9FFDCC-A6C4-DF86-7EF2-811E7193CF80}"/>
              </a:ext>
            </a:extLst>
          </p:cNvPr>
          <p:cNvSpPr txBox="1"/>
          <p:nvPr/>
        </p:nvSpPr>
        <p:spPr>
          <a:xfrm>
            <a:off x="52549" y="661914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2.2HCAL-</a:t>
            </a:r>
            <a:r>
              <a:rPr lang="zh-CN" altLang="en-US" sz="2400" dirty="0">
                <a:latin typeface="Arial Unicode MS" panose="020B0604020202020204" pitchFamily="34" charset="-122"/>
              </a:rPr>
              <a:t>玻璃闪烁体方案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971276-B17A-C483-3A65-15DD219DA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5" b="-530"/>
          <a:stretch/>
        </p:blipFill>
        <p:spPr>
          <a:xfrm>
            <a:off x="318337" y="1123579"/>
            <a:ext cx="5052317" cy="23386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BDCF7E-AC44-4F85-B96A-F7E82016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509" y="706331"/>
            <a:ext cx="2593324" cy="23411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D09F71-F7AB-A86D-2468-0BF11F36C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828" y="776336"/>
            <a:ext cx="4167332" cy="227113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D1F9BD1-4AF3-C1A1-CE28-C59D71F7F6C4}"/>
              </a:ext>
            </a:extLst>
          </p:cNvPr>
          <p:cNvSpPr txBox="1"/>
          <p:nvPr/>
        </p:nvSpPr>
        <p:spPr>
          <a:xfrm>
            <a:off x="5370654" y="3105982"/>
            <a:ext cx="5535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1/16</a:t>
            </a:r>
            <a:r>
              <a:rPr lang="zh-CN" altLang="en-US" dirty="0"/>
              <a:t>桶部两端</a:t>
            </a:r>
            <a:r>
              <a:rPr lang="en-US" altLang="zh-CN" dirty="0"/>
              <a:t>10mm</a:t>
            </a:r>
            <a:r>
              <a:rPr lang="zh-CN" altLang="en-US" dirty="0"/>
              <a:t>封板自重工况，最大变形</a:t>
            </a:r>
            <a:r>
              <a:rPr lang="en-US" altLang="zh-CN" dirty="0"/>
              <a:t>0.82mm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AAF83E3-664D-E3D7-4BAA-1857D84C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371"/>
          <a:stretch/>
        </p:blipFill>
        <p:spPr>
          <a:xfrm>
            <a:off x="438432" y="3579138"/>
            <a:ext cx="4842077" cy="299453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57D06D1-FFE8-0044-5EEC-3CB2E1669BF3}"/>
              </a:ext>
            </a:extLst>
          </p:cNvPr>
          <p:cNvSpPr txBox="1"/>
          <p:nvPr/>
        </p:nvSpPr>
        <p:spPr>
          <a:xfrm>
            <a:off x="156900" y="6505932"/>
            <a:ext cx="537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桶部整体两端内环支撑自重工况，最大变形</a:t>
            </a:r>
            <a:r>
              <a:rPr lang="en-US" altLang="zh-CN" dirty="0"/>
              <a:t>1.34mm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9011B69-4A5D-B252-EFEA-AA713D8B3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44" y="3722464"/>
            <a:ext cx="6461856" cy="278346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177E316-61D9-20A4-1123-ADFB1FECE2A8}"/>
              </a:ext>
            </a:extLst>
          </p:cNvPr>
          <p:cNvSpPr txBox="1"/>
          <p:nvPr/>
        </p:nvSpPr>
        <p:spPr>
          <a:xfrm>
            <a:off x="5824824" y="6505932"/>
            <a:ext cx="537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桶部整体两端内环支撑自重工况，最大变形</a:t>
            </a:r>
            <a:r>
              <a:rPr lang="en-US" altLang="zh-CN" dirty="0"/>
              <a:t>0.45mm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6FA323E-497C-6B69-016A-164FBD7F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2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835D2871-3F23-778D-63EE-829E325C911B}"/>
              </a:ext>
            </a:extLst>
          </p:cNvPr>
          <p:cNvGrpSpPr/>
          <p:nvPr/>
        </p:nvGrpSpPr>
        <p:grpSpPr>
          <a:xfrm>
            <a:off x="439122" y="1630506"/>
            <a:ext cx="6275705" cy="2043430"/>
            <a:chOff x="1358" y="3151"/>
            <a:chExt cx="9883" cy="321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1FE9C38-E5CA-CB9A-E249-143826CCA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8" y="3151"/>
              <a:ext cx="7794" cy="3218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5FF76FB-91C7-EADC-F423-14FA9B57D375}"/>
                </a:ext>
              </a:extLst>
            </p:cNvPr>
            <p:cNvSpPr txBox="1"/>
            <p:nvPr/>
          </p:nvSpPr>
          <p:spPr>
            <a:xfrm>
              <a:off x="3974" y="4680"/>
              <a:ext cx="2604" cy="578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r>
                <a:rPr lang="zh-CN" altLang="en-US" dirty="0"/>
                <a:t>水路直径</a:t>
              </a:r>
              <a:r>
                <a:rPr lang="en-US" altLang="zh-CN" dirty="0"/>
                <a:t>5mm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65B0160-9CF9-9458-05A4-8F9834DC051B}"/>
                </a:ext>
              </a:extLst>
            </p:cNvPr>
            <p:cNvSpPr txBox="1"/>
            <p:nvPr/>
          </p:nvSpPr>
          <p:spPr>
            <a:xfrm>
              <a:off x="9800" y="4720"/>
              <a:ext cx="1441" cy="580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吸收体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3E8B583-E746-4766-6257-9BB400BEC8E1}"/>
                </a:ext>
              </a:extLst>
            </p:cNvPr>
            <p:cNvSpPr txBox="1"/>
            <p:nvPr/>
          </p:nvSpPr>
          <p:spPr>
            <a:xfrm>
              <a:off x="9800" y="4052"/>
              <a:ext cx="1441" cy="580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灵敏层</a:t>
              </a: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000020FF-3287-6644-44B3-D9EE925A6F9C}"/>
                </a:ext>
              </a:extLst>
            </p:cNvPr>
            <p:cNvCxnSpPr/>
            <p:nvPr/>
          </p:nvCxnSpPr>
          <p:spPr>
            <a:xfrm flipH="1">
              <a:off x="8568" y="5010"/>
              <a:ext cx="1232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35329332-B140-BDF0-5D6B-86127883A54E}"/>
                </a:ext>
              </a:extLst>
            </p:cNvPr>
            <p:cNvCxnSpPr/>
            <p:nvPr/>
          </p:nvCxnSpPr>
          <p:spPr>
            <a:xfrm flipH="1">
              <a:off x="8568" y="4338"/>
              <a:ext cx="1232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7EEFE7CB-7EDE-29B0-42B9-38D13F881D0E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3.CEPC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散热设计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74D943-6959-F1F8-9936-A15F892BE7B7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8CC7DF5-8426-08C4-3EDD-BF81D50298A9}"/>
              </a:ext>
            </a:extLst>
          </p:cNvPr>
          <p:cNvSpPr txBox="1"/>
          <p:nvPr/>
        </p:nvSpPr>
        <p:spPr>
          <a:xfrm>
            <a:off x="175797" y="698177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 Unicode MS" panose="020B0604020202020204" pitchFamily="34" charset="-122"/>
              </a:rPr>
              <a:t>HCAL</a:t>
            </a:r>
            <a:r>
              <a:rPr lang="zh-CN" altLang="en-US" sz="2000" dirty="0">
                <a:latin typeface="Arial Unicode MS" panose="020B0604020202020204" pitchFamily="34" charset="-122"/>
              </a:rPr>
              <a:t>散热总体要求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74BA08-38E1-6CAD-D731-F078F3D2D19E}"/>
              </a:ext>
            </a:extLst>
          </p:cNvPr>
          <p:cNvSpPr txBox="1"/>
          <p:nvPr/>
        </p:nvSpPr>
        <p:spPr>
          <a:xfrm>
            <a:off x="439122" y="1098287"/>
            <a:ext cx="406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单通道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SiPM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发热功率：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15mW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每一个</a:t>
            </a:r>
            <a:r>
              <a:rPr lang="en-US" altLang="zh-CN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SiPM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要求温差控制在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±0.1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7CE8AE-1847-A746-3C13-FFBD03A52785}"/>
              </a:ext>
            </a:extLst>
          </p:cNvPr>
          <p:cNvSpPr txBox="1"/>
          <p:nvPr/>
        </p:nvSpPr>
        <p:spPr>
          <a:xfrm>
            <a:off x="5898433" y="1098287"/>
            <a:ext cx="6117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不同</a:t>
            </a:r>
            <a:r>
              <a:rPr lang="en-US" altLang="zh-CN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SiPM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要求温差控制在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±1.5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采用水冷散热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DAAB3F7-CEE1-DD09-54E3-AA18D2FA75F4}"/>
              </a:ext>
            </a:extLst>
          </p:cNvPr>
          <p:cNvSpPr txBox="1"/>
          <p:nvPr/>
        </p:nvSpPr>
        <p:spPr>
          <a:xfrm>
            <a:off x="175797" y="1863080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 Unicode MS" panose="020B0604020202020204" pitchFamily="34" charset="-122"/>
              </a:rPr>
              <a:t>HCAL</a:t>
            </a:r>
            <a:r>
              <a:rPr lang="zh-CN" altLang="en-US" sz="2000" dirty="0">
                <a:latin typeface="Arial Unicode MS" panose="020B0604020202020204" pitchFamily="34" charset="-122"/>
              </a:rPr>
              <a:t>散热</a:t>
            </a:r>
            <a:r>
              <a:rPr lang="en-US" altLang="zh-CN" sz="2000" dirty="0">
                <a:latin typeface="Arial Unicode MS" panose="020B0604020202020204" pitchFamily="34" charset="-122"/>
              </a:rPr>
              <a:t>-</a:t>
            </a:r>
            <a:r>
              <a:rPr lang="zh-CN" altLang="en-US" sz="2000" dirty="0">
                <a:latin typeface="Arial Unicode MS" panose="020B0604020202020204" pitchFamily="34" charset="-122"/>
              </a:rPr>
              <a:t>端部设计</a:t>
            </a:r>
          </a:p>
        </p:txBody>
      </p:sp>
      <p:sp>
        <p:nvSpPr>
          <p:cNvPr id="24" name="上箭头 28">
            <a:extLst>
              <a:ext uri="{FF2B5EF4-FFF2-40B4-BE49-F238E27FC236}">
                <a16:creationId xmlns:a16="http://schemas.microsoft.com/office/drawing/2014/main" id="{17F495A5-13A6-3179-3706-6B798DF8DD7F}"/>
              </a:ext>
            </a:extLst>
          </p:cNvPr>
          <p:cNvSpPr/>
          <p:nvPr/>
        </p:nvSpPr>
        <p:spPr>
          <a:xfrm rot="5400000">
            <a:off x="3884758" y="2524713"/>
            <a:ext cx="149607" cy="411480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0E8B8DD-BD6B-7C34-2180-C062DB8E3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66" y="3144980"/>
            <a:ext cx="3617016" cy="3688763"/>
          </a:xfrm>
          <a:prstGeom prst="rect">
            <a:avLst/>
          </a:prstGeom>
        </p:spPr>
      </p:pic>
      <p:pic>
        <p:nvPicPr>
          <p:cNvPr id="26" name="图片 25" descr="热分析">
            <a:extLst>
              <a:ext uri="{FF2B5EF4-FFF2-40B4-BE49-F238E27FC236}">
                <a16:creationId xmlns:a16="http://schemas.microsoft.com/office/drawing/2014/main" id="{85E626A6-79A5-4443-DB20-F5452A23D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342" y="3235151"/>
            <a:ext cx="6868886" cy="322047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CE6235D-0C90-7B1F-D571-FD4221436BCE}"/>
              </a:ext>
            </a:extLst>
          </p:cNvPr>
          <p:cNvSpPr txBox="1"/>
          <p:nvPr/>
        </p:nvSpPr>
        <p:spPr>
          <a:xfrm>
            <a:off x="6825343" y="6455629"/>
            <a:ext cx="6117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不同</a:t>
            </a:r>
            <a:r>
              <a:rPr lang="en-US" altLang="zh-CN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SiPM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温差在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±0.5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D20562-72FE-AEA1-ABA9-88A5ACB178CD}"/>
              </a:ext>
            </a:extLst>
          </p:cNvPr>
          <p:cNvSpPr txBox="1"/>
          <p:nvPr/>
        </p:nvSpPr>
        <p:spPr>
          <a:xfrm>
            <a:off x="7018499" y="2311821"/>
            <a:ext cx="4734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不锈钢与不锈钢之间的热阻为：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500W/m^2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热交换系数：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5000W/m^2 K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，水温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°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1433BF-B3CE-3B70-B064-5296F955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612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EEFE7CB-7EDE-29B0-42B9-38D13F881D0E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3.CEPC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散热设计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74D943-6959-F1F8-9936-A15F892BE7B7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8CC7DF5-8426-08C4-3EDD-BF81D50298A9}"/>
              </a:ext>
            </a:extLst>
          </p:cNvPr>
          <p:cNvSpPr txBox="1"/>
          <p:nvPr/>
        </p:nvSpPr>
        <p:spPr>
          <a:xfrm>
            <a:off x="175797" y="698177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 Unicode MS" panose="020B0604020202020204" pitchFamily="34" charset="-122"/>
              </a:rPr>
              <a:t>HCAL</a:t>
            </a:r>
            <a:r>
              <a:rPr lang="zh-CN" altLang="en-US" sz="2000" dirty="0">
                <a:latin typeface="Arial Unicode MS" panose="020B0604020202020204" pitchFamily="34" charset="-122"/>
              </a:rPr>
              <a:t>散热</a:t>
            </a:r>
            <a:r>
              <a:rPr lang="en-US" altLang="zh-CN" sz="2000" dirty="0">
                <a:latin typeface="Arial Unicode MS" panose="020B0604020202020204" pitchFamily="34" charset="-122"/>
              </a:rPr>
              <a:t>-</a:t>
            </a:r>
            <a:r>
              <a:rPr lang="zh-CN" altLang="en-US" sz="2000" dirty="0">
                <a:latin typeface="Arial Unicode MS" panose="020B0604020202020204" pitchFamily="34" charset="-122"/>
              </a:rPr>
              <a:t>桶部设计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EDAC8C-6A0B-A751-AC93-4CA996F61B96}"/>
              </a:ext>
            </a:extLst>
          </p:cNvPr>
          <p:cNvSpPr txBox="1"/>
          <p:nvPr/>
        </p:nvSpPr>
        <p:spPr>
          <a:xfrm>
            <a:off x="591745" y="3059668"/>
            <a:ext cx="1058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模型：吸收体尺寸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400mm*6460mm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，含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1449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个</a:t>
            </a:r>
            <a:r>
              <a:rPr lang="en-US" altLang="zh-CN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SiPM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，对应布置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3*15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共计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个芯片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接触热阻为：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500W/m^2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94278E-CD6D-9AE9-0D56-D7D0D211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39" y="1098287"/>
            <a:ext cx="9610725" cy="200977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D896029-DAB1-0AE3-5D5A-506A9D0035C6}"/>
              </a:ext>
            </a:extLst>
          </p:cNvPr>
          <p:cNvSpPr txBox="1"/>
          <p:nvPr/>
        </p:nvSpPr>
        <p:spPr>
          <a:xfrm>
            <a:off x="3641766" y="3323506"/>
            <a:ext cx="6117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热传导系数：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5000W/m^2 K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，水温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21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°，环境温度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F27FB6-725B-F0D8-72F0-D38D262D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3691653"/>
            <a:ext cx="11753850" cy="22479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4F90F4A-83E3-5521-473E-2619CBCBC1AF}"/>
              </a:ext>
            </a:extLst>
          </p:cNvPr>
          <p:cNvSpPr txBox="1"/>
          <p:nvPr/>
        </p:nvSpPr>
        <p:spPr>
          <a:xfrm>
            <a:off x="4008294" y="5482714"/>
            <a:ext cx="6117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不同</a:t>
            </a:r>
            <a:r>
              <a:rPr lang="en-US" altLang="zh-CN" dirty="0" err="1">
                <a:latin typeface="Times New Roman" panose="02020603050405020304" pitchFamily="18" charset="0"/>
                <a:ea typeface="仿宋" panose="02010609060101010101" pitchFamily="49" charset="-122"/>
              </a:rPr>
              <a:t>SiPM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温差在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±1.35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BCB414-54A6-C005-8B95-FE3A2024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99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629CFC2-CB07-C36F-2BF1-C4F5437265F8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C49159-FAEF-F5F2-B79E-0D3EDBC18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81"/>
          <a:stretch/>
        </p:blipFill>
        <p:spPr>
          <a:xfrm>
            <a:off x="107535" y="1163810"/>
            <a:ext cx="6028639" cy="38219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CD081B-3CAA-0E30-2012-60EA298CB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35" y="1123579"/>
            <a:ext cx="3481218" cy="386221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0D6FA0-970B-6AAA-2568-B92CC1D31F20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9B0892E-5836-0625-C7F1-61C1E344C8EC}"/>
              </a:ext>
            </a:extLst>
          </p:cNvPr>
          <p:cNvSpPr txBox="1"/>
          <p:nvPr/>
        </p:nvSpPr>
        <p:spPr>
          <a:xfrm>
            <a:off x="52549" y="661914"/>
            <a:ext cx="586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1.1LHC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ATLAS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桶部</a:t>
            </a:r>
            <a:r>
              <a:rPr lang="en-US" altLang="zh-CN" sz="2400" dirty="0">
                <a:latin typeface="Arial Unicode MS" panose="020B0604020202020204" pitchFamily="34" charset="-122"/>
              </a:rPr>
              <a:t>Tile HCAL</a:t>
            </a:r>
            <a:endParaRPr lang="zh-CN" altLang="en-US" sz="2400" dirty="0">
              <a:latin typeface="Arial Unicode MS" panose="020B0604020202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A6621A6-84F7-C4EB-5F5A-9756D02DBC1B}"/>
              </a:ext>
            </a:extLst>
          </p:cNvPr>
          <p:cNvSpPr txBox="1"/>
          <p:nvPr/>
        </p:nvSpPr>
        <p:spPr>
          <a:xfrm>
            <a:off x="107536" y="5047859"/>
            <a:ext cx="657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内径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2.28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米，外径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4.25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米，圆周方等分为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64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份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量能器分为三段，中间段长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5.8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米，两个延长段均为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2.6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每两份间保持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1.5mm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间隙用于走线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组装后径向公差小于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电子学元器件不需要额外增加强制冷却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B0AA92-7E05-02A2-3B8D-7EB721821938}"/>
              </a:ext>
            </a:extLst>
          </p:cNvPr>
          <p:cNvSpPr txBox="1"/>
          <p:nvPr/>
        </p:nvSpPr>
        <p:spPr>
          <a:xfrm>
            <a:off x="6685935" y="4982889"/>
            <a:ext cx="5110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闪烁体厚度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PS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材料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（一致）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吸收体基板厚度为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，隔层厚度为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4.05mm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，均为低碳钢材料，总重约为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2300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吨，（中间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1100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吨，两端各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530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吨）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固定在一个刚性非常好的支撑梁上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1/64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由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19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个组成，间隙为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0.8mm</a:t>
            </a:r>
          </a:p>
          <a:p>
            <a:endParaRPr lang="en-US" altLang="zh-CN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645530C7-9941-45CE-4BBC-149EE3C3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574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EEFE7CB-7EDE-29B0-42B9-38D13F881D0E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4.CEPC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安装方案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74D943-6959-F1F8-9936-A15F892BE7B7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8CC7DF5-8426-08C4-3EDD-BF81D50298A9}"/>
              </a:ext>
            </a:extLst>
          </p:cNvPr>
          <p:cNvSpPr txBox="1"/>
          <p:nvPr/>
        </p:nvSpPr>
        <p:spPr>
          <a:xfrm>
            <a:off x="175797" y="698177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 Unicode MS" panose="020B0604020202020204" pitchFamily="34" charset="-122"/>
              </a:rPr>
              <a:t>HCAL</a:t>
            </a:r>
            <a:r>
              <a:rPr lang="zh-CN" altLang="en-US" sz="2000" dirty="0">
                <a:latin typeface="Arial Unicode MS" panose="020B0604020202020204" pitchFamily="34" charset="-122"/>
              </a:rPr>
              <a:t>桶部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F70925-A9DD-3F2F-686B-12884064B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64" y="1255522"/>
            <a:ext cx="3863773" cy="22468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D58ADD4-6E02-7A9C-3752-859F56E0ABD2}"/>
              </a:ext>
            </a:extLst>
          </p:cNvPr>
          <p:cNvSpPr txBox="1"/>
          <p:nvPr/>
        </p:nvSpPr>
        <p:spPr>
          <a:xfrm>
            <a:off x="504538" y="118154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①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97DADE-87B2-6E27-24EC-57F7D2270A73}"/>
              </a:ext>
            </a:extLst>
          </p:cNvPr>
          <p:cNvSpPr txBox="1"/>
          <p:nvPr/>
        </p:nvSpPr>
        <p:spPr>
          <a:xfrm>
            <a:off x="1919247" y="139050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第一块吸收层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CCAC834-8061-815F-2E1F-ED7285EBB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87" y="1856562"/>
            <a:ext cx="3665075" cy="23672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99CECBE-C750-D4FC-D8D2-FA25C0CB9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18" y="2440840"/>
            <a:ext cx="3717943" cy="3693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C8BAE6E-E11D-2FE4-79B4-51867321E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291" y="862711"/>
            <a:ext cx="2027140" cy="197011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AF26E1E0-8352-E4A4-9F81-CCE179DF5580}"/>
              </a:ext>
            </a:extLst>
          </p:cNvPr>
          <p:cNvSpPr txBox="1"/>
          <p:nvPr/>
        </p:nvSpPr>
        <p:spPr>
          <a:xfrm>
            <a:off x="504192" y="17931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②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0CE9197-FD13-14C0-A760-8C57D0907541}"/>
              </a:ext>
            </a:extLst>
          </p:cNvPr>
          <p:cNvSpPr txBox="1"/>
          <p:nvPr/>
        </p:nvSpPr>
        <p:spPr>
          <a:xfrm>
            <a:off x="1919247" y="203244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第一层角块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C672E2A-0912-D663-7702-86E603A502EA}"/>
              </a:ext>
            </a:extLst>
          </p:cNvPr>
          <p:cNvSpPr txBox="1"/>
          <p:nvPr/>
        </p:nvSpPr>
        <p:spPr>
          <a:xfrm>
            <a:off x="504192" y="248791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③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8AC7EB9-07EA-9BA7-61A5-2E4B6652CE51}"/>
              </a:ext>
            </a:extLst>
          </p:cNvPr>
          <p:cNvSpPr txBox="1"/>
          <p:nvPr/>
        </p:nvSpPr>
        <p:spPr>
          <a:xfrm>
            <a:off x="1919247" y="278232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第二块吸收层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CDA1BD4-62A0-E5F8-47FC-46D547956139}"/>
              </a:ext>
            </a:extLst>
          </p:cNvPr>
          <p:cNvSpPr txBox="1"/>
          <p:nvPr/>
        </p:nvSpPr>
        <p:spPr>
          <a:xfrm>
            <a:off x="4908743" y="12045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④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5500984-DA8D-7EB9-E55E-F28765619101}"/>
              </a:ext>
            </a:extLst>
          </p:cNvPr>
          <p:cNvSpPr txBox="1"/>
          <p:nvPr/>
        </p:nvSpPr>
        <p:spPr>
          <a:xfrm>
            <a:off x="6043672" y="2782320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1/16</a:t>
            </a:r>
            <a:r>
              <a:rPr lang="zh-CN" altLang="en-US" dirty="0"/>
              <a:t>桶部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253C15C-F10B-61EA-F921-ACCBD2C1D278}"/>
              </a:ext>
            </a:extLst>
          </p:cNvPr>
          <p:cNvSpPr txBox="1"/>
          <p:nvPr/>
        </p:nvSpPr>
        <p:spPr>
          <a:xfrm>
            <a:off x="8041153" y="939129"/>
            <a:ext cx="37729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灵敏层可以随吸收层逐层安装也可以在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1/16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或整体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HCAL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桶部组装好后插入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组装在厂家完成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组装需在刚性足够好且足够平的平台上完成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吊装工装尽量设置多个着力点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27F78090-4C55-0DA5-F65B-6919CF857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72" y="3218307"/>
            <a:ext cx="3373705" cy="299449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A2FED68-1B1E-50D9-92C4-B8DEED767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4835" y="3214058"/>
            <a:ext cx="3041218" cy="299449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8114FB5-546C-B996-B93B-EE6689058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331" y="3261934"/>
            <a:ext cx="3040655" cy="2946614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5C715EA-B018-4747-F8B8-DCD21C673F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0986" y="3610548"/>
            <a:ext cx="2444555" cy="2539210"/>
          </a:xfrm>
          <a:prstGeom prst="rect">
            <a:avLst/>
          </a:prstGeom>
        </p:spPr>
      </p:pic>
      <p:sp>
        <p:nvSpPr>
          <p:cNvPr id="3" name="右箭头 8">
            <a:extLst>
              <a:ext uri="{FF2B5EF4-FFF2-40B4-BE49-F238E27FC236}">
                <a16:creationId xmlns:a16="http://schemas.microsoft.com/office/drawing/2014/main" id="{338D72AE-03E8-DE5F-AB96-798204468CC2}"/>
              </a:ext>
            </a:extLst>
          </p:cNvPr>
          <p:cNvSpPr/>
          <p:nvPr/>
        </p:nvSpPr>
        <p:spPr>
          <a:xfrm>
            <a:off x="3115353" y="4409024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箭头 8">
            <a:extLst>
              <a:ext uri="{FF2B5EF4-FFF2-40B4-BE49-F238E27FC236}">
                <a16:creationId xmlns:a16="http://schemas.microsoft.com/office/drawing/2014/main" id="{D87C6275-2EDB-AB7A-DC35-95E81992F376}"/>
              </a:ext>
            </a:extLst>
          </p:cNvPr>
          <p:cNvSpPr/>
          <p:nvPr/>
        </p:nvSpPr>
        <p:spPr>
          <a:xfrm>
            <a:off x="6195528" y="4299812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8">
            <a:extLst>
              <a:ext uri="{FF2B5EF4-FFF2-40B4-BE49-F238E27FC236}">
                <a16:creationId xmlns:a16="http://schemas.microsoft.com/office/drawing/2014/main" id="{222EB13E-D267-7167-5513-561CFEA875AD}"/>
              </a:ext>
            </a:extLst>
          </p:cNvPr>
          <p:cNvSpPr/>
          <p:nvPr/>
        </p:nvSpPr>
        <p:spPr>
          <a:xfrm>
            <a:off x="9110819" y="4191290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4FBA2B-69AB-CF63-EEA6-F40E00F9B22D}"/>
              </a:ext>
            </a:extLst>
          </p:cNvPr>
          <p:cNvSpPr txBox="1"/>
          <p:nvPr/>
        </p:nvSpPr>
        <p:spPr>
          <a:xfrm>
            <a:off x="3936839" y="6268328"/>
            <a:ext cx="352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Plan A: 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独立组装工装，内外支撑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6982C60-4151-4833-0DE7-CDD19312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9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9191750A-5FA2-0EAB-1DE7-6B28DF0F8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0" y="750649"/>
            <a:ext cx="4451999" cy="198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FD118C4-53B2-24B3-F835-7D6E61E75CB9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4.CEPC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安装方案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4D979D-B3D5-3C1B-B7C1-29DD33AD65E0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0122CE-E7AF-9291-895B-C14F9006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74" y="739900"/>
            <a:ext cx="4432133" cy="1980000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6691AD5-7841-14DE-56D0-FEE679755B67}"/>
              </a:ext>
            </a:extLst>
          </p:cNvPr>
          <p:cNvCxnSpPr>
            <a:cxnSpLocks/>
          </p:cNvCxnSpPr>
          <p:nvPr/>
        </p:nvCxnSpPr>
        <p:spPr>
          <a:xfrm>
            <a:off x="0" y="2867891"/>
            <a:ext cx="1211580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29FD13DF-3654-627D-D688-8E7B78FA5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737" y="1774340"/>
            <a:ext cx="2433063" cy="29716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3C54ECF-6D98-0206-A127-058EF56D5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472" y="5112326"/>
            <a:ext cx="1907626" cy="16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1D0356-B873-512F-9796-D1CAB013B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623" y="5112326"/>
            <a:ext cx="2067211" cy="162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B5C36B-6F49-5AEA-31A3-347171DAB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0" y="3037380"/>
            <a:ext cx="4451999" cy="19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E626D8D-D832-8C50-BB5D-BAB80AEB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74" y="3026631"/>
            <a:ext cx="4432133" cy="1980000"/>
          </a:xfrm>
          <a:prstGeom prst="rect">
            <a:avLst/>
          </a:prstGeom>
        </p:spPr>
      </p:pic>
      <p:sp>
        <p:nvSpPr>
          <p:cNvPr id="16" name="右箭头 8">
            <a:extLst>
              <a:ext uri="{FF2B5EF4-FFF2-40B4-BE49-F238E27FC236}">
                <a16:creationId xmlns:a16="http://schemas.microsoft.com/office/drawing/2014/main" id="{6C6DF2A9-2F96-E306-BE26-9F2353CA6793}"/>
              </a:ext>
            </a:extLst>
          </p:cNvPr>
          <p:cNvSpPr/>
          <p:nvPr/>
        </p:nvSpPr>
        <p:spPr>
          <a:xfrm>
            <a:off x="4701339" y="1422418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8">
            <a:extLst>
              <a:ext uri="{FF2B5EF4-FFF2-40B4-BE49-F238E27FC236}">
                <a16:creationId xmlns:a16="http://schemas.microsoft.com/office/drawing/2014/main" id="{491643E5-8D8B-F08D-95C0-6862399B46C1}"/>
              </a:ext>
            </a:extLst>
          </p:cNvPr>
          <p:cNvSpPr/>
          <p:nvPr/>
        </p:nvSpPr>
        <p:spPr>
          <a:xfrm rot="5400000">
            <a:off x="1950071" y="5178315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8">
            <a:extLst>
              <a:ext uri="{FF2B5EF4-FFF2-40B4-BE49-F238E27FC236}">
                <a16:creationId xmlns:a16="http://schemas.microsoft.com/office/drawing/2014/main" id="{B53CC884-0556-5C4D-9161-F4E1BE654AE7}"/>
              </a:ext>
            </a:extLst>
          </p:cNvPr>
          <p:cNvSpPr/>
          <p:nvPr/>
        </p:nvSpPr>
        <p:spPr>
          <a:xfrm>
            <a:off x="4160456" y="5998829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8">
            <a:extLst>
              <a:ext uri="{FF2B5EF4-FFF2-40B4-BE49-F238E27FC236}">
                <a16:creationId xmlns:a16="http://schemas.microsoft.com/office/drawing/2014/main" id="{CB4DC21D-539E-4FAA-A5D2-9627D2BD7A7E}"/>
              </a:ext>
            </a:extLst>
          </p:cNvPr>
          <p:cNvSpPr/>
          <p:nvPr/>
        </p:nvSpPr>
        <p:spPr>
          <a:xfrm rot="16200000">
            <a:off x="6145345" y="4950957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8">
            <a:extLst>
              <a:ext uri="{FF2B5EF4-FFF2-40B4-BE49-F238E27FC236}">
                <a16:creationId xmlns:a16="http://schemas.microsoft.com/office/drawing/2014/main" id="{D53FE1A5-56D1-A752-F9F3-13B16C705905}"/>
              </a:ext>
            </a:extLst>
          </p:cNvPr>
          <p:cNvSpPr/>
          <p:nvPr/>
        </p:nvSpPr>
        <p:spPr>
          <a:xfrm rot="2354001">
            <a:off x="9469016" y="1848572"/>
            <a:ext cx="1081765" cy="2170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8">
            <a:extLst>
              <a:ext uri="{FF2B5EF4-FFF2-40B4-BE49-F238E27FC236}">
                <a16:creationId xmlns:a16="http://schemas.microsoft.com/office/drawing/2014/main" id="{055CE04C-EAA6-22AD-26CE-300990A5AF62}"/>
              </a:ext>
            </a:extLst>
          </p:cNvPr>
          <p:cNvSpPr/>
          <p:nvPr/>
        </p:nvSpPr>
        <p:spPr>
          <a:xfrm rot="21045444">
            <a:off x="9183756" y="3672098"/>
            <a:ext cx="527188" cy="189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010735A-262E-3CBA-CBD4-C72CCAC42C7F}"/>
              </a:ext>
            </a:extLst>
          </p:cNvPr>
          <p:cNvSpPr txBox="1"/>
          <p:nvPr/>
        </p:nvSpPr>
        <p:spPr>
          <a:xfrm>
            <a:off x="8306592" y="5828925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Plan B: 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互为工装，前后支撑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C1EA798-E23C-EB58-FEC2-B16DD737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882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7262F16-693D-8C7D-DC13-446F8FFF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350474" y="1006143"/>
            <a:ext cx="3346337" cy="23550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2493701-7B26-84E4-59B2-5FAEC633F8E2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4.CEPC</a:t>
            </a:r>
            <a:r>
              <a:rPr lang="zh-CN" altLang="en-US" sz="2400" b="1" dirty="0"/>
              <a:t>探测器中的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安装方案</a:t>
            </a:r>
            <a:endParaRPr lang="en-US" altLang="zh-CN" sz="24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5576B2-2E7F-F1A3-6977-162FE1D85952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78F09B-A555-A841-0B86-93BA2DC50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15274" r="48720" b="13935"/>
          <a:stretch/>
        </p:blipFill>
        <p:spPr>
          <a:xfrm>
            <a:off x="495189" y="767500"/>
            <a:ext cx="3675280" cy="2998830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AD07F3AA-5BC3-44A8-0EC2-73CD2E79FB29}"/>
              </a:ext>
            </a:extLst>
          </p:cNvPr>
          <p:cNvSpPr/>
          <p:nvPr/>
        </p:nvSpPr>
        <p:spPr>
          <a:xfrm>
            <a:off x="1134319" y="1238491"/>
            <a:ext cx="532435" cy="2199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C39894A-5D51-10F4-0989-9A9BBE778935}"/>
              </a:ext>
            </a:extLst>
          </p:cNvPr>
          <p:cNvSpPr txBox="1"/>
          <p:nvPr/>
        </p:nvSpPr>
        <p:spPr>
          <a:xfrm>
            <a:off x="8661730" y="339632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在桶内侧设滑道固定端部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61D37E5-8EF4-6816-4D7C-37DB3E11F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963" y="1006143"/>
            <a:ext cx="2992273" cy="26008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0D743F0-235F-0A58-8845-D2792E31F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92" y="3765661"/>
            <a:ext cx="2723823" cy="285031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765B1FF-9E50-AC93-05EF-B422E0AD0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018" y="3775427"/>
            <a:ext cx="3403261" cy="28503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79BA944-120D-0DAD-E47E-59C3272B7E0F}"/>
              </a:ext>
            </a:extLst>
          </p:cNvPr>
          <p:cNvSpPr txBox="1"/>
          <p:nvPr/>
        </p:nvSpPr>
        <p:spPr>
          <a:xfrm>
            <a:off x="7912236" y="4645035"/>
            <a:ext cx="2661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Plan A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：桶底部设置滑道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Plan B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：桶内设置楔形块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BBA8B9-7E54-5CC7-C1D6-04AE70DC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2327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17F7F95-E609-37BF-6F6B-C400A1D3212D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</a:t>
            </a:r>
            <a:r>
              <a:rPr lang="zh-CN" altLang="en-US" sz="2400" b="1" dirty="0"/>
              <a:t>其他问题</a:t>
            </a:r>
            <a:endParaRPr lang="en-US" altLang="zh-CN" sz="2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0CC238C-34CA-9354-FEB1-E102A2C65296}"/>
              </a:ext>
            </a:extLst>
          </p:cNvPr>
          <p:cNvSpPr/>
          <p:nvPr/>
        </p:nvSpPr>
        <p:spPr>
          <a:xfrm>
            <a:off x="0" y="546190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98ECC-95D8-885E-12B5-E6C2F98B393B}"/>
              </a:ext>
            </a:extLst>
          </p:cNvPr>
          <p:cNvSpPr txBox="1"/>
          <p:nvPr/>
        </p:nvSpPr>
        <p:spPr>
          <a:xfrm>
            <a:off x="175797" y="698177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Arial Unicode MS" panose="020B0604020202020204" pitchFamily="34" charset="-122"/>
              </a:rPr>
              <a:t>加工精度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DBF3537-4D93-8EAC-3A88-3A721343A14C}"/>
              </a:ext>
            </a:extLst>
          </p:cNvPr>
          <p:cNvSpPr txBox="1"/>
          <p:nvPr/>
        </p:nvSpPr>
        <p:spPr>
          <a:xfrm>
            <a:off x="3731920" y="970966"/>
            <a:ext cx="6681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平面度是否可以做到</a:t>
            </a:r>
            <a:r>
              <a:rPr lang="en-US" altLang="zh-CN" sz="2400" dirty="0">
                <a:solidFill>
                  <a:srgbClr val="FF0000"/>
                </a:solidFill>
              </a:rPr>
              <a:t>0.2mm</a:t>
            </a:r>
            <a:r>
              <a:rPr lang="zh-CN" altLang="en-US" sz="2400" dirty="0">
                <a:solidFill>
                  <a:srgbClr val="FF0000"/>
                </a:solidFill>
              </a:rPr>
              <a:t>在</a:t>
            </a:r>
            <a:r>
              <a:rPr lang="en-US" altLang="zh-CN" sz="2400" dirty="0">
                <a:solidFill>
                  <a:srgbClr val="FF0000"/>
                </a:solidFill>
              </a:rPr>
              <a:t>6m*1m</a:t>
            </a:r>
            <a:r>
              <a:rPr lang="zh-CN" altLang="en-US" sz="2400" dirty="0">
                <a:solidFill>
                  <a:srgbClr val="FF0000"/>
                </a:solidFill>
              </a:rPr>
              <a:t>的范围内？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6EB44F1-F0B2-B43F-7C3A-31156461A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" b="8631"/>
          <a:stretch/>
        </p:blipFill>
        <p:spPr>
          <a:xfrm>
            <a:off x="3343526" y="1431625"/>
            <a:ext cx="7846211" cy="509507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BDEC3B7-6DDC-CD88-0844-16674F3B7F8F}"/>
              </a:ext>
            </a:extLst>
          </p:cNvPr>
          <p:cNvSpPr/>
          <p:nvPr/>
        </p:nvSpPr>
        <p:spPr>
          <a:xfrm>
            <a:off x="3429297" y="5823899"/>
            <a:ext cx="7505700" cy="2086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3D2DE1A-26DB-7441-97C4-075EDF366816}"/>
              </a:ext>
            </a:extLst>
          </p:cNvPr>
          <p:cNvSpPr/>
          <p:nvPr/>
        </p:nvSpPr>
        <p:spPr>
          <a:xfrm rot="5400000">
            <a:off x="4201870" y="3841178"/>
            <a:ext cx="4405378" cy="28124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ECF9E7-8A3A-DEDB-306E-BAD681475F34}"/>
              </a:ext>
            </a:extLst>
          </p:cNvPr>
          <p:cNvSpPr txBox="1"/>
          <p:nvPr/>
        </p:nvSpPr>
        <p:spPr>
          <a:xfrm>
            <a:off x="572801" y="1098287"/>
            <a:ext cx="37729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冷轧板？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铣平面？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铲刮工艺？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25961C-C3B5-46A9-F01B-A7A0B5169226}"/>
              </a:ext>
            </a:extLst>
          </p:cNvPr>
          <p:cNvSpPr txBox="1"/>
          <p:nvPr/>
        </p:nvSpPr>
        <p:spPr>
          <a:xfrm>
            <a:off x="175797" y="2126495"/>
            <a:ext cx="611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Arial Unicode MS" panose="020B0604020202020204" pitchFamily="34" charset="-122"/>
              </a:rPr>
              <a:t>工装设计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663DFE-C7B2-975C-AE85-1B46B7722B50}"/>
              </a:ext>
            </a:extLst>
          </p:cNvPr>
          <p:cNvSpPr txBox="1"/>
          <p:nvPr/>
        </p:nvSpPr>
        <p:spPr>
          <a:xfrm>
            <a:off x="572801" y="2570312"/>
            <a:ext cx="3772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组装工装？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运输工装？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起吊工装？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安装工装？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2A9BFDE-57FD-2581-8E32-6BEFF799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843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1">
            <a:extLst>
              <a:ext uri="{FF2B5EF4-FFF2-40B4-BE49-F238E27FC236}">
                <a16:creationId xmlns:a16="http://schemas.microsoft.com/office/drawing/2014/main" id="{192D4CFB-0649-EF77-3276-4897BCACF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sz="6600" dirty="0"/>
          </a:p>
          <a:p>
            <a:pPr marL="0" indent="0" algn="ctr">
              <a:buNone/>
            </a:pPr>
            <a:r>
              <a:rPr lang="zh-CN" altLang="en-US" sz="9600" dirty="0"/>
              <a:t>谢谢！</a:t>
            </a:r>
            <a:endParaRPr lang="en-US" sz="96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8D24CB9-33E4-25EF-46BD-46B51834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69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178508C-81E3-17B9-EC14-F1441F4127AF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2375BD-48EA-2B8F-E885-587244D6EBD1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B93EA5-7CCE-C884-1178-3BAF3961B9DF}"/>
              </a:ext>
            </a:extLst>
          </p:cNvPr>
          <p:cNvSpPr txBox="1"/>
          <p:nvPr/>
        </p:nvSpPr>
        <p:spPr>
          <a:xfrm>
            <a:off x="52549" y="661914"/>
            <a:ext cx="586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1.1LHC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ATLAS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桶部</a:t>
            </a:r>
            <a:r>
              <a:rPr lang="en-US" altLang="zh-CN" sz="2400" dirty="0">
                <a:latin typeface="Arial Unicode MS" panose="020B0604020202020204" pitchFamily="34" charset="-122"/>
              </a:rPr>
              <a:t>Tile HCAL</a:t>
            </a:r>
            <a:endParaRPr lang="zh-CN" altLang="en-US" sz="2400" dirty="0">
              <a:latin typeface="Arial Unicode MS" panose="020B0604020202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460221C-4489-39AB-5400-D1A5C059E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1" y="1123580"/>
            <a:ext cx="5373400" cy="33977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DC7950-19DE-5E12-928B-F8383EEB6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936" y="1055847"/>
            <a:ext cx="2044953" cy="346549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C41B8C4-2D9B-66CF-1BCD-2922B78ABCB0}"/>
              </a:ext>
            </a:extLst>
          </p:cNvPr>
          <p:cNvSpPr txBox="1"/>
          <p:nvPr/>
        </p:nvSpPr>
        <p:spPr>
          <a:xfrm>
            <a:off x="87547" y="4540144"/>
            <a:ext cx="1166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四个角用结构胶和焊接带将所有层连在一起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精度：基板和隔层板上的孔的对齐精度小于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0.1mm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毛坯板尺寸为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1600mm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长，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400mm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宽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板材厚度公差要求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±0.04mm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整体平均厚度公差在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±0.02mm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表面质量，表面粗糙度和化学机械性质也做了要求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板材采用冷轧工艺：先生产热轧钢卷，之后将其冷轧至所需厚度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加工成所需宽度，无卷曲，平整的板材之后剪裁成所需尺寸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3BBBB90-322E-15BC-3ABB-DFBF503D5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872" y="5296271"/>
            <a:ext cx="5295900" cy="4381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BC30A4-4737-41B5-B94D-3912EE71F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272" y="1123579"/>
            <a:ext cx="3455914" cy="339776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DAE2DD-72EC-2D18-CD7D-1FDE73B4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1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7C9E26F-98AB-7AC0-0759-1CDB72370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354" b="11140"/>
          <a:stretch/>
        </p:blipFill>
        <p:spPr>
          <a:xfrm>
            <a:off x="302871" y="1163810"/>
            <a:ext cx="1600375" cy="31795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D32D307-222A-0A7F-681E-0412020BD930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4D477A-F5B4-3CE9-AE0F-B4F205856C4C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6EA9C1F-1709-5C57-16E7-5582E3784EE0}"/>
              </a:ext>
            </a:extLst>
          </p:cNvPr>
          <p:cNvSpPr txBox="1"/>
          <p:nvPr/>
        </p:nvSpPr>
        <p:spPr>
          <a:xfrm>
            <a:off x="52549" y="661914"/>
            <a:ext cx="586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1.1LHC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ATLAS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桶部</a:t>
            </a:r>
            <a:r>
              <a:rPr lang="en-US" altLang="zh-CN" sz="2400" dirty="0">
                <a:latin typeface="Arial Unicode MS" panose="020B0604020202020204" pitchFamily="34" charset="-122"/>
              </a:rPr>
              <a:t>Tile HCAL</a:t>
            </a:r>
            <a:endParaRPr lang="zh-CN" altLang="en-US" sz="2400" dirty="0">
              <a:latin typeface="Arial Unicode MS" panose="020B0604020202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7C01016-9F05-3A06-019C-B488E6C85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03203">
            <a:off x="1102945" y="1982742"/>
            <a:ext cx="3164472" cy="15606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3BB8CD-6793-D2CF-36C3-59FC24AAC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71" y="4221451"/>
            <a:ext cx="3586223" cy="24178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480B48-737C-4CF7-7D4B-F959F9587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762" y="4221451"/>
            <a:ext cx="3708640" cy="2417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7AD1A5-92B4-8984-0FA2-97F49C582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518" y="4221452"/>
            <a:ext cx="1632820" cy="24178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C0BF7C2-7E6E-4A13-A293-A8E48C282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174750" y="1030971"/>
            <a:ext cx="2711363" cy="328267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7137C8F-1883-FCE8-1D92-7EF54B4E4F2D}"/>
              </a:ext>
            </a:extLst>
          </p:cNvPr>
          <p:cNvSpPr txBox="1"/>
          <p:nvPr/>
        </p:nvSpPr>
        <p:spPr>
          <a:xfrm>
            <a:off x="7345692" y="1978893"/>
            <a:ext cx="4691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1/64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1/64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之间通过最外侧和最外侧连接板组装在一起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最下面若干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1/64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与支座连接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支座坐在滑轨上，滑轨坐在地面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桶部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HCAL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连同中间杜瓦一起滑到位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67C270D-2DAF-B726-A5A9-785BFDCA0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293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2ABC7B5-170E-6025-D368-57C762AFB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41"/>
          <a:stretch/>
        </p:blipFill>
        <p:spPr>
          <a:xfrm>
            <a:off x="427965" y="1012516"/>
            <a:ext cx="10915650" cy="48329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2DFEF7-EE6A-C692-7548-F9C39B7DABEC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7808A0-FB8E-A452-FDC1-CB26D17E2D20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C9B0882-09AD-DE9E-97B9-E4FCF017C2A4}"/>
              </a:ext>
            </a:extLst>
          </p:cNvPr>
          <p:cNvSpPr/>
          <p:nvPr/>
        </p:nvSpPr>
        <p:spPr>
          <a:xfrm>
            <a:off x="762063" y="3074552"/>
            <a:ext cx="10301469" cy="3362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A1FC71-1ACD-E25D-6E34-4C0C0E4A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44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AA84907-8F19-0747-B5C1-B645D8039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079"/>
            <a:ext cx="5530330" cy="39447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8A18166-4CE8-D9A2-D0DC-36BADD9FA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330" y="1101498"/>
            <a:ext cx="6629657" cy="402329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D93464C-768C-4F4D-8184-60782C07511D}"/>
              </a:ext>
            </a:extLst>
          </p:cNvPr>
          <p:cNvSpPr txBox="1"/>
          <p:nvPr/>
        </p:nvSpPr>
        <p:spPr>
          <a:xfrm>
            <a:off x="5774859" y="5124790"/>
            <a:ext cx="48013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桶部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HCAL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：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以中心面对称，两端各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4.3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米，总重约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930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内径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3.54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米，外径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5.9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中心面左右各一组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边型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HCAL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无制冷设置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9F9D05-EB1E-0AC4-575C-FD35899DBE38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B903FB7-A36E-B4D4-3FF9-8102E3D22AEE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340CC94-9B22-517E-A1AB-7C4FE8A091DE}"/>
              </a:ext>
            </a:extLst>
          </p:cNvPr>
          <p:cNvSpPr txBox="1"/>
          <p:nvPr/>
        </p:nvSpPr>
        <p:spPr>
          <a:xfrm>
            <a:off x="52549" y="661914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1.2LHC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CMS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D1096A4-BBC9-214D-FDDD-C51CEBF0EB8F}"/>
              </a:ext>
            </a:extLst>
          </p:cNvPr>
          <p:cNvSpPr txBox="1"/>
          <p:nvPr/>
        </p:nvSpPr>
        <p:spPr>
          <a:xfrm>
            <a:off x="769266" y="5203371"/>
            <a:ext cx="40831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CMS: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 长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28.7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米，直径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米，重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14000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A4A04D-72C6-F728-800B-4BE7602F173C}"/>
              </a:ext>
            </a:extLst>
          </p:cNvPr>
          <p:cNvSpPr txBox="1"/>
          <p:nvPr/>
        </p:nvSpPr>
        <p:spPr>
          <a:xfrm>
            <a:off x="769266" y="5583603"/>
            <a:ext cx="6117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端部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HCAL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：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总重约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300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吨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厚度约为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1.6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米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锥状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边型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A77624-4764-E695-3CAA-BD6DED2F5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4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04D3771-8050-BE17-F5AB-43847AE35423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4B54BF8-B5B2-DFC9-799C-EDA8610CF706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D1CADDD-C718-EF4C-1A17-CDE62232E428}"/>
              </a:ext>
            </a:extLst>
          </p:cNvPr>
          <p:cNvSpPr txBox="1"/>
          <p:nvPr/>
        </p:nvSpPr>
        <p:spPr>
          <a:xfrm>
            <a:off x="52549" y="661914"/>
            <a:ext cx="499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1.2LHC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CMS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桶部</a:t>
            </a:r>
            <a:r>
              <a:rPr lang="en-US" altLang="zh-CN" sz="2400" dirty="0">
                <a:latin typeface="Arial Unicode MS" panose="020B0604020202020204" pitchFamily="34" charset="-122"/>
              </a:rPr>
              <a:t>HCAL</a:t>
            </a:r>
            <a:endParaRPr lang="zh-CN" altLang="en-US" sz="2400" dirty="0">
              <a:latin typeface="Arial Unicode MS" panose="020B0604020202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E6BA51-BC78-CAE4-7307-443EC1F42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1092022"/>
            <a:ext cx="4811486" cy="54596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392D0C-8F88-7B31-BAEC-970ECA93C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28" y="892746"/>
            <a:ext cx="5745778" cy="27044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2284AB-5C92-93D1-1BB7-A2F62F9BB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147" y="3598854"/>
            <a:ext cx="4832788" cy="23664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B96CFB8-563E-6FA9-F560-EE8D022A49EF}"/>
              </a:ext>
            </a:extLst>
          </p:cNvPr>
          <p:cNvSpPr txBox="1"/>
          <p:nvPr/>
        </p:nvSpPr>
        <p:spPr>
          <a:xfrm>
            <a:off x="5301343" y="30861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共</a:t>
            </a:r>
            <a:r>
              <a:rPr lang="en-US" altLang="zh-CN" dirty="0"/>
              <a:t>16</a:t>
            </a:r>
            <a:r>
              <a:rPr lang="zh-CN" altLang="en-US" dirty="0"/>
              <a:t>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7F621B9-4DEC-5829-C729-C86C2FAA5B4D}"/>
              </a:ext>
            </a:extLst>
          </p:cNvPr>
          <p:cNvSpPr txBox="1"/>
          <p:nvPr/>
        </p:nvSpPr>
        <p:spPr>
          <a:xfrm>
            <a:off x="5714376" y="5820371"/>
            <a:ext cx="6117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在空杜瓦内侧有轨道，左右两个水平楔形对应两个导轨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用柱塞和蝶形弹簧保证受力均匀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内部不锈钢板起到悬挂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ECAL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tracker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的作用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B1A27E5-0006-1F01-868D-4E83AE5D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149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908E8E9-C37E-2EBB-41DA-CA3247D69BCB}"/>
              </a:ext>
            </a:extLst>
          </p:cNvPr>
          <p:cNvSpPr txBox="1"/>
          <p:nvPr/>
        </p:nvSpPr>
        <p:spPr>
          <a:xfrm>
            <a:off x="8212934" y="2334762"/>
            <a:ext cx="37395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1/18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1/18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之间间隙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1/18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两侧有厚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0.5mm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的封板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外尺寸公差为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±0.15mm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组装变形为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0.1mm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要求开槽水平整度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要求不锈钢板的平面度和直线度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887E57-AEF1-3979-6B99-9F7DACBA7481}"/>
              </a:ext>
            </a:extLst>
          </p:cNvPr>
          <p:cNvSpPr txBox="1"/>
          <p:nvPr/>
        </p:nvSpPr>
        <p:spPr>
          <a:xfrm>
            <a:off x="52549" y="74068"/>
            <a:ext cx="5833241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E37EF5-7BEB-5E22-3A8E-9D6CF41D88F7}"/>
              </a:ext>
            </a:extLst>
          </p:cNvPr>
          <p:cNvSpPr/>
          <p:nvPr/>
        </p:nvSpPr>
        <p:spPr>
          <a:xfrm>
            <a:off x="0" y="575964"/>
            <a:ext cx="121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9DEF0CF-53EC-269E-F527-A3A54BFCF7A9}"/>
              </a:ext>
            </a:extLst>
          </p:cNvPr>
          <p:cNvSpPr txBox="1"/>
          <p:nvPr/>
        </p:nvSpPr>
        <p:spPr>
          <a:xfrm>
            <a:off x="52549" y="661914"/>
            <a:ext cx="499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</a:rPr>
              <a:t>1.2LHC</a:t>
            </a:r>
            <a:r>
              <a:rPr lang="zh-CN" altLang="en-US" sz="2400" dirty="0">
                <a:latin typeface="Arial Unicode MS" panose="020B0604020202020204" pitchFamily="34" charset="-122"/>
              </a:rPr>
              <a:t>上的</a:t>
            </a:r>
            <a:r>
              <a:rPr lang="en-US" altLang="zh-CN" sz="2400" dirty="0">
                <a:latin typeface="Arial Unicode MS" panose="020B0604020202020204" pitchFamily="34" charset="-122"/>
              </a:rPr>
              <a:t>CMS</a:t>
            </a:r>
            <a:r>
              <a:rPr lang="zh-CN" altLang="en-US" sz="2400" dirty="0">
                <a:latin typeface="Arial Unicode MS" panose="020B0604020202020204" pitchFamily="34" charset="-122"/>
              </a:rPr>
              <a:t>探测器</a:t>
            </a:r>
            <a:r>
              <a:rPr lang="en-US" altLang="zh-CN" sz="2400" dirty="0">
                <a:latin typeface="Arial Unicode MS" panose="020B0604020202020204" pitchFamily="34" charset="-122"/>
              </a:rPr>
              <a:t>-</a:t>
            </a:r>
            <a:r>
              <a:rPr lang="zh-CN" altLang="en-US" sz="2400" dirty="0">
                <a:latin typeface="Arial Unicode MS" panose="020B0604020202020204" pitchFamily="34" charset="-122"/>
              </a:rPr>
              <a:t>桶部</a:t>
            </a:r>
            <a:r>
              <a:rPr lang="en-US" altLang="zh-CN" sz="2400" dirty="0">
                <a:latin typeface="Arial Unicode MS" panose="020B0604020202020204" pitchFamily="34" charset="-122"/>
              </a:rPr>
              <a:t>HCAL</a:t>
            </a:r>
            <a:endParaRPr lang="zh-CN" altLang="en-US" sz="2400" dirty="0">
              <a:latin typeface="Arial Unicode MS" panose="020B0604020202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91239FA-FBCF-DC2C-C1FD-624221362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54" y="1163810"/>
            <a:ext cx="7286396" cy="549945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6A91A8-E834-2B93-2E77-8C4A414C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848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11606</TotalTime>
  <Words>2116</Words>
  <Application>Microsoft Office PowerPoint</Application>
  <PresentationFormat>宽屏</PresentationFormat>
  <Paragraphs>314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1" baseType="lpstr">
      <vt:lpstr>Arial Unicode MS</vt:lpstr>
      <vt:lpstr>等线</vt:lpstr>
      <vt:lpstr>等线 Light</vt:lpstr>
      <vt:lpstr>Arial</vt:lpstr>
      <vt:lpstr>Times New Roman</vt:lpstr>
      <vt:lpstr>Wingdings</vt:lpstr>
      <vt:lpstr>Office 主题​​</vt:lpstr>
      <vt:lpstr>CEPC强子量能器机械设计 （HCAL-TDR）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yatian pei</dc:creator>
  <cp:lastModifiedBy>yatian pei</cp:lastModifiedBy>
  <cp:revision>58</cp:revision>
  <dcterms:created xsi:type="dcterms:W3CDTF">2024-06-27T00:54:24Z</dcterms:created>
  <dcterms:modified xsi:type="dcterms:W3CDTF">2024-08-22T23:09:08Z</dcterms:modified>
</cp:coreProperties>
</file>