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6" r:id="rId2"/>
    <p:sldId id="386" r:id="rId3"/>
    <p:sldId id="388" r:id="rId4"/>
    <p:sldId id="703" r:id="rId5"/>
    <p:sldId id="389" r:id="rId6"/>
    <p:sldId id="394" r:id="rId7"/>
    <p:sldId id="395" r:id="rId8"/>
    <p:sldId id="397" r:id="rId9"/>
    <p:sldId id="399" r:id="rId10"/>
    <p:sldId id="400" r:id="rId11"/>
    <p:sldId id="705" r:id="rId12"/>
    <p:sldId id="402" r:id="rId13"/>
    <p:sldId id="704" r:id="rId14"/>
    <p:sldId id="706" r:id="rId15"/>
    <p:sldId id="699" r:id="rId16"/>
    <p:sldId id="702" r:id="rId17"/>
    <p:sldId id="698" r:id="rId18"/>
    <p:sldId id="412" r:id="rId19"/>
    <p:sldId id="413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5050"/>
    <a:srgbClr val="D10DA7"/>
    <a:srgbClr val="0000FF"/>
    <a:srgbClr val="DAA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359" autoAdjust="0"/>
  </p:normalViewPr>
  <p:slideViewPr>
    <p:cSldViewPr snapToGrid="0">
      <p:cViewPr varScale="1">
        <p:scale>
          <a:sx n="79" d="100"/>
          <a:sy n="79" d="100"/>
        </p:scale>
        <p:origin x="8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817637-105E-40B7-AB88-76C266EAD6CE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2AC8F-ED89-4880-BE1F-13D79F34DF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95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67" y="6489700"/>
            <a:ext cx="436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1444/session/11/contribution/213/material/slides/0.pdf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0104" y="1616371"/>
            <a:ext cx="10833463" cy="1297987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CEPC MDI</a:t>
            </a:r>
            <a:endParaRPr lang="zh-CN" altLang="en-US" sz="5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9573" y="3592992"/>
            <a:ext cx="10641689" cy="2937911"/>
          </a:xfrm>
        </p:spPr>
        <p:txBody>
          <a:bodyPr>
            <a:normAutofit/>
          </a:bodyPr>
          <a:lstStyle/>
          <a:p>
            <a:r>
              <a:rPr lang="en-US" altLang="zh-CN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 Bai</a:t>
            </a:r>
          </a:p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On behalf of CEPC MDI group</a:t>
            </a:r>
            <a:endParaRPr lang="en-US" altLang="zh-CN" sz="26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The 2024 CEPC Mechanical Workshop</a:t>
            </a:r>
          </a:p>
          <a:p>
            <a:r>
              <a:rPr lang="en-US" altLang="zh-CN" sz="2000" b="1" i="1" dirty="0">
                <a:solidFill>
                  <a:srgbClr val="002060"/>
                </a:solidFill>
                <a:latin typeface="+mn-ea"/>
              </a:rPr>
              <a:t>Aug 22-24, 2024</a:t>
            </a:r>
            <a:endParaRPr lang="zh-CN" altLang="en-US" sz="2000" b="1" i="1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866" y="-11286"/>
            <a:ext cx="1644676" cy="9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03DE560-B31F-4DEA-A389-2846F97A7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" y="263528"/>
            <a:ext cx="4357720" cy="6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457" y="237387"/>
            <a:ext cx="10515600" cy="576077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23553" y="1508479"/>
            <a:ext cx="6480167" cy="1642723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E397114-C007-C147-9520-E6ED1372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44" y="3629749"/>
            <a:ext cx="6887817" cy="93874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AC95DB6-0FEC-4D01-AF95-33B392A383C7}"/>
              </a:ext>
            </a:extLst>
          </p:cNvPr>
          <p:cNvSpPr txBox="1"/>
          <p:nvPr/>
        </p:nvSpPr>
        <p:spPr>
          <a:xfrm>
            <a:off x="2108524" y="3308910"/>
            <a:ext cx="6095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Issues on Calculation and Simplification of Beam pipe model</a:t>
            </a:r>
          </a:p>
        </p:txBody>
      </p:sp>
      <p:sp>
        <p:nvSpPr>
          <p:cNvPr id="20" name="矩形 19"/>
          <p:cNvSpPr/>
          <p:nvPr/>
        </p:nvSpPr>
        <p:spPr>
          <a:xfrm>
            <a:off x="10051287" y="3102415"/>
            <a:ext cx="2209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White: Vacuum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Gray: Tungsten Pipe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Light Green: Helium</a:t>
            </a: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Heavy Green: Stainless Steel </a:t>
            </a:r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Vassel</a:t>
            </a:r>
            <a:endParaRPr kumimoji="1"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Pink: Coil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7284FBD-47AE-7847-83ED-5D3756F3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637" y="3235292"/>
            <a:ext cx="1620078" cy="1583017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 bwMode="auto">
          <a:xfrm>
            <a:off x="147351" y="4902398"/>
            <a:ext cx="4603758" cy="1686938"/>
          </a:xfrm>
          <a:prstGeom prst="roundRect">
            <a:avLst/>
          </a:prstGeom>
          <a:solidFill>
            <a:srgbClr val="FFC000">
              <a:alpha val="19000"/>
            </a:srgb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E81B60-5814-4851-AA12-8781A1DFDE64}"/>
              </a:ext>
            </a:extLst>
          </p:cNvPr>
          <p:cNvSpPr/>
          <p:nvPr/>
        </p:nvSpPr>
        <p:spPr>
          <a:xfrm>
            <a:off x="364401" y="5010222"/>
            <a:ext cx="4283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Pure tungsten IR beam pipe with 4mm thickness without cooling taken into account, simulate the Absorbed Dose on Coil (Region)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very tight space of thickness ~Tungsten IR beam pipe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Seek for better new shielding material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0457" y="1634127"/>
            <a:ext cx="7073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alloy IR beam pipe 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iron and tungsten yoke of SC magnet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plating on beryllium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pipe (~5µm)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shielding outside of cryostat</a:t>
            </a:r>
            <a:endParaRPr lang="zh-CN" alt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891" y="1128954"/>
            <a:ext cx="609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Shielding in MDI including 4 parts: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4864464" y="4891927"/>
            <a:ext cx="7205616" cy="1836999"/>
          </a:xfrm>
          <a:prstGeom prst="roundRect">
            <a:avLst/>
          </a:prstGeom>
          <a:solidFill>
            <a:srgbClr val="FFCCCC">
              <a:alpha val="65000"/>
            </a:srgbClr>
          </a:solidFill>
          <a:ln>
            <a:solidFill>
              <a:srgbClr val="FFCCCC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1860" y="5006045"/>
            <a:ext cx="69076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unlikely to use pure tungsten, which is too brittle.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WNiFe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WNiCu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two kinds of alloys that can be made. </a:t>
            </a:r>
            <a:r>
              <a:rPr lang="en-US" altLang="zh-CN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WNiCu</a:t>
            </a: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non-magnetic, but it is difficult to make this alloy too long. It must be welded in sections, with each section no more than 1m.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6m long IR beam pipe, there will be many welds. </a:t>
            </a:r>
          </a:p>
          <a:p>
            <a:pPr marL="285744" indent="-285744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alloy is made by powder pressing. It has certain machining performance and welding performance (brazing). The vacuum performance is unknown. 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 bwMode="auto">
          <a:xfrm>
            <a:off x="7220696" y="1824492"/>
            <a:ext cx="1246576" cy="16459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7216012" y="2562885"/>
            <a:ext cx="1246576" cy="16459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15361" y="1688594"/>
            <a:ext cx="184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27190" y="2380893"/>
            <a:ext cx="1847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zh-CN" alt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Movable collimators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070" y="1224770"/>
            <a:ext cx="1086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in straight section between two dipoles, the length is 800 mm.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power: 7.5kW @Higgs, 30MW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D6A0B2-A569-421A-B781-CD6A0C041EF7}"/>
              </a:ext>
            </a:extLst>
          </p:cNvPr>
          <p:cNvSpPr txBox="1"/>
          <p:nvPr/>
        </p:nvSpPr>
        <p:spPr>
          <a:xfrm>
            <a:off x="2419548" y="4727485"/>
            <a:ext cx="240183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Highest temperature: 124 </a:t>
            </a:r>
            <a:r>
              <a:rPr lang="zh-CN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931752-965F-4E25-9D6C-23F27529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00" y="3220293"/>
            <a:ext cx="5936000" cy="3606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B6CC27-3F55-4253-AF37-5C4AD314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4000" y="1303818"/>
            <a:ext cx="2750022" cy="19164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E7377EB-74AB-4129-9B81-6D6B5D95E074}"/>
              </a:ext>
            </a:extLst>
          </p:cNvPr>
          <p:cNvSpPr/>
          <p:nvPr/>
        </p:nvSpPr>
        <p:spPr>
          <a:xfrm>
            <a:off x="6256000" y="1652623"/>
            <a:ext cx="2808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Particle deposition: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Jaw material: Cu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Total heat generation: 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91.6 W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Maximum temperature raise by particle-material reaction: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870E30-62FE-479E-98FE-D4036CCF6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95" y="1843261"/>
            <a:ext cx="5802238" cy="3036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8A01A9-4127-4FF2-81C5-8191921E6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3" y="5023693"/>
            <a:ext cx="2786204" cy="1704288"/>
          </a:xfrm>
          <a:prstGeom prst="rect">
            <a:avLst/>
          </a:prstGeom>
        </p:spPr>
      </p:pic>
      <p:pic>
        <p:nvPicPr>
          <p:cNvPr id="13" name="内容占位符 5">
            <a:extLst>
              <a:ext uri="{FF2B5EF4-FFF2-40B4-BE49-F238E27FC236}">
                <a16:creationId xmlns:a16="http://schemas.microsoft.com/office/drawing/2014/main" id="{7A2EFE79-0943-4937-B4B5-7D7AAAF00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r="1734"/>
          <a:stretch/>
        </p:blipFill>
        <p:spPr>
          <a:xfrm>
            <a:off x="3349013" y="5023693"/>
            <a:ext cx="2131544" cy="18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distribution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522C1C-4103-4EC6-B04B-D9E0EF422C6D}"/>
              </a:ext>
            </a:extLst>
          </p:cNvPr>
          <p:cNvSpPr txBox="1"/>
          <p:nvPr/>
        </p:nvSpPr>
        <p:spPr>
          <a:xfrm>
            <a:off x="656230" y="1185084"/>
            <a:ext cx="9197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 for MDI 20mm-20mm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Transition region: Racetrack (including  materials)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=5mm: Two beam in the 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Loss factor Trap in IR @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k_trap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0.032v/pc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H/W/Z/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 24.0w/117.1w/1160.8w/6.67w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4" y="1341518"/>
            <a:ext cx="4793107" cy="20779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1061"/>
          <a:stretch/>
        </p:blipFill>
        <p:spPr>
          <a:xfrm>
            <a:off x="7100577" y="3861697"/>
            <a:ext cx="5066583" cy="2338381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287" y="3260596"/>
          <a:ext cx="7029065" cy="3349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8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4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800" kern="1200" dirty="0"/>
                        <a:t>Position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Position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Start-end</a:t>
                      </a:r>
                      <a:r>
                        <a:rPr lang="zh-CN" altLang="en-US" sz="800" kern="1200" dirty="0"/>
                        <a:t>（</a:t>
                      </a:r>
                      <a:r>
                        <a:rPr lang="en-US" altLang="zh-CN" sz="800" kern="1200" dirty="0"/>
                        <a:t>mm</a:t>
                      </a:r>
                      <a:r>
                        <a:rPr lang="zh-CN" altLang="en-US" sz="800" kern="1200" dirty="0"/>
                        <a:t>）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material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Length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800" kern="1200" dirty="0"/>
                        <a:t>(mm)</a:t>
                      </a:r>
                      <a:endParaRPr lang="zh-CN" altLang="en-US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Higgs(w)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W 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en-US" altLang="zh-CN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Z(w)</a:t>
                      </a:r>
                    </a:p>
                    <a:p>
                      <a:pPr algn="ctr"/>
                      <a:r>
                        <a:rPr lang="en-US" altLang="zh-CN" sz="800" dirty="0"/>
                        <a:t> &amp; 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u="none" strike="noStrike" dirty="0" err="1">
                          <a:effectLst/>
                        </a:rPr>
                        <a:t>ttbar</a:t>
                      </a:r>
                      <a:r>
                        <a:rPr lang="zh-CN" altLang="en-US" sz="800" u="none" strike="noStrike" dirty="0">
                          <a:effectLst/>
                        </a:rPr>
                        <a:t>（</a:t>
                      </a:r>
                      <a:r>
                        <a:rPr lang="en-US" altLang="zh-CN" sz="800" u="none" strike="noStrike" dirty="0">
                          <a:effectLst/>
                        </a:rPr>
                        <a:t>w</a:t>
                      </a:r>
                      <a:r>
                        <a:rPr lang="zh-CN" altLang="en-US" sz="800" u="none" strike="noStrike" dirty="0">
                          <a:effectLst/>
                        </a:rPr>
                        <a:t>）</a:t>
                      </a:r>
                      <a:endParaRPr lang="en-US" altLang="zh-CN" sz="8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u="none" strike="noStrike" dirty="0">
                          <a:effectLst/>
                        </a:rPr>
                        <a:t>&amp; </a:t>
                      </a:r>
                      <a:r>
                        <a:rPr lang="en-US" altLang="zh-CN" sz="800" dirty="0"/>
                        <a:t>(w/cm</a:t>
                      </a:r>
                      <a:r>
                        <a:rPr lang="en-US" altLang="zh-CN" sz="800" baseline="30000" dirty="0"/>
                        <a:t>2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 pipe (w) 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0-85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1.13 &amp; 0.021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5.587 &amp; 0.105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55.295 &amp; 1.35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0.31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Be</a:t>
                      </a:r>
                      <a:r>
                        <a:rPr lang="en-US" altLang="zh-CN" sz="800" baseline="0" dirty="0"/>
                        <a:t> pipe transition(w)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85-180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95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0.61 &amp; 0.01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2.950 &amp; 0.049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29.280 &amp; 0.491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0.172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pipe 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180-655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475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6.99 &amp; 0.017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34.48 &amp; 0.085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341.562 &amp; 0.83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1.958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</a:t>
                      </a:r>
                      <a:r>
                        <a:rPr lang="zh-CN" altLang="en-US" sz="800" dirty="0"/>
                        <a:t>（</a:t>
                      </a:r>
                      <a:r>
                        <a:rPr lang="en-US" altLang="zh-CN" sz="800" dirty="0"/>
                        <a:t>w</a:t>
                      </a:r>
                      <a:r>
                        <a:rPr lang="zh-CN" altLang="en-US" sz="800" dirty="0"/>
                        <a:t>）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655-700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45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0.62 &amp; 0.015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2.95 &amp; 0.071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29.28 &amp; 0.701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0.172 &amp; 0.004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RVC  bellow</a:t>
                      </a:r>
                      <a:r>
                        <a:rPr lang="zh-CN" altLang="en-US" sz="800" dirty="0"/>
                        <a:t>（</a:t>
                      </a:r>
                      <a:r>
                        <a:rPr lang="en-US" altLang="zh-CN" sz="800" dirty="0"/>
                        <a:t>w</a:t>
                      </a:r>
                      <a:r>
                        <a:rPr lang="zh-CN" altLang="en-US" sz="800" dirty="0"/>
                        <a:t>）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700-780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0.52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2.532 &amp; 0.034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25.002 &amp; 0.337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0.14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Transition on Y-crotch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780-805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25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0.16 &amp; 0.007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0.785 &amp; 0.032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7.822 &amp; 0.316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0.05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Y- crotch 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805-855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50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0.33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1.572 &amp; 0.024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15.626 &amp; 0.241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0.091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Quadrupole pipe(w)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855-1100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Cu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245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1.58 &amp; 0.005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7.735 &amp; 0.024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75.594&amp; 0.24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0.434 &amp; 0.002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Total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0-1100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-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1100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12.0 &amp;0.011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58.594 &amp;0.056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580.46  &amp; 0.56 </a:t>
                      </a:r>
                      <a:endParaRPr lang="en-US" altLang="zh-CN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200" dirty="0"/>
                        <a:t>3.331 &amp; 0.003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9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Vacuum Connector plan in EDR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627A9B-2348-45A1-94B6-0F5584F5F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258" y="469750"/>
            <a:ext cx="2976573" cy="420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3E2F0DE-E9BE-4B43-8EF0-349A462F5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15" y="1413217"/>
            <a:ext cx="3341717" cy="2320752"/>
          </a:xfrm>
          <a:prstGeom prst="rect">
            <a:avLst/>
          </a:prstGeom>
          <a:noFill/>
        </p:spPr>
      </p:pic>
      <p:pic>
        <p:nvPicPr>
          <p:cNvPr id="6" name="图片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25DAB1-2712-4A2C-A5FE-3B95F01BCE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33" y="1413216"/>
            <a:ext cx="2783551" cy="21972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8473" y="4262094"/>
            <a:ext cx="11019106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Further assessment and mechanical design of the RVC, and a prototype if possible in EDR.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RVC leak rate~ 2.7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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–11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Pa·m</a:t>
            </a:r>
            <a:r>
              <a:rPr lang="en-US" altLang="zh-C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endure a heat flux of 1 W/cm</a:t>
            </a:r>
            <a:r>
              <a:rPr lang="en-US" altLang="zh-CN" sz="24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HOM power is acceptable.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68101-A77A-4FF3-8B05-C2587608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 support system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EED49B-E454-4BD1-806F-39404AE9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78539"/>
            <a:ext cx="5012210" cy="2496495"/>
          </a:xfrm>
          <a:prstGeom prst="rect">
            <a:avLst/>
          </a:prstGeom>
        </p:spPr>
      </p:pic>
      <p:sp>
        <p:nvSpPr>
          <p:cNvPr id="5" name="内容占位符 1">
            <a:extLst>
              <a:ext uri="{FF2B5EF4-FFF2-40B4-BE49-F238E27FC236}">
                <a16:creationId xmlns:a16="http://schemas.microsoft.com/office/drawing/2014/main" id="{D5EC982B-DF96-48F9-AB7A-39B8FE4A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6000"/>
            <a:ext cx="11245273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After the optimization of the supports in the cryostat, the total weight of the cryostat and the devices inside is 2790 Kg.</a:t>
            </a:r>
            <a:endParaRPr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411DD2-135C-4D55-B0FB-22328CF2ECE1}"/>
              </a:ext>
            </a:extLst>
          </p:cNvPr>
          <p:cNvSpPr/>
          <p:nvPr/>
        </p:nvSpPr>
        <p:spPr>
          <a:xfrm>
            <a:off x="6216073" y="2085530"/>
            <a:ext cx="56388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cryostat is about 5.6m long. The cantilever 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is 5283mm.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resolution requirement of the adjusting mechanism &lt; 5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072C985-82B3-4482-8CD0-BF75B5DFCC4C}"/>
              </a:ext>
            </a:extLst>
          </p:cNvPr>
          <p:cNvGrpSpPr/>
          <p:nvPr/>
        </p:nvGrpSpPr>
        <p:grpSpPr>
          <a:xfrm>
            <a:off x="2118802" y="4156154"/>
            <a:ext cx="9796128" cy="2664655"/>
            <a:chOff x="439022" y="2155257"/>
            <a:chExt cx="8174038" cy="298047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AE80DD4-A29B-4D68-8EC4-C80F30A0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22" y="2155257"/>
              <a:ext cx="8174038" cy="251101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ADD1CF5-5DE3-4618-9EE7-594445245E59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Vacuum vessel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6DDECA6-EE86-490D-883A-AF2946D76202}"/>
                </a:ext>
              </a:extLst>
            </p:cNvPr>
            <p:cNvSpPr txBox="1"/>
            <p:nvPr/>
          </p:nvSpPr>
          <p:spPr>
            <a:xfrm>
              <a:off x="3996715" y="2286507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Helium vessel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2B58341-69F2-4537-BEC6-8147292F6E2C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Support rods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15472FA-A69E-4AF0-BD47-56BE90327C5D}"/>
                </a:ext>
              </a:extLst>
            </p:cNvPr>
            <p:cNvSpPr txBox="1"/>
            <p:nvPr/>
          </p:nvSpPr>
          <p:spPr>
            <a:xfrm>
              <a:off x="2095205" y="2787735"/>
              <a:ext cx="558029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Q1a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B396305-8A07-4185-A9A2-3FFEF04A7CA6}"/>
                </a:ext>
              </a:extLst>
            </p:cNvPr>
            <p:cNvSpPr txBox="1"/>
            <p:nvPr/>
          </p:nvSpPr>
          <p:spPr>
            <a:xfrm>
              <a:off x="5567548" y="2288498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37DA7F-7C96-4FC2-8ECE-036DFCC32DEB}"/>
                </a:ext>
              </a:extLst>
            </p:cNvPr>
            <p:cNvSpPr txBox="1"/>
            <p:nvPr/>
          </p:nvSpPr>
          <p:spPr>
            <a:xfrm>
              <a:off x="1519141" y="4704774"/>
              <a:ext cx="1440160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Anti-solenoid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34B80A9-B8BC-4CFD-962E-590BCB1D9409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151620" y="3215832"/>
              <a:ext cx="136071" cy="683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51B75F5-317E-4656-A941-E66ADEE7B57E}"/>
                </a:ext>
              </a:extLst>
            </p:cNvPr>
            <p:cNvCxnSpPr/>
            <p:nvPr/>
          </p:nvCxnSpPr>
          <p:spPr>
            <a:xfrm>
              <a:off x="2405675" y="3196054"/>
              <a:ext cx="0" cy="740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BBB95E5-367E-4E33-B737-E30A4AD6D5E8}"/>
                </a:ext>
              </a:extLst>
            </p:cNvPr>
            <p:cNvCxnSpPr/>
            <p:nvPr/>
          </p:nvCxnSpPr>
          <p:spPr>
            <a:xfrm>
              <a:off x="5878019" y="2706931"/>
              <a:ext cx="177626" cy="4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CB99202-2D73-4765-9F3D-D58FB401756C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111429" y="3009442"/>
              <a:ext cx="353337" cy="509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C3152FD-9567-4F18-B652-E4B333E0B8C3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4464767" y="3009442"/>
              <a:ext cx="726783" cy="186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645FD43-A4C7-4300-8BF4-46062E5635D0}"/>
                </a:ext>
              </a:extLst>
            </p:cNvPr>
            <p:cNvCxnSpPr/>
            <p:nvPr/>
          </p:nvCxnSpPr>
          <p:spPr>
            <a:xfrm flipH="1" flipV="1">
              <a:off x="1519141" y="4423417"/>
              <a:ext cx="720080" cy="26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3CC4BAA-07F6-41DB-80D9-9C0DDF009D8D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2239221" y="4060432"/>
              <a:ext cx="1224136" cy="644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D1E4160-79C9-438D-8D0E-49DB3124CE35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2239221" y="3818806"/>
              <a:ext cx="3024336" cy="885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CE65F9B-8D86-48DB-8744-D903EE176ACF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3103317" y="4334811"/>
              <a:ext cx="1891074" cy="387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6E6F94A-9A87-476E-AE48-69600CB9D6C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4994392" y="3818806"/>
              <a:ext cx="1925350" cy="903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13">
            <a:extLst>
              <a:ext uri="{FF2B5EF4-FFF2-40B4-BE49-F238E27FC236}">
                <a16:creationId xmlns:a16="http://schemas.microsoft.com/office/drawing/2014/main" id="{8D6A39C0-1EF7-4F77-BA6D-072DFCD698A5}"/>
              </a:ext>
            </a:extLst>
          </p:cNvPr>
          <p:cNvSpPr txBox="1"/>
          <p:nvPr/>
        </p:nvSpPr>
        <p:spPr>
          <a:xfrm>
            <a:off x="5311811" y="4420358"/>
            <a:ext cx="668767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Q1b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9952C81-21E7-4CE0-9125-48011145A7C0}"/>
              </a:ext>
            </a:extLst>
          </p:cNvPr>
          <p:cNvCxnSpPr>
            <a:cxnSpLocks/>
          </p:cNvCxnSpPr>
          <p:nvPr/>
        </p:nvCxnSpPr>
        <p:spPr>
          <a:xfrm>
            <a:off x="5733958" y="4818820"/>
            <a:ext cx="176404" cy="71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4">
            <a:extLst>
              <a:ext uri="{FF2B5EF4-FFF2-40B4-BE49-F238E27FC236}">
                <a16:creationId xmlns:a16="http://schemas.microsoft.com/office/drawing/2014/main" id="{8A83D0D3-9D6A-4E1B-BFDD-13693ED43586}"/>
              </a:ext>
            </a:extLst>
          </p:cNvPr>
          <p:cNvSpPr txBox="1"/>
          <p:nvPr/>
        </p:nvSpPr>
        <p:spPr>
          <a:xfrm>
            <a:off x="9621790" y="3757522"/>
            <a:ext cx="1149965" cy="6463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Thermal shield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E201591-9015-4074-9D34-D9468E8708A6}"/>
              </a:ext>
            </a:extLst>
          </p:cNvPr>
          <p:cNvCxnSpPr/>
          <p:nvPr/>
        </p:nvCxnSpPr>
        <p:spPr>
          <a:xfrm>
            <a:off x="10196773" y="4420358"/>
            <a:ext cx="160015" cy="28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3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8873D-8765-4A0D-BE2C-807A876B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1" y="203908"/>
            <a:ext cx="10763325" cy="7254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CC99D9-D177-42FE-83FF-F4BB9F5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8" y="3990512"/>
            <a:ext cx="7351858" cy="964084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8A991829-66D3-4993-A4B8-7DA336A7147F}"/>
              </a:ext>
            </a:extLst>
          </p:cNvPr>
          <p:cNvSpPr/>
          <p:nvPr/>
        </p:nvSpPr>
        <p:spPr>
          <a:xfrm>
            <a:off x="1157592" y="4139588"/>
            <a:ext cx="194624" cy="7276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1108" y="1267933"/>
            <a:ext cx="7205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response time and calibration difficulty, two 4 button electrodes BPM in double pipe and one 2 button </a:t>
            </a:r>
            <a:r>
              <a:rPr lang="en-US" altLang="zh-CN" sz="2000" kern="100" dirty="0">
                <a:latin typeface="Arial" panose="020B0604020202020204" pitchFamily="34" charset="0"/>
                <a:cs typeface="Arial" panose="020B0604020202020204" pitchFamily="34" charset="0"/>
              </a:rPr>
              <a:t>electrodes BPM in single pipe at each side of CEPC IR are adopted.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Arial" panose="020B0604020202020204" pitchFamily="34" charset="0"/>
                <a:cs typeface="Arial" panose="020B0604020202020204" pitchFamily="34" charset="0"/>
              </a:rPr>
              <a:t>2 button electrodes BPM for measuring the arrival time.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tilize </a:t>
            </a:r>
            <a:r>
              <a:rPr lang="en-US" altLang="zh-CN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pairs of BPMs for vertical beam orbit feedback</a:t>
            </a:r>
            <a:r>
              <a:rPr lang="en-US" altLang="zh-C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placed at symmetric positions on each side of the IP, located at distances of 0.9m and 4.5m </a:t>
            </a:r>
            <a:endParaRPr lang="en-US" altLang="zh-CN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000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2E965D-E16A-4A53-A6CA-145C2F45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25" y="1267933"/>
            <a:ext cx="3846007" cy="29356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225740-BFDF-46A1-884A-E095C0EDB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53" y="5076538"/>
            <a:ext cx="7599768" cy="1741613"/>
          </a:xfrm>
          <a:prstGeom prst="rect">
            <a:avLst/>
          </a:prstGeom>
        </p:spPr>
      </p:pic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644CBBC9-4A65-411B-A1DE-B99FE2D3D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742" y="4297514"/>
            <a:ext cx="3916899" cy="2421334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EA838571-2CA2-4799-A3F3-F74CE1609ACF}"/>
              </a:ext>
            </a:extLst>
          </p:cNvPr>
          <p:cNvSpPr/>
          <p:nvPr/>
        </p:nvSpPr>
        <p:spPr>
          <a:xfrm>
            <a:off x="6300281" y="4104965"/>
            <a:ext cx="194624" cy="7276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7839FE4-494E-44D3-8E22-5B1CFE8B9FFC}"/>
              </a:ext>
            </a:extLst>
          </p:cNvPr>
          <p:cNvSpPr/>
          <p:nvPr/>
        </p:nvSpPr>
        <p:spPr bwMode="auto">
          <a:xfrm>
            <a:off x="301557" y="1196502"/>
            <a:ext cx="7471409" cy="2672068"/>
          </a:xfrm>
          <a:prstGeom prst="roundRect">
            <a:avLst/>
          </a:prstGeom>
          <a:solidFill>
            <a:srgbClr val="0070C0">
              <a:alpha val="8000"/>
            </a:srgb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12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58" y="1280751"/>
            <a:ext cx="4050000" cy="175597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and Assembly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097" y="1280751"/>
            <a:ext cx="3248746" cy="19578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58" y="3199922"/>
            <a:ext cx="3680624" cy="20073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65" y="3428063"/>
            <a:ext cx="3827153" cy="1722063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 bwMode="auto">
          <a:xfrm>
            <a:off x="5204550" y="1901104"/>
            <a:ext cx="1074655" cy="28280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右箭头 20"/>
          <p:cNvSpPr/>
          <p:nvPr/>
        </p:nvSpPr>
        <p:spPr bwMode="auto">
          <a:xfrm>
            <a:off x="10308322" y="1901104"/>
            <a:ext cx="1074655" cy="28280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右箭头 21"/>
          <p:cNvSpPr/>
          <p:nvPr/>
        </p:nvSpPr>
        <p:spPr bwMode="auto">
          <a:xfrm>
            <a:off x="4770837" y="4023455"/>
            <a:ext cx="1074655" cy="28280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823657" y="5396682"/>
            <a:ext cx="10452315" cy="1368184"/>
          </a:xfrm>
          <a:prstGeom prst="round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3804" y="5441427"/>
            <a:ext cx="8427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Overall integration and installation for all components in the MDI. 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Specific installation procedure.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Cryostat including Final doublet installation alignment.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Lumical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en-US" altLang="zh-CN" sz="2000" kern="1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Berryllium</a:t>
            </a: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pipe installation alignment.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4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l</a:t>
            </a:r>
            <a:r>
              <a:rPr lang="zh-CN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uminosity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system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191205" y="1160455"/>
            <a:ext cx="5781578" cy="1783100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 Box 4"/>
          <p:cNvSpPr txBox="1">
            <a:spLocks/>
          </p:cNvSpPr>
          <p:nvPr/>
        </p:nvSpPr>
        <p:spPr bwMode="auto">
          <a:xfrm>
            <a:off x="333473" y="1145065"/>
            <a:ext cx="5467861" cy="17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 anchor="ctr">
            <a:spAutoFit/>
          </a:bodyPr>
          <a:lstStyle>
            <a:lvl1pPr marL="514350" indent="-333375"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180975" indent="0" algn="just"/>
            <a:r>
              <a:rPr lang="en-US" altLang="zh-CN" sz="2000" b="0" dirty="0">
                <a:solidFill>
                  <a:srgbClr val="C00000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Motivation</a:t>
            </a:r>
          </a:p>
          <a:p>
            <a:pPr marL="180975" indent="0" algn="just"/>
            <a:r>
              <a:rPr lang="en-US" altLang="zh-CN" sz="1800" b="0" dirty="0">
                <a:solidFill>
                  <a:schemeClr val="accent4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With very small beam sizes at IP and the presence of strong FFS </a:t>
            </a:r>
            <a:r>
              <a:rPr lang="en-US" altLang="zh-CN" sz="1800" b="0" dirty="0" err="1">
                <a:solidFill>
                  <a:schemeClr val="accent4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quadrupoles</a:t>
            </a:r>
            <a:r>
              <a:rPr lang="en-US" altLang="zh-CN" sz="1800" b="0" dirty="0">
                <a:solidFill>
                  <a:schemeClr val="accent4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 in the CEPC, the luminosity is very sensitive to the mechanical </a:t>
            </a:r>
            <a:r>
              <a:rPr lang="en-US" altLang="zh-CN" sz="1800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vibrations, </a:t>
            </a:r>
            <a:r>
              <a:rPr lang="en-US" altLang="zh-CN" sz="1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essential to the fast luminosity measurements and IP orbit feedback.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CB627DA-5078-982D-6218-36C2EEE7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87" y="2842265"/>
            <a:ext cx="2369781" cy="12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5942D2-5FE5-0ADB-2645-4E5E36C9E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808" y="2875847"/>
            <a:ext cx="1835647" cy="1190835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 bwMode="auto">
          <a:xfrm>
            <a:off x="6231181" y="1135559"/>
            <a:ext cx="5775585" cy="1740287"/>
          </a:xfrm>
          <a:prstGeom prst="roundRect">
            <a:avLst/>
          </a:prstGeom>
          <a:solidFill>
            <a:srgbClr val="00B050">
              <a:alpha val="6000"/>
            </a:srgb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69474" y="1288855"/>
            <a:ext cx="5559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principle, there are two possible methods used for the IP orbit feedback system.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deflection driven method for vertical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monitor for horizontal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5801334" y="4176348"/>
            <a:ext cx="6390666" cy="1740288"/>
          </a:xfrm>
          <a:prstGeom prst="roundRect">
            <a:avLst/>
          </a:prstGeom>
          <a:solidFill>
            <a:schemeClr val="accent6">
              <a:alpha val="7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09881E7-AA07-30B1-00D5-315BD0F08BCA}"/>
              </a:ext>
            </a:extLst>
          </p:cNvPr>
          <p:cNvGrpSpPr/>
          <p:nvPr/>
        </p:nvGrpSpPr>
        <p:grpSpPr>
          <a:xfrm>
            <a:off x="585433" y="3036833"/>
            <a:ext cx="4657078" cy="572130"/>
            <a:chOff x="2926898" y="1071822"/>
            <a:chExt cx="5722548" cy="80384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179DC15D-995D-5003-48A6-A8DBDEE2E3E7}"/>
                </a:ext>
              </a:extLst>
            </p:cNvPr>
            <p:cNvGrpSpPr/>
            <p:nvPr/>
          </p:nvGrpSpPr>
          <p:grpSpPr>
            <a:xfrm>
              <a:off x="2926898" y="1071822"/>
              <a:ext cx="5722548" cy="543029"/>
              <a:chOff x="2346414" y="713592"/>
              <a:chExt cx="6068362" cy="71444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F3B8F316-2730-83AB-2B1D-E3927528F2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2717"/>
              <a:stretch/>
            </p:blipFill>
            <p:spPr>
              <a:xfrm>
                <a:off x="2346414" y="713592"/>
                <a:ext cx="6068362" cy="714449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DB8FC93-EDC5-D05F-360A-90D3E2BB51A7}"/>
                  </a:ext>
                </a:extLst>
              </p:cNvPr>
              <p:cNvSpPr txBox="1"/>
              <p:nvPr/>
            </p:nvSpPr>
            <p:spPr>
              <a:xfrm>
                <a:off x="2667563" y="986976"/>
                <a:ext cx="4242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FF000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IP</a:t>
                </a:r>
                <a:endParaRPr lang="zh-CN" altLang="en-US" sz="12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344A628-803B-9951-4C37-286B0BC2BECC}"/>
                </a:ext>
              </a:extLst>
            </p:cNvPr>
            <p:cNvSpPr txBox="1"/>
            <p:nvPr/>
          </p:nvSpPr>
          <p:spPr>
            <a:xfrm>
              <a:off x="3831417" y="1567886"/>
              <a:ext cx="27924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1</a:t>
              </a:r>
              <a:endParaRPr kumimoji="1" lang="zh-CN" altLang="en-US" sz="1400" b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CD0DBB8-8270-20DB-E634-071ABDFAD889}"/>
                </a:ext>
              </a:extLst>
            </p:cNvPr>
            <p:cNvSpPr txBox="1"/>
            <p:nvPr/>
          </p:nvSpPr>
          <p:spPr>
            <a:xfrm>
              <a:off x="7770414" y="1566685"/>
              <a:ext cx="279244" cy="30897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2</a:t>
              </a:r>
              <a:endParaRPr kumimoji="1" lang="zh-CN" altLang="en-US" sz="14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77BAC9-EA80-1BDE-B51C-885F759EB5C8}"/>
                </a:ext>
              </a:extLst>
            </p:cNvPr>
            <p:cNvSpPr txBox="1"/>
            <p:nvPr/>
          </p:nvSpPr>
          <p:spPr>
            <a:xfrm>
              <a:off x="8140119" y="1567885"/>
              <a:ext cx="27924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zh-CN" sz="1400" b="1" dirty="0"/>
                <a:t>3</a:t>
              </a:r>
              <a:endParaRPr kumimoji="1" lang="zh-CN" altLang="en-US" sz="1400" b="1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5515584" y="4238027"/>
            <a:ext cx="6313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approach involves utilizing the beam-beam deflection driven method based on BPMs for vertical orbit feedback and a luminosity-driven method for horizontal feedback.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positions for BPMs and luminosity detector have been identified.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detailed design of the detectors is getting started.</a:t>
            </a:r>
            <a:endParaRPr lang="en-US" altLang="zh-CN" sz="1600" dirty="0"/>
          </a:p>
          <a:p>
            <a:pPr lvl="1" algn="just"/>
            <a:endParaRPr kumimoji="1" lang="en-US" altLang="zh-CN" sz="1600" dirty="0">
              <a:solidFill>
                <a:srgbClr val="FF3399"/>
              </a:solidFill>
              <a:latin typeface="Calibri (正文)"/>
              <a:cs typeface="Times" panose="02020603050405020304" pitchFamily="18" charset="0"/>
            </a:endParaRPr>
          </a:p>
          <a:p>
            <a:pPr lvl="1" algn="just"/>
            <a:r>
              <a:rPr kumimoji="1" lang="en-US" altLang="zh-CN" sz="1600" dirty="0">
                <a:solidFill>
                  <a:srgbClr val="FF0000"/>
                </a:solidFill>
                <a:latin typeface="Calibri (正文)"/>
                <a:cs typeface="Times" panose="02020603050405020304" pitchFamily="18" charset="0"/>
              </a:rPr>
              <a:t>M. Li, P. </a:t>
            </a:r>
            <a:r>
              <a:rPr kumimoji="1" lang="en-US" altLang="zh-CN" sz="1600" dirty="0" err="1">
                <a:solidFill>
                  <a:srgbClr val="FF0000"/>
                </a:solidFill>
                <a:latin typeface="Calibri (正文)"/>
                <a:cs typeface="Times" panose="02020603050405020304" pitchFamily="18" charset="0"/>
              </a:rPr>
              <a:t>Bambade</a:t>
            </a:r>
            <a:r>
              <a:rPr kumimoji="1" lang="en-US" altLang="zh-CN" sz="1600" dirty="0">
                <a:solidFill>
                  <a:srgbClr val="FF0000"/>
                </a:solidFill>
                <a:latin typeface="Calibri (正文)"/>
                <a:cs typeface="Times" panose="02020603050405020304" pitchFamily="18" charset="0"/>
              </a:rPr>
              <a:t>, D. Wang et al., </a:t>
            </a:r>
            <a:r>
              <a:rPr kumimoji="1" lang="zh-CN" altLang="en-US" sz="1600" dirty="0">
                <a:solidFill>
                  <a:srgbClr val="FF0000"/>
                </a:solidFill>
                <a:latin typeface="Calibri (正文)"/>
                <a:cs typeface="Times" panose="02020603050405020304" pitchFamily="18" charset="0"/>
              </a:rPr>
              <a:t>“</a:t>
            </a:r>
            <a:r>
              <a:rPr kumimoji="1" lang="en-US" altLang="zh-CN" sz="1600" dirty="0">
                <a:solidFill>
                  <a:srgbClr val="FF0000"/>
                </a:solidFill>
                <a:latin typeface="Calibri (正文)"/>
                <a:cs typeface="Times" panose="02020603050405020304" pitchFamily="18" charset="0"/>
              </a:rPr>
              <a:t>Preliminary design consideration for CEPC fast luminosity feedback system” accepted by RDTM.</a:t>
            </a:r>
          </a:p>
        </p:txBody>
      </p:sp>
      <p:pic>
        <p:nvPicPr>
          <p:cNvPr id="33" name="图片 32" descr="表格&#10;&#10;描述已自动生成">
            <a:extLst>
              <a:ext uri="{FF2B5EF4-FFF2-40B4-BE49-F238E27FC236}">
                <a16:creationId xmlns:a16="http://schemas.microsoft.com/office/drawing/2014/main" id="{4DE28DCA-529B-4F90-B6A9-1A0B72DAA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441"/>
          <a:stretch/>
        </p:blipFill>
        <p:spPr>
          <a:xfrm>
            <a:off x="143830" y="3878399"/>
            <a:ext cx="5254845" cy="2318787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63F01A93-0764-4517-B1E9-70E478085591}"/>
              </a:ext>
            </a:extLst>
          </p:cNvPr>
          <p:cNvSpPr/>
          <p:nvPr/>
        </p:nvSpPr>
        <p:spPr>
          <a:xfrm>
            <a:off x="143830" y="5127078"/>
            <a:ext cx="5382289" cy="5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DD3819B-5D2B-4042-8932-F49C7921278D}"/>
              </a:ext>
            </a:extLst>
          </p:cNvPr>
          <p:cNvSpPr txBox="1"/>
          <p:nvPr/>
        </p:nvSpPr>
        <p:spPr>
          <a:xfrm>
            <a:off x="88840" y="6197186"/>
            <a:ext cx="57124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 potential locations of fast </a:t>
            </a:r>
            <a:r>
              <a:rPr lang="en-US" altLang="zh-CN" sz="1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lumi</a:t>
            </a:r>
            <a:r>
              <a:rPr lang="en-US" altLang="zh-CN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monitor were considered: before, inside, and after the first bending magnet </a:t>
            </a:r>
            <a:endParaRPr lang="en-US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5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8645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655" y="1194361"/>
            <a:ext cx="11175999" cy="544664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MDI layout is compatible and no interference for the design.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20mm~</a:t>
            </a:r>
            <a:r>
              <a:rPr lang="el-GR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Φ</a:t>
            </a: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20mm IR beam pipe is well designed.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estimation of the radiative background from photon background, beam loss background and injection background has been estimated with real beam.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mitigation efforts of every kinds of background dedicated to the mask, collimator and shielding has been designed.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thermal analysis including HOM heating, synchrotron radiation, beam loss background and beam pipe thermal analysis meet the requirement.</a:t>
            </a:r>
          </a:p>
          <a:p>
            <a:pPr marL="285750" indent="-285750" algn="just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response time and calibration difficulty, </a:t>
            </a:r>
            <a:r>
              <a:rPr lang="en-US" altLang="zh-CN" sz="2000" b="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two 4 button electrodes BPM in double pipe and one 2 button </a:t>
            </a:r>
            <a:r>
              <a:rPr lang="en-US" altLang="zh-CN" sz="2000" b="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 BPM in single pipe at each side of CEPC IR are adopted.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 magnet supports inside the cryostat are designed and optimized.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kumimoji="1"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Tuning System, including fast BPMs and fast luminosity monitor, would be necessary for CEPC. </a:t>
            </a:r>
            <a:endParaRPr kumimoji="1" lang="zh-CN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kumimoji="1"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kumimoji="1"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altLang="zh-CN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77" y="2653136"/>
            <a:ext cx="106362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your attention 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8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1832"/>
            <a:ext cx="10972800" cy="500269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aspects of MDI design</a:t>
            </a:r>
            <a:endParaRPr lang="en-US" altLang="zh-CN" sz="9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IR beam pipe design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estimation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design efforts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Masks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Collimators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Shielding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Analysis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6400" dirty="0">
                <a:solidFill>
                  <a:srgbClr val="002060"/>
                </a:solidFill>
                <a:cs typeface="Arial" panose="020B0604020202020204" pitchFamily="34" charset="0"/>
              </a:rPr>
              <a:t>HOM, SR, Beam loss backgrounds, Beam pipe thermal analysis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Vacuum Connector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 supporting system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BPMs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and assembly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luminosity tuning system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9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zh-CN" sz="9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25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1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054" y="5319117"/>
            <a:ext cx="11427324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Machine Detector Interface (MDI) of CEPC double ring scheme is about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 long from the IP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CEPC detector superconducting solenoid with 3T magnetic field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(2T in Z)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accelerator components inside the detector are within a conical space with an opening angle ~d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etective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angle: acos0.99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beams collide at the IP with a horizontal angle of 33mrad and the final focusing length is to 1.9m.</a:t>
            </a:r>
          </a:p>
          <a:p>
            <a:pPr algn="just"/>
            <a:endParaRPr lang="en-GB" altLang="zh-CN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C:\Users\baisha\Documents\WeChat Files\wxid_yjwhuweqdngj21\FileStorage\Temp\168983750082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0426" y="-465543"/>
            <a:ext cx="4204398" cy="736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FF8179-C267-4B8B-83C3-E770283B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aspects of the MDI design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1DAF5D-2089-4391-A2E8-D98523854E5F}"/>
              </a:ext>
            </a:extLst>
          </p:cNvPr>
          <p:cNvSpPr txBox="1"/>
          <p:nvPr/>
        </p:nvSpPr>
        <p:spPr>
          <a:xfrm>
            <a:off x="718962" y="1285230"/>
            <a:ext cx="1097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induced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backgrouds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MDI region is now improved as more realistic, and software model developed. Narrow the difference with future experiments.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Backgrounds, collimators, IR beam losses, SR, IR radiation level &amp; fluences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dumps with radiation levels.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loads in IR region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 heating, SR, Beam loss backgrounds, Beam pipe thermal analysis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magnet system &amp; Cryostats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 Quads &amp; Correctors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compensation &amp; anti-solenoid design update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Cryomodule design update, thermal and mechanical analysis of the structure, optimization of heat and mass transfer of the helium, design of current leads.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PI&amp;D scheme determination, assembly process design and alignment considerations.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Mechanical model, including vertex and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lumical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integration, and assembly concept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for vertex and vacuum chambers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Vacuum connection, IR BPMs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in the design an alignment system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integration and installation for all components in the MDI. Specific installation procedure. 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684" y="0"/>
            <a:ext cx="10515600" cy="1177834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parameters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60269"/>
              </p:ext>
            </p:extLst>
          </p:nvPr>
        </p:nvGraphicFramePr>
        <p:xfrm>
          <a:off x="59634" y="1054713"/>
          <a:ext cx="12112485" cy="5765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2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01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27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51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05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26583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range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Peak field</a:t>
                      </a:r>
                    </a:p>
                    <a:p>
                      <a:pPr algn="ctr"/>
                      <a:r>
                        <a:rPr lang="en-US" altLang="zh-CN" sz="900" dirty="0"/>
                        <a:t> in coil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Central field gradient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Bending</a:t>
                      </a:r>
                      <a:r>
                        <a:rPr lang="en-US" altLang="zh-CN" sz="90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angle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length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Beam</a:t>
                      </a:r>
                      <a:r>
                        <a:rPr lang="en-US" altLang="zh-CN" sz="900" baseline="0" dirty="0"/>
                        <a:t> stay clear region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Minimal distance between two aperture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Inner diameter of beam pipe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Outer diameter of beam pipe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(Horizontal)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</a:t>
                      </a:r>
                      <a:r>
                        <a:rPr lang="en-US" altLang="zh-CN" sz="900" baseline="0" dirty="0"/>
                        <a:t> power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(</a:t>
                      </a:r>
                      <a:r>
                        <a:rPr lang="en-US" altLang="zh-CN" sz="900" dirty="0"/>
                        <a:t>Horizontal</a:t>
                      </a:r>
                      <a:r>
                        <a:rPr lang="en-US" altLang="zh-CN" sz="900" baseline="0" dirty="0"/>
                        <a:t>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 power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L*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0~1.9m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77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Crossing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33mrad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MDI length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900" dirty="0"/>
                        <a:t>7m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74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Detector requirement</a:t>
                      </a:r>
                      <a:r>
                        <a:rPr lang="en-US" altLang="zh-CN" sz="900" baseline="0" dirty="0"/>
                        <a:t> of accelerator components</a:t>
                      </a:r>
                    </a:p>
                    <a:p>
                      <a:r>
                        <a:rPr lang="en-US" altLang="zh-CN" sz="900" baseline="0" dirty="0"/>
                        <a:t>in opening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900" kern="1200" dirty="0">
                          <a:effectLst/>
                        </a:rPr>
                        <a:t>8.11˚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Q1a/Q1b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3.5/2.8T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142/85T/m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14.9/18.2mm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62.71/105.28mm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20/23mm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26/29mm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724.7/663.1keV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396.3/263keV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212.2/239.23W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99.9/42.8W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Q2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3.3T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96.7T/m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24.48mm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155.11mm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32mm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675.2keV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499.4keV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472.9W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135.1W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Lumical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0.95~1.11m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0.16m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before Q1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8.6T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Q1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</a:t>
                      </a:r>
                      <a:r>
                        <a:rPr lang="en-US" altLang="zh-CN" sz="900" baseline="0" dirty="0"/>
                        <a:t> Q2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Beryllium pipe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85</a:t>
                      </a:r>
                      <a:r>
                        <a:rPr lang="en-US" altLang="zh-CN" sz="900" dirty="0"/>
                        <a:t>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Last</a:t>
                      </a:r>
                      <a:r>
                        <a:rPr lang="en-US" altLang="zh-CN" sz="900" baseline="0" dirty="0"/>
                        <a:t> B upstream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64.97~153.5m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0.77mrad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88.5m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33.3keV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983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First B downstream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44.4~102m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57.6m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77.9keV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Q1a/Q1b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1.19/1.31W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Q2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2.39W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between</a:t>
                      </a:r>
                      <a:r>
                        <a:rPr lang="en-US" altLang="zh-CN" sz="900" baseline="0" dirty="0"/>
                        <a:t> Q1/Q2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0.3m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26.5W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6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50C7AF-7B9F-4D23-8F53-9D123D698F7F}"/>
              </a:ext>
            </a:extLst>
          </p:cNvPr>
          <p:cNvSpPr txBox="1"/>
          <p:nvPr/>
        </p:nvSpPr>
        <p:spPr>
          <a:xfrm>
            <a:off x="587949" y="1306613"/>
            <a:ext cx="275856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 Be layer: 0.15mm Gap: 0.35mm, coolant </a:t>
            </a:r>
          </a:p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Be layer: 0.2mm</a:t>
            </a:r>
          </a:p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Thickness: ~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0.2%X</a:t>
            </a:r>
            <a:r>
              <a:rPr lang="en-US" altLang="zh-CN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8A415B-1C90-4D0D-A167-702980866617}"/>
              </a:ext>
            </a:extLst>
          </p:cNvPr>
          <p:cNvSpPr/>
          <p:nvPr/>
        </p:nvSpPr>
        <p:spPr>
          <a:xfrm>
            <a:off x="2734837" y="230776"/>
            <a:ext cx="6545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beampipe design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4DC8DF-58CA-4365-B158-0A2C3924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109518"/>
            <a:ext cx="8029575" cy="1905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E530A8-AA68-4DBF-BC89-E1376D27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45" y="2907083"/>
            <a:ext cx="4914900" cy="3486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394543-E54B-49FF-9FEE-EE726C766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35" y="3014518"/>
            <a:ext cx="5057775" cy="19431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37A9B3-783D-4368-948A-4246A3717633}"/>
              </a:ext>
            </a:extLst>
          </p:cNvPr>
          <p:cNvSpPr txBox="1"/>
          <p:nvPr/>
        </p:nvSpPr>
        <p:spPr>
          <a:xfrm>
            <a:off x="587949" y="5043340"/>
            <a:ext cx="4914901" cy="1200329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Water was chosen to be the coolant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Preliminary analysis shows that the dynamic temperature/pressure could meet the requirements.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47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1"/>
            <a:ext cx="10515600" cy="1114778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estimation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121" y="1231508"/>
            <a:ext cx="47339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Photon backgrounds: SR, Pair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loss backgrounds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Radiative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Bhabha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Gas scattering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Thermal photon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Injection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Real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Beam-beam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Multi-turn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built-in LOSSMAP with one step ahead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emitting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RF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Radtapper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6" y="1240029"/>
            <a:ext cx="2057020" cy="1299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592729"/>
            <a:ext cx="2057021" cy="186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872" y="1325563"/>
            <a:ext cx="4395128" cy="244510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15000" y="4695825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Photon BG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001125" y="398145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Beam loss BG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921" y="4456253"/>
            <a:ext cx="2377051" cy="23492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353675" y="506515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Injection BG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DE4961-BD96-2743-88A3-C6F55EE08AA9}"/>
              </a:ext>
            </a:extLst>
          </p:cNvPr>
          <p:cNvSpPr txBox="1"/>
          <p:nvPr/>
        </p:nvSpPr>
        <p:spPr>
          <a:xfrm>
            <a:off x="7515048" y="1298237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hlinkClick r:id="rId6"/>
              </a:rPr>
              <a:t>A. </a:t>
            </a:r>
            <a:r>
              <a:rPr kumimoji="1" lang="en-US" altLang="zh-CN" sz="1000" dirty="0" err="1">
                <a:hlinkClick r:id="rId6"/>
              </a:rPr>
              <a:t>Natochii</a:t>
            </a:r>
            <a:endParaRPr kumimoji="1" lang="zh-CN" altLang="en-US" sz="1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DE4961-BD96-2743-88A3-C6F55EE08AA9}"/>
              </a:ext>
            </a:extLst>
          </p:cNvPr>
          <p:cNvSpPr txBox="1"/>
          <p:nvPr/>
        </p:nvSpPr>
        <p:spPr>
          <a:xfrm>
            <a:off x="10192972" y="4544902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00" dirty="0">
                <a:hlinkClick r:id="rId6"/>
              </a:rPr>
              <a:t>A. </a:t>
            </a:r>
            <a:r>
              <a:rPr kumimoji="1" lang="en-US" altLang="zh-CN" sz="1000" dirty="0" err="1">
                <a:hlinkClick r:id="rId6"/>
              </a:rPr>
              <a:t>Natochii</a:t>
            </a:r>
            <a:endParaRPr kumimoji="1"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9538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background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4281" y="1192909"/>
            <a:ext cx="116834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Including Radiative Bhabha scattering, Beam-Gas scattering, Beam Thermal Photon scattering.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Beam loss background from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almost no in upstream IP, but mainly from pair-production distribution.</a:t>
            </a:r>
          </a:p>
        </p:txBody>
      </p:sp>
      <p:pic>
        <p:nvPicPr>
          <p:cNvPr id="7" name="图片 6" descr="图表, 直方图&#10;&#10;描述已自动生成">
            <a:extLst>
              <a:ext uri="{FF2B5EF4-FFF2-40B4-BE49-F238E27FC236}">
                <a16:creationId xmlns:a16="http://schemas.microsoft.com/office/drawing/2014/main" id="{70DFFDBD-A055-4C57-ACF7-6B14B2F2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156" y="2205688"/>
            <a:ext cx="3604910" cy="26942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FC2E74-B414-40BE-9B5E-A1428C9E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1" y="2146055"/>
            <a:ext cx="3507375" cy="2678359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2FF5B45-84C6-4A11-A910-42950579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81" y="5005633"/>
            <a:ext cx="7494552" cy="1798435"/>
          </a:xfrm>
          <a:solidFill>
            <a:schemeClr val="accent6">
              <a:lumMod val="20000"/>
              <a:lumOff val="80000"/>
              <a:alpha val="63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Beam loss particle distribution with collimator design.</a:t>
            </a:r>
            <a:endParaRPr lang="en-US" altLang="zh-CN" sz="14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Collimator design meet requirements of beam-stay-clear region, impedance, phase </a:t>
            </a:r>
            <a:r>
              <a:rPr lang="en-US" altLang="zh-CN" sz="14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etc</a:t>
            </a: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4 sets of collimators were implemented per IP per Ring(16 in total)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zh-CN" sz="1400" dirty="0">
                <a:cs typeface="Arial" panose="020B0604020202020204" pitchFamily="34" charset="0"/>
              </a:rPr>
              <a:t>2 sets are horizontal(4mm radius), 2 sets are vertical(3mm radius).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One more upstream horizontal collimator sets were implemented to mitigate the Beam-Gas background</a:t>
            </a:r>
            <a:endParaRPr kumimoji="1" lang="zh-CN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222" y="2553985"/>
            <a:ext cx="4254229" cy="40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-54016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mitigation – mask and gold plating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" y="1176257"/>
            <a:ext cx="4987830" cy="19016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5706" y="3142021"/>
            <a:ext cx="5610346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Masks design(two masks/IP/ring)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One locates at -1.21m with 4mm height and 10mm long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other at -4.2m with 0.6mm height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Lots of photons are secondaries, generated within Q1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695CC18-0CEC-6BE2-C8EB-EDB08AEA7CF5}"/>
              </a:ext>
            </a:extLst>
          </p:cNvPr>
          <p:cNvGraphicFramePr>
            <a:graphicFrameLocks noGrp="1"/>
          </p:cNvGraphicFramePr>
          <p:nvPr/>
        </p:nvGraphicFramePr>
        <p:xfrm>
          <a:off x="5855855" y="1492983"/>
          <a:ext cx="6237868" cy="3118773"/>
        </p:xfrm>
        <a:graphic>
          <a:graphicData uri="http://schemas.openxmlformats.org/drawingml/2006/table">
            <a:tbl>
              <a:tblPr/>
              <a:tblGrid>
                <a:gridCol w="2185225">
                  <a:extLst>
                    <a:ext uri="{9D8B030D-6E8A-4147-A177-3AD203B41FA5}">
                      <a16:colId xmlns:a16="http://schemas.microsoft.com/office/drawing/2014/main" val="1840885298"/>
                    </a:ext>
                  </a:extLst>
                </a:gridCol>
                <a:gridCol w="1642257">
                  <a:extLst>
                    <a:ext uri="{9D8B030D-6E8A-4147-A177-3AD203B41FA5}">
                      <a16:colId xmlns:a16="http://schemas.microsoft.com/office/drawing/2014/main" val="3538966053"/>
                    </a:ext>
                  </a:extLst>
                </a:gridCol>
                <a:gridCol w="2410386">
                  <a:extLst>
                    <a:ext uri="{9D8B030D-6E8A-4147-A177-3AD203B41FA5}">
                      <a16:colId xmlns:a16="http://schemas.microsoft.com/office/drawing/2014/main" val="537970290"/>
                    </a:ext>
                  </a:extLst>
                </a:gridCol>
              </a:tblGrid>
              <a:tr h="102691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 hitting number on Be/BX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Deposition power on Be(W)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9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05584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mask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39400.0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30.57*e-5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64496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1.21-mask-Cu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1736.0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91872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1.21-mask-W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1698.0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1.36*e-5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56249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2.2-mask-Cu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1147.0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0.94*e-5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45423"/>
                  </a:ext>
                </a:extLst>
              </a:tr>
              <a:tr h="418372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1.21-mask-Cu-5㎛Au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216.0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0.273*e-5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1018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66387" y="5319768"/>
            <a:ext cx="1100603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Photons hitting number on Be/BX reduced by two orders of magnitude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~216 photons/BX could hit Be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~2.73x10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 deposition power on Be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beampipe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3531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1907</Words>
  <Application>Microsoft Office PowerPoint</Application>
  <PresentationFormat>宽屏</PresentationFormat>
  <Paragraphs>382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Calibri (正文)</vt:lpstr>
      <vt:lpstr>Arial</vt:lpstr>
      <vt:lpstr>Calibri</vt:lpstr>
      <vt:lpstr>Symbol</vt:lpstr>
      <vt:lpstr>Times</vt:lpstr>
      <vt:lpstr>Times New Roman</vt:lpstr>
      <vt:lpstr>Verdana</vt:lpstr>
      <vt:lpstr>Wingdings</vt:lpstr>
      <vt:lpstr>lCEG</vt:lpstr>
      <vt:lpstr>Image</vt:lpstr>
      <vt:lpstr>CEPC MDI</vt:lpstr>
      <vt:lpstr>Outline</vt:lpstr>
      <vt:lpstr>MDI layout and IR design</vt:lpstr>
      <vt:lpstr>Key aspects of the MDI design</vt:lpstr>
      <vt:lpstr>MDI parameters</vt:lpstr>
      <vt:lpstr>PowerPoint 演示文稿</vt:lpstr>
      <vt:lpstr>Background estimation</vt:lpstr>
      <vt:lpstr>Radiation background</vt:lpstr>
      <vt:lpstr>SR mitigation – mask and gold plating</vt:lpstr>
      <vt:lpstr>Shielding</vt:lpstr>
      <vt:lpstr>Movable collimators</vt:lpstr>
      <vt:lpstr>HOM power distribution</vt:lpstr>
      <vt:lpstr>Remote Vacuum Connector plan in EDR</vt:lpstr>
      <vt:lpstr>SC magnet support system</vt:lpstr>
      <vt:lpstr>IP BPM</vt:lpstr>
      <vt:lpstr>Integration and Assembly</vt:lpstr>
      <vt:lpstr>Fast luminosity tuning system</vt:lpstr>
      <vt:lpstr>Summary 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HP</cp:lastModifiedBy>
  <cp:revision>831</cp:revision>
  <cp:lastPrinted>2022-09-13T03:04:20Z</cp:lastPrinted>
  <dcterms:created xsi:type="dcterms:W3CDTF">2017-10-26T07:15:36Z</dcterms:created>
  <dcterms:modified xsi:type="dcterms:W3CDTF">2024-08-22T15:51:39Z</dcterms:modified>
</cp:coreProperties>
</file>