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907" r:id="rId3"/>
    <p:sldId id="2170" r:id="rId4"/>
    <p:sldId id="2173" r:id="rId5"/>
    <p:sldId id="2182" r:id="rId6"/>
    <p:sldId id="2142" r:id="rId7"/>
    <p:sldId id="1368" r:id="rId8"/>
    <p:sldId id="2172" r:id="rId9"/>
    <p:sldId id="2146" r:id="rId10"/>
    <p:sldId id="2166" r:id="rId11"/>
    <p:sldId id="2161" r:id="rId12"/>
    <p:sldId id="2168" r:id="rId13"/>
    <p:sldId id="2149" r:id="rId14"/>
    <p:sldId id="2179" r:id="rId15"/>
    <p:sldId id="2181" r:id="rId16"/>
    <p:sldId id="2180" r:id="rId17"/>
    <p:sldId id="1351" r:id="rId18"/>
    <p:sldId id="1358" r:id="rId19"/>
    <p:sldId id="2183" r:id="rId20"/>
    <p:sldId id="2184" r:id="rId21"/>
    <p:sldId id="999" r:id="rId22"/>
    <p:sldId id="1010" r:id="rId23"/>
    <p:sldId id="955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C00FF"/>
    <a:srgbClr val="0000FF"/>
    <a:srgbClr val="660066"/>
    <a:srgbClr val="FFFFFF"/>
    <a:srgbClr val="003399"/>
    <a:srgbClr val="E6E6E6"/>
    <a:srgbClr val="0070C0"/>
    <a:srgbClr val="4D8357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0438" autoAdjust="0"/>
  </p:normalViewPr>
  <p:slideViewPr>
    <p:cSldViewPr>
      <p:cViewPr varScale="1">
        <p:scale>
          <a:sx n="67" d="100"/>
          <a:sy n="67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'model2 supportheat2仿真结果'!$P$2</c:f>
              <c:strCache>
                <c:ptCount val="1"/>
                <c:pt idx="0">
                  <c:v>4.0 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supportheat2仿真结果'!$P$3:$P$21</c:f>
              <c:numCache>
                <c:formatCode>General</c:formatCode>
                <c:ptCount val="19"/>
                <c:pt idx="0">
                  <c:v>4.3899999999999997</c:v>
                </c:pt>
                <c:pt idx="1">
                  <c:v>4.71</c:v>
                </c:pt>
                <c:pt idx="2">
                  <c:v>16.600000000000001</c:v>
                </c:pt>
                <c:pt idx="3">
                  <c:v>11.95</c:v>
                </c:pt>
                <c:pt idx="4">
                  <c:v>10.07</c:v>
                </c:pt>
                <c:pt idx="5">
                  <c:v>13.438000000000001</c:v>
                </c:pt>
                <c:pt idx="6">
                  <c:v>12.49</c:v>
                </c:pt>
                <c:pt idx="7">
                  <c:v>10.25</c:v>
                </c:pt>
                <c:pt idx="8">
                  <c:v>9.0399999999999991</c:v>
                </c:pt>
                <c:pt idx="9">
                  <c:v>8.59</c:v>
                </c:pt>
                <c:pt idx="10">
                  <c:v>6.8</c:v>
                </c:pt>
                <c:pt idx="11">
                  <c:v>5.34</c:v>
                </c:pt>
                <c:pt idx="12">
                  <c:v>4.8600000000000003</c:v>
                </c:pt>
                <c:pt idx="13">
                  <c:v>4.74</c:v>
                </c:pt>
                <c:pt idx="14">
                  <c:v>4.5199999999999996</c:v>
                </c:pt>
                <c:pt idx="15">
                  <c:v>4.5599999999999996</c:v>
                </c:pt>
                <c:pt idx="16">
                  <c:v>4.6900000000000004</c:v>
                </c:pt>
                <c:pt idx="17">
                  <c:v>4.84</c:v>
                </c:pt>
                <c:pt idx="18">
                  <c:v>4.78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F68-4C19-98E3-AB1DDFB6C1E5}"/>
            </c:ext>
          </c:extLst>
        </c:ser>
        <c:ser>
          <c:idx val="1"/>
          <c:order val="1"/>
          <c:tx>
            <c:strRef>
              <c:f>'model2 supportheat2仿真结果'!$R$2</c:f>
              <c:strCache>
                <c:ptCount val="1"/>
                <c:pt idx="0">
                  <c:v>6.0 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supportheat2仿真结果'!$R$3:$R$21</c:f>
              <c:numCache>
                <c:formatCode>General</c:formatCode>
                <c:ptCount val="19"/>
                <c:pt idx="0">
                  <c:v>4.2949999999999999</c:v>
                </c:pt>
                <c:pt idx="1">
                  <c:v>4.2969999999999997</c:v>
                </c:pt>
                <c:pt idx="2">
                  <c:v>12.81</c:v>
                </c:pt>
                <c:pt idx="3">
                  <c:v>9.5920000000000005</c:v>
                </c:pt>
                <c:pt idx="4">
                  <c:v>8.6240000000000006</c:v>
                </c:pt>
                <c:pt idx="5">
                  <c:v>9.58</c:v>
                </c:pt>
                <c:pt idx="6">
                  <c:v>9.4920000000000009</c:v>
                </c:pt>
                <c:pt idx="7">
                  <c:v>8.4570000000000007</c:v>
                </c:pt>
                <c:pt idx="8">
                  <c:v>7.56</c:v>
                </c:pt>
                <c:pt idx="9">
                  <c:v>7.25</c:v>
                </c:pt>
                <c:pt idx="10">
                  <c:v>6.37</c:v>
                </c:pt>
                <c:pt idx="11">
                  <c:v>5.49</c:v>
                </c:pt>
                <c:pt idx="12">
                  <c:v>4.6500000000000004</c:v>
                </c:pt>
                <c:pt idx="13">
                  <c:v>4.6100000000000003</c:v>
                </c:pt>
                <c:pt idx="14">
                  <c:v>4.3899999999999997</c:v>
                </c:pt>
                <c:pt idx="15">
                  <c:v>4.3600000000000003</c:v>
                </c:pt>
                <c:pt idx="16">
                  <c:v>4.37</c:v>
                </c:pt>
                <c:pt idx="17">
                  <c:v>4.46</c:v>
                </c:pt>
                <c:pt idx="18">
                  <c:v>4.54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F68-4C19-98E3-AB1DDFB6C1E5}"/>
            </c:ext>
          </c:extLst>
        </c:ser>
        <c:ser>
          <c:idx val="2"/>
          <c:order val="2"/>
          <c:tx>
            <c:strRef>
              <c:f>'model2 supportheat2仿真结果'!$T$2</c:f>
              <c:strCache>
                <c:ptCount val="1"/>
                <c:pt idx="0">
                  <c:v>8.0 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supportheat2仿真结果'!$T$3:$T$21</c:f>
              <c:numCache>
                <c:formatCode>General</c:formatCode>
                <c:ptCount val="19"/>
                <c:pt idx="0">
                  <c:v>4.29</c:v>
                </c:pt>
                <c:pt idx="1">
                  <c:v>4.29</c:v>
                </c:pt>
                <c:pt idx="2">
                  <c:v>7.26</c:v>
                </c:pt>
                <c:pt idx="3">
                  <c:v>8.39</c:v>
                </c:pt>
                <c:pt idx="4">
                  <c:v>8.02</c:v>
                </c:pt>
                <c:pt idx="5">
                  <c:v>11.46</c:v>
                </c:pt>
                <c:pt idx="6">
                  <c:v>11.12</c:v>
                </c:pt>
                <c:pt idx="7">
                  <c:v>9.14</c:v>
                </c:pt>
                <c:pt idx="8">
                  <c:v>7.63</c:v>
                </c:pt>
                <c:pt idx="9">
                  <c:v>6.45</c:v>
                </c:pt>
                <c:pt idx="10">
                  <c:v>5.53</c:v>
                </c:pt>
                <c:pt idx="11">
                  <c:v>4.82</c:v>
                </c:pt>
                <c:pt idx="12">
                  <c:v>4.47</c:v>
                </c:pt>
                <c:pt idx="13">
                  <c:v>4.38</c:v>
                </c:pt>
                <c:pt idx="14">
                  <c:v>4.32</c:v>
                </c:pt>
                <c:pt idx="15">
                  <c:v>4.3</c:v>
                </c:pt>
                <c:pt idx="16">
                  <c:v>4.3099999999999996</c:v>
                </c:pt>
                <c:pt idx="17">
                  <c:v>4.32</c:v>
                </c:pt>
                <c:pt idx="18">
                  <c:v>4.38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F68-4C19-98E3-AB1DDFB6C1E5}"/>
            </c:ext>
          </c:extLst>
        </c:ser>
        <c:ser>
          <c:idx val="3"/>
          <c:order val="3"/>
          <c:tx>
            <c:strRef>
              <c:f>'model2 supportheat2仿真结果'!$V$2</c:f>
              <c:strCache>
                <c:ptCount val="1"/>
                <c:pt idx="0">
                  <c:v>12.0 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supportheat2仿真结果'!$V$3:$V$21</c:f>
              <c:numCache>
                <c:formatCode>General</c:formatCode>
                <c:ptCount val="19"/>
                <c:pt idx="0">
                  <c:v>4.2619999999999996</c:v>
                </c:pt>
                <c:pt idx="1">
                  <c:v>4.2619999999999996</c:v>
                </c:pt>
                <c:pt idx="2">
                  <c:v>8.3010000000000002</c:v>
                </c:pt>
                <c:pt idx="3">
                  <c:v>6.94</c:v>
                </c:pt>
                <c:pt idx="4">
                  <c:v>6.31</c:v>
                </c:pt>
                <c:pt idx="5">
                  <c:v>5.96</c:v>
                </c:pt>
                <c:pt idx="6">
                  <c:v>6.18</c:v>
                </c:pt>
                <c:pt idx="7">
                  <c:v>5.83</c:v>
                </c:pt>
                <c:pt idx="8">
                  <c:v>5.5</c:v>
                </c:pt>
                <c:pt idx="9">
                  <c:v>5.26</c:v>
                </c:pt>
                <c:pt idx="10">
                  <c:v>4.78</c:v>
                </c:pt>
                <c:pt idx="11">
                  <c:v>4.42</c:v>
                </c:pt>
                <c:pt idx="12">
                  <c:v>4.4000000000000004</c:v>
                </c:pt>
                <c:pt idx="13">
                  <c:v>4.42</c:v>
                </c:pt>
                <c:pt idx="14">
                  <c:v>4.3499999999999996</c:v>
                </c:pt>
                <c:pt idx="15">
                  <c:v>4.34</c:v>
                </c:pt>
                <c:pt idx="16">
                  <c:v>4.33</c:v>
                </c:pt>
                <c:pt idx="17">
                  <c:v>4.32</c:v>
                </c:pt>
                <c:pt idx="18">
                  <c:v>4.43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F68-4C19-98E3-AB1DDFB6C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619136"/>
        <c:axId val="223619696"/>
      </c:scatterChart>
      <c:valAx>
        <c:axId val="22361913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Coil number of anti-solenoid</a:t>
                </a:r>
              </a:p>
            </c:rich>
          </c:tx>
          <c:layout>
            <c:manualLayout>
              <c:xMode val="edge"/>
              <c:yMode val="edge"/>
              <c:x val="0.46844246545357909"/>
              <c:y val="0.9037133987214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19696"/>
        <c:crosses val="autoZero"/>
        <c:crossBetween val="midCat"/>
        <c:majorUnit val="1"/>
      </c:valAx>
      <c:valAx>
        <c:axId val="2236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Peak temperature 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19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new仿真结果'!$B$1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D59-40C8-B929-E36F5AB181FD}"/>
            </c:ext>
          </c:extLst>
        </c:ser>
        <c:ser>
          <c:idx val="1"/>
          <c:order val="1"/>
          <c:tx>
            <c:strRef>
              <c:f>'model5 new仿真结果'!$C$1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new仿真结果'!$C$2:$C$21</c:f>
              <c:numCache>
                <c:formatCode>General</c:formatCode>
                <c:ptCount val="20"/>
                <c:pt idx="0">
                  <c:v>4.6213278799999999</c:v>
                </c:pt>
                <c:pt idx="1">
                  <c:v>4.6405019799999998</c:v>
                </c:pt>
                <c:pt idx="2">
                  <c:v>4.64862442</c:v>
                </c:pt>
                <c:pt idx="3">
                  <c:v>4.6389260300000004</c:v>
                </c:pt>
                <c:pt idx="4">
                  <c:v>4.6412191399999996</c:v>
                </c:pt>
                <c:pt idx="5">
                  <c:v>4.6358141899999996</c:v>
                </c:pt>
                <c:pt idx="6">
                  <c:v>4.6493387200000003</c:v>
                </c:pt>
                <c:pt idx="7">
                  <c:v>4.6539096799999999</c:v>
                </c:pt>
                <c:pt idx="8">
                  <c:v>4.6883449600000002</c:v>
                </c:pt>
                <c:pt idx="9">
                  <c:v>4.6817464800000002</c:v>
                </c:pt>
                <c:pt idx="10">
                  <c:v>4.7157440199999998</c:v>
                </c:pt>
                <c:pt idx="11">
                  <c:v>4.6507120100000003</c:v>
                </c:pt>
                <c:pt idx="12">
                  <c:v>4.7018880799999998</c:v>
                </c:pt>
                <c:pt idx="13">
                  <c:v>4.6544241900000003</c:v>
                </c:pt>
                <c:pt idx="14">
                  <c:v>4.6490287800000001</c:v>
                </c:pt>
                <c:pt idx="15">
                  <c:v>4.6521830599999996</c:v>
                </c:pt>
                <c:pt idx="16">
                  <c:v>4.6551270499999999</c:v>
                </c:pt>
                <c:pt idx="17">
                  <c:v>4.6621203400000004</c:v>
                </c:pt>
                <c:pt idx="18">
                  <c:v>4.6684555999999997</c:v>
                </c:pt>
                <c:pt idx="19">
                  <c:v>4.6788010599999996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D59-40C8-B929-E36F5AB181FD}"/>
            </c:ext>
          </c:extLst>
        </c:ser>
        <c:ser>
          <c:idx val="2"/>
          <c:order val="2"/>
          <c:tx>
            <c:strRef>
              <c:f>'model5 new仿真结果'!$D$1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new仿真结果'!$D$2:$D$21</c:f>
              <c:numCache>
                <c:formatCode>General</c:formatCode>
                <c:ptCount val="20"/>
                <c:pt idx="0">
                  <c:v>4.5924458499999998</c:v>
                </c:pt>
                <c:pt idx="1">
                  <c:v>4.6093716599999999</c:v>
                </c:pt>
                <c:pt idx="2">
                  <c:v>4.6142978699999997</c:v>
                </c:pt>
                <c:pt idx="3">
                  <c:v>4.6077265699999996</c:v>
                </c:pt>
                <c:pt idx="4">
                  <c:v>4.6108765600000003</c:v>
                </c:pt>
                <c:pt idx="5">
                  <c:v>4.6030349700000004</c:v>
                </c:pt>
                <c:pt idx="6">
                  <c:v>4.6196107900000003</c:v>
                </c:pt>
                <c:pt idx="7">
                  <c:v>4.6152811099999997</c:v>
                </c:pt>
                <c:pt idx="8">
                  <c:v>4.6559119200000003</c:v>
                </c:pt>
                <c:pt idx="9">
                  <c:v>4.6485624300000001</c:v>
                </c:pt>
                <c:pt idx="10">
                  <c:v>4.70454931</c:v>
                </c:pt>
                <c:pt idx="11">
                  <c:v>4.6507058099999998</c:v>
                </c:pt>
                <c:pt idx="12">
                  <c:v>4.67860985</c:v>
                </c:pt>
                <c:pt idx="13">
                  <c:v>4.6373491299999996</c:v>
                </c:pt>
                <c:pt idx="14">
                  <c:v>4.6307072600000003</c:v>
                </c:pt>
                <c:pt idx="15">
                  <c:v>4.64764643</c:v>
                </c:pt>
                <c:pt idx="16">
                  <c:v>4.6450333600000002</c:v>
                </c:pt>
                <c:pt idx="17">
                  <c:v>4.6522436100000002</c:v>
                </c:pt>
                <c:pt idx="18">
                  <c:v>4.6506733899999997</c:v>
                </c:pt>
                <c:pt idx="19">
                  <c:v>4.6525321000000002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D59-40C8-B929-E36F5AB181FD}"/>
            </c:ext>
          </c:extLst>
        </c:ser>
        <c:ser>
          <c:idx val="3"/>
          <c:order val="3"/>
          <c:tx>
            <c:strRef>
              <c:f>'model5 new仿真结果'!$E$1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59-40C8-B929-E36F5AB1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623616"/>
        <c:axId val="223624176"/>
      </c:scatterChart>
      <c:valAx>
        <c:axId val="223623616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Coil number</a:t>
                </a:r>
                <a:r>
                  <a:rPr lang="en-US" altLang="zh-CN" baseline="0" dirty="0"/>
                  <a:t> of anti-</a:t>
                </a:r>
                <a:r>
                  <a:rPr lang="en-US" altLang="zh-CN" sz="1000" b="1" i="0" u="none" strike="noStrike" baseline="0" dirty="0">
                    <a:effectLst/>
                  </a:rPr>
                  <a:t>solenoid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24176"/>
        <c:crosses val="autoZero"/>
        <c:crossBetween val="midCat"/>
        <c:majorUnit val="1"/>
      </c:valAx>
      <c:valAx>
        <c:axId val="22362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Peak temperature K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23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new仿真结果'!$G$1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new仿真结果'!$G$2:$G$21</c:f>
              <c:numCache>
                <c:formatCode>General</c:formatCode>
                <c:ptCount val="20"/>
                <c:pt idx="0">
                  <c:v>4.6856023379891303</c:v>
                </c:pt>
                <c:pt idx="1">
                  <c:v>4.6677504083333332</c:v>
                </c:pt>
                <c:pt idx="2">
                  <c:v>4.6984484582369141</c:v>
                </c:pt>
                <c:pt idx="3">
                  <c:v>4.703646482545456</c:v>
                </c:pt>
                <c:pt idx="4">
                  <c:v>4.7071596432947986</c:v>
                </c:pt>
                <c:pt idx="5">
                  <c:v>4.7109887858857151</c:v>
                </c:pt>
                <c:pt idx="6">
                  <c:v>4.7139547554748606</c:v>
                </c:pt>
                <c:pt idx="7">
                  <c:v>4.7202068509039554</c:v>
                </c:pt>
                <c:pt idx="8">
                  <c:v>4.7340301489714296</c:v>
                </c:pt>
                <c:pt idx="9">
                  <c:v>4.7331993967441859</c:v>
                </c:pt>
                <c:pt idx="10">
                  <c:v>4.7580381857777772</c:v>
                </c:pt>
                <c:pt idx="11">
                  <c:v>4.7423625440206196</c:v>
                </c:pt>
                <c:pt idx="12">
                  <c:v>4.7472992111627912</c:v>
                </c:pt>
                <c:pt idx="13">
                  <c:v>4.7652279658593741</c:v>
                </c:pt>
                <c:pt idx="14">
                  <c:v>4.77072623047244</c:v>
                </c:pt>
                <c:pt idx="15">
                  <c:v>4.7721262625161298</c:v>
                </c:pt>
                <c:pt idx="16">
                  <c:v>4.7677695236075941</c:v>
                </c:pt>
                <c:pt idx="17">
                  <c:v>4.7748751315646256</c:v>
                </c:pt>
                <c:pt idx="18">
                  <c:v>4.7837435397577854</c:v>
                </c:pt>
                <c:pt idx="19">
                  <c:v>4.7985908783516509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C8D-415B-A729-0F725A79FEFA}"/>
            </c:ext>
          </c:extLst>
        </c:ser>
        <c:ser>
          <c:idx val="1"/>
          <c:order val="1"/>
          <c:tx>
            <c:strRef>
              <c:f>'model5 new仿真结果'!$H$1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new仿真结果'!$H$2:$H$21</c:f>
              <c:numCache>
                <c:formatCode>General</c:formatCode>
                <c:ptCount val="20"/>
                <c:pt idx="0">
                  <c:v>4.4285613942934781</c:v>
                </c:pt>
                <c:pt idx="1">
                  <c:v>4.4316311629166663</c:v>
                </c:pt>
                <c:pt idx="2">
                  <c:v>4.4506490052892564</c:v>
                </c:pt>
                <c:pt idx="3">
                  <c:v>4.4592180029090907</c:v>
                </c:pt>
                <c:pt idx="4">
                  <c:v>4.4631364230828501</c:v>
                </c:pt>
                <c:pt idx="5">
                  <c:v>4.4701203045142845</c:v>
                </c:pt>
                <c:pt idx="6">
                  <c:v>4.4664985369832406</c:v>
                </c:pt>
                <c:pt idx="7">
                  <c:v>4.4707993784745774</c:v>
                </c:pt>
                <c:pt idx="8">
                  <c:v>4.4883444977142855</c:v>
                </c:pt>
                <c:pt idx="9">
                  <c:v>4.4881615223837219</c:v>
                </c:pt>
                <c:pt idx="10">
                  <c:v>4.5134278260740732</c:v>
                </c:pt>
                <c:pt idx="11">
                  <c:v>4.4832908391752575</c:v>
                </c:pt>
                <c:pt idx="12">
                  <c:v>4.5040107105813956</c:v>
                </c:pt>
                <c:pt idx="13">
                  <c:v>4.5127420985156252</c:v>
                </c:pt>
                <c:pt idx="14">
                  <c:v>4.5203592606299221</c:v>
                </c:pt>
                <c:pt idx="15">
                  <c:v>4.5221862945806448</c:v>
                </c:pt>
                <c:pt idx="16">
                  <c:v>4.51545717443038</c:v>
                </c:pt>
                <c:pt idx="17">
                  <c:v>4.519358800612248</c:v>
                </c:pt>
                <c:pt idx="18">
                  <c:v>4.5257433145328703</c:v>
                </c:pt>
                <c:pt idx="19">
                  <c:v>4.5321277759890108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C8D-415B-A729-0F725A79FEFA}"/>
            </c:ext>
          </c:extLst>
        </c:ser>
        <c:ser>
          <c:idx val="2"/>
          <c:order val="2"/>
          <c:tx>
            <c:strRef>
              <c:f>'model5 new仿真结果'!$I$1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new仿真结果'!$I$2:$I$21</c:f>
              <c:numCache>
                <c:formatCode>General</c:formatCode>
                <c:ptCount val="20"/>
                <c:pt idx="0">
                  <c:v>4.4004243901086957</c:v>
                </c:pt>
                <c:pt idx="1">
                  <c:v>4.4041166102083329</c:v>
                </c:pt>
                <c:pt idx="2">
                  <c:v>4.4091373264462801</c:v>
                </c:pt>
                <c:pt idx="3">
                  <c:v>4.410042221090908</c:v>
                </c:pt>
                <c:pt idx="4">
                  <c:v>4.4198584051252405</c:v>
                </c:pt>
                <c:pt idx="5">
                  <c:v>4.4211382782285717</c:v>
                </c:pt>
                <c:pt idx="6">
                  <c:v>4.4253913703910612</c:v>
                </c:pt>
                <c:pt idx="7">
                  <c:v>4.4274585289265538</c:v>
                </c:pt>
                <c:pt idx="8">
                  <c:v>4.4478339549714292</c:v>
                </c:pt>
                <c:pt idx="9">
                  <c:v>4.4483526695348834</c:v>
                </c:pt>
                <c:pt idx="10">
                  <c:v>4.4884348199259261</c:v>
                </c:pt>
                <c:pt idx="11">
                  <c:v>4.4451754463917528</c:v>
                </c:pt>
                <c:pt idx="12">
                  <c:v>4.4680821675581397</c:v>
                </c:pt>
                <c:pt idx="13">
                  <c:v>4.4730964822656265</c:v>
                </c:pt>
                <c:pt idx="14">
                  <c:v>4.4826986582677169</c:v>
                </c:pt>
                <c:pt idx="15">
                  <c:v>4.4916486343225808</c:v>
                </c:pt>
                <c:pt idx="16">
                  <c:v>4.4833681432278487</c:v>
                </c:pt>
                <c:pt idx="17">
                  <c:v>4.4857392617687069</c:v>
                </c:pt>
                <c:pt idx="18">
                  <c:v>4.4868659328719707</c:v>
                </c:pt>
                <c:pt idx="19">
                  <c:v>4.4930862865750907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C8D-415B-A729-0F725A79FEFA}"/>
            </c:ext>
          </c:extLst>
        </c:ser>
        <c:ser>
          <c:idx val="3"/>
          <c:order val="3"/>
          <c:tx>
            <c:strRef>
              <c:f>'model5 new仿真结果'!$J$1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new仿真结果'!$J$2:$J$21</c:f>
              <c:numCache>
                <c:formatCode>General</c:formatCode>
                <c:ptCount val="20"/>
                <c:pt idx="0">
                  <c:v>4.3301686879347816</c:v>
                </c:pt>
                <c:pt idx="1">
                  <c:v>4.3328286112500001</c:v>
                </c:pt>
                <c:pt idx="2">
                  <c:v>4.3357529930303027</c:v>
                </c:pt>
                <c:pt idx="3">
                  <c:v>4.3342048860909088</c:v>
                </c:pt>
                <c:pt idx="4">
                  <c:v>4.3411524814258211</c:v>
                </c:pt>
                <c:pt idx="5">
                  <c:v>4.3379857802285722</c:v>
                </c:pt>
                <c:pt idx="6">
                  <c:v>4.3468177035754207</c:v>
                </c:pt>
                <c:pt idx="7">
                  <c:v>4.3456209502259888</c:v>
                </c:pt>
                <c:pt idx="8">
                  <c:v>4.3606608555428572</c:v>
                </c:pt>
                <c:pt idx="9">
                  <c:v>4.3566271344186056</c:v>
                </c:pt>
                <c:pt idx="10">
                  <c:v>4.3935774522222211</c:v>
                </c:pt>
                <c:pt idx="11">
                  <c:v>4.3545195148453599</c:v>
                </c:pt>
                <c:pt idx="12">
                  <c:v>4.3801265654651154</c:v>
                </c:pt>
                <c:pt idx="13">
                  <c:v>4.3733820167968753</c:v>
                </c:pt>
                <c:pt idx="14">
                  <c:v>4.3750008744881885</c:v>
                </c:pt>
                <c:pt idx="15">
                  <c:v>4.38503745916129</c:v>
                </c:pt>
                <c:pt idx="16">
                  <c:v>4.3844098470253172</c:v>
                </c:pt>
                <c:pt idx="17">
                  <c:v>4.3859557797278894</c:v>
                </c:pt>
                <c:pt idx="18">
                  <c:v>4.3807442660207592</c:v>
                </c:pt>
                <c:pt idx="19">
                  <c:v>4.3801622408058583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C8D-415B-A729-0F725A79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628096"/>
        <c:axId val="223628656"/>
      </c:scatterChart>
      <c:valAx>
        <c:axId val="223628096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baseline="0" dirty="0">
                    <a:effectLst/>
                  </a:rPr>
                  <a:t>Coil number of anti-</a:t>
                </a:r>
                <a:r>
                  <a:rPr lang="en-US" altLang="zh-CN" sz="1000" b="1" i="0" baseline="0" dirty="0">
                    <a:effectLst/>
                  </a:rPr>
                  <a:t>solenoid</a:t>
                </a:r>
                <a:endParaRPr lang="zh-CN" altLang="zh-CN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28656"/>
        <c:crosses val="autoZero"/>
        <c:crossBetween val="midCat"/>
        <c:majorUnit val="1"/>
      </c:valAx>
      <c:valAx>
        <c:axId val="22362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Average</a:t>
                </a:r>
                <a:r>
                  <a:rPr lang="en-US" altLang="zh-CN" baseline="0" dirty="0"/>
                  <a:t> temperature </a:t>
                </a:r>
                <a:r>
                  <a:rPr lang="en-US" altLang="zh-CN" dirty="0"/>
                  <a:t>K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28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 Helium flow channel</a:t>
            </a:r>
            <a:r>
              <a:rPr lang="zh-CN" altLang="en-US" dirty="0"/>
              <a:t>（</a:t>
            </a:r>
            <a:r>
              <a:rPr lang="en-US" altLang="zh-CN" dirty="0"/>
              <a:t>single-layer</a:t>
            </a:r>
            <a:r>
              <a:rPr lang="zh-CN" altLang="en-US" dirty="0"/>
              <a:t>）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model3仿真结果!$L$1</c:f>
              <c:strCache>
                <c:ptCount val="1"/>
                <c:pt idx="0">
                  <c:v>进出口压差Pa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model3仿真结果!$E$2:$E$10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20</c:v>
                </c:pt>
              </c:numCache>
            </c:numRef>
          </c:xVal>
          <c:yVal>
            <c:numRef>
              <c:f>model3仿真结果!$L$2:$L$10</c:f>
              <c:numCache>
                <c:formatCode>General</c:formatCode>
                <c:ptCount val="9"/>
                <c:pt idx="0">
                  <c:v>0.84129999999999994</c:v>
                </c:pt>
                <c:pt idx="1">
                  <c:v>3.33589</c:v>
                </c:pt>
                <c:pt idx="2">
                  <c:v>7.4465000000000003</c:v>
                </c:pt>
                <c:pt idx="3">
                  <c:v>13.265600000000001</c:v>
                </c:pt>
                <c:pt idx="4">
                  <c:v>20.947200000000002</c:v>
                </c:pt>
                <c:pt idx="5">
                  <c:v>29.684080000000002</c:v>
                </c:pt>
                <c:pt idx="6">
                  <c:v>40.550719999999998</c:v>
                </c:pt>
                <c:pt idx="7">
                  <c:v>53.135999999999996</c:v>
                </c:pt>
                <c:pt idx="8">
                  <c:v>82.740299999999991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656-4642-9936-F843ADEFF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630896"/>
        <c:axId val="223631456"/>
      </c:scatterChart>
      <c:valAx>
        <c:axId val="223630896"/>
        <c:scaling>
          <c:orientation val="minMax"/>
          <c:max val="2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Inlet</a:t>
                </a:r>
                <a:r>
                  <a:rPr lang="en-US" altLang="zh-CN" baseline="0" dirty="0"/>
                  <a:t> flow rate (</a:t>
                </a:r>
                <a:r>
                  <a:rPr lang="en-US" altLang="zh-CN" dirty="0"/>
                  <a:t>g/s)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31456"/>
        <c:crosses val="autoZero"/>
        <c:crossBetween val="midCat"/>
      </c:valAx>
      <c:valAx>
        <c:axId val="2236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pressure difference  Pa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630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new与model6 new对比'!$B$1</c:f>
              <c:strCache>
                <c:ptCount val="1"/>
                <c:pt idx="0">
                  <c:v>2g/s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FE0-40AD-A67F-E3B82D579CCF}"/>
            </c:ext>
          </c:extLst>
        </c:ser>
        <c:ser>
          <c:idx val="1"/>
          <c:order val="1"/>
          <c:tx>
            <c:strRef>
              <c:f>'model5 new与model6 new对比'!$E$1</c:f>
              <c:strCache>
                <c:ptCount val="1"/>
                <c:pt idx="0">
                  <c:v>10g/s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FE0-40AD-A67F-E3B82D579CCF}"/>
            </c:ext>
          </c:extLst>
        </c:ser>
        <c:ser>
          <c:idx val="2"/>
          <c:order val="2"/>
          <c:tx>
            <c:strRef>
              <c:f>'model5 new与model6 new对比'!$M$1</c:f>
              <c:strCache>
                <c:ptCount val="1"/>
                <c:pt idx="0">
                  <c:v>2g/s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new对比'!$M$2:$M$21</c:f>
              <c:numCache>
                <c:formatCode>General</c:formatCode>
                <c:ptCount val="20"/>
                <c:pt idx="0">
                  <c:v>4.6172976500000003</c:v>
                </c:pt>
                <c:pt idx="1">
                  <c:v>4.6525826500000003</c:v>
                </c:pt>
                <c:pt idx="2">
                  <c:v>4.6609320600000004</c:v>
                </c:pt>
                <c:pt idx="3">
                  <c:v>4.64153576</c:v>
                </c:pt>
                <c:pt idx="4">
                  <c:v>4.6378679299999996</c:v>
                </c:pt>
                <c:pt idx="5">
                  <c:v>4.6347990000000001</c:v>
                </c:pt>
                <c:pt idx="6">
                  <c:v>4.6629667299999999</c:v>
                </c:pt>
                <c:pt idx="7">
                  <c:v>4.6674179999999996</c:v>
                </c:pt>
                <c:pt idx="8">
                  <c:v>4.73160267</c:v>
                </c:pt>
                <c:pt idx="9">
                  <c:v>4.7112173999999998</c:v>
                </c:pt>
                <c:pt idx="10">
                  <c:v>4.7101812399999998</c:v>
                </c:pt>
                <c:pt idx="11">
                  <c:v>4.6389274599999997</c:v>
                </c:pt>
                <c:pt idx="12">
                  <c:v>4.6692996000000004</c:v>
                </c:pt>
                <c:pt idx="13">
                  <c:v>4.6462717099999997</c:v>
                </c:pt>
                <c:pt idx="14">
                  <c:v>4.63673687</c:v>
                </c:pt>
                <c:pt idx="15">
                  <c:v>4.6396703700000002</c:v>
                </c:pt>
                <c:pt idx="16">
                  <c:v>4.6416983600000004</c:v>
                </c:pt>
                <c:pt idx="17">
                  <c:v>4.6513853100000002</c:v>
                </c:pt>
                <c:pt idx="18">
                  <c:v>4.6704068200000002</c:v>
                </c:pt>
                <c:pt idx="19">
                  <c:v>4.71531916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FE0-40AD-A67F-E3B82D579CCF}"/>
            </c:ext>
          </c:extLst>
        </c:ser>
        <c:ser>
          <c:idx val="3"/>
          <c:order val="3"/>
          <c:tx>
            <c:strRef>
              <c:f>'model5 new与model6 new对比'!$Q$1</c:f>
              <c:strCache>
                <c:ptCount val="1"/>
                <c:pt idx="0">
                  <c:v>10g/s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new对比'!$Q$2:$Q$21</c:f>
              <c:numCache>
                <c:formatCode>General</c:formatCode>
                <c:ptCount val="20"/>
                <c:pt idx="0">
                  <c:v>4.4410462400000004</c:v>
                </c:pt>
                <c:pt idx="1">
                  <c:v>4.4608783699999996</c:v>
                </c:pt>
                <c:pt idx="2">
                  <c:v>4.4646000900000002</c:v>
                </c:pt>
                <c:pt idx="3">
                  <c:v>4.4531278600000004</c:v>
                </c:pt>
                <c:pt idx="4">
                  <c:v>4.4536161400000003</c:v>
                </c:pt>
                <c:pt idx="5">
                  <c:v>4.4477362600000001</c:v>
                </c:pt>
                <c:pt idx="6">
                  <c:v>4.4703207000000003</c:v>
                </c:pt>
                <c:pt idx="7">
                  <c:v>4.46968079</c:v>
                </c:pt>
                <c:pt idx="8">
                  <c:v>4.5207004499999996</c:v>
                </c:pt>
                <c:pt idx="9">
                  <c:v>4.5111427300000004</c:v>
                </c:pt>
                <c:pt idx="10">
                  <c:v>4.55648184</c:v>
                </c:pt>
                <c:pt idx="11">
                  <c:v>4.4969754200000001</c:v>
                </c:pt>
                <c:pt idx="12">
                  <c:v>4.5314765000000001</c:v>
                </c:pt>
                <c:pt idx="13">
                  <c:v>4.4571175600000004</c:v>
                </c:pt>
                <c:pt idx="14">
                  <c:v>4.4532947500000004</c:v>
                </c:pt>
                <c:pt idx="15">
                  <c:v>4.4669523199999999</c:v>
                </c:pt>
                <c:pt idx="16">
                  <c:v>4.4696793599999998</c:v>
                </c:pt>
                <c:pt idx="17">
                  <c:v>4.4762616199999998</c:v>
                </c:pt>
                <c:pt idx="18">
                  <c:v>4.4689111700000002</c:v>
                </c:pt>
                <c:pt idx="19">
                  <c:v>4.45356226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FE0-40AD-A67F-E3B82D57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262736"/>
        <c:axId val="223263296"/>
      </c:scatterChart>
      <c:valAx>
        <c:axId val="223262736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Coil number of anti-solenoid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63296"/>
        <c:crosses val="autoZero"/>
        <c:crossBetween val="midCat"/>
        <c:majorUnit val="1"/>
      </c:valAx>
      <c:valAx>
        <c:axId val="22326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temperature</a:t>
                </a:r>
                <a:r>
                  <a:rPr lang="zh-CN" altLang="en-US"/>
                  <a:t> </a:t>
                </a:r>
                <a:r>
                  <a:rPr lang="en-US" altLang="zh-CN"/>
                  <a:t>K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62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6.6328419800301741E-2"/>
          <c:w val="0.28126843657817102"/>
          <c:h val="0.81759197952812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计算结果!$Q$1</c:f>
              <c:strCache>
                <c:ptCount val="1"/>
                <c:pt idx="0">
                  <c:v>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计算结果!$F$2:$F$14</c:f>
              <c:numCache>
                <c:formatCode>#\ ?/?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计算结果!$Q$2:$Q$14</c:f>
              <c:numCache>
                <c:formatCode>General</c:formatCode>
                <c:ptCount val="13"/>
                <c:pt idx="0">
                  <c:v>8.2360500000000005</c:v>
                </c:pt>
                <c:pt idx="1">
                  <c:v>16.771999999999998</c:v>
                </c:pt>
                <c:pt idx="2">
                  <c:v>28.123699999999999</c:v>
                </c:pt>
                <c:pt idx="3">
                  <c:v>41.873199999999997</c:v>
                </c:pt>
                <c:pt idx="4">
                  <c:v>58.034599999999998</c:v>
                </c:pt>
                <c:pt idx="5">
                  <c:v>76.552700000000002</c:v>
                </c:pt>
                <c:pt idx="6">
                  <c:v>97.263099999999994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91-4514-9B96-6C5F28494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265536"/>
        <c:axId val="223266096"/>
      </c:scatterChart>
      <c:valAx>
        <c:axId val="223265536"/>
        <c:scaling>
          <c:orientation val="minMax"/>
          <c:max val="18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>
                    <a:latin typeface="+mn-ea"/>
                    <a:ea typeface="+mn-ea"/>
                  </a:rPr>
                  <a:t>Mass flow rate of helium at the inlet </a:t>
                </a:r>
                <a:r>
                  <a:rPr lang="zh-CN" altLang="en-US" sz="1050">
                    <a:latin typeface="+mn-ea"/>
                    <a:ea typeface="+mn-ea"/>
                  </a:rPr>
                  <a:t>（</a:t>
                </a:r>
                <a:r>
                  <a:rPr lang="en-US" altLang="zh-CN" sz="1050">
                    <a:latin typeface="+mn-ea"/>
                    <a:ea typeface="+mn-ea"/>
                  </a:rPr>
                  <a:t>g/s</a:t>
                </a:r>
                <a:r>
                  <a:rPr lang="zh-CN" altLang="en-US" sz="1050">
                    <a:latin typeface="+mn-ea"/>
                    <a:ea typeface="+mn-ea"/>
                  </a:rPr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66096"/>
        <c:crosses val="autoZero"/>
        <c:crossBetween val="midCat"/>
        <c:majorUnit val="2"/>
      </c:valAx>
      <c:valAx>
        <c:axId val="2232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 difference of helium fluid </a:t>
                </a:r>
                <a:r>
                  <a:rPr lang="zh-CN" altLang="en-US"/>
                  <a:t>（</a:t>
                </a:r>
                <a:r>
                  <a:rPr lang="en-US" altLang="zh-CN"/>
                  <a:t>Pa</a:t>
                </a:r>
                <a:r>
                  <a:rPr lang="zh-CN" altLang="en-US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65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计算结果!$L$1</c:f>
              <c:strCache>
                <c:ptCount val="1"/>
                <c:pt idx="0">
                  <c:v>Maximum temperature: inside the inner channel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计算结果!$L$2:$L$15</c:f>
              <c:numCache>
                <c:formatCode>General</c:formatCode>
                <c:ptCount val="14"/>
                <c:pt idx="0">
                  <c:v>4.9649200000000002</c:v>
                </c:pt>
                <c:pt idx="1">
                  <c:v>4.8372700000000002</c:v>
                </c:pt>
                <c:pt idx="2">
                  <c:v>4.7427299999999999</c:v>
                </c:pt>
                <c:pt idx="3">
                  <c:v>4.6901999999999999</c:v>
                </c:pt>
                <c:pt idx="4">
                  <c:v>4.6637399999999998</c:v>
                </c:pt>
                <c:pt idx="5">
                  <c:v>4.6387099999999997</c:v>
                </c:pt>
                <c:pt idx="6">
                  <c:v>4.6216299999999997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E06-4B88-B84F-825314760A19}"/>
            </c:ext>
          </c:extLst>
        </c:ser>
        <c:ser>
          <c:idx val="1"/>
          <c:order val="1"/>
          <c:tx>
            <c:strRef>
              <c:f>计算结果!$M$1</c:f>
              <c:strCache>
                <c:ptCount val="1"/>
                <c:pt idx="0">
                  <c:v>Maximum temperature: Outer side of inner channel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计算结果!$M$2:$M$15</c:f>
              <c:numCache>
                <c:formatCode>General</c:formatCode>
                <c:ptCount val="14"/>
                <c:pt idx="0">
                  <c:v>4.8160800000000004</c:v>
                </c:pt>
                <c:pt idx="1">
                  <c:v>4.7070999999999996</c:v>
                </c:pt>
                <c:pt idx="2">
                  <c:v>4.6345200000000002</c:v>
                </c:pt>
                <c:pt idx="3">
                  <c:v>4.5946899999999999</c:v>
                </c:pt>
                <c:pt idx="4">
                  <c:v>4.5741300000000003</c:v>
                </c:pt>
                <c:pt idx="5">
                  <c:v>4.5615199999999998</c:v>
                </c:pt>
                <c:pt idx="6">
                  <c:v>4.5527499999999996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E06-4B88-B84F-825314760A19}"/>
            </c:ext>
          </c:extLst>
        </c:ser>
        <c:ser>
          <c:idx val="2"/>
          <c:order val="2"/>
          <c:tx>
            <c:strRef>
              <c:f>计算结果!$N$1</c:f>
              <c:strCache>
                <c:ptCount val="1"/>
                <c:pt idx="0">
                  <c:v>Maximum temperature: inside the outer flow channel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计算结果!$N$2:$N$15</c:f>
              <c:numCache>
                <c:formatCode>General</c:formatCode>
                <c:ptCount val="14"/>
                <c:pt idx="0">
                  <c:v>4.7557200000000002</c:v>
                </c:pt>
                <c:pt idx="1">
                  <c:v>4.6667399999999999</c:v>
                </c:pt>
                <c:pt idx="2">
                  <c:v>4.6320499999999996</c:v>
                </c:pt>
                <c:pt idx="3">
                  <c:v>4.6020099999999999</c:v>
                </c:pt>
                <c:pt idx="4">
                  <c:v>4.58263</c:v>
                </c:pt>
                <c:pt idx="5">
                  <c:v>4.5695899999999998</c:v>
                </c:pt>
                <c:pt idx="6">
                  <c:v>4.5602200000000002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E06-4B88-B84F-825314760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269456"/>
        <c:axId val="223270016"/>
      </c:scatterChart>
      <c:valAx>
        <c:axId val="223269456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Mass flow </a:t>
                </a:r>
                <a:r>
                  <a:rPr lang="en-US" sz="1200" b="1" dirty="0" smtClean="0"/>
                  <a:t>rate </a:t>
                </a:r>
                <a:r>
                  <a:rPr lang="zh-CN" sz="1200" b="1" dirty="0"/>
                  <a:t>（</a:t>
                </a:r>
                <a:r>
                  <a:rPr lang="en-US" sz="1200" b="1" dirty="0"/>
                  <a:t>g/s</a:t>
                </a:r>
                <a:r>
                  <a:rPr lang="zh-CN" sz="1200" b="1" dirty="0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70016"/>
        <c:crosses val="autoZero"/>
        <c:crossBetween val="midCat"/>
      </c:valAx>
      <c:valAx>
        <c:axId val="22327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C00000"/>
                    </a:solidFill>
                  </a:rPr>
                  <a:t>Temperature</a:t>
                </a:r>
                <a:r>
                  <a:rPr lang="zh-CN" b="1">
                    <a:solidFill>
                      <a:srgbClr val="C00000"/>
                    </a:solidFill>
                  </a:rPr>
                  <a:t>（</a:t>
                </a:r>
                <a:r>
                  <a:rPr lang="en-US" b="1">
                    <a:solidFill>
                      <a:srgbClr val="C00000"/>
                    </a:solidFill>
                  </a:rPr>
                  <a:t>K</a:t>
                </a:r>
                <a:r>
                  <a:rPr lang="zh-CN" b="1">
                    <a:solidFill>
                      <a:srgbClr val="C00000"/>
                    </a:solidFill>
                  </a:rPr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326945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2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5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2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11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7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2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34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6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9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5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6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Relationship Id="rId4" Type="http://schemas.openxmlformats.org/officeDocument/2006/relationships/image" Target="../media/image26.png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948761" y="2555497"/>
            <a:ext cx="10295111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C00000"/>
                </a:solidFill>
              </a:rPr>
              <a:t>CEPC MDI </a:t>
            </a:r>
            <a:r>
              <a:rPr lang="en-US" altLang="zh-CN" sz="3600" dirty="0" smtClean="0">
                <a:solidFill>
                  <a:srgbClr val="C00000"/>
                </a:solidFill>
              </a:rPr>
              <a:t>EDR </a:t>
            </a:r>
            <a:r>
              <a:rPr lang="en-US" altLang="zh-CN" sz="3600" dirty="0" err="1" smtClean="0">
                <a:solidFill>
                  <a:srgbClr val="C00000"/>
                </a:solidFill>
              </a:rPr>
              <a:t>cryomodule</a:t>
            </a:r>
            <a:r>
              <a:rPr lang="en-US" altLang="zh-CN" sz="3600" dirty="0" smtClean="0">
                <a:solidFill>
                  <a:srgbClr val="C00000"/>
                </a:solidFill>
              </a:rPr>
              <a:t> design progress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207568" y="4082324"/>
            <a:ext cx="829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Zhang,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Yang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0BA2667-53D2-4A7E-83C9-664E725EF84D}"/>
              </a:ext>
            </a:extLst>
          </p:cNvPr>
          <p:cNvSpPr/>
          <p:nvPr/>
        </p:nvSpPr>
        <p:spPr>
          <a:xfrm>
            <a:off x="2783632" y="4686544"/>
            <a:ext cx="7528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 behalf of cryogenics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group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of High Energy Physics(IHEP)  </a:t>
            </a:r>
            <a:endParaRPr lang="en-US" altLang="zh-CN" sz="160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7928" y="535077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2024.08.23</a:t>
            </a:r>
            <a:endParaRPr lang="zh-CN" altLang="en-US" sz="2400" dirty="0"/>
          </a:p>
        </p:txBody>
      </p:sp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52202"/>
            <a:ext cx="1765261" cy="10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342897"/>
            <a:ext cx="4536504" cy="859223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340659" y="1556792"/>
            <a:ext cx="116471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42325" y="6125234"/>
            <a:ext cx="6006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/>
              <a:t>The </a:t>
            </a:r>
            <a:r>
              <a:rPr lang="en-US" altLang="zh-CN" sz="2000" b="1" dirty="0"/>
              <a:t>2024 CEPC Mechanical </a:t>
            </a:r>
            <a:r>
              <a:rPr lang="en-US" altLang="zh-CN" sz="2000" b="1" dirty="0" smtClean="0"/>
              <a:t>Workshop, Luoyang, Henan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722DAF1-0D98-43F9-B638-C9BB87B3AA42}"/>
              </a:ext>
            </a:extLst>
          </p:cNvPr>
          <p:cNvSpPr txBox="1"/>
          <p:nvPr/>
        </p:nvSpPr>
        <p:spPr>
          <a:xfrm>
            <a:off x="101218" y="1084674"/>
            <a:ext cx="657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flow: Outer single-layer flow channel 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="" xmlns:a16="http://schemas.microsoft.com/office/drawing/2014/main" id="{A640F43E-35B4-4206-87C4-18FC6ECC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506721"/>
              </p:ext>
            </p:extLst>
          </p:nvPr>
        </p:nvGraphicFramePr>
        <p:xfrm>
          <a:off x="6380945" y="1021145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C19896E2-0B8E-4BBD-8255-EF02606FF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07936"/>
              </p:ext>
            </p:extLst>
          </p:nvPr>
        </p:nvGraphicFramePr>
        <p:xfrm>
          <a:off x="6380945" y="374699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1B3E57A2-6DE5-4147-A2DC-9E76AF67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99158"/>
              </p:ext>
            </p:extLst>
          </p:nvPr>
        </p:nvGraphicFramePr>
        <p:xfrm>
          <a:off x="411056" y="1485104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7DC2643-692B-4A8E-B0C4-9AB0CEF51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00" y="4383290"/>
            <a:ext cx="5760000" cy="20700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8C9D920-8D5B-4A61-BA17-AEA8780BFB3B}"/>
              </a:ext>
            </a:extLst>
          </p:cNvPr>
          <p:cNvSpPr txBox="1"/>
          <p:nvPr/>
        </p:nvSpPr>
        <p:spPr>
          <a:xfrm>
            <a:off x="1037398" y="6114782"/>
            <a:ext cx="51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Temperature distribution of the outer cylinder of the helium tank</a:t>
            </a:r>
            <a:r>
              <a:rPr lang="en-US" altLang="zh-CN" dirty="0" smtClean="0"/>
              <a:t>: </a:t>
            </a:r>
            <a:r>
              <a:rPr lang="en-US" altLang="zh-CN" dirty="0"/>
              <a:t>3bar@4.2K 10g/s</a:t>
            </a:r>
            <a:endParaRPr lang="zh-CN" altLang="en-US" dirty="0"/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AEDF332A-3101-4139-91E7-D98DC3D2EF10}"/>
              </a:ext>
            </a:extLst>
          </p:cNvPr>
          <p:cNvCxnSpPr/>
          <p:nvPr/>
        </p:nvCxnSpPr>
        <p:spPr>
          <a:xfrm>
            <a:off x="1275108" y="5032596"/>
            <a:ext cx="43204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595970" y="4941168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BA420D5-0A4A-4509-9553-CB19633236CA}"/>
              </a:ext>
            </a:extLst>
          </p:cNvPr>
          <p:cNvSpPr txBox="1"/>
          <p:nvPr/>
        </p:nvSpPr>
        <p:spPr>
          <a:xfrm>
            <a:off x="1057270" y="469404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0AE4C7C3-0A4A-467D-87D7-D01559B309BC}"/>
              </a:ext>
            </a:extLst>
          </p:cNvPr>
          <p:cNvSpPr txBox="1"/>
          <p:nvPr/>
        </p:nvSpPr>
        <p:spPr>
          <a:xfrm>
            <a:off x="5406753" y="4560244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841"/>
    </mc:Choice>
    <mc:Fallback xmlns="">
      <p:transition advTm="368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551ABB9-F632-2DBE-8AD3-B41425FFC3FE}"/>
              </a:ext>
            </a:extLst>
          </p:cNvPr>
          <p:cNvSpPr txBox="1"/>
          <p:nvPr/>
        </p:nvSpPr>
        <p:spPr>
          <a:xfrm>
            <a:off x="7708301" y="244798"/>
            <a:ext cx="445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Optimized </a:t>
            </a:r>
            <a:r>
              <a:rPr lang="en-US" altLang="zh-CN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helium channel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6F964F8-41C5-AFB5-D6E6-EBA22273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4" y="2883887"/>
            <a:ext cx="10221751" cy="16385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6BB919D-76CD-0864-C4CE-37AF7BB9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5" y="2947281"/>
            <a:ext cx="10800000" cy="1733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9007674-F5B5-167E-9645-12C839FF3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716" y="1780620"/>
            <a:ext cx="1480859" cy="16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1D908EF-DB7B-7D32-2103-0FD23F371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14" y="1801718"/>
            <a:ext cx="2193312" cy="16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0A00CC1-2083-B37F-B60E-B2DF0F3AD5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32" b="17492"/>
          <a:stretch/>
        </p:blipFill>
        <p:spPr>
          <a:xfrm>
            <a:off x="719113" y="5733256"/>
            <a:ext cx="10800000" cy="11331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9F63E01-CA70-2350-E1A1-075A41BD8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923" y="4293096"/>
            <a:ext cx="2898309" cy="147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1226092-2DED-27CC-1BAE-9CD55D393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261" y="1803780"/>
            <a:ext cx="3191106" cy="1620000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="" xmlns:a16="http://schemas.microsoft.com/office/drawing/2014/main" id="{632C908F-9559-D5DD-4BE0-4D6E483ADAB3}"/>
              </a:ext>
            </a:extLst>
          </p:cNvPr>
          <p:cNvCxnSpPr>
            <a:cxnSpLocks/>
          </p:cNvCxnSpPr>
          <p:nvPr/>
        </p:nvCxnSpPr>
        <p:spPr>
          <a:xfrm flipV="1">
            <a:off x="1010370" y="3288194"/>
            <a:ext cx="0" cy="51434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3E238D84-801A-B45D-6B77-08E6B00E97B5}"/>
              </a:ext>
            </a:extLst>
          </p:cNvPr>
          <p:cNvSpPr txBox="1"/>
          <p:nvPr/>
        </p:nvSpPr>
        <p:spPr>
          <a:xfrm>
            <a:off x="223128" y="1352258"/>
            <a:ext cx="402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Quadrupole flow channel: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01D3B1B-BE3E-DFF7-9929-1230DE2DD319}"/>
              </a:ext>
            </a:extLst>
          </p:cNvPr>
          <p:cNvSpPr txBox="1"/>
          <p:nvPr/>
        </p:nvSpPr>
        <p:spPr>
          <a:xfrm>
            <a:off x="246908" y="4565219"/>
            <a:ext cx="402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Anti-solenoid flow channel :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05C021ED-DE49-4A5D-812F-A5C886FD729A}"/>
              </a:ext>
            </a:extLst>
          </p:cNvPr>
          <p:cNvSpPr txBox="1"/>
          <p:nvPr/>
        </p:nvSpPr>
        <p:spPr>
          <a:xfrm>
            <a:off x="101218" y="971411"/>
            <a:ext cx="714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Inner and outer double flow channel design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BD3EA82-C9F3-4C36-873F-556CE81216A5}"/>
              </a:ext>
            </a:extLst>
          </p:cNvPr>
          <p:cNvSpPr/>
          <p:nvPr/>
        </p:nvSpPr>
        <p:spPr>
          <a:xfrm>
            <a:off x="3474269" y="5315381"/>
            <a:ext cx="222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gap is 4mm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2A446B3F-433C-4F18-92FE-E1DEBDD00807}"/>
              </a:ext>
            </a:extLst>
          </p:cNvPr>
          <p:cNvCxnSpPr>
            <a:cxnSpLocks/>
          </p:cNvCxnSpPr>
          <p:nvPr/>
        </p:nvCxnSpPr>
        <p:spPr>
          <a:xfrm>
            <a:off x="5087888" y="5684713"/>
            <a:ext cx="560692" cy="41787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0DB8F21A-D563-4418-BC5A-97281E2086E5}"/>
              </a:ext>
            </a:extLst>
          </p:cNvPr>
          <p:cNvSpPr/>
          <p:nvPr/>
        </p:nvSpPr>
        <p:spPr>
          <a:xfrm>
            <a:off x="3639808" y="1933845"/>
            <a:ext cx="222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gap is 2mm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1D98110B-4A7C-401F-A69B-9D2BE062069B}"/>
              </a:ext>
            </a:extLst>
          </p:cNvPr>
          <p:cNvCxnSpPr/>
          <p:nvPr/>
        </p:nvCxnSpPr>
        <p:spPr>
          <a:xfrm>
            <a:off x="5196942" y="2266412"/>
            <a:ext cx="693471" cy="408849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0C32C9C0-9D2B-47FF-86CD-59D3CF6A688A}"/>
              </a:ext>
            </a:extLst>
          </p:cNvPr>
          <p:cNvCxnSpPr/>
          <p:nvPr/>
        </p:nvCxnSpPr>
        <p:spPr>
          <a:xfrm flipH="1">
            <a:off x="10386294" y="5177247"/>
            <a:ext cx="3743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4739E8C3-1DD7-45E0-AE5D-518631AE9C7F}"/>
              </a:ext>
            </a:extLst>
          </p:cNvPr>
          <p:cNvCxnSpPr>
            <a:cxnSpLocks/>
          </p:cNvCxnSpPr>
          <p:nvPr/>
        </p:nvCxnSpPr>
        <p:spPr>
          <a:xfrm flipV="1">
            <a:off x="10386294" y="4937792"/>
            <a:ext cx="37435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9767052-0926-4FFA-BD5A-2741E04EDEC9}"/>
              </a:ext>
            </a:extLst>
          </p:cNvPr>
          <p:cNvSpPr txBox="1"/>
          <p:nvPr/>
        </p:nvSpPr>
        <p:spPr>
          <a:xfrm>
            <a:off x="10591914" y="5019745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BCA412AB-CE77-43FA-B19F-3B8B9F26B46B}"/>
              </a:ext>
            </a:extLst>
          </p:cNvPr>
          <p:cNvSpPr txBox="1"/>
          <p:nvPr/>
        </p:nvSpPr>
        <p:spPr>
          <a:xfrm>
            <a:off x="10651389" y="4799228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030A0"/>
                </a:solidFill>
              </a:rPr>
              <a:t>outlet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="" xmlns:a16="http://schemas.microsoft.com/office/drawing/2014/main" id="{740CC6D7-FE52-4E28-89FA-C42FC216906B}"/>
              </a:ext>
            </a:extLst>
          </p:cNvPr>
          <p:cNvCxnSpPr/>
          <p:nvPr/>
        </p:nvCxnSpPr>
        <p:spPr>
          <a:xfrm flipH="1">
            <a:off x="10758888" y="2858970"/>
            <a:ext cx="3743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82C7DFF4-A8B4-418D-851B-2FC9D9447F73}"/>
              </a:ext>
            </a:extLst>
          </p:cNvPr>
          <p:cNvCxnSpPr>
            <a:cxnSpLocks/>
          </p:cNvCxnSpPr>
          <p:nvPr/>
        </p:nvCxnSpPr>
        <p:spPr>
          <a:xfrm flipV="1">
            <a:off x="10758888" y="2619515"/>
            <a:ext cx="37435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39D561B-68D2-4106-A402-E066BD15DD3A}"/>
              </a:ext>
            </a:extLst>
          </p:cNvPr>
          <p:cNvSpPr txBox="1"/>
          <p:nvPr/>
        </p:nvSpPr>
        <p:spPr>
          <a:xfrm>
            <a:off x="10964508" y="2701468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ADA9B68-35AE-4D01-90E1-F5CB5292FB48}"/>
              </a:ext>
            </a:extLst>
          </p:cNvPr>
          <p:cNvSpPr txBox="1"/>
          <p:nvPr/>
        </p:nvSpPr>
        <p:spPr>
          <a:xfrm>
            <a:off x="11023983" y="2480951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030A0"/>
                </a:solidFill>
              </a:rPr>
              <a:t>outlet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950817A9-1E57-48FD-AC92-0228BA519548}"/>
              </a:ext>
            </a:extLst>
          </p:cNvPr>
          <p:cNvCxnSpPr/>
          <p:nvPr/>
        </p:nvCxnSpPr>
        <p:spPr>
          <a:xfrm>
            <a:off x="6600056" y="3040022"/>
            <a:ext cx="46221" cy="59423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484872BF-0544-46E7-A7D7-F368413956A4}"/>
              </a:ext>
            </a:extLst>
          </p:cNvPr>
          <p:cNvCxnSpPr>
            <a:cxnSpLocks/>
          </p:cNvCxnSpPr>
          <p:nvPr/>
        </p:nvCxnSpPr>
        <p:spPr>
          <a:xfrm flipH="1">
            <a:off x="10383077" y="2950844"/>
            <a:ext cx="190394" cy="498583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1AE57951-2D58-460D-BCE3-5314C0240B40}"/>
              </a:ext>
            </a:extLst>
          </p:cNvPr>
          <p:cNvCxnSpPr>
            <a:cxnSpLocks/>
          </p:cNvCxnSpPr>
          <p:nvPr/>
        </p:nvCxnSpPr>
        <p:spPr>
          <a:xfrm>
            <a:off x="10383077" y="5517232"/>
            <a:ext cx="268312" cy="38443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19733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81"/>
    </mc:Choice>
    <mc:Fallback xmlns="">
      <p:transition advTm="382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722DAF1-0D98-43F9-B638-C9BB87B3AA42}"/>
              </a:ext>
            </a:extLst>
          </p:cNvPr>
          <p:cNvSpPr txBox="1"/>
          <p:nvPr/>
        </p:nvSpPr>
        <p:spPr>
          <a:xfrm>
            <a:off x="193838" y="1378349"/>
            <a:ext cx="535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single-layer and double-layers cooling channels 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942EF01-5237-4D9E-8994-F2C5D6A5E826}"/>
              </a:ext>
            </a:extLst>
          </p:cNvPr>
          <p:cNvSpPr txBox="1"/>
          <p:nvPr/>
        </p:nvSpPr>
        <p:spPr>
          <a:xfrm>
            <a:off x="33472" y="5766633"/>
            <a:ext cx="120253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 double-layers </a:t>
            </a:r>
            <a:r>
              <a:rPr lang="en-US" altLang="zh-CN" sz="16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flow channel is more effective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cooling superconducting magnets compared to a single-layer flow channel, especially when the helium flow rate is low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 other advantages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including the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heat management, quench recovery or magnet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cooling time.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55F90CF9-8AE7-4065-A777-FB6FC9673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392132"/>
              </p:ext>
            </p:extLst>
          </p:nvPr>
        </p:nvGraphicFramePr>
        <p:xfrm>
          <a:off x="1415480" y="2745051"/>
          <a:ext cx="8064896" cy="315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B847D3-5F68-3A1F-DE7F-213392CE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81" y="1079465"/>
            <a:ext cx="4776380" cy="1644209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="" xmlns:a16="http://schemas.microsoft.com/office/drawing/2014/main" id="{AEDF332A-3101-4139-91E7-D98DC3D2EF10}"/>
              </a:ext>
            </a:extLst>
          </p:cNvPr>
          <p:cNvCxnSpPr/>
          <p:nvPr/>
        </p:nvCxnSpPr>
        <p:spPr>
          <a:xfrm flipH="1">
            <a:off x="10471358" y="1992616"/>
            <a:ext cx="50224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10551261" y="1700391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BA420D5-0A4A-4509-9553-CB19633236CA}"/>
              </a:ext>
            </a:extLst>
          </p:cNvPr>
          <p:cNvSpPr txBox="1"/>
          <p:nvPr/>
        </p:nvSpPr>
        <p:spPr>
          <a:xfrm>
            <a:off x="10342658" y="173229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AE4C7C3-0A4A-467D-87D7-D01559B309BC}"/>
              </a:ext>
            </a:extLst>
          </p:cNvPr>
          <p:cNvSpPr txBox="1"/>
          <p:nvPr/>
        </p:nvSpPr>
        <p:spPr>
          <a:xfrm>
            <a:off x="10532641" y="1407434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3645024"/>
            <a:ext cx="583264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1"/>
    </mc:Choice>
    <mc:Fallback xmlns="">
      <p:transition advTm="4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2B466F3-20B8-409D-8DC4-571C8B0D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0" y="1412822"/>
            <a:ext cx="9360000" cy="103033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01E14A86-874A-4FAC-9203-29EA697FB9F1}"/>
              </a:ext>
            </a:extLst>
          </p:cNvPr>
          <p:cNvGrpSpPr/>
          <p:nvPr/>
        </p:nvGrpSpPr>
        <p:grpSpPr>
          <a:xfrm>
            <a:off x="9846012" y="1227119"/>
            <a:ext cx="1768892" cy="1667345"/>
            <a:chOff x="9928158" y="2021743"/>
            <a:chExt cx="1768892" cy="166734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1963886-6E60-46FA-AC7E-BD27824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8158" y="2021743"/>
              <a:ext cx="1768892" cy="1667345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xmlns="" id="{B8BBAA8D-5D76-4E61-87BC-5488D3EBC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3292" y="3171037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EFF73D7E-7E35-4980-8F80-65B4220AF176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473" y="2909322"/>
              <a:ext cx="524312" cy="7234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xmlns="" id="{45AC69F7-3CDA-4145-9350-1AA7FC5C3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0247" y="2881155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xmlns="" id="{170432F1-3890-4CE6-8ADD-1CA195E3D70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5595" y="2619440"/>
              <a:ext cx="491455" cy="4740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CC88CE7C-1F3D-423F-8858-3298CC444765}"/>
              </a:ext>
            </a:extLst>
          </p:cNvPr>
          <p:cNvSpPr txBox="1"/>
          <p:nvPr/>
        </p:nvSpPr>
        <p:spPr>
          <a:xfrm>
            <a:off x="9513354" y="2565536"/>
            <a:ext cx="27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Helium </a:t>
            </a:r>
            <a:r>
              <a:rPr lang="en-US" altLang="zh-CN" sz="1600" dirty="0" smtClean="0">
                <a:solidFill>
                  <a:srgbClr val="FF0000"/>
                </a:solidFill>
              </a:rPr>
              <a:t>flows into </a:t>
            </a:r>
            <a:r>
              <a:rPr lang="en-US" altLang="zh-CN" sz="1600" dirty="0">
                <a:solidFill>
                  <a:srgbClr val="FF0000"/>
                </a:solidFill>
              </a:rPr>
              <a:t>the inner channel </a:t>
            </a:r>
            <a:r>
              <a:rPr lang="en-US" altLang="zh-CN" sz="1600" dirty="0">
                <a:solidFill>
                  <a:srgbClr val="7030A0"/>
                </a:solidFill>
              </a:rPr>
              <a:t>and out  </a:t>
            </a:r>
            <a:r>
              <a:rPr lang="en-US" altLang="zh-CN" sz="1600" dirty="0" smtClean="0">
                <a:solidFill>
                  <a:srgbClr val="7030A0"/>
                </a:solidFill>
              </a:rPr>
              <a:t>from </a:t>
            </a:r>
            <a:r>
              <a:rPr lang="en-US" altLang="zh-CN" sz="1600" dirty="0">
                <a:solidFill>
                  <a:srgbClr val="7030A0"/>
                </a:solidFill>
              </a:rPr>
              <a:t>the outer channel.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D4055291-9AAC-49C9-8170-909DF3E4730D}"/>
              </a:ext>
            </a:extLst>
          </p:cNvPr>
          <p:cNvCxnSpPr/>
          <p:nvPr/>
        </p:nvCxnSpPr>
        <p:spPr>
          <a:xfrm>
            <a:off x="341154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7B0A1209-EE6E-4C48-857B-5027E5AA460D}"/>
              </a:ext>
            </a:extLst>
          </p:cNvPr>
          <p:cNvCxnSpPr/>
          <p:nvPr/>
        </p:nvCxnSpPr>
        <p:spPr>
          <a:xfrm>
            <a:off x="2963170" y="1373208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51BA0CCA-0322-4FBB-BFFD-E48AAE1497C4}"/>
              </a:ext>
            </a:extLst>
          </p:cNvPr>
          <p:cNvCxnSpPr/>
          <p:nvPr/>
        </p:nvCxnSpPr>
        <p:spPr>
          <a:xfrm>
            <a:off x="578332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8354517B-4F4A-4F5D-AC67-CE8AB39726F5}"/>
              </a:ext>
            </a:extLst>
          </p:cNvPr>
          <p:cNvCxnSpPr/>
          <p:nvPr/>
        </p:nvCxnSpPr>
        <p:spPr>
          <a:xfrm>
            <a:off x="926236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71FA20A4-93C5-42C5-B726-9E5018779801}"/>
              </a:ext>
            </a:extLst>
          </p:cNvPr>
          <p:cNvSpPr txBox="1"/>
          <p:nvPr/>
        </p:nvSpPr>
        <p:spPr>
          <a:xfrm>
            <a:off x="1315676" y="1188542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Q1-A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6FA31DCE-304A-404A-A6B6-67B53E4B7143}"/>
              </a:ext>
            </a:extLst>
          </p:cNvPr>
          <p:cNvSpPr txBox="1"/>
          <p:nvPr/>
        </p:nvSpPr>
        <p:spPr>
          <a:xfrm>
            <a:off x="4423797" y="122815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Q1-B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435E956D-91E4-4FEE-B50C-4498A28A59E2}"/>
              </a:ext>
            </a:extLst>
          </p:cNvPr>
          <p:cNvSpPr txBox="1"/>
          <p:nvPr/>
        </p:nvSpPr>
        <p:spPr>
          <a:xfrm>
            <a:off x="8251972" y="1239724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875666-745D-464B-BC6F-02B3156FAFD9}"/>
              </a:ext>
            </a:extLst>
          </p:cNvPr>
          <p:cNvSpPr/>
          <p:nvPr/>
        </p:nvSpPr>
        <p:spPr>
          <a:xfrm>
            <a:off x="6170313" y="2339995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2F2DFB1D-947E-4F6C-836F-F1B6E597AD6D}"/>
              </a:ext>
            </a:extLst>
          </p:cNvPr>
          <p:cNvSpPr/>
          <p:nvPr/>
        </p:nvSpPr>
        <p:spPr>
          <a:xfrm>
            <a:off x="3040318" y="2328884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981CE1C4-AD9E-4076-870F-CEA10B241969}"/>
                  </a:ext>
                </a:extLst>
              </p:cNvPr>
              <p:cNvSpPr/>
              <p:nvPr/>
            </p:nvSpPr>
            <p:spPr>
              <a:xfrm>
                <a:off x="242547" y="2142289"/>
                <a:ext cx="286193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/>
                  <a:t>Surface emissivity:</a:t>
                </a:r>
              </a:p>
              <a:p>
                <a:pPr algn="ctr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lang="en-US" altLang="zh-CN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altLang="zh-CN" sz="1600" dirty="0"/>
              </a:p>
              <a:p>
                <a:pPr algn="ctr"/>
                <a:r>
                  <a:rPr lang="zh-CN" altLang="en-US" sz="1600" dirty="0">
                    <a:solidFill>
                      <a:srgbClr val="0000CC"/>
                    </a:solidFill>
                  </a:rPr>
                  <a:t>Thermal radiation </a:t>
                </a:r>
                <a:r>
                  <a:rPr lang="en-US" altLang="zh-CN" sz="1600" dirty="0">
                    <a:solidFill>
                      <a:srgbClr val="0000CC"/>
                    </a:solidFill>
                  </a:rPr>
                  <a:t>17.055 W/m2</a:t>
                </a:r>
                <a:endParaRPr lang="zh-CN" alt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1CE1C4-AD9E-4076-870F-CEA10B241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7" y="2142289"/>
                <a:ext cx="2861937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853" t="-1695" r="-426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238B4EF6-A8A5-489D-97CB-FE9612B19E9F}"/>
              </a:ext>
            </a:extLst>
          </p:cNvPr>
          <p:cNvSpPr/>
          <p:nvPr/>
        </p:nvSpPr>
        <p:spPr>
          <a:xfrm>
            <a:off x="9513354" y="3331612"/>
            <a:ext cx="2007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Inlet helium state: </a:t>
            </a:r>
            <a:endParaRPr lang="en-US" altLang="zh-CN" sz="1600" dirty="0"/>
          </a:p>
          <a:p>
            <a:r>
              <a:rPr lang="zh-CN" altLang="en-US" sz="1600" dirty="0"/>
              <a:t>3.0bar@4.5K</a:t>
            </a:r>
            <a:endParaRPr lang="en-US" altLang="zh-CN" sz="1600" dirty="0"/>
          </a:p>
          <a:p>
            <a:r>
              <a:rPr lang="zh-CN" altLang="en-US" sz="1600" dirty="0"/>
              <a:t> (</a:t>
            </a:r>
            <a:r>
              <a:rPr lang="zh-CN" altLang="en-US" sz="1600" dirty="0" smtClean="0"/>
              <a:t>Super</a:t>
            </a:r>
            <a:r>
              <a:rPr lang="en-US" altLang="zh-CN" sz="1600" dirty="0" smtClean="0"/>
              <a:t>critical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helium)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090ED849-61AE-470D-A51A-8212CFD64697}"/>
              </a:ext>
            </a:extLst>
          </p:cNvPr>
          <p:cNvSpPr/>
          <p:nvPr/>
        </p:nvSpPr>
        <p:spPr>
          <a:xfrm>
            <a:off x="2434354" y="6267766"/>
            <a:ext cx="506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Fluid pressure difference diagram </a:t>
            </a:r>
            <a:r>
              <a:rPr lang="en-US" altLang="zh-CN" sz="1600" dirty="0"/>
              <a:t>(Inlet flow rate 10g/s)</a:t>
            </a:r>
            <a:endParaRPr lang="zh-CN" altLang="en-US" sz="16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24C53502-F38F-4914-8B3D-29943F772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8" y="3561324"/>
            <a:ext cx="1003441" cy="300431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85322E9D-C2B9-4CB5-97B4-814A079F6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740" y="4134212"/>
            <a:ext cx="7200000" cy="66678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F6E0E54-BE99-45ED-98A1-450AC32E00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9396" b="23659"/>
          <a:stretch/>
        </p:blipFill>
        <p:spPr>
          <a:xfrm>
            <a:off x="1242740" y="5194925"/>
            <a:ext cx="6840000" cy="623072"/>
          </a:xfrm>
          <a:prstGeom prst="rect">
            <a:avLst/>
          </a:prstGeom>
        </p:spPr>
      </p:pic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xmlns="" id="{F80F5A53-AAA7-4758-85CE-B19CD6E7A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10634"/>
              </p:ext>
            </p:extLst>
          </p:nvPr>
        </p:nvGraphicFramePr>
        <p:xfrm>
          <a:off x="8411146" y="450936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72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650"/>
    </mc:Choice>
    <mc:Fallback xmlns="">
      <p:transition advTm="766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51630FB0-217B-46AB-AFC7-9B9EA01D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0" y="4091534"/>
            <a:ext cx="900000" cy="259595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39A000B-2D84-4D2D-8144-15C642F9F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11" y="5235603"/>
            <a:ext cx="3481008" cy="1440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17" y="1196752"/>
            <a:ext cx="900000" cy="269464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FFCAC0F7-05D6-4C53-91A3-D394CFA19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031" y="1840313"/>
            <a:ext cx="9000000" cy="1084631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2CD5DF87-7866-4959-B6CC-BA8F430AF5F7}"/>
              </a:ext>
            </a:extLst>
          </p:cNvPr>
          <p:cNvGrpSpPr/>
          <p:nvPr/>
        </p:nvGrpSpPr>
        <p:grpSpPr>
          <a:xfrm>
            <a:off x="2208253" y="3474824"/>
            <a:ext cx="8928000" cy="58723"/>
            <a:chOff x="1912690" y="906011"/>
            <a:chExt cx="9421048" cy="58723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xmlns="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5E293A42-25B8-4D2C-9664-A4D618018596}"/>
              </a:ext>
            </a:extLst>
          </p:cNvPr>
          <p:cNvSpPr txBox="1"/>
          <p:nvPr/>
        </p:nvSpPr>
        <p:spPr>
          <a:xfrm>
            <a:off x="11174206" y="3339117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0673B305-C787-4A95-89BD-8638757A65DD}"/>
              </a:ext>
            </a:extLst>
          </p:cNvPr>
          <p:cNvSpPr txBox="1"/>
          <p:nvPr/>
        </p:nvSpPr>
        <p:spPr>
          <a:xfrm>
            <a:off x="2802748" y="6162818"/>
            <a:ext cx="53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of helium fluid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095FDC5C-1ECA-41DA-A0DE-70C91CE6371C}"/>
              </a:ext>
            </a:extLst>
          </p:cNvPr>
          <p:cNvSpPr txBox="1"/>
          <p:nvPr/>
        </p:nvSpPr>
        <p:spPr>
          <a:xfrm>
            <a:off x="1474504" y="1124184"/>
            <a:ext cx="51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Inlet </a:t>
            </a:r>
            <a:r>
              <a:rPr lang="en-US" altLang="zh-CN" dirty="0"/>
              <a:t>flow rate 10g/s, 3.0bar@4.5K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30A15987-38CA-4A74-838D-AAA81587D0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82"/>
          <a:stretch/>
        </p:blipFill>
        <p:spPr>
          <a:xfrm>
            <a:off x="1199456" y="3936720"/>
            <a:ext cx="1877650" cy="1440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9073F158-505F-48EE-86BD-D0D30F379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128" y="3993884"/>
            <a:ext cx="2261181" cy="144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D0C85488-A0D3-42A4-A525-4735107D679C}"/>
              </a:ext>
            </a:extLst>
          </p:cNvPr>
          <p:cNvSpPr txBox="1"/>
          <p:nvPr/>
        </p:nvSpPr>
        <p:spPr>
          <a:xfrm>
            <a:off x="9421196" y="62840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x=3.500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A06F8304-CB71-45D9-AA60-DF43804D3125}"/>
              </a:ext>
            </a:extLst>
          </p:cNvPr>
          <p:cNvSpPr txBox="1"/>
          <p:nvPr/>
        </p:nvSpPr>
        <p:spPr>
          <a:xfrm>
            <a:off x="5377431" y="5461826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x=1.400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F8284E81-A501-42F7-A903-6DA6624A84B8}"/>
              </a:ext>
            </a:extLst>
          </p:cNvPr>
          <p:cNvSpPr txBox="1"/>
          <p:nvPr/>
        </p:nvSpPr>
        <p:spPr>
          <a:xfrm>
            <a:off x="115485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x=0.060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D06158F8-BE05-4514-9EAB-31D056ADC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161" y="3939627"/>
            <a:ext cx="2307418" cy="14400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7622D24E-9C6A-41E0-B759-3CDB72AD6C01}"/>
              </a:ext>
            </a:extLst>
          </p:cNvPr>
          <p:cNvSpPr txBox="1"/>
          <p:nvPr/>
        </p:nvSpPr>
        <p:spPr>
          <a:xfrm>
            <a:off x="312280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x=1.250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70BCC58F-80B3-4698-A80E-EA27ADBF5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046" y="3973070"/>
            <a:ext cx="2500053" cy="1440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054A7312-2489-4DE8-82FD-A28EC47BAC96}"/>
              </a:ext>
            </a:extLst>
          </p:cNvPr>
          <p:cNvSpPr txBox="1"/>
          <p:nvPr/>
        </p:nvSpPr>
        <p:spPr>
          <a:xfrm>
            <a:off x="7914666" y="39457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x=2.500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57F0065A-26B4-4E01-94B1-354FFAC36D38}"/>
              </a:ext>
            </a:extLst>
          </p:cNvPr>
          <p:cNvSpPr txBox="1"/>
          <p:nvPr/>
        </p:nvSpPr>
        <p:spPr>
          <a:xfrm>
            <a:off x="5034938" y="1127875"/>
            <a:ext cx="711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Helium fluid is heated in the inner </a:t>
            </a:r>
            <a:r>
              <a:rPr lang="en-US" altLang="zh-CN" dirty="0" smtClean="0"/>
              <a:t>channel.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temperature of the fluid in the inner channel varies </a:t>
            </a:r>
            <a:r>
              <a:rPr lang="en-US" altLang="zh-CN" dirty="0" smtClean="0"/>
              <a:t>greatly near </a:t>
            </a:r>
            <a:r>
              <a:rPr lang="en-US" altLang="zh-CN" dirty="0"/>
              <a:t>Q1-A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128225" y="2680024"/>
            <a:ext cx="674523" cy="13858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181183" y="2705035"/>
            <a:ext cx="24687" cy="128671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928721" y="2737637"/>
            <a:ext cx="559880" cy="12461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259049" y="2705035"/>
            <a:ext cx="357231" cy="12252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0474599" y="2759491"/>
            <a:ext cx="284503" cy="227393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62"/>
    </mc:Choice>
    <mc:Fallback xmlns="">
      <p:transition advTm="309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2" y="1276949"/>
            <a:ext cx="961908" cy="2880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CD5DF87-7866-4959-B6CC-BA8F430AF5F7}"/>
              </a:ext>
            </a:extLst>
          </p:cNvPr>
          <p:cNvGrpSpPr/>
          <p:nvPr/>
        </p:nvGrpSpPr>
        <p:grpSpPr>
          <a:xfrm>
            <a:off x="2238436" y="3123367"/>
            <a:ext cx="8928000" cy="58723"/>
            <a:chOff x="1912690" y="906011"/>
            <a:chExt cx="9421048" cy="58723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xmlns="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E293A42-25B8-4D2C-9664-A4D618018596}"/>
              </a:ext>
            </a:extLst>
          </p:cNvPr>
          <p:cNvSpPr txBox="1"/>
          <p:nvPr/>
        </p:nvSpPr>
        <p:spPr>
          <a:xfrm>
            <a:off x="11204389" y="2987660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A6E9482-6131-4A5C-8D9C-BA7F08DA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58" y="1377602"/>
            <a:ext cx="8748000" cy="638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E202204-1C0D-4C1F-B04B-143531D4F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807" y="2164553"/>
            <a:ext cx="8784000" cy="7754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05016E1-9E70-4918-8769-5EF4246C27A1}"/>
              </a:ext>
            </a:extLst>
          </p:cNvPr>
          <p:cNvSpPr/>
          <p:nvPr/>
        </p:nvSpPr>
        <p:spPr>
          <a:xfrm>
            <a:off x="3978467" y="1951847"/>
            <a:ext cx="4527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Temperature distribution inside the inner channel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7F18FBC-179F-49E3-B9D1-144FA0652B38}"/>
              </a:ext>
            </a:extLst>
          </p:cNvPr>
          <p:cNvSpPr/>
          <p:nvPr/>
        </p:nvSpPr>
        <p:spPr>
          <a:xfrm>
            <a:off x="3514109" y="27451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/>
              <a:t>Temperature distribution on the outer side of the inner channel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95FDC5C-1ECA-41DA-A0DE-70C91CE6371C}"/>
              </a:ext>
            </a:extLst>
          </p:cNvPr>
          <p:cNvSpPr txBox="1"/>
          <p:nvPr/>
        </p:nvSpPr>
        <p:spPr>
          <a:xfrm>
            <a:off x="2564601" y="1104110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Inlet </a:t>
            </a:r>
            <a:r>
              <a:rPr lang="en-US" altLang="zh-CN" dirty="0"/>
              <a:t>flow rate 10g/s, 3.0bar@4.5K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6E9E017-4B76-4786-9AE8-0326D69B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643" y="3322481"/>
            <a:ext cx="9680859" cy="272339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7C02C4B-7F7A-4A41-AE36-56B1BA9A9090}"/>
              </a:ext>
            </a:extLst>
          </p:cNvPr>
          <p:cNvSpPr/>
          <p:nvPr/>
        </p:nvSpPr>
        <p:spPr>
          <a:xfrm>
            <a:off x="479571" y="5890046"/>
            <a:ext cx="1123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</a:t>
            </a:r>
            <a:r>
              <a:rPr lang="zh-CN" altLang="en-US" dirty="0"/>
              <a:t>he temperature of 10g/s subcooled helium increases by about 0.</a:t>
            </a:r>
            <a:r>
              <a:rPr lang="en-US" altLang="zh-CN" dirty="0"/>
              <a:t>04</a:t>
            </a:r>
            <a:r>
              <a:rPr lang="zh-CN" altLang="en-US" dirty="0"/>
              <a:t>K</a:t>
            </a:r>
            <a:r>
              <a:rPr lang="en-US" altLang="zh-CN" dirty="0"/>
              <a:t>, a</a:t>
            </a:r>
            <a:r>
              <a:rPr lang="zh-CN" altLang="en-US" dirty="0"/>
              <a:t>fter passing through Q2 and Q1-B. 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0000CC"/>
                </a:solidFill>
              </a:rPr>
              <a:t>When subcooled helium flows through Q1-A</a:t>
            </a:r>
            <a:r>
              <a:rPr lang="zh-CN" altLang="en-US" dirty="0" smtClean="0">
                <a:solidFill>
                  <a:srgbClr val="0000CC"/>
                </a:solidFill>
              </a:rPr>
              <a:t>, it</a:t>
            </a:r>
            <a:r>
              <a:rPr lang="en-US" altLang="zh-CN" dirty="0" smtClean="0">
                <a:solidFill>
                  <a:srgbClr val="0000CC"/>
                </a:solidFill>
              </a:rPr>
              <a:t>s</a:t>
            </a:r>
            <a:r>
              <a:rPr lang="zh-CN" altLang="en-US" dirty="0" smtClean="0">
                <a:solidFill>
                  <a:srgbClr val="0000CC"/>
                </a:solidFill>
              </a:rPr>
              <a:t> temperature risesrapidly</a:t>
            </a:r>
            <a:r>
              <a:rPr lang="zh-CN" altLang="en-US" dirty="0" smtClean="0"/>
              <a:t>, </a:t>
            </a:r>
            <a:r>
              <a:rPr lang="zh-CN" altLang="en-US" dirty="0"/>
              <a:t>with a gradually increasing temperature difference at the same X position</a:t>
            </a:r>
            <a:r>
              <a:rPr lang="zh-CN" altLang="en-US" dirty="0" smtClean="0"/>
              <a:t>.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018"/>
    </mc:Choice>
    <mc:Fallback xmlns="">
      <p:transition advTm="5201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A0DB86F3-60F7-4E3C-811D-C430DCD34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883355"/>
              </p:ext>
            </p:extLst>
          </p:nvPr>
        </p:nvGraphicFramePr>
        <p:xfrm>
          <a:off x="2207568" y="1124744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FA79C7-E2F1-4EF2-85F6-97CF9F620FF7}"/>
              </a:ext>
            </a:extLst>
          </p:cNvPr>
          <p:cNvSpPr/>
          <p:nvPr/>
        </p:nvSpPr>
        <p:spPr>
          <a:xfrm>
            <a:off x="1199456" y="5462926"/>
            <a:ext cx="9207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static thermal radiation of a quadrupole focusing magnet </a:t>
            </a:r>
            <a:r>
              <a:rPr lang="zh-CN" altLang="en-US" dirty="0">
                <a:solidFill>
                  <a:srgbClr val="0000CC"/>
                </a:solidFill>
              </a:rPr>
              <a:t>is constant</a:t>
            </a:r>
            <a:r>
              <a:rPr lang="zh-CN" altLang="en-US" dirty="0"/>
              <a:t>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 smtClean="0"/>
              <a:t>The </a:t>
            </a:r>
            <a:r>
              <a:rPr lang="zh-CN" altLang="en-US" dirty="0"/>
              <a:t>higher the flow rate, the lower the temperature of the Q1-A magnet.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flow rate of subcooled </a:t>
            </a:r>
            <a:r>
              <a:rPr lang="zh-CN" altLang="en-US" dirty="0" smtClean="0"/>
              <a:t>helium </a:t>
            </a:r>
            <a:r>
              <a:rPr lang="en-US" altLang="zh-CN" dirty="0" smtClean="0"/>
              <a:t>is </a:t>
            </a:r>
            <a:r>
              <a:rPr lang="zh-CN" altLang="en-US" dirty="0" smtClean="0"/>
              <a:t>determined based on the temperature of </a:t>
            </a:r>
            <a:r>
              <a:rPr lang="zh-CN" altLang="en-US" dirty="0"/>
              <a:t>the </a:t>
            </a:r>
            <a:r>
              <a:rPr lang="zh-CN" altLang="en-US" dirty="0" smtClean="0"/>
              <a:t>magnet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817"/>
    </mc:Choice>
    <mc:Fallback xmlns="">
      <p:transition advTm="3781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43604" y="4599809"/>
            <a:ext cx="2209307" cy="66075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3333FF"/>
              </a:gs>
              <a:gs pos="100000">
                <a:srgbClr val="D1C39F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2133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407922" y="318760"/>
            <a:ext cx="3441050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Possible Improvement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382" y="932723"/>
            <a:ext cx="1113723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800"/>
              </a:lnSpc>
            </a:pPr>
            <a:r>
              <a:rPr lang="en-US" altLang="zh-CN" sz="2133" dirty="0">
                <a:ea typeface="微软雅黑" pitchFamily="34" charset="-122"/>
                <a:cs typeface="Times New Roman" pitchFamily="18" charset="0"/>
              </a:rPr>
              <a:t>Application cases of large flow forced flow cooling ---- supercritical helium cycle pump: </a:t>
            </a:r>
            <a:r>
              <a:rPr lang="en-US" altLang="zh-CN" sz="2400" dirty="0">
                <a:ea typeface="微软雅黑" pitchFamily="34" charset="-122"/>
                <a:cs typeface="Times New Roman" pitchFamily="18" charset="0"/>
              </a:rPr>
              <a:t> </a:t>
            </a: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The electron-proton collider HERA at the electron synchrotron laboratory (DESY) in Hamburg, Germany, uses a 45g/s helium circulating pump.</a:t>
            </a:r>
            <a:r>
              <a:rPr lang="en-US" altLang="zh-CN" sz="1333" dirty="0">
                <a:ea typeface="微软雅黑" pitchFamily="34" charset="-122"/>
                <a:cs typeface="Times New Roman" pitchFamily="18" charset="0"/>
              </a:rPr>
              <a:t> </a:t>
            </a:r>
            <a:r>
              <a:rPr lang="zh-CN" altLang="en-US" sz="1333" dirty="0" smtClean="0"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sz="1333" dirty="0">
                <a:ea typeface="微软雅黑" panose="020B0503020204020204" pitchFamily="34" charset="-122"/>
                <a:cs typeface="Times New Roman" pitchFamily="18" charset="0"/>
              </a:rPr>
              <a:t>DESY</a:t>
            </a:r>
            <a:r>
              <a:rPr lang="zh-CN" altLang="en-US" sz="1333" dirty="0">
                <a:ea typeface="微软雅黑" panose="020B0503020204020204" pitchFamily="34" charset="-122"/>
                <a:cs typeface="Times New Roman" pitchFamily="18" charset="0"/>
              </a:rPr>
              <a:t>）</a:t>
            </a:r>
            <a:endParaRPr lang="en-US" altLang="zh-CN" sz="1333" dirty="0">
              <a:ea typeface="微软雅黑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The Atlas-LHC at CERN in Geneva, Switzerland, uses two 600g/s helium circulation pumps and two 1.2Kg/s helium circulation pumps. </a:t>
            </a:r>
            <a:endParaRPr lang="en-US" altLang="zh-CN" sz="1867" dirty="0" smtClean="0">
              <a:ea typeface="微软雅黑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The </a:t>
            </a: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Superconducting magnet Test Facility at the Atomic Energy Research Institute of Japan</a:t>
            </a: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.</a:t>
            </a:r>
            <a:endParaRPr lang="en-US" altLang="zh-CN" sz="1333" dirty="0" smtClean="0">
              <a:ea typeface="微软雅黑" panose="020B0503020204020204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TOSKA at the Institute of Technical Physics at the Karlsruhe Research Center in Germany.</a:t>
            </a:r>
            <a:endParaRPr lang="zh-CN" altLang="en-US" sz="1333" dirty="0"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647" y="3706967"/>
            <a:ext cx="14401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Refrigerator</a:t>
            </a:r>
            <a:endParaRPr lang="zh-CN" altLang="en-US" sz="1600" dirty="0"/>
          </a:p>
        </p:txBody>
      </p:sp>
      <p:sp>
        <p:nvSpPr>
          <p:cNvPr id="9" name="流程图: 对照 8"/>
          <p:cNvSpPr/>
          <p:nvPr/>
        </p:nvSpPr>
        <p:spPr bwMode="auto">
          <a:xfrm>
            <a:off x="3983764" y="4252455"/>
            <a:ext cx="192021" cy="216024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>
            <a:stCxn id="9" idx="0"/>
          </p:cNvCxnSpPr>
          <p:nvPr/>
        </p:nvCxnSpPr>
        <p:spPr bwMode="auto">
          <a:xfrm flipV="1">
            <a:off x="4079775" y="4086953"/>
            <a:ext cx="0" cy="165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>
            <a:stCxn id="9" idx="2"/>
          </p:cNvCxnSpPr>
          <p:nvPr/>
        </p:nvCxnSpPr>
        <p:spPr bwMode="auto">
          <a:xfrm>
            <a:off x="4079775" y="4468479"/>
            <a:ext cx="0" cy="529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/>
          <p:nvPr/>
        </p:nvCxnSpPr>
        <p:spPr bwMode="auto">
          <a:xfrm flipV="1">
            <a:off x="3407701" y="4125569"/>
            <a:ext cx="0" cy="512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流程图: 对照 29"/>
          <p:cNvSpPr/>
          <p:nvPr/>
        </p:nvSpPr>
        <p:spPr bwMode="auto">
          <a:xfrm rot="5400000">
            <a:off x="2519601" y="4199365"/>
            <a:ext cx="144016" cy="288032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7647" y="5445223"/>
            <a:ext cx="1392685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 Magnet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72735" y="4911560"/>
            <a:ext cx="121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endParaRPr lang="zh-CN" altLang="en-US" sz="1600" dirty="0"/>
          </a:p>
        </p:txBody>
      </p:sp>
      <p:cxnSp>
        <p:nvCxnSpPr>
          <p:cNvPr id="34" name="直接连接符 33"/>
          <p:cNvCxnSpPr>
            <a:stCxn id="30" idx="0"/>
          </p:cNvCxnSpPr>
          <p:nvPr/>
        </p:nvCxnSpPr>
        <p:spPr bwMode="auto">
          <a:xfrm>
            <a:off x="2735625" y="434338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/>
          <p:nvPr/>
        </p:nvCxnSpPr>
        <p:spPr bwMode="auto">
          <a:xfrm>
            <a:off x="3023657" y="4343380"/>
            <a:ext cx="0" cy="341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>
            <a:off x="2159561" y="4344783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2159561" y="4344783"/>
            <a:ext cx="0" cy="1239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箭头连接符 44"/>
          <p:cNvCxnSpPr>
            <a:stCxn id="31" idx="1"/>
          </p:cNvCxnSpPr>
          <p:nvPr/>
        </p:nvCxnSpPr>
        <p:spPr bwMode="auto">
          <a:xfrm flipH="1">
            <a:off x="2159562" y="5589239"/>
            <a:ext cx="7680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>
            <a:stCxn id="31" idx="3"/>
          </p:cNvCxnSpPr>
          <p:nvPr/>
        </p:nvCxnSpPr>
        <p:spPr bwMode="auto">
          <a:xfrm>
            <a:off x="4320332" y="5589239"/>
            <a:ext cx="911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/>
          <p:cNvCxnSpPr/>
          <p:nvPr/>
        </p:nvCxnSpPr>
        <p:spPr bwMode="auto">
          <a:xfrm>
            <a:off x="5231903" y="4990125"/>
            <a:ext cx="0" cy="59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>
            <a:off x="4079775" y="4997687"/>
            <a:ext cx="192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>
            <a:off x="4271796" y="4997687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 flipV="1">
            <a:off x="4320334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>
            <a:off x="4392077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 flipV="1">
            <a:off x="4463819" y="4924671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连接符 62"/>
          <p:cNvCxnSpPr/>
          <p:nvPr/>
        </p:nvCxnSpPr>
        <p:spPr bwMode="auto">
          <a:xfrm>
            <a:off x="4535562" y="4924671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 flipV="1">
            <a:off x="4607305" y="4984607"/>
            <a:ext cx="25329" cy="65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接箭头连接符 72"/>
          <p:cNvCxnSpPr/>
          <p:nvPr/>
        </p:nvCxnSpPr>
        <p:spPr bwMode="auto">
          <a:xfrm>
            <a:off x="4632981" y="4990124"/>
            <a:ext cx="5989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矩形 83"/>
          <p:cNvSpPr/>
          <p:nvPr/>
        </p:nvSpPr>
        <p:spPr>
          <a:xfrm>
            <a:off x="1558235" y="5925276"/>
            <a:ext cx="4219488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Conventional helium cooling mode</a:t>
            </a:r>
            <a:endParaRPr lang="zh-CN" altLang="en-US" sz="1867" dirty="0"/>
          </a:p>
        </p:txBody>
      </p:sp>
      <p:sp>
        <p:nvSpPr>
          <p:cNvPr id="110" name="TextBox 109"/>
          <p:cNvSpPr txBox="1"/>
          <p:nvPr/>
        </p:nvSpPr>
        <p:spPr>
          <a:xfrm>
            <a:off x="7440148" y="4599810"/>
            <a:ext cx="2209307" cy="66075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3333FF"/>
              </a:gs>
              <a:gs pos="100000">
                <a:srgbClr val="D1C39F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2133" dirty="0"/>
          </a:p>
        </p:txBody>
      </p:sp>
      <p:sp>
        <p:nvSpPr>
          <p:cNvPr id="111" name="TextBox 110"/>
          <p:cNvSpPr txBox="1"/>
          <p:nvPr/>
        </p:nvSpPr>
        <p:spPr>
          <a:xfrm>
            <a:off x="7824191" y="3706967"/>
            <a:ext cx="14401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Refrigerator</a:t>
            </a:r>
            <a:endParaRPr lang="zh-CN" altLang="en-US" sz="1600" dirty="0"/>
          </a:p>
        </p:txBody>
      </p:sp>
      <p:sp>
        <p:nvSpPr>
          <p:cNvPr id="112" name="流程图: 对照 111"/>
          <p:cNvSpPr/>
          <p:nvPr/>
        </p:nvSpPr>
        <p:spPr bwMode="auto">
          <a:xfrm>
            <a:off x="8880308" y="4252456"/>
            <a:ext cx="192021" cy="216024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3" name="直接连接符 112"/>
          <p:cNvCxnSpPr>
            <a:stCxn id="112" idx="0"/>
          </p:cNvCxnSpPr>
          <p:nvPr/>
        </p:nvCxnSpPr>
        <p:spPr bwMode="auto">
          <a:xfrm flipV="1">
            <a:off x="8976319" y="4086954"/>
            <a:ext cx="0" cy="165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直接箭头连接符 113"/>
          <p:cNvCxnSpPr>
            <a:stCxn id="112" idx="2"/>
          </p:cNvCxnSpPr>
          <p:nvPr/>
        </p:nvCxnSpPr>
        <p:spPr bwMode="auto">
          <a:xfrm>
            <a:off x="8976319" y="4468480"/>
            <a:ext cx="0" cy="143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直接箭头连接符 114"/>
          <p:cNvCxnSpPr/>
          <p:nvPr/>
        </p:nvCxnSpPr>
        <p:spPr bwMode="auto">
          <a:xfrm flipV="1">
            <a:off x="8304244" y="4125569"/>
            <a:ext cx="0" cy="512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>
            <a:off x="7824191" y="5445224"/>
            <a:ext cx="1392685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 Magnet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056105" y="4592956"/>
            <a:ext cx="121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endParaRPr lang="zh-CN" altLang="en-US" sz="1600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V="1">
            <a:off x="7056105" y="5000409"/>
            <a:ext cx="6720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直接连接符 121"/>
          <p:cNvCxnSpPr/>
          <p:nvPr/>
        </p:nvCxnSpPr>
        <p:spPr bwMode="auto">
          <a:xfrm>
            <a:off x="7056105" y="5001953"/>
            <a:ext cx="0" cy="5826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直接箭头连接符 122"/>
          <p:cNvCxnSpPr>
            <a:stCxn id="117" idx="1"/>
          </p:cNvCxnSpPr>
          <p:nvPr/>
        </p:nvCxnSpPr>
        <p:spPr bwMode="auto">
          <a:xfrm flipH="1">
            <a:off x="7056106" y="5589240"/>
            <a:ext cx="7680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接连接符 123"/>
          <p:cNvCxnSpPr>
            <a:stCxn id="117" idx="3"/>
          </p:cNvCxnSpPr>
          <p:nvPr/>
        </p:nvCxnSpPr>
        <p:spPr bwMode="auto">
          <a:xfrm>
            <a:off x="9216876" y="5589240"/>
            <a:ext cx="911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箭头连接符 124"/>
          <p:cNvCxnSpPr/>
          <p:nvPr/>
        </p:nvCxnSpPr>
        <p:spPr bwMode="auto">
          <a:xfrm>
            <a:off x="10128447" y="4990126"/>
            <a:ext cx="0" cy="59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接连接符 125"/>
          <p:cNvCxnSpPr/>
          <p:nvPr/>
        </p:nvCxnSpPr>
        <p:spPr bwMode="auto">
          <a:xfrm>
            <a:off x="8688287" y="4997688"/>
            <a:ext cx="4800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>
            <a:off x="9168340" y="4997689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直接连接符 127"/>
          <p:cNvCxnSpPr/>
          <p:nvPr/>
        </p:nvCxnSpPr>
        <p:spPr bwMode="auto">
          <a:xfrm flipV="1">
            <a:off x="9216878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>
            <a:off x="9288621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flipV="1">
            <a:off x="9360363" y="4924672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9432106" y="4924672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flipV="1">
            <a:off x="9503849" y="4984609"/>
            <a:ext cx="25329" cy="65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箭头连接符 132"/>
          <p:cNvCxnSpPr/>
          <p:nvPr/>
        </p:nvCxnSpPr>
        <p:spPr bwMode="auto">
          <a:xfrm>
            <a:off x="9529525" y="4990124"/>
            <a:ext cx="5989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矩形 133"/>
          <p:cNvSpPr/>
          <p:nvPr/>
        </p:nvSpPr>
        <p:spPr>
          <a:xfrm>
            <a:off x="7392142" y="5925276"/>
            <a:ext cx="37929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atinLnBrk="1"/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Helium circulation </a:t>
            </a:r>
            <a:r>
              <a:rPr lang="en-US" altLang="zh-CN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</a:t>
            </a:r>
          </a:p>
        </p:txBody>
      </p:sp>
      <p:cxnSp>
        <p:nvCxnSpPr>
          <p:cNvPr id="146" name="直接连接符 145"/>
          <p:cNvCxnSpPr/>
          <p:nvPr/>
        </p:nvCxnSpPr>
        <p:spPr bwMode="auto">
          <a:xfrm>
            <a:off x="7728180" y="5003111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7776718" y="4937304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>
            <a:off x="7848461" y="4937304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直接连接符 148"/>
          <p:cNvCxnSpPr/>
          <p:nvPr/>
        </p:nvCxnSpPr>
        <p:spPr bwMode="auto">
          <a:xfrm flipV="1">
            <a:off x="7920203" y="4931787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直接连接符 149"/>
          <p:cNvCxnSpPr/>
          <p:nvPr/>
        </p:nvCxnSpPr>
        <p:spPr bwMode="auto">
          <a:xfrm>
            <a:off x="7991946" y="4931787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直接连接符 152"/>
          <p:cNvCxnSpPr/>
          <p:nvPr/>
        </p:nvCxnSpPr>
        <p:spPr bwMode="auto">
          <a:xfrm flipV="1">
            <a:off x="8066573" y="5009515"/>
            <a:ext cx="36672" cy="44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8347761" y="4789807"/>
            <a:ext cx="436536" cy="353768"/>
            <a:chOff x="5975758" y="5180718"/>
            <a:chExt cx="216820" cy="192498"/>
          </a:xfrm>
        </p:grpSpPr>
        <p:sp>
          <p:nvSpPr>
            <p:cNvPr id="155" name="流程图: 联系 154"/>
            <p:cNvSpPr/>
            <p:nvPr/>
          </p:nvSpPr>
          <p:spPr bwMode="auto">
            <a:xfrm>
              <a:off x="5975758" y="5180718"/>
              <a:ext cx="216820" cy="192498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6" name="等腰三角形 155"/>
            <p:cNvSpPr/>
            <p:nvPr/>
          </p:nvSpPr>
          <p:spPr bwMode="auto">
            <a:xfrm rot="5400000">
              <a:off x="6033532" y="5201536"/>
              <a:ext cx="152589" cy="165502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58" name="直接连接符 157"/>
          <p:cNvCxnSpPr/>
          <p:nvPr/>
        </p:nvCxnSpPr>
        <p:spPr bwMode="auto">
          <a:xfrm flipV="1">
            <a:off x="8103248" y="4998715"/>
            <a:ext cx="297009" cy="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矩形 161"/>
          <p:cNvSpPr/>
          <p:nvPr/>
        </p:nvSpPr>
        <p:spPr>
          <a:xfrm>
            <a:off x="9873365" y="4329139"/>
            <a:ext cx="217796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circulating pump</a:t>
            </a:r>
            <a:endParaRPr lang="zh-CN" altLang="en-US" sz="1333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7DCE-5B1C-451D-8CEE-4819ABA25ACF}" type="datetime1">
              <a:rPr lang="zh-CN" altLang="en-US" smtClean="0">
                <a:solidFill>
                  <a:srgbClr val="000000"/>
                </a:solidFill>
              </a:rPr>
              <a:t>2024/8/23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4896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15"/>
    </mc:Choice>
    <mc:Fallback xmlns="">
      <p:transition spd="slow" advTm="1466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184232" y="404664"/>
            <a:ext cx="3816424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Subcooled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Circulation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17637"/>
            <a:ext cx="10713618" cy="508759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7FA79C7-E2F1-4EF2-85F6-97CF9F620FF7}"/>
              </a:ext>
            </a:extLst>
          </p:cNvPr>
          <p:cNvSpPr/>
          <p:nvPr/>
        </p:nvSpPr>
        <p:spPr>
          <a:xfrm>
            <a:off x="7032104" y="1417637"/>
            <a:ext cx="50405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tank is used to control the pressure.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flow rate can be improved largely.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can be more uniform.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system is complicated.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10667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Current leads design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112" y="1361694"/>
            <a:ext cx="11953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CEPC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inserted </a:t>
            </a:r>
            <a:r>
              <a:rPr lang="en-US" altLang="zh-CN" kern="1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quadrupole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magnets need to develop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kA level current leads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traditional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pure copper leads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 easy to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meet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requirements, and the current feasible solution is to use binary current leads based on high-temperature superconductivity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wire welding resistance optimization,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safe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protection and low-temperature insulation and other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issues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considered;</a:t>
            </a:r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51312" y="3140968"/>
            <a:ext cx="6159371" cy="259228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47528" y="5907382"/>
            <a:ext cx="2150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BEPC2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84" y="3248980"/>
            <a:ext cx="5853598" cy="22534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52495" y="6061271"/>
            <a:ext cx="197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KIT 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431704" y="1772816"/>
            <a:ext cx="590465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Cryogenic scheme of the cryostat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Structural design of the cryostat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Calculation and simulation  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leads design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plan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184232" y="404664"/>
            <a:ext cx="3816424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Supercooled </a:t>
            </a:r>
            <a:r>
              <a:rPr lang="en-US" altLang="zh-CN" sz="18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Circulation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Current leads design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0230" y="1265815"/>
            <a:ext cx="244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华文中宋" pitchFamily="2" charset="-122"/>
              </a:rPr>
              <a:t>HTS current lead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2"/>
          <a:srcRect l="19288" t="1765" r="36613" b="-25"/>
          <a:stretch/>
        </p:blipFill>
        <p:spPr>
          <a:xfrm>
            <a:off x="9779059" y="2413944"/>
            <a:ext cx="1762305" cy="164804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4559825"/>
            <a:ext cx="12192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 leads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cooled by liquid nitrogen or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designed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based on Bi-2223 high-temperature superconductor and high-purity copper;</a:t>
            </a:r>
          </a:p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the help of numerical simulation,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cooling of the copper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section is designed;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 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enhanced heat transfer scheme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proposed</a:t>
            </a:r>
            <a:r>
              <a:rPr lang="zh-CN" altLang="en-US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 study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condensation and frosting problems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prevalent in current </a:t>
            </a:r>
            <a:r>
              <a:rPr lang="en-US" altLang="zh-CN" sz="1600" kern="1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leads, and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explore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inherent frost-free properties of the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leads in future;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Research on the design of 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various cooling sources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such as conduction cooling, low-temperature helium cooling, liquid nitrogen cooling and other methods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8908536" y="1351507"/>
            <a:ext cx="1890383" cy="106619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07094" y="4144617"/>
            <a:ext cx="408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2KA HTS current lead cooled by helium gas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28951" y="4088508"/>
            <a:ext cx="2900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heat exchanging method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920" y="1876006"/>
            <a:ext cx="8782897" cy="1998576"/>
            <a:chOff x="1145166" y="1429038"/>
            <a:chExt cx="7190430" cy="1141706"/>
          </a:xfrm>
        </p:grpSpPr>
        <p:pic>
          <p:nvPicPr>
            <p:cNvPr id="19" name="图片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45166" y="1532042"/>
              <a:ext cx="7190430" cy="103870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484604" y="1588858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高纯无氧铜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44020" y="1588858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高温超导</a:t>
              </a:r>
              <a:r>
                <a:rPr lang="en-US" altLang="zh-CN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分流器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41041" y="15900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低温</a:t>
              </a: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超导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>
              <a:off x="5625783" y="1429038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 bwMode="auto">
            <a:xfrm>
              <a:off x="7403424" y="1462295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09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52DDA7AB-C461-4C06-B19E-28394BF7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2" y="1325001"/>
            <a:ext cx="10972800" cy="232002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Design </a:t>
            </a:r>
            <a:r>
              <a:rPr lang="en-US" altLang="zh-CN" sz="2000" b="1" dirty="0" smtClean="0">
                <a:solidFill>
                  <a:srgbClr val="003399"/>
                </a:solidFill>
              </a:rPr>
              <a:t>status </a:t>
            </a:r>
            <a:r>
              <a:rPr lang="en-US" altLang="zh-CN" sz="2000" b="1" dirty="0">
                <a:solidFill>
                  <a:srgbClr val="003399"/>
                </a:solidFill>
              </a:rPr>
              <a:t>of </a:t>
            </a:r>
            <a:r>
              <a:rPr lang="en-US" altLang="zh-CN" sz="2000" b="1" dirty="0" err="1" smtClean="0">
                <a:solidFill>
                  <a:srgbClr val="003399"/>
                </a:solidFill>
              </a:rPr>
              <a:t>cryomodule</a:t>
            </a:r>
            <a:r>
              <a:rPr lang="en-US" altLang="zh-CN" sz="2000" b="1" dirty="0">
                <a:solidFill>
                  <a:srgbClr val="003399"/>
                </a:solidFill>
              </a:rPr>
              <a:t>: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The cryostat has been updated </a:t>
            </a:r>
            <a:r>
              <a:rPr lang="en-US" altLang="zh-CN" sz="1800" dirty="0" smtClean="0"/>
              <a:t>as the optimization of the SC magnets.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Supercritical/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Subcooled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liquid helium </a:t>
            </a:r>
            <a:r>
              <a:rPr lang="en-US" altLang="zh-CN" sz="1800" dirty="0" smtClean="0"/>
              <a:t>is used as the cold source.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Double cooling channels </a:t>
            </a:r>
            <a:r>
              <a:rPr lang="en-US" altLang="zh-CN" sz="1800" dirty="0" smtClean="0"/>
              <a:t>of SC magnets can be used, if the mechanical space is allowed. 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subcooled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</a:t>
            </a:r>
            <a:r>
              <a:rPr lang="en-US" altLang="zh-CN" sz="1800" dirty="0" err="1">
                <a:solidFill>
                  <a:srgbClr val="0000CC"/>
                </a:solidFill>
              </a:rPr>
              <a:t>LHe</a:t>
            </a:r>
            <a:r>
              <a:rPr lang="en-US" altLang="zh-CN" sz="1800" dirty="0">
                <a:solidFill>
                  <a:srgbClr val="0000CC"/>
                </a:solidFill>
              </a:rPr>
              <a:t> </a:t>
            </a:r>
            <a:r>
              <a:rPr lang="en-US" altLang="zh-CN" sz="1800" dirty="0" smtClean="0">
                <a:solidFill>
                  <a:srgbClr val="0000CC"/>
                </a:solidFill>
              </a:rPr>
              <a:t>circulation </a:t>
            </a:r>
            <a:r>
              <a:rPr lang="en-US" altLang="zh-CN" sz="1800" dirty="0" smtClean="0"/>
              <a:t>is designed, which can increase the flow rate largely. 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>
                <a:solidFill>
                  <a:srgbClr val="0000CC"/>
                </a:solidFill>
              </a:rPr>
              <a:t>Current lead </a:t>
            </a:r>
            <a:r>
              <a:rPr lang="en-US" altLang="zh-CN" sz="1800" dirty="0"/>
              <a:t>and cryogenic </a:t>
            </a:r>
            <a:r>
              <a:rPr lang="en-US" altLang="zh-CN" sz="1800" dirty="0" smtClean="0"/>
              <a:t>system is designed initially;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1800" dirty="0"/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1800" dirty="0"/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E89E4CEB-209C-464D-AAC2-E3BB8E45EB8E}"/>
              </a:ext>
            </a:extLst>
          </p:cNvPr>
          <p:cNvSpPr txBox="1">
            <a:spLocks/>
          </p:cNvSpPr>
          <p:nvPr/>
        </p:nvSpPr>
        <p:spPr>
          <a:xfrm>
            <a:off x="451792" y="3845281"/>
            <a:ext cx="10972800" cy="287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3399"/>
                </a:solidFill>
              </a:rPr>
              <a:t>Works to be done:</a:t>
            </a:r>
            <a:endParaRPr lang="zh-CN" altLang="en-US" sz="2000" b="1" dirty="0">
              <a:solidFill>
                <a:srgbClr val="003399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Optimization of the cryostat;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Thermal </a:t>
            </a:r>
            <a:r>
              <a:rPr lang="en-US" altLang="zh-CN" sz="1800" dirty="0"/>
              <a:t>and mechanical </a:t>
            </a:r>
            <a:r>
              <a:rPr lang="en-US" altLang="zh-CN" sz="1800" dirty="0" smtClean="0"/>
              <a:t>analysis; </a:t>
            </a:r>
            <a:r>
              <a:rPr lang="en-US" altLang="zh-CN" sz="1800" dirty="0"/>
              <a:t>(quench protection, energy storage , supports </a:t>
            </a:r>
            <a:r>
              <a:rPr lang="en-US" altLang="zh-CN" sz="1800" dirty="0" smtClean="0"/>
              <a:t>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Current lead design</a:t>
            </a:r>
            <a:r>
              <a:rPr lang="zh-CN" altLang="en-US" sz="1800" dirty="0" smtClean="0"/>
              <a:t>；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Measurement requirements; </a:t>
            </a:r>
            <a:r>
              <a:rPr lang="en-US" altLang="zh-CN" sz="1800" dirty="0"/>
              <a:t>(temperature/pressure/BPM)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Initial consideration of processing and manufacturing </a:t>
            </a:r>
            <a:r>
              <a:rPr lang="en-US" altLang="zh-CN" sz="1800" dirty="0" smtClean="0"/>
              <a:t>technology;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20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9"/>
    </mc:Choice>
    <mc:Fallback xmlns="">
      <p:transition spd="slow" advTm="614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 plan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5520" y="1340768"/>
            <a:ext cx="8568952" cy="551723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</a:rPr>
              <a:t>     EDR plan for MDI SC cryostat: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2024: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Update the design of the </a:t>
            </a:r>
            <a:r>
              <a:rPr lang="en-US" altLang="zh-CN" sz="2400" dirty="0" err="1"/>
              <a:t>cryomodule</a:t>
            </a:r>
            <a:endParaRPr lang="en-US" altLang="zh-CN" sz="2400" dirty="0"/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Thermal </a:t>
            </a:r>
            <a:r>
              <a:rPr lang="en-US" altLang="zh-CN" sz="2400" dirty="0"/>
              <a:t>and mechanical analysis of the structure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Optimization of heat and mass transfer of the helium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Design of current leads</a:t>
            </a:r>
            <a:endParaRPr lang="en-US" altLang="zh-CN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2025: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PI</a:t>
            </a:r>
            <a:r>
              <a:rPr lang="zh-CN" altLang="en-US" sz="2400" dirty="0"/>
              <a:t>＆</a:t>
            </a:r>
            <a:r>
              <a:rPr lang="en-US" altLang="zh-CN" sz="2400" dirty="0"/>
              <a:t>D scheme determination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Assembly process design and alignment considerations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2026: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Machine-finishing technological design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Cryogenic performance test  of critical component</a:t>
            </a:r>
          </a:p>
        </p:txBody>
      </p:sp>
      <p:sp>
        <p:nvSpPr>
          <p:cNvPr id="2" name="右箭头 1"/>
          <p:cNvSpPr/>
          <p:nvPr/>
        </p:nvSpPr>
        <p:spPr>
          <a:xfrm rot="5400000">
            <a:off x="-607591" y="3579862"/>
            <a:ext cx="3830117" cy="360040"/>
          </a:xfrm>
          <a:prstGeom prst="rightArrow">
            <a:avLst>
              <a:gd name="adj1" fmla="val 50000"/>
              <a:gd name="adj2" fmla="val 1201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3"/>
    </mc:Choice>
    <mc:Fallback xmlns="">
      <p:transition spd="slow" advTm="465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972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</a:t>
            </a:r>
            <a:r>
              <a:rPr lang="en-US" altLang="zh-CN" sz="2000" dirty="0" smtClean="0"/>
              <a:t>two </a:t>
            </a:r>
            <a:r>
              <a:rPr lang="en-US" altLang="zh-CN" sz="2000" dirty="0"/>
              <a:t>combined-function Superconducting magnets in MDI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combined-function magnet includes double aperture </a:t>
            </a:r>
            <a:r>
              <a:rPr lang="en-US" altLang="zh-CN" sz="2000" dirty="0">
                <a:solidFill>
                  <a:srgbClr val="0000CC"/>
                </a:solidFill>
              </a:rPr>
              <a:t>high gradient quadrupole (Q1a, Q1b, Q2) and anti-solenoid</a:t>
            </a:r>
            <a:r>
              <a:rPr lang="en-US" altLang="zh-CN" sz="2000" dirty="0"/>
              <a:t>, around each side of the IP </a:t>
            </a:r>
            <a:r>
              <a:rPr lang="en-US" altLang="zh-CN" sz="2000" dirty="0" smtClean="0"/>
              <a:t>point.</a:t>
            </a:r>
            <a:endParaRPr lang="en-US" altLang="zh-CN" sz="2000" dirty="0"/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00FF"/>
                </a:solidFill>
              </a:rPr>
              <a:t>The cryostat is used to provide the cryogenic environment for SC magnets, which is below 5.0 K. 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="" xmlns:a16="http://schemas.microsoft.com/office/drawing/2014/main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40800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="" xmlns:a16="http://schemas.microsoft.com/office/drawing/2014/main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="" xmlns:a16="http://schemas.microsoft.com/office/drawing/2014/main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="" xmlns:a16="http://schemas.microsoft.com/office/drawing/2014/main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="" xmlns:a16="http://schemas.microsoft.com/office/drawing/2014/main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="" xmlns:a16="http://schemas.microsoft.com/office/drawing/2014/main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sections 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length 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348880"/>
            <a:ext cx="68407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Design and optimization of the structure.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Heat and mass transfer of the cryostat.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00CC"/>
                </a:solidFill>
              </a:rPr>
              <a:t>PI</a:t>
            </a:r>
            <a:r>
              <a:rPr lang="zh-CN" altLang="en-US" sz="2800" dirty="0">
                <a:solidFill>
                  <a:srgbClr val="0000CC"/>
                </a:solidFill>
              </a:rPr>
              <a:t>＆</a:t>
            </a:r>
            <a:r>
              <a:rPr lang="en-US" altLang="zh-CN" sz="2800" dirty="0">
                <a:solidFill>
                  <a:srgbClr val="0000CC"/>
                </a:solidFill>
              </a:rPr>
              <a:t>D of the cryogenic system.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Scheme of the current leads.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Some other problems.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1199456" y="1556792"/>
            <a:ext cx="401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C00000"/>
                </a:solidFill>
              </a:rPr>
              <a:t>Works for the cryostat 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370"/>
    </mc:Choice>
    <mc:Fallback xmlns="">
      <p:transition advTm="323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20336" y="266776"/>
            <a:ext cx="175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KEK and FCC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43394"/>
            <a:ext cx="5472608" cy="2729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05" y="4075590"/>
            <a:ext cx="5836088" cy="26188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083265"/>
            <a:ext cx="2401916" cy="2849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62469"/>
            <a:ext cx="3503712" cy="23967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8425908" y="1143394"/>
            <a:ext cx="35971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length is approximately 3.3 m, and diameter is 1.1 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weight of the magnet cryostat is  1570kg.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It is cooled by </a:t>
            </a:r>
            <a:r>
              <a:rPr lang="en-US" altLang="zh-CN" sz="1600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subcooled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liquid helium at the pressure of 0.16MPa. </a:t>
            </a:r>
            <a:endParaRPr lang="en-US" altLang="zh-CN" sz="16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9440789" y="3943748"/>
            <a:ext cx="258231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length is approximately 3.36 m initially, and 6.24 m for second option.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It is cooled by superfluid helium He</a:t>
            </a:r>
            <a:r>
              <a:rPr lang="en-US" altLang="zh-CN" sz="20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∥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(2.0 K)</a:t>
            </a:r>
            <a:endParaRPr lang="en-US" altLang="zh-CN" sz="16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A5FA526-C1C3-E736-5E41-128F31CA4B24}"/>
              </a:ext>
            </a:extLst>
          </p:cNvPr>
          <p:cNvSpPr txBox="1"/>
          <p:nvPr/>
        </p:nvSpPr>
        <p:spPr>
          <a:xfrm>
            <a:off x="335360" y="4653136"/>
            <a:ext cx="11593288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Superconducting magnets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immersed in the helium tank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 the low temperature.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One thermal shield is set for the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heat interruption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the ambient temperature.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shield is extended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between the helium tank and the beam chamber.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4K cold mass is cooled by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supercritical or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subcooled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helium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the shield is by liquid nitrogen.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0" y="1196752"/>
            <a:ext cx="11953652" cy="316835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20336" y="266776"/>
            <a:ext cx="236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Cryostat </a:t>
            </a:r>
            <a:r>
              <a:rPr lang="en-US" altLang="zh-CN" sz="2400" b="1" dirty="0">
                <a:solidFill>
                  <a:srgbClr val="C00000"/>
                </a:solidFill>
              </a:rPr>
              <a:t>scheme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306"/>
    </mc:Choice>
    <mc:Fallback xmlns="">
      <p:transition advTm="743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82" y="4568868"/>
            <a:ext cx="12000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Conventional helium cooling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schem</a:t>
            </a: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Liquid helium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directly provided by helium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refrigerator. The flow rate is limited by the refrigerator. Liquid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can be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subcooled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or supercritical type.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circulation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cooling scheme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A closed helium circulation is established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depending on a pump. The flow rate can be increased largely.  The system will be complex. </a:t>
            </a: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Superfluid helium(</a:t>
            </a:r>
            <a:r>
              <a:rPr lang="en-US" altLang="zh-CN" sz="1600" b="1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HeⅡ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 Perfect cooling uniformity; Stable pressure; Higher magnet current; Higher cost.</a:t>
            </a: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6232" b="17582"/>
          <a:stretch/>
        </p:blipFill>
        <p:spPr>
          <a:xfrm>
            <a:off x="96010" y="1124744"/>
            <a:ext cx="11976654" cy="344412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20336" y="266776"/>
            <a:ext cx="216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system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"/>
    </mc:Choice>
    <mc:Fallback xmlns="">
      <p:transition spd="slow" advTm="13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91344" y="1484784"/>
            <a:ext cx="11449522" cy="5268477"/>
            <a:chOff x="408656" y="1412776"/>
            <a:chExt cx="11449522" cy="52684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1"/>
            <a:stretch/>
          </p:blipFill>
          <p:spPr>
            <a:xfrm>
              <a:off x="408656" y="1412776"/>
              <a:ext cx="11449522" cy="525658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13232" y="1767994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994124" y="1765421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1444624" y="183849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1985mm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8C19A3A5-48F3-FF79-DEF2-FC5CCF535B69}"/>
              </a:ext>
            </a:extLst>
          </p:cNvPr>
          <p:cNvCxnSpPr/>
          <p:nvPr/>
        </p:nvCxnSpPr>
        <p:spPr>
          <a:xfrm>
            <a:off x="0" y="795350"/>
            <a:ext cx="1219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Structural design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the cryostat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20336" y="266776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Support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solenoid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tank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10C73B9-1C9C-A1D5-81A2-005116D43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 b="40536"/>
          <a:stretch/>
        </p:blipFill>
        <p:spPr>
          <a:xfrm>
            <a:off x="306774" y="4499049"/>
            <a:ext cx="5836412" cy="23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C8135A2-0416-FE78-6D08-C4C688461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 b="41019"/>
          <a:stretch/>
        </p:blipFill>
        <p:spPr>
          <a:xfrm>
            <a:off x="259584" y="2151104"/>
            <a:ext cx="5836416" cy="23589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74869F2-0683-566F-E45D-42DFB46FC909}"/>
              </a:ext>
            </a:extLst>
          </p:cNvPr>
          <p:cNvSpPr txBox="1"/>
          <p:nvPr/>
        </p:nvSpPr>
        <p:spPr>
          <a:xfrm>
            <a:off x="1612900" y="407881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Outer </a:t>
            </a:r>
            <a:r>
              <a:rPr lang="en-US" altLang="zh-CN" dirty="0"/>
              <a:t>cylinder of helium </a:t>
            </a:r>
            <a:r>
              <a:rPr lang="en-US" altLang="zh-CN" dirty="0" smtClean="0"/>
              <a:t>tank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11EFB91-CA60-9373-CCA7-D95E97E272E6}"/>
              </a:ext>
            </a:extLst>
          </p:cNvPr>
          <p:cNvSpPr txBox="1"/>
          <p:nvPr/>
        </p:nvSpPr>
        <p:spPr>
          <a:xfrm>
            <a:off x="2639616" y="61911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Fluid domain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AEDF332A-3101-4139-91E7-D98DC3D2EF10}"/>
              </a:ext>
            </a:extLst>
          </p:cNvPr>
          <p:cNvCxnSpPr/>
          <p:nvPr/>
        </p:nvCxnSpPr>
        <p:spPr>
          <a:xfrm flipH="1" flipV="1">
            <a:off x="5956010" y="3467514"/>
            <a:ext cx="532240" cy="25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956010" y="3139691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BA420D5-0A4A-4509-9553-CB19633236CA}"/>
              </a:ext>
            </a:extLst>
          </p:cNvPr>
          <p:cNvSpPr txBox="1"/>
          <p:nvPr/>
        </p:nvSpPr>
        <p:spPr>
          <a:xfrm>
            <a:off x="5808167" y="348641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AE4C7C3-0A4A-467D-87D7-D01559B309BC}"/>
              </a:ext>
            </a:extLst>
          </p:cNvPr>
          <p:cNvSpPr txBox="1"/>
          <p:nvPr/>
        </p:nvSpPr>
        <p:spPr>
          <a:xfrm>
            <a:off x="5711034" y="2801137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9BF19AE-D236-44D7-8373-24F6BFE08B3B}"/>
              </a:ext>
            </a:extLst>
          </p:cNvPr>
          <p:cNvSpPr txBox="1"/>
          <p:nvPr/>
        </p:nvSpPr>
        <p:spPr>
          <a:xfrm>
            <a:off x="87970" y="1087508"/>
            <a:ext cx="649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0000CC"/>
                </a:solidFill>
              </a:rPr>
              <a:t>Cooling flow: One-way </a:t>
            </a:r>
            <a:r>
              <a:rPr lang="en-US" altLang="zh-CN" sz="2800" b="1" dirty="0">
                <a:solidFill>
                  <a:srgbClr val="0000CC"/>
                </a:solidFill>
              </a:rPr>
              <a:t>in and out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9550A09-4CB8-4087-8ED7-0C6F57528984}"/>
              </a:ext>
            </a:extLst>
          </p:cNvPr>
          <p:cNvSpPr/>
          <p:nvPr/>
        </p:nvSpPr>
        <p:spPr>
          <a:xfrm>
            <a:off x="1487488" y="1582808"/>
            <a:ext cx="6253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Without considering the magnetic support structure: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conduction of support is 13.68 W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flux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thermal radiation is 0.1 W/m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inlet flow is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3.0 bar@4.2 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="" xmlns:a16="http://schemas.microsoft.com/office/drawing/2014/main" id="{687727A1-A5EA-4F64-8A0E-6ED10FEB2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30265"/>
              </p:ext>
            </p:extLst>
          </p:nvPr>
        </p:nvGraphicFramePr>
        <p:xfrm>
          <a:off x="6578758" y="3539780"/>
          <a:ext cx="5284250" cy="326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9467" y="5678524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Not feasible</a:t>
            </a:r>
            <a:r>
              <a:rPr lang="zh-CN" altLang="en-US" b="1" dirty="0" smtClean="0">
                <a:solidFill>
                  <a:srgbClr val="C00000"/>
                </a:solidFill>
              </a:rPr>
              <a:t>！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BFC66C0C-E0FF-E8B8-1EB0-E35E672760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7" b="40549"/>
          <a:stretch/>
        </p:blipFill>
        <p:spPr>
          <a:xfrm>
            <a:off x="7644552" y="1325742"/>
            <a:ext cx="4013429" cy="16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082"/>
    </mc:Choice>
    <mc:Fallback xmlns="">
      <p:transition advTm="530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42340</TotalTime>
  <Words>1499</Words>
  <Application>Microsoft Office PowerPoint</Application>
  <PresentationFormat>宽屏</PresentationFormat>
  <Paragraphs>287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华文中宋</vt:lpstr>
      <vt:lpstr>楷体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adm</cp:lastModifiedBy>
  <cp:revision>2343</cp:revision>
  <cp:lastPrinted>2022-11-06T05:19:21Z</cp:lastPrinted>
  <dcterms:created xsi:type="dcterms:W3CDTF">2012-09-04T11:33:36Z</dcterms:created>
  <dcterms:modified xsi:type="dcterms:W3CDTF">2024-08-23T00:57:59Z</dcterms:modified>
</cp:coreProperties>
</file>