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438" r:id="rId2"/>
    <p:sldId id="1539" r:id="rId3"/>
    <p:sldId id="1540" r:id="rId4"/>
    <p:sldId id="1542" r:id="rId5"/>
    <p:sldId id="1541" r:id="rId6"/>
    <p:sldId id="1543" r:id="rId7"/>
    <p:sldId id="1544" r:id="rId8"/>
    <p:sldId id="1547" r:id="rId9"/>
    <p:sldId id="1545" r:id="rId10"/>
    <p:sldId id="622" r:id="rId11"/>
    <p:sldId id="623" r:id="rId12"/>
    <p:sldId id="624" r:id="rId13"/>
    <p:sldId id="628" r:id="rId14"/>
    <p:sldId id="630" r:id="rId15"/>
    <p:sldId id="629" r:id="rId16"/>
    <p:sldId id="632" r:id="rId17"/>
    <p:sldId id="633" r:id="rId18"/>
    <p:sldId id="1548" r:id="rId19"/>
    <p:sldId id="1538" r:id="rId20"/>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3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05" autoAdjust="0"/>
    <p:restoredTop sz="94660"/>
  </p:normalViewPr>
  <p:slideViewPr>
    <p:cSldViewPr>
      <p:cViewPr varScale="1">
        <p:scale>
          <a:sx n="80" d="100"/>
          <a:sy n="80" d="100"/>
        </p:scale>
        <p:origin x="105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4" y="0"/>
            <a:ext cx="2971800" cy="457200"/>
          </a:xfrm>
          <a:prstGeom prst="rect">
            <a:avLst/>
          </a:prstGeom>
        </p:spPr>
        <p:txBody>
          <a:bodyPr vert="horz" lIns="91440" tIns="45720" rIns="91440" bIns="45720" rtlCol="0"/>
          <a:lstStyle>
            <a:lvl1pPr algn="r">
              <a:defRPr sz="1200"/>
            </a:lvl1pPr>
          </a:lstStyle>
          <a:p>
            <a:fld id="{4687DBFB-ACE0-4E79-8808-385FCEFCB5B7}" type="datetimeFigureOut">
              <a:rPr lang="zh-CN" altLang="en-US" smtClean="0"/>
              <a:pPr/>
              <a:t>2024/8/23</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4" y="8685213"/>
            <a:ext cx="2971800" cy="457200"/>
          </a:xfrm>
          <a:prstGeom prst="rect">
            <a:avLst/>
          </a:prstGeom>
        </p:spPr>
        <p:txBody>
          <a:bodyPr vert="horz" lIns="91440" tIns="45720" rIns="91440" bIns="45720" rtlCol="0" anchor="b"/>
          <a:lstStyle>
            <a:lvl1pPr algn="r">
              <a:defRPr sz="1200"/>
            </a:lvl1pPr>
          </a:lstStyle>
          <a:p>
            <a:fld id="{0892393D-F701-47C2-9EFF-2C365D8DDB79}" type="slidenum">
              <a:rPr lang="zh-CN" altLang="en-US" smtClean="0"/>
              <a:pPr/>
              <a:t>‹#›</a:t>
            </a:fld>
            <a:endParaRPr lang="zh-CN" altLang="en-US"/>
          </a:p>
        </p:txBody>
      </p:sp>
    </p:spTree>
    <p:extLst>
      <p:ext uri="{BB962C8B-B14F-4D97-AF65-F5344CB8AC3E}">
        <p14:creationId xmlns:p14="http://schemas.microsoft.com/office/powerpoint/2010/main" val="31869277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4"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026C558D-B080-46CB-A37C-768934525088}" type="datetimeFigureOut">
              <a:rPr lang="zh-CN" altLang="en-US"/>
              <a:pPr>
                <a:defRPr/>
              </a:pPr>
              <a:t>2024/8/23</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1"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4"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DE3ED4EB-D48F-4AD8-9AAC-BC93CF80A6A5}" type="slidenum">
              <a:rPr lang="zh-CN" altLang="en-US"/>
              <a:pPr>
                <a:defRPr/>
              </a:pPr>
              <a:t>‹#›</a:t>
            </a:fld>
            <a:endParaRPr lang="zh-CN" altLang="en-US"/>
          </a:p>
        </p:txBody>
      </p:sp>
    </p:spTree>
    <p:extLst>
      <p:ext uri="{BB962C8B-B14F-4D97-AF65-F5344CB8AC3E}">
        <p14:creationId xmlns:p14="http://schemas.microsoft.com/office/powerpoint/2010/main" val="38434011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2</a:t>
            </a:fld>
            <a:endParaRPr lang="zh-CN" altLang="en-US">
              <a:solidFill>
                <a:prstClr val="black"/>
              </a:solidFill>
            </a:endParaRPr>
          </a:p>
        </p:txBody>
      </p:sp>
    </p:spTree>
    <p:extLst>
      <p:ext uri="{BB962C8B-B14F-4D97-AF65-F5344CB8AC3E}">
        <p14:creationId xmlns:p14="http://schemas.microsoft.com/office/powerpoint/2010/main" val="3292074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11</a:t>
            </a:fld>
            <a:endParaRPr lang="zh-CN" altLang="en-US"/>
          </a:p>
        </p:txBody>
      </p:sp>
    </p:spTree>
    <p:extLst>
      <p:ext uri="{BB962C8B-B14F-4D97-AF65-F5344CB8AC3E}">
        <p14:creationId xmlns:p14="http://schemas.microsoft.com/office/powerpoint/2010/main" val="270231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12</a:t>
            </a:fld>
            <a:endParaRPr lang="zh-CN" altLang="en-US"/>
          </a:p>
        </p:txBody>
      </p:sp>
    </p:spTree>
    <p:extLst>
      <p:ext uri="{BB962C8B-B14F-4D97-AF65-F5344CB8AC3E}">
        <p14:creationId xmlns:p14="http://schemas.microsoft.com/office/powerpoint/2010/main" val="3904439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13</a:t>
            </a:fld>
            <a:endParaRPr lang="zh-CN" altLang="en-US"/>
          </a:p>
        </p:txBody>
      </p:sp>
    </p:spTree>
    <p:extLst>
      <p:ext uri="{BB962C8B-B14F-4D97-AF65-F5344CB8AC3E}">
        <p14:creationId xmlns:p14="http://schemas.microsoft.com/office/powerpoint/2010/main" val="413180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14</a:t>
            </a:fld>
            <a:endParaRPr lang="zh-CN" altLang="en-US"/>
          </a:p>
        </p:txBody>
      </p:sp>
    </p:spTree>
    <p:extLst>
      <p:ext uri="{BB962C8B-B14F-4D97-AF65-F5344CB8AC3E}">
        <p14:creationId xmlns:p14="http://schemas.microsoft.com/office/powerpoint/2010/main" val="2124176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15</a:t>
            </a:fld>
            <a:endParaRPr lang="zh-CN" altLang="en-US"/>
          </a:p>
        </p:txBody>
      </p:sp>
    </p:spTree>
    <p:extLst>
      <p:ext uri="{BB962C8B-B14F-4D97-AF65-F5344CB8AC3E}">
        <p14:creationId xmlns:p14="http://schemas.microsoft.com/office/powerpoint/2010/main" val="29695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16</a:t>
            </a:fld>
            <a:endParaRPr lang="zh-CN" altLang="en-US"/>
          </a:p>
        </p:txBody>
      </p:sp>
    </p:spTree>
    <p:extLst>
      <p:ext uri="{BB962C8B-B14F-4D97-AF65-F5344CB8AC3E}">
        <p14:creationId xmlns:p14="http://schemas.microsoft.com/office/powerpoint/2010/main" val="77645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17</a:t>
            </a:fld>
            <a:endParaRPr lang="zh-CN" altLang="en-US"/>
          </a:p>
        </p:txBody>
      </p:sp>
    </p:spTree>
    <p:extLst>
      <p:ext uri="{BB962C8B-B14F-4D97-AF65-F5344CB8AC3E}">
        <p14:creationId xmlns:p14="http://schemas.microsoft.com/office/powerpoint/2010/main" val="1788081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18</a:t>
            </a:fld>
            <a:endParaRPr lang="zh-CN" altLang="en-US"/>
          </a:p>
        </p:txBody>
      </p:sp>
    </p:spTree>
    <p:extLst>
      <p:ext uri="{BB962C8B-B14F-4D97-AF65-F5344CB8AC3E}">
        <p14:creationId xmlns:p14="http://schemas.microsoft.com/office/powerpoint/2010/main" val="443752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3</a:t>
            </a:fld>
            <a:endParaRPr lang="zh-CN" altLang="en-US"/>
          </a:p>
        </p:txBody>
      </p:sp>
    </p:spTree>
    <p:extLst>
      <p:ext uri="{BB962C8B-B14F-4D97-AF65-F5344CB8AC3E}">
        <p14:creationId xmlns:p14="http://schemas.microsoft.com/office/powerpoint/2010/main" val="246474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先装最外面的，从外向内安装</a:t>
            </a:r>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4</a:t>
            </a:fld>
            <a:endParaRPr lang="zh-CN" altLang="en-US"/>
          </a:p>
        </p:txBody>
      </p:sp>
    </p:spTree>
    <p:extLst>
      <p:ext uri="{BB962C8B-B14F-4D97-AF65-F5344CB8AC3E}">
        <p14:creationId xmlns:p14="http://schemas.microsoft.com/office/powerpoint/2010/main" val="1034868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5</a:t>
            </a:fld>
            <a:endParaRPr lang="zh-CN" altLang="en-US"/>
          </a:p>
        </p:txBody>
      </p:sp>
    </p:spTree>
    <p:extLst>
      <p:ext uri="{BB962C8B-B14F-4D97-AF65-F5344CB8AC3E}">
        <p14:creationId xmlns:p14="http://schemas.microsoft.com/office/powerpoint/2010/main" val="1847515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6</a:t>
            </a:fld>
            <a:endParaRPr lang="zh-CN" altLang="en-US"/>
          </a:p>
        </p:txBody>
      </p:sp>
    </p:spTree>
    <p:extLst>
      <p:ext uri="{BB962C8B-B14F-4D97-AF65-F5344CB8AC3E}">
        <p14:creationId xmlns:p14="http://schemas.microsoft.com/office/powerpoint/2010/main" val="51370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7</a:t>
            </a:fld>
            <a:endParaRPr lang="zh-CN" altLang="en-US"/>
          </a:p>
        </p:txBody>
      </p:sp>
    </p:spTree>
    <p:extLst>
      <p:ext uri="{BB962C8B-B14F-4D97-AF65-F5344CB8AC3E}">
        <p14:creationId xmlns:p14="http://schemas.microsoft.com/office/powerpoint/2010/main" val="359804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8</a:t>
            </a:fld>
            <a:endParaRPr lang="zh-CN" altLang="en-US"/>
          </a:p>
        </p:txBody>
      </p:sp>
    </p:spTree>
    <p:extLst>
      <p:ext uri="{BB962C8B-B14F-4D97-AF65-F5344CB8AC3E}">
        <p14:creationId xmlns:p14="http://schemas.microsoft.com/office/powerpoint/2010/main" val="31043887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pPr>
                <a:defRPr/>
              </a:pPr>
              <a:t>9</a:t>
            </a:fld>
            <a:endParaRPr lang="zh-CN" altLang="en-US"/>
          </a:p>
        </p:txBody>
      </p:sp>
    </p:spTree>
    <p:extLst>
      <p:ext uri="{BB962C8B-B14F-4D97-AF65-F5344CB8AC3E}">
        <p14:creationId xmlns:p14="http://schemas.microsoft.com/office/powerpoint/2010/main" val="33541524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DE3ED4EB-D48F-4AD8-9AAC-BC93CF80A6A5}" type="slidenum">
              <a:rPr lang="zh-CN" altLang="en-US" smtClean="0">
                <a:solidFill>
                  <a:prstClr val="black"/>
                </a:solidFill>
              </a:rPr>
              <a:pPr>
                <a:defRPr/>
              </a:pPr>
              <a:t>10</a:t>
            </a:fld>
            <a:endParaRPr lang="zh-CN" altLang="en-US">
              <a:solidFill>
                <a:prstClr val="black"/>
              </a:solidFill>
            </a:endParaRPr>
          </a:p>
        </p:txBody>
      </p:sp>
    </p:spTree>
    <p:extLst>
      <p:ext uri="{BB962C8B-B14F-4D97-AF65-F5344CB8AC3E}">
        <p14:creationId xmlns:p14="http://schemas.microsoft.com/office/powerpoint/2010/main" val="814252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1774BD1A-75D8-4FDD-925E-A69CDFA434B4}" type="datetime1">
              <a:rPr lang="zh-CN" altLang="en-US" smtClean="0"/>
              <a:t>2024/8/23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C22D90F-8D20-4013-A7B5-546066B0362C}" type="slidenum">
              <a:rPr lang="zh-CN" altLang="en-US"/>
              <a:pPr>
                <a:defRPr/>
              </a:pPr>
              <a:t>‹#›</a:t>
            </a:fld>
            <a:endParaRPr lang="zh-CN" altLang="en-US"/>
          </a:p>
        </p:txBody>
      </p:sp>
    </p:spTree>
    <p:extLst>
      <p:ext uri="{BB962C8B-B14F-4D97-AF65-F5344CB8AC3E}">
        <p14:creationId xmlns:p14="http://schemas.microsoft.com/office/powerpoint/2010/main" val="6224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65BC8CE-C5D1-4DB7-A9A1-F0A0860662A4}" type="datetime1">
              <a:rPr lang="zh-CN" altLang="en-US" smtClean="0"/>
              <a:t>2024/8/23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DD02241-F8B1-49C5-AD48-4205DFFF0DF8}" type="slidenum">
              <a:rPr lang="zh-CN" altLang="en-US"/>
              <a:pPr>
                <a:defRPr/>
              </a:pPr>
              <a:t>‹#›</a:t>
            </a:fld>
            <a:endParaRPr lang="zh-CN" altLang="en-US"/>
          </a:p>
        </p:txBody>
      </p:sp>
    </p:spTree>
    <p:extLst>
      <p:ext uri="{BB962C8B-B14F-4D97-AF65-F5344CB8AC3E}">
        <p14:creationId xmlns:p14="http://schemas.microsoft.com/office/powerpoint/2010/main" val="3280095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4DD33B7B-ECD6-4A9A-892C-7D0688486DB9}" type="datetime1">
              <a:rPr lang="zh-CN" altLang="en-US" smtClean="0"/>
              <a:t>2024/8/23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702A648-6BBF-4411-9A4F-CE96B9DD1809}" type="slidenum">
              <a:rPr lang="zh-CN" altLang="en-US"/>
              <a:pPr>
                <a:defRPr/>
              </a:pPr>
              <a:t>‹#›</a:t>
            </a:fld>
            <a:endParaRPr lang="zh-CN" altLang="en-US"/>
          </a:p>
        </p:txBody>
      </p:sp>
    </p:spTree>
    <p:extLst>
      <p:ext uri="{BB962C8B-B14F-4D97-AF65-F5344CB8AC3E}">
        <p14:creationId xmlns:p14="http://schemas.microsoft.com/office/powerpoint/2010/main" val="276928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ED91A05B-C254-448F-9F2D-9CA8AE0221C0}" type="datetime1">
              <a:rPr lang="zh-CN" altLang="en-US" smtClean="0"/>
              <a:t>2024/8/23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4BEEA27-C98A-4D6E-B88E-6F0045E4FB59}" type="slidenum">
              <a:rPr lang="zh-CN" altLang="en-US"/>
              <a:pPr>
                <a:defRPr/>
              </a:pPr>
              <a:t>‹#›</a:t>
            </a:fld>
            <a:endParaRPr lang="zh-CN" altLang="en-US"/>
          </a:p>
        </p:txBody>
      </p:sp>
    </p:spTree>
    <p:extLst>
      <p:ext uri="{BB962C8B-B14F-4D97-AF65-F5344CB8AC3E}">
        <p14:creationId xmlns:p14="http://schemas.microsoft.com/office/powerpoint/2010/main" val="3644446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8C839A6-480A-41D3-BAEA-DE474895AB86}" type="datetime1">
              <a:rPr lang="zh-CN" altLang="en-US" smtClean="0"/>
              <a:t>2024/8/23</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FFE8A5-05D8-4769-8E3F-EEA84A81994B}" type="slidenum">
              <a:rPr lang="zh-CN" altLang="en-US"/>
              <a:pPr>
                <a:defRPr/>
              </a:pPr>
              <a:t>‹#›</a:t>
            </a:fld>
            <a:endParaRPr lang="zh-CN" altLang="en-US"/>
          </a:p>
        </p:txBody>
      </p:sp>
    </p:spTree>
    <p:extLst>
      <p:ext uri="{BB962C8B-B14F-4D97-AF65-F5344CB8AC3E}">
        <p14:creationId xmlns:p14="http://schemas.microsoft.com/office/powerpoint/2010/main" val="68457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FD4400C0-D82A-473E-93C8-0313E4679652}" type="datetime1">
              <a:rPr lang="zh-CN" altLang="en-US" smtClean="0"/>
              <a:t>2024/8/23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0FFDD9CA-8383-469B-9581-0D9B14342F10}" type="slidenum">
              <a:rPr lang="zh-CN" altLang="en-US"/>
              <a:pPr>
                <a:defRPr/>
              </a:pPr>
              <a:t>‹#›</a:t>
            </a:fld>
            <a:endParaRPr lang="zh-CN" altLang="en-US"/>
          </a:p>
        </p:txBody>
      </p:sp>
    </p:spTree>
    <p:extLst>
      <p:ext uri="{BB962C8B-B14F-4D97-AF65-F5344CB8AC3E}">
        <p14:creationId xmlns:p14="http://schemas.microsoft.com/office/powerpoint/2010/main" val="46454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32838AC3-990E-439A-9098-A5912D957271}" type="datetime1">
              <a:rPr lang="zh-CN" altLang="en-US" smtClean="0"/>
              <a:t>2024/8/23</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F11588BE-B011-41E5-9F1F-3575DA4BE413}" type="slidenum">
              <a:rPr lang="zh-CN" altLang="en-US"/>
              <a:pPr>
                <a:defRPr/>
              </a:pPr>
              <a:t>‹#›</a:t>
            </a:fld>
            <a:endParaRPr lang="zh-CN" altLang="en-US"/>
          </a:p>
        </p:txBody>
      </p:sp>
    </p:spTree>
    <p:extLst>
      <p:ext uri="{BB962C8B-B14F-4D97-AF65-F5344CB8AC3E}">
        <p14:creationId xmlns:p14="http://schemas.microsoft.com/office/powerpoint/2010/main" val="4214003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0980DC3F-50B9-41AF-A1E4-C6A9EA9867F3}" type="datetime1">
              <a:rPr lang="zh-CN" altLang="en-US" smtClean="0"/>
              <a:t>2024/8/23</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21683DF-D507-43F4-81CB-95BA739AB1EA}" type="slidenum">
              <a:rPr lang="zh-CN" altLang="en-US"/>
              <a:pPr>
                <a:defRPr/>
              </a:pPr>
              <a:t>‹#›</a:t>
            </a:fld>
            <a:endParaRPr lang="zh-CN" altLang="en-US"/>
          </a:p>
        </p:txBody>
      </p:sp>
    </p:spTree>
    <p:extLst>
      <p:ext uri="{BB962C8B-B14F-4D97-AF65-F5344CB8AC3E}">
        <p14:creationId xmlns:p14="http://schemas.microsoft.com/office/powerpoint/2010/main" val="163853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8A55D646-DEAE-4F97-86CB-C9D4936CA1A8}" type="datetime1">
              <a:rPr lang="zh-CN" altLang="en-US" smtClean="0"/>
              <a:t>2024/8/23</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087F39C-DA07-4146-9BE6-BD889279E46C}" type="slidenum">
              <a:rPr lang="zh-CN" altLang="en-US"/>
              <a:pPr>
                <a:defRPr/>
              </a:pPr>
              <a:t>‹#›</a:t>
            </a:fld>
            <a:endParaRPr lang="zh-CN" altLang="en-US"/>
          </a:p>
        </p:txBody>
      </p:sp>
    </p:spTree>
    <p:extLst>
      <p:ext uri="{BB962C8B-B14F-4D97-AF65-F5344CB8AC3E}">
        <p14:creationId xmlns:p14="http://schemas.microsoft.com/office/powerpoint/2010/main" val="213951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880E8068-97F6-4312-BF5F-B0E86E899760}" type="datetime1">
              <a:rPr lang="zh-CN" altLang="en-US" smtClean="0"/>
              <a:t>2024/8/23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6E3654C-B73D-4C9B-A229-34ACFB827E4D}" type="slidenum">
              <a:rPr lang="zh-CN" altLang="en-US"/>
              <a:pPr>
                <a:defRPr/>
              </a:pPr>
              <a:t>‹#›</a:t>
            </a:fld>
            <a:endParaRPr lang="zh-CN" altLang="en-US"/>
          </a:p>
        </p:txBody>
      </p:sp>
    </p:spTree>
    <p:extLst>
      <p:ext uri="{BB962C8B-B14F-4D97-AF65-F5344CB8AC3E}">
        <p14:creationId xmlns:p14="http://schemas.microsoft.com/office/powerpoint/2010/main" val="61877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A7C7075-2799-4A1C-BB41-E46205170CAA}" type="datetime1">
              <a:rPr lang="zh-CN" altLang="en-US" smtClean="0"/>
              <a:t>2024/8/23</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4B01335-BBCB-4139-A816-7BD1F02F478F}" type="slidenum">
              <a:rPr lang="zh-CN" altLang="en-US"/>
              <a:pPr>
                <a:defRPr/>
              </a:pPr>
              <a:t>‹#›</a:t>
            </a:fld>
            <a:endParaRPr lang="zh-CN" altLang="en-US"/>
          </a:p>
        </p:txBody>
      </p:sp>
    </p:spTree>
    <p:extLst>
      <p:ext uri="{BB962C8B-B14F-4D97-AF65-F5344CB8AC3E}">
        <p14:creationId xmlns:p14="http://schemas.microsoft.com/office/powerpoint/2010/main" val="229860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1" name="文本占位符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3F4F601B-7662-4711-83C9-EEF3BAB9C364}" type="datetime1">
              <a:rPr lang="zh-CN" altLang="en-US" smtClean="0"/>
              <a:t>2024/8/23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F15536B3-966F-41F4-9BC4-AD498C85DBE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21.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1.wmf"/><Relationship Id="rId9"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23.png"/><Relationship Id="rId5" Type="http://schemas.openxmlformats.org/officeDocument/2006/relationships/oleObject" Target="../embeddings/oleObject8.bin"/><Relationship Id="rId10" Type="http://schemas.openxmlformats.org/officeDocument/2006/relationships/image" Target="../media/image22.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9.bin"/><Relationship Id="rId7"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oleObject" Target="../embeddings/oleObject7.bin"/><Relationship Id="rId11"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oleObject" Target="../embeddings/oleObject11.bin"/><Relationship Id="rId4" Type="http://schemas.openxmlformats.org/officeDocument/2006/relationships/image" Target="../media/image2.wmf"/><Relationship Id="rId9" Type="http://schemas.openxmlformats.org/officeDocument/2006/relationships/oleObject" Target="../embeddings/oleObject10.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28.png"/><Relationship Id="rId5" Type="http://schemas.openxmlformats.org/officeDocument/2006/relationships/oleObject" Target="../embeddings/oleObject8.bin"/><Relationship Id="rId10" Type="http://schemas.openxmlformats.org/officeDocument/2006/relationships/oleObject" Target="../embeddings/oleObject9.bin"/><Relationship Id="rId4" Type="http://schemas.openxmlformats.org/officeDocument/2006/relationships/image" Target="../media/image1.wmf"/><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30.png"/><Relationship Id="rId5" Type="http://schemas.openxmlformats.org/officeDocument/2006/relationships/oleObject" Target="../embeddings/oleObject8.bin"/><Relationship Id="rId10" Type="http://schemas.openxmlformats.org/officeDocument/2006/relationships/image" Target="../media/image29.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33.png"/><Relationship Id="rId5" Type="http://schemas.openxmlformats.org/officeDocument/2006/relationships/oleObject" Target="../embeddings/oleObject8.bin"/><Relationship Id="rId10" Type="http://schemas.openxmlformats.org/officeDocument/2006/relationships/image" Target="../media/image32.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35.png"/><Relationship Id="rId5" Type="http://schemas.openxmlformats.org/officeDocument/2006/relationships/oleObject" Target="../embeddings/oleObject8.bin"/><Relationship Id="rId10" Type="http://schemas.openxmlformats.org/officeDocument/2006/relationships/image" Target="../media/image34.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10" Type="http://schemas.openxmlformats.org/officeDocument/2006/relationships/image" Target="../media/image37.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wmf"/><Relationship Id="rId9"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3.png"/><Relationship Id="rId5" Type="http://schemas.openxmlformats.org/officeDocument/2006/relationships/oleObject" Target="../embeddings/oleObject2.bin"/><Relationship Id="rId10" Type="http://schemas.openxmlformats.org/officeDocument/2006/relationships/oleObject" Target="../embeddings/oleObject6.bin"/><Relationship Id="rId4" Type="http://schemas.openxmlformats.org/officeDocument/2006/relationships/image" Target="../media/image1.wmf"/><Relationship Id="rId9"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5.png"/><Relationship Id="rId5" Type="http://schemas.openxmlformats.org/officeDocument/2006/relationships/oleObject" Target="../embeddings/oleObject8.bin"/><Relationship Id="rId10" Type="http://schemas.openxmlformats.org/officeDocument/2006/relationships/image" Target="../media/image4.png"/><Relationship Id="rId4" Type="http://schemas.openxmlformats.org/officeDocument/2006/relationships/image" Target="../media/image1.wmf"/><Relationship Id="rId9" Type="http://schemas.openxmlformats.org/officeDocument/2006/relationships/oleObject" Target="../embeddings/oleObject11.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4" Type="http://schemas.openxmlformats.org/officeDocument/2006/relationships/image" Target="../media/image1.wmf"/><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10" Type="http://schemas.openxmlformats.org/officeDocument/2006/relationships/image" Target="../media/image8.png"/><Relationship Id="rId4" Type="http://schemas.openxmlformats.org/officeDocument/2006/relationships/image" Target="../media/image1.wmf"/><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11.png"/><Relationship Id="rId5" Type="http://schemas.openxmlformats.org/officeDocument/2006/relationships/oleObject" Target="../embeddings/oleObject8.bin"/><Relationship Id="rId10" Type="http://schemas.openxmlformats.org/officeDocument/2006/relationships/image" Target="../media/image10.png"/><Relationship Id="rId4" Type="http://schemas.openxmlformats.org/officeDocument/2006/relationships/image" Target="../media/image1.wmf"/><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10" Type="http://schemas.openxmlformats.org/officeDocument/2006/relationships/image" Target="../media/image13.png"/><Relationship Id="rId4" Type="http://schemas.openxmlformats.org/officeDocument/2006/relationships/image" Target="../media/image1.wmf"/><Relationship Id="rId9"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image" Target="../media/image18.png"/><Relationship Id="rId3" Type="http://schemas.openxmlformats.org/officeDocument/2006/relationships/oleObject" Target="../embeddings/oleObject7.bin"/><Relationship Id="rId7" Type="http://schemas.openxmlformats.org/officeDocument/2006/relationships/oleObject" Target="../embeddings/oleObject10.bin"/><Relationship Id="rId12"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wmf"/><Relationship Id="rId11" Type="http://schemas.openxmlformats.org/officeDocument/2006/relationships/image" Target="../media/image16.png"/><Relationship Id="rId5" Type="http://schemas.openxmlformats.org/officeDocument/2006/relationships/oleObject" Target="../embeddings/oleObject8.bin"/><Relationship Id="rId10" Type="http://schemas.openxmlformats.org/officeDocument/2006/relationships/image" Target="../media/image15.png"/><Relationship Id="rId4" Type="http://schemas.openxmlformats.org/officeDocument/2006/relationships/image" Target="../media/image1.wmf"/><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7.bin"/><Relationship Id="rId7" Type="http://schemas.openxmlformats.org/officeDocument/2006/relationships/oleObject" Target="../embeddings/oleObject10.bin"/><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wmf"/><Relationship Id="rId5" Type="http://schemas.openxmlformats.org/officeDocument/2006/relationships/oleObject" Target="../embeddings/oleObject8.bin"/><Relationship Id="rId10" Type="http://schemas.openxmlformats.org/officeDocument/2006/relationships/image" Target="../media/image20.png"/><Relationship Id="rId4" Type="http://schemas.openxmlformats.org/officeDocument/2006/relationships/image" Target="../media/image1.wmf"/><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a:xfrm>
            <a:off x="360000" y="1080000"/>
            <a:ext cx="8280000" cy="4680000"/>
          </a:xfrm>
        </p:spPr>
        <p:txBody>
          <a:bodyPr/>
          <a:lstStyle/>
          <a:p>
            <a:pPr eaLnBrk="1" hangingPunct="1">
              <a:lnSpc>
                <a:spcPts val="5000"/>
              </a:lnSpc>
              <a:spcBef>
                <a:spcPts val="3000"/>
              </a:spcBef>
              <a:spcAft>
                <a:spcPts val="3000"/>
              </a:spcAft>
            </a:pPr>
            <a:r>
              <a:rPr lang="en-US" altLang="zh-CN" sz="3600" b="1" dirty="0">
                <a:solidFill>
                  <a:srgbClr val="FF0000"/>
                </a:solidFill>
                <a:latin typeface="Calibri Light" panose="020F0302020204030204" pitchFamily="34" charset="0"/>
                <a:cs typeface="Times New Roman" pitchFamily="18" charset="0"/>
              </a:rPr>
              <a:t>MDI </a:t>
            </a:r>
            <a:r>
              <a:rPr lang="zh-CN" altLang="en-US" sz="3600" b="1" dirty="0">
                <a:solidFill>
                  <a:srgbClr val="FF0000"/>
                </a:solidFill>
                <a:latin typeface="Calibri Light" panose="020F0302020204030204" pitchFamily="34" charset="0"/>
                <a:cs typeface="Times New Roman" pitchFamily="18" charset="0"/>
              </a:rPr>
              <a:t>准直方案初步设计</a:t>
            </a:r>
            <a:br>
              <a:rPr lang="en-US" altLang="zh-CN" sz="4000" b="1" dirty="0">
                <a:solidFill>
                  <a:srgbClr val="FF0000"/>
                </a:solidFill>
                <a:latin typeface="Calibri Light" panose="020F0302020204030204" pitchFamily="34" charset="0"/>
                <a:cs typeface="Times New Roman" pitchFamily="18" charset="0"/>
              </a:rPr>
            </a:br>
            <a:br>
              <a:rPr lang="en-US" altLang="zh-CN" sz="2400" b="1" dirty="0">
                <a:latin typeface="Times New Roman" pitchFamily="18" charset="0"/>
                <a:cs typeface="Times New Roman" pitchFamily="18" charset="0"/>
              </a:rPr>
            </a:br>
            <a:r>
              <a:rPr lang="zh-CN" altLang="en-US" sz="2000" b="1" dirty="0">
                <a:latin typeface="Times New Roman" pitchFamily="18" charset="0"/>
                <a:cs typeface="Times New Roman" pitchFamily="18" charset="0"/>
              </a:rPr>
              <a:t>王小龙</a:t>
            </a:r>
            <a:br>
              <a:rPr lang="en-US" altLang="zh-CN" sz="2000" b="1" dirty="0">
                <a:latin typeface="Times New Roman" pitchFamily="18" charset="0"/>
                <a:cs typeface="Times New Roman" pitchFamily="18" charset="0"/>
              </a:rPr>
            </a:br>
            <a:r>
              <a:rPr lang="zh-CN" altLang="en-US" sz="2000" b="1" dirty="0">
                <a:latin typeface="Times New Roman" pitchFamily="18" charset="0"/>
                <a:cs typeface="Times New Roman" pitchFamily="18" charset="0"/>
              </a:rPr>
              <a:t>（代表</a:t>
            </a:r>
            <a:r>
              <a:rPr lang="en-US" altLang="zh-CN" sz="2000" b="1" dirty="0">
                <a:latin typeface="Times New Roman" pitchFamily="18" charset="0"/>
                <a:cs typeface="Times New Roman" pitchFamily="18" charset="0"/>
              </a:rPr>
              <a:t>CEPC</a:t>
            </a:r>
            <a:r>
              <a:rPr lang="zh-CN" altLang="en-US" sz="2000" b="1" dirty="0">
                <a:latin typeface="Times New Roman" pitchFamily="18" charset="0"/>
                <a:cs typeface="Times New Roman" pitchFamily="18" charset="0"/>
              </a:rPr>
              <a:t>准直团队）</a:t>
            </a:r>
            <a:br>
              <a:rPr lang="en-US" altLang="zh-CN" sz="2000" b="1" dirty="0">
                <a:latin typeface="Times New Roman" pitchFamily="18" charset="0"/>
                <a:cs typeface="Times New Roman" pitchFamily="18" charset="0"/>
              </a:rPr>
            </a:br>
            <a:r>
              <a:rPr lang="en-US" altLang="zh-CN" sz="2000" b="1" dirty="0">
                <a:latin typeface="Times New Roman" pitchFamily="18" charset="0"/>
                <a:cs typeface="Times New Roman" pitchFamily="18" charset="0"/>
              </a:rPr>
              <a:t>2024</a:t>
            </a:r>
            <a:r>
              <a:rPr lang="zh-CN" altLang="en-US" sz="2000" b="1" dirty="0">
                <a:latin typeface="Times New Roman" pitchFamily="18" charset="0"/>
                <a:cs typeface="Times New Roman" pitchFamily="18" charset="0"/>
              </a:rPr>
              <a:t>年</a:t>
            </a:r>
            <a:r>
              <a:rPr lang="en-US" altLang="zh-CN" sz="2000" b="1" dirty="0">
                <a:latin typeface="Times New Roman" pitchFamily="18" charset="0"/>
                <a:cs typeface="Times New Roman" pitchFamily="18" charset="0"/>
              </a:rPr>
              <a:t>CEPC</a:t>
            </a:r>
            <a:r>
              <a:rPr lang="zh-CN" altLang="en-US" sz="2000" b="1" dirty="0">
                <a:latin typeface="Times New Roman" pitchFamily="18" charset="0"/>
                <a:cs typeface="Times New Roman" pitchFamily="18" charset="0"/>
              </a:rPr>
              <a:t>机械设计研讨会，河南洛阳</a:t>
            </a:r>
            <a:br>
              <a:rPr lang="en-US" altLang="zh-CN" sz="2000" b="1" dirty="0">
                <a:latin typeface="Times New Roman" pitchFamily="18" charset="0"/>
                <a:cs typeface="Times New Roman" pitchFamily="18" charset="0"/>
              </a:rPr>
            </a:br>
            <a:r>
              <a:rPr lang="en-US" altLang="zh-CN" sz="2000" b="1" dirty="0">
                <a:latin typeface="Times New Roman" pitchFamily="18" charset="0"/>
                <a:cs typeface="Times New Roman" pitchFamily="18" charset="0"/>
              </a:rPr>
              <a:t>2024-8-23</a:t>
            </a:r>
            <a:endParaRPr lang="zh-CN" altLang="en-US" sz="2000" b="1" dirty="0">
              <a:latin typeface="Calibri Light" panose="020F0302020204030204" pitchFamily="34" charset="0"/>
              <a:cs typeface="Times New Roman" panose="02020603050405020304" pitchFamily="18" charset="0"/>
            </a:endParaRPr>
          </a:p>
        </p:txBody>
      </p:sp>
      <p:sp>
        <p:nvSpPr>
          <p:cNvPr id="2" name="灯片编号占位符 1">
            <a:extLst>
              <a:ext uri="{FF2B5EF4-FFF2-40B4-BE49-F238E27FC236}">
                <a16:creationId xmlns:a16="http://schemas.microsoft.com/office/drawing/2014/main" id="{515B3088-ECBE-B5E3-6C58-C717CC0D2369}"/>
              </a:ext>
            </a:extLst>
          </p:cNvPr>
          <p:cNvSpPr>
            <a:spLocks noGrp="1"/>
          </p:cNvSpPr>
          <p:nvPr>
            <p:ph type="sldNum" sz="quarter" idx="12"/>
          </p:nvPr>
        </p:nvSpPr>
        <p:spPr/>
        <p:txBody>
          <a:bodyPr/>
          <a:lstStyle/>
          <a:p>
            <a:pPr>
              <a:defRPr/>
            </a:pPr>
            <a:fld id="{521683DF-D507-43F4-81CB-95BA739AB1EA}" type="slidenum">
              <a:rPr lang="zh-CN" altLang="en-US" smtClean="0"/>
              <a:pPr>
                <a:defRPr/>
              </a:pPr>
              <a:t>1</a:t>
            </a:fld>
            <a:endParaRPr lang="zh-CN" altLang="en-US"/>
          </a:p>
        </p:txBody>
      </p:sp>
    </p:spTree>
    <p:extLst>
      <p:ext uri="{BB962C8B-B14F-4D97-AF65-F5344CB8AC3E}">
        <p14:creationId xmlns:p14="http://schemas.microsoft.com/office/powerpoint/2010/main" val="4052643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graphicFrame>
        <p:nvGraphicFramePr>
          <p:cNvPr id="8" name="Object 5"/>
          <p:cNvGraphicFramePr>
            <a:graphicFrameLocks noChangeAspect="1"/>
          </p:cNvGraphicFramePr>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10" imgW="428207" imgH="666100" progId="Equation.DSMT4">
                  <p:embed/>
                </p:oleObj>
              </mc:Choice>
              <mc:Fallback>
                <p:oleObj name="Equation" r:id="rId10"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内容占位符 2"/>
          <p:cNvSpPr txBox="1">
            <a:spLocks/>
          </p:cNvSpPr>
          <p:nvPr/>
        </p:nvSpPr>
        <p:spPr>
          <a:xfrm>
            <a:off x="755576" y="908720"/>
            <a:ext cx="3311599" cy="154253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lvl="1" indent="-514350" eaLnBrk="1" hangingPunct="1">
              <a:spcBef>
                <a:spcPts val="600"/>
              </a:spcBef>
              <a:spcAft>
                <a:spcPts val="600"/>
              </a:spcAft>
              <a:buClr>
                <a:srgbClr val="FF0000"/>
              </a:buClr>
              <a:buSzPct val="80000"/>
              <a:buFont typeface="+mj-lt"/>
              <a:buAutoNum type="arabicPeriod" startAt="2"/>
              <a:defRPr/>
            </a:pPr>
            <a:r>
              <a:rPr lang="zh-CN" altLang="en-US" sz="2400" dirty="0">
                <a:solidFill>
                  <a:prstClr val="black"/>
                </a:solidFill>
                <a:latin typeface="Times New Roman" pitchFamily="18" charset="0"/>
                <a:cs typeface="Times New Roman" pitchFamily="18" charset="0"/>
              </a:rPr>
              <a:t>恒温模组安装准直</a:t>
            </a:r>
            <a:endParaRPr lang="en-US" altLang="zh-CN" sz="2400"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ea"/>
              <a:buAutoNum type="circleNumDbPlain"/>
              <a:defRPr/>
            </a:pPr>
            <a:r>
              <a:rPr lang="zh-CN" altLang="en-US" sz="2000" dirty="0">
                <a:solidFill>
                  <a:prstClr val="black"/>
                </a:solidFill>
                <a:latin typeface="Times New Roman" pitchFamily="18" charset="0"/>
                <a:cs typeface="Times New Roman" pitchFamily="18" charset="0"/>
              </a:rPr>
              <a:t>恒温模组预准直</a:t>
            </a:r>
            <a:endParaRPr lang="en-US" altLang="zh-CN" sz="2000"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circleNumDbPlain"/>
              <a:defRPr/>
            </a:pPr>
            <a:r>
              <a:rPr lang="zh-CN" altLang="en-US" sz="2000" dirty="0">
                <a:solidFill>
                  <a:prstClr val="black"/>
                </a:solidFill>
                <a:latin typeface="Times New Roman" pitchFamily="18" charset="0"/>
                <a:cs typeface="Times New Roman" pitchFamily="18" charset="0"/>
              </a:rPr>
              <a:t>恒温模组安装准直</a:t>
            </a:r>
            <a:endParaRPr lang="en-US" altLang="zh-CN" sz="2000"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circleNumDbPlain"/>
              <a:defRPr/>
            </a:pPr>
            <a:endParaRPr lang="en-US" altLang="zh-CN" sz="2000" dirty="0">
              <a:solidFill>
                <a:prstClr val="black"/>
              </a:solidFill>
              <a:latin typeface="Times New Roman" pitchFamily="18" charset="0"/>
              <a:cs typeface="Times New Roman" pitchFamily="18" charset="0"/>
            </a:endParaRPr>
          </a:p>
        </p:txBody>
      </p:sp>
      <p:sp>
        <p:nvSpPr>
          <p:cNvPr id="16" name="内容占位符 2"/>
          <p:cNvSpPr txBox="1">
            <a:spLocks/>
          </p:cNvSpPr>
          <p:nvPr/>
        </p:nvSpPr>
        <p:spPr>
          <a:xfrm>
            <a:off x="735574" y="2905871"/>
            <a:ext cx="7779251" cy="68298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mj-lt"/>
              <a:buAutoNum type="arabicPeriod"/>
              <a:defRPr/>
            </a:pPr>
            <a:r>
              <a:rPr lang="zh-CN" altLang="en-US" sz="2400" dirty="0">
                <a:latin typeface="Times New Roman" pitchFamily="18" charset="0"/>
                <a:cs typeface="Times New Roman" pitchFamily="18" charset="0"/>
              </a:rPr>
              <a:t>恒温模组预准直</a:t>
            </a:r>
            <a:endParaRPr lang="en-US" altLang="zh-CN" sz="2400" dirty="0">
              <a:latin typeface="Times New Roman" pitchFamily="18" charset="0"/>
              <a:cs typeface="Times New Roman" pitchFamily="18" charset="0"/>
            </a:endParaRPr>
          </a:p>
        </p:txBody>
      </p:sp>
      <p:pic>
        <p:nvPicPr>
          <p:cNvPr id="11" name="图片 10">
            <a:extLst>
              <a:ext uri="{FF2B5EF4-FFF2-40B4-BE49-F238E27FC236}">
                <a16:creationId xmlns:a16="http://schemas.microsoft.com/office/drawing/2014/main" id="{C80540F7-551E-74A5-FB80-91224158A7A4}"/>
              </a:ext>
            </a:extLst>
          </p:cNvPr>
          <p:cNvPicPr>
            <a:picLocks noChangeAspect="1"/>
          </p:cNvPicPr>
          <p:nvPr/>
        </p:nvPicPr>
        <p:blipFill>
          <a:blip r:embed="rId11"/>
          <a:stretch>
            <a:fillRect/>
          </a:stretch>
        </p:blipFill>
        <p:spPr>
          <a:xfrm>
            <a:off x="3368932" y="4083618"/>
            <a:ext cx="5068416" cy="2039482"/>
          </a:xfrm>
          <a:prstGeom prst="rect">
            <a:avLst/>
          </a:prstGeom>
        </p:spPr>
      </p:pic>
      <p:sp>
        <p:nvSpPr>
          <p:cNvPr id="12" name="内容占位符 2">
            <a:extLst>
              <a:ext uri="{FF2B5EF4-FFF2-40B4-BE49-F238E27FC236}">
                <a16:creationId xmlns:a16="http://schemas.microsoft.com/office/drawing/2014/main" id="{D715C7A6-D3B7-C4BE-90E5-94B3F7CC54EE}"/>
              </a:ext>
            </a:extLst>
          </p:cNvPr>
          <p:cNvSpPr txBox="1">
            <a:spLocks/>
          </p:cNvSpPr>
          <p:nvPr/>
        </p:nvSpPr>
        <p:spPr>
          <a:xfrm>
            <a:off x="4067175" y="1479012"/>
            <a:ext cx="3439972" cy="932024"/>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457200" eaLnBrk="1" hangingPunct="1">
              <a:spcBef>
                <a:spcPts val="600"/>
              </a:spcBef>
              <a:spcAft>
                <a:spcPts val="600"/>
              </a:spcAft>
              <a:buClr>
                <a:srgbClr val="FF0000"/>
              </a:buClr>
              <a:buSzPct val="80000"/>
              <a:buFont typeface="+mj-ea"/>
              <a:buAutoNum type="circleNumDbPlain" startAt="3"/>
              <a:defRPr/>
            </a:pPr>
            <a:r>
              <a:rPr lang="zh-CN" altLang="en-US" sz="2000" dirty="0">
                <a:solidFill>
                  <a:prstClr val="black"/>
                </a:solidFill>
                <a:latin typeface="Times New Roman" pitchFamily="18" charset="0"/>
                <a:cs typeface="Times New Roman" pitchFamily="18" charset="0"/>
              </a:rPr>
              <a:t>超导铁位置检验</a:t>
            </a:r>
            <a:endParaRPr lang="en-US" altLang="zh-CN" sz="2000"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circleNumDbPlain" startAt="3"/>
              <a:defRPr/>
            </a:pPr>
            <a:r>
              <a:rPr lang="zh-CN" altLang="en-US" sz="2000" dirty="0">
                <a:solidFill>
                  <a:prstClr val="black"/>
                </a:solidFill>
                <a:latin typeface="Times New Roman" pitchFamily="18" charset="0"/>
                <a:cs typeface="Times New Roman" pitchFamily="18" charset="0"/>
              </a:rPr>
              <a:t>恒温模组位置监测</a:t>
            </a:r>
            <a:endParaRPr lang="en-US" altLang="zh-CN" sz="2000" dirty="0">
              <a:solidFill>
                <a:prstClr val="black"/>
              </a:solidFill>
              <a:latin typeface="Times New Roman" pitchFamily="18" charset="0"/>
              <a:cs typeface="Times New Roman" pitchFamily="18" charset="0"/>
            </a:endParaRPr>
          </a:p>
        </p:txBody>
      </p:sp>
      <p:sp>
        <p:nvSpPr>
          <p:cNvPr id="13" name="文本框 12">
            <a:extLst>
              <a:ext uri="{FF2B5EF4-FFF2-40B4-BE49-F238E27FC236}">
                <a16:creationId xmlns:a16="http://schemas.microsoft.com/office/drawing/2014/main" id="{D7085496-9B9C-5D3D-B9B9-039D3204EBEF}"/>
              </a:ext>
            </a:extLst>
          </p:cNvPr>
          <p:cNvSpPr txBox="1"/>
          <p:nvPr/>
        </p:nvSpPr>
        <p:spPr>
          <a:xfrm>
            <a:off x="1187624" y="5799934"/>
            <a:ext cx="1992853" cy="646331"/>
          </a:xfrm>
          <a:prstGeom prst="rect">
            <a:avLst/>
          </a:prstGeom>
          <a:noFill/>
        </p:spPr>
        <p:txBody>
          <a:bodyPr wrap="none" rtlCol="0">
            <a:spAutoFit/>
          </a:bodyPr>
          <a:lstStyle/>
          <a:p>
            <a:r>
              <a:rPr lang="zh-CN" altLang="en-US" dirty="0"/>
              <a:t>徐妙富</a:t>
            </a:r>
            <a:r>
              <a:rPr lang="en-US" altLang="zh-CN" dirty="0"/>
              <a:t>CEPC Day</a:t>
            </a:r>
          </a:p>
          <a:p>
            <a:r>
              <a:rPr lang="en-US" altLang="zh-CN" dirty="0"/>
              <a:t>2024-4-23</a:t>
            </a:r>
            <a:endParaRPr lang="zh-CN" altLang="en-US" dirty="0"/>
          </a:p>
        </p:txBody>
      </p:sp>
      <p:sp>
        <p:nvSpPr>
          <p:cNvPr id="2" name="灯片编号占位符 1">
            <a:extLst>
              <a:ext uri="{FF2B5EF4-FFF2-40B4-BE49-F238E27FC236}">
                <a16:creationId xmlns:a16="http://schemas.microsoft.com/office/drawing/2014/main" id="{4234E934-F5D4-0283-EE9C-154EAD45AC65}"/>
              </a:ext>
            </a:extLst>
          </p:cNvPr>
          <p:cNvSpPr>
            <a:spLocks noGrp="1"/>
          </p:cNvSpPr>
          <p:nvPr>
            <p:ph type="sldNum" sz="quarter" idx="12"/>
          </p:nvPr>
        </p:nvSpPr>
        <p:spPr/>
        <p:txBody>
          <a:bodyPr/>
          <a:lstStyle/>
          <a:p>
            <a:pPr>
              <a:defRPr/>
            </a:pPr>
            <a:fld id="{8087F39C-DA07-4146-9BE6-BD889279E46C}" type="slidenum">
              <a:rPr lang="zh-CN" altLang="en-US" smtClean="0"/>
              <a:pPr>
                <a:defRPr/>
              </a:pPr>
              <a:t>10</a:t>
            </a:fld>
            <a:endParaRPr lang="zh-CN" altLang="en-US"/>
          </a:p>
        </p:txBody>
      </p:sp>
      <p:sp>
        <p:nvSpPr>
          <p:cNvPr id="3" name="文本框 2">
            <a:extLst>
              <a:ext uri="{FF2B5EF4-FFF2-40B4-BE49-F238E27FC236}">
                <a16:creationId xmlns:a16="http://schemas.microsoft.com/office/drawing/2014/main" id="{B6E52B0F-94BF-B77F-5935-C5A1180D60EE}"/>
              </a:ext>
            </a:extLst>
          </p:cNvPr>
          <p:cNvSpPr txBox="1"/>
          <p:nvPr/>
        </p:nvSpPr>
        <p:spPr>
          <a:xfrm>
            <a:off x="1259632" y="4603271"/>
            <a:ext cx="1569660" cy="369332"/>
          </a:xfrm>
          <a:prstGeom prst="rect">
            <a:avLst/>
          </a:prstGeom>
          <a:noFill/>
          <a:ln>
            <a:solidFill>
              <a:srgbClr val="FF0000"/>
            </a:solidFill>
          </a:ln>
        </p:spPr>
        <p:txBody>
          <a:bodyPr wrap="none" rtlCol="0">
            <a:spAutoFit/>
          </a:bodyPr>
          <a:lstStyle/>
          <a:p>
            <a:r>
              <a:rPr lang="zh-CN" altLang="en-US" dirty="0"/>
              <a:t>恒温模组结构</a:t>
            </a:r>
          </a:p>
        </p:txBody>
      </p:sp>
    </p:spTree>
    <p:extLst>
      <p:ext uri="{BB962C8B-B14F-4D97-AF65-F5344CB8AC3E}">
        <p14:creationId xmlns:p14="http://schemas.microsoft.com/office/powerpoint/2010/main" val="3510372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20688"/>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796984" y="2564904"/>
            <a:ext cx="7956432" cy="215331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Q1a</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 Q1b</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Q2</a:t>
            </a:r>
            <a:r>
              <a:rPr lang="zh-CN" altLang="en-US" sz="1800" dirty="0">
                <a:latin typeface="Times New Roman" pitchFamily="18" charset="0"/>
                <a:cs typeface="Times New Roman" pitchFamily="18" charset="0"/>
              </a:rPr>
              <a:t>、螺线管通过骨架和氦容器固定为一体，中间没有调整机构。</a:t>
            </a:r>
            <a:r>
              <a:rPr lang="en-US" altLang="zh-CN" sz="1800" dirty="0">
                <a:latin typeface="Times New Roman" pitchFamily="18" charset="0"/>
                <a:cs typeface="Times New Roman" pitchFamily="18" charset="0"/>
              </a:rPr>
              <a:t>Q1a</a:t>
            </a:r>
            <a:r>
              <a:rPr lang="zh-CN" altLang="en-US" sz="1800" dirty="0">
                <a:latin typeface="Times New Roman" pitchFamily="18" charset="0"/>
                <a:cs typeface="Times New Roman" pitchFamily="18" charset="0"/>
              </a:rPr>
              <a:t>、 </a:t>
            </a:r>
            <a:r>
              <a:rPr lang="en-US" altLang="zh-CN" sz="1800" dirty="0">
                <a:latin typeface="Times New Roman" pitchFamily="18" charset="0"/>
                <a:cs typeface="Times New Roman" pitchFamily="18" charset="0"/>
              </a:rPr>
              <a:t>Q1b</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Q2</a:t>
            </a:r>
            <a:r>
              <a:rPr lang="zh-CN" altLang="en-US" sz="1800" dirty="0">
                <a:latin typeface="Times New Roman" pitchFamily="18" charset="0"/>
                <a:cs typeface="Times New Roman" pitchFamily="18" charset="0"/>
              </a:rPr>
              <a:t>、螺线管之间的相互位置关系靠机加工保证。</a:t>
            </a:r>
            <a:endParaRPr lang="en-US" altLang="zh-CN" sz="18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1800" dirty="0">
                <a:latin typeface="Times New Roman" pitchFamily="18" charset="0"/>
                <a:cs typeface="Times New Roman" pitchFamily="18" charset="0"/>
              </a:rPr>
              <a:t>超导铁、螺线管、氦容器组件细长刚性差，必须放置在工作平台上组装并设计合适的支撑以防变形。</a:t>
            </a:r>
            <a:endParaRPr lang="en-US" altLang="zh-CN" sz="18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1800" dirty="0">
                <a:latin typeface="Times New Roman" pitchFamily="18" charset="0"/>
                <a:cs typeface="Times New Roman" pitchFamily="18" charset="0"/>
              </a:rPr>
              <a:t>在氦容器外壳上焊有靶标座作为准直基准点，通过测量氦容器两端超导铁的中心孔做超导铁机械中心向准直基准点的引出标定，精度预计</a:t>
            </a:r>
            <a:r>
              <a:rPr lang="en-US" altLang="zh-CN" sz="1800" dirty="0">
                <a:latin typeface="Times New Roman" pitchFamily="18" charset="0"/>
                <a:cs typeface="Times New Roman" pitchFamily="18" charset="0"/>
              </a:rPr>
              <a:t>30</a:t>
            </a:r>
            <a:r>
              <a:rPr lang="zh-CN" altLang="en-US" sz="1800" dirty="0">
                <a:latin typeface="Times New Roman" pitchFamily="18" charset="0"/>
                <a:cs typeface="Times New Roman" pitchFamily="18" charset="0"/>
              </a:rPr>
              <a:t>微米。</a:t>
            </a:r>
            <a:endParaRPr lang="en-US" altLang="zh-CN" sz="18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a:latin typeface="Times New Roman" pitchFamily="18" charset="0"/>
              <a:cs typeface="Times New Roman" pitchFamily="18" charset="0"/>
            </a:endParaRPr>
          </a:p>
        </p:txBody>
      </p:sp>
      <p:pic>
        <p:nvPicPr>
          <p:cNvPr id="4" name="图片 3">
            <a:extLst>
              <a:ext uri="{FF2B5EF4-FFF2-40B4-BE49-F238E27FC236}">
                <a16:creationId xmlns:a16="http://schemas.microsoft.com/office/drawing/2014/main" id="{D0B7DE14-50C6-D054-2419-49D5B0152664}"/>
              </a:ext>
            </a:extLst>
          </p:cNvPr>
          <p:cNvPicPr>
            <a:picLocks noChangeAspect="1"/>
          </p:cNvPicPr>
          <p:nvPr/>
        </p:nvPicPr>
        <p:blipFill>
          <a:blip r:embed="rId10"/>
          <a:stretch>
            <a:fillRect/>
          </a:stretch>
        </p:blipFill>
        <p:spPr>
          <a:xfrm>
            <a:off x="8012" y="692288"/>
            <a:ext cx="9144000" cy="1944624"/>
          </a:xfrm>
          <a:prstGeom prst="rect">
            <a:avLst/>
          </a:prstGeom>
        </p:spPr>
      </p:pic>
      <p:pic>
        <p:nvPicPr>
          <p:cNvPr id="8" name="图片 7">
            <a:extLst>
              <a:ext uri="{FF2B5EF4-FFF2-40B4-BE49-F238E27FC236}">
                <a16:creationId xmlns:a16="http://schemas.microsoft.com/office/drawing/2014/main" id="{E4AE42CD-FB41-2FA8-2AB2-A873F44C086F}"/>
              </a:ext>
            </a:extLst>
          </p:cNvPr>
          <p:cNvPicPr>
            <a:picLocks noChangeAspect="1"/>
          </p:cNvPicPr>
          <p:nvPr/>
        </p:nvPicPr>
        <p:blipFill>
          <a:blip r:embed="rId11"/>
          <a:stretch>
            <a:fillRect/>
          </a:stretch>
        </p:blipFill>
        <p:spPr>
          <a:xfrm>
            <a:off x="1649495" y="4846691"/>
            <a:ext cx="1813789" cy="1753785"/>
          </a:xfrm>
          <a:prstGeom prst="rect">
            <a:avLst/>
          </a:prstGeom>
        </p:spPr>
      </p:pic>
      <p:pic>
        <p:nvPicPr>
          <p:cNvPr id="16" name="图片 15">
            <a:extLst>
              <a:ext uri="{FF2B5EF4-FFF2-40B4-BE49-F238E27FC236}">
                <a16:creationId xmlns:a16="http://schemas.microsoft.com/office/drawing/2014/main" id="{D2DA5F3D-2837-85AF-155F-0BE46B45D93B}"/>
              </a:ext>
            </a:extLst>
          </p:cNvPr>
          <p:cNvPicPr>
            <a:picLocks noChangeAspect="1"/>
          </p:cNvPicPr>
          <p:nvPr/>
        </p:nvPicPr>
        <p:blipFill>
          <a:blip r:embed="rId12"/>
          <a:stretch>
            <a:fillRect/>
          </a:stretch>
        </p:blipFill>
        <p:spPr>
          <a:xfrm>
            <a:off x="3619960" y="5022755"/>
            <a:ext cx="4624448" cy="1459503"/>
          </a:xfrm>
          <a:prstGeom prst="rect">
            <a:avLst/>
          </a:prstGeom>
        </p:spPr>
      </p:pic>
      <p:sp>
        <p:nvSpPr>
          <p:cNvPr id="18" name="文本框 17">
            <a:extLst>
              <a:ext uri="{FF2B5EF4-FFF2-40B4-BE49-F238E27FC236}">
                <a16:creationId xmlns:a16="http://schemas.microsoft.com/office/drawing/2014/main" id="{2789C82E-A885-42A4-F497-0B1556D6568C}"/>
              </a:ext>
            </a:extLst>
          </p:cNvPr>
          <p:cNvSpPr txBox="1"/>
          <p:nvPr/>
        </p:nvSpPr>
        <p:spPr>
          <a:xfrm>
            <a:off x="319946" y="5538917"/>
            <a:ext cx="1159292" cy="369332"/>
          </a:xfrm>
          <a:prstGeom prst="rect">
            <a:avLst/>
          </a:prstGeom>
          <a:noFill/>
        </p:spPr>
        <p:txBody>
          <a:bodyPr wrap="none" rtlCol="0">
            <a:spAutoFit/>
          </a:bodyPr>
          <a:lstStyle/>
          <a:p>
            <a:r>
              <a:rPr lang="en-US" altLang="zh-CN" dirty="0"/>
              <a:t>BII</a:t>
            </a:r>
            <a:r>
              <a:rPr lang="zh-CN" altLang="en-US" dirty="0"/>
              <a:t>超导铁</a:t>
            </a: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11</a:t>
            </a:fld>
            <a:endParaRPr lang="zh-CN" altLang="en-US"/>
          </a:p>
        </p:txBody>
      </p:sp>
      <p:sp>
        <p:nvSpPr>
          <p:cNvPr id="3" name="标题 1">
            <a:extLst>
              <a:ext uri="{FF2B5EF4-FFF2-40B4-BE49-F238E27FC236}">
                <a16:creationId xmlns:a16="http://schemas.microsoft.com/office/drawing/2014/main" id="{DAEB6848-1DC7-10AC-AA5C-79188F695EAF}"/>
              </a:ext>
            </a:extLst>
          </p:cNvPr>
          <p:cNvSpPr txBox="1">
            <a:spLocks/>
          </p:cNvSpPr>
          <p:nvPr/>
        </p:nvSpPr>
        <p:spPr bwMode="auto">
          <a:xfrm>
            <a:off x="332646" y="136525"/>
            <a:ext cx="8280000" cy="340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569294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54868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73020" y="2436977"/>
            <a:ext cx="7956432" cy="295979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200" dirty="0">
                <a:latin typeface="Times New Roman" pitchFamily="18" charset="0"/>
                <a:cs typeface="Times New Roman" pitchFamily="18" charset="0"/>
              </a:rPr>
              <a:t>恒温模组预准直：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将氦容器组件安装到悬臂支撑的恒温器真空腔里，</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此时真空腔和氦容器都有变形。</a:t>
            </a:r>
            <a:r>
              <a:rPr lang="zh-CN" altLang="en-US" sz="2000" dirty="0">
                <a:effectLst/>
                <a:latin typeface="Calibri" panose="020F0502020204030204" pitchFamily="34" charset="0"/>
                <a:ea typeface="宋体" panose="02010600030101010101" pitchFamily="2" charset="-122"/>
                <a:cs typeface="Times New Roman" panose="02020603050405020304" pitchFamily="18" charset="0"/>
              </a:rPr>
              <a:t>在氦容器组件和真空腔之间需要有调整机构。以探测器坐标系</a:t>
            </a:r>
            <a:r>
              <a:rPr lang="zh-CN" altLang="en-US" sz="2000" dirty="0">
                <a:latin typeface="Calibri" panose="020F0502020204030204" pitchFamily="34" charset="0"/>
                <a:cs typeface="Times New Roman" panose="02020603050405020304" pitchFamily="18" charset="0"/>
              </a:rPr>
              <a:t>控制网为基准</a:t>
            </a:r>
            <a:r>
              <a:rPr lang="zh-CN" altLang="en-US" sz="2000" dirty="0">
                <a:effectLst/>
                <a:latin typeface="Calibri" panose="020F0502020204030204" pitchFamily="34" charset="0"/>
                <a:ea typeface="宋体" panose="02010600030101010101" pitchFamily="2" charset="-122"/>
                <a:cs typeface="Times New Roman" panose="02020603050405020304" pitchFamily="18" charset="0"/>
              </a:rPr>
              <a:t>根据氦容器上基准点的理论值对氦容器进行调直，</a:t>
            </a:r>
            <a:r>
              <a:rPr lang="zh-CN" altLang="en-US" sz="2000" dirty="0">
                <a:latin typeface="Calibri" panose="020F0502020204030204" pitchFamily="34" charset="0"/>
                <a:cs typeface="Times New Roman" panose="02020603050405020304" pitchFamily="18" charset="0"/>
              </a:rPr>
              <a:t>将氦容器组件上基准点引出到恒温模组外部的基准点上，</a:t>
            </a:r>
            <a:r>
              <a:rPr lang="zh-CN" altLang="en-US" sz="2000" dirty="0">
                <a:effectLst/>
                <a:latin typeface="Calibri" panose="020F0502020204030204" pitchFamily="34" charset="0"/>
                <a:ea typeface="宋体" panose="02010600030101010101" pitchFamily="2" charset="-122"/>
                <a:cs typeface="Times New Roman" panose="02020603050405020304" pitchFamily="18" charset="0"/>
              </a:rPr>
              <a:t>精度预计</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40</a:t>
            </a:r>
            <a:r>
              <a:rPr lang="zh-CN" altLang="en-US" sz="2000" dirty="0">
                <a:effectLst/>
                <a:latin typeface="Calibri" panose="020F0502020204030204" pitchFamily="34" charset="0"/>
                <a:ea typeface="宋体" panose="02010600030101010101" pitchFamily="2" charset="-122"/>
                <a:cs typeface="Times New Roman" panose="02020603050405020304" pitchFamily="18" charset="0"/>
              </a:rPr>
              <a:t>微米。</a:t>
            </a:r>
            <a:endParaRPr lang="en-US" altLang="zh-CN" sz="2000" dirty="0">
              <a:effectLst/>
              <a:latin typeface="Calibri" panose="020F0502020204030204" pitchFamily="34" charset="0"/>
              <a:ea typeface="宋体" panose="02010600030101010101" pitchFamily="2" charset="-122"/>
              <a:cs typeface="Times New Roman" panose="02020603050405020304"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为了测量氦容器上的准直基准点真空腔的两端都要敞开，真空腔的中部位于超导铁</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Q1</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和</a:t>
            </a:r>
            <a:r>
              <a:rPr lang="en-US" altLang="zh-CN" sz="2000" dirty="0">
                <a:effectLst/>
                <a:latin typeface="Calibri" panose="020F0502020204030204" pitchFamily="34" charset="0"/>
                <a:ea typeface="宋体" panose="02010600030101010101" pitchFamily="2" charset="-122"/>
                <a:cs typeface="Times New Roman" panose="02020603050405020304" pitchFamily="18" charset="0"/>
              </a:rPr>
              <a:t>Q2</a:t>
            </a:r>
            <a:r>
              <a:rPr lang="zh-CN" altLang="zh-CN" sz="2000" dirty="0">
                <a:effectLst/>
                <a:latin typeface="Calibri" panose="020F0502020204030204" pitchFamily="34" charset="0"/>
                <a:ea typeface="宋体" panose="02010600030101010101" pitchFamily="2" charset="-122"/>
                <a:cs typeface="Times New Roman" panose="02020603050405020304" pitchFamily="18" charset="0"/>
              </a:rPr>
              <a:t>之间位置处的法兰要打开，要保证跟踪仪能从真空腔两端和法兰口看到氦容器上的准直基准点。</a:t>
            </a:r>
            <a:endParaRPr lang="en-US" altLang="zh-CN" sz="2000" dirty="0">
              <a:latin typeface="Times New Roman" pitchFamily="18" charset="0"/>
              <a:cs typeface="Times New Roman" pitchFamily="18" charset="0"/>
            </a:endParaRPr>
          </a:p>
        </p:txBody>
      </p:sp>
      <p:pic>
        <p:nvPicPr>
          <p:cNvPr id="6" name="图片 5">
            <a:extLst>
              <a:ext uri="{FF2B5EF4-FFF2-40B4-BE49-F238E27FC236}">
                <a16:creationId xmlns:a16="http://schemas.microsoft.com/office/drawing/2014/main" id="{87BE097C-06CB-57E2-CA5E-379CD71062E1}"/>
              </a:ext>
            </a:extLst>
          </p:cNvPr>
          <p:cNvPicPr>
            <a:picLocks noChangeAspect="1"/>
          </p:cNvPicPr>
          <p:nvPr/>
        </p:nvPicPr>
        <p:blipFill>
          <a:blip r:embed="rId5"/>
          <a:stretch>
            <a:fillRect/>
          </a:stretch>
        </p:blipFill>
        <p:spPr>
          <a:xfrm>
            <a:off x="5587899" y="739727"/>
            <a:ext cx="2584501" cy="1622826"/>
          </a:xfrm>
          <a:prstGeom prst="rect">
            <a:avLst/>
          </a:prstGeom>
        </p:spPr>
      </p:pic>
      <p:sp>
        <p:nvSpPr>
          <p:cNvPr id="3" name="灯片编号占位符 2">
            <a:extLst>
              <a:ext uri="{FF2B5EF4-FFF2-40B4-BE49-F238E27FC236}">
                <a16:creationId xmlns:a16="http://schemas.microsoft.com/office/drawing/2014/main" id="{DC97F0CC-5731-A5AB-FE00-B4628917CB9F}"/>
              </a:ext>
            </a:extLst>
          </p:cNvPr>
          <p:cNvSpPr>
            <a:spLocks noGrp="1"/>
          </p:cNvSpPr>
          <p:nvPr>
            <p:ph type="sldNum" sz="quarter" idx="12"/>
          </p:nvPr>
        </p:nvSpPr>
        <p:spPr/>
        <p:txBody>
          <a:bodyPr/>
          <a:lstStyle/>
          <a:p>
            <a:pPr>
              <a:defRPr/>
            </a:pPr>
            <a:fld id="{8087F39C-DA07-4146-9BE6-BD889279E46C}" type="slidenum">
              <a:rPr lang="zh-CN" altLang="en-US" smtClean="0"/>
              <a:pPr>
                <a:defRPr/>
              </a:pPr>
              <a:t>12</a:t>
            </a:fld>
            <a:endParaRPr lang="zh-CN" altLang="en-US"/>
          </a:p>
        </p:txBody>
      </p:sp>
      <p:grpSp>
        <p:nvGrpSpPr>
          <p:cNvPr id="18" name="组合 17">
            <a:extLst>
              <a:ext uri="{FF2B5EF4-FFF2-40B4-BE49-F238E27FC236}">
                <a16:creationId xmlns:a16="http://schemas.microsoft.com/office/drawing/2014/main" id="{7BB1FC2E-9755-9D0D-070E-CED2A7818E72}"/>
              </a:ext>
            </a:extLst>
          </p:cNvPr>
          <p:cNvGrpSpPr/>
          <p:nvPr/>
        </p:nvGrpSpPr>
        <p:grpSpPr>
          <a:xfrm>
            <a:off x="673020" y="917397"/>
            <a:ext cx="4580055" cy="1384367"/>
            <a:chOff x="664636" y="1084972"/>
            <a:chExt cx="4580055" cy="1384367"/>
          </a:xfrm>
        </p:grpSpPr>
        <p:graphicFrame>
          <p:nvGraphicFramePr>
            <p:cNvPr id="9221" name="Object 5"/>
            <p:cNvGraphicFramePr>
              <a:graphicFrameLocks noChangeAspect="1"/>
            </p:cNvGraphicFramePr>
            <p:nvPr>
              <p:extLst>
                <p:ext uri="{D42A27DB-BD31-4B8C-83A1-F6EECF244321}">
                  <p14:modId xmlns:p14="http://schemas.microsoft.com/office/powerpoint/2010/main" val="641604136"/>
                </p:ext>
              </p:extLst>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6" imgW="428207" imgH="666100" progId="Equation.DSMT4">
                    <p:embed/>
                  </p:oleObj>
                </mc:Choice>
                <mc:Fallback>
                  <p:oleObj name="Equation" r:id="rId6" imgW="428207" imgH="666100" progId="Equation.DSMT4">
                    <p:embed/>
                    <p:pic>
                      <p:nvPicPr>
                        <p:cNvPr id="9221"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extLst>
                <p:ext uri="{D42A27DB-BD31-4B8C-83A1-F6EECF244321}">
                  <p14:modId xmlns:p14="http://schemas.microsoft.com/office/powerpoint/2010/main" val="1111965238"/>
                </p:ext>
              </p:extLst>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922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2374059834"/>
                </p:ext>
              </p:extLst>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6"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511374444"/>
                </p:ext>
              </p:extLst>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10" imgW="428207" imgH="666100" progId="Equation.DSMT4">
                    <p:embed/>
                  </p:oleObj>
                </mc:Choice>
                <mc:Fallback>
                  <p:oleObj name="Equation" r:id="rId10" imgW="428207" imgH="666100" progId="Equation.DSMT4">
                    <p:embed/>
                    <p:pic>
                      <p:nvPicPr>
                        <p:cNvPr id="27"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图片 1">
              <a:extLst>
                <a:ext uri="{FF2B5EF4-FFF2-40B4-BE49-F238E27FC236}">
                  <a16:creationId xmlns:a16="http://schemas.microsoft.com/office/drawing/2014/main" id="{196AEF7E-F0A4-67FA-C1F4-E1E06D6D3A7D}"/>
                </a:ext>
              </a:extLst>
            </p:cNvPr>
            <p:cNvPicPr>
              <a:picLocks noChangeAspect="1"/>
            </p:cNvPicPr>
            <p:nvPr/>
          </p:nvPicPr>
          <p:blipFill>
            <a:blip r:embed="rId11"/>
            <a:stretch>
              <a:fillRect/>
            </a:stretch>
          </p:blipFill>
          <p:spPr>
            <a:xfrm>
              <a:off x="664636" y="1084972"/>
              <a:ext cx="4580055" cy="1384367"/>
            </a:xfrm>
            <a:prstGeom prst="rect">
              <a:avLst/>
            </a:prstGeom>
          </p:spPr>
        </p:pic>
        <p:sp>
          <p:nvSpPr>
            <p:cNvPr id="4" name="文本框 3">
              <a:extLst>
                <a:ext uri="{FF2B5EF4-FFF2-40B4-BE49-F238E27FC236}">
                  <a16:creationId xmlns:a16="http://schemas.microsoft.com/office/drawing/2014/main" id="{FF5066B3-52EF-8483-F39C-D7A7711AAE6B}"/>
                </a:ext>
              </a:extLst>
            </p:cNvPr>
            <p:cNvSpPr txBox="1"/>
            <p:nvPr/>
          </p:nvSpPr>
          <p:spPr>
            <a:xfrm>
              <a:off x="1547664" y="1943656"/>
              <a:ext cx="1107996" cy="369332"/>
            </a:xfrm>
            <a:prstGeom prst="rect">
              <a:avLst/>
            </a:prstGeom>
            <a:noFill/>
          </p:spPr>
          <p:txBody>
            <a:bodyPr wrap="none" rtlCol="0">
              <a:spAutoFit/>
            </a:bodyPr>
            <a:lstStyle/>
            <a:p>
              <a:r>
                <a:rPr lang="zh-CN" altLang="en-US" dirty="0"/>
                <a:t>调整机构</a:t>
              </a:r>
            </a:p>
          </p:txBody>
        </p:sp>
        <p:cxnSp>
          <p:nvCxnSpPr>
            <p:cNvPr id="8" name="直接箭头连接符 7">
              <a:extLst>
                <a:ext uri="{FF2B5EF4-FFF2-40B4-BE49-F238E27FC236}">
                  <a16:creationId xmlns:a16="http://schemas.microsoft.com/office/drawing/2014/main" id="{87A0E0AB-96E5-4816-273C-8839E486A0A0}"/>
                </a:ext>
              </a:extLst>
            </p:cNvPr>
            <p:cNvCxnSpPr/>
            <p:nvPr/>
          </p:nvCxnSpPr>
          <p:spPr>
            <a:xfrm flipH="1" flipV="1">
              <a:off x="1475656" y="1628800"/>
              <a:ext cx="576064" cy="28803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直接箭头连接符 9">
              <a:extLst>
                <a:ext uri="{FF2B5EF4-FFF2-40B4-BE49-F238E27FC236}">
                  <a16:creationId xmlns:a16="http://schemas.microsoft.com/office/drawing/2014/main" id="{F3955DD5-5F2D-96DB-6AE4-B8A7071951BD}"/>
                </a:ext>
              </a:extLst>
            </p:cNvPr>
            <p:cNvCxnSpPr>
              <a:cxnSpLocks/>
              <a:stCxn id="4" idx="0"/>
            </p:cNvCxnSpPr>
            <p:nvPr/>
          </p:nvCxnSpPr>
          <p:spPr>
            <a:xfrm flipH="1" flipV="1">
              <a:off x="2051720" y="1703224"/>
              <a:ext cx="49942" cy="24043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a:extLst>
                <a:ext uri="{FF2B5EF4-FFF2-40B4-BE49-F238E27FC236}">
                  <a16:creationId xmlns:a16="http://schemas.microsoft.com/office/drawing/2014/main" id="{BDDCE849-C8FD-08E1-D94D-319086D6C439}"/>
                </a:ext>
              </a:extLst>
            </p:cNvPr>
            <p:cNvCxnSpPr>
              <a:stCxn id="4" idx="0"/>
            </p:cNvCxnSpPr>
            <p:nvPr/>
          </p:nvCxnSpPr>
          <p:spPr>
            <a:xfrm flipV="1">
              <a:off x="2101662" y="1823440"/>
              <a:ext cx="958170" cy="12021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7" name="直接箭头连接符 16">
              <a:extLst>
                <a:ext uri="{FF2B5EF4-FFF2-40B4-BE49-F238E27FC236}">
                  <a16:creationId xmlns:a16="http://schemas.microsoft.com/office/drawing/2014/main" id="{81968C69-102A-F164-C00E-5DF455862FE8}"/>
                </a:ext>
              </a:extLst>
            </p:cNvPr>
            <p:cNvCxnSpPr>
              <a:stCxn id="4" idx="0"/>
            </p:cNvCxnSpPr>
            <p:nvPr/>
          </p:nvCxnSpPr>
          <p:spPr>
            <a:xfrm>
              <a:off x="2101662" y="1943656"/>
              <a:ext cx="1815513" cy="744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19" name="内容占位符 2">
            <a:extLst>
              <a:ext uri="{FF2B5EF4-FFF2-40B4-BE49-F238E27FC236}">
                <a16:creationId xmlns:a16="http://schemas.microsoft.com/office/drawing/2014/main" id="{150532A2-09B3-154A-3473-87A64697EA46}"/>
              </a:ext>
            </a:extLst>
          </p:cNvPr>
          <p:cNvSpPr txBox="1">
            <a:spLocks/>
          </p:cNvSpPr>
          <p:nvPr/>
        </p:nvSpPr>
        <p:spPr>
          <a:xfrm>
            <a:off x="761610" y="5638488"/>
            <a:ext cx="7779251" cy="682985"/>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200" dirty="0">
                <a:latin typeface="Times New Roman" pitchFamily="18" charset="0"/>
                <a:cs typeface="Times New Roman" pitchFamily="18" charset="0"/>
              </a:rPr>
              <a:t>另一种减小变形的方法是在探测器端部给恒温模组加支撑，将支撑面准直到位从而保证恒温模组的端部位置满足要。</a:t>
            </a:r>
            <a:endParaRPr lang="en-US" altLang="zh-CN" sz="2200" dirty="0">
              <a:latin typeface="Times New Roman" pitchFamily="18" charset="0"/>
              <a:cs typeface="Times New Roman" pitchFamily="18" charset="0"/>
            </a:endParaRPr>
          </a:p>
        </p:txBody>
      </p:sp>
      <p:sp>
        <p:nvSpPr>
          <p:cNvPr id="20" name="标题 1">
            <a:extLst>
              <a:ext uri="{FF2B5EF4-FFF2-40B4-BE49-F238E27FC236}">
                <a16:creationId xmlns:a16="http://schemas.microsoft.com/office/drawing/2014/main" id="{C19CB466-D506-5E57-4A88-A4C633D1662C}"/>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3531108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54868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546159" y="645208"/>
            <a:ext cx="4820137" cy="281658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mj-lt"/>
              <a:buAutoNum type="arabicPeriod" startAt="2"/>
              <a:defRPr/>
            </a:pPr>
            <a:r>
              <a:rPr lang="zh-CN" altLang="en-US" sz="2200" dirty="0">
                <a:latin typeface="Times New Roman" pitchFamily="18" charset="0"/>
                <a:cs typeface="Times New Roman" pitchFamily="18" charset="0"/>
              </a:rPr>
              <a:t>恒温模组安装直：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测量仪器：激光跟踪仪</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在探测器旁边安装一套激光准直系统，为探测器两端设备提供一条高精度激光直线基准，控制横向和高程位置。</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准直恒温模组的横向、高程位置。</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将恒温模组沿导轨推入探测器。</a:t>
            </a:r>
            <a:endParaRPr lang="en-US" altLang="zh-CN" sz="2000" dirty="0">
              <a:latin typeface="Times New Roman" pitchFamily="18" charset="0"/>
              <a:cs typeface="Times New Roman" pitchFamily="18" charset="0"/>
            </a:endParaRPr>
          </a:p>
        </p:txBody>
      </p:sp>
      <p:pic>
        <p:nvPicPr>
          <p:cNvPr id="7" name="图片 6">
            <a:extLst>
              <a:ext uri="{FF2B5EF4-FFF2-40B4-BE49-F238E27FC236}">
                <a16:creationId xmlns:a16="http://schemas.microsoft.com/office/drawing/2014/main" id="{7FCFD16A-D256-AF26-9A1D-B54414381E2B}"/>
              </a:ext>
            </a:extLst>
          </p:cNvPr>
          <p:cNvPicPr>
            <a:picLocks noChangeAspect="1"/>
          </p:cNvPicPr>
          <p:nvPr/>
        </p:nvPicPr>
        <p:blipFill>
          <a:blip r:embed="rId9"/>
          <a:stretch>
            <a:fillRect/>
          </a:stretch>
        </p:blipFill>
        <p:spPr>
          <a:xfrm>
            <a:off x="5652120" y="3700622"/>
            <a:ext cx="3359927" cy="2380423"/>
          </a:xfrm>
          <a:prstGeom prst="rect">
            <a:avLst/>
          </a:prstGeom>
        </p:spPr>
      </p:pic>
      <p:sp>
        <p:nvSpPr>
          <p:cNvPr id="2" name="灯片编号占位符 1">
            <a:extLst>
              <a:ext uri="{FF2B5EF4-FFF2-40B4-BE49-F238E27FC236}">
                <a16:creationId xmlns:a16="http://schemas.microsoft.com/office/drawing/2014/main" id="{00D6B399-0871-FFB0-37C8-D850EBA4D9C4}"/>
              </a:ext>
            </a:extLst>
          </p:cNvPr>
          <p:cNvSpPr>
            <a:spLocks noGrp="1"/>
          </p:cNvSpPr>
          <p:nvPr>
            <p:ph type="sldNum" sz="quarter" idx="12"/>
          </p:nvPr>
        </p:nvSpPr>
        <p:spPr/>
        <p:txBody>
          <a:bodyPr/>
          <a:lstStyle/>
          <a:p>
            <a:pPr>
              <a:defRPr/>
            </a:pPr>
            <a:fld id="{8087F39C-DA07-4146-9BE6-BD889279E46C}" type="slidenum">
              <a:rPr lang="zh-CN" altLang="en-US" smtClean="0"/>
              <a:pPr>
                <a:defRPr/>
              </a:pPr>
              <a:t>13</a:t>
            </a:fld>
            <a:endParaRPr lang="zh-CN" altLang="en-US"/>
          </a:p>
        </p:txBody>
      </p:sp>
      <p:grpSp>
        <p:nvGrpSpPr>
          <p:cNvPr id="3" name="组合 2">
            <a:extLst>
              <a:ext uri="{FF2B5EF4-FFF2-40B4-BE49-F238E27FC236}">
                <a16:creationId xmlns:a16="http://schemas.microsoft.com/office/drawing/2014/main" id="{8B689BFD-1776-9B70-BB37-F84182869276}"/>
              </a:ext>
            </a:extLst>
          </p:cNvPr>
          <p:cNvGrpSpPr/>
          <p:nvPr/>
        </p:nvGrpSpPr>
        <p:grpSpPr>
          <a:xfrm>
            <a:off x="546159" y="3904889"/>
            <a:ext cx="4820137" cy="2816586"/>
            <a:chOff x="700403" y="3461794"/>
            <a:chExt cx="4820137" cy="2816586"/>
          </a:xfrm>
        </p:grpSpPr>
        <p:graphicFrame>
          <p:nvGraphicFramePr>
            <p:cNvPr id="9" name="Object 6"/>
            <p:cNvGraphicFramePr>
              <a:graphicFrameLocks noChangeAspect="1"/>
            </p:cNvGraphicFramePr>
            <p:nvPr>
              <p:extLst>
                <p:ext uri="{D42A27DB-BD31-4B8C-83A1-F6EECF244321}">
                  <p14:modId xmlns:p14="http://schemas.microsoft.com/office/powerpoint/2010/main" val="1210521752"/>
                </p:ext>
              </p:extLst>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10" imgW="428207" imgH="666100" progId="Equation.DSMT4">
                    <p:embed/>
                  </p:oleObj>
                </mc:Choice>
                <mc:Fallback>
                  <p:oleObj name="Equation" r:id="rId10"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图片 5">
              <a:extLst>
                <a:ext uri="{FF2B5EF4-FFF2-40B4-BE49-F238E27FC236}">
                  <a16:creationId xmlns:a16="http://schemas.microsoft.com/office/drawing/2014/main" id="{6682A64B-3F6D-CE1D-32A8-137C5FBAA064}"/>
                </a:ext>
              </a:extLst>
            </p:cNvPr>
            <p:cNvPicPr>
              <a:picLocks noChangeAspect="1"/>
            </p:cNvPicPr>
            <p:nvPr/>
          </p:nvPicPr>
          <p:blipFill>
            <a:blip r:embed="rId11"/>
            <a:stretch>
              <a:fillRect/>
            </a:stretch>
          </p:blipFill>
          <p:spPr>
            <a:xfrm>
              <a:off x="700403" y="3461794"/>
              <a:ext cx="4820137" cy="2816586"/>
            </a:xfrm>
            <a:prstGeom prst="rect">
              <a:avLst/>
            </a:prstGeom>
          </p:spPr>
        </p:pic>
        <p:sp>
          <p:nvSpPr>
            <p:cNvPr id="10" name="文本框 9">
              <a:extLst>
                <a:ext uri="{FF2B5EF4-FFF2-40B4-BE49-F238E27FC236}">
                  <a16:creationId xmlns:a16="http://schemas.microsoft.com/office/drawing/2014/main" id="{9F3646F2-5613-650B-265D-3CE10D8A2A90}"/>
                </a:ext>
              </a:extLst>
            </p:cNvPr>
            <p:cNvSpPr txBox="1"/>
            <p:nvPr/>
          </p:nvSpPr>
          <p:spPr>
            <a:xfrm>
              <a:off x="2627784" y="5148656"/>
              <a:ext cx="1569660" cy="369332"/>
            </a:xfrm>
            <a:prstGeom prst="rect">
              <a:avLst/>
            </a:prstGeom>
            <a:noFill/>
          </p:spPr>
          <p:txBody>
            <a:bodyPr wrap="none" rtlCol="0">
              <a:spAutoFit/>
            </a:bodyPr>
            <a:lstStyle/>
            <a:p>
              <a:r>
                <a:rPr lang="zh-CN" altLang="en-US" dirty="0"/>
                <a:t>激光准直系统</a:t>
              </a:r>
            </a:p>
          </p:txBody>
        </p:sp>
        <p:sp>
          <p:nvSpPr>
            <p:cNvPr id="11" name="文本框 10">
              <a:extLst>
                <a:ext uri="{FF2B5EF4-FFF2-40B4-BE49-F238E27FC236}">
                  <a16:creationId xmlns:a16="http://schemas.microsoft.com/office/drawing/2014/main" id="{95D8F757-FAC8-E425-2862-C33344066FD1}"/>
                </a:ext>
              </a:extLst>
            </p:cNvPr>
            <p:cNvSpPr txBox="1"/>
            <p:nvPr/>
          </p:nvSpPr>
          <p:spPr>
            <a:xfrm>
              <a:off x="1547664" y="4725971"/>
              <a:ext cx="1338828" cy="369332"/>
            </a:xfrm>
            <a:prstGeom prst="rect">
              <a:avLst/>
            </a:prstGeom>
            <a:noFill/>
          </p:spPr>
          <p:txBody>
            <a:bodyPr wrap="none" rtlCol="0">
              <a:spAutoFit/>
            </a:bodyPr>
            <a:lstStyle/>
            <a:p>
              <a:r>
                <a:rPr lang="zh-CN" altLang="en-US" dirty="0"/>
                <a:t>激光跟踪仪</a:t>
              </a:r>
            </a:p>
          </p:txBody>
        </p:sp>
        <p:cxnSp>
          <p:nvCxnSpPr>
            <p:cNvPr id="14" name="直接箭头连接符 13">
              <a:extLst>
                <a:ext uri="{FF2B5EF4-FFF2-40B4-BE49-F238E27FC236}">
                  <a16:creationId xmlns:a16="http://schemas.microsoft.com/office/drawing/2014/main" id="{E0F79A22-090D-3690-331B-C8B5C56584EF}"/>
                </a:ext>
              </a:extLst>
            </p:cNvPr>
            <p:cNvCxnSpPr>
              <a:cxnSpLocks/>
            </p:cNvCxnSpPr>
            <p:nvPr/>
          </p:nvCxnSpPr>
          <p:spPr>
            <a:xfrm flipV="1">
              <a:off x="2771800" y="4777788"/>
              <a:ext cx="114692" cy="9229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a:extLst>
                <a:ext uri="{FF2B5EF4-FFF2-40B4-BE49-F238E27FC236}">
                  <a16:creationId xmlns:a16="http://schemas.microsoft.com/office/drawing/2014/main" id="{A2A9F00B-0630-110D-8E67-A97533915B84}"/>
                </a:ext>
              </a:extLst>
            </p:cNvPr>
            <p:cNvCxnSpPr>
              <a:cxnSpLocks/>
            </p:cNvCxnSpPr>
            <p:nvPr/>
          </p:nvCxnSpPr>
          <p:spPr>
            <a:xfrm flipV="1">
              <a:off x="2771800" y="4725971"/>
              <a:ext cx="1546200" cy="18466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21" name="标题 1">
            <a:extLst>
              <a:ext uri="{FF2B5EF4-FFF2-40B4-BE49-F238E27FC236}">
                <a16:creationId xmlns:a16="http://schemas.microsoft.com/office/drawing/2014/main" id="{90BCB2B9-A776-EEE5-AF72-E4A6D957AB61}"/>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graphicFrame>
        <p:nvGraphicFramePr>
          <p:cNvPr id="8" name="表格 7">
            <a:extLst>
              <a:ext uri="{FF2B5EF4-FFF2-40B4-BE49-F238E27FC236}">
                <a16:creationId xmlns:a16="http://schemas.microsoft.com/office/drawing/2014/main" id="{F9741ADE-671F-D25B-B30A-90F4DE495B06}"/>
              </a:ext>
            </a:extLst>
          </p:cNvPr>
          <p:cNvGraphicFramePr>
            <a:graphicFrameLocks noGrp="1"/>
          </p:cNvGraphicFramePr>
          <p:nvPr>
            <p:extLst>
              <p:ext uri="{D42A27DB-BD31-4B8C-83A1-F6EECF244321}">
                <p14:modId xmlns:p14="http://schemas.microsoft.com/office/powerpoint/2010/main" val="665800523"/>
              </p:ext>
            </p:extLst>
          </p:nvPr>
        </p:nvGraphicFramePr>
        <p:xfrm>
          <a:off x="5868143" y="967510"/>
          <a:ext cx="2634447" cy="2247900"/>
        </p:xfrm>
        <a:graphic>
          <a:graphicData uri="http://schemas.openxmlformats.org/drawingml/2006/table">
            <a:tbl>
              <a:tblPr>
                <a:tableStyleId>{ED083AE6-46FA-4A59-8FB0-9F97EB10719F}</a:tableStyleId>
              </a:tblPr>
              <a:tblGrid>
                <a:gridCol w="1907703">
                  <a:extLst>
                    <a:ext uri="{9D8B030D-6E8A-4147-A177-3AD203B41FA5}">
                      <a16:colId xmlns:a16="http://schemas.microsoft.com/office/drawing/2014/main" val="3440618337"/>
                    </a:ext>
                  </a:extLst>
                </a:gridCol>
                <a:gridCol w="726744">
                  <a:extLst>
                    <a:ext uri="{9D8B030D-6E8A-4147-A177-3AD203B41FA5}">
                      <a16:colId xmlns:a16="http://schemas.microsoft.com/office/drawing/2014/main" val="74794775"/>
                    </a:ext>
                  </a:extLst>
                </a:gridCol>
              </a:tblGrid>
              <a:tr h="175260">
                <a:tc>
                  <a:txBody>
                    <a:bodyPr/>
                    <a:lstStyle/>
                    <a:p>
                      <a:pPr algn="l" fontAlgn="ctr"/>
                      <a:r>
                        <a:rPr lang="zh-CN" altLang="en-US" sz="1600" b="1" u="none" strike="noStrike" dirty="0">
                          <a:effectLst/>
                        </a:rPr>
                        <a:t>误差源</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zh-CN" altLang="en-US" sz="1600" b="1" u="none" strike="noStrike" dirty="0">
                          <a:effectLst/>
                        </a:rPr>
                        <a:t>误差</a:t>
                      </a:r>
                      <a:r>
                        <a:rPr lang="en-US" altLang="zh-CN" sz="1600" b="1" u="none" strike="noStrike" dirty="0">
                          <a:effectLst/>
                        </a:rPr>
                        <a:t>/</a:t>
                      </a:r>
                      <a:r>
                        <a:rPr lang="el-GR" sz="1600" b="1" u="none" strike="noStrike" dirty="0">
                          <a:effectLst/>
                        </a:rPr>
                        <a:t>μ</a:t>
                      </a:r>
                      <a:r>
                        <a:rPr lang="en-US" sz="1600" b="1" u="none" strike="noStrike" dirty="0">
                          <a:effectLst/>
                        </a:rPr>
                        <a:t>m</a:t>
                      </a:r>
                      <a:endParaRPr 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323149226"/>
                  </a:ext>
                </a:extLst>
              </a:tr>
              <a:tr h="175260">
                <a:tc>
                  <a:txBody>
                    <a:bodyPr/>
                    <a:lstStyle/>
                    <a:p>
                      <a:pPr algn="l" fontAlgn="ctr"/>
                      <a:r>
                        <a:rPr lang="zh-CN" altLang="en-US" sz="1600" u="none" strike="noStrike" dirty="0">
                          <a:effectLst/>
                        </a:rPr>
                        <a:t>超导铁机械中心引出标定</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a:effectLst/>
                        </a:rPr>
                        <a:t>30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1076904201"/>
                  </a:ext>
                </a:extLst>
              </a:tr>
              <a:tr h="175260">
                <a:tc>
                  <a:txBody>
                    <a:bodyPr/>
                    <a:lstStyle/>
                    <a:p>
                      <a:pPr algn="l" fontAlgn="ctr"/>
                      <a:r>
                        <a:rPr lang="zh-CN" altLang="en-US" sz="1600" u="none" strike="noStrike" dirty="0">
                          <a:effectLst/>
                        </a:rPr>
                        <a:t>恒温模组预准直</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a:effectLst/>
                        </a:rPr>
                        <a:t>40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3758686149"/>
                  </a:ext>
                </a:extLst>
              </a:tr>
              <a:tr h="175260">
                <a:tc>
                  <a:txBody>
                    <a:bodyPr/>
                    <a:lstStyle/>
                    <a:p>
                      <a:pPr algn="l" fontAlgn="ctr"/>
                      <a:r>
                        <a:rPr lang="zh-CN" altLang="en-US" sz="1600" u="none" strike="noStrike" dirty="0">
                          <a:effectLst/>
                        </a:rPr>
                        <a:t>激光准直系统</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a:effectLst/>
                        </a:rPr>
                        <a:t>20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4063933114"/>
                  </a:ext>
                </a:extLst>
              </a:tr>
              <a:tr h="175260">
                <a:tc>
                  <a:txBody>
                    <a:bodyPr/>
                    <a:lstStyle/>
                    <a:p>
                      <a:pPr algn="l" fontAlgn="ctr"/>
                      <a:r>
                        <a:rPr lang="zh-CN" altLang="en-US" sz="1600" u="none" strike="noStrike" dirty="0">
                          <a:effectLst/>
                        </a:rPr>
                        <a:t>跟踪仪测量</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a:effectLst/>
                        </a:rPr>
                        <a:t>30</a:t>
                      </a:r>
                      <a:endParaRPr lang="en-US" altLang="zh-CN" sz="1600" b="0" i="0" u="none" strike="noStrike">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918168578"/>
                  </a:ext>
                </a:extLst>
              </a:tr>
              <a:tr h="175260">
                <a:tc>
                  <a:txBody>
                    <a:bodyPr/>
                    <a:lstStyle/>
                    <a:p>
                      <a:pPr algn="l" fontAlgn="ctr"/>
                      <a:r>
                        <a:rPr lang="zh-CN" altLang="en-US" sz="1600" u="none" strike="noStrike" dirty="0">
                          <a:effectLst/>
                        </a:rPr>
                        <a:t>模组准直调整</a:t>
                      </a:r>
                      <a:endParaRPr lang="zh-CN" altLang="en-US"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dirty="0">
                          <a:effectLst/>
                        </a:rPr>
                        <a:t>30</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654377891"/>
                  </a:ext>
                </a:extLst>
              </a:tr>
              <a:tr h="175260">
                <a:tc>
                  <a:txBody>
                    <a:bodyPr/>
                    <a:lstStyle/>
                    <a:p>
                      <a:pPr algn="l" fontAlgn="ctr"/>
                      <a:r>
                        <a:rPr lang="zh-CN" altLang="en-US" sz="1600" b="1" u="none" strike="noStrike" dirty="0">
                          <a:effectLst/>
                        </a:rPr>
                        <a:t>总误差</a:t>
                      </a:r>
                      <a:endParaRPr lang="zh-CN" altLang="en-US" sz="1600" b="1"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tc>
                  <a:txBody>
                    <a:bodyPr/>
                    <a:lstStyle/>
                    <a:p>
                      <a:pPr algn="ctr" fontAlgn="ctr"/>
                      <a:r>
                        <a:rPr lang="en-US" altLang="zh-CN" sz="1600" u="none" strike="noStrike" dirty="0">
                          <a:effectLst/>
                        </a:rPr>
                        <a:t>69</a:t>
                      </a:r>
                      <a:endParaRPr lang="en-US" altLang="zh-CN" sz="1600" b="0" i="0" u="none" strike="noStrike" dirty="0">
                        <a:solidFill>
                          <a:srgbClr val="000000"/>
                        </a:solidFill>
                        <a:effectLst/>
                        <a:latin typeface="等线" panose="02010600030101010101" pitchFamily="2" charset="-122"/>
                        <a:ea typeface="等线" panose="02010600030101010101" pitchFamily="2" charset="-122"/>
                      </a:endParaRPr>
                    </a:p>
                  </a:txBody>
                  <a:tcPr marL="7620" marR="7620" marT="7620" marB="0" anchor="ctr"/>
                </a:tc>
                <a:extLst>
                  <a:ext uri="{0D108BD9-81ED-4DB2-BD59-A6C34878D82A}">
                    <a16:rowId xmlns:a16="http://schemas.microsoft.com/office/drawing/2014/main" val="2086902147"/>
                  </a:ext>
                </a:extLst>
              </a:tr>
            </a:tbl>
          </a:graphicData>
        </a:graphic>
      </p:graphicFrame>
    </p:spTree>
    <p:extLst>
      <p:ext uri="{BB962C8B-B14F-4D97-AF65-F5344CB8AC3E}">
        <p14:creationId xmlns:p14="http://schemas.microsoft.com/office/powerpoint/2010/main" val="3674078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54868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546159" y="645208"/>
            <a:ext cx="5610017" cy="138084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存在问题：</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恒温模组推入探测器后如何测量前端位置？</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可选方法：</a:t>
            </a:r>
            <a:endParaRPr lang="en-US" altLang="zh-CN" sz="2000" dirty="0">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ea"/>
              <a:buAutoNum type="circleNumDbPlain"/>
              <a:defRPr/>
            </a:pPr>
            <a:endParaRPr lang="en-US" altLang="zh-CN" sz="20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91D15923-EB1C-12F9-AAEC-9394AB9D7E97}"/>
              </a:ext>
            </a:extLst>
          </p:cNvPr>
          <p:cNvSpPr>
            <a:spLocks noGrp="1"/>
          </p:cNvSpPr>
          <p:nvPr>
            <p:ph type="sldNum" sz="quarter" idx="12"/>
          </p:nvPr>
        </p:nvSpPr>
        <p:spPr/>
        <p:txBody>
          <a:bodyPr/>
          <a:lstStyle/>
          <a:p>
            <a:pPr>
              <a:defRPr/>
            </a:pPr>
            <a:fld id="{8087F39C-DA07-4146-9BE6-BD889279E46C}" type="slidenum">
              <a:rPr lang="zh-CN" altLang="en-US" smtClean="0"/>
              <a:pPr>
                <a:defRPr/>
              </a:pPr>
              <a:t>14</a:t>
            </a:fld>
            <a:endParaRPr lang="zh-CN" altLang="en-US"/>
          </a:p>
        </p:txBody>
      </p:sp>
      <p:pic>
        <p:nvPicPr>
          <p:cNvPr id="4" name="图片 3">
            <a:extLst>
              <a:ext uri="{FF2B5EF4-FFF2-40B4-BE49-F238E27FC236}">
                <a16:creationId xmlns:a16="http://schemas.microsoft.com/office/drawing/2014/main" id="{0C2E1442-CCA7-42AF-B992-6A407B237DF7}"/>
              </a:ext>
            </a:extLst>
          </p:cNvPr>
          <p:cNvPicPr>
            <a:picLocks noChangeAspect="1"/>
          </p:cNvPicPr>
          <p:nvPr/>
        </p:nvPicPr>
        <p:blipFill>
          <a:blip r:embed="rId10"/>
          <a:stretch>
            <a:fillRect/>
          </a:stretch>
        </p:blipFill>
        <p:spPr>
          <a:xfrm>
            <a:off x="0" y="4805517"/>
            <a:ext cx="9144000" cy="1487370"/>
          </a:xfrm>
          <a:prstGeom prst="rect">
            <a:avLst/>
          </a:prstGeom>
        </p:spPr>
      </p:pic>
      <p:sp>
        <p:nvSpPr>
          <p:cNvPr id="7" name="文本框 6">
            <a:extLst>
              <a:ext uri="{FF2B5EF4-FFF2-40B4-BE49-F238E27FC236}">
                <a16:creationId xmlns:a16="http://schemas.microsoft.com/office/drawing/2014/main" id="{75FC0B52-82B6-2417-25DD-433B32DC914D}"/>
              </a:ext>
            </a:extLst>
          </p:cNvPr>
          <p:cNvSpPr txBox="1"/>
          <p:nvPr/>
        </p:nvSpPr>
        <p:spPr>
          <a:xfrm>
            <a:off x="107577" y="4941168"/>
            <a:ext cx="877163" cy="369332"/>
          </a:xfrm>
          <a:prstGeom prst="rect">
            <a:avLst/>
          </a:prstGeom>
          <a:noFill/>
        </p:spPr>
        <p:txBody>
          <a:bodyPr wrap="none" rtlCol="0">
            <a:spAutoFit/>
          </a:bodyPr>
          <a:lstStyle/>
          <a:p>
            <a:r>
              <a:rPr lang="zh-CN" altLang="en-US" dirty="0"/>
              <a:t>激光器</a:t>
            </a:r>
          </a:p>
        </p:txBody>
      </p:sp>
      <p:sp>
        <p:nvSpPr>
          <p:cNvPr id="8" name="文本框 7">
            <a:extLst>
              <a:ext uri="{FF2B5EF4-FFF2-40B4-BE49-F238E27FC236}">
                <a16:creationId xmlns:a16="http://schemas.microsoft.com/office/drawing/2014/main" id="{5772BCB3-6186-C91A-2467-C2F8D0A4F254}"/>
              </a:ext>
            </a:extLst>
          </p:cNvPr>
          <p:cNvSpPr txBox="1"/>
          <p:nvPr/>
        </p:nvSpPr>
        <p:spPr>
          <a:xfrm>
            <a:off x="8244408" y="4941168"/>
            <a:ext cx="684803" cy="369332"/>
          </a:xfrm>
          <a:prstGeom prst="rect">
            <a:avLst/>
          </a:prstGeom>
          <a:noFill/>
        </p:spPr>
        <p:txBody>
          <a:bodyPr wrap="none" rtlCol="0">
            <a:spAutoFit/>
          </a:bodyPr>
          <a:lstStyle/>
          <a:p>
            <a:r>
              <a:rPr lang="en-US" altLang="zh-CN" dirty="0"/>
              <a:t>CCD</a:t>
            </a:r>
            <a:endParaRPr lang="zh-CN" altLang="en-US" dirty="0"/>
          </a:p>
        </p:txBody>
      </p:sp>
      <p:sp>
        <p:nvSpPr>
          <p:cNvPr id="10" name="文本框 9">
            <a:extLst>
              <a:ext uri="{FF2B5EF4-FFF2-40B4-BE49-F238E27FC236}">
                <a16:creationId xmlns:a16="http://schemas.microsoft.com/office/drawing/2014/main" id="{415C7F2A-F1ED-F307-7179-62E8070C7BE4}"/>
              </a:ext>
            </a:extLst>
          </p:cNvPr>
          <p:cNvSpPr txBox="1"/>
          <p:nvPr/>
        </p:nvSpPr>
        <p:spPr>
          <a:xfrm>
            <a:off x="2771800" y="5125834"/>
            <a:ext cx="646331" cy="369332"/>
          </a:xfrm>
          <a:prstGeom prst="rect">
            <a:avLst/>
          </a:prstGeom>
          <a:noFill/>
        </p:spPr>
        <p:txBody>
          <a:bodyPr wrap="none" rtlCol="0">
            <a:spAutoFit/>
          </a:bodyPr>
          <a:lstStyle/>
          <a:p>
            <a:r>
              <a:rPr lang="zh-CN" altLang="en-US" dirty="0"/>
              <a:t>靶标</a:t>
            </a:r>
          </a:p>
        </p:txBody>
      </p:sp>
      <p:cxnSp>
        <p:nvCxnSpPr>
          <p:cNvPr id="13" name="直接箭头连接符 12">
            <a:extLst>
              <a:ext uri="{FF2B5EF4-FFF2-40B4-BE49-F238E27FC236}">
                <a16:creationId xmlns:a16="http://schemas.microsoft.com/office/drawing/2014/main" id="{3AF263C0-140B-5B39-FC14-92CD43E88CCB}"/>
              </a:ext>
            </a:extLst>
          </p:cNvPr>
          <p:cNvCxnSpPr>
            <a:stCxn id="10" idx="1"/>
          </p:cNvCxnSpPr>
          <p:nvPr/>
        </p:nvCxnSpPr>
        <p:spPr>
          <a:xfrm flipH="1">
            <a:off x="984740" y="5310500"/>
            <a:ext cx="1787060" cy="238702"/>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5" name="直接箭头连接符 14">
            <a:extLst>
              <a:ext uri="{FF2B5EF4-FFF2-40B4-BE49-F238E27FC236}">
                <a16:creationId xmlns:a16="http://schemas.microsoft.com/office/drawing/2014/main" id="{0903326C-F15E-EB38-3CEA-5D3A5739BA93}"/>
              </a:ext>
            </a:extLst>
          </p:cNvPr>
          <p:cNvCxnSpPr>
            <a:stCxn id="10" idx="3"/>
          </p:cNvCxnSpPr>
          <p:nvPr/>
        </p:nvCxnSpPr>
        <p:spPr>
          <a:xfrm>
            <a:off x="3418131" y="5310500"/>
            <a:ext cx="2522021" cy="27950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6" name="内容占位符 2">
            <a:extLst>
              <a:ext uri="{FF2B5EF4-FFF2-40B4-BE49-F238E27FC236}">
                <a16:creationId xmlns:a16="http://schemas.microsoft.com/office/drawing/2014/main" id="{8323D33F-33A9-226A-382F-D9C4FC723419}"/>
              </a:ext>
            </a:extLst>
          </p:cNvPr>
          <p:cNvSpPr txBox="1">
            <a:spLocks/>
          </p:cNvSpPr>
          <p:nvPr/>
        </p:nvSpPr>
        <p:spPr>
          <a:xfrm>
            <a:off x="577909" y="2134464"/>
            <a:ext cx="3994091" cy="1392252"/>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57250" lvl="2" indent="-457200" eaLnBrk="1" hangingPunct="1">
              <a:spcBef>
                <a:spcPts val="600"/>
              </a:spcBef>
              <a:spcAft>
                <a:spcPts val="600"/>
              </a:spcAft>
              <a:buClr>
                <a:srgbClr val="FF0000"/>
              </a:buClr>
              <a:buSzPct val="80000"/>
              <a:buFont typeface="+mj-ea"/>
              <a:buAutoNum type="circleNumDbPlain"/>
              <a:defRPr/>
            </a:pPr>
            <a:r>
              <a:rPr lang="zh-CN" altLang="en-US" sz="2000" dirty="0">
                <a:latin typeface="Times New Roman" pitchFamily="18" charset="0"/>
                <a:cs typeface="Times New Roman" pitchFamily="18" charset="0"/>
              </a:rPr>
              <a:t>在恒温模组前端永久放置跟踪仪靶标，探测器两端开口要大，使得跟踪仪能从外面测到里面的靶标。</a:t>
            </a:r>
            <a:endParaRPr lang="en-US" altLang="zh-CN" sz="2000" dirty="0">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ea"/>
              <a:buAutoNum type="circleNumDbPlain"/>
              <a:defRPr/>
            </a:pPr>
            <a:r>
              <a:rPr lang="zh-CN" altLang="en-US" sz="2000" dirty="0">
                <a:latin typeface="Times New Roman" pitchFamily="18" charset="0"/>
                <a:cs typeface="Times New Roman" pitchFamily="18" charset="0"/>
              </a:rPr>
              <a:t>用激光束监测，需要开贯穿洞</a:t>
            </a:r>
            <a:endParaRPr lang="en-US" altLang="zh-CN" sz="2000" dirty="0">
              <a:latin typeface="Times New Roman" pitchFamily="18" charset="0"/>
              <a:cs typeface="Times New Roman" pitchFamily="18" charset="0"/>
            </a:endParaRPr>
          </a:p>
        </p:txBody>
      </p:sp>
      <p:pic>
        <p:nvPicPr>
          <p:cNvPr id="17" name="图片 16">
            <a:extLst>
              <a:ext uri="{FF2B5EF4-FFF2-40B4-BE49-F238E27FC236}">
                <a16:creationId xmlns:a16="http://schemas.microsoft.com/office/drawing/2014/main" id="{9A321BFD-203B-6803-E5F8-DD8B5B426BB9}"/>
              </a:ext>
            </a:extLst>
          </p:cNvPr>
          <p:cNvPicPr>
            <a:picLocks noChangeAspect="1"/>
          </p:cNvPicPr>
          <p:nvPr/>
        </p:nvPicPr>
        <p:blipFill>
          <a:blip r:embed="rId11"/>
          <a:stretch>
            <a:fillRect/>
          </a:stretch>
        </p:blipFill>
        <p:spPr>
          <a:xfrm>
            <a:off x="4679141" y="2201445"/>
            <a:ext cx="4350180" cy="1778283"/>
          </a:xfrm>
          <a:prstGeom prst="rect">
            <a:avLst/>
          </a:prstGeom>
        </p:spPr>
      </p:pic>
      <p:sp>
        <p:nvSpPr>
          <p:cNvPr id="18" name="文本框 17">
            <a:extLst>
              <a:ext uri="{FF2B5EF4-FFF2-40B4-BE49-F238E27FC236}">
                <a16:creationId xmlns:a16="http://schemas.microsoft.com/office/drawing/2014/main" id="{70A2708C-4706-03B5-C767-F856FF120F12}"/>
              </a:ext>
            </a:extLst>
          </p:cNvPr>
          <p:cNvSpPr txBox="1"/>
          <p:nvPr/>
        </p:nvSpPr>
        <p:spPr>
          <a:xfrm>
            <a:off x="4572000" y="2550520"/>
            <a:ext cx="877163" cy="369332"/>
          </a:xfrm>
          <a:prstGeom prst="rect">
            <a:avLst/>
          </a:prstGeom>
          <a:noFill/>
        </p:spPr>
        <p:txBody>
          <a:bodyPr wrap="none" rtlCol="0">
            <a:spAutoFit/>
          </a:bodyPr>
          <a:lstStyle/>
          <a:p>
            <a:r>
              <a:rPr lang="zh-CN" altLang="en-US" dirty="0"/>
              <a:t>跟踪仪</a:t>
            </a:r>
          </a:p>
        </p:txBody>
      </p:sp>
      <p:sp>
        <p:nvSpPr>
          <p:cNvPr id="19" name="文本框 18">
            <a:extLst>
              <a:ext uri="{FF2B5EF4-FFF2-40B4-BE49-F238E27FC236}">
                <a16:creationId xmlns:a16="http://schemas.microsoft.com/office/drawing/2014/main" id="{FC259229-636B-F2FE-62C4-60796B441130}"/>
              </a:ext>
            </a:extLst>
          </p:cNvPr>
          <p:cNvSpPr txBox="1"/>
          <p:nvPr/>
        </p:nvSpPr>
        <p:spPr>
          <a:xfrm>
            <a:off x="7380312" y="2905920"/>
            <a:ext cx="646331" cy="369332"/>
          </a:xfrm>
          <a:prstGeom prst="rect">
            <a:avLst/>
          </a:prstGeom>
          <a:noFill/>
        </p:spPr>
        <p:txBody>
          <a:bodyPr wrap="none" rtlCol="0">
            <a:spAutoFit/>
          </a:bodyPr>
          <a:lstStyle/>
          <a:p>
            <a:r>
              <a:rPr lang="zh-CN" altLang="en-US" dirty="0"/>
              <a:t>靶标</a:t>
            </a:r>
          </a:p>
        </p:txBody>
      </p:sp>
      <p:sp>
        <p:nvSpPr>
          <p:cNvPr id="20" name="标题 1">
            <a:extLst>
              <a:ext uri="{FF2B5EF4-FFF2-40B4-BE49-F238E27FC236}">
                <a16:creationId xmlns:a16="http://schemas.microsoft.com/office/drawing/2014/main" id="{5BA9BF49-44C4-4090-A5C0-36BD1363CA6F}"/>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pic>
        <p:nvPicPr>
          <p:cNvPr id="3" name="图片 2">
            <a:extLst>
              <a:ext uri="{FF2B5EF4-FFF2-40B4-BE49-F238E27FC236}">
                <a16:creationId xmlns:a16="http://schemas.microsoft.com/office/drawing/2014/main" id="{0235071C-E496-E963-5CCE-93AB3F69A36D}"/>
              </a:ext>
            </a:extLst>
          </p:cNvPr>
          <p:cNvPicPr>
            <a:picLocks noChangeAspect="1"/>
          </p:cNvPicPr>
          <p:nvPr/>
        </p:nvPicPr>
        <p:blipFill>
          <a:blip r:embed="rId12"/>
          <a:stretch>
            <a:fillRect/>
          </a:stretch>
        </p:blipFill>
        <p:spPr>
          <a:xfrm>
            <a:off x="7919814" y="3958781"/>
            <a:ext cx="1009397" cy="843896"/>
          </a:xfrm>
          <a:prstGeom prst="rect">
            <a:avLst/>
          </a:prstGeom>
        </p:spPr>
      </p:pic>
    </p:spTree>
    <p:extLst>
      <p:ext uri="{BB962C8B-B14F-4D97-AF65-F5344CB8AC3E}">
        <p14:creationId xmlns:p14="http://schemas.microsoft.com/office/powerpoint/2010/main" val="376064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54868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546159" y="645209"/>
            <a:ext cx="7956432" cy="14388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mj-lt"/>
              <a:buAutoNum type="arabicPeriod" startAt="3"/>
              <a:defRPr/>
            </a:pPr>
            <a:r>
              <a:rPr lang="zh-CN" altLang="en-US" sz="2200" dirty="0">
                <a:latin typeface="Times New Roman" pitchFamily="18" charset="0"/>
                <a:cs typeface="Times New Roman" pitchFamily="18" charset="0"/>
              </a:rPr>
              <a:t>超导铁位置检验：</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a:latin typeface="Times New Roman" pitchFamily="18" charset="0"/>
                <a:cs typeface="Times New Roman" pitchFamily="18" charset="0"/>
              </a:rPr>
              <a:t>Supper KEKB </a:t>
            </a:r>
            <a:r>
              <a:rPr lang="zh-CN" altLang="en-US" sz="2000" dirty="0">
                <a:latin typeface="Times New Roman" pitchFamily="18" charset="0"/>
                <a:cs typeface="Times New Roman" pitchFamily="18" charset="0"/>
              </a:rPr>
              <a:t>用张力线测量系统对超导铁的准直结果进行了检测。</a:t>
            </a:r>
          </a:p>
        </p:txBody>
      </p:sp>
      <p:sp>
        <p:nvSpPr>
          <p:cNvPr id="2" name="内容占位符 2">
            <a:extLst>
              <a:ext uri="{FF2B5EF4-FFF2-40B4-BE49-F238E27FC236}">
                <a16:creationId xmlns:a16="http://schemas.microsoft.com/office/drawing/2014/main" id="{8050155B-7B8B-BF31-DAF0-1231EFB72FCF}"/>
              </a:ext>
            </a:extLst>
          </p:cNvPr>
          <p:cNvSpPr txBox="1">
            <a:spLocks/>
          </p:cNvSpPr>
          <p:nvPr/>
        </p:nvSpPr>
        <p:spPr>
          <a:xfrm>
            <a:off x="546159" y="4336340"/>
            <a:ext cx="7956432" cy="14388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用振动线检测超导铁磁中心位置。</a:t>
            </a:r>
          </a:p>
        </p:txBody>
      </p:sp>
      <p:pic>
        <p:nvPicPr>
          <p:cNvPr id="3" name="图片 2">
            <a:extLst>
              <a:ext uri="{FF2B5EF4-FFF2-40B4-BE49-F238E27FC236}">
                <a16:creationId xmlns:a16="http://schemas.microsoft.com/office/drawing/2014/main" id="{CCA5C222-37C5-0A51-F117-F42E5E147C27}"/>
              </a:ext>
            </a:extLst>
          </p:cNvPr>
          <p:cNvPicPr>
            <a:picLocks noChangeAspect="1"/>
          </p:cNvPicPr>
          <p:nvPr/>
        </p:nvPicPr>
        <p:blipFill>
          <a:blip r:embed="rId10"/>
          <a:stretch>
            <a:fillRect/>
          </a:stretch>
        </p:blipFill>
        <p:spPr>
          <a:xfrm>
            <a:off x="2085089" y="1687667"/>
            <a:ext cx="5492972" cy="2408129"/>
          </a:xfrm>
          <a:prstGeom prst="rect">
            <a:avLst/>
          </a:prstGeom>
        </p:spPr>
      </p:pic>
      <p:pic>
        <p:nvPicPr>
          <p:cNvPr id="6" name="图片 5">
            <a:extLst>
              <a:ext uri="{FF2B5EF4-FFF2-40B4-BE49-F238E27FC236}">
                <a16:creationId xmlns:a16="http://schemas.microsoft.com/office/drawing/2014/main" id="{FCD3C71A-F043-0090-3F74-ED6BA81DC56C}"/>
              </a:ext>
            </a:extLst>
          </p:cNvPr>
          <p:cNvPicPr>
            <a:picLocks noChangeAspect="1"/>
          </p:cNvPicPr>
          <p:nvPr/>
        </p:nvPicPr>
        <p:blipFill>
          <a:blip r:embed="rId11"/>
          <a:stretch>
            <a:fillRect/>
          </a:stretch>
        </p:blipFill>
        <p:spPr>
          <a:xfrm>
            <a:off x="2483767" y="4506395"/>
            <a:ext cx="4908349" cy="2091891"/>
          </a:xfrm>
          <a:prstGeom prst="rect">
            <a:avLst/>
          </a:prstGeom>
        </p:spPr>
      </p:pic>
      <p:sp>
        <p:nvSpPr>
          <p:cNvPr id="4" name="灯片编号占位符 3">
            <a:extLst>
              <a:ext uri="{FF2B5EF4-FFF2-40B4-BE49-F238E27FC236}">
                <a16:creationId xmlns:a16="http://schemas.microsoft.com/office/drawing/2014/main" id="{0EBDDBD9-964A-527B-5767-581E6FED24FA}"/>
              </a:ext>
            </a:extLst>
          </p:cNvPr>
          <p:cNvSpPr>
            <a:spLocks noGrp="1"/>
          </p:cNvSpPr>
          <p:nvPr>
            <p:ph type="sldNum" sz="quarter" idx="12"/>
          </p:nvPr>
        </p:nvSpPr>
        <p:spPr/>
        <p:txBody>
          <a:bodyPr/>
          <a:lstStyle/>
          <a:p>
            <a:pPr>
              <a:defRPr/>
            </a:pPr>
            <a:fld id="{8087F39C-DA07-4146-9BE6-BD889279E46C}" type="slidenum">
              <a:rPr lang="zh-CN" altLang="en-US" smtClean="0"/>
              <a:pPr>
                <a:defRPr/>
              </a:pPr>
              <a:t>15</a:t>
            </a:fld>
            <a:endParaRPr lang="zh-CN" altLang="en-US"/>
          </a:p>
        </p:txBody>
      </p:sp>
      <p:sp>
        <p:nvSpPr>
          <p:cNvPr id="7" name="标题 1">
            <a:extLst>
              <a:ext uri="{FF2B5EF4-FFF2-40B4-BE49-F238E27FC236}">
                <a16:creationId xmlns:a16="http://schemas.microsoft.com/office/drawing/2014/main" id="{7B9B9575-E969-5F2F-6339-568ECE4176BE}"/>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15216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20688"/>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546159" y="837976"/>
            <a:ext cx="7956432" cy="143889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mj-lt"/>
              <a:buAutoNum type="arabicPeriod" startAt="4"/>
              <a:defRPr/>
            </a:pPr>
            <a:r>
              <a:rPr lang="zh-CN" altLang="en-US" sz="2200" dirty="0">
                <a:latin typeface="Times New Roman" pitchFamily="18" charset="0"/>
                <a:cs typeface="Times New Roman" pitchFamily="18" charset="0"/>
              </a:rPr>
              <a:t>恒温模组位置监测：</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电容传感器监测恒温器端头位置</a:t>
            </a:r>
          </a:p>
        </p:txBody>
      </p:sp>
      <p:sp>
        <p:nvSpPr>
          <p:cNvPr id="2" name="内容占位符 2">
            <a:extLst>
              <a:ext uri="{FF2B5EF4-FFF2-40B4-BE49-F238E27FC236}">
                <a16:creationId xmlns:a16="http://schemas.microsoft.com/office/drawing/2014/main" id="{8050155B-7B8B-BF31-DAF0-1231EFB72FCF}"/>
              </a:ext>
            </a:extLst>
          </p:cNvPr>
          <p:cNvSpPr txBox="1">
            <a:spLocks/>
          </p:cNvSpPr>
          <p:nvPr/>
        </p:nvSpPr>
        <p:spPr>
          <a:xfrm>
            <a:off x="546159" y="3992428"/>
            <a:ext cx="7956432" cy="58870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分布式光纤监测恒温器变形（</a:t>
            </a:r>
            <a:r>
              <a:rPr lang="en-US" altLang="zh-CN" sz="2000" dirty="0">
                <a:latin typeface="Times New Roman" pitchFamily="18" charset="0"/>
                <a:cs typeface="Times New Roman" pitchFamily="18" charset="0"/>
              </a:rPr>
              <a:t>FCC</a:t>
            </a:r>
            <a:r>
              <a:rPr lang="zh-CN" altLang="en-US" sz="2000" dirty="0">
                <a:latin typeface="Times New Roman" pitchFamily="18" charset="0"/>
                <a:cs typeface="Times New Roman" pitchFamily="18" charset="0"/>
              </a:rPr>
              <a:t>）</a:t>
            </a:r>
          </a:p>
        </p:txBody>
      </p:sp>
      <p:pic>
        <p:nvPicPr>
          <p:cNvPr id="4" name="图片 3">
            <a:extLst>
              <a:ext uri="{FF2B5EF4-FFF2-40B4-BE49-F238E27FC236}">
                <a16:creationId xmlns:a16="http://schemas.microsoft.com/office/drawing/2014/main" id="{8F9DB6E4-C958-CAFE-25DA-259B596098AA}"/>
              </a:ext>
            </a:extLst>
          </p:cNvPr>
          <p:cNvPicPr>
            <a:picLocks noChangeAspect="1"/>
          </p:cNvPicPr>
          <p:nvPr/>
        </p:nvPicPr>
        <p:blipFill>
          <a:blip r:embed="rId10"/>
          <a:stretch>
            <a:fillRect/>
          </a:stretch>
        </p:blipFill>
        <p:spPr>
          <a:xfrm>
            <a:off x="1700864" y="1772816"/>
            <a:ext cx="5234272" cy="1926259"/>
          </a:xfrm>
          <a:prstGeom prst="rect">
            <a:avLst/>
          </a:prstGeom>
        </p:spPr>
      </p:pic>
      <p:pic>
        <p:nvPicPr>
          <p:cNvPr id="7" name="图片 6">
            <a:extLst>
              <a:ext uri="{FF2B5EF4-FFF2-40B4-BE49-F238E27FC236}">
                <a16:creationId xmlns:a16="http://schemas.microsoft.com/office/drawing/2014/main" id="{E79585B0-A2B9-3F12-ACD9-111B01D1F1B4}"/>
              </a:ext>
            </a:extLst>
          </p:cNvPr>
          <p:cNvPicPr>
            <a:picLocks noChangeAspect="1"/>
          </p:cNvPicPr>
          <p:nvPr/>
        </p:nvPicPr>
        <p:blipFill>
          <a:blip r:embed="rId11"/>
          <a:stretch>
            <a:fillRect/>
          </a:stretch>
        </p:blipFill>
        <p:spPr>
          <a:xfrm>
            <a:off x="4245393" y="5186541"/>
            <a:ext cx="2979845" cy="885627"/>
          </a:xfrm>
          <a:prstGeom prst="rect">
            <a:avLst/>
          </a:prstGeom>
        </p:spPr>
      </p:pic>
      <p:pic>
        <p:nvPicPr>
          <p:cNvPr id="8" name="图片 7">
            <a:extLst>
              <a:ext uri="{FF2B5EF4-FFF2-40B4-BE49-F238E27FC236}">
                <a16:creationId xmlns:a16="http://schemas.microsoft.com/office/drawing/2014/main" id="{50D39E7F-2693-406E-7BD1-21D000698107}"/>
              </a:ext>
            </a:extLst>
          </p:cNvPr>
          <p:cNvPicPr>
            <a:picLocks noChangeAspect="1"/>
          </p:cNvPicPr>
          <p:nvPr/>
        </p:nvPicPr>
        <p:blipFill>
          <a:blip r:embed="rId12">
            <a:clrChange>
              <a:clrFrom>
                <a:srgbClr val="F3F2F3"/>
              </a:clrFrom>
              <a:clrTo>
                <a:srgbClr val="F3F2F3">
                  <a:alpha val="0"/>
                </a:srgbClr>
              </a:clrTo>
            </a:clrChange>
          </a:blip>
          <a:stretch>
            <a:fillRect/>
          </a:stretch>
        </p:blipFill>
        <p:spPr>
          <a:xfrm rot="9737045">
            <a:off x="1718327" y="5448548"/>
            <a:ext cx="2477245" cy="571273"/>
          </a:xfrm>
          <a:prstGeom prst="rect">
            <a:avLst/>
          </a:prstGeom>
        </p:spPr>
      </p:pic>
      <p:sp>
        <p:nvSpPr>
          <p:cNvPr id="3" name="灯片编号占位符 2">
            <a:extLst>
              <a:ext uri="{FF2B5EF4-FFF2-40B4-BE49-F238E27FC236}">
                <a16:creationId xmlns:a16="http://schemas.microsoft.com/office/drawing/2014/main" id="{D1562A05-77C4-721E-07B0-786E21772B62}"/>
              </a:ext>
            </a:extLst>
          </p:cNvPr>
          <p:cNvSpPr>
            <a:spLocks noGrp="1"/>
          </p:cNvSpPr>
          <p:nvPr>
            <p:ph type="sldNum" sz="quarter" idx="12"/>
          </p:nvPr>
        </p:nvSpPr>
        <p:spPr/>
        <p:txBody>
          <a:bodyPr/>
          <a:lstStyle/>
          <a:p>
            <a:pPr>
              <a:defRPr/>
            </a:pPr>
            <a:fld id="{8087F39C-DA07-4146-9BE6-BD889279E46C}" type="slidenum">
              <a:rPr lang="zh-CN" altLang="en-US" smtClean="0"/>
              <a:pPr>
                <a:defRPr/>
              </a:pPr>
              <a:t>16</a:t>
            </a:fld>
            <a:endParaRPr lang="zh-CN" altLang="en-US"/>
          </a:p>
        </p:txBody>
      </p:sp>
      <p:sp>
        <p:nvSpPr>
          <p:cNvPr id="6" name="标题 1">
            <a:extLst>
              <a:ext uri="{FF2B5EF4-FFF2-40B4-BE49-F238E27FC236}">
                <a16:creationId xmlns:a16="http://schemas.microsoft.com/office/drawing/2014/main" id="{CF0303E9-BC37-0862-D509-A843C3DA92A3}"/>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81522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20688"/>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内容占位符 2">
            <a:extLst>
              <a:ext uri="{FF2B5EF4-FFF2-40B4-BE49-F238E27FC236}">
                <a16:creationId xmlns:a16="http://schemas.microsoft.com/office/drawing/2014/main" id="{8050155B-7B8B-BF31-DAF0-1231EFB72FCF}"/>
              </a:ext>
            </a:extLst>
          </p:cNvPr>
          <p:cNvSpPr txBox="1">
            <a:spLocks/>
          </p:cNvSpPr>
          <p:nvPr/>
        </p:nvSpPr>
        <p:spPr>
          <a:xfrm>
            <a:off x="546159" y="908720"/>
            <a:ext cx="7956432" cy="58870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激光干涉测距组网（</a:t>
            </a:r>
            <a:r>
              <a:rPr lang="en-US" altLang="zh-CN" sz="2000" dirty="0">
                <a:latin typeface="Times New Roman" pitchFamily="18" charset="0"/>
                <a:cs typeface="Times New Roman" pitchFamily="18" charset="0"/>
              </a:rPr>
              <a:t>FCC</a:t>
            </a:r>
            <a:r>
              <a:rPr lang="zh-CN" altLang="en-US" sz="2000" dirty="0">
                <a:latin typeface="Times New Roman" pitchFamily="18" charset="0"/>
                <a:cs typeface="Times New Roman" pitchFamily="18" charset="0"/>
              </a:rPr>
              <a:t>）</a:t>
            </a:r>
          </a:p>
        </p:txBody>
      </p:sp>
      <p:pic>
        <p:nvPicPr>
          <p:cNvPr id="6" name="图片 5">
            <a:extLst>
              <a:ext uri="{FF2B5EF4-FFF2-40B4-BE49-F238E27FC236}">
                <a16:creationId xmlns:a16="http://schemas.microsoft.com/office/drawing/2014/main" id="{71AEAA6C-81A1-789F-3271-FEFEA8ED3E95}"/>
              </a:ext>
            </a:extLst>
          </p:cNvPr>
          <p:cNvPicPr>
            <a:picLocks noChangeAspect="1"/>
          </p:cNvPicPr>
          <p:nvPr/>
        </p:nvPicPr>
        <p:blipFill>
          <a:blip r:embed="rId10"/>
          <a:stretch>
            <a:fillRect/>
          </a:stretch>
        </p:blipFill>
        <p:spPr>
          <a:xfrm>
            <a:off x="689000" y="1988840"/>
            <a:ext cx="8172400" cy="3645365"/>
          </a:xfrm>
          <a:prstGeom prst="rect">
            <a:avLst/>
          </a:prstGeom>
        </p:spPr>
      </p:pic>
      <p:sp>
        <p:nvSpPr>
          <p:cNvPr id="3" name="灯片编号占位符 2">
            <a:extLst>
              <a:ext uri="{FF2B5EF4-FFF2-40B4-BE49-F238E27FC236}">
                <a16:creationId xmlns:a16="http://schemas.microsoft.com/office/drawing/2014/main" id="{E7402599-E3DF-B737-81AE-996DC0E7DA23}"/>
              </a:ext>
            </a:extLst>
          </p:cNvPr>
          <p:cNvSpPr>
            <a:spLocks noGrp="1"/>
          </p:cNvSpPr>
          <p:nvPr>
            <p:ph type="sldNum" sz="quarter" idx="12"/>
          </p:nvPr>
        </p:nvSpPr>
        <p:spPr/>
        <p:txBody>
          <a:bodyPr/>
          <a:lstStyle/>
          <a:p>
            <a:pPr>
              <a:defRPr/>
            </a:pPr>
            <a:fld id="{8087F39C-DA07-4146-9BE6-BD889279E46C}" type="slidenum">
              <a:rPr lang="zh-CN" altLang="en-US" smtClean="0"/>
              <a:pPr>
                <a:defRPr/>
              </a:pPr>
              <a:t>17</a:t>
            </a:fld>
            <a:endParaRPr lang="zh-CN" altLang="en-US"/>
          </a:p>
        </p:txBody>
      </p:sp>
      <p:sp>
        <p:nvSpPr>
          <p:cNvPr id="4" name="标题 1">
            <a:extLst>
              <a:ext uri="{FF2B5EF4-FFF2-40B4-BE49-F238E27FC236}">
                <a16:creationId xmlns:a16="http://schemas.microsoft.com/office/drawing/2014/main" id="{8B645F80-576C-6EE2-F4F0-618D0F41B371}"/>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marL="0" lvl="1" eaLnBrk="1" hangingPunct="1">
              <a:spcBef>
                <a:spcPts val="600"/>
              </a:spcBef>
              <a:spcAft>
                <a:spcPts val="600"/>
              </a:spcAft>
              <a:buClr>
                <a:srgbClr val="FF0000"/>
              </a:buClr>
              <a:buSzPct val="80000"/>
              <a:defRPr/>
            </a:pPr>
            <a:r>
              <a:rPr lang="zh-CN" altLang="en-US" sz="2400" b="1" dirty="0">
                <a:solidFill>
                  <a:prstClr val="black"/>
                </a:solidFill>
                <a:latin typeface="Times New Roman" pitchFamily="18" charset="0"/>
                <a:ea typeface="+mj-ea"/>
                <a:cs typeface="Times New Roman" pitchFamily="18" charset="0"/>
              </a:rPr>
              <a:t>恒温模组安装准直</a:t>
            </a:r>
            <a:endParaRPr lang="en-US" altLang="zh-CN" sz="2400" b="1" dirty="0">
              <a:solidFill>
                <a:prstClr val="black"/>
              </a:solidFill>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2164373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20688"/>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992428"/>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992428"/>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内容占位符 2">
            <a:extLst>
              <a:ext uri="{FF2B5EF4-FFF2-40B4-BE49-F238E27FC236}">
                <a16:creationId xmlns:a16="http://schemas.microsoft.com/office/drawing/2014/main" id="{8050155B-7B8B-BF31-DAF0-1231EFB72FCF}"/>
              </a:ext>
            </a:extLst>
          </p:cNvPr>
          <p:cNvSpPr txBox="1">
            <a:spLocks/>
          </p:cNvSpPr>
          <p:nvPr/>
        </p:nvSpPr>
        <p:spPr>
          <a:xfrm>
            <a:off x="546159" y="908720"/>
            <a:ext cx="7956432" cy="331236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初步设计了探测器的组装准直方案，今后随着探测器结构设计的深入将继续完善该方案。</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氦容器组件安装进恒温模组真空腔后需要进行调直，需要设计专门的调整机构。</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恒温模组推入探测器后其前端位置测量方案有待确定。</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需要研发恒温模组位置和变形监测关键技术。</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探测器和恒温模组的准直精度有待沟通确定。</a:t>
            </a:r>
          </a:p>
        </p:txBody>
      </p:sp>
      <p:sp>
        <p:nvSpPr>
          <p:cNvPr id="3" name="灯片编号占位符 2">
            <a:extLst>
              <a:ext uri="{FF2B5EF4-FFF2-40B4-BE49-F238E27FC236}">
                <a16:creationId xmlns:a16="http://schemas.microsoft.com/office/drawing/2014/main" id="{E7402599-E3DF-B737-81AE-996DC0E7DA23}"/>
              </a:ext>
            </a:extLst>
          </p:cNvPr>
          <p:cNvSpPr>
            <a:spLocks noGrp="1"/>
          </p:cNvSpPr>
          <p:nvPr>
            <p:ph type="sldNum" sz="quarter" idx="12"/>
          </p:nvPr>
        </p:nvSpPr>
        <p:spPr/>
        <p:txBody>
          <a:bodyPr/>
          <a:lstStyle/>
          <a:p>
            <a:pPr>
              <a:defRPr/>
            </a:pPr>
            <a:fld id="{8087F39C-DA07-4146-9BE6-BD889279E46C}" type="slidenum">
              <a:rPr lang="zh-CN" altLang="en-US" smtClean="0"/>
              <a:pPr>
                <a:defRPr/>
              </a:pPr>
              <a:t>18</a:t>
            </a:fld>
            <a:endParaRPr lang="zh-CN" altLang="en-US"/>
          </a:p>
        </p:txBody>
      </p:sp>
      <p:sp>
        <p:nvSpPr>
          <p:cNvPr id="4" name="标题 1">
            <a:extLst>
              <a:ext uri="{FF2B5EF4-FFF2-40B4-BE49-F238E27FC236}">
                <a16:creationId xmlns:a16="http://schemas.microsoft.com/office/drawing/2014/main" id="{55E507CA-1D63-CBAE-5000-DD97915B61DF}"/>
              </a:ext>
            </a:extLst>
          </p:cNvPr>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Summary</a:t>
            </a:r>
          </a:p>
        </p:txBody>
      </p:sp>
    </p:spTree>
    <p:extLst>
      <p:ext uri="{BB962C8B-B14F-4D97-AF65-F5344CB8AC3E}">
        <p14:creationId xmlns:p14="http://schemas.microsoft.com/office/powerpoint/2010/main" val="426512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5"/>
          <p:cNvSpPr>
            <a:spLocks noChangeArrowheads="1" noChangeShapeType="1" noTextEdit="1"/>
          </p:cNvSpPr>
          <p:nvPr/>
        </p:nvSpPr>
        <p:spPr bwMode="auto">
          <a:xfrm>
            <a:off x="3033000" y="2477250"/>
            <a:ext cx="2700000" cy="1350000"/>
          </a:xfrm>
          <a:prstGeom prst="rect">
            <a:avLst/>
          </a:prstGeom>
        </p:spPr>
        <p:txBody>
          <a:bodyPr wrap="none" fromWordArt="1">
            <a:prstTxWarp prst="textDeflate">
              <a:avLst>
                <a:gd name="adj" fmla="val 26227"/>
              </a:avLst>
            </a:prstTxWarp>
          </a:bodyPr>
          <a:lstStyle/>
          <a:p>
            <a:pPr algn="ctr"/>
            <a:endParaRPr lang="zh-CN" altLang="en-US" sz="2700" kern="10" dirty="0">
              <a:ln w="9525">
                <a:solidFill>
                  <a:srgbClr val="000000"/>
                </a:solidFill>
                <a:round/>
                <a:headEnd/>
                <a:tailEnd/>
              </a:ln>
              <a:solidFill>
                <a:srgbClr val="000000"/>
              </a:solidFill>
              <a:latin typeface="宋体"/>
              <a:ea typeface="宋体"/>
            </a:endParaRPr>
          </a:p>
        </p:txBody>
      </p:sp>
      <p:sp>
        <p:nvSpPr>
          <p:cNvPr id="2" name="文本框 1"/>
          <p:cNvSpPr txBox="1"/>
          <p:nvPr/>
        </p:nvSpPr>
        <p:spPr>
          <a:xfrm>
            <a:off x="3209001" y="2840627"/>
            <a:ext cx="2396169" cy="646331"/>
          </a:xfrm>
          <a:prstGeom prst="rect">
            <a:avLst/>
          </a:prstGeom>
          <a:noFill/>
        </p:spPr>
        <p:txBody>
          <a:bodyPr wrap="none" rtlCol="0">
            <a:spAutoFit/>
          </a:bodyPr>
          <a:lstStyle/>
          <a:p>
            <a:r>
              <a:rPr lang="en-US" altLang="zh-CN" sz="3600" b="1" dirty="0">
                <a:solidFill>
                  <a:srgbClr val="FF0000"/>
                </a:solidFill>
                <a:latin typeface="Calibri Light" panose="020F0302020204030204" pitchFamily="34" charset="0"/>
              </a:rPr>
              <a:t>Thank  You !</a:t>
            </a:r>
            <a:endParaRPr lang="zh-CN" altLang="en-US" sz="3600" b="1" dirty="0">
              <a:solidFill>
                <a:srgbClr val="FF0000"/>
              </a:solidFill>
              <a:latin typeface="Calibri Light" panose="020F0302020204030204" pitchFamily="34" charset="0"/>
            </a:endParaRPr>
          </a:p>
        </p:txBody>
      </p:sp>
      <p:sp>
        <p:nvSpPr>
          <p:cNvPr id="4" name="灯片编号占位符 3">
            <a:extLst>
              <a:ext uri="{FF2B5EF4-FFF2-40B4-BE49-F238E27FC236}">
                <a16:creationId xmlns:a16="http://schemas.microsoft.com/office/drawing/2014/main" id="{DABE8E6B-8F4A-4932-9E30-A16A3DBE024B}"/>
              </a:ext>
            </a:extLst>
          </p:cNvPr>
          <p:cNvSpPr>
            <a:spLocks noGrp="1"/>
          </p:cNvSpPr>
          <p:nvPr>
            <p:ph type="sldNum" sz="quarter" idx="12"/>
          </p:nvPr>
        </p:nvSpPr>
        <p:spPr/>
        <p:txBody>
          <a:bodyPr/>
          <a:lstStyle/>
          <a:p>
            <a:pPr>
              <a:defRPr/>
            </a:pPr>
            <a:fld id="{04BEEA27-C98A-4D6E-B88E-6F0045E4FB59}" type="slidenum">
              <a:rPr lang="zh-CN" altLang="en-US" smtClean="0"/>
              <a:pPr>
                <a:defRPr/>
              </a:pPr>
              <a:t>19</a:t>
            </a:fld>
            <a:endParaRPr lang="zh-CN" altLang="en-US"/>
          </a:p>
        </p:txBody>
      </p:sp>
    </p:spTree>
    <p:extLst>
      <p:ext uri="{BB962C8B-B14F-4D97-AF65-F5344CB8AC3E}">
        <p14:creationId xmlns:p14="http://schemas.microsoft.com/office/powerpoint/2010/main" val="396728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648000"/>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标题 1"/>
          <p:cNvSpPr txBox="1">
            <a:spLocks/>
          </p:cNvSpPr>
          <p:nvPr/>
        </p:nvSpPr>
        <p:spPr bwMode="auto">
          <a:xfrm>
            <a:off x="360000" y="0"/>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en-US" altLang="zh-CN" sz="2400" b="1" dirty="0">
                <a:solidFill>
                  <a:prstClr val="black"/>
                </a:solidFill>
                <a:latin typeface="Times New Roman" pitchFamily="18" charset="0"/>
                <a:cs typeface="Times New Roman" pitchFamily="18" charset="0"/>
              </a:rPr>
              <a:t>MDI alignment</a:t>
            </a:r>
          </a:p>
        </p:txBody>
      </p:sp>
      <p:graphicFrame>
        <p:nvGraphicFramePr>
          <p:cNvPr id="8" name="Object 5"/>
          <p:cNvGraphicFramePr>
            <a:graphicFrameLocks noChangeAspect="1"/>
          </p:cNvGraphicFramePr>
          <p:nvPr/>
        </p:nvGraphicFramePr>
        <p:xfrm>
          <a:off x="4168000" y="374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8"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68000" y="374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10" imgW="428207" imgH="666100" progId="Equation.DSMT4">
                  <p:embed/>
                </p:oleObj>
              </mc:Choice>
              <mc:Fallback>
                <p:oleObj name="Equation" r:id="rId10"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内容占位符 2"/>
          <p:cNvSpPr txBox="1">
            <a:spLocks/>
          </p:cNvSpPr>
          <p:nvPr/>
        </p:nvSpPr>
        <p:spPr>
          <a:xfrm>
            <a:off x="1170009" y="908720"/>
            <a:ext cx="6930382" cy="1693669"/>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457200" eaLnBrk="1" hangingPunct="1">
              <a:spcBef>
                <a:spcPts val="600"/>
              </a:spcBef>
              <a:spcAft>
                <a:spcPts val="600"/>
              </a:spcAft>
              <a:buClr>
                <a:srgbClr val="FF0000"/>
              </a:buClr>
              <a:buSzPct val="80000"/>
              <a:buFont typeface="Wingdings" panose="05000000000000000000" pitchFamily="2" charset="2"/>
              <a:buChar char="l"/>
              <a:defRPr/>
            </a:pPr>
            <a:r>
              <a:rPr lang="en-US" altLang="zh-CN" dirty="0">
                <a:solidFill>
                  <a:prstClr val="black"/>
                </a:solidFill>
                <a:latin typeface="Times New Roman" pitchFamily="18" charset="0"/>
                <a:cs typeface="Times New Roman" pitchFamily="18" charset="0"/>
              </a:rPr>
              <a:t>MDI </a:t>
            </a:r>
            <a:r>
              <a:rPr lang="zh-CN" altLang="en-US" dirty="0">
                <a:solidFill>
                  <a:prstClr val="black"/>
                </a:solidFill>
                <a:latin typeface="Times New Roman" pitchFamily="18" charset="0"/>
                <a:cs typeface="Times New Roman" pitchFamily="18" charset="0"/>
              </a:rPr>
              <a:t>准直工作</a:t>
            </a:r>
            <a:endParaRPr lang="en-US" altLang="zh-CN"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arabicPeriod"/>
              <a:defRPr/>
            </a:pPr>
            <a:r>
              <a:rPr lang="zh-CN" altLang="en-US" dirty="0">
                <a:solidFill>
                  <a:prstClr val="black"/>
                </a:solidFill>
                <a:latin typeface="Times New Roman" pitchFamily="18" charset="0"/>
                <a:cs typeface="Times New Roman" pitchFamily="18" charset="0"/>
              </a:rPr>
              <a:t>探测器组装准直</a:t>
            </a:r>
            <a:endParaRPr lang="en-US" altLang="zh-CN"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arabicPeriod"/>
              <a:defRPr/>
            </a:pPr>
            <a:r>
              <a:rPr lang="zh-CN" altLang="en-US" dirty="0">
                <a:solidFill>
                  <a:prstClr val="black"/>
                </a:solidFill>
                <a:latin typeface="Times New Roman" pitchFamily="18" charset="0"/>
                <a:cs typeface="Times New Roman" pitchFamily="18" charset="0"/>
              </a:rPr>
              <a:t>恒温模组安装准直</a:t>
            </a:r>
            <a:endParaRPr lang="en-US" altLang="zh-CN" dirty="0">
              <a:solidFill>
                <a:prstClr val="black"/>
              </a:solidFill>
              <a:latin typeface="Times New Roman" pitchFamily="18" charset="0"/>
              <a:cs typeface="Times New Roman" pitchFamily="18" charset="0"/>
            </a:endParaRPr>
          </a:p>
          <a:p>
            <a:pPr marL="857250" lvl="2" indent="-457200" eaLnBrk="1" hangingPunct="1">
              <a:spcBef>
                <a:spcPts val="600"/>
              </a:spcBef>
              <a:spcAft>
                <a:spcPts val="600"/>
              </a:spcAft>
              <a:buClr>
                <a:srgbClr val="FF0000"/>
              </a:buClr>
              <a:buSzPct val="80000"/>
              <a:buFont typeface="+mj-lt"/>
              <a:buAutoNum type="arabicPeriod"/>
              <a:defRPr/>
            </a:pPr>
            <a:endParaRPr lang="en-US" altLang="zh-CN" sz="2000" dirty="0">
              <a:solidFill>
                <a:prstClr val="black"/>
              </a:solidFill>
              <a:latin typeface="Times New Roman" pitchFamily="18" charset="0"/>
              <a:cs typeface="Times New Roman" pitchFamily="18" charset="0"/>
            </a:endParaRPr>
          </a:p>
        </p:txBody>
      </p:sp>
      <p:sp>
        <p:nvSpPr>
          <p:cNvPr id="16" name="内容占位符 2"/>
          <p:cNvSpPr txBox="1">
            <a:spLocks/>
          </p:cNvSpPr>
          <p:nvPr/>
        </p:nvSpPr>
        <p:spPr>
          <a:xfrm>
            <a:off x="1170009" y="2622118"/>
            <a:ext cx="7344816" cy="51536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mj-lt"/>
              <a:buAutoNum type="arabicPeriod"/>
              <a:defRPr/>
            </a:pPr>
            <a:r>
              <a:rPr lang="zh-CN" altLang="en-US" sz="2400" dirty="0">
                <a:latin typeface="Times New Roman" pitchFamily="18" charset="0"/>
                <a:cs typeface="Times New Roman" pitchFamily="18" charset="0"/>
              </a:rPr>
              <a:t>探测器组装准直</a:t>
            </a:r>
            <a:r>
              <a:rPr lang="en-US" altLang="zh-CN" sz="2400" dirty="0">
                <a:latin typeface="Times New Roman" pitchFamily="18" charset="0"/>
                <a:cs typeface="Times New Roman" pitchFamily="18" charset="0"/>
              </a:rPr>
              <a:t>.</a:t>
            </a:r>
          </a:p>
        </p:txBody>
      </p:sp>
      <p:sp>
        <p:nvSpPr>
          <p:cNvPr id="2" name="灯片编号占位符 1">
            <a:extLst>
              <a:ext uri="{FF2B5EF4-FFF2-40B4-BE49-F238E27FC236}">
                <a16:creationId xmlns:a16="http://schemas.microsoft.com/office/drawing/2014/main" id="{C95EAC60-1B99-A70C-2C00-944FCFA3C172}"/>
              </a:ext>
            </a:extLst>
          </p:cNvPr>
          <p:cNvSpPr>
            <a:spLocks noGrp="1"/>
          </p:cNvSpPr>
          <p:nvPr>
            <p:ph type="sldNum" sz="quarter" idx="12"/>
          </p:nvPr>
        </p:nvSpPr>
        <p:spPr/>
        <p:txBody>
          <a:bodyPr/>
          <a:lstStyle/>
          <a:p>
            <a:pPr>
              <a:defRPr/>
            </a:pPr>
            <a:fld id="{8087F39C-DA07-4146-9BE6-BD889279E46C}" type="slidenum">
              <a:rPr lang="zh-CN" altLang="en-US" smtClean="0"/>
              <a:pPr>
                <a:defRPr/>
              </a:pPr>
              <a:t>2</a:t>
            </a:fld>
            <a:endParaRPr lang="zh-CN" altLang="en-US"/>
          </a:p>
        </p:txBody>
      </p:sp>
      <p:pic>
        <p:nvPicPr>
          <p:cNvPr id="4" name="图片 3">
            <a:extLst>
              <a:ext uri="{FF2B5EF4-FFF2-40B4-BE49-F238E27FC236}">
                <a16:creationId xmlns:a16="http://schemas.microsoft.com/office/drawing/2014/main" id="{5A47A195-7FC0-C614-4B3E-B666D3174399}"/>
              </a:ext>
            </a:extLst>
          </p:cNvPr>
          <p:cNvPicPr>
            <a:picLocks noChangeAspect="1"/>
          </p:cNvPicPr>
          <p:nvPr/>
        </p:nvPicPr>
        <p:blipFill>
          <a:blip r:embed="rId11"/>
          <a:stretch>
            <a:fillRect/>
          </a:stretch>
        </p:blipFill>
        <p:spPr>
          <a:xfrm>
            <a:off x="2293272" y="3426029"/>
            <a:ext cx="4557455" cy="3112883"/>
          </a:xfrm>
          <a:prstGeom prst="rect">
            <a:avLst/>
          </a:prstGeom>
        </p:spPr>
      </p:pic>
      <p:sp>
        <p:nvSpPr>
          <p:cNvPr id="6" name="文本框 5">
            <a:extLst>
              <a:ext uri="{FF2B5EF4-FFF2-40B4-BE49-F238E27FC236}">
                <a16:creationId xmlns:a16="http://schemas.microsoft.com/office/drawing/2014/main" id="{D1E42820-2ECE-1D52-D71C-5FCF84B0EF05}"/>
              </a:ext>
            </a:extLst>
          </p:cNvPr>
          <p:cNvSpPr txBox="1"/>
          <p:nvPr/>
        </p:nvSpPr>
        <p:spPr>
          <a:xfrm>
            <a:off x="6782994" y="3579775"/>
            <a:ext cx="877163" cy="369332"/>
          </a:xfrm>
          <a:prstGeom prst="rect">
            <a:avLst/>
          </a:prstGeom>
          <a:noFill/>
        </p:spPr>
        <p:txBody>
          <a:bodyPr wrap="none" rtlCol="0">
            <a:spAutoFit/>
          </a:bodyPr>
          <a:lstStyle/>
          <a:p>
            <a:r>
              <a:rPr lang="zh-CN" altLang="en-US" dirty="0"/>
              <a:t>探测器</a:t>
            </a:r>
          </a:p>
        </p:txBody>
      </p:sp>
      <p:cxnSp>
        <p:nvCxnSpPr>
          <p:cNvPr id="11" name="直接箭头连接符 10">
            <a:extLst>
              <a:ext uri="{FF2B5EF4-FFF2-40B4-BE49-F238E27FC236}">
                <a16:creationId xmlns:a16="http://schemas.microsoft.com/office/drawing/2014/main" id="{24F5C9DB-F1A0-ACF8-92CC-E2900AFFF0B4}"/>
              </a:ext>
            </a:extLst>
          </p:cNvPr>
          <p:cNvCxnSpPr>
            <a:stCxn id="6" idx="2"/>
          </p:cNvCxnSpPr>
          <p:nvPr/>
        </p:nvCxnSpPr>
        <p:spPr>
          <a:xfrm flipH="1">
            <a:off x="5232400" y="3949107"/>
            <a:ext cx="1989176" cy="1424109"/>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3B94A3D6-5E31-7A6B-0F6D-0318EE5CD981}"/>
              </a:ext>
            </a:extLst>
          </p:cNvPr>
          <p:cNvSpPr txBox="1"/>
          <p:nvPr/>
        </p:nvSpPr>
        <p:spPr>
          <a:xfrm>
            <a:off x="4345703" y="3259719"/>
            <a:ext cx="1107996" cy="369332"/>
          </a:xfrm>
          <a:prstGeom prst="rect">
            <a:avLst/>
          </a:prstGeom>
          <a:noFill/>
        </p:spPr>
        <p:txBody>
          <a:bodyPr wrap="none" rtlCol="0">
            <a:spAutoFit/>
          </a:bodyPr>
          <a:lstStyle/>
          <a:p>
            <a:r>
              <a:rPr lang="zh-CN" altLang="en-US" dirty="0"/>
              <a:t>地下大厅</a:t>
            </a:r>
          </a:p>
        </p:txBody>
      </p:sp>
      <p:sp>
        <p:nvSpPr>
          <p:cNvPr id="13" name="文本框 12">
            <a:extLst>
              <a:ext uri="{FF2B5EF4-FFF2-40B4-BE49-F238E27FC236}">
                <a16:creationId xmlns:a16="http://schemas.microsoft.com/office/drawing/2014/main" id="{2BD376EE-BD5C-FC7E-FEC4-6494C571E5D3}"/>
              </a:ext>
            </a:extLst>
          </p:cNvPr>
          <p:cNvSpPr txBox="1"/>
          <p:nvPr/>
        </p:nvSpPr>
        <p:spPr>
          <a:xfrm>
            <a:off x="3521669" y="5301208"/>
            <a:ext cx="646331" cy="369332"/>
          </a:xfrm>
          <a:prstGeom prst="rect">
            <a:avLst/>
          </a:prstGeom>
          <a:noFill/>
        </p:spPr>
        <p:txBody>
          <a:bodyPr wrap="none" rtlCol="0">
            <a:spAutoFit/>
          </a:bodyPr>
          <a:lstStyle/>
          <a:p>
            <a:r>
              <a:rPr lang="zh-CN" altLang="en-US" dirty="0">
                <a:solidFill>
                  <a:srgbClr val="FF0000"/>
                </a:solidFill>
              </a:rPr>
              <a:t>导轨</a:t>
            </a:r>
          </a:p>
        </p:txBody>
      </p:sp>
      <p:sp>
        <p:nvSpPr>
          <p:cNvPr id="15" name="文本框 14">
            <a:extLst>
              <a:ext uri="{FF2B5EF4-FFF2-40B4-BE49-F238E27FC236}">
                <a16:creationId xmlns:a16="http://schemas.microsoft.com/office/drawing/2014/main" id="{8A6CAC46-513D-7B5B-3B09-604CD0E0DB34}"/>
              </a:ext>
            </a:extLst>
          </p:cNvPr>
          <p:cNvSpPr txBox="1"/>
          <p:nvPr/>
        </p:nvSpPr>
        <p:spPr>
          <a:xfrm>
            <a:off x="954444" y="4661161"/>
            <a:ext cx="1338828" cy="369332"/>
          </a:xfrm>
          <a:prstGeom prst="rect">
            <a:avLst/>
          </a:prstGeom>
          <a:noFill/>
        </p:spPr>
        <p:txBody>
          <a:bodyPr wrap="none" rtlCol="0">
            <a:spAutoFit/>
          </a:bodyPr>
          <a:lstStyle/>
          <a:p>
            <a:r>
              <a:rPr lang="zh-CN" altLang="en-US" dirty="0"/>
              <a:t>加速器隧道</a:t>
            </a:r>
          </a:p>
        </p:txBody>
      </p:sp>
      <p:cxnSp>
        <p:nvCxnSpPr>
          <p:cNvPr id="17" name="直接箭头连接符 16">
            <a:extLst>
              <a:ext uri="{FF2B5EF4-FFF2-40B4-BE49-F238E27FC236}">
                <a16:creationId xmlns:a16="http://schemas.microsoft.com/office/drawing/2014/main" id="{3E4FA8AD-4AB9-3CB3-8B1E-C0FEF135BD7B}"/>
              </a:ext>
            </a:extLst>
          </p:cNvPr>
          <p:cNvCxnSpPr>
            <a:cxnSpLocks/>
            <a:stCxn id="15" idx="2"/>
          </p:cNvCxnSpPr>
          <p:nvPr/>
        </p:nvCxnSpPr>
        <p:spPr>
          <a:xfrm>
            <a:off x="1623858" y="5030493"/>
            <a:ext cx="771659" cy="582848"/>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82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6"/>
          <p:cNvGraphicFramePr>
            <a:graphicFrameLocks noChangeAspect="1"/>
          </p:cNvGraphicFramePr>
          <p:nvPr/>
        </p:nvGraphicFramePr>
        <p:xfrm>
          <a:off x="3917175" y="37536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9"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7175" y="375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9" imgW="428207" imgH="666100" progId="Equation.DSMT4">
                  <p:embed/>
                </p:oleObj>
              </mc:Choice>
              <mc:Fallback>
                <p:oleObj name="Equation" r:id="rId9"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83567" y="1056945"/>
            <a:ext cx="7819023" cy="200776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布设准直控制网，为探测器组装提供准确的位置坐标。</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大厅控制网与加速器隧道网联测，计算后得到控制点在装置坐标系中坐标（大厅控制网理论值）。</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将大厅控制网测量值向大厅控制网理论值（控制点在装置坐标系中坐标）拟合实现仪器在装置坐标系中的定位，从而得到任意测量点在装置坐标系中的坐标。</a:t>
            </a:r>
            <a:endParaRPr lang="en-US" altLang="zh-CN" sz="20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3</a:t>
            </a:fld>
            <a:endParaRPr lang="zh-CN" altLang="en-US"/>
          </a:p>
        </p:txBody>
      </p:sp>
      <p:pic>
        <p:nvPicPr>
          <p:cNvPr id="4" name="图片 3">
            <a:extLst>
              <a:ext uri="{FF2B5EF4-FFF2-40B4-BE49-F238E27FC236}">
                <a16:creationId xmlns:a16="http://schemas.microsoft.com/office/drawing/2014/main" id="{2879F586-1097-01A7-9650-91D3195DE2BE}"/>
              </a:ext>
            </a:extLst>
          </p:cNvPr>
          <p:cNvPicPr>
            <a:picLocks noChangeAspect="1"/>
          </p:cNvPicPr>
          <p:nvPr/>
        </p:nvPicPr>
        <p:blipFill>
          <a:blip r:embed="rId10"/>
          <a:stretch>
            <a:fillRect/>
          </a:stretch>
        </p:blipFill>
        <p:spPr>
          <a:xfrm>
            <a:off x="457200" y="3793288"/>
            <a:ext cx="4004197" cy="2547303"/>
          </a:xfrm>
          <a:prstGeom prst="rect">
            <a:avLst/>
          </a:prstGeom>
        </p:spPr>
      </p:pic>
      <p:pic>
        <p:nvPicPr>
          <p:cNvPr id="7" name="图片 6">
            <a:extLst>
              <a:ext uri="{FF2B5EF4-FFF2-40B4-BE49-F238E27FC236}">
                <a16:creationId xmlns:a16="http://schemas.microsoft.com/office/drawing/2014/main" id="{E20C7B75-18DD-6CB5-C638-A30317159770}"/>
              </a:ext>
            </a:extLst>
          </p:cNvPr>
          <p:cNvPicPr>
            <a:picLocks noChangeAspect="1"/>
          </p:cNvPicPr>
          <p:nvPr/>
        </p:nvPicPr>
        <p:blipFill>
          <a:blip r:embed="rId11"/>
          <a:stretch>
            <a:fillRect/>
          </a:stretch>
        </p:blipFill>
        <p:spPr>
          <a:xfrm>
            <a:off x="4682604" y="3647772"/>
            <a:ext cx="3741192" cy="2669641"/>
          </a:xfrm>
          <a:prstGeom prst="rect">
            <a:avLst/>
          </a:prstGeom>
        </p:spPr>
      </p:pic>
      <p:sp>
        <p:nvSpPr>
          <p:cNvPr id="8" name="文本框 7">
            <a:extLst>
              <a:ext uri="{FF2B5EF4-FFF2-40B4-BE49-F238E27FC236}">
                <a16:creationId xmlns:a16="http://schemas.microsoft.com/office/drawing/2014/main" id="{367C84F3-424D-FDF1-3716-74AD83F0A118}"/>
              </a:ext>
            </a:extLst>
          </p:cNvPr>
          <p:cNvSpPr txBox="1"/>
          <p:nvPr/>
        </p:nvSpPr>
        <p:spPr>
          <a:xfrm>
            <a:off x="2426184" y="6380279"/>
            <a:ext cx="1338828" cy="369332"/>
          </a:xfrm>
          <a:prstGeom prst="rect">
            <a:avLst/>
          </a:prstGeom>
          <a:noFill/>
        </p:spPr>
        <p:txBody>
          <a:bodyPr wrap="none" rtlCol="0">
            <a:spAutoFit/>
          </a:bodyPr>
          <a:lstStyle/>
          <a:p>
            <a:r>
              <a:rPr lang="zh-CN" altLang="en-US" dirty="0"/>
              <a:t>激光跟踪仪</a:t>
            </a:r>
          </a:p>
        </p:txBody>
      </p:sp>
      <p:cxnSp>
        <p:nvCxnSpPr>
          <p:cNvPr id="11" name="直接箭头连接符 10">
            <a:extLst>
              <a:ext uri="{FF2B5EF4-FFF2-40B4-BE49-F238E27FC236}">
                <a16:creationId xmlns:a16="http://schemas.microsoft.com/office/drawing/2014/main" id="{6A873583-A981-C462-5A10-2C1924B6721F}"/>
              </a:ext>
            </a:extLst>
          </p:cNvPr>
          <p:cNvCxnSpPr>
            <a:cxnSpLocks/>
            <a:stCxn id="8" idx="0"/>
          </p:cNvCxnSpPr>
          <p:nvPr/>
        </p:nvCxnSpPr>
        <p:spPr>
          <a:xfrm flipH="1" flipV="1">
            <a:off x="1835696" y="5589240"/>
            <a:ext cx="1259902" cy="7910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006C4740-EB1C-2F52-F728-BD5A12949DCD}"/>
              </a:ext>
            </a:extLst>
          </p:cNvPr>
          <p:cNvCxnSpPr>
            <a:cxnSpLocks/>
            <a:stCxn id="8" idx="0"/>
          </p:cNvCxnSpPr>
          <p:nvPr/>
        </p:nvCxnSpPr>
        <p:spPr>
          <a:xfrm flipV="1">
            <a:off x="3095598" y="5400675"/>
            <a:ext cx="4524402" cy="9796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id="{72196DDB-25EC-9292-144E-1D761F4260CD}"/>
              </a:ext>
            </a:extLst>
          </p:cNvPr>
          <p:cNvSpPr txBox="1"/>
          <p:nvPr/>
        </p:nvSpPr>
        <p:spPr>
          <a:xfrm>
            <a:off x="4181554" y="6383790"/>
            <a:ext cx="1107996" cy="369332"/>
          </a:xfrm>
          <a:prstGeom prst="rect">
            <a:avLst/>
          </a:prstGeom>
          <a:noFill/>
        </p:spPr>
        <p:txBody>
          <a:bodyPr wrap="none" rtlCol="0">
            <a:spAutoFit/>
          </a:bodyPr>
          <a:lstStyle/>
          <a:p>
            <a:r>
              <a:rPr lang="zh-CN" altLang="en-US" dirty="0"/>
              <a:t>测量平台</a:t>
            </a:r>
          </a:p>
        </p:txBody>
      </p:sp>
      <p:cxnSp>
        <p:nvCxnSpPr>
          <p:cNvPr id="20" name="直接箭头连接符 19">
            <a:extLst>
              <a:ext uri="{FF2B5EF4-FFF2-40B4-BE49-F238E27FC236}">
                <a16:creationId xmlns:a16="http://schemas.microsoft.com/office/drawing/2014/main" id="{13F574E3-B141-F88E-796B-D10371373ED8}"/>
              </a:ext>
            </a:extLst>
          </p:cNvPr>
          <p:cNvCxnSpPr>
            <a:cxnSpLocks/>
            <a:stCxn id="19" idx="0"/>
          </p:cNvCxnSpPr>
          <p:nvPr/>
        </p:nvCxnSpPr>
        <p:spPr>
          <a:xfrm flipH="1" flipV="1">
            <a:off x="1835696" y="5801055"/>
            <a:ext cx="2899856" cy="5827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a:extLst>
              <a:ext uri="{FF2B5EF4-FFF2-40B4-BE49-F238E27FC236}">
                <a16:creationId xmlns:a16="http://schemas.microsoft.com/office/drawing/2014/main" id="{CAF6068E-A90E-5C35-EE87-A474F7A90813}"/>
              </a:ext>
            </a:extLst>
          </p:cNvPr>
          <p:cNvCxnSpPr>
            <a:cxnSpLocks/>
            <a:stCxn id="19" idx="0"/>
          </p:cNvCxnSpPr>
          <p:nvPr/>
        </p:nvCxnSpPr>
        <p:spPr>
          <a:xfrm flipV="1">
            <a:off x="4735552" y="5585729"/>
            <a:ext cx="2884448" cy="79806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819F34-B17B-D92C-3965-F6CAD168D2C7}"/>
              </a:ext>
            </a:extLst>
          </p:cNvPr>
          <p:cNvSpPr txBox="1"/>
          <p:nvPr/>
        </p:nvSpPr>
        <p:spPr>
          <a:xfrm>
            <a:off x="3820377" y="3364243"/>
            <a:ext cx="1107996" cy="369332"/>
          </a:xfrm>
          <a:prstGeom prst="rect">
            <a:avLst/>
          </a:prstGeom>
          <a:noFill/>
        </p:spPr>
        <p:txBody>
          <a:bodyPr wrap="none" rtlCol="0">
            <a:spAutoFit/>
          </a:bodyPr>
          <a:lstStyle/>
          <a:p>
            <a:r>
              <a:rPr lang="zh-CN" altLang="en-US" dirty="0"/>
              <a:t>控制网点</a:t>
            </a:r>
          </a:p>
        </p:txBody>
      </p:sp>
      <p:cxnSp>
        <p:nvCxnSpPr>
          <p:cNvPr id="29" name="直接箭头连接符 28">
            <a:extLst>
              <a:ext uri="{FF2B5EF4-FFF2-40B4-BE49-F238E27FC236}">
                <a16:creationId xmlns:a16="http://schemas.microsoft.com/office/drawing/2014/main" id="{19DC1831-4885-56F8-C77A-F33F85D5528A}"/>
              </a:ext>
            </a:extLst>
          </p:cNvPr>
          <p:cNvCxnSpPr>
            <a:cxnSpLocks/>
            <a:stCxn id="28" idx="2"/>
          </p:cNvCxnSpPr>
          <p:nvPr/>
        </p:nvCxnSpPr>
        <p:spPr>
          <a:xfrm flipH="1">
            <a:off x="2585358" y="3733575"/>
            <a:ext cx="1789017" cy="9557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接箭头连接符 31">
            <a:extLst>
              <a:ext uri="{FF2B5EF4-FFF2-40B4-BE49-F238E27FC236}">
                <a16:creationId xmlns:a16="http://schemas.microsoft.com/office/drawing/2014/main" id="{60AFA706-5688-A60A-E9C6-AAD96550604F}"/>
              </a:ext>
            </a:extLst>
          </p:cNvPr>
          <p:cNvCxnSpPr>
            <a:cxnSpLocks/>
            <a:stCxn id="9" idx="0"/>
          </p:cNvCxnSpPr>
          <p:nvPr/>
        </p:nvCxnSpPr>
        <p:spPr>
          <a:xfrm>
            <a:off x="4374375" y="3753600"/>
            <a:ext cx="1997825" cy="87985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标题 1">
            <a:extLst>
              <a:ext uri="{FF2B5EF4-FFF2-40B4-BE49-F238E27FC236}">
                <a16:creationId xmlns:a16="http://schemas.microsoft.com/office/drawing/2014/main" id="{2B8D38A6-62ED-9027-B819-992B109EDA86}"/>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153445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83567" y="1056946"/>
            <a:ext cx="7819023" cy="78787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组装过程</a:t>
            </a:r>
            <a:endParaRPr lang="en-US" altLang="zh-CN" sz="22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4</a:t>
            </a:fld>
            <a:endParaRPr lang="zh-CN" altLang="en-US"/>
          </a:p>
        </p:txBody>
      </p:sp>
      <p:pic>
        <p:nvPicPr>
          <p:cNvPr id="14" name="图片 13">
            <a:extLst>
              <a:ext uri="{FF2B5EF4-FFF2-40B4-BE49-F238E27FC236}">
                <a16:creationId xmlns:a16="http://schemas.microsoft.com/office/drawing/2014/main" id="{69EA6A37-B083-0077-97D2-59C2249E1AC3}"/>
              </a:ext>
            </a:extLst>
          </p:cNvPr>
          <p:cNvPicPr>
            <a:picLocks noChangeAspect="1"/>
          </p:cNvPicPr>
          <p:nvPr/>
        </p:nvPicPr>
        <p:blipFill>
          <a:blip r:embed="rId9"/>
          <a:stretch>
            <a:fillRect/>
          </a:stretch>
        </p:blipFill>
        <p:spPr>
          <a:xfrm>
            <a:off x="112090" y="1628811"/>
            <a:ext cx="8919820" cy="4166752"/>
          </a:xfrm>
          <a:prstGeom prst="rect">
            <a:avLst/>
          </a:prstGeom>
        </p:spPr>
      </p:pic>
      <p:sp>
        <p:nvSpPr>
          <p:cNvPr id="15" name="文本框 14">
            <a:extLst>
              <a:ext uri="{FF2B5EF4-FFF2-40B4-BE49-F238E27FC236}">
                <a16:creationId xmlns:a16="http://schemas.microsoft.com/office/drawing/2014/main" id="{F2168BB0-AE7E-7BCD-0461-30C92B382E7E}"/>
              </a:ext>
            </a:extLst>
          </p:cNvPr>
          <p:cNvSpPr txBox="1"/>
          <p:nvPr/>
        </p:nvSpPr>
        <p:spPr>
          <a:xfrm>
            <a:off x="3742892" y="5998096"/>
            <a:ext cx="1700372" cy="369332"/>
          </a:xfrm>
          <a:prstGeom prst="rect">
            <a:avLst/>
          </a:prstGeom>
          <a:noFill/>
        </p:spPr>
        <p:txBody>
          <a:bodyPr wrap="square" rtlCol="0">
            <a:spAutoFit/>
          </a:bodyPr>
          <a:lstStyle/>
          <a:p>
            <a:r>
              <a:rPr lang="zh-CN" altLang="en-US" sz="1800" b="0" i="0" dirty="0">
                <a:solidFill>
                  <a:srgbClr val="000000"/>
                </a:solidFill>
                <a:effectLst/>
                <a:latin typeface="TimesNewRomanPSMT"/>
              </a:rPr>
              <a:t>来自 </a:t>
            </a:r>
            <a:r>
              <a:rPr lang="en-US" altLang="zh-CN" sz="1800" b="0" i="0" dirty="0">
                <a:solidFill>
                  <a:srgbClr val="000000"/>
                </a:solidFill>
                <a:effectLst/>
                <a:latin typeface="TimesNewRomanPSMT"/>
              </a:rPr>
              <a:t>Ji Quan </a:t>
            </a:r>
            <a:r>
              <a:rPr lang="en-US" altLang="zh-CN" dirty="0"/>
              <a:t> </a:t>
            </a:r>
            <a:endParaRPr lang="zh-CN" altLang="en-US" dirty="0"/>
          </a:p>
        </p:txBody>
      </p:sp>
      <p:sp>
        <p:nvSpPr>
          <p:cNvPr id="3" name="标题 1">
            <a:extLst>
              <a:ext uri="{FF2B5EF4-FFF2-40B4-BE49-F238E27FC236}">
                <a16:creationId xmlns:a16="http://schemas.microsoft.com/office/drawing/2014/main" id="{D9EB57F4-7ED8-9502-3233-CD3839252A13}"/>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193549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83567" y="1056946"/>
            <a:ext cx="7819023" cy="499846"/>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准直过程</a:t>
            </a:r>
            <a:endParaRPr lang="en-US" altLang="zh-CN" sz="2200" dirty="0">
              <a:latin typeface="Times New Roman" pitchFamily="18" charset="0"/>
              <a:cs typeface="Times New Roman" pitchFamily="18" charset="0"/>
            </a:endParaRPr>
          </a:p>
          <a:p>
            <a:pPr marL="342900" lvl="1" indent="-342900" eaLnBrk="1" hangingPunct="1">
              <a:spcBef>
                <a:spcPts val="600"/>
              </a:spcBef>
              <a:spcAft>
                <a:spcPts val="600"/>
              </a:spcAft>
              <a:buClr>
                <a:srgbClr val="FF0000"/>
              </a:buClr>
              <a:buSzPct val="80000"/>
              <a:buFont typeface="Wingdings" panose="05000000000000000000" pitchFamily="2" charset="2"/>
              <a:buChar char="Ø"/>
              <a:defRPr/>
            </a:pPr>
            <a:endParaRPr lang="en-US" altLang="zh-CN" sz="18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5</a:t>
            </a:fld>
            <a:endParaRPr lang="zh-CN" altLang="en-US"/>
          </a:p>
        </p:txBody>
      </p:sp>
      <p:sp>
        <p:nvSpPr>
          <p:cNvPr id="17" name="文本框 16">
            <a:extLst>
              <a:ext uri="{FF2B5EF4-FFF2-40B4-BE49-F238E27FC236}">
                <a16:creationId xmlns:a16="http://schemas.microsoft.com/office/drawing/2014/main" id="{59F92454-DC19-2C81-5973-57987E2C8446}"/>
              </a:ext>
            </a:extLst>
          </p:cNvPr>
          <p:cNvSpPr txBox="1"/>
          <p:nvPr/>
        </p:nvSpPr>
        <p:spPr>
          <a:xfrm>
            <a:off x="1377886" y="2641146"/>
            <a:ext cx="1107996" cy="369332"/>
          </a:xfrm>
          <a:prstGeom prst="rect">
            <a:avLst/>
          </a:prstGeom>
          <a:noFill/>
          <a:ln>
            <a:solidFill>
              <a:srgbClr val="FF0000"/>
            </a:solidFill>
          </a:ln>
        </p:spPr>
        <p:txBody>
          <a:bodyPr wrap="none" rtlCol="0">
            <a:spAutoFit/>
          </a:bodyPr>
          <a:lstStyle/>
          <a:p>
            <a:r>
              <a:rPr lang="zh-CN" altLang="en-US" dirty="0"/>
              <a:t>导轨准直</a:t>
            </a:r>
          </a:p>
        </p:txBody>
      </p:sp>
      <p:pic>
        <p:nvPicPr>
          <p:cNvPr id="21" name="图片 20">
            <a:extLst>
              <a:ext uri="{FF2B5EF4-FFF2-40B4-BE49-F238E27FC236}">
                <a16:creationId xmlns:a16="http://schemas.microsoft.com/office/drawing/2014/main" id="{E963C800-342E-9ECA-7C11-78D4D76EEEBF}"/>
              </a:ext>
            </a:extLst>
          </p:cNvPr>
          <p:cNvPicPr>
            <a:picLocks noChangeAspect="1"/>
          </p:cNvPicPr>
          <p:nvPr/>
        </p:nvPicPr>
        <p:blipFill>
          <a:blip r:embed="rId9"/>
          <a:stretch>
            <a:fillRect/>
          </a:stretch>
        </p:blipFill>
        <p:spPr>
          <a:xfrm>
            <a:off x="5339690" y="1541562"/>
            <a:ext cx="3162900" cy="1768974"/>
          </a:xfrm>
          <a:prstGeom prst="rect">
            <a:avLst/>
          </a:prstGeom>
        </p:spPr>
      </p:pic>
      <p:pic>
        <p:nvPicPr>
          <p:cNvPr id="24" name="图片 23">
            <a:extLst>
              <a:ext uri="{FF2B5EF4-FFF2-40B4-BE49-F238E27FC236}">
                <a16:creationId xmlns:a16="http://schemas.microsoft.com/office/drawing/2014/main" id="{A9BEA2ED-B484-047A-8EDC-05C709FB00C8}"/>
              </a:ext>
            </a:extLst>
          </p:cNvPr>
          <p:cNvPicPr>
            <a:picLocks noChangeAspect="1"/>
          </p:cNvPicPr>
          <p:nvPr/>
        </p:nvPicPr>
        <p:blipFill>
          <a:blip r:embed="rId10"/>
          <a:stretch>
            <a:fillRect/>
          </a:stretch>
        </p:blipFill>
        <p:spPr>
          <a:xfrm>
            <a:off x="3635896" y="3933056"/>
            <a:ext cx="5267689" cy="1949179"/>
          </a:xfrm>
          <a:prstGeom prst="rect">
            <a:avLst/>
          </a:prstGeom>
        </p:spPr>
      </p:pic>
      <p:sp>
        <p:nvSpPr>
          <p:cNvPr id="30" name="文本框 29">
            <a:extLst>
              <a:ext uri="{FF2B5EF4-FFF2-40B4-BE49-F238E27FC236}">
                <a16:creationId xmlns:a16="http://schemas.microsoft.com/office/drawing/2014/main" id="{B69E6C0E-7531-D2CC-1DA2-CC72B7611DC3}"/>
              </a:ext>
            </a:extLst>
          </p:cNvPr>
          <p:cNvSpPr txBox="1"/>
          <p:nvPr/>
        </p:nvSpPr>
        <p:spPr>
          <a:xfrm>
            <a:off x="1377886" y="1849033"/>
            <a:ext cx="1107996" cy="369332"/>
          </a:xfrm>
          <a:prstGeom prst="rect">
            <a:avLst/>
          </a:prstGeom>
          <a:noFill/>
          <a:ln>
            <a:solidFill>
              <a:srgbClr val="FF0000"/>
            </a:solidFill>
          </a:ln>
        </p:spPr>
        <p:txBody>
          <a:bodyPr wrap="none" rtlCol="0">
            <a:spAutoFit/>
          </a:bodyPr>
          <a:lstStyle/>
          <a:p>
            <a:r>
              <a:rPr lang="zh-CN" altLang="en-US" dirty="0"/>
              <a:t>底座准直</a:t>
            </a:r>
          </a:p>
        </p:txBody>
      </p:sp>
      <p:sp>
        <p:nvSpPr>
          <p:cNvPr id="31" name="文本框 30">
            <a:extLst>
              <a:ext uri="{FF2B5EF4-FFF2-40B4-BE49-F238E27FC236}">
                <a16:creationId xmlns:a16="http://schemas.microsoft.com/office/drawing/2014/main" id="{636A67D7-C6D7-6083-FCA5-E20B8A591168}"/>
              </a:ext>
            </a:extLst>
          </p:cNvPr>
          <p:cNvSpPr txBox="1"/>
          <p:nvPr/>
        </p:nvSpPr>
        <p:spPr>
          <a:xfrm>
            <a:off x="1147054" y="4225372"/>
            <a:ext cx="1569660" cy="369332"/>
          </a:xfrm>
          <a:prstGeom prst="rect">
            <a:avLst/>
          </a:prstGeom>
          <a:noFill/>
          <a:ln>
            <a:solidFill>
              <a:srgbClr val="FF0000"/>
            </a:solidFill>
          </a:ln>
        </p:spPr>
        <p:txBody>
          <a:bodyPr wrap="none" rtlCol="0">
            <a:spAutoFit/>
          </a:bodyPr>
          <a:lstStyle/>
          <a:p>
            <a:r>
              <a:rPr lang="zh-CN" altLang="en-US" dirty="0"/>
              <a:t>超导磁铁准直</a:t>
            </a:r>
          </a:p>
        </p:txBody>
      </p:sp>
      <p:sp>
        <p:nvSpPr>
          <p:cNvPr id="33" name="文本框 32">
            <a:extLst>
              <a:ext uri="{FF2B5EF4-FFF2-40B4-BE49-F238E27FC236}">
                <a16:creationId xmlns:a16="http://schemas.microsoft.com/office/drawing/2014/main" id="{6365A38D-793B-088C-0D4D-AD58EEFD1B06}"/>
              </a:ext>
            </a:extLst>
          </p:cNvPr>
          <p:cNvSpPr txBox="1"/>
          <p:nvPr/>
        </p:nvSpPr>
        <p:spPr>
          <a:xfrm>
            <a:off x="1057286" y="3433259"/>
            <a:ext cx="1749197" cy="369332"/>
          </a:xfrm>
          <a:prstGeom prst="rect">
            <a:avLst/>
          </a:prstGeom>
          <a:noFill/>
          <a:ln>
            <a:solidFill>
              <a:srgbClr val="FF0000"/>
            </a:solidFill>
          </a:ln>
        </p:spPr>
        <p:txBody>
          <a:bodyPr wrap="none" rtlCol="0">
            <a:spAutoFit/>
          </a:bodyPr>
          <a:lstStyle/>
          <a:p>
            <a:r>
              <a:rPr lang="en-US" altLang="zh-CN" dirty="0"/>
              <a:t>YOKE</a:t>
            </a:r>
            <a:r>
              <a:rPr lang="zh-CN" altLang="en-US" dirty="0"/>
              <a:t>安装准直</a:t>
            </a:r>
          </a:p>
        </p:txBody>
      </p:sp>
      <p:sp>
        <p:nvSpPr>
          <p:cNvPr id="34" name="文本框 33">
            <a:extLst>
              <a:ext uri="{FF2B5EF4-FFF2-40B4-BE49-F238E27FC236}">
                <a16:creationId xmlns:a16="http://schemas.microsoft.com/office/drawing/2014/main" id="{4D235B33-E255-D778-CBD0-612A490251A9}"/>
              </a:ext>
            </a:extLst>
          </p:cNvPr>
          <p:cNvSpPr txBox="1"/>
          <p:nvPr/>
        </p:nvSpPr>
        <p:spPr>
          <a:xfrm>
            <a:off x="800805" y="5017485"/>
            <a:ext cx="2262158" cy="369332"/>
          </a:xfrm>
          <a:prstGeom prst="rect">
            <a:avLst/>
          </a:prstGeom>
          <a:noFill/>
          <a:ln>
            <a:solidFill>
              <a:srgbClr val="FF0000"/>
            </a:solidFill>
          </a:ln>
        </p:spPr>
        <p:txBody>
          <a:bodyPr wrap="none" rtlCol="0">
            <a:spAutoFit/>
          </a:bodyPr>
          <a:lstStyle/>
          <a:p>
            <a:r>
              <a:rPr lang="zh-CN" altLang="en-US" dirty="0"/>
              <a:t>各子探测器安装准直</a:t>
            </a:r>
          </a:p>
        </p:txBody>
      </p:sp>
      <p:sp>
        <p:nvSpPr>
          <p:cNvPr id="35" name="文本框 34">
            <a:extLst>
              <a:ext uri="{FF2B5EF4-FFF2-40B4-BE49-F238E27FC236}">
                <a16:creationId xmlns:a16="http://schemas.microsoft.com/office/drawing/2014/main" id="{39E420B9-4311-48B3-49D2-6FC5F719462A}"/>
              </a:ext>
            </a:extLst>
          </p:cNvPr>
          <p:cNvSpPr txBox="1"/>
          <p:nvPr/>
        </p:nvSpPr>
        <p:spPr>
          <a:xfrm>
            <a:off x="1121245" y="5809597"/>
            <a:ext cx="1621278" cy="369332"/>
          </a:xfrm>
          <a:prstGeom prst="rect">
            <a:avLst/>
          </a:prstGeom>
          <a:noFill/>
          <a:ln>
            <a:solidFill>
              <a:srgbClr val="FF0000"/>
            </a:solidFill>
          </a:ln>
        </p:spPr>
        <p:txBody>
          <a:bodyPr wrap="none" rtlCol="0">
            <a:spAutoFit/>
          </a:bodyPr>
          <a:lstStyle/>
          <a:p>
            <a:r>
              <a:rPr lang="en-US" altLang="zh-CN" dirty="0"/>
              <a:t>End Yoke</a:t>
            </a:r>
            <a:r>
              <a:rPr lang="zh-CN" altLang="en-US" dirty="0"/>
              <a:t>准直</a:t>
            </a:r>
          </a:p>
        </p:txBody>
      </p:sp>
      <p:sp>
        <p:nvSpPr>
          <p:cNvPr id="36" name="文本框 35">
            <a:extLst>
              <a:ext uri="{FF2B5EF4-FFF2-40B4-BE49-F238E27FC236}">
                <a16:creationId xmlns:a16="http://schemas.microsoft.com/office/drawing/2014/main" id="{F2168BB0-AE7E-7BCD-0461-30C92B382E7E}"/>
              </a:ext>
            </a:extLst>
          </p:cNvPr>
          <p:cNvSpPr txBox="1"/>
          <p:nvPr/>
        </p:nvSpPr>
        <p:spPr>
          <a:xfrm>
            <a:off x="6818217" y="3518740"/>
            <a:ext cx="1700372" cy="369332"/>
          </a:xfrm>
          <a:prstGeom prst="rect">
            <a:avLst/>
          </a:prstGeom>
          <a:noFill/>
        </p:spPr>
        <p:txBody>
          <a:bodyPr wrap="square" rtlCol="0">
            <a:spAutoFit/>
          </a:bodyPr>
          <a:lstStyle/>
          <a:p>
            <a:r>
              <a:rPr lang="zh-CN" altLang="en-US" sz="1800" b="0" i="0" dirty="0">
                <a:solidFill>
                  <a:srgbClr val="000000"/>
                </a:solidFill>
                <a:effectLst/>
                <a:latin typeface="TimesNewRomanPSMT"/>
              </a:rPr>
              <a:t>来自 </a:t>
            </a:r>
            <a:r>
              <a:rPr lang="en-US" altLang="zh-CN" sz="1800" b="0" i="0" dirty="0">
                <a:solidFill>
                  <a:srgbClr val="000000"/>
                </a:solidFill>
                <a:effectLst/>
                <a:latin typeface="TimesNewRomanPSMT"/>
              </a:rPr>
              <a:t>Ji Quan </a:t>
            </a:r>
            <a:r>
              <a:rPr lang="en-US" altLang="zh-CN" dirty="0"/>
              <a:t> </a:t>
            </a:r>
            <a:endParaRPr lang="zh-CN" altLang="en-US" dirty="0"/>
          </a:p>
        </p:txBody>
      </p:sp>
      <p:sp>
        <p:nvSpPr>
          <p:cNvPr id="3" name="箭头: 下 2">
            <a:extLst>
              <a:ext uri="{FF2B5EF4-FFF2-40B4-BE49-F238E27FC236}">
                <a16:creationId xmlns:a16="http://schemas.microsoft.com/office/drawing/2014/main" id="{4F2A8C34-300F-E6C0-EEC6-0C6D4C21FF4C}"/>
              </a:ext>
            </a:extLst>
          </p:cNvPr>
          <p:cNvSpPr/>
          <p:nvPr/>
        </p:nvSpPr>
        <p:spPr>
          <a:xfrm>
            <a:off x="1846987" y="2272689"/>
            <a:ext cx="169794" cy="314133"/>
          </a:xfrm>
          <a:prstGeom prst="downArrow">
            <a:avLst>
              <a:gd name="adj1" fmla="val 56614"/>
              <a:gd name="adj2" fmla="val 50000"/>
            </a:avLst>
          </a:prstGeom>
          <a:noFill/>
          <a:ln w="127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箭头: 下 3">
            <a:extLst>
              <a:ext uri="{FF2B5EF4-FFF2-40B4-BE49-F238E27FC236}">
                <a16:creationId xmlns:a16="http://schemas.microsoft.com/office/drawing/2014/main" id="{498A23D0-A56E-85EA-CDA6-B3CF76D67C4C}"/>
              </a:ext>
            </a:extLst>
          </p:cNvPr>
          <p:cNvSpPr/>
          <p:nvPr/>
        </p:nvSpPr>
        <p:spPr>
          <a:xfrm>
            <a:off x="1846987" y="3064802"/>
            <a:ext cx="169794" cy="314133"/>
          </a:xfrm>
          <a:prstGeom prst="downArrow">
            <a:avLst>
              <a:gd name="adj1" fmla="val 56614"/>
              <a:gd name="adj2" fmla="val 50000"/>
            </a:avLst>
          </a:prstGeom>
          <a:noFill/>
          <a:ln w="127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箭头: 下 5">
            <a:extLst>
              <a:ext uri="{FF2B5EF4-FFF2-40B4-BE49-F238E27FC236}">
                <a16:creationId xmlns:a16="http://schemas.microsoft.com/office/drawing/2014/main" id="{626AEDCD-8D20-1937-86CC-68CD0CEA4ECC}"/>
              </a:ext>
            </a:extLst>
          </p:cNvPr>
          <p:cNvSpPr/>
          <p:nvPr/>
        </p:nvSpPr>
        <p:spPr>
          <a:xfrm>
            <a:off x="1846987" y="3856915"/>
            <a:ext cx="169794" cy="314133"/>
          </a:xfrm>
          <a:prstGeom prst="downArrow">
            <a:avLst>
              <a:gd name="adj1" fmla="val 56614"/>
              <a:gd name="adj2" fmla="val 50000"/>
            </a:avLst>
          </a:prstGeom>
          <a:noFill/>
          <a:ln w="127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箭头: 下 6">
            <a:extLst>
              <a:ext uri="{FF2B5EF4-FFF2-40B4-BE49-F238E27FC236}">
                <a16:creationId xmlns:a16="http://schemas.microsoft.com/office/drawing/2014/main" id="{DE305C5D-7BAF-F8C9-E6B7-3C4143D82BA4}"/>
              </a:ext>
            </a:extLst>
          </p:cNvPr>
          <p:cNvSpPr/>
          <p:nvPr/>
        </p:nvSpPr>
        <p:spPr>
          <a:xfrm>
            <a:off x="1846987" y="4649028"/>
            <a:ext cx="169794" cy="314133"/>
          </a:xfrm>
          <a:prstGeom prst="downArrow">
            <a:avLst>
              <a:gd name="adj1" fmla="val 56614"/>
              <a:gd name="adj2" fmla="val 50000"/>
            </a:avLst>
          </a:prstGeom>
          <a:noFill/>
          <a:ln w="127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箭头: 下 7">
            <a:extLst>
              <a:ext uri="{FF2B5EF4-FFF2-40B4-BE49-F238E27FC236}">
                <a16:creationId xmlns:a16="http://schemas.microsoft.com/office/drawing/2014/main" id="{29FD544F-5D59-D950-9A6C-4A166211E652}"/>
              </a:ext>
            </a:extLst>
          </p:cNvPr>
          <p:cNvSpPr/>
          <p:nvPr/>
        </p:nvSpPr>
        <p:spPr>
          <a:xfrm>
            <a:off x="1846987" y="5441141"/>
            <a:ext cx="169794" cy="314133"/>
          </a:xfrm>
          <a:prstGeom prst="downArrow">
            <a:avLst>
              <a:gd name="adj1" fmla="val 56614"/>
              <a:gd name="adj2" fmla="val 50000"/>
            </a:avLst>
          </a:prstGeom>
          <a:noFill/>
          <a:ln w="127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A19B58A-BF67-79F1-1596-54C3571E44DB}"/>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119444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83567" y="1056946"/>
            <a:ext cx="5361854" cy="215603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底座准直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底座标定：在底座上平面加工两个基准孔，孔中心连线位于两侧肋板正中间。以基准孔、底座上平面和底座端面为基准建立底座坐标系，坐标系</a:t>
            </a:r>
            <a:r>
              <a:rPr lang="en-US" altLang="zh-CN" sz="2000" dirty="0">
                <a:latin typeface="Times New Roman" pitchFamily="18" charset="0"/>
                <a:cs typeface="Times New Roman" pitchFamily="18" charset="0"/>
              </a:rPr>
              <a:t>Y</a:t>
            </a:r>
            <a:r>
              <a:rPr lang="zh-CN" altLang="en-US" sz="2000" dirty="0">
                <a:latin typeface="Times New Roman" pitchFamily="18" charset="0"/>
                <a:cs typeface="Times New Roman" pitchFamily="18" charset="0"/>
              </a:rPr>
              <a:t>轴为探测器中心轴线，得到底座基准点在该坐标系中的坐标值。</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以控制网为基准，将底座准直到位。</a:t>
            </a:r>
            <a:endParaRPr lang="en-US" altLang="zh-CN" sz="20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6</a:t>
            </a:fld>
            <a:endParaRPr lang="zh-CN" altLang="en-US"/>
          </a:p>
        </p:txBody>
      </p:sp>
      <p:sp>
        <p:nvSpPr>
          <p:cNvPr id="3" name="内容占位符 2">
            <a:extLst>
              <a:ext uri="{FF2B5EF4-FFF2-40B4-BE49-F238E27FC236}">
                <a16:creationId xmlns:a16="http://schemas.microsoft.com/office/drawing/2014/main" id="{60C11E25-616C-AE61-63F2-6CCDC9407B9D}"/>
              </a:ext>
            </a:extLst>
          </p:cNvPr>
          <p:cNvSpPr txBox="1">
            <a:spLocks/>
          </p:cNvSpPr>
          <p:nvPr/>
        </p:nvSpPr>
        <p:spPr>
          <a:xfrm>
            <a:off x="683567" y="3933056"/>
            <a:ext cx="5040561" cy="2495301"/>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导轨准直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以导轨上表面和导轨侧向定位面为测量基准面</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计算导轨基准面高程和横向理论坐标，准直导轨使得导轨纵向与底座坐标系</a:t>
            </a:r>
            <a:r>
              <a:rPr lang="en-US" altLang="zh-CN" sz="2000" dirty="0">
                <a:latin typeface="Times New Roman" pitchFamily="18" charset="0"/>
                <a:cs typeface="Times New Roman" pitchFamily="18" charset="0"/>
              </a:rPr>
              <a:t>Y</a:t>
            </a:r>
            <a:r>
              <a:rPr lang="zh-CN" altLang="en-US" sz="2000" dirty="0">
                <a:latin typeface="Times New Roman" pitchFamily="18" charset="0"/>
                <a:cs typeface="Times New Roman" pitchFamily="18" charset="0"/>
              </a:rPr>
              <a:t>轴平行，高程方向与底座坐标系</a:t>
            </a:r>
            <a:r>
              <a:rPr lang="en-US" altLang="zh-CN" sz="2000" dirty="0">
                <a:latin typeface="Times New Roman" pitchFamily="18" charset="0"/>
                <a:cs typeface="Times New Roman" pitchFamily="18" charset="0"/>
              </a:rPr>
              <a:t>XY</a:t>
            </a:r>
            <a:r>
              <a:rPr lang="zh-CN" altLang="en-US" sz="2000" dirty="0">
                <a:latin typeface="Times New Roman" pitchFamily="18" charset="0"/>
                <a:cs typeface="Times New Roman" pitchFamily="18" charset="0"/>
              </a:rPr>
              <a:t>面平行。</a:t>
            </a:r>
            <a:endParaRPr lang="en-US" altLang="zh-CN" sz="2000" dirty="0">
              <a:latin typeface="Times New Roman" pitchFamily="18" charset="0"/>
              <a:cs typeface="Times New Roman" pitchFamily="18" charset="0"/>
            </a:endParaRPr>
          </a:p>
        </p:txBody>
      </p:sp>
      <p:pic>
        <p:nvPicPr>
          <p:cNvPr id="9" name="图片 8">
            <a:extLst>
              <a:ext uri="{FF2B5EF4-FFF2-40B4-BE49-F238E27FC236}">
                <a16:creationId xmlns:a16="http://schemas.microsoft.com/office/drawing/2014/main" id="{4E20ED79-D325-7A57-F0ED-52636BFA701B}"/>
              </a:ext>
            </a:extLst>
          </p:cNvPr>
          <p:cNvPicPr>
            <a:picLocks noChangeAspect="1"/>
          </p:cNvPicPr>
          <p:nvPr/>
        </p:nvPicPr>
        <p:blipFill>
          <a:blip r:embed="rId9"/>
          <a:stretch>
            <a:fillRect/>
          </a:stretch>
        </p:blipFill>
        <p:spPr>
          <a:xfrm>
            <a:off x="5869309" y="4381141"/>
            <a:ext cx="3127275" cy="1969445"/>
          </a:xfrm>
          <a:prstGeom prst="rect">
            <a:avLst/>
          </a:prstGeom>
        </p:spPr>
      </p:pic>
      <p:pic>
        <p:nvPicPr>
          <p:cNvPr id="7" name="图片 6">
            <a:extLst>
              <a:ext uri="{FF2B5EF4-FFF2-40B4-BE49-F238E27FC236}">
                <a16:creationId xmlns:a16="http://schemas.microsoft.com/office/drawing/2014/main" id="{9533305F-00D4-62F9-D491-8A475921C411}"/>
              </a:ext>
            </a:extLst>
          </p:cNvPr>
          <p:cNvPicPr>
            <a:picLocks noChangeAspect="1"/>
          </p:cNvPicPr>
          <p:nvPr/>
        </p:nvPicPr>
        <p:blipFill>
          <a:blip r:embed="rId10"/>
          <a:stretch>
            <a:fillRect/>
          </a:stretch>
        </p:blipFill>
        <p:spPr>
          <a:xfrm>
            <a:off x="6432899" y="2868698"/>
            <a:ext cx="2054971" cy="1236225"/>
          </a:xfrm>
          <a:prstGeom prst="rect">
            <a:avLst/>
          </a:prstGeom>
        </p:spPr>
      </p:pic>
      <p:pic>
        <p:nvPicPr>
          <p:cNvPr id="10" name="图片 9">
            <a:extLst>
              <a:ext uri="{FF2B5EF4-FFF2-40B4-BE49-F238E27FC236}">
                <a16:creationId xmlns:a16="http://schemas.microsoft.com/office/drawing/2014/main" id="{0F67A66F-C2C0-F4C3-5C27-F07502939956}"/>
              </a:ext>
            </a:extLst>
          </p:cNvPr>
          <p:cNvPicPr>
            <a:picLocks noChangeAspect="1"/>
          </p:cNvPicPr>
          <p:nvPr/>
        </p:nvPicPr>
        <p:blipFill>
          <a:blip r:embed="rId11"/>
          <a:stretch>
            <a:fillRect/>
          </a:stretch>
        </p:blipFill>
        <p:spPr>
          <a:xfrm>
            <a:off x="6326930" y="896371"/>
            <a:ext cx="2054971" cy="1981051"/>
          </a:xfrm>
          <a:prstGeom prst="rect">
            <a:avLst/>
          </a:prstGeom>
        </p:spPr>
      </p:pic>
      <p:sp>
        <p:nvSpPr>
          <p:cNvPr id="11" name="文本框 10">
            <a:extLst>
              <a:ext uri="{FF2B5EF4-FFF2-40B4-BE49-F238E27FC236}">
                <a16:creationId xmlns:a16="http://schemas.microsoft.com/office/drawing/2014/main" id="{48ECC544-E80F-8B37-2462-AB70A5E6974D}"/>
              </a:ext>
            </a:extLst>
          </p:cNvPr>
          <p:cNvSpPr txBox="1"/>
          <p:nvPr/>
        </p:nvSpPr>
        <p:spPr>
          <a:xfrm>
            <a:off x="7809637" y="899785"/>
            <a:ext cx="877163" cy="369332"/>
          </a:xfrm>
          <a:prstGeom prst="rect">
            <a:avLst/>
          </a:prstGeom>
          <a:noFill/>
        </p:spPr>
        <p:txBody>
          <a:bodyPr wrap="none" rtlCol="0">
            <a:spAutoFit/>
          </a:bodyPr>
          <a:lstStyle/>
          <a:p>
            <a:r>
              <a:rPr lang="zh-CN" altLang="en-US" dirty="0"/>
              <a:t>基准孔</a:t>
            </a:r>
          </a:p>
        </p:txBody>
      </p:sp>
      <p:cxnSp>
        <p:nvCxnSpPr>
          <p:cNvPr id="14" name="直接箭头连接符 13">
            <a:extLst>
              <a:ext uri="{FF2B5EF4-FFF2-40B4-BE49-F238E27FC236}">
                <a16:creationId xmlns:a16="http://schemas.microsoft.com/office/drawing/2014/main" id="{43A01FFE-C3E4-4DBB-23D8-201EADC8FBA5}"/>
              </a:ext>
            </a:extLst>
          </p:cNvPr>
          <p:cNvCxnSpPr/>
          <p:nvPr/>
        </p:nvCxnSpPr>
        <p:spPr>
          <a:xfrm flipH="1">
            <a:off x="7809637" y="1269117"/>
            <a:ext cx="290755" cy="5036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95A80E3-FEC6-A15B-3986-6427DB929E5D}"/>
              </a:ext>
            </a:extLst>
          </p:cNvPr>
          <p:cNvCxnSpPr>
            <a:cxnSpLocks/>
          </p:cNvCxnSpPr>
          <p:nvPr/>
        </p:nvCxnSpPr>
        <p:spPr>
          <a:xfrm flipH="1">
            <a:off x="7020272" y="1263353"/>
            <a:ext cx="1080120" cy="64112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标题 1">
            <a:extLst>
              <a:ext uri="{FF2B5EF4-FFF2-40B4-BE49-F238E27FC236}">
                <a16:creationId xmlns:a16="http://schemas.microsoft.com/office/drawing/2014/main" id="{D6F27995-DB46-DB3E-836C-FC7688C18958}"/>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3507391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683567" y="1056946"/>
            <a:ext cx="5472609" cy="4748318"/>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en-US" altLang="zh-CN" sz="2200" dirty="0">
                <a:latin typeface="Times New Roman" pitchFamily="18" charset="0"/>
                <a:cs typeface="Times New Roman" pitchFamily="18" charset="0"/>
              </a:rPr>
              <a:t>Yoke</a:t>
            </a:r>
            <a:r>
              <a:rPr lang="zh-CN" altLang="en-US" sz="2200" dirty="0">
                <a:latin typeface="Times New Roman" pitchFamily="18" charset="0"/>
                <a:cs typeface="Times New Roman" pitchFamily="18" charset="0"/>
              </a:rPr>
              <a:t>安装准直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端法兰标定：在法兰端面上内孔的水平中分线上和垂直中分线上各加工两个基准孔，以基准孔、法兰端面为基准建立设备坐标系，得到法兰基准点在该坐标系中坐标值。</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根据设计值计算法兰基准点在底座坐标系中的理论值。以底座坐标系为基准，监测法兰基准点进行调整，将法兰准直到位并固定。</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以端法兰为基准组装桶轭，组装过程中通过测量端法兰上基准点检查变形情况。</a:t>
            </a:r>
            <a:endParaRPr lang="en-US" altLang="zh-CN" sz="2000" dirty="0">
              <a:latin typeface="Times New Roman" pitchFamily="18" charset="0"/>
              <a:cs typeface="Times New Roman" pitchFamily="18" charset="0"/>
            </a:endParaRPr>
          </a:p>
          <a:p>
            <a:pPr marL="400050" lvl="2" indent="0" eaLnBrk="1" hangingPunct="1">
              <a:spcBef>
                <a:spcPts val="600"/>
              </a:spcBef>
              <a:spcAft>
                <a:spcPts val="600"/>
              </a:spcAft>
              <a:buClr>
                <a:srgbClr val="FF0000"/>
              </a:buClr>
              <a:buSzPct val="80000"/>
              <a:buNone/>
              <a:defRPr/>
            </a:pPr>
            <a:endParaRPr lang="en-US" altLang="zh-CN" sz="20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7</a:t>
            </a:fld>
            <a:endParaRPr lang="zh-CN" altLang="en-US"/>
          </a:p>
        </p:txBody>
      </p:sp>
      <p:grpSp>
        <p:nvGrpSpPr>
          <p:cNvPr id="33" name="组合 32">
            <a:extLst>
              <a:ext uri="{FF2B5EF4-FFF2-40B4-BE49-F238E27FC236}">
                <a16:creationId xmlns:a16="http://schemas.microsoft.com/office/drawing/2014/main" id="{B98FCAE7-E0B0-3ADD-7601-0DA8C911AB2D}"/>
              </a:ext>
            </a:extLst>
          </p:cNvPr>
          <p:cNvGrpSpPr/>
          <p:nvPr/>
        </p:nvGrpSpPr>
        <p:grpSpPr>
          <a:xfrm>
            <a:off x="5796136" y="1100731"/>
            <a:ext cx="3128509" cy="2459796"/>
            <a:chOff x="5978632" y="859317"/>
            <a:chExt cx="3128509" cy="2459796"/>
          </a:xfrm>
        </p:grpSpPr>
        <p:sp>
          <p:nvSpPr>
            <p:cNvPr id="9" name="文本框 8">
              <a:extLst>
                <a:ext uri="{FF2B5EF4-FFF2-40B4-BE49-F238E27FC236}">
                  <a16:creationId xmlns:a16="http://schemas.microsoft.com/office/drawing/2014/main" id="{FB11D930-F1DD-AA54-2C20-8CE5E1BFFE00}"/>
                </a:ext>
              </a:extLst>
            </p:cNvPr>
            <p:cNvSpPr txBox="1"/>
            <p:nvPr/>
          </p:nvSpPr>
          <p:spPr>
            <a:xfrm>
              <a:off x="6780474" y="859317"/>
              <a:ext cx="1368983" cy="338554"/>
            </a:xfrm>
            <a:prstGeom prst="rect">
              <a:avLst/>
            </a:prstGeom>
            <a:noFill/>
          </p:spPr>
          <p:txBody>
            <a:bodyPr wrap="square">
              <a:spAutoFit/>
            </a:bodyPr>
            <a:lstStyle/>
            <a:p>
              <a:r>
                <a:rPr lang="en-US" altLang="zh-CN" sz="1600" dirty="0"/>
                <a:t>YOKE</a:t>
              </a:r>
              <a:r>
                <a:rPr lang="zh-CN" altLang="en-US" sz="1600" dirty="0"/>
                <a:t>端法兰</a:t>
              </a:r>
            </a:p>
          </p:txBody>
        </p:sp>
        <p:pic>
          <p:nvPicPr>
            <p:cNvPr id="13" name="图片 12">
              <a:extLst>
                <a:ext uri="{FF2B5EF4-FFF2-40B4-BE49-F238E27FC236}">
                  <a16:creationId xmlns:a16="http://schemas.microsoft.com/office/drawing/2014/main" id="{369839DB-78AC-1EEC-8FE0-07E950BE914F}"/>
                </a:ext>
              </a:extLst>
            </p:cNvPr>
            <p:cNvPicPr>
              <a:picLocks noChangeAspect="1"/>
            </p:cNvPicPr>
            <p:nvPr/>
          </p:nvPicPr>
          <p:blipFill>
            <a:blip r:embed="rId9"/>
            <a:stretch>
              <a:fillRect/>
            </a:stretch>
          </p:blipFill>
          <p:spPr>
            <a:xfrm>
              <a:off x="6504757" y="1324953"/>
              <a:ext cx="1990933" cy="1994160"/>
            </a:xfrm>
            <a:prstGeom prst="rect">
              <a:avLst/>
            </a:prstGeom>
          </p:spPr>
        </p:pic>
        <p:sp>
          <p:nvSpPr>
            <p:cNvPr id="15" name="文本框 14">
              <a:extLst>
                <a:ext uri="{FF2B5EF4-FFF2-40B4-BE49-F238E27FC236}">
                  <a16:creationId xmlns:a16="http://schemas.microsoft.com/office/drawing/2014/main" id="{8BBA63EC-D42E-DB2D-E7D5-E301D348327D}"/>
                </a:ext>
              </a:extLst>
            </p:cNvPr>
            <p:cNvSpPr txBox="1"/>
            <p:nvPr/>
          </p:nvSpPr>
          <p:spPr>
            <a:xfrm>
              <a:off x="5978632" y="1278283"/>
              <a:ext cx="957684" cy="369332"/>
            </a:xfrm>
            <a:prstGeom prst="rect">
              <a:avLst/>
            </a:prstGeom>
            <a:noFill/>
          </p:spPr>
          <p:txBody>
            <a:bodyPr wrap="square">
              <a:spAutoFit/>
            </a:bodyPr>
            <a:lstStyle/>
            <a:p>
              <a:r>
                <a:rPr lang="zh-CN" altLang="en-US" dirty="0"/>
                <a:t>基准点</a:t>
              </a:r>
            </a:p>
          </p:txBody>
        </p:sp>
        <p:sp>
          <p:nvSpPr>
            <p:cNvPr id="16" name="文本框 15">
              <a:extLst>
                <a:ext uri="{FF2B5EF4-FFF2-40B4-BE49-F238E27FC236}">
                  <a16:creationId xmlns:a16="http://schemas.microsoft.com/office/drawing/2014/main" id="{9C1C2E8C-D8C7-6B1D-9D67-5383F5B576D3}"/>
                </a:ext>
              </a:extLst>
            </p:cNvPr>
            <p:cNvSpPr txBox="1"/>
            <p:nvPr/>
          </p:nvSpPr>
          <p:spPr>
            <a:xfrm>
              <a:off x="8149457" y="1244541"/>
              <a:ext cx="957684" cy="369332"/>
            </a:xfrm>
            <a:prstGeom prst="rect">
              <a:avLst/>
            </a:prstGeom>
            <a:noFill/>
          </p:spPr>
          <p:txBody>
            <a:bodyPr wrap="square">
              <a:spAutoFit/>
            </a:bodyPr>
            <a:lstStyle/>
            <a:p>
              <a:r>
                <a:rPr lang="zh-CN" altLang="en-US" dirty="0"/>
                <a:t>基准孔</a:t>
              </a:r>
            </a:p>
          </p:txBody>
        </p:sp>
        <p:cxnSp>
          <p:nvCxnSpPr>
            <p:cNvPr id="18" name="直接箭头连接符 17">
              <a:extLst>
                <a:ext uri="{FF2B5EF4-FFF2-40B4-BE49-F238E27FC236}">
                  <a16:creationId xmlns:a16="http://schemas.microsoft.com/office/drawing/2014/main" id="{8EE60896-AE53-3F3D-507D-AD96B18DB657}"/>
                </a:ext>
              </a:extLst>
            </p:cNvPr>
            <p:cNvCxnSpPr/>
            <p:nvPr/>
          </p:nvCxnSpPr>
          <p:spPr>
            <a:xfrm>
              <a:off x="6780474" y="1462949"/>
              <a:ext cx="239798" cy="93843"/>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0" name="直接箭头连接符 19">
              <a:extLst>
                <a:ext uri="{FF2B5EF4-FFF2-40B4-BE49-F238E27FC236}">
                  <a16:creationId xmlns:a16="http://schemas.microsoft.com/office/drawing/2014/main" id="{EE94A3D7-6142-4CFE-DFD8-DF86F8B72AD7}"/>
                </a:ext>
              </a:extLst>
            </p:cNvPr>
            <p:cNvCxnSpPr>
              <a:cxnSpLocks/>
              <a:stCxn id="16" idx="1"/>
            </p:cNvCxnSpPr>
            <p:nvPr/>
          </p:nvCxnSpPr>
          <p:spPr>
            <a:xfrm flipH="1">
              <a:off x="7545073" y="1429207"/>
              <a:ext cx="604384" cy="34936"/>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2" name="直接箭头连接符 21">
              <a:extLst>
                <a:ext uri="{FF2B5EF4-FFF2-40B4-BE49-F238E27FC236}">
                  <a16:creationId xmlns:a16="http://schemas.microsoft.com/office/drawing/2014/main" id="{DC567324-24A5-4B58-ED78-70C3BC0528A4}"/>
                </a:ext>
              </a:extLst>
            </p:cNvPr>
            <p:cNvCxnSpPr>
              <a:stCxn id="16" idx="2"/>
            </p:cNvCxnSpPr>
            <p:nvPr/>
          </p:nvCxnSpPr>
          <p:spPr>
            <a:xfrm flipH="1">
              <a:off x="8316416" y="1613873"/>
              <a:ext cx="311883" cy="68641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pic>
        <p:nvPicPr>
          <p:cNvPr id="35" name="图片 34">
            <a:extLst>
              <a:ext uri="{FF2B5EF4-FFF2-40B4-BE49-F238E27FC236}">
                <a16:creationId xmlns:a16="http://schemas.microsoft.com/office/drawing/2014/main" id="{5BF5C90A-1263-352D-D3BC-C9C23F22170C}"/>
              </a:ext>
            </a:extLst>
          </p:cNvPr>
          <p:cNvPicPr>
            <a:picLocks noChangeAspect="1"/>
          </p:cNvPicPr>
          <p:nvPr/>
        </p:nvPicPr>
        <p:blipFill>
          <a:blip r:embed="rId10"/>
          <a:stretch>
            <a:fillRect/>
          </a:stretch>
        </p:blipFill>
        <p:spPr>
          <a:xfrm>
            <a:off x="6103546" y="4148551"/>
            <a:ext cx="2324695" cy="2286164"/>
          </a:xfrm>
          <a:prstGeom prst="rect">
            <a:avLst/>
          </a:prstGeom>
        </p:spPr>
      </p:pic>
      <p:sp>
        <p:nvSpPr>
          <p:cNvPr id="3" name="标题 1">
            <a:extLst>
              <a:ext uri="{FF2B5EF4-FFF2-40B4-BE49-F238E27FC236}">
                <a16:creationId xmlns:a16="http://schemas.microsoft.com/office/drawing/2014/main" id="{F765555A-C361-807B-21A6-7652A027BA03}"/>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192062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8</a:t>
            </a:fld>
            <a:endParaRPr lang="zh-CN" altLang="en-US"/>
          </a:p>
        </p:txBody>
      </p:sp>
      <p:pic>
        <p:nvPicPr>
          <p:cNvPr id="3" name="图片 2">
            <a:extLst>
              <a:ext uri="{FF2B5EF4-FFF2-40B4-BE49-F238E27FC236}">
                <a16:creationId xmlns:a16="http://schemas.microsoft.com/office/drawing/2014/main" id="{085073B4-62CA-D47D-1AC5-C519DCA73A47}"/>
              </a:ext>
            </a:extLst>
          </p:cNvPr>
          <p:cNvPicPr>
            <a:picLocks noChangeAspect="1"/>
          </p:cNvPicPr>
          <p:nvPr/>
        </p:nvPicPr>
        <p:blipFill>
          <a:blip r:embed="rId9"/>
          <a:stretch>
            <a:fillRect/>
          </a:stretch>
        </p:blipFill>
        <p:spPr>
          <a:xfrm>
            <a:off x="6262469" y="3972687"/>
            <a:ext cx="2330202" cy="2177534"/>
          </a:xfrm>
          <a:prstGeom prst="rect">
            <a:avLst/>
          </a:prstGeom>
        </p:spPr>
      </p:pic>
      <p:sp>
        <p:nvSpPr>
          <p:cNvPr id="4" name="内容占位符 2">
            <a:extLst>
              <a:ext uri="{FF2B5EF4-FFF2-40B4-BE49-F238E27FC236}">
                <a16:creationId xmlns:a16="http://schemas.microsoft.com/office/drawing/2014/main" id="{FC7E7DAE-FDAA-3A1F-21B5-C1F316DDB26A}"/>
              </a:ext>
            </a:extLst>
          </p:cNvPr>
          <p:cNvSpPr txBox="1">
            <a:spLocks/>
          </p:cNvSpPr>
          <p:nvPr/>
        </p:nvSpPr>
        <p:spPr>
          <a:xfrm>
            <a:off x="827584" y="1072574"/>
            <a:ext cx="4308186" cy="242843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超导磁铁准直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桶轭组装一半时安装超导磁铁</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超导磁铁标定。</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在超导铁两端架设跟踪仪，以底座坐标系为基准准直调整超导铁。</a:t>
            </a:r>
            <a:endParaRPr lang="en-US" altLang="zh-CN" sz="2000" dirty="0">
              <a:latin typeface="Times New Roman" pitchFamily="18" charset="0"/>
              <a:cs typeface="Times New Roman" pitchFamily="18" charset="0"/>
            </a:endParaRPr>
          </a:p>
        </p:txBody>
      </p:sp>
      <p:pic>
        <p:nvPicPr>
          <p:cNvPr id="30" name="图片 29">
            <a:extLst>
              <a:ext uri="{FF2B5EF4-FFF2-40B4-BE49-F238E27FC236}">
                <a16:creationId xmlns:a16="http://schemas.microsoft.com/office/drawing/2014/main" id="{302E0075-D8AF-EBA2-5B67-24CCABBF5D81}"/>
              </a:ext>
            </a:extLst>
          </p:cNvPr>
          <p:cNvPicPr>
            <a:picLocks noChangeAspect="1"/>
          </p:cNvPicPr>
          <p:nvPr/>
        </p:nvPicPr>
        <p:blipFill>
          <a:blip r:embed="rId10"/>
          <a:stretch>
            <a:fillRect/>
          </a:stretch>
        </p:blipFill>
        <p:spPr>
          <a:xfrm>
            <a:off x="5232400" y="1447996"/>
            <a:ext cx="1641147" cy="1614418"/>
          </a:xfrm>
          <a:prstGeom prst="rect">
            <a:avLst/>
          </a:prstGeom>
        </p:spPr>
      </p:pic>
      <p:pic>
        <p:nvPicPr>
          <p:cNvPr id="32" name="图片 31">
            <a:extLst>
              <a:ext uri="{FF2B5EF4-FFF2-40B4-BE49-F238E27FC236}">
                <a16:creationId xmlns:a16="http://schemas.microsoft.com/office/drawing/2014/main" id="{147773D4-AB41-A5BD-86B9-5CEB8706214C}"/>
              </a:ext>
            </a:extLst>
          </p:cNvPr>
          <p:cNvPicPr>
            <a:picLocks noChangeAspect="1"/>
          </p:cNvPicPr>
          <p:nvPr/>
        </p:nvPicPr>
        <p:blipFill>
          <a:blip r:embed="rId11"/>
          <a:stretch>
            <a:fillRect/>
          </a:stretch>
        </p:blipFill>
        <p:spPr>
          <a:xfrm>
            <a:off x="7164288" y="1392322"/>
            <a:ext cx="1661559" cy="1440658"/>
          </a:xfrm>
          <a:prstGeom prst="rect">
            <a:avLst/>
          </a:prstGeom>
        </p:spPr>
      </p:pic>
      <p:pic>
        <p:nvPicPr>
          <p:cNvPr id="14" name="图片 13">
            <a:extLst>
              <a:ext uri="{FF2B5EF4-FFF2-40B4-BE49-F238E27FC236}">
                <a16:creationId xmlns:a16="http://schemas.microsoft.com/office/drawing/2014/main" id="{41ACB224-8CB9-8C2C-56CC-1BAFD453BAE2}"/>
              </a:ext>
            </a:extLst>
          </p:cNvPr>
          <p:cNvPicPr>
            <a:picLocks noChangeAspect="1"/>
          </p:cNvPicPr>
          <p:nvPr/>
        </p:nvPicPr>
        <p:blipFill>
          <a:blip r:embed="rId12"/>
          <a:stretch>
            <a:fillRect/>
          </a:stretch>
        </p:blipFill>
        <p:spPr>
          <a:xfrm>
            <a:off x="1408261" y="4360905"/>
            <a:ext cx="1719486" cy="1804399"/>
          </a:xfrm>
          <a:prstGeom prst="rect">
            <a:avLst/>
          </a:prstGeom>
        </p:spPr>
      </p:pic>
      <p:grpSp>
        <p:nvGrpSpPr>
          <p:cNvPr id="35" name="组合 34">
            <a:extLst>
              <a:ext uri="{FF2B5EF4-FFF2-40B4-BE49-F238E27FC236}">
                <a16:creationId xmlns:a16="http://schemas.microsoft.com/office/drawing/2014/main" id="{A518B862-D931-C850-C825-5C1208711BC8}"/>
              </a:ext>
            </a:extLst>
          </p:cNvPr>
          <p:cNvGrpSpPr/>
          <p:nvPr/>
        </p:nvGrpSpPr>
        <p:grpSpPr>
          <a:xfrm>
            <a:off x="3073901" y="4098512"/>
            <a:ext cx="2294799" cy="2003115"/>
            <a:chOff x="3073901" y="3004926"/>
            <a:chExt cx="2294799" cy="2003115"/>
          </a:xfrm>
        </p:grpSpPr>
        <p:pic>
          <p:nvPicPr>
            <p:cNvPr id="7" name="图片 6">
              <a:extLst>
                <a:ext uri="{FF2B5EF4-FFF2-40B4-BE49-F238E27FC236}">
                  <a16:creationId xmlns:a16="http://schemas.microsoft.com/office/drawing/2014/main" id="{66EA5407-B83E-F8ED-5716-317C8250A4CA}"/>
                </a:ext>
              </a:extLst>
            </p:cNvPr>
            <p:cNvPicPr>
              <a:picLocks noChangeAspect="1"/>
            </p:cNvPicPr>
            <p:nvPr/>
          </p:nvPicPr>
          <p:blipFill>
            <a:blip r:embed="rId13"/>
            <a:stretch>
              <a:fillRect/>
            </a:stretch>
          </p:blipFill>
          <p:spPr>
            <a:xfrm>
              <a:off x="3708424" y="3374014"/>
              <a:ext cx="1660276" cy="1634027"/>
            </a:xfrm>
            <a:prstGeom prst="rect">
              <a:avLst/>
            </a:prstGeom>
          </p:spPr>
        </p:pic>
        <p:sp>
          <p:nvSpPr>
            <p:cNvPr id="17" name="文本框 16">
              <a:extLst>
                <a:ext uri="{FF2B5EF4-FFF2-40B4-BE49-F238E27FC236}">
                  <a16:creationId xmlns:a16="http://schemas.microsoft.com/office/drawing/2014/main" id="{0268EEC1-97DD-9BFC-61B0-03136B1E7B96}"/>
                </a:ext>
              </a:extLst>
            </p:cNvPr>
            <p:cNvSpPr txBox="1"/>
            <p:nvPr/>
          </p:nvSpPr>
          <p:spPr>
            <a:xfrm>
              <a:off x="3073901" y="3004926"/>
              <a:ext cx="1569660" cy="369332"/>
            </a:xfrm>
            <a:prstGeom prst="rect">
              <a:avLst/>
            </a:prstGeom>
            <a:noFill/>
          </p:spPr>
          <p:txBody>
            <a:bodyPr wrap="none" rtlCol="0">
              <a:spAutoFit/>
            </a:bodyPr>
            <a:lstStyle/>
            <a:p>
              <a:r>
                <a:rPr lang="zh-CN" altLang="en-US" dirty="0"/>
                <a:t>端部调整机构</a:t>
              </a:r>
            </a:p>
          </p:txBody>
        </p:sp>
        <p:cxnSp>
          <p:nvCxnSpPr>
            <p:cNvPr id="21" name="直接箭头连接符 20">
              <a:extLst>
                <a:ext uri="{FF2B5EF4-FFF2-40B4-BE49-F238E27FC236}">
                  <a16:creationId xmlns:a16="http://schemas.microsoft.com/office/drawing/2014/main" id="{5B8A896E-5811-2E08-965C-5515E75AB60C}"/>
                </a:ext>
              </a:extLst>
            </p:cNvPr>
            <p:cNvCxnSpPr>
              <a:cxnSpLocks/>
            </p:cNvCxnSpPr>
            <p:nvPr/>
          </p:nvCxnSpPr>
          <p:spPr>
            <a:xfrm>
              <a:off x="3887799" y="3386714"/>
              <a:ext cx="179376" cy="335451"/>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23" name="直接箭头连接符 22">
              <a:extLst>
                <a:ext uri="{FF2B5EF4-FFF2-40B4-BE49-F238E27FC236}">
                  <a16:creationId xmlns:a16="http://schemas.microsoft.com/office/drawing/2014/main" id="{D26803CE-FD52-A362-3CE4-54346536E919}"/>
                </a:ext>
              </a:extLst>
            </p:cNvPr>
            <p:cNvCxnSpPr>
              <a:cxnSpLocks/>
              <a:stCxn id="17" idx="2"/>
            </p:cNvCxnSpPr>
            <p:nvPr/>
          </p:nvCxnSpPr>
          <p:spPr>
            <a:xfrm>
              <a:off x="3858731" y="3374258"/>
              <a:ext cx="29068" cy="59361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34" name="直接箭头连接符 33">
              <a:extLst>
                <a:ext uri="{FF2B5EF4-FFF2-40B4-BE49-F238E27FC236}">
                  <a16:creationId xmlns:a16="http://schemas.microsoft.com/office/drawing/2014/main" id="{82D5D56C-342C-4299-60D5-B750FB1C90C1}"/>
                </a:ext>
              </a:extLst>
            </p:cNvPr>
            <p:cNvCxnSpPr/>
            <p:nvPr/>
          </p:nvCxnSpPr>
          <p:spPr>
            <a:xfrm>
              <a:off x="3871120" y="3374014"/>
              <a:ext cx="446880" cy="18042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grpSp>
      <p:sp>
        <p:nvSpPr>
          <p:cNvPr id="6" name="标题 1">
            <a:extLst>
              <a:ext uri="{FF2B5EF4-FFF2-40B4-BE49-F238E27FC236}">
                <a16:creationId xmlns:a16="http://schemas.microsoft.com/office/drawing/2014/main" id="{605E0444-28C2-5A56-F4F3-B307AD30F71E}"/>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3007856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a:off x="0" y="764704"/>
            <a:ext cx="9144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9221"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3" imgW="428207" imgH="666100" progId="Equation.DSMT4">
                  <p:embed/>
                </p:oleObj>
              </mc:Choice>
              <mc:Fallback>
                <p:oleObj name="Equation" r:id="rId3" imgW="428207" imgH="666100" progId="Equation.DSMT4">
                  <p:embed/>
                  <p:pic>
                    <p:nvPicPr>
                      <p:cNvPr id="922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2"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5" imgW="428207" imgH="666100" progId="Equation.DSMT4">
                  <p:embed/>
                </p:oleObj>
              </mc:Choice>
              <mc:Fallback>
                <p:oleObj name="Equation" r:id="rId5" imgW="428207" imgH="666100" progId="Equation.DSMT4">
                  <p:embed/>
                  <p:pic>
                    <p:nvPicPr>
                      <p:cNvPr id="922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5"/>
          <p:cNvGraphicFramePr>
            <a:graphicFrameLocks noChangeAspect="1"/>
          </p:cNvGraphicFramePr>
          <p:nvPr/>
        </p:nvGraphicFramePr>
        <p:xfrm>
          <a:off x="4318000" y="2120900"/>
          <a:ext cx="914400" cy="179388"/>
        </p:xfrm>
        <a:graphic>
          <a:graphicData uri="http://schemas.openxmlformats.org/presentationml/2006/ole">
            <mc:AlternateContent xmlns:mc="http://schemas.openxmlformats.org/markup-compatibility/2006">
              <mc:Choice xmlns:v="urn:schemas-microsoft-com:vml" Requires="v">
                <p:oleObj name="Equation" r:id="rId7" imgW="428207" imgH="666100" progId="Equation.DSMT4">
                  <p:embed/>
                </p:oleObj>
              </mc:Choice>
              <mc:Fallback>
                <p:oleObj name="Equation" r:id="rId7" imgW="428207" imgH="666100" progId="Equation.DSMT4">
                  <p:embed/>
                  <p:pic>
                    <p:nvPicPr>
                      <p:cNvPr id="26"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0" y="21209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nvGraphicFramePr>
        <p:xfrm>
          <a:off x="4067175" y="2133600"/>
          <a:ext cx="914400" cy="179388"/>
        </p:xfrm>
        <a:graphic>
          <a:graphicData uri="http://schemas.openxmlformats.org/presentationml/2006/ole">
            <mc:AlternateContent xmlns:mc="http://schemas.openxmlformats.org/markup-compatibility/2006">
              <mc:Choice xmlns:v="urn:schemas-microsoft-com:vml" Requires="v">
                <p:oleObj name="Equation" r:id="rId8" imgW="428207" imgH="666100" progId="Equation.DSMT4">
                  <p:embed/>
                </p:oleObj>
              </mc:Choice>
              <mc:Fallback>
                <p:oleObj name="Equation" r:id="rId8" imgW="428207" imgH="666100" progId="Equation.DSMT4">
                  <p:embed/>
                  <p:pic>
                    <p:nvPicPr>
                      <p:cNvPr id="27"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2133600"/>
                        <a:ext cx="914400" cy="179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内容占位符 2"/>
          <p:cNvSpPr txBox="1">
            <a:spLocks/>
          </p:cNvSpPr>
          <p:nvPr/>
        </p:nvSpPr>
        <p:spPr>
          <a:xfrm>
            <a:off x="467545" y="1056945"/>
            <a:ext cx="8064896" cy="3308157"/>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lvl="1" indent="-342900" eaLnBrk="1" hangingPunct="1">
              <a:spcBef>
                <a:spcPts val="600"/>
              </a:spcBef>
              <a:spcAft>
                <a:spcPts val="600"/>
              </a:spcAft>
              <a:buClr>
                <a:srgbClr val="FF0000"/>
              </a:buClr>
              <a:buSzPct val="80000"/>
              <a:buFont typeface="Wingdings" panose="05000000000000000000" pitchFamily="2" charset="2"/>
              <a:buChar char="l"/>
              <a:defRPr/>
            </a:pPr>
            <a:r>
              <a:rPr lang="zh-CN" altLang="en-US" sz="2200" dirty="0">
                <a:latin typeface="Times New Roman" pitchFamily="18" charset="0"/>
                <a:cs typeface="Times New Roman" pitchFamily="18" charset="0"/>
              </a:rPr>
              <a:t>子探测器安装准直</a:t>
            </a:r>
            <a:endParaRPr lang="en-US" altLang="zh-CN" sz="22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1800" dirty="0">
                <a:latin typeface="Times New Roman" pitchFamily="18" charset="0"/>
                <a:cs typeface="Times New Roman" pitchFamily="18" charset="0"/>
              </a:rPr>
              <a:t>HCAL</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ECAL</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TPC+OTK</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ITK+Beampipe</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 End-HCAL</a:t>
            </a:r>
            <a:r>
              <a:rPr lang="zh-CN" altLang="en-US" sz="1800" dirty="0">
                <a:latin typeface="Times New Roman" pitchFamily="18" charset="0"/>
                <a:cs typeface="Times New Roman" pitchFamily="18" charset="0"/>
              </a:rPr>
              <a:t>、</a:t>
            </a:r>
            <a:r>
              <a:rPr lang="en-US" altLang="zh-CN" sz="1800" dirty="0">
                <a:latin typeface="Times New Roman" pitchFamily="18" charset="0"/>
                <a:cs typeface="Times New Roman" pitchFamily="18" charset="0"/>
              </a:rPr>
              <a:t>End-ECAL</a:t>
            </a: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en-US" altLang="zh-CN" sz="2000" dirty="0">
                <a:latin typeface="Times New Roman" pitchFamily="18" charset="0"/>
                <a:cs typeface="Times New Roman" pitchFamily="18" charset="0"/>
              </a:rPr>
              <a:t>HCAL</a:t>
            </a:r>
            <a:r>
              <a:rPr lang="zh-CN" altLang="en-US" sz="2000" dirty="0">
                <a:latin typeface="Times New Roman" pitchFamily="18" charset="0"/>
                <a:cs typeface="Times New Roman" pitchFamily="18" charset="0"/>
              </a:rPr>
              <a:t>以两端圆环为安装基准，准直方案与</a:t>
            </a:r>
            <a:r>
              <a:rPr lang="en-US" altLang="zh-CN" sz="2000" dirty="0">
                <a:latin typeface="Times New Roman" pitchFamily="18" charset="0"/>
                <a:cs typeface="Times New Roman" pitchFamily="18" charset="0"/>
              </a:rPr>
              <a:t>Yoke</a:t>
            </a:r>
            <a:r>
              <a:rPr lang="zh-CN" altLang="en-US" sz="2000" dirty="0">
                <a:latin typeface="Times New Roman" pitchFamily="18" charset="0"/>
                <a:cs typeface="Times New Roman" pitchFamily="18" charset="0"/>
              </a:rPr>
              <a:t>类似。</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子探测器利用辅助工装安装，通过调整辅助工装把子探测器准直到位。</a:t>
            </a:r>
            <a:endParaRPr lang="en-US" altLang="zh-CN" sz="2000" dirty="0">
              <a:latin typeface="Times New Roman" pitchFamily="18" charset="0"/>
              <a:cs typeface="Times New Roman" pitchFamily="18" charset="0"/>
            </a:endParaRPr>
          </a:p>
          <a:p>
            <a:pPr marL="742950" lvl="2" indent="-342900" eaLnBrk="1" hangingPunct="1">
              <a:spcBef>
                <a:spcPts val="600"/>
              </a:spcBef>
              <a:spcAft>
                <a:spcPts val="600"/>
              </a:spcAft>
              <a:buClr>
                <a:srgbClr val="FF0000"/>
              </a:buClr>
              <a:buSzPct val="80000"/>
              <a:buFont typeface="Wingdings" panose="05000000000000000000" pitchFamily="2" charset="2"/>
              <a:buChar char="Ø"/>
              <a:defRPr/>
            </a:pPr>
            <a:r>
              <a:rPr lang="zh-CN" altLang="en-US" sz="2000" dirty="0">
                <a:latin typeface="Times New Roman" pitchFamily="18" charset="0"/>
                <a:cs typeface="Times New Roman" pitchFamily="18" charset="0"/>
              </a:rPr>
              <a:t>事先对子探测器标定，通过测量子探测器上的基准点将子探测器调整到与底座坐标系</a:t>
            </a:r>
            <a:r>
              <a:rPr lang="en-US" altLang="zh-CN" sz="2000" dirty="0">
                <a:latin typeface="Times New Roman" pitchFamily="18" charset="0"/>
                <a:cs typeface="Times New Roman" pitchFamily="18" charset="0"/>
              </a:rPr>
              <a:t>Y</a:t>
            </a:r>
            <a:r>
              <a:rPr lang="zh-CN" altLang="en-US" sz="2000" dirty="0">
                <a:latin typeface="Times New Roman" pitchFamily="18" charset="0"/>
                <a:cs typeface="Times New Roman" pitchFamily="18" charset="0"/>
              </a:rPr>
              <a:t>轴同心位置，沿导轨推入探测器内安装固定。</a:t>
            </a:r>
            <a:endParaRPr lang="en-US" altLang="zh-CN" sz="2000" dirty="0">
              <a:latin typeface="Times New Roman" pitchFamily="18" charset="0"/>
              <a:cs typeface="Times New Roman" pitchFamily="18" charset="0"/>
            </a:endParaRPr>
          </a:p>
        </p:txBody>
      </p:sp>
      <p:sp>
        <p:nvSpPr>
          <p:cNvPr id="2" name="灯片编号占位符 1">
            <a:extLst>
              <a:ext uri="{FF2B5EF4-FFF2-40B4-BE49-F238E27FC236}">
                <a16:creationId xmlns:a16="http://schemas.microsoft.com/office/drawing/2014/main" id="{C9328D7E-FE80-314B-0E01-FB0A62071906}"/>
              </a:ext>
            </a:extLst>
          </p:cNvPr>
          <p:cNvSpPr>
            <a:spLocks noGrp="1"/>
          </p:cNvSpPr>
          <p:nvPr>
            <p:ph type="sldNum" sz="quarter" idx="12"/>
          </p:nvPr>
        </p:nvSpPr>
        <p:spPr/>
        <p:txBody>
          <a:bodyPr/>
          <a:lstStyle/>
          <a:p>
            <a:pPr>
              <a:defRPr/>
            </a:pPr>
            <a:fld id="{8087F39C-DA07-4146-9BE6-BD889279E46C}" type="slidenum">
              <a:rPr lang="zh-CN" altLang="en-US" smtClean="0"/>
              <a:pPr>
                <a:defRPr/>
              </a:pPr>
              <a:t>9</a:t>
            </a:fld>
            <a:endParaRPr lang="zh-CN" altLang="en-US"/>
          </a:p>
        </p:txBody>
      </p:sp>
      <p:pic>
        <p:nvPicPr>
          <p:cNvPr id="4" name="图片 3">
            <a:extLst>
              <a:ext uri="{FF2B5EF4-FFF2-40B4-BE49-F238E27FC236}">
                <a16:creationId xmlns:a16="http://schemas.microsoft.com/office/drawing/2014/main" id="{FCB533F5-B250-A0AB-3A45-514E28C06F6F}"/>
              </a:ext>
            </a:extLst>
          </p:cNvPr>
          <p:cNvPicPr>
            <a:picLocks noChangeAspect="1"/>
          </p:cNvPicPr>
          <p:nvPr/>
        </p:nvPicPr>
        <p:blipFill>
          <a:blip r:embed="rId9"/>
          <a:stretch>
            <a:fillRect/>
          </a:stretch>
        </p:blipFill>
        <p:spPr>
          <a:xfrm>
            <a:off x="1331640" y="4632530"/>
            <a:ext cx="1838325" cy="1419225"/>
          </a:xfrm>
          <a:prstGeom prst="rect">
            <a:avLst/>
          </a:prstGeom>
        </p:spPr>
      </p:pic>
      <p:sp>
        <p:nvSpPr>
          <p:cNvPr id="14" name="文本框 13">
            <a:extLst>
              <a:ext uri="{FF2B5EF4-FFF2-40B4-BE49-F238E27FC236}">
                <a16:creationId xmlns:a16="http://schemas.microsoft.com/office/drawing/2014/main" id="{EE89072A-DF1F-23AB-3AB5-1B2FD7CB6EC2}"/>
              </a:ext>
            </a:extLst>
          </p:cNvPr>
          <p:cNvSpPr txBox="1"/>
          <p:nvPr/>
        </p:nvSpPr>
        <p:spPr>
          <a:xfrm>
            <a:off x="1691680" y="4438979"/>
            <a:ext cx="800219" cy="369332"/>
          </a:xfrm>
          <a:prstGeom prst="rect">
            <a:avLst/>
          </a:prstGeom>
          <a:noFill/>
        </p:spPr>
        <p:txBody>
          <a:bodyPr wrap="none" rtlCol="0">
            <a:spAutoFit/>
          </a:bodyPr>
          <a:lstStyle/>
          <a:p>
            <a:r>
              <a:rPr lang="en-US" altLang="zh-CN" dirty="0">
                <a:solidFill>
                  <a:schemeClr val="accent1"/>
                </a:solidFill>
              </a:rPr>
              <a:t>HCAL</a:t>
            </a:r>
            <a:endParaRPr lang="zh-CN" altLang="en-US" dirty="0">
              <a:solidFill>
                <a:schemeClr val="accent1"/>
              </a:solidFill>
            </a:endParaRPr>
          </a:p>
        </p:txBody>
      </p:sp>
      <p:grpSp>
        <p:nvGrpSpPr>
          <p:cNvPr id="11" name="组合 10">
            <a:extLst>
              <a:ext uri="{FF2B5EF4-FFF2-40B4-BE49-F238E27FC236}">
                <a16:creationId xmlns:a16="http://schemas.microsoft.com/office/drawing/2014/main" id="{08BFA3DB-9C62-D1C0-618E-262C0A7CF67D}"/>
              </a:ext>
            </a:extLst>
          </p:cNvPr>
          <p:cNvGrpSpPr/>
          <p:nvPr/>
        </p:nvGrpSpPr>
        <p:grpSpPr>
          <a:xfrm>
            <a:off x="4104941" y="4288010"/>
            <a:ext cx="3977180" cy="1697823"/>
            <a:chOff x="4104941" y="4288010"/>
            <a:chExt cx="3977180" cy="1697823"/>
          </a:xfrm>
        </p:grpSpPr>
        <p:grpSp>
          <p:nvGrpSpPr>
            <p:cNvPr id="16" name="组合 15">
              <a:extLst>
                <a:ext uri="{FF2B5EF4-FFF2-40B4-BE49-F238E27FC236}">
                  <a16:creationId xmlns:a16="http://schemas.microsoft.com/office/drawing/2014/main" id="{C2CD60DD-5748-89EE-3A3B-74758F8CDFA3}"/>
                </a:ext>
              </a:extLst>
            </p:cNvPr>
            <p:cNvGrpSpPr/>
            <p:nvPr/>
          </p:nvGrpSpPr>
          <p:grpSpPr>
            <a:xfrm>
              <a:off x="4104941" y="4288010"/>
              <a:ext cx="3977180" cy="1697823"/>
              <a:chOff x="4104941" y="4288010"/>
              <a:chExt cx="3977180" cy="1697823"/>
            </a:xfrm>
          </p:grpSpPr>
          <p:pic>
            <p:nvPicPr>
              <p:cNvPr id="6" name="图片 5">
                <a:extLst>
                  <a:ext uri="{FF2B5EF4-FFF2-40B4-BE49-F238E27FC236}">
                    <a16:creationId xmlns:a16="http://schemas.microsoft.com/office/drawing/2014/main" id="{B817F288-45A5-AEA2-FD7F-E464EEEC1371}"/>
                  </a:ext>
                </a:extLst>
              </p:cNvPr>
              <p:cNvPicPr>
                <a:picLocks noChangeAspect="1"/>
              </p:cNvPicPr>
              <p:nvPr/>
            </p:nvPicPr>
            <p:blipFill>
              <a:blip r:embed="rId10"/>
              <a:stretch>
                <a:fillRect/>
              </a:stretch>
            </p:blipFill>
            <p:spPr>
              <a:xfrm>
                <a:off x="4104941" y="4438979"/>
                <a:ext cx="3423182" cy="1546854"/>
              </a:xfrm>
              <a:prstGeom prst="rect">
                <a:avLst/>
              </a:prstGeom>
            </p:spPr>
          </p:pic>
          <p:sp>
            <p:nvSpPr>
              <p:cNvPr id="7" name="文本框 6">
                <a:extLst>
                  <a:ext uri="{FF2B5EF4-FFF2-40B4-BE49-F238E27FC236}">
                    <a16:creationId xmlns:a16="http://schemas.microsoft.com/office/drawing/2014/main" id="{A5D6BBEC-067F-1B62-ED20-F9B09C9A291E}"/>
                  </a:ext>
                </a:extLst>
              </p:cNvPr>
              <p:cNvSpPr txBox="1"/>
              <p:nvPr/>
            </p:nvSpPr>
            <p:spPr>
              <a:xfrm>
                <a:off x="6974125" y="4288010"/>
                <a:ext cx="1107996" cy="369332"/>
              </a:xfrm>
              <a:prstGeom prst="rect">
                <a:avLst/>
              </a:prstGeom>
              <a:noFill/>
            </p:spPr>
            <p:txBody>
              <a:bodyPr wrap="none" rtlCol="0">
                <a:spAutoFit/>
              </a:bodyPr>
              <a:lstStyle/>
              <a:p>
                <a:r>
                  <a:rPr lang="zh-CN" altLang="en-US" dirty="0"/>
                  <a:t>辅助工装</a:t>
                </a:r>
              </a:p>
            </p:txBody>
          </p:sp>
          <p:cxnSp>
            <p:nvCxnSpPr>
              <p:cNvPr id="10" name="直接箭头连接符 9">
                <a:extLst>
                  <a:ext uri="{FF2B5EF4-FFF2-40B4-BE49-F238E27FC236}">
                    <a16:creationId xmlns:a16="http://schemas.microsoft.com/office/drawing/2014/main" id="{5D94A3FB-E3FB-81DC-CD9E-D57CE232329D}"/>
                  </a:ext>
                </a:extLst>
              </p:cNvPr>
              <p:cNvCxnSpPr>
                <a:cxnSpLocks/>
              </p:cNvCxnSpPr>
              <p:nvPr/>
            </p:nvCxnSpPr>
            <p:spPr>
              <a:xfrm flipH="1">
                <a:off x="6876256" y="4565009"/>
                <a:ext cx="241885" cy="2433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 name="文本框 2">
              <a:extLst>
                <a:ext uri="{FF2B5EF4-FFF2-40B4-BE49-F238E27FC236}">
                  <a16:creationId xmlns:a16="http://schemas.microsoft.com/office/drawing/2014/main" id="{5220661E-3A2C-5099-E8E4-9BB66B51D5D3}"/>
                </a:ext>
              </a:extLst>
            </p:cNvPr>
            <p:cNvSpPr txBox="1"/>
            <p:nvPr/>
          </p:nvSpPr>
          <p:spPr>
            <a:xfrm>
              <a:off x="4553712" y="4326556"/>
              <a:ext cx="1107996" cy="369332"/>
            </a:xfrm>
            <a:prstGeom prst="rect">
              <a:avLst/>
            </a:prstGeom>
            <a:noFill/>
          </p:spPr>
          <p:txBody>
            <a:bodyPr wrap="none" rtlCol="0">
              <a:spAutoFit/>
            </a:bodyPr>
            <a:lstStyle/>
            <a:p>
              <a:r>
                <a:rPr lang="zh-CN" altLang="en-US" dirty="0"/>
                <a:t>子探测器</a:t>
              </a:r>
            </a:p>
          </p:txBody>
        </p:sp>
        <p:cxnSp>
          <p:nvCxnSpPr>
            <p:cNvPr id="8" name="直接箭头连接符 7">
              <a:extLst>
                <a:ext uri="{FF2B5EF4-FFF2-40B4-BE49-F238E27FC236}">
                  <a16:creationId xmlns:a16="http://schemas.microsoft.com/office/drawing/2014/main" id="{1D5D4CA5-8E2A-4009-F059-5B94A9CBB71D}"/>
                </a:ext>
              </a:extLst>
            </p:cNvPr>
            <p:cNvCxnSpPr>
              <a:cxnSpLocks/>
            </p:cNvCxnSpPr>
            <p:nvPr/>
          </p:nvCxnSpPr>
          <p:spPr>
            <a:xfrm>
              <a:off x="5107710" y="4695888"/>
              <a:ext cx="433055" cy="2002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标题 1">
            <a:extLst>
              <a:ext uri="{FF2B5EF4-FFF2-40B4-BE49-F238E27FC236}">
                <a16:creationId xmlns:a16="http://schemas.microsoft.com/office/drawing/2014/main" id="{5C563E9B-C102-7A54-6A64-30F4BC2E49DF}"/>
              </a:ext>
            </a:extLst>
          </p:cNvPr>
          <p:cNvSpPr txBox="1">
            <a:spLocks/>
          </p:cNvSpPr>
          <p:nvPr/>
        </p:nvSpPr>
        <p:spPr bwMode="auto">
          <a:xfrm>
            <a:off x="321397" y="64237"/>
            <a:ext cx="8280000" cy="61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a:lstStyle>
          <a:p>
            <a:pPr eaLnBrk="1" hangingPunct="1"/>
            <a:r>
              <a:rPr lang="zh-CN" altLang="en-US" sz="2400" b="1" dirty="0">
                <a:solidFill>
                  <a:prstClr val="black"/>
                </a:solidFill>
                <a:latin typeface="Times New Roman" pitchFamily="18" charset="0"/>
                <a:cs typeface="Times New Roman" pitchFamily="18" charset="0"/>
              </a:rPr>
              <a:t>探测器组装准直</a:t>
            </a:r>
          </a:p>
        </p:txBody>
      </p:sp>
    </p:spTree>
    <p:extLst>
      <p:ext uri="{BB962C8B-B14F-4D97-AF65-F5344CB8AC3E}">
        <p14:creationId xmlns:p14="http://schemas.microsoft.com/office/powerpoint/2010/main" val="422923399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15623</TotalTime>
  <Words>1253</Words>
  <Application>Microsoft Office PowerPoint</Application>
  <PresentationFormat>全屏显示(4:3)</PresentationFormat>
  <Paragraphs>168</Paragraphs>
  <Slides>19</Slides>
  <Notes>17</Notes>
  <HiddenSlides>0</HiddenSlides>
  <MMClips>0</MMClips>
  <ScaleCrop>false</ScaleCrop>
  <HeadingPairs>
    <vt:vector size="8" baseType="variant">
      <vt:variant>
        <vt:lpstr>已用的字体</vt:lpstr>
      </vt:variant>
      <vt:variant>
        <vt:i4>8</vt:i4>
      </vt:variant>
      <vt:variant>
        <vt:lpstr>主题</vt:lpstr>
      </vt:variant>
      <vt:variant>
        <vt:i4>1</vt:i4>
      </vt:variant>
      <vt:variant>
        <vt:lpstr>嵌入 OLE 服务器</vt:lpstr>
      </vt:variant>
      <vt:variant>
        <vt:i4>1</vt:i4>
      </vt:variant>
      <vt:variant>
        <vt:lpstr>幻灯片标题</vt:lpstr>
      </vt:variant>
      <vt:variant>
        <vt:i4>19</vt:i4>
      </vt:variant>
    </vt:vector>
  </HeadingPairs>
  <TitlesOfParts>
    <vt:vector size="29" baseType="lpstr">
      <vt:lpstr>TimesNewRomanPSMT</vt:lpstr>
      <vt:lpstr>等线</vt:lpstr>
      <vt:lpstr>宋体</vt:lpstr>
      <vt:lpstr>Arial</vt:lpstr>
      <vt:lpstr>Calibri</vt:lpstr>
      <vt:lpstr>Calibri Light</vt:lpstr>
      <vt:lpstr>Times New Roman</vt:lpstr>
      <vt:lpstr>Wingdings</vt:lpstr>
      <vt:lpstr>Office 主题</vt:lpstr>
      <vt:lpstr>Equation</vt:lpstr>
      <vt:lpstr>MDI 准直方案初步设计  王小龙 （代表CEPC准直团队） 2024年CEPC机械设计研讨会，河南洛阳 2024-8-23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CEPC Lattice Layout (tentative as of April 30, 2014)</dc:title>
  <dc:creator>chengj</dc:creator>
  <cp:lastModifiedBy>xl w</cp:lastModifiedBy>
  <cp:revision>1087</cp:revision>
  <cp:lastPrinted>2018-06-26T00:45:21Z</cp:lastPrinted>
  <dcterms:created xsi:type="dcterms:W3CDTF">2014-08-05T02:42:36Z</dcterms:created>
  <dcterms:modified xsi:type="dcterms:W3CDTF">2024-08-22T23:47:18Z</dcterms:modified>
</cp:coreProperties>
</file>