
<file path=[Content_Types].xml><?xml version="1.0" encoding="utf-8"?>
<Types xmlns="http://schemas.openxmlformats.org/package/2006/content-types">
  <Default Extension="tiff" ContentType="image/tif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31"/>
  </p:handoutMasterIdLst>
  <p:sldIdLst>
    <p:sldId id="256" r:id="rId3"/>
    <p:sldId id="289" r:id="rId4"/>
    <p:sldId id="312" r:id="rId6"/>
    <p:sldId id="404" r:id="rId7"/>
    <p:sldId id="359" r:id="rId8"/>
    <p:sldId id="358" r:id="rId9"/>
    <p:sldId id="361" r:id="rId10"/>
    <p:sldId id="363" r:id="rId11"/>
    <p:sldId id="368" r:id="rId12"/>
    <p:sldId id="375" r:id="rId13"/>
    <p:sldId id="372" r:id="rId14"/>
    <p:sldId id="373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96" r:id="rId23"/>
    <p:sldId id="397" r:id="rId24"/>
    <p:sldId id="398" r:id="rId25"/>
    <p:sldId id="399" r:id="rId26"/>
    <p:sldId id="394" r:id="rId27"/>
    <p:sldId id="395" r:id="rId28"/>
    <p:sldId id="392" r:id="rId29"/>
    <p:sldId id="288" r:id="rId30"/>
  </p:sldIdLst>
  <p:sldSz cx="12192000" cy="6858000"/>
  <p:notesSz cx="12192000" cy="6858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-725" y="-86"/>
      </p:cViewPr>
      <p:guideLst>
        <p:guide orient="horz" pos="2880"/>
        <p:guide pos="21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12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gs" Target="tags/tag1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4EC6F-DD07-4FE4-A868-F9E97F7956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2FD24-26A2-4275-A433-10FA633E40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EA6C4-9B64-4E4D-A85C-16E0B7D9C7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F1A75-AA31-4E96-BF23-3F5A94872494}" type="datetime1">
              <a:rPr lang="en-US" altLang="zh-CN" smtClean="0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84FC-5EDA-404F-AA0D-370EC296A184}" type="datetime1">
              <a:rPr lang="en-US" altLang="zh-CN" smtClean="0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7EB29-FF8A-4B07-B19A-ABC7BF27555D}" type="datetime1">
              <a:rPr lang="en-US" altLang="zh-CN" smtClean="0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7C6B-D657-424A-A44B-39FAAB93CA3A}" type="datetime1">
              <a:rPr lang="en-US" altLang="zh-CN" smtClean="0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6B2AE-F4C3-46AF-8DAF-6F15946AA5B2}" type="datetime1">
              <a:rPr lang="en-US" altLang="zh-CN" smtClean="0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/>
          <p:cNvCxnSpPr/>
          <p:nvPr/>
        </p:nvCxnSpPr>
        <p:spPr>
          <a:xfrm>
            <a:off x="0" y="715963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FAA05-2985-4CF3-9388-5A181DDBFEE2}" type="datetime1">
              <a:rPr lang="en-US" altLang="zh-CN" smtClean="0"/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tiff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16280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28956">
            <a:solidFill>
              <a:srgbClr val="3D94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813" y="75945"/>
            <a:ext cx="677418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8659" y="1097077"/>
            <a:ext cx="800036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B0BB8-53B5-4AB5-85B7-6668B5C141CD}" type="datetime1">
              <a:rPr lang="en-US" altLang="zh-CN" smtClean="0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pic>
        <p:nvPicPr>
          <p:cNvPr id="8" name="图片 7" descr="图片包含 自然, 火山口&#10;&#10;描述已自动生成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.xml"/><Relationship Id="rId7" Type="http://schemas.openxmlformats.org/officeDocument/2006/relationships/image" Target="../media/image52.png"/><Relationship Id="rId6" Type="http://schemas.openxmlformats.org/officeDocument/2006/relationships/tags" Target="../tags/tag9.xml"/><Relationship Id="rId5" Type="http://schemas.openxmlformats.org/officeDocument/2006/relationships/image" Target="../media/image51.png"/><Relationship Id="rId4" Type="http://schemas.openxmlformats.org/officeDocument/2006/relationships/tags" Target="../tags/tag8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0" Type="http://schemas.openxmlformats.org/officeDocument/2006/relationships/notesSlide" Target="../notesSlides/notesSlide22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9600" y="2590800"/>
            <a:ext cx="11175600" cy="767518"/>
          </a:xfrm>
          <a:prstGeom prst="rect">
            <a:avLst/>
          </a:prstGeom>
        </p:spPr>
        <p:txBody>
          <a:bodyPr vert="horz" wrap="square" lIns="0" tIns="74295" rIns="0" bIns="0" rtlCol="0" anchor="ctr">
            <a:spAutoFit/>
          </a:bodyPr>
          <a:lstStyle/>
          <a:p>
            <a:pPr marL="2211070" marR="5080" indent="-2198370" algn="ctr">
              <a:lnSpc>
                <a:spcPts val="5390"/>
              </a:lnSpc>
              <a:spcBef>
                <a:spcPts val="585"/>
              </a:spcBef>
              <a:tabLst>
                <a:tab pos="2856865" algn="l"/>
                <a:tab pos="3515995" algn="l"/>
                <a:tab pos="5193665" algn="l"/>
                <a:tab pos="6666230" algn="l"/>
              </a:tabLst>
            </a:pPr>
            <a:r>
              <a:rPr lang="en-US" sz="6000" b="1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CEPC </a:t>
            </a:r>
            <a:r>
              <a:rPr lang="en-US" altLang="zh-CN" sz="6000" b="1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TPC</a:t>
            </a:r>
            <a:r>
              <a:rPr lang="zh-CN" altLang="en-US" sz="6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探测器机</a:t>
            </a:r>
            <a:r>
              <a:rPr lang="zh-CN" altLang="en-US" sz="6000" b="1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械设计进展</a:t>
            </a:r>
            <a:endParaRPr lang="zh-CN" altLang="en-US" sz="6000" b="1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图片 4" descr="图片包含 自然, 火山口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41147"/>
            <a:ext cx="1736194" cy="10851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8333" y="4191000"/>
            <a:ext cx="7297615" cy="21621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708660" algn="ctr">
              <a:spcBef>
                <a:spcPts val="865"/>
              </a:spcBef>
            </a:pP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张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俊嵩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 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/>
              <a:sym typeface="+mn-ea"/>
            </a:endParaRPr>
          </a:p>
          <a:p>
            <a:pPr marL="708660" algn="ctr">
              <a:spcBef>
                <a:spcPts val="865"/>
              </a:spcBef>
            </a:pP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纪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全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 张建  祁辉荣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/>
              <a:sym typeface="+mn-ea"/>
            </a:endParaRPr>
          </a:p>
          <a:p>
            <a:pPr marL="708660" algn="ctr">
              <a:spcBef>
                <a:spcPts val="865"/>
              </a:spcBef>
            </a:pPr>
            <a:endParaRPr lang="en-US" altLang="zh-CN" sz="24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/>
              <a:sym typeface="+mn-ea"/>
            </a:endParaRPr>
          </a:p>
          <a:p>
            <a:pPr marL="708660" algn="ctr">
              <a:spcBef>
                <a:spcPts val="865"/>
              </a:spcBef>
            </a:pPr>
            <a:r>
              <a:rPr lang="zh-CN" altLang="en-US" sz="24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中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国科学院高能物理研究</a:t>
            </a:r>
            <a:r>
              <a:rPr lang="zh-CN" altLang="en-US" sz="24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所</a:t>
            </a:r>
            <a:r>
              <a:rPr lang="en-US" altLang="zh-CN" sz="24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, 2024.8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, 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洛阳</a:t>
            </a:r>
            <a:r>
              <a:rPr lang="en-US" altLang="zh-CN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, 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/>
                <a:sym typeface="+mn-ea"/>
              </a:rPr>
              <a:t>河南</a:t>
            </a:r>
            <a:endParaRPr lang="en-US" altLang="zh-CN" sz="2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/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Cathode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部分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838200"/>
            <a:ext cx="2929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中部电极结构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0" y="1219200"/>
            <a:ext cx="4551045" cy="4569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36585" y="5946775"/>
            <a:ext cx="2660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材料：无氧铜金属网，厚度</a:t>
            </a:r>
            <a:r>
              <a:rPr lang="en-US" altLang="zh-CN"/>
              <a:t>0.1mm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4798695" cy="346710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3310890" y="2265680"/>
            <a:ext cx="3699510" cy="2032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77290" y="5013325"/>
            <a:ext cx="46901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中间电极采用</a:t>
            </a:r>
            <a:r>
              <a:rPr lang="en-US" altLang="zh-CN"/>
              <a:t>0.1mm</a:t>
            </a:r>
            <a:r>
              <a:rPr lang="zh-CN" altLang="en-US"/>
              <a:t>的金属网制作，采用碳纤维环固定在腔体中部。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由于金属网不承受力，因此在力学计算的时候暂时将其忽略。</a:t>
            </a:r>
            <a:endParaRPr lang="zh-CN" altLang="en-US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桶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部方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案研究对比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6800" y="838200"/>
            <a:ext cx="1610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4910" y="1302385"/>
            <a:ext cx="7411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桶部的设计要求：尽量少的物质量，承载尽量大的桶部压力（来自</a:t>
            </a:r>
            <a:r>
              <a:rPr lang="en-US" altLang="zh-CN"/>
              <a:t>OTK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共两个方案：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高强度超轻纤维</a:t>
            </a:r>
            <a:r>
              <a:rPr lang="zh-CN" altLang="en-US" b="1">
                <a:solidFill>
                  <a:srgbClr val="FF0000"/>
                </a:solidFill>
              </a:rPr>
              <a:t>窝板结构；碳纤维薄壁桶结构。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133600"/>
            <a:ext cx="5591175" cy="3788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43600" y="4495800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TPC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桶</a:t>
            </a:r>
            <a:r>
              <a:rPr lang="zh-CN" altLang="en-US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部材料采用：高强度超轻纤维蜂窝板</a:t>
            </a:r>
            <a:endParaRPr lang="en-US" altLang="zh-CN" sz="1800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2"/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桶部厚度</a:t>
            </a:r>
            <a:r>
              <a:rPr lang="en-US" altLang="zh-CN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25mm</a:t>
            </a:r>
            <a:endParaRPr lang="en-US" altLang="zh-CN" sz="18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2"/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弹性模量</a:t>
            </a:r>
            <a:r>
              <a:rPr lang="en-US" altLang="zh-CN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35Gpa</a:t>
            </a:r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，泊松比</a:t>
            </a:r>
            <a:r>
              <a:rPr lang="en-US" altLang="zh-CN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0.33</a:t>
            </a:r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，密度为</a:t>
            </a:r>
            <a:r>
              <a:rPr lang="en-US" altLang="zh-CN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30 kg/m^3</a:t>
            </a:r>
            <a:endParaRPr lang="en-US" altLang="zh-CN" sz="18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2"/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建模采用实体圆柱，物性参数为蜂窝板材料参数</a:t>
            </a:r>
            <a:endParaRPr lang="zh-CN" altLang="en-US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155190"/>
            <a:ext cx="2868930" cy="2132330"/>
          </a:xfrm>
          <a:prstGeom prst="rect">
            <a:avLst/>
          </a:prstGeom>
        </p:spPr>
      </p:pic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桶部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蜂窝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板方案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1600" y="838200"/>
            <a:ext cx="398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桶部结构：纤维蜂窝板方案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298575"/>
            <a:ext cx="6783070" cy="27870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14400" y="4343400"/>
            <a:ext cx="54038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建模：</a:t>
            </a:r>
            <a:r>
              <a:rPr lang="en-US" altLang="zh-CN"/>
              <a:t>F1=100Kg/500Kg OTK</a:t>
            </a:r>
            <a:r>
              <a:rPr lang="zh-CN" altLang="en-US"/>
              <a:t>重量，中心位置集中加载</a:t>
            </a:r>
            <a:endParaRPr lang="zh-CN" altLang="en-US"/>
          </a:p>
          <a:p>
            <a:r>
              <a:rPr lang="en-US" altLang="zh-CN"/>
              <a:t>             F2</a:t>
            </a:r>
            <a:r>
              <a:rPr lang="zh-CN" altLang="en-US"/>
              <a:t>：读取模块的重量</a:t>
            </a:r>
            <a:r>
              <a:rPr lang="en-US" altLang="zh-CN"/>
              <a:t>450Kg</a:t>
            </a:r>
            <a:endParaRPr lang="en-US" altLang="zh-CN"/>
          </a:p>
          <a:p>
            <a:pPr indent="457200"/>
            <a:r>
              <a:rPr lang="en-US" altLang="zh-CN"/>
              <a:t>    </a:t>
            </a:r>
            <a:r>
              <a:rPr lang="zh-CN" altLang="en-US"/>
              <a:t>支撑在端盖</a:t>
            </a:r>
            <a:endParaRPr lang="zh-CN" altLang="en-US"/>
          </a:p>
          <a:p>
            <a:pPr indent="457200"/>
            <a:endParaRPr lang="zh-CN" altLang="en-US"/>
          </a:p>
          <a:p>
            <a:pPr indent="457200"/>
            <a:endParaRPr lang="zh-CN" altLang="en-US"/>
          </a:p>
          <a:p>
            <a:pPr indent="457200"/>
            <a:r>
              <a:rPr lang="zh-CN" altLang="en-US" b="1">
                <a:solidFill>
                  <a:srgbClr val="FF0000"/>
                </a:solidFill>
                <a:sym typeface="+mn-ea"/>
              </a:rPr>
              <a:t>纤维窝板结构可以满足力学性能要求。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20" y="762000"/>
            <a:ext cx="4832350" cy="226568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7192010" y="3276600"/>
            <a:ext cx="4671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F1=100Kg</a:t>
            </a:r>
            <a:r>
              <a:rPr lang="zh-CN" altLang="en-US"/>
              <a:t>时，变形</a:t>
            </a:r>
            <a:r>
              <a:rPr lang="en-US" altLang="zh-CN"/>
              <a:t>0.258mm  </a:t>
            </a:r>
            <a:r>
              <a:rPr lang="zh-CN" altLang="en-US"/>
              <a:t>最大应力</a:t>
            </a:r>
            <a:r>
              <a:rPr lang="en-US" altLang="zh-CN"/>
              <a:t>17Mpa </a:t>
            </a:r>
            <a:endParaRPr lang="en-US" altLang="zh-CN"/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33800"/>
            <a:ext cx="4648835" cy="217932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7458075" y="6096000"/>
            <a:ext cx="4502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F1=500Kg</a:t>
            </a:r>
            <a:r>
              <a:rPr lang="zh-CN" altLang="en-US"/>
              <a:t>时，变形</a:t>
            </a:r>
            <a:r>
              <a:rPr lang="en-US" altLang="zh-CN"/>
              <a:t>0.34mm </a:t>
            </a:r>
            <a:r>
              <a:rPr lang="zh-CN" altLang="en-US"/>
              <a:t>最大应力</a:t>
            </a:r>
            <a:r>
              <a:rPr lang="en-US" altLang="zh-CN"/>
              <a:t>  35Mpa </a:t>
            </a:r>
            <a:endParaRPr lang="en-US" altLang="zh-CN"/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蜂窝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板方案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398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桶部结构：纤维蜂窝板方案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844675"/>
            <a:ext cx="5594985" cy="4172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9400" y="838200"/>
            <a:ext cx="51708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优势：纤维蜂窝板的强度较好，桶部承载能力强；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劣势：</a:t>
            </a:r>
            <a:endParaRPr lang="zh-CN" altLang="en-US" sz="2000"/>
          </a:p>
          <a:p>
            <a:r>
              <a:rPr lang="zh-CN" altLang="en-US" sz="2000"/>
              <a:t>纤维蜂窝板没有密封能力，在纤维板内外加上</a:t>
            </a:r>
            <a:r>
              <a:rPr lang="en-US" altLang="zh-CN" sz="2000"/>
              <a:t>0.3mm</a:t>
            </a:r>
            <a:r>
              <a:rPr lang="zh-CN" altLang="en-US" sz="2000"/>
              <a:t>的密封布来实现密封。制造工艺较为复杂，</a:t>
            </a:r>
            <a:r>
              <a:rPr lang="zh-CN" altLang="en-US" sz="2000" b="1">
                <a:solidFill>
                  <a:srgbClr val="FF0000"/>
                </a:solidFill>
              </a:rPr>
              <a:t>物质量相对较高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048000"/>
            <a:ext cx="4347845" cy="3308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50940" y="6435725"/>
            <a:ext cx="3883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哥本哈根大学，</a:t>
            </a:r>
            <a:r>
              <a:rPr lang="en-US" altLang="zh-CN"/>
              <a:t>ILD TPC</a:t>
            </a:r>
            <a:endParaRPr lang="en-US" altLang="zh-CN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碳纤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维方案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4608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20000" y="6400800"/>
            <a:ext cx="3883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当碳纤维桶为</a:t>
            </a:r>
            <a:r>
              <a:rPr lang="en-US" altLang="zh-CN"/>
              <a:t>0.2mm</a:t>
            </a:r>
            <a:r>
              <a:rPr lang="zh-CN" altLang="en-US"/>
              <a:t>时的物质量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676400"/>
            <a:ext cx="5591175" cy="378841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4697730" cy="2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0896600" y="6019800"/>
            <a:ext cx="533400" cy="228600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172333" y="915514"/>
            <a:ext cx="5965706" cy="2662449"/>
            <a:chOff x="1089" y="2229"/>
            <a:chExt cx="16067" cy="7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" y="2431"/>
              <a:ext cx="16067" cy="6969"/>
            </a:xfrm>
            <a:prstGeom prst="rect">
              <a:avLst/>
            </a:prstGeom>
          </p:spPr>
        </p:pic>
        <p:sp>
          <p:nvSpPr>
            <p:cNvPr id="12" name="圆角矩形 11"/>
            <p:cNvSpPr/>
            <p:nvPr/>
          </p:nvSpPr>
          <p:spPr>
            <a:xfrm>
              <a:off x="15044" y="2229"/>
              <a:ext cx="2013" cy="7171"/>
            </a:xfrm>
            <a:prstGeom prst="roundRect">
              <a:avLst/>
            </a:prstGeom>
            <a:noFill/>
            <a:ln w="762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0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81380" y="5665470"/>
            <a:ext cx="5518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桶部采用薄壁碳纤维桶，选取宁波所的</a:t>
            </a:r>
            <a:r>
              <a:rPr lang="en-US" altLang="zh-CN"/>
              <a:t>QM55</a:t>
            </a:r>
            <a:r>
              <a:rPr lang="zh-CN" altLang="en-US"/>
              <a:t>材料。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暂时选定薄壁碳纤维厚度为</a:t>
            </a:r>
            <a:r>
              <a:rPr lang="en-US" altLang="zh-CN" b="1">
                <a:solidFill>
                  <a:srgbClr val="FF0000"/>
                </a:solidFill>
              </a:rPr>
              <a:t>0.2mm</a:t>
            </a:r>
            <a:r>
              <a:rPr lang="zh-CN" altLang="en-US"/>
              <a:t>，加载</a:t>
            </a:r>
            <a:r>
              <a:rPr lang="en-US" altLang="zh-CN" b="1">
                <a:solidFill>
                  <a:srgbClr val="FF0000"/>
                </a:solidFill>
              </a:rPr>
              <a:t>OTK</a:t>
            </a:r>
            <a:r>
              <a:rPr lang="zh-CN" altLang="en-US" b="1">
                <a:solidFill>
                  <a:srgbClr val="FF0000"/>
                </a:solidFill>
              </a:rPr>
              <a:t>重量时，按照集中中心位置加载</a:t>
            </a:r>
            <a:r>
              <a:rPr lang="en-US" altLang="zh-CN" b="1">
                <a:solidFill>
                  <a:srgbClr val="FF0000"/>
                </a:solidFill>
              </a:rPr>
              <a:t>1000N</a:t>
            </a:r>
            <a:r>
              <a:rPr lang="zh-CN" altLang="en-US" b="1">
                <a:solidFill>
                  <a:srgbClr val="FF0000"/>
                </a:solidFill>
              </a:rPr>
              <a:t>（</a:t>
            </a:r>
            <a:r>
              <a:rPr lang="en-US" altLang="zh-CN" b="1">
                <a:solidFill>
                  <a:srgbClr val="FF0000"/>
                </a:solidFill>
              </a:rPr>
              <a:t>100Kg</a:t>
            </a:r>
            <a:r>
              <a:rPr lang="zh-CN" altLang="en-US" b="1">
                <a:solidFill>
                  <a:srgbClr val="FF0000"/>
                </a:solidFill>
              </a:rPr>
              <a:t>）的方式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碳纤维方案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 descr="中心点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298575"/>
            <a:ext cx="5592445" cy="2621915"/>
          </a:xfrm>
          <a:prstGeom prst="rect">
            <a:avLst/>
          </a:prstGeom>
        </p:spPr>
      </p:pic>
      <p:pic>
        <p:nvPicPr>
          <p:cNvPr id="9" name="图片 8" descr="最大应力  23M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295400"/>
            <a:ext cx="6005195" cy="2815590"/>
          </a:xfrm>
          <a:prstGeom prst="rect">
            <a:avLst/>
          </a:prstGeom>
        </p:spPr>
      </p:pic>
      <p:pic>
        <p:nvPicPr>
          <p:cNvPr id="10" name="图片 9" descr="最大应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5592445" cy="262128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4"/>
            </p:custDataLst>
          </p:nvPr>
        </p:nvGraphicFramePr>
        <p:xfrm>
          <a:off x="6172200" y="4572000"/>
          <a:ext cx="561784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615"/>
                <a:gridCol w="1872615"/>
                <a:gridCol w="1872615"/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壁厚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最大变形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最大应力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0.1mm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0.2mm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46Mpa</a:t>
                      </a:r>
                      <a:endParaRPr lang="en-US" altLang="zh-CN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0.2mm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0.17mm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ym typeface="+mn-ea"/>
                        </a:rPr>
                        <a:t>23.1Mpa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0.3mm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0.13mm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ym typeface="+mn-ea"/>
                        </a:rPr>
                        <a:t>11.9Mpa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802120" y="6301105"/>
            <a:ext cx="4551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QM55</a:t>
            </a:r>
            <a:r>
              <a:rPr lang="zh-CN" altLang="en-US" b="1">
                <a:solidFill>
                  <a:srgbClr val="FF0000"/>
                </a:solidFill>
              </a:rPr>
              <a:t>材料的剪切强度最大为</a:t>
            </a:r>
            <a:r>
              <a:rPr lang="en-US" altLang="zh-CN" b="1">
                <a:solidFill>
                  <a:srgbClr val="FF0000"/>
                </a:solidFill>
              </a:rPr>
              <a:t>43Mpa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1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碳纤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维方案研究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4" name="图片 3" descr="集中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447800"/>
            <a:ext cx="6471285" cy="3034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6130" y="4563745"/>
            <a:ext cx="365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最大应力</a:t>
            </a:r>
            <a:r>
              <a:rPr lang="en-US" altLang="zh-CN"/>
              <a:t>46Mpa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7596505" y="4481830"/>
            <a:ext cx="365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最大变形</a:t>
            </a:r>
            <a:r>
              <a:rPr lang="en-US" altLang="zh-CN"/>
              <a:t>0.2mm</a:t>
            </a:r>
            <a:endParaRPr lang="en-US" altLang="zh-CN"/>
          </a:p>
        </p:txBody>
      </p:sp>
      <p:pic>
        <p:nvPicPr>
          <p:cNvPr id="7" name="图片 6" descr="集中变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710" y="1447800"/>
            <a:ext cx="6093460" cy="28568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26210" y="5149215"/>
            <a:ext cx="9044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在进行计算过程中，得出了一个薄壁外桶结构的特性：</a:t>
            </a:r>
            <a:r>
              <a:rPr lang="zh-CN" altLang="en-US" b="1" u="sng">
                <a:solidFill>
                  <a:srgbClr val="FF0000"/>
                </a:solidFill>
              </a:rPr>
              <a:t>非常小的变形可以产生非常大的应力</a:t>
            </a:r>
            <a:r>
              <a:rPr lang="zh-CN" altLang="en-US"/>
              <a:t>，即对于薄壁结构来说，</a:t>
            </a:r>
            <a:r>
              <a:rPr lang="en-US" altLang="zh-CN"/>
              <a:t>0.2mm</a:t>
            </a:r>
            <a:r>
              <a:rPr lang="zh-CN" altLang="en-US"/>
              <a:t>的变形所产生的剪应力可能会发生超过碳纤维的剪切应力，产生断裂风险。因此要考虑</a:t>
            </a:r>
            <a:r>
              <a:rPr lang="zh-CN" altLang="en-US" b="1">
                <a:solidFill>
                  <a:srgbClr val="FF0000"/>
                </a:solidFill>
              </a:rPr>
              <a:t>合适的安装结构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碳纤维方案研究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219200"/>
            <a:ext cx="5276215" cy="3585845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10" y="1399540"/>
            <a:ext cx="4287520" cy="36087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35165" y="4997450"/>
            <a:ext cx="4507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壁厚</a:t>
            </a:r>
            <a:r>
              <a:rPr lang="en-US" altLang="zh-CN"/>
              <a:t>0.3mm</a:t>
            </a:r>
            <a:r>
              <a:rPr lang="zh-CN" altLang="en-US"/>
              <a:t>碳纤维桶，直径约</a:t>
            </a:r>
            <a:r>
              <a:rPr lang="en-US" altLang="zh-CN"/>
              <a:t>300mm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066800" y="4953000"/>
            <a:ext cx="4507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壁厚</a:t>
            </a:r>
            <a:r>
              <a:rPr lang="en-US" altLang="zh-CN"/>
              <a:t>5mm</a:t>
            </a:r>
            <a:r>
              <a:rPr lang="zh-CN" altLang="en-US"/>
              <a:t>碳纤维桶，直径约</a:t>
            </a:r>
            <a:r>
              <a:rPr lang="en-US" altLang="zh-CN"/>
              <a:t>4700mm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765175" y="5381625"/>
            <a:ext cx="107149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宁波所提供的碳纤维成型案例</a:t>
            </a:r>
            <a:endParaRPr lang="zh-CN" altLang="en-US" b="1"/>
          </a:p>
          <a:p>
            <a:endParaRPr lang="en-US" altLang="zh-CN"/>
          </a:p>
          <a:p>
            <a:r>
              <a:rPr lang="en-US" altLang="zh-CN"/>
              <a:t>CEPC  TPC</a:t>
            </a:r>
            <a:r>
              <a:rPr lang="zh-CN" altLang="en-US"/>
              <a:t>需要的碳纤维桶的</a:t>
            </a:r>
            <a:r>
              <a:rPr lang="zh-CN" altLang="en-US" b="1">
                <a:solidFill>
                  <a:srgbClr val="FF0000"/>
                </a:solidFill>
              </a:rPr>
              <a:t>最大直径为</a:t>
            </a:r>
            <a:r>
              <a:rPr lang="en-US" altLang="zh-CN" b="1">
                <a:solidFill>
                  <a:srgbClr val="FF0000"/>
                </a:solidFill>
              </a:rPr>
              <a:t>3600mm</a:t>
            </a:r>
            <a:r>
              <a:rPr lang="zh-CN" altLang="en-US" b="1">
                <a:solidFill>
                  <a:srgbClr val="FF0000"/>
                </a:solidFill>
              </a:rPr>
              <a:t>，壁厚为</a:t>
            </a:r>
            <a:r>
              <a:rPr lang="en-US" altLang="zh-CN" b="1">
                <a:solidFill>
                  <a:srgbClr val="FF0000"/>
                </a:solidFill>
              </a:rPr>
              <a:t>0.2mm</a:t>
            </a:r>
            <a:r>
              <a:rPr lang="zh-CN" altLang="en-US"/>
              <a:t>（暂定），制造难度</a:t>
            </a:r>
            <a:r>
              <a:rPr lang="zh-CN" altLang="en-US"/>
              <a:t>较大。</a:t>
            </a:r>
            <a:endParaRPr lang="zh-CN" altLang="en-US"/>
          </a:p>
          <a:p>
            <a:r>
              <a:rPr lang="zh-CN" altLang="en-US"/>
              <a:t>同时碳纤维桶的圆度误差约为</a:t>
            </a:r>
            <a:r>
              <a:rPr lang="en-US" altLang="zh-CN"/>
              <a:t>0.5mm-1mm</a:t>
            </a:r>
            <a:r>
              <a:rPr lang="zh-CN" altLang="en-US"/>
              <a:t>的范围内，装配圆桶时需要避免径向挤压力</a:t>
            </a:r>
            <a:endParaRPr lang="zh-CN" altLang="en-US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碳纤维方案研究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295400"/>
            <a:ext cx="4535170" cy="4631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792480"/>
            <a:ext cx="6056630" cy="2968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5" y="4038600"/>
            <a:ext cx="4290060" cy="2495550"/>
          </a:xfrm>
          <a:prstGeom prst="rect">
            <a:avLst/>
          </a:prstGeom>
        </p:spPr>
      </p:pic>
      <p:cxnSp>
        <p:nvCxnSpPr>
          <p:cNvPr id="7" name="直接箭头连接符 6"/>
          <p:cNvCxnSpPr>
            <a:stCxn id="6" idx="0"/>
          </p:cNvCxnSpPr>
          <p:nvPr/>
        </p:nvCxnSpPr>
        <p:spPr>
          <a:xfrm flipH="1" flipV="1">
            <a:off x="8305800" y="1676400"/>
            <a:ext cx="295275" cy="236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8077200" y="14478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69010" y="6203950"/>
            <a:ext cx="425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为了避免径向挤压力，采用分段固定</a:t>
            </a:r>
            <a:endParaRPr lang="zh-CN" altLang="en-US"/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 smtClean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 smtClean="0">
                <a:ea typeface="黑体" panose="02010609060101010101" pitchFamily="49" charset="-122"/>
                <a:sym typeface="+mn-ea"/>
              </a:rPr>
              <a:t>桶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部方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案研</a:t>
            </a:r>
            <a:r>
              <a:rPr kumimoji="1" lang="zh-CN" altLang="en-US" sz="2800" b="1" dirty="0" smtClean="0">
                <a:ea typeface="黑体" panose="02010609060101010101" pitchFamily="49" charset="-122"/>
                <a:sym typeface="+mn-ea"/>
              </a:rPr>
              <a:t>究确定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小结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24600" y="4419600"/>
            <a:ext cx="5170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优势：薄板碳纤维桶的强度可以满足要求，</a:t>
            </a:r>
            <a:r>
              <a:rPr lang="zh-CN" altLang="en-US" sz="2000" b="1" dirty="0">
                <a:solidFill>
                  <a:srgbClr val="FF0000"/>
                </a:solidFill>
              </a:rPr>
              <a:t>物质量效果较好；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000" dirty="0"/>
              <a:t>装配较为简单，容易实现密封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zh-CN" altLang="en-US" sz="2000" dirty="0"/>
              <a:t>需</a:t>
            </a:r>
            <a:r>
              <a:rPr lang="zh-CN" altLang="en-US" sz="2000" dirty="0" smtClean="0"/>
              <a:t>要研究解</a:t>
            </a:r>
            <a:r>
              <a:rPr lang="zh-CN" altLang="en-US" sz="2000" dirty="0"/>
              <a:t>决的问题：</a:t>
            </a:r>
            <a:endParaRPr lang="zh-CN" altLang="en-US" sz="2000" dirty="0"/>
          </a:p>
          <a:p>
            <a:r>
              <a:rPr lang="zh-CN" altLang="en-US" sz="2000" dirty="0"/>
              <a:t>薄壁碳纤维桶需要进行研制</a:t>
            </a:r>
            <a:r>
              <a:rPr lang="zh-CN" altLang="en-US" sz="2000" dirty="0" smtClean="0"/>
              <a:t>，性价比优化实现方案研究。</a:t>
            </a:r>
            <a:endParaRPr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4" y="2286000"/>
            <a:ext cx="5591175" cy="37884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76020"/>
            <a:ext cx="5969000" cy="25908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1317654" y="1175864"/>
            <a:ext cx="747431" cy="2662449"/>
          </a:xfrm>
          <a:prstGeom prst="roundRect">
            <a:avLst/>
          </a:prstGeom>
          <a:noFill/>
          <a:ln w="762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sp>
        <p:nvSpPr>
          <p:cNvPr id="3" name="Rectangle 2"/>
          <p:cNvSpPr/>
          <p:nvPr/>
        </p:nvSpPr>
        <p:spPr>
          <a:xfrm rot="20624133">
            <a:off x="1868856" y="3495348"/>
            <a:ext cx="69749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4400" b="1" dirty="0" smtClean="0">
                <a:solidFill>
                  <a:srgbClr val="002060"/>
                </a:solidFill>
                <a:ea typeface="黑体" panose="02010609060101010101" pitchFamily="49" charset="-122"/>
                <a:sym typeface="+mn-ea"/>
              </a:rPr>
              <a:t>碳纤维方案为基准研究方案</a:t>
            </a:r>
            <a:endParaRPr lang="zh-CN" altLang="en-US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812735" y="0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/>
              <a:t>目录</a:t>
            </a:r>
            <a:endParaRPr lang="zh-CN" altLang="en-US" sz="4000" b="1" dirty="0"/>
          </a:p>
        </p:txBody>
      </p:sp>
      <p:sp>
        <p:nvSpPr>
          <p:cNvPr id="3" name="内容占位符 2"/>
          <p:cNvSpPr txBox="1"/>
          <p:nvPr/>
        </p:nvSpPr>
        <p:spPr>
          <a:xfrm>
            <a:off x="812735" y="1981200"/>
            <a:ext cx="10887075" cy="2667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b="1" dirty="0">
                <a:ea typeface="黑体" panose="02010609060101010101" pitchFamily="49" charset="-122"/>
              </a:rPr>
              <a:t>国际</a:t>
            </a:r>
            <a:r>
              <a:rPr kumimoji="1" lang="en-US" altLang="zh-CN" b="1" dirty="0" smtClean="0">
                <a:ea typeface="黑体" panose="02010609060101010101" pitchFamily="49" charset="-122"/>
              </a:rPr>
              <a:t>TPC</a:t>
            </a:r>
            <a:r>
              <a:rPr kumimoji="1" lang="zh-CN" altLang="en-US" b="1" dirty="0">
                <a:ea typeface="黑体" panose="02010609060101010101" pitchFamily="49" charset="-122"/>
              </a:rPr>
              <a:t>机械设</a:t>
            </a:r>
            <a:r>
              <a:rPr kumimoji="1" lang="zh-CN" altLang="en-US" b="1" dirty="0" smtClean="0">
                <a:ea typeface="黑体" panose="02010609060101010101" pitchFamily="49" charset="-122"/>
              </a:rPr>
              <a:t>计研</a:t>
            </a:r>
            <a:r>
              <a:rPr kumimoji="1" lang="zh-CN" altLang="en-US" b="1" dirty="0">
                <a:ea typeface="黑体" panose="02010609060101010101" pitchFamily="49" charset="-122"/>
              </a:rPr>
              <a:t>究进展</a:t>
            </a:r>
            <a:endParaRPr kumimoji="1" lang="en-US" altLang="zh-CN" b="1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b="1" dirty="0" smtClean="0">
                <a:ea typeface="黑体" panose="02010609060101010101" pitchFamily="49" charset="-122"/>
              </a:rPr>
              <a:t>CEPC TPC</a:t>
            </a:r>
            <a:r>
              <a:rPr kumimoji="1" lang="zh-CN" altLang="en-US" b="1" dirty="0" smtClean="0">
                <a:ea typeface="黑体" panose="02010609060101010101" pitchFamily="49" charset="-122"/>
              </a:rPr>
              <a:t>总体机械设计及研究进展</a:t>
            </a:r>
            <a:endParaRPr kumimoji="1" lang="en-US" altLang="zh-CN" b="1" dirty="0" smtClean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b="1" dirty="0" smtClean="0">
                <a:ea typeface="黑体" panose="02010609060101010101" pitchFamily="49" charset="-122"/>
              </a:rPr>
              <a:t>CEPC TPC</a:t>
            </a:r>
            <a:r>
              <a:rPr kumimoji="1" lang="zh-CN" altLang="en-US" b="1" dirty="0">
                <a:ea typeface="黑体" panose="02010609060101010101" pitchFamily="49" charset="-122"/>
              </a:rPr>
              <a:t>的组装和整体安装方案</a:t>
            </a:r>
            <a:endParaRPr kumimoji="1" lang="en-US" altLang="zh-CN" b="1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b="1" dirty="0" smtClean="0">
                <a:ea typeface="黑体" panose="02010609060101010101" pitchFamily="49" charset="-122"/>
                <a:sym typeface="+mn-ea"/>
              </a:rPr>
              <a:t>下一步研究计划</a:t>
            </a:r>
            <a:endParaRPr kumimoji="1" lang="zh-CN" altLang="en-US" b="1" dirty="0"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机械结构设计 </a:t>
            </a:r>
            <a:r>
              <a:rPr kumimoji="1" lang="en-US" altLang="zh-CN" sz="2800" b="1" dirty="0" smtClean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气</a:t>
            </a:r>
            <a:r>
              <a:rPr kumimoji="1" lang="zh-CN" altLang="en-US" sz="2800" b="1" dirty="0" smtClean="0">
                <a:ea typeface="黑体" panose="02010609060101010101" pitchFamily="49" charset="-122"/>
                <a:sym typeface="+mn-ea"/>
              </a:rPr>
              <a:t>路排布方案研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究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064" y="1787842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需要进行优化设计，模</a:t>
            </a:r>
            <a:r>
              <a:rPr lang="zh-CN" altLang="en-US" sz="2400" b="1" dirty="0">
                <a:solidFill>
                  <a:srgbClr val="FF0000"/>
                </a:solidFill>
              </a:rPr>
              <a:t>型建立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5264" y="2416492"/>
            <a:ext cx="469138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气体置换要求：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en-US" altLang="zh-CN"/>
              <a:t>TPC</a:t>
            </a:r>
            <a:r>
              <a:rPr lang="zh-CN" altLang="en-US"/>
              <a:t>需要将腔体内的空气置换成目标气体，气体成分：</a:t>
            </a:r>
            <a:endParaRPr lang="zh-CN" altLang="en-US"/>
          </a:p>
          <a:p>
            <a:endParaRPr lang="zh-CN" altLang="en-US"/>
          </a:p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、气体均匀度达到</a:t>
            </a:r>
            <a:r>
              <a:rPr lang="en-US" altLang="zh-CN" b="1">
                <a:solidFill>
                  <a:srgbClr val="FF0000"/>
                </a:solidFill>
              </a:rPr>
              <a:t>99%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lang="zh-CN" altLang="en-US" b="1">
                <a:solidFill>
                  <a:srgbClr val="FF0000"/>
                </a:solidFill>
              </a:rPr>
              <a:t>、置换气体流量：</a:t>
            </a:r>
            <a:r>
              <a:rPr lang="en-US" altLang="zh-CN" b="1">
                <a:solidFill>
                  <a:srgbClr val="FF0000"/>
                </a:solidFill>
              </a:rPr>
              <a:t>300-500mL/min</a:t>
            </a:r>
            <a:r>
              <a:rPr lang="zh-CN" altLang="en-US" b="1">
                <a:solidFill>
                  <a:srgbClr val="FF0000"/>
                </a:solidFill>
              </a:rPr>
              <a:t>，气体出口压力</a:t>
            </a:r>
            <a:r>
              <a:rPr lang="en-US" altLang="zh-CN" b="1">
                <a:solidFill>
                  <a:srgbClr val="FF0000"/>
                </a:solidFill>
              </a:rPr>
              <a:t>110Kpa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zh-CN" altLang="en-US"/>
              <a:t>研究目标：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设计满足气体置换的进出口设计</a:t>
            </a:r>
            <a:endParaRPr lang="zh-CN" altLang="en-US"/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0" y="924560"/>
            <a:ext cx="3751580" cy="2789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00285" y="1371600"/>
            <a:ext cx="2039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模型</a:t>
            </a:r>
            <a:r>
              <a:rPr lang="en-US" altLang="zh-CN"/>
              <a:t>1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下进气，上出气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进</a:t>
            </a:r>
            <a:r>
              <a:rPr lang="en-US" altLang="zh-CN"/>
              <a:t>/</a:t>
            </a:r>
            <a:r>
              <a:rPr lang="zh-CN" altLang="en-US"/>
              <a:t>出气口各</a:t>
            </a:r>
            <a:r>
              <a:rPr lang="en-US" altLang="zh-CN"/>
              <a:t>8</a:t>
            </a:r>
            <a:r>
              <a:rPr lang="zh-CN" altLang="en-US"/>
              <a:t>个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内径</a:t>
            </a:r>
            <a:r>
              <a:rPr lang="en-US" altLang="zh-CN"/>
              <a:t>8mm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810000"/>
            <a:ext cx="3729990" cy="2663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00285" y="4038600"/>
            <a:ext cx="2039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模型</a:t>
            </a:r>
            <a:r>
              <a:rPr lang="en-US" altLang="zh-CN"/>
              <a:t>2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圆周方向均匀分布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进</a:t>
            </a:r>
            <a:r>
              <a:rPr lang="en-US" altLang="zh-CN"/>
              <a:t>/</a:t>
            </a:r>
            <a:r>
              <a:rPr lang="zh-CN" altLang="en-US"/>
              <a:t>出气口各</a:t>
            </a:r>
            <a:r>
              <a:rPr lang="en-US" altLang="zh-CN"/>
              <a:t>8</a:t>
            </a:r>
            <a:r>
              <a:rPr lang="zh-CN" altLang="en-US"/>
              <a:t>个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内径</a:t>
            </a:r>
            <a:r>
              <a:rPr lang="en-US" altLang="zh-CN"/>
              <a:t>8mm</a:t>
            </a:r>
            <a:endParaRPr lang="en-US" altLang="zh-CN"/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1" name="文本框 1"/>
          <p:cNvSpPr txBox="1"/>
          <p:nvPr/>
        </p:nvSpPr>
        <p:spPr>
          <a:xfrm>
            <a:off x="504825" y="1141412"/>
            <a:ext cx="642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TPC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腔体内气体的</a:t>
            </a:r>
            <a:r>
              <a:rPr lang="zh-CN" altLang="en-US" sz="2400" b="1" dirty="0">
                <a:solidFill>
                  <a:srgbClr val="FF0000"/>
                </a:solidFill>
              </a:rPr>
              <a:t>分布探测器影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响性能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68580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仿真结果</a:t>
            </a:r>
            <a:r>
              <a:rPr lang="en-US" altLang="zh-CN" sz="2400" b="1">
                <a:solidFill>
                  <a:srgbClr val="FF0000"/>
                </a:solidFill>
              </a:rPr>
              <a:t>: </a:t>
            </a:r>
            <a:r>
              <a:rPr lang="zh-CN" altLang="en-US" sz="2400" b="1">
                <a:solidFill>
                  <a:srgbClr val="FF0000"/>
                </a:solidFill>
              </a:rPr>
              <a:t>流量</a:t>
            </a:r>
            <a:r>
              <a:rPr lang="en-US" altLang="zh-CN" sz="2400" b="1">
                <a:solidFill>
                  <a:srgbClr val="FF0000"/>
                </a:solidFill>
              </a:rPr>
              <a:t>500mL/min   </a:t>
            </a:r>
            <a:r>
              <a:rPr lang="zh-CN" altLang="en-US" sz="2400" b="1">
                <a:solidFill>
                  <a:srgbClr val="FF0000"/>
                </a:solidFill>
              </a:rPr>
              <a:t>流迹图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207770"/>
            <a:ext cx="4755515" cy="2633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80" y="1083310"/>
            <a:ext cx="4855845" cy="2693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14800"/>
            <a:ext cx="4794885" cy="2574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38600"/>
            <a:ext cx="5025390" cy="2676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37740" y="3675380"/>
            <a:ext cx="3182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4</a:t>
            </a:r>
            <a:r>
              <a:rPr lang="zh-CN" altLang="en-US"/>
              <a:t>个进气</a:t>
            </a:r>
            <a:r>
              <a:rPr lang="en-US" altLang="zh-CN"/>
              <a:t>/</a:t>
            </a:r>
            <a:r>
              <a:rPr lang="zh-CN" altLang="en-US"/>
              <a:t>出气口</a:t>
            </a:r>
            <a:r>
              <a:rPr lang="en-US" altLang="zh-CN"/>
              <a:t>  </a:t>
            </a:r>
            <a:r>
              <a:rPr lang="zh-CN" altLang="en-US"/>
              <a:t>下进上出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09800" y="6400800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r>
              <a:rPr lang="zh-CN" altLang="en-US" b="1">
                <a:solidFill>
                  <a:srgbClr val="FF0000"/>
                </a:solidFill>
              </a:rPr>
              <a:t>个进气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出气口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下进上出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模型建立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流量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500mL/min  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流迹图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267460"/>
            <a:ext cx="4635500" cy="24199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0"/>
            <a:ext cx="4069080" cy="2372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4900930" cy="2715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2400"/>
            <a:ext cx="4505325" cy="2465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81200" y="3594100"/>
            <a:ext cx="4086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4</a:t>
            </a:r>
            <a:r>
              <a:rPr lang="zh-CN" altLang="en-US"/>
              <a:t>个进气</a:t>
            </a:r>
            <a:r>
              <a:rPr lang="en-US" altLang="zh-CN"/>
              <a:t>/</a:t>
            </a:r>
            <a:r>
              <a:rPr lang="zh-CN" altLang="en-US"/>
              <a:t>出气口</a:t>
            </a:r>
            <a:r>
              <a:rPr lang="en-US" altLang="zh-CN"/>
              <a:t>  </a:t>
            </a:r>
            <a:r>
              <a:rPr lang="zh-CN" altLang="en-US"/>
              <a:t>圆周方向均匀分布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05000" y="6477000"/>
            <a:ext cx="4086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8</a:t>
            </a:r>
            <a:r>
              <a:rPr lang="zh-CN" altLang="en-US"/>
              <a:t>个进气</a:t>
            </a:r>
            <a:r>
              <a:rPr lang="en-US" altLang="zh-CN"/>
              <a:t>/</a:t>
            </a:r>
            <a:r>
              <a:rPr lang="zh-CN" altLang="en-US"/>
              <a:t>出气口</a:t>
            </a:r>
            <a:r>
              <a:rPr lang="en-US" altLang="zh-CN"/>
              <a:t>  </a:t>
            </a:r>
            <a:r>
              <a:rPr lang="zh-CN" altLang="en-US"/>
              <a:t>圆周方向均匀分布</a:t>
            </a:r>
            <a:endParaRPr lang="zh-CN" altLang="en-US"/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6407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模型建立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流量</a:t>
            </a:r>
            <a:r>
              <a:rPr lang="en-US" altLang="zh-CN" sz="2400" b="1">
                <a:solidFill>
                  <a:srgbClr val="FF0000"/>
                </a:solidFill>
              </a:rPr>
              <a:t>100mL/min VS 500mL/min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4794885" cy="2574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143000"/>
            <a:ext cx="5025390" cy="26765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86000" y="3505200"/>
            <a:ext cx="5311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r>
              <a:rPr lang="zh-CN" altLang="en-US" b="1">
                <a:solidFill>
                  <a:srgbClr val="FF0000"/>
                </a:solidFill>
              </a:rPr>
              <a:t>个进气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出气口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下进上出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 500ml/min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 descr="速度矢量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245" y="3819525"/>
            <a:ext cx="4868545" cy="2710180"/>
          </a:xfrm>
          <a:prstGeom prst="rect">
            <a:avLst/>
          </a:prstGeom>
        </p:spPr>
      </p:pic>
      <p:pic>
        <p:nvPicPr>
          <p:cNvPr id="4" name="图片 3" descr="流线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2000" y="3883025"/>
            <a:ext cx="4991100" cy="271335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133600" y="6477000"/>
            <a:ext cx="5311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</a:rPr>
              <a:t>8</a:t>
            </a:r>
            <a:r>
              <a:rPr lang="zh-CN" altLang="en-US" b="1">
                <a:solidFill>
                  <a:schemeClr val="tx1"/>
                </a:solidFill>
              </a:rPr>
              <a:t>个进气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出气口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下进上出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 100ml/min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的组装和整体安装方案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3288" y="957590"/>
            <a:ext cx="498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TPC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组装方案顺序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0" y="990600"/>
            <a:ext cx="7477125" cy="50501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1000" y="1684655"/>
            <a:ext cx="26098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TPC</a:t>
            </a:r>
            <a:r>
              <a:rPr lang="zh-CN" altLang="en-US"/>
              <a:t>的组装顺序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、桶部与端部的密封连接；中心电极的</a:t>
            </a:r>
            <a:r>
              <a:rPr lang="zh-CN" altLang="en-US"/>
              <a:t>安装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、测试桶部密封性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、芯轴固定</a:t>
            </a:r>
            <a:r>
              <a:rPr lang="en-US" altLang="zh-CN"/>
              <a:t>TPC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4</a:t>
            </a:r>
            <a:r>
              <a:rPr lang="zh-CN" altLang="en-US"/>
              <a:t>、读出模块的安装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、整体密封性测试</a:t>
            </a:r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2895600" y="2286000"/>
            <a:ext cx="2743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2590800" y="3733800"/>
            <a:ext cx="2743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2590800" y="4267200"/>
            <a:ext cx="260223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304800" y="5715000"/>
            <a:ext cx="4109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安装的难点：端部和桶部的刚度差</a:t>
            </a:r>
            <a:r>
              <a:rPr lang="zh-CN" altLang="en-US"/>
              <a:t>较大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52600"/>
            <a:ext cx="6092825" cy="392049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的组装和整体安装方案</a:t>
            </a:r>
            <a:endParaRPr kumimoji="1" lang="en-US" altLang="zh-CN" sz="2800" b="1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在探测器内的安装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 rot="20280000">
            <a:off x="828675" y="4141470"/>
            <a:ext cx="1828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81800" y="5320030"/>
            <a:ext cx="480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圆周方向由</a:t>
            </a:r>
            <a:r>
              <a:rPr lang="en-US" altLang="zh-CN"/>
              <a:t>8</a:t>
            </a:r>
            <a:r>
              <a:rPr lang="zh-CN" altLang="en-US"/>
              <a:t>个固定结构与</a:t>
            </a:r>
            <a:r>
              <a:rPr lang="en-US" altLang="zh-CN"/>
              <a:t>ECAL</a:t>
            </a:r>
            <a:r>
              <a:rPr lang="zh-CN" altLang="en-US"/>
              <a:t>连接，同时留出</a:t>
            </a:r>
            <a:r>
              <a:rPr lang="en-US" altLang="zh-CN"/>
              <a:t>OTK</a:t>
            </a:r>
            <a:r>
              <a:rPr lang="zh-CN" altLang="en-US"/>
              <a:t>的走线空间</a:t>
            </a:r>
            <a:endParaRPr lang="zh-CN" altLang="en-US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524000"/>
            <a:ext cx="4298950" cy="3343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14400" y="152400"/>
            <a:ext cx="6774180" cy="430887"/>
          </a:xfrm>
        </p:spPr>
        <p:txBody>
          <a:bodyPr/>
          <a:lstStyle/>
          <a:p>
            <a:r>
              <a:rPr kumimoji="1" lang="zh-CN" altLang="en-US" sz="2800" b="1" kern="1200" dirty="0">
                <a:latin typeface="+mn-lt"/>
                <a:ea typeface="黑体" panose="02010609060101010101" pitchFamily="49" charset="-122"/>
                <a:cs typeface="+mn-cs"/>
              </a:rPr>
              <a:t>下一步研究计划</a:t>
            </a:r>
            <a:endParaRPr kumimoji="1" lang="zh-CN" altLang="en-US" sz="2800" b="1" kern="1200" dirty="0"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200" y="3699510"/>
            <a:ext cx="95535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下一步工作：</a:t>
            </a:r>
            <a:endParaRPr lang="en-US" altLang="zh-CN"/>
          </a:p>
          <a:p>
            <a:r>
              <a:rPr lang="en-US" altLang="zh-CN"/>
              <a:t>1</a:t>
            </a:r>
            <a:r>
              <a:rPr lang="zh-CN" altLang="en-US"/>
              <a:t>、薄壁碳纤维的成型研制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、读出模块的安装所需的机械手设计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、气体稳定性研究：均匀度的进一步仿真；</a:t>
            </a:r>
            <a:endParaRPr lang="zh-CN" altLang="en-US"/>
          </a:p>
          <a:p>
            <a:r>
              <a:rPr lang="en-US" altLang="zh-CN"/>
              <a:t>                                          </a:t>
            </a:r>
            <a:r>
              <a:rPr lang="zh-CN" altLang="en-US"/>
              <a:t>中间电极对于气体置换的影响；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、与</a:t>
            </a:r>
            <a:r>
              <a:rPr lang="en-US" altLang="zh-CN"/>
              <a:t>OTK</a:t>
            </a:r>
            <a:r>
              <a:rPr lang="zh-CN" altLang="en-US"/>
              <a:t>、</a:t>
            </a:r>
            <a:r>
              <a:rPr lang="en-US" altLang="zh-CN"/>
              <a:t>ITK</a:t>
            </a:r>
            <a:r>
              <a:rPr lang="zh-CN" altLang="en-US"/>
              <a:t>的组装方案的设计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0" y="1371600"/>
            <a:ext cx="3543301" cy="250981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2445" y="1165225"/>
            <a:ext cx="62420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小结：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、薄壁碳纤维桶部方案，强度方面基本可行，物质量较低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en-US" altLang="zh-CN"/>
              <a:t>TPC</a:t>
            </a:r>
            <a:r>
              <a:rPr lang="zh-CN" altLang="en-US"/>
              <a:t>整体组装方案可行，初步确定了安装读数模块的方案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>
                <a:sym typeface="+mn-ea"/>
              </a:rPr>
              <a:t>采用下进上出的气体置换方案较好</a:t>
            </a:r>
            <a:endParaRPr lang="zh-CN" altLang="en-US"/>
          </a:p>
        </p:txBody>
      </p:sp>
      <p:sp>
        <p:nvSpPr>
          <p:cNvPr id="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5862955" cy="217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4800" y="2819400"/>
            <a:ext cx="426720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6600" b="1" spc="-80" dirty="0">
                <a:solidFill>
                  <a:srgbClr val="944F71"/>
                </a:solidFill>
                <a:latin typeface="Arial" panose="020B0604020202020204"/>
                <a:cs typeface="Arial" panose="020B0604020202020204"/>
              </a:rPr>
              <a:t>谢谢</a:t>
            </a:r>
            <a:r>
              <a:rPr lang="zh-CN" altLang="en-US" sz="6600" spc="-80" dirty="0" smtClean="0">
                <a:solidFill>
                  <a:srgbClr val="944F71"/>
                </a:solidFill>
                <a:latin typeface="Arial" panose="020B0604020202020204"/>
                <a:cs typeface="Arial" panose="020B0604020202020204"/>
              </a:rPr>
              <a:t>！</a:t>
            </a:r>
            <a:endParaRPr sz="6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国际</a:t>
            </a:r>
            <a:r>
              <a:rPr kumimoji="1" lang="en-US" altLang="zh-CN" sz="2800" b="1" dirty="0" smtClean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机械研究进展</a:t>
            </a:r>
            <a:endParaRPr lang="en-US" altLang="zh-CN" sz="2800" b="1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8400" y="1295400"/>
            <a:ext cx="4959350" cy="3683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00800" y="5181600"/>
            <a:ext cx="47764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ILC-TPC 的结构设计图。展示了TPC 的场笼，读出模块等主要结构，并显示了电场，磁场方向以及与对撞点的位置关系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1000" y="1066800"/>
            <a:ext cx="5754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时间投影室探测器Time Projection Chamber（</a:t>
            </a:r>
            <a:r>
              <a:rPr lang="en-US" altLang="zh-CN" sz="2400" b="1" dirty="0">
                <a:solidFill>
                  <a:srgbClr val="FF0000"/>
                </a:solidFill>
              </a:rPr>
              <a:t>TPC</a:t>
            </a:r>
            <a:r>
              <a:rPr lang="zh-CN" altLang="en-US" sz="2400" b="1" dirty="0">
                <a:solidFill>
                  <a:srgbClr val="FF0000"/>
                </a:solidFill>
              </a:rPr>
              <a:t>）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5289" y="2362200"/>
            <a:ext cx="5715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TPC</a:t>
            </a:r>
            <a:r>
              <a:rPr lang="zh-CN" altLang="en-US" sz="2000" dirty="0"/>
              <a:t>探测器是一种粒子径迹探测器，它由三部分组装成，两端电子学读出端板、场笼、中间电极板。</a:t>
            </a:r>
            <a:endParaRPr lang="zh-CN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时间投影室是可以使用电子学读出信号，直接给出带电粒子三维径迹信息的气体探测器。TPC 的主要结构包括漂移区以及端盖读出探测器两个部分。漂移区内部充满以稀有气体为主的工作气体，并放置均匀排布的电极条构成的场笼；端盖部分实现电子收集和信号读出的功能</a:t>
            </a:r>
            <a:endParaRPr lang="zh-CN" altLang="en-US" sz="2000" dirty="0"/>
          </a:p>
        </p:txBody>
      </p:sp>
      <p:sp>
        <p:nvSpPr>
          <p:cNvPr id="11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国际</a:t>
            </a:r>
            <a:r>
              <a:rPr kumimoji="1" lang="en-US" altLang="zh-CN" sz="2800" b="1" dirty="0" smtClean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机械研究进展</a:t>
            </a:r>
            <a:endParaRPr lang="en-US" altLang="zh-CN" sz="2800" b="1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11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sp>
        <p:nvSpPr>
          <p:cNvPr id="4" name="object 4"/>
          <p:cNvSpPr/>
          <p:nvPr/>
        </p:nvSpPr>
        <p:spPr>
          <a:xfrm>
            <a:off x="152400" y="838199"/>
            <a:ext cx="5369560" cy="41414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" name="object 4"/>
          <p:cNvSpPr/>
          <p:nvPr/>
        </p:nvSpPr>
        <p:spPr>
          <a:xfrm>
            <a:off x="6172200" y="4648200"/>
            <a:ext cx="5187950" cy="2025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文本框 5"/>
          <p:cNvSpPr txBox="1"/>
          <p:nvPr/>
        </p:nvSpPr>
        <p:spPr>
          <a:xfrm>
            <a:off x="883285" y="5410200"/>
            <a:ext cx="4374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哥本哈根大学研制的</a:t>
            </a:r>
            <a:r>
              <a:rPr lang="en-US" altLang="zh-CN" b="1">
                <a:solidFill>
                  <a:srgbClr val="FF0000"/>
                </a:solidFill>
              </a:rPr>
              <a:t>ILD  TPC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蜂窝板桶部结构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6660515" cy="245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国际</a:t>
            </a:r>
            <a:r>
              <a:rPr kumimoji="1" lang="en-US" altLang="zh-CN" sz="2800" b="1" dirty="0" smtClean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机械研究进展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8200" y="838200"/>
            <a:ext cx="266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的优势与挑战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0" y="1466850"/>
            <a:ext cx="4712970" cy="3924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" y="1295400"/>
            <a:ext cx="55632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优势：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、是具有卓越的记录大量径迹的能力，并且与其他径迹探测器相比，在高事例率和高本底环境下仍能实现接近百分之百的</a:t>
            </a:r>
            <a:r>
              <a:rPr lang="zh-CN" altLang="en-US" b="1">
                <a:solidFill>
                  <a:srgbClr val="FF0000"/>
                </a:solidFill>
              </a:rPr>
              <a:t>探测效率</a:t>
            </a:r>
            <a:r>
              <a:rPr lang="zh-CN" altLang="en-US"/>
              <a:t>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、整个探测器具有极小的</a:t>
            </a:r>
            <a:r>
              <a:rPr lang="zh-CN" altLang="en-US" b="1">
                <a:solidFill>
                  <a:srgbClr val="FF0000"/>
                </a:solidFill>
              </a:rPr>
              <a:t>物质量</a:t>
            </a:r>
            <a:r>
              <a:rPr lang="zh-CN" altLang="en-US"/>
              <a:t>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、TPC 具有不错的动量分辨能力，具有</a:t>
            </a:r>
            <a:r>
              <a:rPr lang="zh-CN" altLang="en-US" b="1">
                <a:solidFill>
                  <a:srgbClr val="FF0000"/>
                </a:solidFill>
              </a:rPr>
              <a:t>较好的粒子鉴别能力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9600" y="4038600"/>
            <a:ext cx="55632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挑战：</a:t>
            </a:r>
            <a:endParaRPr lang="zh-CN" altLang="en-US"/>
          </a:p>
          <a:p>
            <a:r>
              <a:rPr lang="en-US" altLang="zh-CN" b="1"/>
              <a:t>1</a:t>
            </a:r>
            <a:r>
              <a:rPr lang="zh-CN" altLang="en-US" b="1"/>
              <a:t>、桶部的物质量较低，因此对于桶部的</a:t>
            </a:r>
            <a:r>
              <a:rPr lang="zh-CN" altLang="en-US" b="1">
                <a:solidFill>
                  <a:srgbClr val="FF0000"/>
                </a:solidFill>
              </a:rPr>
              <a:t>制造工艺、组装、密封</a:t>
            </a:r>
            <a:r>
              <a:rPr lang="zh-CN" altLang="en-US" b="1"/>
              <a:t>带来比较大的</a:t>
            </a:r>
            <a:r>
              <a:rPr lang="zh-CN" altLang="en-US" b="1"/>
              <a:t>难度；</a:t>
            </a:r>
            <a:endParaRPr lang="zh-CN" altLang="en-US" b="1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、在场笼中的气体的密度长期工作中，气体的密度和杂质气体增高会影响</a:t>
            </a:r>
            <a:r>
              <a:rPr lang="en-US" altLang="zh-CN"/>
              <a:t>TPC</a:t>
            </a:r>
            <a:r>
              <a:rPr lang="zh-CN" altLang="en-US"/>
              <a:t>的长期工作稳定性；</a:t>
            </a:r>
            <a:r>
              <a:rPr lang="zh-CN" altLang="en-US" b="1">
                <a:solidFill>
                  <a:srgbClr val="FF0000"/>
                </a:solidFill>
              </a:rPr>
              <a:t>需要考虑优化的气体置换方案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1" name="文本框 3"/>
          <p:cNvSpPr txBox="1"/>
          <p:nvPr/>
        </p:nvSpPr>
        <p:spPr>
          <a:xfrm>
            <a:off x="7162800" y="5720034"/>
            <a:ext cx="3928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CEPC </a:t>
            </a:r>
            <a:r>
              <a:rPr lang="en-US" altLang="zh-CN" dirty="0" smtClean="0"/>
              <a:t>CDR</a:t>
            </a:r>
            <a:r>
              <a:rPr lang="zh-CN" altLang="en-US" dirty="0"/>
              <a:t>设</a:t>
            </a:r>
            <a:r>
              <a:rPr lang="zh-CN" altLang="en-US" dirty="0" smtClean="0"/>
              <a:t>计的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79" y="2011133"/>
            <a:ext cx="6169053" cy="37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CEPC  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研究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现状</a:t>
            </a:r>
            <a:endParaRPr kumimoji="1" lang="zh-CN" altLang="en-US" sz="2800" b="1" dirty="0"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1000" y="1007110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CEPC TDR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设计中：时</a:t>
            </a:r>
            <a:r>
              <a:rPr lang="zh-CN" altLang="en-US" sz="2400" b="1" dirty="0">
                <a:solidFill>
                  <a:srgbClr val="FF0000"/>
                </a:solidFill>
              </a:rPr>
              <a:t>间投影室探测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器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TPC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1600" y="6019800"/>
            <a:ext cx="3928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CEPC  TPC</a:t>
            </a:r>
            <a:r>
              <a:rPr lang="zh-CN" altLang="en-US" dirty="0"/>
              <a:t>探测器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9600" y="1837055"/>
            <a:ext cx="5114290" cy="389890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3505200" y="3657600"/>
            <a:ext cx="2602230" cy="7620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487035" y="5981065"/>
            <a:ext cx="6625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基本尺寸参数：外桶外径</a:t>
            </a:r>
            <a:r>
              <a:rPr lang="en-US" altLang="zh-CN"/>
              <a:t>3600mm</a:t>
            </a:r>
            <a:r>
              <a:rPr lang="zh-CN" altLang="en-US"/>
              <a:t>，内径</a:t>
            </a:r>
            <a:r>
              <a:rPr lang="en-US" altLang="zh-CN"/>
              <a:t>1200mm</a:t>
            </a:r>
            <a:r>
              <a:rPr lang="zh-CN" altLang="en-US"/>
              <a:t>，长度</a:t>
            </a:r>
            <a:r>
              <a:rPr lang="en-US" altLang="zh-CN"/>
              <a:t>5800mm</a:t>
            </a:r>
            <a:endParaRPr lang="en-US" altLang="zh-CN"/>
          </a:p>
        </p:txBody>
      </p:sp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3" name="Rectangle 12"/>
          <p:cNvSpPr/>
          <p:nvPr/>
        </p:nvSpPr>
        <p:spPr>
          <a:xfrm>
            <a:off x="6135933" y="990661"/>
            <a:ext cx="593280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 smtClean="0">
                <a:solidFill>
                  <a:srgbClr val="002060"/>
                </a:solidFill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3600" b="1" dirty="0" smtClean="0">
                <a:solidFill>
                  <a:srgbClr val="002060"/>
                </a:solidFill>
                <a:ea typeface="黑体" panose="02010609060101010101" pitchFamily="49" charset="-122"/>
                <a:sym typeface="+mn-ea"/>
              </a:rPr>
              <a:t>为</a:t>
            </a:r>
            <a:r>
              <a:rPr kumimoji="1" lang="en-US" altLang="zh-CN" sz="3600" b="1" dirty="0" smtClean="0">
                <a:solidFill>
                  <a:srgbClr val="002060"/>
                </a:solidFill>
                <a:ea typeface="黑体" panose="02010609060101010101" pitchFamily="49" charset="-122"/>
                <a:sym typeface="+mn-ea"/>
              </a:rPr>
              <a:t>CEPC TDR</a:t>
            </a:r>
            <a:r>
              <a:rPr kumimoji="1" lang="zh-CN" altLang="en-US" sz="3600" b="1" dirty="0" smtClean="0">
                <a:solidFill>
                  <a:srgbClr val="002060"/>
                </a:solidFill>
                <a:ea typeface="黑体" panose="02010609060101010101" pitchFamily="49" charset="-122"/>
                <a:sym typeface="+mn-ea"/>
              </a:rPr>
              <a:t>基准研究方案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</a:t>
            </a:r>
            <a:r>
              <a:rPr kumimoji="1" lang="zh-CN" altLang="en-US" sz="2800" b="1" dirty="0" smtClean="0">
                <a:ea typeface="黑体" panose="02010609060101010101" pitchFamily="49" charset="-122"/>
                <a:sym typeface="+mn-ea"/>
              </a:rPr>
              <a:t>计 </a:t>
            </a:r>
            <a:r>
              <a:rPr kumimoji="1" lang="en-US" altLang="zh-CN" sz="2800" b="1" dirty="0" smtClean="0">
                <a:ea typeface="黑体" panose="02010609060101010101" pitchFamily="49" charset="-122"/>
                <a:sym typeface="+mn-ea"/>
              </a:rPr>
              <a:t>–</a:t>
            </a:r>
            <a:r>
              <a:rPr kumimoji="1" lang="zh-CN" altLang="en-US" sz="2800" b="1" dirty="0" smtClean="0">
                <a:ea typeface="黑体" panose="02010609060101010101" pitchFamily="49" charset="-122"/>
                <a:sym typeface="+mn-ea"/>
              </a:rPr>
              <a:t>总体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371600"/>
            <a:ext cx="3497580" cy="24574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657600" y="762000"/>
            <a:ext cx="8658860" cy="4338320"/>
            <a:chOff x="6120" y="1548"/>
            <a:chExt cx="13636" cy="68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0" y="1548"/>
              <a:ext cx="13637" cy="563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4247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电极</a:t>
              </a:r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60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场笼</a:t>
              </a:r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84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场笼</a:t>
              </a:r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60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场笼</a:t>
              </a: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84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场笼</a:t>
              </a:r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04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端板</a:t>
              </a:r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7454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端板</a:t>
              </a:r>
              <a:endParaRPr lang="zh-CN" altLang="en-US"/>
            </a:p>
          </p:txBody>
        </p:sp>
        <p:sp>
          <p:nvSpPr>
            <p:cNvPr id="15" name="上箭头 14"/>
            <p:cNvSpPr/>
            <p:nvPr/>
          </p:nvSpPr>
          <p:spPr>
            <a:xfrm>
              <a:off x="1176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上箭头 15"/>
            <p:cNvSpPr/>
            <p:nvPr/>
          </p:nvSpPr>
          <p:spPr>
            <a:xfrm>
              <a:off x="1320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上箭头 16"/>
            <p:cNvSpPr/>
            <p:nvPr/>
          </p:nvSpPr>
          <p:spPr>
            <a:xfrm>
              <a:off x="1500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上箭头 17"/>
            <p:cNvSpPr/>
            <p:nvPr/>
          </p:nvSpPr>
          <p:spPr>
            <a:xfrm>
              <a:off x="16503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上箭头 18"/>
            <p:cNvSpPr/>
            <p:nvPr/>
          </p:nvSpPr>
          <p:spPr>
            <a:xfrm>
              <a:off x="1812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57200" y="4413885"/>
            <a:ext cx="59334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设计要求：</a:t>
            </a:r>
            <a:endParaRPr lang="zh-CN" altLang="en-US" dirty="0"/>
          </a:p>
          <a:p>
            <a:r>
              <a:rPr lang="en-US" altLang="zh-CN" dirty="0"/>
              <a:t>1</a:t>
            </a:r>
            <a:r>
              <a:rPr lang="zh-CN" altLang="en-US" dirty="0"/>
              <a:t>、基本尺寸</a:t>
            </a:r>
            <a:r>
              <a:rPr lang="zh-CN" altLang="en-US" dirty="0">
                <a:sym typeface="+mn-ea"/>
              </a:rPr>
              <a:t>外桶外径</a:t>
            </a:r>
            <a:r>
              <a:rPr lang="en-US" altLang="zh-CN" dirty="0">
                <a:sym typeface="+mn-ea"/>
              </a:rPr>
              <a:t>3600mm</a:t>
            </a:r>
            <a:r>
              <a:rPr lang="zh-CN" altLang="en-US" dirty="0">
                <a:sym typeface="+mn-ea"/>
              </a:rPr>
              <a:t>，内径</a:t>
            </a:r>
            <a:r>
              <a:rPr lang="en-US" altLang="zh-CN" dirty="0">
                <a:sym typeface="+mn-ea"/>
              </a:rPr>
              <a:t>1200mm</a:t>
            </a:r>
            <a:r>
              <a:rPr lang="zh-CN" altLang="en-US" dirty="0">
                <a:sym typeface="+mn-ea"/>
              </a:rPr>
              <a:t>，长度</a:t>
            </a:r>
            <a:r>
              <a:rPr lang="en-US" altLang="zh-CN" dirty="0">
                <a:sym typeface="+mn-ea"/>
              </a:rPr>
              <a:t>5800mm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、在保证非常低的物质量情况下，桶部变形小于</a:t>
            </a:r>
            <a:r>
              <a:rPr lang="en-US" altLang="zh-CN" dirty="0"/>
              <a:t>1mm</a:t>
            </a:r>
            <a:r>
              <a:rPr lang="zh-CN" altLang="en-US" dirty="0"/>
              <a:t>，应力在许用应力范围内。</a:t>
            </a:r>
            <a:endParaRPr lang="zh-CN" altLang="en-US" dirty="0"/>
          </a:p>
          <a:p>
            <a:r>
              <a:rPr lang="en-US" altLang="zh-CN" dirty="0"/>
              <a:t>3</a:t>
            </a:r>
            <a:r>
              <a:rPr lang="zh-CN" altLang="en-US" dirty="0"/>
              <a:t>、气体物质主要成分为氩气，通气流量为</a:t>
            </a:r>
            <a:r>
              <a:rPr lang="en-US" altLang="zh-CN" dirty="0" smtClean="0"/>
              <a:t>100-500mL/min</a:t>
            </a:r>
            <a:r>
              <a:rPr lang="zh-CN" altLang="en-US" dirty="0"/>
              <a:t>，气体压力为：</a:t>
            </a:r>
            <a:r>
              <a:rPr lang="en-US" altLang="zh-CN" dirty="0"/>
              <a:t>110Kpa</a:t>
            </a:r>
            <a:endParaRPr lang="zh-CN" altLang="en-US" dirty="0"/>
          </a:p>
          <a:p>
            <a:endParaRPr lang="zh-CN" altLang="en-US" dirty="0"/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833235" y="5257800"/>
          <a:ext cx="4779010" cy="15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25"/>
                <a:gridCol w="1052195"/>
                <a:gridCol w="540385"/>
                <a:gridCol w="601980"/>
                <a:gridCol w="990600"/>
                <a:gridCol w="796925"/>
              </a:tblGrid>
              <a:tr h="365760">
                <a:tc gridSpan="6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各部件重量参数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426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部件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端部</a:t>
                      </a:r>
                      <a:endParaRPr lang="zh-CN" altLang="en-US" sz="1400"/>
                    </a:p>
                    <a:p>
                      <a:pPr algn="ctr">
                        <a:buNone/>
                      </a:pPr>
                      <a:r>
                        <a:rPr lang="zh-CN" altLang="en-US" sz="1400"/>
                        <a:t>（共</a:t>
                      </a:r>
                      <a:r>
                        <a:rPr lang="en-US" altLang="zh-CN" sz="1400"/>
                        <a:t>2</a:t>
                      </a:r>
                      <a:r>
                        <a:rPr lang="zh-CN" altLang="en-US" sz="1400"/>
                        <a:t>个）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内桶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外桶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读出模块（共</a:t>
                      </a:r>
                      <a:r>
                        <a:rPr lang="en-US" altLang="zh-CN" sz="1400"/>
                        <a:t>2</a:t>
                      </a:r>
                      <a:r>
                        <a:rPr lang="zh-CN" altLang="en-US" sz="1400"/>
                        <a:t>个</a:t>
                      </a:r>
                      <a:r>
                        <a:rPr lang="en-US" altLang="zh-CN" sz="1400"/>
                        <a:t>)</a:t>
                      </a:r>
                      <a:endParaRPr lang="en-US" altLang="zh-C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总重量</a:t>
                      </a:r>
                      <a:endParaRPr lang="zh-CN" altLang="en-US" sz="140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重量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295Kg</a:t>
                      </a:r>
                      <a:endParaRPr lang="en-US" altLang="zh-C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9Kg</a:t>
                      </a:r>
                      <a:endParaRPr lang="en-US" altLang="zh-C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27.2Kg</a:t>
                      </a:r>
                      <a:endParaRPr lang="en-US" altLang="zh-C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424Kg</a:t>
                      </a:r>
                      <a:endParaRPr lang="en-US" altLang="zh-C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1474.2Kg</a:t>
                      </a:r>
                      <a:endParaRPr lang="en-US" altLang="zh-CN" sz="14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Slide Number Placeholder 1"/>
          <p:cNvSpPr txBox="1"/>
          <p:nvPr/>
        </p:nvSpPr>
        <p:spPr>
          <a:xfrm>
            <a:off x="9220200" y="640080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- 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端盖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1600" y="838200"/>
            <a:ext cx="1610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端部结构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8575"/>
            <a:ext cx="6337935" cy="5331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6858000" y="1143000"/>
            <a:ext cx="517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端部读出部分排布如图。每一个空格中装配一个电子学读出模块。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共</a:t>
            </a:r>
            <a:r>
              <a:rPr lang="en-US" altLang="zh-CN"/>
              <a:t>248</a:t>
            </a:r>
            <a:r>
              <a:rPr lang="zh-CN" altLang="en-US"/>
              <a:t>个读出模块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模块尺寸：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206mm×224mm×161mm</a:t>
            </a:r>
            <a:endParaRPr lang="en-US" altLang="zh-CN" b="1" dirty="0" smtClean="0">
              <a:solidFill>
                <a:srgbClr val="C00000"/>
              </a:solidFill>
              <a:sym typeface="+mn-ea"/>
            </a:endParaRPr>
          </a:p>
          <a:p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模块重量：小于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10Kg</a:t>
            </a:r>
            <a:endParaRPr lang="en-US" altLang="zh-CN" b="1" dirty="0" smtClean="0">
              <a:solidFill>
                <a:srgbClr val="C00000"/>
              </a:solidFill>
              <a:sym typeface="+mn-ea"/>
            </a:endParaRPr>
          </a:p>
          <a:p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端部材料：铝合金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 7075</a:t>
            </a:r>
            <a:endParaRPr lang="en-US" altLang="zh-CN" b="1" dirty="0" smtClean="0">
              <a:solidFill>
                <a:srgbClr val="C00000"/>
              </a:solidFill>
              <a:sym typeface="+mn-ea"/>
            </a:endParaRPr>
          </a:p>
          <a:p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端部厚度：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25mm</a:t>
            </a:r>
            <a:endParaRPr lang="zh-CN" altLang="en-US" b="1" i="0" u="none" strike="noStrike" baseline="0" dirty="0" smtClean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733800"/>
            <a:ext cx="3478530" cy="28200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095355" y="4974590"/>
            <a:ext cx="1096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密封面</a:t>
            </a:r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H="1" flipV="1">
            <a:off x="10972800" y="4419600"/>
            <a:ext cx="1036955" cy="294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114800"/>
            <a:ext cx="1979295" cy="2319020"/>
          </a:xfrm>
          <a:prstGeom prst="rect">
            <a:avLst/>
          </a:prstGeom>
        </p:spPr>
      </p:pic>
      <p:sp>
        <p:nvSpPr>
          <p:cNvPr id="10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机械结构设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计 </a:t>
            </a:r>
            <a:r>
              <a:rPr kumimoji="1" lang="en-US" altLang="zh-CN" sz="2800" b="1" dirty="0">
                <a:ea typeface="黑体" panose="02010609060101010101" pitchFamily="49" charset="-122"/>
                <a:sym typeface="+mn-ea"/>
              </a:rPr>
              <a:t>– </a:t>
            </a:r>
            <a:r>
              <a:rPr kumimoji="1" lang="zh-CN" altLang="en-US" sz="2800" b="1" dirty="0">
                <a:ea typeface="黑体" panose="02010609060101010101" pitchFamily="49" charset="-122"/>
                <a:sym typeface="+mn-ea"/>
              </a:rPr>
              <a:t>端盖部</a:t>
            </a:r>
            <a:endParaRPr kumimoji="1" lang="en-US" altLang="zh-CN" sz="2800" b="1" dirty="0"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0" y="762000"/>
            <a:ext cx="5495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端部结构：读取模块的安装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219200"/>
            <a:ext cx="5617210" cy="5048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23925"/>
            <a:ext cx="2370455" cy="2190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29400" y="32766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/>
              <a:t>、伸入腔体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296400" y="32766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</a:t>
            </a:r>
            <a:r>
              <a:rPr lang="zh-CN" altLang="en-US"/>
              <a:t>、翻转为垂直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954405"/>
            <a:ext cx="2433320" cy="21596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00800" y="60833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3</a:t>
            </a:r>
            <a:r>
              <a:rPr lang="zh-CN" altLang="en-US"/>
              <a:t>、翻转为水平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3657600"/>
            <a:ext cx="3068320" cy="22339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5800" y="6172200"/>
            <a:ext cx="515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读取模块的安装需要研制特定的机械手实现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657600"/>
            <a:ext cx="2588260" cy="21316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220200" y="60833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4</a:t>
            </a:r>
            <a:r>
              <a:rPr lang="zh-CN" altLang="en-US"/>
              <a:t>、前拉密封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315200" y="6459855"/>
            <a:ext cx="3367405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从内部看，读取模块没有缝隙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Slide Number Placeholder 1"/>
          <p:cNvSpPr txBox="1"/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376*118"/>
  <p:tag name="TABLE_ENDDRAG_RECT" val="329*403*376*118"/>
</p:tagLst>
</file>

<file path=ppt/tags/tag10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ags/tag11.xml><?xml version="1.0" encoding="utf-8"?>
<p:tagLst xmlns:p="http://schemas.openxmlformats.org/presentationml/2006/main">
  <p:tag name="commondata" val="eyJoZGlkIjoiN2U2NWFlNTkxMGZjODc5ZjAyNDA4OWM2N2FjMzg3MWQifQ=="/>
</p:tagLst>
</file>

<file path=ppt/tags/tag2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3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4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5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6.xml><?xml version="1.0" encoding="utf-8"?>
<p:tagLst xmlns:p="http://schemas.openxmlformats.org/presentationml/2006/main">
  <p:tag name="TABLE_ENDDRAG_ORIGIN_RECT" val="442*79"/>
  <p:tag name="TABLE_ENDDRAG_RECT" val="144*214*442*79"/>
</p:tagLst>
</file>

<file path=ppt/tags/tag7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ags/tag8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ags/tag9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3311</Words>
  <Application>WPS 演示</Application>
  <PresentationFormat>Custom</PresentationFormat>
  <Paragraphs>447</Paragraphs>
  <Slides>27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Times New Roman</vt:lpstr>
      <vt:lpstr>Arial</vt:lpstr>
      <vt:lpstr>Times New Roman</vt:lpstr>
      <vt:lpstr>Microsoft JhengHei</vt:lpstr>
      <vt:lpstr>黑体</vt:lpstr>
      <vt:lpstr>Calibri</vt:lpstr>
      <vt:lpstr>微软雅黑</vt:lpstr>
      <vt:lpstr>Arial Unicode MS</vt:lpstr>
      <vt:lpstr>等线</vt:lpstr>
      <vt:lpstr>华文中宋</vt:lpstr>
      <vt:lpstr>Office Theme</vt:lpstr>
      <vt:lpstr>CEPC TPC探测器机械设计进展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下一步研究计划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keV He to Ni-W-Ni-W</dc:title>
  <dc:creator>Can Chen</dc:creator>
  <cp:lastModifiedBy>Lucifer</cp:lastModifiedBy>
  <cp:revision>410</cp:revision>
  <dcterms:created xsi:type="dcterms:W3CDTF">2022-02-26T02:06:00Z</dcterms:created>
  <dcterms:modified xsi:type="dcterms:W3CDTF">2024-08-24T03:44:24Z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2020-09-01T16:00:00Z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2022-03-01T16:00:00Z</vt:filetime>
  </property>
  <property fmtid="{D5CDD505-2E9C-101B-9397-08002B2CF9AE}" pid="5" name="ICV">
    <vt:lpwstr>F9B2A0AF2A09418EAFFBCA9E4AF2DEB6_12</vt:lpwstr>
  </property>
  <property fmtid="{D5CDD505-2E9C-101B-9397-08002B2CF9AE}" pid="6" name="KSOProductBuildVer">
    <vt:lpwstr>2052-12.1.0.17827</vt:lpwstr>
  </property>
</Properties>
</file>