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443" r:id="rId2"/>
    <p:sldMasterId id="2147484783" r:id="rId3"/>
  </p:sldMasterIdLst>
  <p:notesMasterIdLst>
    <p:notesMasterId r:id="rId33"/>
  </p:notesMasterIdLst>
  <p:handoutMasterIdLst>
    <p:handoutMasterId r:id="rId34"/>
  </p:handoutMasterIdLst>
  <p:sldIdLst>
    <p:sldId id="1616" r:id="rId4"/>
    <p:sldId id="1772" r:id="rId5"/>
    <p:sldId id="1779" r:id="rId6"/>
    <p:sldId id="1743" r:id="rId7"/>
    <p:sldId id="1773" r:id="rId8"/>
    <p:sldId id="1771" r:id="rId9"/>
    <p:sldId id="1814" r:id="rId10"/>
    <p:sldId id="1817" r:id="rId11"/>
    <p:sldId id="1810" r:id="rId12"/>
    <p:sldId id="1774" r:id="rId13"/>
    <p:sldId id="1812" r:id="rId14"/>
    <p:sldId id="1746" r:id="rId15"/>
    <p:sldId id="1811" r:id="rId16"/>
    <p:sldId id="1825" r:id="rId17"/>
    <p:sldId id="1747" r:id="rId18"/>
    <p:sldId id="1823" r:id="rId19"/>
    <p:sldId id="1824" r:id="rId20"/>
    <p:sldId id="1826" r:id="rId21"/>
    <p:sldId id="1827" r:id="rId22"/>
    <p:sldId id="1828" r:id="rId23"/>
    <p:sldId id="1829" r:id="rId24"/>
    <p:sldId id="1831" r:id="rId25"/>
    <p:sldId id="1832" r:id="rId26"/>
    <p:sldId id="1830" r:id="rId27"/>
    <p:sldId id="1835" r:id="rId28"/>
    <p:sldId id="1833" r:id="rId29"/>
    <p:sldId id="1836" r:id="rId30"/>
    <p:sldId id="1834" r:id="rId31"/>
    <p:sldId id="1700" r:id="rId32"/>
  </p:sldIdLst>
  <p:sldSz cx="10440988" cy="6858000"/>
  <p:notesSz cx="6888163" cy="10020300"/>
  <p:defaultTextStyle>
    <a:defPPr>
      <a:defRPr lang="zh-CN"/>
    </a:defPPr>
    <a:lvl1pPr algn="l" rtl="0" eaLnBrk="0" fontAlgn="base" hangingPunct="0">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b="1"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05">
          <p15:clr>
            <a:srgbClr val="A4A3A4"/>
          </p15:clr>
        </p15:guide>
        <p15:guide id="2" pos="3379">
          <p15:clr>
            <a:srgbClr val="A4A3A4"/>
          </p15:clr>
        </p15:guide>
      </p15:sldGuideLst>
    </p:ext>
    <p:ext uri="{2D200454-40CA-4A62-9FC3-DE9A4176ACB9}">
      <p15:notesGuideLst xmlns:p15="http://schemas.microsoft.com/office/powerpoint/2012/main">
        <p15:guide id="1" orient="horz" pos="3156">
          <p15:clr>
            <a:srgbClr val="A4A3A4"/>
          </p15:clr>
        </p15:guide>
        <p15:guide id="2" pos="216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D3DBCA"/>
    <a:srgbClr val="0000FF"/>
    <a:srgbClr val="E5E7E6"/>
    <a:srgbClr val="CCECFF"/>
    <a:srgbClr val="FFFFFF"/>
    <a:srgbClr val="339933"/>
    <a:srgbClr val="DDDDDD"/>
    <a:srgbClr val="080822"/>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1" autoAdjust="0"/>
    <p:restoredTop sz="93621" autoAdjust="0"/>
  </p:normalViewPr>
  <p:slideViewPr>
    <p:cSldViewPr>
      <p:cViewPr varScale="1">
        <p:scale>
          <a:sx n="62" d="100"/>
          <a:sy n="62" d="100"/>
        </p:scale>
        <p:origin x="1341" y="27"/>
      </p:cViewPr>
      <p:guideLst>
        <p:guide orient="horz" pos="2205"/>
        <p:guide pos="33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7" d="100"/>
          <a:sy n="47" d="100"/>
        </p:scale>
        <p:origin x="-2816" y="-64"/>
      </p:cViewPr>
      <p:guideLst>
        <p:guide orient="horz" pos="3156"/>
        <p:guide pos="216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86088" cy="501650"/>
          </a:xfrm>
          <a:prstGeom prst="rect">
            <a:avLst/>
          </a:prstGeom>
          <a:noFill/>
          <a:ln w="9525">
            <a:noFill/>
            <a:miter lim="800000"/>
            <a:headEnd/>
            <a:tailEnd/>
          </a:ln>
          <a:effectLst/>
        </p:spPr>
        <p:txBody>
          <a:bodyPr vert="horz" wrap="square" lIns="92473" tIns="46237" rIns="92473" bIns="46237" numCol="1" anchor="t" anchorCtr="0" compatLnSpc="1">
            <a:prstTxWarp prst="textNoShape">
              <a:avLst/>
            </a:prstTxWarp>
          </a:bodyPr>
          <a:lstStyle>
            <a:lvl1pPr defTabSz="925513" eaLnBrk="0" hangingPunct="0">
              <a:defRPr sz="1200">
                <a:ea typeface="宋体" pitchFamily="2" charset="-122"/>
              </a:defRPr>
            </a:lvl1pPr>
          </a:lstStyle>
          <a:p>
            <a:pPr>
              <a:defRPr/>
            </a:pPr>
            <a:endParaRPr lang="zh-CN" altLang="en-US"/>
          </a:p>
        </p:txBody>
      </p:sp>
      <p:sp>
        <p:nvSpPr>
          <p:cNvPr id="49155" name="Rectangle 3"/>
          <p:cNvSpPr>
            <a:spLocks noGrp="1" noChangeArrowheads="1"/>
          </p:cNvSpPr>
          <p:nvPr>
            <p:ph type="dt" sz="quarter" idx="1"/>
          </p:nvPr>
        </p:nvSpPr>
        <p:spPr bwMode="auto">
          <a:xfrm>
            <a:off x="3900488" y="0"/>
            <a:ext cx="2986087" cy="501650"/>
          </a:xfrm>
          <a:prstGeom prst="rect">
            <a:avLst/>
          </a:prstGeom>
          <a:noFill/>
          <a:ln w="9525">
            <a:noFill/>
            <a:miter lim="800000"/>
            <a:headEnd/>
            <a:tailEnd/>
          </a:ln>
          <a:effectLst/>
        </p:spPr>
        <p:txBody>
          <a:bodyPr vert="horz" wrap="square" lIns="92473" tIns="46237" rIns="92473" bIns="46237" numCol="1" anchor="t" anchorCtr="0" compatLnSpc="1">
            <a:prstTxWarp prst="textNoShape">
              <a:avLst/>
            </a:prstTxWarp>
          </a:bodyPr>
          <a:lstStyle>
            <a:lvl1pPr algn="r" defTabSz="925513" eaLnBrk="0" hangingPunct="0">
              <a:defRPr sz="1200">
                <a:ea typeface="宋体" pitchFamily="2" charset="-122"/>
              </a:defRPr>
            </a:lvl1pPr>
          </a:lstStyle>
          <a:p>
            <a:pPr>
              <a:defRPr/>
            </a:pPr>
            <a:fld id="{6598778F-C4D3-4802-ADA0-6DB853776CC4}" type="datetime1">
              <a:rPr lang="zh-CN" altLang="en-US"/>
              <a:pPr>
                <a:defRPr/>
              </a:pPr>
              <a:t>2024/8/24</a:t>
            </a:fld>
            <a:endParaRPr lang="en-US" altLang="zh-CN"/>
          </a:p>
        </p:txBody>
      </p:sp>
      <p:sp>
        <p:nvSpPr>
          <p:cNvPr id="49156" name="Rectangle 4"/>
          <p:cNvSpPr>
            <a:spLocks noGrp="1" noChangeArrowheads="1"/>
          </p:cNvSpPr>
          <p:nvPr>
            <p:ph type="ftr" sz="quarter" idx="2"/>
          </p:nvPr>
        </p:nvSpPr>
        <p:spPr bwMode="auto">
          <a:xfrm>
            <a:off x="0" y="9517063"/>
            <a:ext cx="2986088" cy="501650"/>
          </a:xfrm>
          <a:prstGeom prst="rect">
            <a:avLst/>
          </a:prstGeom>
          <a:noFill/>
          <a:ln w="9525">
            <a:noFill/>
            <a:miter lim="800000"/>
            <a:headEnd/>
            <a:tailEnd/>
          </a:ln>
          <a:effectLst/>
        </p:spPr>
        <p:txBody>
          <a:bodyPr vert="horz" wrap="square" lIns="92473" tIns="46237" rIns="92473" bIns="46237" numCol="1" anchor="b" anchorCtr="0" compatLnSpc="1">
            <a:prstTxWarp prst="textNoShape">
              <a:avLst/>
            </a:prstTxWarp>
          </a:bodyPr>
          <a:lstStyle>
            <a:lvl1pPr defTabSz="925513" eaLnBrk="0" hangingPunct="0">
              <a:defRPr sz="1200">
                <a:ea typeface="宋体" pitchFamily="2" charset="-122"/>
              </a:defRPr>
            </a:lvl1pPr>
          </a:lstStyle>
          <a:p>
            <a:pPr>
              <a:defRPr/>
            </a:pPr>
            <a:endParaRPr lang="en-US" altLang="zh-CN"/>
          </a:p>
        </p:txBody>
      </p:sp>
      <p:sp>
        <p:nvSpPr>
          <p:cNvPr id="49157" name="Rectangle 5"/>
          <p:cNvSpPr>
            <a:spLocks noGrp="1" noChangeArrowheads="1"/>
          </p:cNvSpPr>
          <p:nvPr>
            <p:ph type="sldNum" sz="quarter" idx="3"/>
          </p:nvPr>
        </p:nvSpPr>
        <p:spPr bwMode="auto">
          <a:xfrm>
            <a:off x="3900488" y="9517063"/>
            <a:ext cx="2986087" cy="501650"/>
          </a:xfrm>
          <a:prstGeom prst="rect">
            <a:avLst/>
          </a:prstGeom>
          <a:noFill/>
          <a:ln w="9525">
            <a:noFill/>
            <a:miter lim="800000"/>
            <a:headEnd/>
            <a:tailEnd/>
          </a:ln>
          <a:effectLst/>
        </p:spPr>
        <p:txBody>
          <a:bodyPr vert="horz" wrap="square" lIns="92473" tIns="46237" rIns="92473" bIns="46237" numCol="1" anchor="b" anchorCtr="0" compatLnSpc="1">
            <a:prstTxWarp prst="textNoShape">
              <a:avLst/>
            </a:prstTxWarp>
          </a:bodyPr>
          <a:lstStyle>
            <a:lvl1pPr algn="r" defTabSz="925513" eaLnBrk="0" hangingPunct="0">
              <a:defRPr sz="1200"/>
            </a:lvl1pPr>
          </a:lstStyle>
          <a:p>
            <a:pPr>
              <a:defRPr/>
            </a:pPr>
            <a:fld id="{BE68691A-6ABA-459C-A083-6F97040DC48A}" type="slidenum">
              <a:rPr lang="zh-CN" altLang="en-US"/>
              <a:pPr>
                <a:defRPr/>
              </a:pPr>
              <a:t>‹#›</a:t>
            </a:fld>
            <a:endParaRPr lang="en-US" altLang="zh-CN"/>
          </a:p>
        </p:txBody>
      </p:sp>
    </p:spTree>
    <p:extLst>
      <p:ext uri="{BB962C8B-B14F-4D97-AF65-F5344CB8AC3E}">
        <p14:creationId xmlns:p14="http://schemas.microsoft.com/office/powerpoint/2010/main" val="2912465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84500" cy="501650"/>
          </a:xfrm>
          <a:prstGeom prst="rect">
            <a:avLst/>
          </a:prstGeom>
          <a:noFill/>
          <a:ln w="9525">
            <a:noFill/>
            <a:miter lim="800000"/>
            <a:headEnd/>
            <a:tailEnd/>
          </a:ln>
        </p:spPr>
        <p:txBody>
          <a:bodyPr vert="horz" wrap="square" lIns="92473" tIns="46237" rIns="92473" bIns="46237" numCol="1" anchor="t" anchorCtr="0" compatLnSpc="1">
            <a:prstTxWarp prst="textNoShape">
              <a:avLst/>
            </a:prstTxWarp>
          </a:bodyPr>
          <a:lstStyle>
            <a:lvl1pPr defTabSz="925513" eaLnBrk="1" hangingPunct="1">
              <a:defRPr sz="1200" b="0">
                <a:latin typeface="Times New Roman" pitchFamily="18" charset="0"/>
                <a:ea typeface="宋体" pitchFamily="2" charset="-122"/>
              </a:defRPr>
            </a:lvl1pPr>
          </a:lstStyle>
          <a:p>
            <a:pPr>
              <a:defRPr/>
            </a:pPr>
            <a:endParaRPr lang="en-US"/>
          </a:p>
        </p:txBody>
      </p:sp>
      <p:sp>
        <p:nvSpPr>
          <p:cNvPr id="2051" name="Rectangle 3"/>
          <p:cNvSpPr>
            <a:spLocks noGrp="1" noChangeArrowheads="1"/>
          </p:cNvSpPr>
          <p:nvPr>
            <p:ph type="dt" idx="1"/>
          </p:nvPr>
        </p:nvSpPr>
        <p:spPr bwMode="auto">
          <a:xfrm>
            <a:off x="3902075" y="0"/>
            <a:ext cx="2986088" cy="501650"/>
          </a:xfrm>
          <a:prstGeom prst="rect">
            <a:avLst/>
          </a:prstGeom>
          <a:noFill/>
          <a:ln w="9525">
            <a:noFill/>
            <a:miter lim="800000"/>
            <a:headEnd/>
            <a:tailEnd/>
          </a:ln>
        </p:spPr>
        <p:txBody>
          <a:bodyPr vert="horz" wrap="square" lIns="92473" tIns="46237" rIns="92473" bIns="46237" numCol="1" anchor="t" anchorCtr="0" compatLnSpc="1">
            <a:prstTxWarp prst="textNoShape">
              <a:avLst/>
            </a:prstTxWarp>
          </a:bodyPr>
          <a:lstStyle>
            <a:lvl1pPr algn="r" defTabSz="925513" eaLnBrk="1" hangingPunct="1">
              <a:defRPr sz="1200" b="0">
                <a:latin typeface="Times New Roman" pitchFamily="18" charset="0"/>
                <a:ea typeface="宋体" pitchFamily="2" charset="-122"/>
              </a:defRPr>
            </a:lvl1pPr>
          </a:lstStyle>
          <a:p>
            <a:pPr>
              <a:defRPr/>
            </a:pPr>
            <a:fld id="{8C3F479E-CA60-4946-871F-CDBBBB178800}" type="datetime1">
              <a:rPr lang="zh-CN" altLang="en-US"/>
              <a:pPr>
                <a:defRPr/>
              </a:pPr>
              <a:t>2024/8/24</a:t>
            </a:fld>
            <a:endParaRPr lang="en-US"/>
          </a:p>
        </p:txBody>
      </p:sp>
      <p:sp>
        <p:nvSpPr>
          <p:cNvPr id="40964" name="Rectangle 4"/>
          <p:cNvSpPr>
            <a:spLocks noGrp="1" noRot="1" noChangeAspect="1" noChangeArrowheads="1"/>
          </p:cNvSpPr>
          <p:nvPr>
            <p:ph type="sldImg" idx="2"/>
          </p:nvPr>
        </p:nvSpPr>
        <p:spPr bwMode="auto">
          <a:xfrm>
            <a:off x="582613" y="752475"/>
            <a:ext cx="572135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Rectangle 5"/>
          <p:cNvSpPr>
            <a:spLocks noGrp="1" noChangeArrowheads="1"/>
          </p:cNvSpPr>
          <p:nvPr>
            <p:ph type="body" sz="quarter" idx="3"/>
          </p:nvPr>
        </p:nvSpPr>
        <p:spPr bwMode="auto">
          <a:xfrm>
            <a:off x="917575" y="4759325"/>
            <a:ext cx="5051425" cy="4508500"/>
          </a:xfrm>
          <a:prstGeom prst="rect">
            <a:avLst/>
          </a:prstGeom>
          <a:noFill/>
          <a:ln w="9525">
            <a:noFill/>
            <a:miter lim="800000"/>
            <a:headEnd/>
            <a:tailEnd/>
          </a:ln>
        </p:spPr>
        <p:txBody>
          <a:bodyPr vert="horz" wrap="square" lIns="92473" tIns="46237" rIns="92473" bIns="46237"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054" name="Rectangle 6"/>
          <p:cNvSpPr>
            <a:spLocks noGrp="1" noChangeArrowheads="1"/>
          </p:cNvSpPr>
          <p:nvPr>
            <p:ph type="ftr" sz="quarter" idx="4"/>
          </p:nvPr>
        </p:nvSpPr>
        <p:spPr bwMode="auto">
          <a:xfrm>
            <a:off x="0" y="9517063"/>
            <a:ext cx="2984500" cy="503237"/>
          </a:xfrm>
          <a:prstGeom prst="rect">
            <a:avLst/>
          </a:prstGeom>
          <a:noFill/>
          <a:ln w="9525">
            <a:noFill/>
            <a:miter lim="800000"/>
            <a:headEnd/>
            <a:tailEnd/>
          </a:ln>
        </p:spPr>
        <p:txBody>
          <a:bodyPr vert="horz" wrap="square" lIns="92473" tIns="46237" rIns="92473" bIns="46237" numCol="1" anchor="b" anchorCtr="0" compatLnSpc="1">
            <a:prstTxWarp prst="textNoShape">
              <a:avLst/>
            </a:prstTxWarp>
          </a:bodyPr>
          <a:lstStyle>
            <a:lvl1pPr defTabSz="925513" eaLnBrk="1" hangingPunct="1">
              <a:defRPr sz="1200" b="0">
                <a:latin typeface="Times New Roman" pitchFamily="18" charset="0"/>
                <a:ea typeface="宋体" pitchFamily="2" charset="-122"/>
              </a:defRPr>
            </a:lvl1pPr>
          </a:lstStyle>
          <a:p>
            <a:pPr>
              <a:defRPr/>
            </a:pPr>
            <a:endParaRPr lang="en-US"/>
          </a:p>
        </p:txBody>
      </p:sp>
      <p:sp>
        <p:nvSpPr>
          <p:cNvPr id="2055" name="Rectangle 7"/>
          <p:cNvSpPr>
            <a:spLocks noGrp="1" noChangeArrowheads="1"/>
          </p:cNvSpPr>
          <p:nvPr>
            <p:ph type="sldNum" sz="quarter" idx="5"/>
          </p:nvPr>
        </p:nvSpPr>
        <p:spPr bwMode="auto">
          <a:xfrm>
            <a:off x="3902075" y="9517063"/>
            <a:ext cx="2986088" cy="503237"/>
          </a:xfrm>
          <a:prstGeom prst="rect">
            <a:avLst/>
          </a:prstGeom>
          <a:noFill/>
          <a:ln w="9525">
            <a:noFill/>
            <a:miter lim="800000"/>
            <a:headEnd/>
            <a:tailEnd/>
          </a:ln>
        </p:spPr>
        <p:txBody>
          <a:bodyPr vert="horz" wrap="square" lIns="92473" tIns="46237" rIns="92473" bIns="46237" numCol="1" anchor="b" anchorCtr="0" compatLnSpc="1">
            <a:prstTxWarp prst="textNoShape">
              <a:avLst/>
            </a:prstTxWarp>
          </a:bodyPr>
          <a:lstStyle>
            <a:lvl1pPr algn="r" defTabSz="925513" eaLnBrk="1" hangingPunct="1">
              <a:defRPr sz="1200" b="0">
                <a:latin typeface="Times New Roman" panose="02020603050405020304" pitchFamily="18" charset="0"/>
              </a:defRPr>
            </a:lvl1pPr>
          </a:lstStyle>
          <a:p>
            <a:pPr>
              <a:defRPr/>
            </a:pPr>
            <a:fld id="{A99458CA-57BC-4934-82CB-8AAB3EA7C9E1}" type="slidenum">
              <a:rPr lang="en-US" altLang="zh-CN"/>
              <a:pPr>
                <a:defRPr/>
              </a:pPr>
              <a:t>‹#›</a:t>
            </a:fld>
            <a:endParaRPr lang="en-US" altLang="zh-CN"/>
          </a:p>
        </p:txBody>
      </p:sp>
    </p:spTree>
    <p:extLst>
      <p:ext uri="{BB962C8B-B14F-4D97-AF65-F5344CB8AC3E}">
        <p14:creationId xmlns:p14="http://schemas.microsoft.com/office/powerpoint/2010/main" val="359854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2</a:t>
            </a:fld>
            <a:endParaRPr lang="en-US" altLang="zh-CN"/>
          </a:p>
        </p:txBody>
      </p:sp>
    </p:spTree>
    <p:extLst>
      <p:ext uri="{BB962C8B-B14F-4D97-AF65-F5344CB8AC3E}">
        <p14:creationId xmlns:p14="http://schemas.microsoft.com/office/powerpoint/2010/main" val="2178256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12</a:t>
            </a:fld>
            <a:endParaRPr lang="en-US" altLang="zh-CN"/>
          </a:p>
        </p:txBody>
      </p:sp>
    </p:spTree>
    <p:extLst>
      <p:ext uri="{BB962C8B-B14F-4D97-AF65-F5344CB8AC3E}">
        <p14:creationId xmlns:p14="http://schemas.microsoft.com/office/powerpoint/2010/main" val="322675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13</a:t>
            </a:fld>
            <a:endParaRPr lang="en-US" altLang="zh-CN"/>
          </a:p>
        </p:txBody>
      </p:sp>
    </p:spTree>
    <p:extLst>
      <p:ext uri="{BB962C8B-B14F-4D97-AF65-F5344CB8AC3E}">
        <p14:creationId xmlns:p14="http://schemas.microsoft.com/office/powerpoint/2010/main" val="2282735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99458CA-57BC-4934-82CB-8AAB3EA7C9E1}" type="slidenum">
              <a:rPr lang="en-US" altLang="zh-CN" smtClean="0"/>
              <a:pPr>
                <a:defRPr/>
              </a:pPr>
              <a:t>16</a:t>
            </a:fld>
            <a:endParaRPr lang="en-US" altLang="zh-CN"/>
          </a:p>
        </p:txBody>
      </p:sp>
    </p:spTree>
    <p:extLst>
      <p:ext uri="{BB962C8B-B14F-4D97-AF65-F5344CB8AC3E}">
        <p14:creationId xmlns:p14="http://schemas.microsoft.com/office/powerpoint/2010/main" val="333542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dirty="0">
                <a:solidFill>
                  <a:schemeClr val="tx1"/>
                </a:solidFill>
              </a:rPr>
              <a:t>郑莉芳等采用失重法研究了粉末冶金态铍在冷却油中的耐腐蚀性能，并估算</a:t>
            </a:r>
            <a:r>
              <a:rPr lang="zh-CN" altLang="en-US" sz="1200" dirty="0">
                <a:solidFill>
                  <a:schemeClr val="tx1"/>
                </a:solidFill>
              </a:rPr>
              <a:t>铍</a:t>
            </a:r>
            <a:r>
              <a:rPr lang="zh-CN" altLang="zh-CN" sz="1200" dirty="0">
                <a:solidFill>
                  <a:schemeClr val="tx1"/>
                </a:solidFill>
              </a:rPr>
              <a:t>束流管</a:t>
            </a:r>
            <a:r>
              <a:rPr lang="en-US" altLang="zh-CN" sz="1200" dirty="0">
                <a:solidFill>
                  <a:schemeClr val="tx1"/>
                </a:solidFill>
              </a:rPr>
              <a:t>10</a:t>
            </a:r>
            <a:r>
              <a:rPr lang="zh-CN" altLang="zh-CN" sz="1200" dirty="0">
                <a:solidFill>
                  <a:schemeClr val="tx1"/>
                </a:solidFill>
              </a:rPr>
              <a:t>年的设计寿命内，最大腐蚀深度为</a:t>
            </a:r>
            <a:r>
              <a:rPr lang="en-US" altLang="zh-CN" sz="1200" dirty="0">
                <a:solidFill>
                  <a:schemeClr val="tx1"/>
                </a:solidFill>
              </a:rPr>
              <a:t>19.9μm</a:t>
            </a:r>
            <a:r>
              <a:rPr lang="zh-CN" altLang="en-US" sz="1200" dirty="0">
                <a:solidFill>
                  <a:schemeClr val="tx1"/>
                </a:solidFill>
              </a:rPr>
              <a:t>；</a:t>
            </a:r>
            <a:r>
              <a:rPr lang="en-US" altLang="zh-CN" sz="1200" dirty="0">
                <a:solidFill>
                  <a:schemeClr val="tx1"/>
                </a:solidFill>
              </a:rPr>
              <a:t>γ</a:t>
            </a:r>
            <a:r>
              <a:rPr lang="zh-CN" altLang="zh-CN" sz="1200" dirty="0">
                <a:solidFill>
                  <a:schemeClr val="tx1"/>
                </a:solidFill>
              </a:rPr>
              <a:t>和中子预辐照促进铍在冷却油中的腐蚀，单独</a:t>
            </a:r>
            <a:r>
              <a:rPr lang="en-US" altLang="zh-CN" sz="1200" dirty="0">
                <a:solidFill>
                  <a:schemeClr val="tx1"/>
                </a:solidFill>
              </a:rPr>
              <a:t>γ</a:t>
            </a:r>
            <a:r>
              <a:rPr lang="zh-CN" altLang="zh-CN" sz="1200" dirty="0">
                <a:solidFill>
                  <a:schemeClr val="tx1"/>
                </a:solidFill>
              </a:rPr>
              <a:t>预辐照的影响最大。</a:t>
            </a:r>
          </a:p>
          <a:p>
            <a:endParaRPr lang="en-US" altLang="zh-CN" dirty="0"/>
          </a:p>
          <a:p>
            <a:r>
              <a:rPr lang="zh-CN" altLang="zh-CN" sz="1200" kern="1200" dirty="0">
                <a:solidFill>
                  <a:schemeClr val="tx1"/>
                </a:solidFill>
                <a:effectLst/>
                <a:latin typeface="Times New Roman" pitchFamily="18" charset="0"/>
                <a:ea typeface="宋体" pitchFamily="2" charset="-122"/>
                <a:cs typeface="+mn-cs"/>
              </a:rPr>
              <a:t>利用表面改性技术在铍表面构筑均匀致密的惰性防护层以屏蔽腐蚀介质与铍的接触腐蚀，是提升铍在复杂腐蚀环境耐腐蚀性能的有效手段。前人已开展了大量铍表面处理研究，以期在其表面制备出抗腐蚀性更好的金属或化合物保护性薄膜，满足铍部件在服役环境中耐腐蚀的要求。电镀、化学转化</a:t>
            </a:r>
            <a:r>
              <a:rPr lang="en-US" altLang="zh-CN" sz="1200" kern="1200" dirty="0">
                <a:solidFill>
                  <a:schemeClr val="tx1"/>
                </a:solidFill>
                <a:effectLst/>
                <a:latin typeface="Times New Roman" pitchFamily="18" charset="0"/>
                <a:ea typeface="宋体" pitchFamily="2" charset="-122"/>
                <a:cs typeface="+mn-cs"/>
              </a:rPr>
              <a:t>(</a:t>
            </a:r>
            <a:r>
              <a:rPr lang="zh-CN" altLang="zh-CN" sz="1200" kern="1200" dirty="0">
                <a:solidFill>
                  <a:schemeClr val="tx1"/>
                </a:solidFill>
                <a:effectLst/>
                <a:latin typeface="Times New Roman" pitchFamily="18" charset="0"/>
                <a:ea typeface="宋体" pitchFamily="2" charset="-122"/>
                <a:cs typeface="+mn-cs"/>
              </a:rPr>
              <a:t>铬化、氟化</a:t>
            </a:r>
            <a:r>
              <a:rPr lang="en-US" altLang="zh-CN" sz="1200" kern="1200" dirty="0">
                <a:solidFill>
                  <a:schemeClr val="tx1"/>
                </a:solidFill>
                <a:effectLst/>
                <a:latin typeface="Times New Roman" pitchFamily="18" charset="0"/>
                <a:ea typeface="宋体" pitchFamily="2" charset="-122"/>
                <a:cs typeface="+mn-cs"/>
              </a:rPr>
              <a:t>)</a:t>
            </a:r>
            <a:r>
              <a:rPr lang="zh-CN" altLang="zh-CN" sz="1200" kern="1200" dirty="0">
                <a:solidFill>
                  <a:schemeClr val="tx1"/>
                </a:solidFill>
                <a:effectLst/>
                <a:latin typeface="Times New Roman" pitchFamily="18" charset="0"/>
                <a:ea typeface="宋体" pitchFamily="2" charset="-122"/>
                <a:cs typeface="+mn-cs"/>
              </a:rPr>
              <a:t>、涂装</a:t>
            </a:r>
            <a:r>
              <a:rPr lang="en-US" altLang="zh-CN" sz="1200" kern="1200" dirty="0">
                <a:solidFill>
                  <a:schemeClr val="tx1"/>
                </a:solidFill>
                <a:effectLst/>
                <a:latin typeface="Times New Roman" pitchFamily="18" charset="0"/>
                <a:ea typeface="宋体" pitchFamily="2" charset="-122"/>
                <a:cs typeface="+mn-cs"/>
              </a:rPr>
              <a:t>(</a:t>
            </a:r>
            <a:r>
              <a:rPr lang="zh-CN" altLang="zh-CN" sz="1200" kern="1200" dirty="0">
                <a:solidFill>
                  <a:schemeClr val="tx1"/>
                </a:solidFill>
                <a:effectLst/>
                <a:latin typeface="Times New Roman" pitchFamily="18" charset="0"/>
                <a:ea typeface="宋体" pitchFamily="2" charset="-122"/>
                <a:cs typeface="+mn-cs"/>
              </a:rPr>
              <a:t>珐琅、有机薄膜</a:t>
            </a:r>
            <a:r>
              <a:rPr lang="en-US" altLang="zh-CN" sz="1200" kern="1200" dirty="0">
                <a:solidFill>
                  <a:schemeClr val="tx1"/>
                </a:solidFill>
                <a:effectLst/>
                <a:latin typeface="Times New Roman" pitchFamily="18" charset="0"/>
                <a:ea typeface="宋体" pitchFamily="2" charset="-122"/>
                <a:cs typeface="+mn-cs"/>
              </a:rPr>
              <a:t>)</a:t>
            </a:r>
            <a:r>
              <a:rPr lang="zh-CN" altLang="zh-CN" sz="1200" kern="1200" dirty="0">
                <a:solidFill>
                  <a:schemeClr val="tx1"/>
                </a:solidFill>
                <a:effectLst/>
                <a:latin typeface="Times New Roman" pitchFamily="18" charset="0"/>
                <a:ea typeface="宋体" pitchFamily="2" charset="-122"/>
                <a:cs typeface="+mn-cs"/>
              </a:rPr>
              <a:t>、阳极氧化是常见的铍表面处理方式。以电镀为代表的液相表面处理技术因其膜层致密性不足、膜基结合差等问题，难以保证铍管在复杂腐蚀环境中的长效稳定防护。</a:t>
            </a:r>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3</a:t>
            </a:fld>
            <a:endParaRPr lang="en-US" altLang="zh-CN"/>
          </a:p>
        </p:txBody>
      </p:sp>
    </p:spTree>
    <p:extLst>
      <p:ext uri="{BB962C8B-B14F-4D97-AF65-F5344CB8AC3E}">
        <p14:creationId xmlns:p14="http://schemas.microsoft.com/office/powerpoint/2010/main" val="70537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dirty="0">
                <a:solidFill>
                  <a:schemeClr val="tx1"/>
                </a:solidFill>
              </a:rPr>
              <a:t>郑莉芳等采用失重法研究了粉末冶金态铍在冷却油中的耐腐蚀性能，并估算</a:t>
            </a:r>
            <a:r>
              <a:rPr lang="zh-CN" altLang="en-US" sz="1200" dirty="0">
                <a:solidFill>
                  <a:schemeClr val="tx1"/>
                </a:solidFill>
              </a:rPr>
              <a:t>铍</a:t>
            </a:r>
            <a:r>
              <a:rPr lang="zh-CN" altLang="zh-CN" sz="1200" dirty="0">
                <a:solidFill>
                  <a:schemeClr val="tx1"/>
                </a:solidFill>
              </a:rPr>
              <a:t>束流管</a:t>
            </a:r>
            <a:r>
              <a:rPr lang="en-US" altLang="zh-CN" sz="1200" dirty="0">
                <a:solidFill>
                  <a:schemeClr val="tx1"/>
                </a:solidFill>
              </a:rPr>
              <a:t>10</a:t>
            </a:r>
            <a:r>
              <a:rPr lang="zh-CN" altLang="zh-CN" sz="1200" dirty="0">
                <a:solidFill>
                  <a:schemeClr val="tx1"/>
                </a:solidFill>
              </a:rPr>
              <a:t>年的设计寿命内，最大腐蚀深度为</a:t>
            </a:r>
            <a:r>
              <a:rPr lang="en-US" altLang="zh-CN" sz="1200" dirty="0">
                <a:solidFill>
                  <a:schemeClr val="tx1"/>
                </a:solidFill>
              </a:rPr>
              <a:t>19.9μm</a:t>
            </a:r>
            <a:r>
              <a:rPr lang="zh-CN" altLang="en-US" sz="1200" dirty="0">
                <a:solidFill>
                  <a:schemeClr val="tx1"/>
                </a:solidFill>
              </a:rPr>
              <a:t>；</a:t>
            </a:r>
            <a:r>
              <a:rPr lang="en-US" altLang="zh-CN" sz="1200" dirty="0">
                <a:solidFill>
                  <a:schemeClr val="tx1"/>
                </a:solidFill>
              </a:rPr>
              <a:t>γ</a:t>
            </a:r>
            <a:r>
              <a:rPr lang="zh-CN" altLang="zh-CN" sz="1200" dirty="0">
                <a:solidFill>
                  <a:schemeClr val="tx1"/>
                </a:solidFill>
              </a:rPr>
              <a:t>和中子预辐照促进铍在冷却油中的腐蚀，单独</a:t>
            </a:r>
            <a:r>
              <a:rPr lang="en-US" altLang="zh-CN" sz="1200" dirty="0">
                <a:solidFill>
                  <a:schemeClr val="tx1"/>
                </a:solidFill>
              </a:rPr>
              <a:t>γ</a:t>
            </a:r>
            <a:r>
              <a:rPr lang="zh-CN" altLang="zh-CN" sz="1200" dirty="0">
                <a:solidFill>
                  <a:schemeClr val="tx1"/>
                </a:solidFill>
              </a:rPr>
              <a:t>预辐照的影响最大。</a:t>
            </a:r>
          </a:p>
          <a:p>
            <a:endParaRPr lang="en-US" altLang="zh-CN" dirty="0"/>
          </a:p>
          <a:p>
            <a:r>
              <a:rPr lang="zh-CN" altLang="zh-CN" sz="1200" kern="1200" dirty="0">
                <a:solidFill>
                  <a:schemeClr val="tx1"/>
                </a:solidFill>
                <a:effectLst/>
                <a:latin typeface="Times New Roman" pitchFamily="18" charset="0"/>
                <a:ea typeface="宋体" pitchFamily="2" charset="-122"/>
                <a:cs typeface="+mn-cs"/>
              </a:rPr>
              <a:t>利用表面改性技术在铍表面构筑均匀致密的惰性防护层以屏蔽腐蚀介质与铍的接触腐蚀，是提升铍在复杂腐蚀环境耐腐蚀性能的有效手段。前人已开展了大量铍表面处理研究，以期在其表面制备出抗腐蚀性更好的金属或化合物保护性薄膜，满足铍部件在服役环境中耐腐蚀的要求。电镀、化学转化</a:t>
            </a:r>
            <a:r>
              <a:rPr lang="en-US" altLang="zh-CN" sz="1200" kern="1200" dirty="0">
                <a:solidFill>
                  <a:schemeClr val="tx1"/>
                </a:solidFill>
                <a:effectLst/>
                <a:latin typeface="Times New Roman" pitchFamily="18" charset="0"/>
                <a:ea typeface="宋体" pitchFamily="2" charset="-122"/>
                <a:cs typeface="+mn-cs"/>
              </a:rPr>
              <a:t>(</a:t>
            </a:r>
            <a:r>
              <a:rPr lang="zh-CN" altLang="zh-CN" sz="1200" kern="1200" dirty="0">
                <a:solidFill>
                  <a:schemeClr val="tx1"/>
                </a:solidFill>
                <a:effectLst/>
                <a:latin typeface="Times New Roman" pitchFamily="18" charset="0"/>
                <a:ea typeface="宋体" pitchFamily="2" charset="-122"/>
                <a:cs typeface="+mn-cs"/>
              </a:rPr>
              <a:t>铬化、氟化</a:t>
            </a:r>
            <a:r>
              <a:rPr lang="en-US" altLang="zh-CN" sz="1200" kern="1200" dirty="0">
                <a:solidFill>
                  <a:schemeClr val="tx1"/>
                </a:solidFill>
                <a:effectLst/>
                <a:latin typeface="Times New Roman" pitchFamily="18" charset="0"/>
                <a:ea typeface="宋体" pitchFamily="2" charset="-122"/>
                <a:cs typeface="+mn-cs"/>
              </a:rPr>
              <a:t>)</a:t>
            </a:r>
            <a:r>
              <a:rPr lang="zh-CN" altLang="zh-CN" sz="1200" kern="1200" dirty="0">
                <a:solidFill>
                  <a:schemeClr val="tx1"/>
                </a:solidFill>
                <a:effectLst/>
                <a:latin typeface="Times New Roman" pitchFamily="18" charset="0"/>
                <a:ea typeface="宋体" pitchFamily="2" charset="-122"/>
                <a:cs typeface="+mn-cs"/>
              </a:rPr>
              <a:t>、涂装</a:t>
            </a:r>
            <a:r>
              <a:rPr lang="en-US" altLang="zh-CN" sz="1200" kern="1200" dirty="0">
                <a:solidFill>
                  <a:schemeClr val="tx1"/>
                </a:solidFill>
                <a:effectLst/>
                <a:latin typeface="Times New Roman" pitchFamily="18" charset="0"/>
                <a:ea typeface="宋体" pitchFamily="2" charset="-122"/>
                <a:cs typeface="+mn-cs"/>
              </a:rPr>
              <a:t>(</a:t>
            </a:r>
            <a:r>
              <a:rPr lang="zh-CN" altLang="zh-CN" sz="1200" kern="1200" dirty="0">
                <a:solidFill>
                  <a:schemeClr val="tx1"/>
                </a:solidFill>
                <a:effectLst/>
                <a:latin typeface="Times New Roman" pitchFamily="18" charset="0"/>
                <a:ea typeface="宋体" pitchFamily="2" charset="-122"/>
                <a:cs typeface="+mn-cs"/>
              </a:rPr>
              <a:t>珐琅、有机薄膜</a:t>
            </a:r>
            <a:r>
              <a:rPr lang="en-US" altLang="zh-CN" sz="1200" kern="1200" dirty="0">
                <a:solidFill>
                  <a:schemeClr val="tx1"/>
                </a:solidFill>
                <a:effectLst/>
                <a:latin typeface="Times New Roman" pitchFamily="18" charset="0"/>
                <a:ea typeface="宋体" pitchFamily="2" charset="-122"/>
                <a:cs typeface="+mn-cs"/>
              </a:rPr>
              <a:t>)</a:t>
            </a:r>
            <a:r>
              <a:rPr lang="zh-CN" altLang="zh-CN" sz="1200" kern="1200" dirty="0">
                <a:solidFill>
                  <a:schemeClr val="tx1"/>
                </a:solidFill>
                <a:effectLst/>
                <a:latin typeface="Times New Roman" pitchFamily="18" charset="0"/>
                <a:ea typeface="宋体" pitchFamily="2" charset="-122"/>
                <a:cs typeface="+mn-cs"/>
              </a:rPr>
              <a:t>、阳极氧化是常见的铍表面处理方式。以电镀为代表的液相表面处理技术因其膜层致密性不足、膜基结合差等问题，难以保证铍管在复杂腐蚀环境中的长效稳定防护。</a:t>
            </a:r>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4</a:t>
            </a:fld>
            <a:endParaRPr lang="en-US" altLang="zh-CN"/>
          </a:p>
        </p:txBody>
      </p:sp>
    </p:spTree>
    <p:extLst>
      <p:ext uri="{BB962C8B-B14F-4D97-AF65-F5344CB8AC3E}">
        <p14:creationId xmlns:p14="http://schemas.microsoft.com/office/powerpoint/2010/main" val="378096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5</a:t>
            </a:fld>
            <a:endParaRPr lang="en-US" altLang="zh-CN"/>
          </a:p>
        </p:txBody>
      </p:sp>
    </p:spTree>
    <p:extLst>
      <p:ext uri="{BB962C8B-B14F-4D97-AF65-F5344CB8AC3E}">
        <p14:creationId xmlns:p14="http://schemas.microsoft.com/office/powerpoint/2010/main" val="3308290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7</a:t>
            </a:fld>
            <a:endParaRPr lang="en-US" altLang="zh-CN"/>
          </a:p>
        </p:txBody>
      </p:sp>
    </p:spTree>
    <p:extLst>
      <p:ext uri="{BB962C8B-B14F-4D97-AF65-F5344CB8AC3E}">
        <p14:creationId xmlns:p14="http://schemas.microsoft.com/office/powerpoint/2010/main" val="414796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8</a:t>
            </a:fld>
            <a:endParaRPr lang="en-US" altLang="zh-CN"/>
          </a:p>
        </p:txBody>
      </p:sp>
    </p:spTree>
    <p:extLst>
      <p:ext uri="{BB962C8B-B14F-4D97-AF65-F5344CB8AC3E}">
        <p14:creationId xmlns:p14="http://schemas.microsoft.com/office/powerpoint/2010/main" val="340273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9</a:t>
            </a:fld>
            <a:endParaRPr lang="en-US" altLang="zh-CN"/>
          </a:p>
        </p:txBody>
      </p:sp>
    </p:spTree>
    <p:extLst>
      <p:ext uri="{BB962C8B-B14F-4D97-AF65-F5344CB8AC3E}">
        <p14:creationId xmlns:p14="http://schemas.microsoft.com/office/powerpoint/2010/main" val="125908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10</a:t>
            </a:fld>
            <a:endParaRPr lang="en-US" altLang="zh-CN"/>
          </a:p>
        </p:txBody>
      </p:sp>
    </p:spTree>
    <p:extLst>
      <p:ext uri="{BB962C8B-B14F-4D97-AF65-F5344CB8AC3E}">
        <p14:creationId xmlns:p14="http://schemas.microsoft.com/office/powerpoint/2010/main" val="81571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99458CA-57BC-4934-82CB-8AAB3EA7C9E1}" type="slidenum">
              <a:rPr lang="en-US" altLang="zh-CN" smtClean="0"/>
              <a:pPr>
                <a:defRPr/>
              </a:pPr>
              <a:t>11</a:t>
            </a:fld>
            <a:endParaRPr lang="en-US" altLang="zh-CN"/>
          </a:p>
        </p:txBody>
      </p:sp>
    </p:spTree>
    <p:extLst>
      <p:ext uri="{BB962C8B-B14F-4D97-AF65-F5344CB8AC3E}">
        <p14:creationId xmlns:p14="http://schemas.microsoft.com/office/powerpoint/2010/main" val="918768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82638" y="2130425"/>
            <a:ext cx="8875712"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566863" y="3886200"/>
            <a:ext cx="7307262"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351940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22288" y="274638"/>
            <a:ext cx="9396412"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522288" y="1600200"/>
            <a:ext cx="9396412"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993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570788" y="274638"/>
            <a:ext cx="2347912"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22288" y="274638"/>
            <a:ext cx="68961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6448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522288" y="274638"/>
            <a:ext cx="9396412"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32190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17981" y="1825890"/>
            <a:ext cx="4440642" cy="435172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282366" y="1825890"/>
            <a:ext cx="4440643" cy="435172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72406ACB-197E-4005-9B7C-BA964D163C79}" type="datetimeFigureOut">
              <a:rPr lang="zh-CN" altLang="en-US"/>
              <a:pPr>
                <a:defRPr/>
              </a:pPr>
              <a:t>2024/8/24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D9F36A8-14D8-4A0C-970F-C9CB521D7834}" type="slidenum">
              <a:rPr lang="zh-CN" altLang="en-US"/>
              <a:pPr>
                <a:defRPr/>
              </a:pPr>
              <a:t>‹#›</a:t>
            </a:fld>
            <a:endParaRPr lang="zh-CN" altLang="en-US"/>
          </a:p>
        </p:txBody>
      </p:sp>
    </p:spTree>
    <p:extLst>
      <p:ext uri="{BB962C8B-B14F-4D97-AF65-F5344CB8AC3E}">
        <p14:creationId xmlns:p14="http://schemas.microsoft.com/office/powerpoint/2010/main" val="388059096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0AE0B85-F829-4C9F-8230-1BD8EA01807F}" type="datetimeFigureOut">
              <a:rPr lang="zh-CN" altLang="en-US"/>
              <a:pPr>
                <a:defRPr/>
              </a:pPr>
              <a:t>2024/8/24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67BD9E1-3D86-4738-A8EE-FCCB73B24665}" type="slidenum">
              <a:rPr lang="zh-CN" altLang="en-US"/>
              <a:pPr>
                <a:defRPr/>
              </a:pPr>
              <a:t>‹#›</a:t>
            </a:fld>
            <a:endParaRPr lang="zh-CN" altLang="en-US"/>
          </a:p>
        </p:txBody>
      </p:sp>
    </p:spTree>
    <p:extLst>
      <p:ext uri="{BB962C8B-B14F-4D97-AF65-F5344CB8AC3E}">
        <p14:creationId xmlns:p14="http://schemas.microsoft.com/office/powerpoint/2010/main" val="111843025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17981" y="1825890"/>
            <a:ext cx="4440642" cy="435172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282366" y="1825890"/>
            <a:ext cx="4440643" cy="435172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867034" eaLnBrk="1" hangingPunct="1"/>
            <a:fld id="{43A93E93-166D-47F5-9EF1-ACEABE24AEEA}" type="datetimeFigureOut">
              <a:rPr lang="zh-CN" altLang="en-US" b="0" smtClean="0">
                <a:solidFill>
                  <a:prstClr val="black">
                    <a:tint val="75000"/>
                  </a:prstClr>
                </a:solidFill>
                <a:latin typeface="Calibri" panose="020F0502020204030204" pitchFamily="34" charset="0"/>
              </a:rPr>
              <a:pPr defTabSz="867034" eaLnBrk="1" hangingPunct="1"/>
              <a:t>2024/8/24</a:t>
            </a:fld>
            <a:endParaRPr lang="zh-CN" altLang="en-US" b="0">
              <a:solidFill>
                <a:prstClr val="black">
                  <a:tint val="75000"/>
                </a:prstClr>
              </a:solidFill>
              <a:latin typeface="Calibri" panose="020F0502020204030204" pitchFamily="34" charset="0"/>
            </a:endParaRPr>
          </a:p>
        </p:txBody>
      </p:sp>
      <p:sp>
        <p:nvSpPr>
          <p:cNvPr id="6" name="页脚占位符 5"/>
          <p:cNvSpPr>
            <a:spLocks noGrp="1"/>
          </p:cNvSpPr>
          <p:nvPr>
            <p:ph type="ftr" sz="quarter" idx="11"/>
          </p:nvPr>
        </p:nvSpPr>
        <p:spPr/>
        <p:txBody>
          <a:bodyPr/>
          <a:lstStyle/>
          <a:p>
            <a:pPr defTabSz="867034" eaLnBrk="1" hangingPunct="1"/>
            <a:endParaRPr lang="zh-CN" altLang="en-US" b="0">
              <a:solidFill>
                <a:prstClr val="black">
                  <a:tint val="75000"/>
                </a:prstClr>
              </a:solidFill>
              <a:latin typeface="Calibri" panose="020F0502020204030204" pitchFamily="34" charset="0"/>
            </a:endParaRPr>
          </a:p>
        </p:txBody>
      </p:sp>
      <p:sp>
        <p:nvSpPr>
          <p:cNvPr id="7" name="灯片编号占位符 6"/>
          <p:cNvSpPr>
            <a:spLocks noGrp="1"/>
          </p:cNvSpPr>
          <p:nvPr>
            <p:ph type="sldNum" sz="quarter" idx="12"/>
          </p:nvPr>
        </p:nvSpPr>
        <p:spPr/>
        <p:txBody>
          <a:bodyPr/>
          <a:lstStyle/>
          <a:p>
            <a:pPr defTabSz="867034" eaLnBrk="1" hangingPunct="1"/>
            <a:fld id="{118D5ACA-62CA-46DB-AD6B-12EDD6D51A23}" type="slidenum">
              <a:rPr lang="zh-CN" altLang="en-US" b="0" smtClean="0">
                <a:solidFill>
                  <a:prstClr val="black">
                    <a:tint val="75000"/>
                  </a:prstClr>
                </a:solidFill>
                <a:latin typeface="Calibri" panose="020F0502020204030204" pitchFamily="34" charset="0"/>
              </a:rPr>
              <a:pPr defTabSz="867034" eaLnBrk="1" hangingPunct="1"/>
              <a:t>‹#›</a:t>
            </a:fld>
            <a:endParaRPr lang="zh-CN" altLang="en-US" b="0">
              <a:solidFill>
                <a:prstClr val="black">
                  <a:tint val="75000"/>
                </a:prstClr>
              </a:solidFill>
              <a:latin typeface="Calibri" panose="020F0502020204030204" pitchFamily="34" charset="0"/>
            </a:endParaRPr>
          </a:p>
        </p:txBody>
      </p:sp>
    </p:spTree>
    <p:extLst>
      <p:ext uri="{BB962C8B-B14F-4D97-AF65-F5344CB8AC3E}">
        <p14:creationId xmlns:p14="http://schemas.microsoft.com/office/powerpoint/2010/main" val="180656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867034" eaLnBrk="1" hangingPunct="1"/>
            <a:fld id="{43A93E93-166D-47F5-9EF1-ACEABE24AEEA}" type="datetimeFigureOut">
              <a:rPr lang="zh-CN" altLang="en-US" b="0" smtClean="0">
                <a:solidFill>
                  <a:prstClr val="black">
                    <a:tint val="75000"/>
                  </a:prstClr>
                </a:solidFill>
                <a:latin typeface="Calibri" panose="020F0502020204030204" pitchFamily="34" charset="0"/>
              </a:rPr>
              <a:pPr defTabSz="867034" eaLnBrk="1" hangingPunct="1"/>
              <a:t>2024/8/24</a:t>
            </a:fld>
            <a:endParaRPr lang="zh-CN" altLang="en-US" b="0">
              <a:solidFill>
                <a:prstClr val="black">
                  <a:tint val="75000"/>
                </a:prstClr>
              </a:solidFill>
              <a:latin typeface="Calibri" panose="020F0502020204030204" pitchFamily="34" charset="0"/>
            </a:endParaRPr>
          </a:p>
        </p:txBody>
      </p:sp>
      <p:sp>
        <p:nvSpPr>
          <p:cNvPr id="3" name="页脚占位符 2"/>
          <p:cNvSpPr>
            <a:spLocks noGrp="1"/>
          </p:cNvSpPr>
          <p:nvPr>
            <p:ph type="ftr" sz="quarter" idx="11"/>
          </p:nvPr>
        </p:nvSpPr>
        <p:spPr/>
        <p:txBody>
          <a:bodyPr/>
          <a:lstStyle/>
          <a:p>
            <a:pPr defTabSz="867034" eaLnBrk="1" hangingPunct="1"/>
            <a:endParaRPr lang="zh-CN" altLang="en-US" b="0">
              <a:solidFill>
                <a:prstClr val="black">
                  <a:tint val="75000"/>
                </a:prstClr>
              </a:solidFill>
              <a:latin typeface="Calibri" panose="020F0502020204030204" pitchFamily="34" charset="0"/>
            </a:endParaRPr>
          </a:p>
        </p:txBody>
      </p:sp>
      <p:sp>
        <p:nvSpPr>
          <p:cNvPr id="4" name="灯片编号占位符 3"/>
          <p:cNvSpPr>
            <a:spLocks noGrp="1"/>
          </p:cNvSpPr>
          <p:nvPr>
            <p:ph type="sldNum" sz="quarter" idx="12"/>
          </p:nvPr>
        </p:nvSpPr>
        <p:spPr/>
        <p:txBody>
          <a:bodyPr/>
          <a:lstStyle/>
          <a:p>
            <a:pPr defTabSz="867034" eaLnBrk="1" hangingPunct="1"/>
            <a:fld id="{118D5ACA-62CA-46DB-AD6B-12EDD6D51A23}" type="slidenum">
              <a:rPr lang="zh-CN" altLang="en-US" b="0" smtClean="0">
                <a:solidFill>
                  <a:prstClr val="black">
                    <a:tint val="75000"/>
                  </a:prstClr>
                </a:solidFill>
                <a:latin typeface="Calibri" panose="020F0502020204030204" pitchFamily="34" charset="0"/>
              </a:rPr>
              <a:pPr defTabSz="867034" eaLnBrk="1" hangingPunct="1"/>
              <a:t>‹#›</a:t>
            </a:fld>
            <a:endParaRPr lang="zh-CN" altLang="en-US" b="0">
              <a:solidFill>
                <a:prstClr val="black">
                  <a:tint val="75000"/>
                </a:prstClr>
              </a:solidFill>
              <a:latin typeface="Calibri" panose="020F0502020204030204" pitchFamily="34" charset="0"/>
            </a:endParaRPr>
          </a:p>
        </p:txBody>
      </p:sp>
    </p:spTree>
    <p:extLst>
      <p:ext uri="{BB962C8B-B14F-4D97-AF65-F5344CB8AC3E}">
        <p14:creationId xmlns:p14="http://schemas.microsoft.com/office/powerpoint/2010/main" val="179560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22288" y="274638"/>
            <a:ext cx="939641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522288" y="1600200"/>
            <a:ext cx="9396412"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pPr>
              <a:defRPr/>
            </a:pPr>
            <a:fld id="{B58B331E-A72A-44E8-8FE7-01E0637B3000}" type="slidenum">
              <a:rPr lang="zh-CN" altLang="en-US"/>
              <a:pPr>
                <a:defRPr/>
              </a:pPr>
              <a:t>‹#›</a:t>
            </a:fld>
            <a:endParaRPr lang="zh-CN" altLang="en-US"/>
          </a:p>
        </p:txBody>
      </p:sp>
    </p:spTree>
    <p:extLst>
      <p:ext uri="{BB962C8B-B14F-4D97-AF65-F5344CB8AC3E}">
        <p14:creationId xmlns:p14="http://schemas.microsoft.com/office/powerpoint/2010/main" val="135262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5500" y="4406900"/>
            <a:ext cx="8874125"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825500" y="2906713"/>
            <a:ext cx="8874125"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993164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22288" y="274638"/>
            <a:ext cx="9396412"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522288" y="1600200"/>
            <a:ext cx="462121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295900" y="1600200"/>
            <a:ext cx="4622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9798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22288" y="274638"/>
            <a:ext cx="9396412"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22288" y="1535113"/>
            <a:ext cx="46132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522288" y="2174875"/>
            <a:ext cx="46132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303838" y="1535113"/>
            <a:ext cx="46148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303838" y="2174875"/>
            <a:ext cx="46148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9073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22288" y="274638"/>
            <a:ext cx="9396412"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6383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pPr>
              <a:defRPr/>
            </a:pPr>
            <a:fld id="{5CD8FB3A-287F-493E-9914-50C7C061C55A}" type="slidenum">
              <a:rPr lang="zh-CN" altLang="en-US"/>
              <a:pPr>
                <a:defRPr/>
              </a:pPr>
              <a:t>‹#›</a:t>
            </a:fld>
            <a:fld id="{5ABD1F16-0EB1-45E6-9958-FD4A2D51CE63}" type="slidenum">
              <a:rPr lang="zh-CN" altLang="en-US"/>
              <a:pPr>
                <a:defRPr/>
              </a:pPr>
              <a:t>‹#›</a:t>
            </a:fld>
            <a:fld id="{449411A6-C4F3-41C9-B822-B5602ADCD3A4}" type="slidenum">
              <a:rPr lang="zh-CN" altLang="en-US"/>
              <a:pPr>
                <a:defRPr/>
              </a:pPr>
              <a:t>‹#›</a:t>
            </a:fld>
            <a:fld id="{961F0D8B-F660-48DD-A07F-43A3B6332A76}" type="slidenum">
              <a:rPr lang="zh-CN" altLang="en-US"/>
              <a:pPr>
                <a:defRPr/>
              </a:pPr>
              <a:t>‹#›</a:t>
            </a:fld>
            <a:fld id="{1AF46A2F-B791-4142-AC83-78AF78D62D8F}" type="slidenum">
              <a:rPr lang="zh-CN" altLang="en-US"/>
              <a:pPr>
                <a:defRPr/>
              </a:pPr>
              <a:t>‹#›</a:t>
            </a:fld>
            <a:fld id="{BD0AEDF9-61D6-46CB-9A45-EBB8616E7BE9}" type="slidenum">
              <a:rPr lang="zh-CN" altLang="en-US"/>
              <a:pPr>
                <a:defRPr/>
              </a:pPr>
              <a:t>‹#›</a:t>
            </a:fld>
            <a:fld id="{03D3F4E9-0F1F-4C2E-BF77-6E13E635FFA4}" type="slidenum">
              <a:rPr lang="zh-CN" altLang="en-US"/>
              <a:pPr>
                <a:defRPr/>
              </a:pPr>
              <a:t>‹#›</a:t>
            </a:fld>
            <a:fld id="{1A13C105-3B82-4D42-9A9C-A87A5A07204C}" type="slidenum">
              <a:rPr lang="zh-CN" altLang="en-US"/>
              <a:pPr>
                <a:defRPr/>
              </a:pPr>
              <a:t>‹#›</a:t>
            </a:fld>
            <a:fld id="{82D07920-01CB-4522-9607-31404F634F00}" type="slidenum">
              <a:rPr lang="zh-CN" altLang="en-US"/>
              <a:pPr>
                <a:defRPr/>
              </a:pPr>
              <a:t>‹#›</a:t>
            </a:fld>
            <a:fld id="{3355E114-208F-4640-A127-54FA10FA24FB}" type="slidenum">
              <a:rPr lang="zh-CN" altLang="en-US"/>
              <a:pPr>
                <a:defRPr/>
              </a:pPr>
              <a:t>‹#›</a:t>
            </a:fld>
            <a:fld id="{5C3B195B-789B-4FF4-8BB4-791D1D5059EE}" type="slidenum">
              <a:rPr lang="zh-CN" altLang="en-US"/>
              <a:pPr>
                <a:defRPr/>
              </a:pPr>
              <a:t>‹#›</a:t>
            </a:fld>
            <a:fld id="{4B9F753B-D34B-4B1C-A608-BEB531D10580}" type="slidenum">
              <a:rPr lang="zh-CN" altLang="en-US"/>
              <a:pPr>
                <a:defRPr/>
              </a:pPr>
              <a:t>‹#›</a:t>
            </a:fld>
            <a:endParaRPr lang="zh-CN" altLang="en-US"/>
          </a:p>
        </p:txBody>
      </p:sp>
    </p:spTree>
    <p:extLst>
      <p:ext uri="{BB962C8B-B14F-4D97-AF65-F5344CB8AC3E}">
        <p14:creationId xmlns:p14="http://schemas.microsoft.com/office/powerpoint/2010/main" val="92209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2288" y="273050"/>
            <a:ext cx="3435350"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081463" y="273050"/>
            <a:ext cx="58372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22288" y="1435100"/>
            <a:ext cx="3435350"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91873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46288" y="4800600"/>
            <a:ext cx="6264275"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046288" y="612775"/>
            <a:ext cx="6264275"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046288" y="5367338"/>
            <a:ext cx="6264275"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532177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8" name="Rectangle 17"/>
          <p:cNvSpPr>
            <a:spLocks noChangeArrowheads="1"/>
          </p:cNvSpPr>
          <p:nvPr/>
        </p:nvSpPr>
        <p:spPr bwMode="auto">
          <a:xfrm>
            <a:off x="0" y="1052513"/>
            <a:ext cx="10274300" cy="76200"/>
          </a:xfrm>
          <a:prstGeom prst="rect">
            <a:avLst/>
          </a:prstGeom>
          <a:gradFill rotWithShape="1">
            <a:gsLst>
              <a:gs pos="0">
                <a:schemeClr val="accent2"/>
              </a:gs>
              <a:gs pos="100000">
                <a:srgbClr val="F6F6FD"/>
              </a:gs>
            </a:gsLst>
            <a:lin ang="0" scaled="1"/>
          </a:gradFill>
          <a:ln w="9525">
            <a:noFill/>
            <a:miter lim="800000"/>
            <a:headEnd/>
            <a:tailEnd/>
          </a:ln>
        </p:spPr>
        <p:txBody>
          <a:bodyPr wrap="none" anchor="ctr"/>
          <a:lstStyle/>
          <a:p>
            <a:pPr algn="r" eaLnBrk="1" hangingPunct="1">
              <a:lnSpc>
                <a:spcPct val="110000"/>
              </a:lnSpc>
              <a:spcBef>
                <a:spcPct val="20000"/>
              </a:spcBef>
              <a:buFontTx/>
              <a:buChar char="•"/>
              <a:defRPr/>
            </a:pPr>
            <a:endParaRPr lang="zh-CN" altLang="en-US">
              <a:effectLst>
                <a:outerShdw blurRad="38100" dist="38100" dir="2700000" algn="tl">
                  <a:srgbClr val="FFFFFF"/>
                </a:outerShdw>
              </a:effectLst>
            </a:endParaRPr>
          </a:p>
        </p:txBody>
      </p:sp>
      <p:sp>
        <p:nvSpPr>
          <p:cNvPr id="4" name="灯片编号占位符 3"/>
          <p:cNvSpPr>
            <a:spLocks noGrp="1"/>
          </p:cNvSpPr>
          <p:nvPr>
            <p:ph type="sldNum" sz="quarter" idx="4"/>
          </p:nvPr>
        </p:nvSpPr>
        <p:spPr>
          <a:xfrm>
            <a:off x="8005763" y="6492875"/>
            <a:ext cx="24352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微软雅黑" panose="020B0503020204020204" pitchFamily="34" charset="-122"/>
              </a:defRPr>
            </a:lvl1pPr>
          </a:lstStyle>
          <a:p>
            <a:pPr>
              <a:defRPr/>
            </a:pPr>
            <a:fld id="{A48CA728-FB9B-44B4-82CD-562F8286CA8C}"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674" r:id="rId1"/>
    <p:sldLayoutId id="2147484605"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sz="4400">
          <a:solidFill>
            <a:schemeClr val="tx2"/>
          </a:solidFill>
          <a:latin typeface="Times New Roman" pitchFamily="18" charset="0"/>
          <a:ea typeface="宋体" pitchFamily="2" charset="-122"/>
        </a:defRPr>
      </a:lvl5pPr>
      <a:lvl6pPr marL="457200" algn="ctr" rtl="0" eaLnBrk="0" fontAlgn="base" hangingPunct="0">
        <a:spcBef>
          <a:spcPct val="0"/>
        </a:spcBef>
        <a:spcAft>
          <a:spcPct val="0"/>
        </a:spcAft>
        <a:defRPr sz="4400">
          <a:solidFill>
            <a:schemeClr val="tx2"/>
          </a:solidFill>
          <a:latin typeface="Times New Roman" pitchFamily="18" charset="0"/>
          <a:ea typeface="宋体" pitchFamily="2" charset="-122"/>
        </a:defRPr>
      </a:lvl6pPr>
      <a:lvl7pPr marL="914400" algn="ctr" rtl="0" eaLnBrk="0" fontAlgn="base" hangingPunct="0">
        <a:spcBef>
          <a:spcPct val="0"/>
        </a:spcBef>
        <a:spcAft>
          <a:spcPct val="0"/>
        </a:spcAft>
        <a:defRPr sz="4400">
          <a:solidFill>
            <a:schemeClr val="tx2"/>
          </a:solidFill>
          <a:latin typeface="Times New Roman" pitchFamily="18" charset="0"/>
          <a:ea typeface="宋体" pitchFamily="2" charset="-122"/>
        </a:defRPr>
      </a:lvl7pPr>
      <a:lvl8pPr marL="1371600" algn="ctr" rtl="0" eaLnBrk="0" fontAlgn="base" hangingPunct="0">
        <a:spcBef>
          <a:spcPct val="0"/>
        </a:spcBef>
        <a:spcAft>
          <a:spcPct val="0"/>
        </a:spcAft>
        <a:defRPr sz="4400">
          <a:solidFill>
            <a:schemeClr val="tx2"/>
          </a:solidFill>
          <a:latin typeface="Times New Roman" pitchFamily="18" charset="0"/>
          <a:ea typeface="宋体" pitchFamily="2" charset="-122"/>
        </a:defRPr>
      </a:lvl8pPr>
      <a:lvl9pPr marL="1828800" algn="ctr" rtl="0" eaLnBrk="0" fontAlgn="base" hangingPunct="0">
        <a:spcBef>
          <a:spcPct val="0"/>
        </a:spcBef>
        <a:spcAft>
          <a:spcPct val="0"/>
        </a:spcAft>
        <a:defRPr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q"/>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标题占位符 1"/>
          <p:cNvSpPr>
            <a:spLocks noGrp="1"/>
          </p:cNvSpPr>
          <p:nvPr>
            <p:ph type="title"/>
          </p:nvPr>
        </p:nvSpPr>
        <p:spPr bwMode="auto">
          <a:xfrm>
            <a:off x="717550" y="365125"/>
            <a:ext cx="900588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19" name="文本占位符 2"/>
          <p:cNvSpPr>
            <a:spLocks noGrp="1"/>
          </p:cNvSpPr>
          <p:nvPr>
            <p:ph type="body" idx="1"/>
          </p:nvPr>
        </p:nvSpPr>
        <p:spPr bwMode="auto">
          <a:xfrm>
            <a:off x="717550" y="1825625"/>
            <a:ext cx="90058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717550" y="6356350"/>
            <a:ext cx="2349500" cy="365125"/>
          </a:xfrm>
          <a:prstGeom prst="rect">
            <a:avLst/>
          </a:prstGeom>
        </p:spPr>
        <p:txBody>
          <a:bodyPr vert="horz" lIns="91440" tIns="45720" rIns="91440" bIns="45720" rtlCol="0" anchor="ctr"/>
          <a:lstStyle>
            <a:lvl1pPr algn="l" defTabSz="867034" eaLnBrk="1" hangingPunct="1">
              <a:defRPr sz="853" b="0">
                <a:solidFill>
                  <a:prstClr val="black">
                    <a:tint val="75000"/>
                  </a:prstClr>
                </a:solidFill>
                <a:latin typeface="Calibri" panose="020F0502020204030204" pitchFamily="34" charset="0"/>
              </a:defRPr>
            </a:lvl1pPr>
          </a:lstStyle>
          <a:p>
            <a:pPr>
              <a:defRPr/>
            </a:pPr>
            <a:fld id="{0D720133-77E5-46A3-917E-08CE57D13F70}" type="datetimeFigureOut">
              <a:rPr lang="zh-CN" altLang="en-US"/>
              <a:pPr>
                <a:defRPr/>
              </a:pPr>
              <a:t>2024/8/24</a:t>
            </a:fld>
            <a:endParaRPr lang="zh-CN" altLang="en-US"/>
          </a:p>
        </p:txBody>
      </p:sp>
      <p:sp>
        <p:nvSpPr>
          <p:cNvPr id="5" name="页脚占位符 4"/>
          <p:cNvSpPr>
            <a:spLocks noGrp="1"/>
          </p:cNvSpPr>
          <p:nvPr>
            <p:ph type="ftr" sz="quarter" idx="3"/>
          </p:nvPr>
        </p:nvSpPr>
        <p:spPr>
          <a:xfrm>
            <a:off x="3459163" y="6356350"/>
            <a:ext cx="3522662" cy="365125"/>
          </a:xfrm>
          <a:prstGeom prst="rect">
            <a:avLst/>
          </a:prstGeom>
        </p:spPr>
        <p:txBody>
          <a:bodyPr vert="horz" lIns="91440" tIns="45720" rIns="91440" bIns="45720" rtlCol="0" anchor="ctr"/>
          <a:lstStyle>
            <a:lvl1pPr algn="ctr" defTabSz="867034" eaLnBrk="1" hangingPunct="1">
              <a:defRPr sz="853" b="0">
                <a:solidFill>
                  <a:prstClr val="black">
                    <a:tint val="75000"/>
                  </a:prstClr>
                </a:solidFill>
                <a:latin typeface="Calibri" panose="020F0502020204030204" pitchFamily="34" charset="0"/>
              </a:defRPr>
            </a:lvl1pPr>
          </a:lstStyle>
          <a:p>
            <a:pPr>
              <a:defRPr/>
            </a:pPr>
            <a:endParaRPr lang="zh-CN" altLang="en-US"/>
          </a:p>
        </p:txBody>
      </p:sp>
      <p:sp>
        <p:nvSpPr>
          <p:cNvPr id="6" name="灯片编号占位符 5"/>
          <p:cNvSpPr>
            <a:spLocks noGrp="1"/>
          </p:cNvSpPr>
          <p:nvPr>
            <p:ph type="sldNum" sz="quarter" idx="4"/>
          </p:nvPr>
        </p:nvSpPr>
        <p:spPr>
          <a:xfrm>
            <a:off x="7373938" y="6356350"/>
            <a:ext cx="2349500" cy="365125"/>
          </a:xfrm>
          <a:prstGeom prst="rect">
            <a:avLst/>
          </a:prstGeom>
        </p:spPr>
        <p:txBody>
          <a:bodyPr vert="horz" lIns="91440" tIns="45720" rIns="91440" bIns="45720" rtlCol="0" anchor="ctr"/>
          <a:lstStyle>
            <a:lvl1pPr algn="r" defTabSz="867034" eaLnBrk="1" hangingPunct="1">
              <a:defRPr sz="853" b="0">
                <a:solidFill>
                  <a:prstClr val="black">
                    <a:tint val="75000"/>
                  </a:prstClr>
                </a:solidFill>
                <a:latin typeface="Calibri" panose="020F0502020204030204" pitchFamily="34" charset="0"/>
              </a:defRPr>
            </a:lvl1pPr>
          </a:lstStyle>
          <a:p>
            <a:pPr>
              <a:defRPr/>
            </a:pPr>
            <a:fld id="{D01232E6-EAAE-44D3-B56A-08C6DD9BCAD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672" r:id="rId1"/>
    <p:sldLayoutId id="2147484673" r:id="rId2"/>
  </p:sldLayoutIdLst>
  <p:transition spd="med">
    <p:fade/>
  </p:transition>
  <p:txStyles>
    <p:titleStyle>
      <a:lvl1pPr algn="l" defTabSz="649288" rtl="0" eaLnBrk="0" fontAlgn="base" hangingPunct="0">
        <a:lnSpc>
          <a:spcPct val="90000"/>
        </a:lnSpc>
        <a:spcBef>
          <a:spcPct val="0"/>
        </a:spcBef>
        <a:spcAft>
          <a:spcPct val="0"/>
        </a:spcAft>
        <a:defRPr sz="3100" kern="1200">
          <a:solidFill>
            <a:schemeClr val="tx1"/>
          </a:solidFill>
          <a:latin typeface="+mj-lt"/>
          <a:ea typeface="+mj-ea"/>
          <a:cs typeface="+mj-cs"/>
        </a:defRPr>
      </a:lvl1pPr>
      <a:lvl2pPr algn="l" defTabSz="649288" rtl="0" eaLnBrk="0" fontAlgn="base" hangingPunct="0">
        <a:lnSpc>
          <a:spcPct val="90000"/>
        </a:lnSpc>
        <a:spcBef>
          <a:spcPct val="0"/>
        </a:spcBef>
        <a:spcAft>
          <a:spcPct val="0"/>
        </a:spcAft>
        <a:defRPr sz="3100">
          <a:solidFill>
            <a:schemeClr val="tx1"/>
          </a:solidFill>
          <a:latin typeface="Calibri Light" panose="020F0302020204030204" pitchFamily="34" charset="0"/>
          <a:ea typeface="宋体" panose="02010600030101010101" pitchFamily="2" charset="-122"/>
        </a:defRPr>
      </a:lvl2pPr>
      <a:lvl3pPr algn="l" defTabSz="649288" rtl="0" eaLnBrk="0" fontAlgn="base" hangingPunct="0">
        <a:lnSpc>
          <a:spcPct val="90000"/>
        </a:lnSpc>
        <a:spcBef>
          <a:spcPct val="0"/>
        </a:spcBef>
        <a:spcAft>
          <a:spcPct val="0"/>
        </a:spcAft>
        <a:defRPr sz="3100">
          <a:solidFill>
            <a:schemeClr val="tx1"/>
          </a:solidFill>
          <a:latin typeface="Calibri Light" panose="020F0302020204030204" pitchFamily="34" charset="0"/>
          <a:ea typeface="宋体" panose="02010600030101010101" pitchFamily="2" charset="-122"/>
        </a:defRPr>
      </a:lvl3pPr>
      <a:lvl4pPr algn="l" defTabSz="649288" rtl="0" eaLnBrk="0" fontAlgn="base" hangingPunct="0">
        <a:lnSpc>
          <a:spcPct val="90000"/>
        </a:lnSpc>
        <a:spcBef>
          <a:spcPct val="0"/>
        </a:spcBef>
        <a:spcAft>
          <a:spcPct val="0"/>
        </a:spcAft>
        <a:defRPr sz="3100">
          <a:solidFill>
            <a:schemeClr val="tx1"/>
          </a:solidFill>
          <a:latin typeface="Calibri Light" panose="020F0302020204030204" pitchFamily="34" charset="0"/>
          <a:ea typeface="宋体" panose="02010600030101010101" pitchFamily="2" charset="-122"/>
        </a:defRPr>
      </a:lvl4pPr>
      <a:lvl5pPr algn="l" defTabSz="649288" rtl="0" eaLnBrk="0" fontAlgn="base" hangingPunct="0">
        <a:lnSpc>
          <a:spcPct val="90000"/>
        </a:lnSpc>
        <a:spcBef>
          <a:spcPct val="0"/>
        </a:spcBef>
        <a:spcAft>
          <a:spcPct val="0"/>
        </a:spcAft>
        <a:defRPr sz="3100">
          <a:solidFill>
            <a:schemeClr val="tx1"/>
          </a:solidFill>
          <a:latin typeface="Calibri Light" panose="020F0302020204030204" pitchFamily="34" charset="0"/>
          <a:ea typeface="宋体" panose="02010600030101010101" pitchFamily="2" charset="-122"/>
        </a:defRPr>
      </a:lvl5pPr>
      <a:lvl6pPr marL="457200" algn="l" defTabSz="649288" rtl="0" fontAlgn="base">
        <a:lnSpc>
          <a:spcPct val="90000"/>
        </a:lnSpc>
        <a:spcBef>
          <a:spcPct val="0"/>
        </a:spcBef>
        <a:spcAft>
          <a:spcPct val="0"/>
        </a:spcAft>
        <a:defRPr sz="3100">
          <a:solidFill>
            <a:schemeClr val="tx1"/>
          </a:solidFill>
          <a:latin typeface="Calibri Light" panose="020F0302020204030204" pitchFamily="34" charset="0"/>
          <a:ea typeface="宋体" panose="02010600030101010101" pitchFamily="2" charset="-122"/>
        </a:defRPr>
      </a:lvl6pPr>
      <a:lvl7pPr marL="914400" algn="l" defTabSz="649288" rtl="0" fontAlgn="base">
        <a:lnSpc>
          <a:spcPct val="90000"/>
        </a:lnSpc>
        <a:spcBef>
          <a:spcPct val="0"/>
        </a:spcBef>
        <a:spcAft>
          <a:spcPct val="0"/>
        </a:spcAft>
        <a:defRPr sz="3100">
          <a:solidFill>
            <a:schemeClr val="tx1"/>
          </a:solidFill>
          <a:latin typeface="Calibri Light" panose="020F0302020204030204" pitchFamily="34" charset="0"/>
          <a:ea typeface="宋体" panose="02010600030101010101" pitchFamily="2" charset="-122"/>
        </a:defRPr>
      </a:lvl7pPr>
      <a:lvl8pPr marL="1371600" algn="l" defTabSz="649288" rtl="0" fontAlgn="base">
        <a:lnSpc>
          <a:spcPct val="90000"/>
        </a:lnSpc>
        <a:spcBef>
          <a:spcPct val="0"/>
        </a:spcBef>
        <a:spcAft>
          <a:spcPct val="0"/>
        </a:spcAft>
        <a:defRPr sz="3100">
          <a:solidFill>
            <a:schemeClr val="tx1"/>
          </a:solidFill>
          <a:latin typeface="Calibri Light" panose="020F0302020204030204" pitchFamily="34" charset="0"/>
          <a:ea typeface="宋体" panose="02010600030101010101" pitchFamily="2" charset="-122"/>
        </a:defRPr>
      </a:lvl8pPr>
      <a:lvl9pPr marL="1828800" algn="l" defTabSz="649288" rtl="0" fontAlgn="base">
        <a:lnSpc>
          <a:spcPct val="90000"/>
        </a:lnSpc>
        <a:spcBef>
          <a:spcPct val="0"/>
        </a:spcBef>
        <a:spcAft>
          <a:spcPct val="0"/>
        </a:spcAft>
        <a:defRPr sz="3100">
          <a:solidFill>
            <a:schemeClr val="tx1"/>
          </a:solidFill>
          <a:latin typeface="Calibri Light" panose="020F0302020204030204" pitchFamily="34" charset="0"/>
          <a:ea typeface="宋体" panose="02010600030101010101" pitchFamily="2" charset="-122"/>
        </a:defRPr>
      </a:lvl9pPr>
    </p:titleStyle>
    <p:bodyStyle>
      <a:lvl1pPr marL="161925" indent="-161925" algn="l" defTabSz="649288" rtl="0" eaLnBrk="0" fontAlgn="base" hangingPunct="0">
        <a:lnSpc>
          <a:spcPct val="90000"/>
        </a:lnSpc>
        <a:spcBef>
          <a:spcPts val="713"/>
        </a:spcBef>
        <a:spcAft>
          <a:spcPct val="0"/>
        </a:spcAft>
        <a:buFont typeface="Arial" panose="020B0604020202020204" pitchFamily="34" charset="0"/>
        <a:buChar char="•"/>
        <a:defRPr sz="1900" kern="1200">
          <a:solidFill>
            <a:schemeClr val="tx1"/>
          </a:solidFill>
          <a:latin typeface="+mn-lt"/>
          <a:ea typeface="+mn-ea"/>
          <a:cs typeface="+mn-cs"/>
        </a:defRPr>
      </a:lvl1pPr>
      <a:lvl2pPr marL="487363" indent="-161925" algn="l" defTabSz="649288" rtl="0" eaLnBrk="0" fontAlgn="base" hangingPunct="0">
        <a:lnSpc>
          <a:spcPct val="90000"/>
        </a:lnSpc>
        <a:spcBef>
          <a:spcPts val="350"/>
        </a:spcBef>
        <a:spcAft>
          <a:spcPct val="0"/>
        </a:spcAft>
        <a:buFont typeface="Arial" panose="020B0604020202020204" pitchFamily="34" charset="0"/>
        <a:buChar char="•"/>
        <a:defRPr sz="1700" kern="1200">
          <a:solidFill>
            <a:schemeClr val="tx1"/>
          </a:solidFill>
          <a:latin typeface="+mn-lt"/>
          <a:ea typeface="+mn-ea"/>
          <a:cs typeface="+mn-cs"/>
        </a:defRPr>
      </a:lvl2pPr>
      <a:lvl3pPr marL="812800" indent="-161925" algn="l" defTabSz="649288" rtl="0" eaLnBrk="0" fontAlgn="base" hangingPunct="0">
        <a:lnSpc>
          <a:spcPct val="90000"/>
        </a:lnSpc>
        <a:spcBef>
          <a:spcPts val="350"/>
        </a:spcBef>
        <a:spcAft>
          <a:spcPct val="0"/>
        </a:spcAft>
        <a:buFont typeface="Arial" panose="020B0604020202020204" pitchFamily="34" charset="0"/>
        <a:buChar char="•"/>
        <a:defRPr sz="1400" kern="1200">
          <a:solidFill>
            <a:schemeClr val="tx1"/>
          </a:solidFill>
          <a:latin typeface="+mn-lt"/>
          <a:ea typeface="+mn-ea"/>
          <a:cs typeface="+mn-cs"/>
        </a:defRPr>
      </a:lvl3pPr>
      <a:lvl4pPr marL="1136650" indent="-161925" algn="l" defTabSz="649288" rtl="0" eaLnBrk="0" fontAlgn="base" hangingPunct="0">
        <a:lnSpc>
          <a:spcPct val="90000"/>
        </a:lnSpc>
        <a:spcBef>
          <a:spcPts val="350"/>
        </a:spcBef>
        <a:spcAft>
          <a:spcPct val="0"/>
        </a:spcAft>
        <a:buFont typeface="Arial" panose="020B0604020202020204" pitchFamily="34" charset="0"/>
        <a:buChar char="•"/>
        <a:defRPr sz="1200" kern="1200">
          <a:solidFill>
            <a:schemeClr val="tx1"/>
          </a:solidFill>
          <a:latin typeface="+mn-lt"/>
          <a:ea typeface="+mn-ea"/>
          <a:cs typeface="+mn-cs"/>
        </a:defRPr>
      </a:lvl4pPr>
      <a:lvl5pPr marL="1462088" indent="-161925" algn="l" defTabSz="649288" rtl="0" eaLnBrk="0" fontAlgn="base" hangingPunct="0">
        <a:lnSpc>
          <a:spcPct val="90000"/>
        </a:lnSpc>
        <a:spcBef>
          <a:spcPts val="350"/>
        </a:spcBef>
        <a:spcAft>
          <a:spcPct val="0"/>
        </a:spcAft>
        <a:buFont typeface="Arial" panose="020B0604020202020204" pitchFamily="34" charset="0"/>
        <a:buChar char="•"/>
        <a:defRPr sz="1200" kern="1200">
          <a:solidFill>
            <a:schemeClr val="tx1"/>
          </a:solidFill>
          <a:latin typeface="+mn-lt"/>
          <a:ea typeface="+mn-ea"/>
          <a:cs typeface="+mn-cs"/>
        </a:defRPr>
      </a:lvl5pPr>
      <a:lvl6pPr marL="1788258"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396"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533"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671"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76" rtl="0" eaLnBrk="1" latinLnBrk="0" hangingPunct="1">
        <a:defRPr sz="1280" kern="1200">
          <a:solidFill>
            <a:schemeClr val="tx1"/>
          </a:solidFill>
          <a:latin typeface="+mn-lt"/>
          <a:ea typeface="+mn-ea"/>
          <a:cs typeface="+mn-cs"/>
        </a:defRPr>
      </a:lvl1pPr>
      <a:lvl2pPr marL="325138" algn="l" defTabSz="650276" rtl="0" eaLnBrk="1" latinLnBrk="0" hangingPunct="1">
        <a:defRPr sz="1280" kern="1200">
          <a:solidFill>
            <a:schemeClr val="tx1"/>
          </a:solidFill>
          <a:latin typeface="+mn-lt"/>
          <a:ea typeface="+mn-ea"/>
          <a:cs typeface="+mn-cs"/>
        </a:defRPr>
      </a:lvl2pPr>
      <a:lvl3pPr marL="650276" algn="l" defTabSz="650276" rtl="0" eaLnBrk="1" latinLnBrk="0" hangingPunct="1">
        <a:defRPr sz="1280" kern="1200">
          <a:solidFill>
            <a:schemeClr val="tx1"/>
          </a:solidFill>
          <a:latin typeface="+mn-lt"/>
          <a:ea typeface="+mn-ea"/>
          <a:cs typeface="+mn-cs"/>
        </a:defRPr>
      </a:lvl3pPr>
      <a:lvl4pPr marL="975413" algn="l" defTabSz="650276" rtl="0" eaLnBrk="1" latinLnBrk="0" hangingPunct="1">
        <a:defRPr sz="1280" kern="1200">
          <a:solidFill>
            <a:schemeClr val="tx1"/>
          </a:solidFill>
          <a:latin typeface="+mn-lt"/>
          <a:ea typeface="+mn-ea"/>
          <a:cs typeface="+mn-cs"/>
        </a:defRPr>
      </a:lvl4pPr>
      <a:lvl5pPr marL="1300551" algn="l" defTabSz="650276" rtl="0" eaLnBrk="1" latinLnBrk="0" hangingPunct="1">
        <a:defRPr sz="1280" kern="1200">
          <a:solidFill>
            <a:schemeClr val="tx1"/>
          </a:solidFill>
          <a:latin typeface="+mn-lt"/>
          <a:ea typeface="+mn-ea"/>
          <a:cs typeface="+mn-cs"/>
        </a:defRPr>
      </a:lvl5pPr>
      <a:lvl6pPr marL="1625689" algn="l" defTabSz="650276" rtl="0" eaLnBrk="1" latinLnBrk="0" hangingPunct="1">
        <a:defRPr sz="1280" kern="1200">
          <a:solidFill>
            <a:schemeClr val="tx1"/>
          </a:solidFill>
          <a:latin typeface="+mn-lt"/>
          <a:ea typeface="+mn-ea"/>
          <a:cs typeface="+mn-cs"/>
        </a:defRPr>
      </a:lvl6pPr>
      <a:lvl7pPr marL="1950827" algn="l" defTabSz="650276" rtl="0" eaLnBrk="1" latinLnBrk="0" hangingPunct="1">
        <a:defRPr sz="1280" kern="1200">
          <a:solidFill>
            <a:schemeClr val="tx1"/>
          </a:solidFill>
          <a:latin typeface="+mn-lt"/>
          <a:ea typeface="+mn-ea"/>
          <a:cs typeface="+mn-cs"/>
        </a:defRPr>
      </a:lvl7pPr>
      <a:lvl8pPr marL="2275964" algn="l" defTabSz="650276" rtl="0" eaLnBrk="1" latinLnBrk="0" hangingPunct="1">
        <a:defRPr sz="1280" kern="1200">
          <a:solidFill>
            <a:schemeClr val="tx1"/>
          </a:solidFill>
          <a:latin typeface="+mn-lt"/>
          <a:ea typeface="+mn-ea"/>
          <a:cs typeface="+mn-cs"/>
        </a:defRPr>
      </a:lvl8pPr>
      <a:lvl9pPr marL="2601102" algn="l" defTabSz="650276" rtl="0" eaLnBrk="1" latinLnBrk="0" hangingPunct="1">
        <a:defRPr sz="12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17981" y="365780"/>
            <a:ext cx="9005030"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717981" y="1825890"/>
            <a:ext cx="9005030"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717980" y="6356748"/>
            <a:ext cx="2348578" cy="364275"/>
          </a:xfrm>
          <a:prstGeom prst="rect">
            <a:avLst/>
          </a:prstGeom>
        </p:spPr>
        <p:txBody>
          <a:bodyPr vert="horz" lIns="91440" tIns="45720" rIns="91440" bIns="45720" rtlCol="0" anchor="ctr"/>
          <a:lstStyle>
            <a:lvl1pPr algn="l">
              <a:defRPr sz="853">
                <a:solidFill>
                  <a:schemeClr val="tx1">
                    <a:tint val="75000"/>
                  </a:schemeClr>
                </a:solidFill>
              </a:defRPr>
            </a:lvl1pPr>
          </a:lstStyle>
          <a:p>
            <a:pPr defTabSz="867034" eaLnBrk="1" hangingPunct="1"/>
            <a:fld id="{43A93E93-166D-47F5-9EF1-ACEABE24AEEA}" type="datetimeFigureOut">
              <a:rPr lang="zh-CN" altLang="en-US" b="0" smtClean="0">
                <a:solidFill>
                  <a:prstClr val="black">
                    <a:tint val="75000"/>
                  </a:prstClr>
                </a:solidFill>
                <a:latin typeface="Calibri" panose="020F0502020204030204" pitchFamily="34" charset="0"/>
              </a:rPr>
              <a:pPr defTabSz="867034" eaLnBrk="1" hangingPunct="1"/>
              <a:t>2024/8/24</a:t>
            </a:fld>
            <a:endParaRPr lang="zh-CN" altLang="en-US" b="0">
              <a:solidFill>
                <a:prstClr val="black">
                  <a:tint val="75000"/>
                </a:prstClr>
              </a:solidFill>
              <a:latin typeface="Calibri" panose="020F0502020204030204" pitchFamily="34" charset="0"/>
            </a:endParaRPr>
          </a:p>
        </p:txBody>
      </p:sp>
      <p:sp>
        <p:nvSpPr>
          <p:cNvPr id="5" name="页脚占位符 4"/>
          <p:cNvSpPr>
            <a:spLocks noGrp="1"/>
          </p:cNvSpPr>
          <p:nvPr>
            <p:ph type="ftr" sz="quarter" idx="3"/>
          </p:nvPr>
        </p:nvSpPr>
        <p:spPr>
          <a:xfrm>
            <a:off x="3458418" y="6356748"/>
            <a:ext cx="3524156" cy="364275"/>
          </a:xfrm>
          <a:prstGeom prst="rect">
            <a:avLst/>
          </a:prstGeom>
        </p:spPr>
        <p:txBody>
          <a:bodyPr vert="horz" lIns="91440" tIns="45720" rIns="91440" bIns="45720" rtlCol="0" anchor="ctr"/>
          <a:lstStyle>
            <a:lvl1pPr algn="ctr">
              <a:defRPr sz="853">
                <a:solidFill>
                  <a:schemeClr val="tx1">
                    <a:tint val="75000"/>
                  </a:schemeClr>
                </a:solidFill>
              </a:defRPr>
            </a:lvl1pPr>
          </a:lstStyle>
          <a:p>
            <a:pPr defTabSz="867034" eaLnBrk="1" hangingPunct="1"/>
            <a:endParaRPr lang="zh-CN" altLang="en-US" b="0">
              <a:solidFill>
                <a:prstClr val="black">
                  <a:tint val="75000"/>
                </a:prstClr>
              </a:solidFill>
              <a:latin typeface="Calibri" panose="020F0502020204030204" pitchFamily="34" charset="0"/>
            </a:endParaRPr>
          </a:p>
        </p:txBody>
      </p:sp>
      <p:sp>
        <p:nvSpPr>
          <p:cNvPr id="6" name="灯片编号占位符 5"/>
          <p:cNvSpPr>
            <a:spLocks noGrp="1"/>
          </p:cNvSpPr>
          <p:nvPr>
            <p:ph type="sldNum" sz="quarter" idx="4"/>
          </p:nvPr>
        </p:nvSpPr>
        <p:spPr>
          <a:xfrm>
            <a:off x="7374433" y="6356748"/>
            <a:ext cx="2348578" cy="364275"/>
          </a:xfrm>
          <a:prstGeom prst="rect">
            <a:avLst/>
          </a:prstGeom>
        </p:spPr>
        <p:txBody>
          <a:bodyPr vert="horz" lIns="91440" tIns="45720" rIns="91440" bIns="45720" rtlCol="0" anchor="ctr"/>
          <a:lstStyle>
            <a:lvl1pPr algn="r">
              <a:defRPr sz="853">
                <a:solidFill>
                  <a:schemeClr val="tx1">
                    <a:tint val="75000"/>
                  </a:schemeClr>
                </a:solidFill>
              </a:defRPr>
            </a:lvl1pPr>
          </a:lstStyle>
          <a:p>
            <a:pPr defTabSz="867034" eaLnBrk="1" hangingPunct="1"/>
            <a:fld id="{118D5ACA-62CA-46DB-AD6B-12EDD6D51A23}" type="slidenum">
              <a:rPr lang="zh-CN" altLang="en-US" b="0" smtClean="0">
                <a:solidFill>
                  <a:prstClr val="black">
                    <a:tint val="75000"/>
                  </a:prstClr>
                </a:solidFill>
                <a:latin typeface="Calibri" panose="020F0502020204030204" pitchFamily="34" charset="0"/>
              </a:rPr>
              <a:pPr defTabSz="867034" eaLnBrk="1" hangingPunct="1"/>
              <a:t>‹#›</a:t>
            </a:fld>
            <a:endParaRPr lang="zh-CN" altLang="en-US" b="0">
              <a:solidFill>
                <a:prstClr val="black">
                  <a:tint val="75000"/>
                </a:prstClr>
              </a:solidFill>
              <a:latin typeface="Calibri" panose="020F0502020204030204" pitchFamily="34" charset="0"/>
            </a:endParaRPr>
          </a:p>
        </p:txBody>
      </p:sp>
    </p:spTree>
    <p:extLst>
      <p:ext uri="{BB962C8B-B14F-4D97-AF65-F5344CB8AC3E}">
        <p14:creationId xmlns:p14="http://schemas.microsoft.com/office/powerpoint/2010/main" val="1816191361"/>
      </p:ext>
    </p:extLst>
  </p:cSld>
  <p:clrMap bg1="lt1" tx1="dk1" bg2="lt2" tx2="dk2" accent1="accent1" accent2="accent2" accent3="accent3" accent4="accent4" accent5="accent5" accent6="accent6" hlink="hlink" folHlink="folHlink"/>
  <p:sldLayoutIdLst>
    <p:sldLayoutId id="2147484784" r:id="rId1"/>
    <p:sldLayoutId id="214748478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50276" rtl="0" eaLnBrk="1" latinLnBrk="0" hangingPunct="1">
        <a:lnSpc>
          <a:spcPct val="90000"/>
        </a:lnSpc>
        <a:spcBef>
          <a:spcPct val="0"/>
        </a:spcBef>
        <a:buNone/>
        <a:defRPr sz="3129" kern="1200">
          <a:solidFill>
            <a:schemeClr val="tx1"/>
          </a:solidFill>
          <a:latin typeface="+mj-lt"/>
          <a:ea typeface="+mj-ea"/>
          <a:cs typeface="+mj-cs"/>
        </a:defRPr>
      </a:lvl1pPr>
    </p:titleStyle>
    <p:bodyStyle>
      <a:lvl1pPr marL="162569" indent="-162569" algn="l" defTabSz="650276" rtl="0" eaLnBrk="1" latinLnBrk="0" hangingPunct="1">
        <a:lnSpc>
          <a:spcPct val="90000"/>
        </a:lnSpc>
        <a:spcBef>
          <a:spcPts val="711"/>
        </a:spcBef>
        <a:buFont typeface="Arial" panose="020B0604020202020204" pitchFamily="34" charset="0"/>
        <a:buChar char="•"/>
        <a:defRPr sz="1991" kern="1200">
          <a:solidFill>
            <a:schemeClr val="tx1"/>
          </a:solidFill>
          <a:latin typeface="+mn-lt"/>
          <a:ea typeface="+mn-ea"/>
          <a:cs typeface="+mn-cs"/>
        </a:defRPr>
      </a:lvl1pPr>
      <a:lvl2pPr marL="487707" indent="-162569" algn="l" defTabSz="650276" rtl="0" eaLnBrk="1" latinLnBrk="0" hangingPunct="1">
        <a:lnSpc>
          <a:spcPct val="90000"/>
        </a:lnSpc>
        <a:spcBef>
          <a:spcPts val="356"/>
        </a:spcBef>
        <a:buFont typeface="Arial" panose="020B0604020202020204" pitchFamily="34" charset="0"/>
        <a:buChar char="•"/>
        <a:defRPr sz="1707" kern="1200">
          <a:solidFill>
            <a:schemeClr val="tx1"/>
          </a:solidFill>
          <a:latin typeface="+mn-lt"/>
          <a:ea typeface="+mn-ea"/>
          <a:cs typeface="+mn-cs"/>
        </a:defRPr>
      </a:lvl2pPr>
      <a:lvl3pPr marL="812844" indent="-162569" algn="l" defTabSz="650276" rtl="0" eaLnBrk="1" latinLnBrk="0" hangingPunct="1">
        <a:lnSpc>
          <a:spcPct val="90000"/>
        </a:lnSpc>
        <a:spcBef>
          <a:spcPts val="356"/>
        </a:spcBef>
        <a:buFont typeface="Arial" panose="020B0604020202020204" pitchFamily="34" charset="0"/>
        <a:buChar char="•"/>
        <a:defRPr sz="1422" kern="1200">
          <a:solidFill>
            <a:schemeClr val="tx1"/>
          </a:solidFill>
          <a:latin typeface="+mn-lt"/>
          <a:ea typeface="+mn-ea"/>
          <a:cs typeface="+mn-cs"/>
        </a:defRPr>
      </a:lvl3pPr>
      <a:lvl4pPr marL="1137982"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4pPr>
      <a:lvl5pPr marL="1463120"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5pPr>
      <a:lvl6pPr marL="1788258"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396"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533"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671" indent="-162569" algn="l" defTabSz="650276"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76" rtl="0" eaLnBrk="1" latinLnBrk="0" hangingPunct="1">
        <a:defRPr sz="1280" kern="1200">
          <a:solidFill>
            <a:schemeClr val="tx1"/>
          </a:solidFill>
          <a:latin typeface="+mn-lt"/>
          <a:ea typeface="+mn-ea"/>
          <a:cs typeface="+mn-cs"/>
        </a:defRPr>
      </a:lvl1pPr>
      <a:lvl2pPr marL="325138" algn="l" defTabSz="650276" rtl="0" eaLnBrk="1" latinLnBrk="0" hangingPunct="1">
        <a:defRPr sz="1280" kern="1200">
          <a:solidFill>
            <a:schemeClr val="tx1"/>
          </a:solidFill>
          <a:latin typeface="+mn-lt"/>
          <a:ea typeface="+mn-ea"/>
          <a:cs typeface="+mn-cs"/>
        </a:defRPr>
      </a:lvl2pPr>
      <a:lvl3pPr marL="650276" algn="l" defTabSz="650276" rtl="0" eaLnBrk="1" latinLnBrk="0" hangingPunct="1">
        <a:defRPr sz="1280" kern="1200">
          <a:solidFill>
            <a:schemeClr val="tx1"/>
          </a:solidFill>
          <a:latin typeface="+mn-lt"/>
          <a:ea typeface="+mn-ea"/>
          <a:cs typeface="+mn-cs"/>
        </a:defRPr>
      </a:lvl3pPr>
      <a:lvl4pPr marL="975413" algn="l" defTabSz="650276" rtl="0" eaLnBrk="1" latinLnBrk="0" hangingPunct="1">
        <a:defRPr sz="1280" kern="1200">
          <a:solidFill>
            <a:schemeClr val="tx1"/>
          </a:solidFill>
          <a:latin typeface="+mn-lt"/>
          <a:ea typeface="+mn-ea"/>
          <a:cs typeface="+mn-cs"/>
        </a:defRPr>
      </a:lvl4pPr>
      <a:lvl5pPr marL="1300551" algn="l" defTabSz="650276" rtl="0" eaLnBrk="1" latinLnBrk="0" hangingPunct="1">
        <a:defRPr sz="1280" kern="1200">
          <a:solidFill>
            <a:schemeClr val="tx1"/>
          </a:solidFill>
          <a:latin typeface="+mn-lt"/>
          <a:ea typeface="+mn-ea"/>
          <a:cs typeface="+mn-cs"/>
        </a:defRPr>
      </a:lvl5pPr>
      <a:lvl6pPr marL="1625689" algn="l" defTabSz="650276" rtl="0" eaLnBrk="1" latinLnBrk="0" hangingPunct="1">
        <a:defRPr sz="1280" kern="1200">
          <a:solidFill>
            <a:schemeClr val="tx1"/>
          </a:solidFill>
          <a:latin typeface="+mn-lt"/>
          <a:ea typeface="+mn-ea"/>
          <a:cs typeface="+mn-cs"/>
        </a:defRPr>
      </a:lvl6pPr>
      <a:lvl7pPr marL="1950827" algn="l" defTabSz="650276" rtl="0" eaLnBrk="1" latinLnBrk="0" hangingPunct="1">
        <a:defRPr sz="1280" kern="1200">
          <a:solidFill>
            <a:schemeClr val="tx1"/>
          </a:solidFill>
          <a:latin typeface="+mn-lt"/>
          <a:ea typeface="+mn-ea"/>
          <a:cs typeface="+mn-cs"/>
        </a:defRPr>
      </a:lvl7pPr>
      <a:lvl8pPr marL="2275964" algn="l" defTabSz="650276" rtl="0" eaLnBrk="1" latinLnBrk="0" hangingPunct="1">
        <a:defRPr sz="1280" kern="1200">
          <a:solidFill>
            <a:schemeClr val="tx1"/>
          </a:solidFill>
          <a:latin typeface="+mn-lt"/>
          <a:ea typeface="+mn-ea"/>
          <a:cs typeface="+mn-cs"/>
        </a:defRPr>
      </a:lvl8pPr>
      <a:lvl9pPr marL="2601102" algn="l" defTabSz="650276" rtl="0" eaLnBrk="1" latinLnBrk="0" hangingPunct="1">
        <a:defRPr sz="12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image" Target="../media/image36.tiff"/><Relationship Id="rId1" Type="http://schemas.openxmlformats.org/officeDocument/2006/relationships/slideLayout" Target="../slideLayouts/slideLayout7.xml"/><Relationship Id="rId6" Type="http://schemas.openxmlformats.org/officeDocument/2006/relationships/image" Target="../media/image40.tiff"/><Relationship Id="rId5" Type="http://schemas.openxmlformats.org/officeDocument/2006/relationships/image" Target="../media/image39.tiff"/><Relationship Id="rId10" Type="http://schemas.openxmlformats.org/officeDocument/2006/relationships/image" Target="../media/image44.tiff"/><Relationship Id="rId4" Type="http://schemas.openxmlformats.org/officeDocument/2006/relationships/image" Target="../media/image38.tiff"/><Relationship Id="rId9" Type="http://schemas.openxmlformats.org/officeDocument/2006/relationships/image" Target="../media/image43.tiff"/></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文本框 2"/>
          <p:cNvSpPr txBox="1">
            <a:spLocks noChangeArrowheads="1"/>
          </p:cNvSpPr>
          <p:nvPr/>
        </p:nvSpPr>
        <p:spPr bwMode="auto">
          <a:xfrm>
            <a:off x="2916238" y="5794452"/>
            <a:ext cx="53117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ea typeface="宋体" panose="02010600030101010101" pitchFamily="2" charset="-122"/>
              </a:defRPr>
            </a:lvl1pPr>
            <a:lvl2pPr marL="742950" indent="-285750">
              <a:defRPr sz="2000" b="1">
                <a:solidFill>
                  <a:schemeClr val="tx1"/>
                </a:solidFill>
                <a:latin typeface="Arial" panose="020B0604020202020204" pitchFamily="34" charset="0"/>
                <a:ea typeface="宋体" panose="02010600030101010101" pitchFamily="2" charset="-122"/>
              </a:defRPr>
            </a:lvl2pPr>
            <a:lvl3pPr marL="1143000" indent="-228600">
              <a:defRPr sz="2000" b="1">
                <a:solidFill>
                  <a:schemeClr val="tx1"/>
                </a:solidFill>
                <a:latin typeface="Arial" panose="020B0604020202020204" pitchFamily="34" charset="0"/>
                <a:ea typeface="宋体" panose="02010600030101010101" pitchFamily="2" charset="-122"/>
              </a:defRPr>
            </a:lvl3pPr>
            <a:lvl4pPr marL="1600200" indent="-228600">
              <a:defRPr sz="2000" b="1">
                <a:solidFill>
                  <a:schemeClr val="tx1"/>
                </a:solidFill>
                <a:latin typeface="Arial" panose="020B0604020202020204" pitchFamily="34" charset="0"/>
                <a:ea typeface="宋体" panose="02010600030101010101" pitchFamily="2" charset="-122"/>
              </a:defRPr>
            </a:lvl4pPr>
            <a:lvl5pPr marL="2057400" indent="-22860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宋体" panose="02010600030101010101" pitchFamily="2" charset="-122"/>
              </a:defRPr>
            </a:lvl9pPr>
          </a:lstStyle>
          <a:p>
            <a:pPr algn="ctr"/>
            <a:r>
              <a:rPr kumimoji="1" lang="zh-CN" altLang="en-US" sz="2200" dirty="0">
                <a:solidFill>
                  <a:schemeClr val="accent6">
                    <a:lumMod val="75000"/>
                  </a:schemeClr>
                </a:solidFill>
                <a:latin typeface="华文隶书" panose="02010800040101010101" pitchFamily="2" charset="-122"/>
                <a:ea typeface="华文隶书" panose="02010800040101010101" pitchFamily="2" charset="-122"/>
                <a:cs typeface="Times New Roman" panose="02020603050405020304" pitchFamily="18" charset="0"/>
              </a:rPr>
              <a:t>材料先进技术教育部重点实验室</a:t>
            </a:r>
            <a:endParaRPr kumimoji="1" lang="en-US" altLang="zh-CN" sz="2200" dirty="0">
              <a:solidFill>
                <a:schemeClr val="accent6">
                  <a:lumMod val="75000"/>
                </a:schemeClr>
              </a:solidFill>
              <a:latin typeface="华文隶书" panose="02010800040101010101" pitchFamily="2" charset="-122"/>
              <a:ea typeface="华文隶书" panose="02010800040101010101" pitchFamily="2" charset="-122"/>
              <a:cs typeface="Times New Roman" panose="02020603050405020304" pitchFamily="18" charset="0"/>
            </a:endParaRPr>
          </a:p>
          <a:p>
            <a:pPr algn="ctr"/>
            <a:r>
              <a:rPr kumimoji="1" lang="zh-CN" altLang="en-US" sz="2200" dirty="0">
                <a:solidFill>
                  <a:schemeClr val="accent6">
                    <a:lumMod val="75000"/>
                  </a:schemeClr>
                </a:solidFill>
                <a:latin typeface="华文隶书" panose="02010800040101010101" pitchFamily="2" charset="-122"/>
                <a:ea typeface="华文隶书" panose="02010800040101010101" pitchFamily="2" charset="-122"/>
                <a:cs typeface="Times New Roman" panose="02020603050405020304" pitchFamily="18" charset="0"/>
              </a:rPr>
              <a:t>西南交通大学   材料科学与工程学院</a:t>
            </a:r>
            <a:endParaRPr kumimoji="1" lang="en-US" altLang="zh-CN" sz="2200" dirty="0">
              <a:solidFill>
                <a:schemeClr val="accent6">
                  <a:lumMod val="75000"/>
                </a:schemeClr>
              </a:solidFill>
              <a:latin typeface="华文隶书" panose="02010800040101010101" pitchFamily="2" charset="-122"/>
              <a:ea typeface="华文隶书" panose="02010800040101010101" pitchFamily="2" charset="-122"/>
              <a:cs typeface="Times New Roman" panose="02020603050405020304" pitchFamily="18" charset="0"/>
            </a:endParaRPr>
          </a:p>
        </p:txBody>
      </p:sp>
      <p:pic>
        <p:nvPicPr>
          <p:cNvPr id="10" name="Picture 4" descr="E:\学校ppt\未标题-1.png">
            <a:extLst>
              <a:ext uri="{FF2B5EF4-FFF2-40B4-BE49-F238E27FC236}">
                <a16:creationId xmlns:a16="http://schemas.microsoft.com/office/drawing/2014/main" id="{2EA35E38-40CE-4BC2-941A-098619A6F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16" t="21017" r="9940" b="23347"/>
          <a:stretch>
            <a:fillRect/>
          </a:stretch>
        </p:blipFill>
        <p:spPr bwMode="auto">
          <a:xfrm>
            <a:off x="8028806" y="401828"/>
            <a:ext cx="2205220" cy="56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A9E17BE1-DBE0-48C1-ADC8-17BE25238E2C}"/>
              </a:ext>
            </a:extLst>
          </p:cNvPr>
          <p:cNvSpPr/>
          <p:nvPr/>
        </p:nvSpPr>
        <p:spPr>
          <a:xfrm>
            <a:off x="775510" y="2430707"/>
            <a:ext cx="9053496" cy="822918"/>
          </a:xfrm>
          <a:prstGeom prst="rect">
            <a:avLst/>
          </a:prstGeom>
        </p:spPr>
        <p:txBody>
          <a:bodyPr wrap="square">
            <a:spAutoFit/>
          </a:bodyPr>
          <a:lstStyle/>
          <a:p>
            <a:pPr algn="ctr">
              <a:lnSpc>
                <a:spcPts val="6200"/>
              </a:lnSpc>
            </a:pPr>
            <a:r>
              <a:rPr lang="zh-CN" altLang="en-US" sz="4400" kern="0" dirty="0">
                <a:solidFill>
                  <a:srgbClr val="C00000"/>
                </a:solidFill>
                <a:latin typeface="微软雅黑" panose="020B0503020204020204" pitchFamily="34" charset="-122"/>
                <a:ea typeface="微软雅黑" panose="020B0503020204020204" pitchFamily="34" charset="-122"/>
              </a:rPr>
              <a:t>铍腐蚀防护的一些思考与初步研究</a:t>
            </a:r>
          </a:p>
        </p:txBody>
      </p:sp>
      <p:sp>
        <p:nvSpPr>
          <p:cNvPr id="3" name="文本框 2">
            <a:extLst>
              <a:ext uri="{FF2B5EF4-FFF2-40B4-BE49-F238E27FC236}">
                <a16:creationId xmlns:a16="http://schemas.microsoft.com/office/drawing/2014/main" id="{2FF484A6-37AA-409D-9FE0-AA89F3A87FF8}"/>
              </a:ext>
            </a:extLst>
          </p:cNvPr>
          <p:cNvSpPr txBox="1"/>
          <p:nvPr/>
        </p:nvSpPr>
        <p:spPr>
          <a:xfrm>
            <a:off x="4857664" y="4478692"/>
            <a:ext cx="1944216" cy="584775"/>
          </a:xfrm>
          <a:prstGeom prst="rect">
            <a:avLst/>
          </a:prstGeom>
          <a:noFill/>
        </p:spPr>
        <p:txBody>
          <a:bodyPr wrap="square" rtlCol="0">
            <a:spAutoFit/>
          </a:bodyPr>
          <a:lstStyle/>
          <a:p>
            <a:r>
              <a:rPr lang="zh-CN" altLang="en-US" sz="3200" dirty="0">
                <a:solidFill>
                  <a:srgbClr val="0000FF"/>
                </a:solidFill>
                <a:latin typeface="等线" panose="02010600030101010101" pitchFamily="2" charset="-122"/>
                <a:ea typeface="等线" panose="02010600030101010101" pitchFamily="2" charset="-122"/>
              </a:rPr>
              <a:t>姜  欣</a:t>
            </a:r>
          </a:p>
        </p:txBody>
      </p:sp>
      <p:sp>
        <p:nvSpPr>
          <p:cNvPr id="4" name="矩形 3"/>
          <p:cNvSpPr/>
          <p:nvPr/>
        </p:nvSpPr>
        <p:spPr>
          <a:xfrm>
            <a:off x="225213" y="562648"/>
            <a:ext cx="3881191" cy="461665"/>
          </a:xfrm>
          <a:prstGeom prst="rect">
            <a:avLst/>
          </a:prstGeom>
        </p:spPr>
        <p:txBody>
          <a:bodyPr wrap="none">
            <a:spAutoFit/>
          </a:bodyPr>
          <a:lstStyle/>
          <a:p>
            <a:r>
              <a:rPr lang="en-US" altLang="zh-CN" sz="2400" dirty="0">
                <a:solidFill>
                  <a:schemeClr val="accent6">
                    <a:lumMod val="75000"/>
                  </a:schemeClr>
                </a:solidFill>
                <a:effectLst>
                  <a:outerShdw blurRad="38100" dist="38100" dir="2700000" algn="tl">
                    <a:srgbClr val="000000">
                      <a:alpha val="43137"/>
                    </a:srgbClr>
                  </a:outerShdw>
                </a:effectLst>
                <a:latin typeface="DengXian" panose="02010600030101010101" pitchFamily="2" charset="-122"/>
                <a:cs typeface="Times New Roman" panose="02020603050405020304" pitchFamily="18" charset="0"/>
              </a:rPr>
              <a:t>2024</a:t>
            </a:r>
            <a:r>
              <a:rPr lang="en-US" altLang="zh-CN" sz="2400" dirty="0">
                <a:solidFill>
                  <a:schemeClr val="accent6">
                    <a:lumMod val="75000"/>
                  </a:schemeClr>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CEPC</a:t>
            </a:r>
            <a:r>
              <a:rPr lang="zh-CN" altLang="en-US" sz="2400" dirty="0">
                <a:solidFill>
                  <a:schemeClr val="accent6">
                    <a:lumMod val="75000"/>
                  </a:schemeClr>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机械设计研讨会</a:t>
            </a:r>
            <a:endParaRPr lang="zh-CN" altLang="en-US" sz="2400" dirty="0">
              <a:solidFill>
                <a:schemeClr val="accent6">
                  <a:lumMod val="75000"/>
                </a:schemeClr>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467966" y="2012574"/>
            <a:ext cx="8946800" cy="72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铍管在不同</a:t>
            </a:r>
            <a:r>
              <a:rPr lang="zh-CN" altLang="en-US" sz="2055" dirty="0">
                <a:solidFill>
                  <a:srgbClr val="C00000"/>
                </a:solidFill>
                <a:latin typeface="微软雅黑" panose="020B0503020204020204" pitchFamily="34" charset="-122"/>
                <a:ea typeface="微软雅黑" panose="020B0503020204020204" pitchFamily="34" charset="-122"/>
              </a:rPr>
              <a:t>冷却介质</a:t>
            </a:r>
            <a:r>
              <a:rPr lang="zh-CN" altLang="en-US" sz="2055" dirty="0">
                <a:solidFill>
                  <a:srgbClr val="0000CC"/>
                </a:solidFill>
                <a:latin typeface="微软雅黑" panose="020B0503020204020204" pitchFamily="34" charset="-122"/>
                <a:ea typeface="微软雅黑" panose="020B0503020204020204" pitchFamily="34" charset="-122"/>
              </a:rPr>
              <a:t>中的腐蚀行为和损伤机制研究</a:t>
            </a:r>
            <a:endParaRPr lang="en-US" altLang="zh-CN" sz="2055" dirty="0">
              <a:solidFill>
                <a:srgbClr val="0000CC"/>
              </a:solidFill>
              <a:latin typeface="微软雅黑" panose="020B0503020204020204" pitchFamily="34" charset="-122"/>
              <a:ea typeface="微软雅黑" panose="020B0503020204020204" pitchFamily="34" charset="-122"/>
            </a:endParaRPr>
          </a:p>
          <a:p>
            <a:pPr lvl="1" eaLnBrk="1" hangingPunct="1">
              <a:lnSpc>
                <a:spcPts val="2200"/>
              </a:lnSpc>
              <a:spcBef>
                <a:spcPts val="514"/>
              </a:spcBef>
              <a:buClr>
                <a:srgbClr val="C00000"/>
              </a:buClr>
              <a:buFont typeface="Wingdings" panose="05000000000000000000" pitchFamily="2" charset="2"/>
              <a:buChar char="Ø"/>
            </a:pP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冷却介质化学组分、反应活性、导热行为、粘度等对腐蚀的影响</a:t>
            </a:r>
            <a:endParaRPr lang="zh-CN" altLang="en-US" sz="1700" dirty="0">
              <a:solidFill>
                <a:srgbClr val="0000CC"/>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98C15788-77E2-4416-BB72-AF907A130E6F}"/>
              </a:ext>
            </a:extLst>
          </p:cNvPr>
          <p:cNvSpPr txBox="1"/>
          <p:nvPr/>
        </p:nvSpPr>
        <p:spPr>
          <a:xfrm>
            <a:off x="211232" y="1146657"/>
            <a:ext cx="4390946" cy="492443"/>
          </a:xfrm>
          <a:prstGeom prst="rect">
            <a:avLst/>
          </a:prstGeom>
          <a:noFill/>
        </p:spPr>
        <p:txBody>
          <a:bodyPr wrap="none" rtlCol="0">
            <a:spAutoFit/>
          </a:bodyPr>
          <a:lstStyle/>
          <a:p>
            <a:r>
              <a:rPr lang="zh-CN" altLang="en-US" sz="2600" dirty="0">
                <a:solidFill>
                  <a:srgbClr val="002060"/>
                </a:solidFill>
                <a:latin typeface="微软雅黑" panose="020B0503020204020204" pitchFamily="34" charset="-122"/>
                <a:ea typeface="微软雅黑" panose="020B0503020204020204" pitchFamily="34" charset="-122"/>
              </a:rPr>
              <a:t>研究内容</a:t>
            </a:r>
            <a:r>
              <a:rPr lang="en-US" altLang="zh-CN" sz="2600" dirty="0">
                <a:solidFill>
                  <a:srgbClr val="002060"/>
                </a:solidFill>
                <a:latin typeface="微软雅黑" panose="020B0503020204020204" pitchFamily="34" charset="-122"/>
                <a:ea typeface="微软雅黑" panose="020B0503020204020204" pitchFamily="34" charset="-122"/>
              </a:rPr>
              <a:t>2——</a:t>
            </a:r>
            <a:r>
              <a:rPr lang="zh-CN" altLang="en-US" sz="2400" dirty="0">
                <a:solidFill>
                  <a:srgbClr val="FF0000"/>
                </a:solidFill>
                <a:latin typeface="微软雅黑" panose="020B0503020204020204" pitchFamily="34" charset="-122"/>
                <a:ea typeface="微软雅黑" panose="020B0503020204020204" pitchFamily="34" charset="-122"/>
              </a:rPr>
              <a:t>铍管</a:t>
            </a:r>
            <a:r>
              <a:rPr lang="zh-CN" altLang="en-US" sz="2400" dirty="0">
                <a:solidFill>
                  <a:srgbClr val="002060"/>
                </a:solidFill>
                <a:latin typeface="微软雅黑" panose="020B0503020204020204" pitchFamily="34" charset="-122"/>
                <a:ea typeface="微软雅黑" panose="020B0503020204020204" pitchFamily="34" charset="-122"/>
              </a:rPr>
              <a:t>腐蚀机制</a:t>
            </a:r>
          </a:p>
        </p:txBody>
      </p:sp>
      <p:sp>
        <p:nvSpPr>
          <p:cNvPr id="5" name="矩形 4"/>
          <p:cNvSpPr>
            <a:spLocks noChangeArrowheads="1"/>
          </p:cNvSpPr>
          <p:nvPr/>
        </p:nvSpPr>
        <p:spPr bwMode="auto">
          <a:xfrm>
            <a:off x="467966" y="2876670"/>
            <a:ext cx="8946800" cy="72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冷却介质</a:t>
            </a:r>
            <a:r>
              <a:rPr lang="zh-CN" altLang="en-US" sz="2055" dirty="0">
                <a:solidFill>
                  <a:srgbClr val="C00000"/>
                </a:solidFill>
                <a:latin typeface="微软雅黑" panose="020B0503020204020204" pitchFamily="34" charset="-122"/>
                <a:ea typeface="微软雅黑" panose="020B0503020204020204" pitchFamily="34" charset="-122"/>
              </a:rPr>
              <a:t>冲刷作用</a:t>
            </a:r>
            <a:r>
              <a:rPr lang="zh-CN" altLang="en-US" sz="2055" dirty="0">
                <a:solidFill>
                  <a:srgbClr val="0000CC"/>
                </a:solidFill>
                <a:latin typeface="微软雅黑" panose="020B0503020204020204" pitchFamily="34" charset="-122"/>
                <a:ea typeface="微软雅黑" panose="020B0503020204020204" pitchFamily="34" charset="-122"/>
              </a:rPr>
              <a:t>对铍管腐蚀行为的影响机制研究</a:t>
            </a:r>
            <a:endParaRPr lang="en-US" altLang="zh-CN" sz="2055" dirty="0">
              <a:solidFill>
                <a:srgbClr val="0000CC"/>
              </a:solidFill>
              <a:latin typeface="微软雅黑" panose="020B0503020204020204" pitchFamily="34" charset="-122"/>
              <a:ea typeface="微软雅黑" panose="020B0503020204020204" pitchFamily="34" charset="-122"/>
            </a:endParaRPr>
          </a:p>
          <a:p>
            <a:pPr lvl="1" eaLnBrk="1" hangingPunct="1">
              <a:lnSpc>
                <a:spcPts val="2200"/>
              </a:lnSpc>
              <a:spcBef>
                <a:spcPts val="514"/>
              </a:spcBef>
              <a:buClr>
                <a:srgbClr val="C00000"/>
              </a:buClr>
              <a:buFont typeface="Wingdings" panose="05000000000000000000" pitchFamily="2" charset="2"/>
              <a:buChar char="Ø"/>
            </a:pP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冷却介质流速、压力、温度等对腐蚀的影响</a:t>
            </a:r>
            <a:endParaRPr lang="zh-CN" altLang="en-US" sz="1700" dirty="0">
              <a:solidFill>
                <a:srgbClr val="0000CC"/>
              </a:solidFill>
              <a:latin typeface="微软雅黑" panose="020B0503020204020204" pitchFamily="34" charset="-122"/>
              <a:ea typeface="微软雅黑" panose="020B0503020204020204" pitchFamily="34" charset="-122"/>
            </a:endParaRPr>
          </a:p>
        </p:txBody>
      </p:sp>
      <p:sp>
        <p:nvSpPr>
          <p:cNvPr id="6" name="矩形 5"/>
          <p:cNvSpPr>
            <a:spLocks noChangeArrowheads="1"/>
          </p:cNvSpPr>
          <p:nvPr/>
        </p:nvSpPr>
        <p:spPr bwMode="auto">
          <a:xfrm>
            <a:off x="467966" y="3695882"/>
            <a:ext cx="8946800" cy="72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a:t>
            </a:r>
            <a:r>
              <a:rPr lang="zh-CN" altLang="en-US" sz="2055" dirty="0">
                <a:solidFill>
                  <a:srgbClr val="C00000"/>
                </a:solidFill>
                <a:latin typeface="微软雅黑" panose="020B0503020204020204" pitchFamily="34" charset="-122"/>
                <a:ea typeface="微软雅黑" panose="020B0503020204020204" pitchFamily="34" charset="-122"/>
              </a:rPr>
              <a:t>辐照</a:t>
            </a:r>
            <a:r>
              <a:rPr lang="zh-CN" altLang="en-US" sz="2055" dirty="0">
                <a:solidFill>
                  <a:srgbClr val="0000CC"/>
                </a:solidFill>
                <a:latin typeface="微软雅黑" panose="020B0503020204020204" pitchFamily="34" charset="-122"/>
                <a:ea typeface="微软雅黑" panose="020B0503020204020204" pitchFamily="34" charset="-122"/>
              </a:rPr>
              <a:t>对铍管腐蚀行为的影响机制研究</a:t>
            </a:r>
            <a:endParaRPr lang="en-US" altLang="zh-CN" sz="2055" dirty="0">
              <a:solidFill>
                <a:srgbClr val="0000CC"/>
              </a:solidFill>
              <a:latin typeface="微软雅黑" panose="020B0503020204020204" pitchFamily="34" charset="-122"/>
              <a:ea typeface="微软雅黑" panose="020B0503020204020204" pitchFamily="34" charset="-122"/>
            </a:endParaRPr>
          </a:p>
          <a:p>
            <a:pPr lvl="1" eaLnBrk="1" hangingPunct="1">
              <a:lnSpc>
                <a:spcPts val="2200"/>
              </a:lnSpc>
              <a:spcBef>
                <a:spcPts val="514"/>
              </a:spcBef>
              <a:buClr>
                <a:srgbClr val="C00000"/>
              </a:buClr>
              <a:buFont typeface="Wingdings" panose="05000000000000000000" pitchFamily="2" charset="2"/>
              <a:buChar char="Ø"/>
            </a:pP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辐照类型、通量、剂量等对腐蚀的影响</a:t>
            </a:r>
            <a:endParaRPr lang="zh-CN" altLang="en-US" sz="1700" dirty="0">
              <a:solidFill>
                <a:srgbClr val="0000CC"/>
              </a:solidFill>
              <a:latin typeface="微软雅黑" panose="020B0503020204020204" pitchFamily="34" charset="-122"/>
              <a:ea typeface="微软雅黑" panose="020B0503020204020204" pitchFamily="34" charset="-122"/>
            </a:endParaRPr>
          </a:p>
        </p:txBody>
      </p:sp>
      <p:sp>
        <p:nvSpPr>
          <p:cNvPr id="9" name="矩形 8"/>
          <p:cNvSpPr>
            <a:spLocks noChangeArrowheads="1"/>
          </p:cNvSpPr>
          <p:nvPr/>
        </p:nvSpPr>
        <p:spPr bwMode="auto">
          <a:xfrm>
            <a:off x="467966" y="4559978"/>
            <a:ext cx="8946800" cy="72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辐照条件下铍管</a:t>
            </a:r>
            <a:r>
              <a:rPr lang="zh-CN" altLang="en-US" sz="2055" dirty="0">
                <a:solidFill>
                  <a:srgbClr val="C00000"/>
                </a:solidFill>
                <a:latin typeface="微软雅黑" panose="020B0503020204020204" pitchFamily="34" charset="-122"/>
                <a:ea typeface="微软雅黑" panose="020B0503020204020204" pitchFamily="34" charset="-122"/>
              </a:rPr>
              <a:t>冲蚀动力学</a:t>
            </a:r>
            <a:r>
              <a:rPr lang="zh-CN" altLang="en-US" sz="2055" dirty="0">
                <a:solidFill>
                  <a:srgbClr val="0000CC"/>
                </a:solidFill>
                <a:latin typeface="微软雅黑" panose="020B0503020204020204" pitchFamily="34" charset="-122"/>
                <a:ea typeface="微软雅黑" panose="020B0503020204020204" pitchFamily="34" charset="-122"/>
              </a:rPr>
              <a:t>规律及冲刷</a:t>
            </a:r>
            <a:r>
              <a:rPr lang="en-US" altLang="zh-CN" sz="2055" dirty="0">
                <a:solidFill>
                  <a:srgbClr val="0000CC"/>
                </a:solidFill>
                <a:latin typeface="微软雅黑" panose="020B0503020204020204" pitchFamily="34" charset="-122"/>
                <a:ea typeface="微软雅黑" panose="020B0503020204020204" pitchFamily="34" charset="-122"/>
              </a:rPr>
              <a:t>-</a:t>
            </a:r>
            <a:r>
              <a:rPr lang="zh-CN" altLang="en-US" sz="2055" dirty="0">
                <a:solidFill>
                  <a:srgbClr val="0000CC"/>
                </a:solidFill>
                <a:latin typeface="微软雅黑" panose="020B0503020204020204" pitchFamily="34" charset="-122"/>
                <a:ea typeface="微软雅黑" panose="020B0503020204020204" pitchFamily="34" charset="-122"/>
              </a:rPr>
              <a:t>腐蚀</a:t>
            </a:r>
            <a:r>
              <a:rPr lang="zh-CN" altLang="en-US" sz="2055" dirty="0">
                <a:solidFill>
                  <a:srgbClr val="C00000"/>
                </a:solidFill>
                <a:latin typeface="微软雅黑" panose="020B0503020204020204" pitchFamily="34" charset="-122"/>
                <a:ea typeface="微软雅黑" panose="020B0503020204020204" pitchFamily="34" charset="-122"/>
              </a:rPr>
              <a:t>交互损伤机制</a:t>
            </a:r>
            <a:r>
              <a:rPr lang="zh-CN" altLang="en-US" sz="2055" dirty="0">
                <a:solidFill>
                  <a:srgbClr val="0000CC"/>
                </a:solidFill>
                <a:latin typeface="微软雅黑" panose="020B0503020204020204" pitchFamily="34" charset="-122"/>
                <a:ea typeface="微软雅黑" panose="020B0503020204020204" pitchFamily="34" charset="-122"/>
              </a:rPr>
              <a:t>研究  </a:t>
            </a:r>
            <a:endParaRPr lang="en-US" altLang="zh-CN" sz="2055" dirty="0">
              <a:solidFill>
                <a:srgbClr val="0000CC"/>
              </a:solidFill>
              <a:latin typeface="微软雅黑" panose="020B0503020204020204" pitchFamily="34" charset="-122"/>
              <a:ea typeface="微软雅黑" panose="020B0503020204020204" pitchFamily="34" charset="-122"/>
            </a:endParaRPr>
          </a:p>
          <a:p>
            <a:pPr lvl="1" eaLnBrk="1" hangingPunct="1">
              <a:lnSpc>
                <a:spcPts val="2200"/>
              </a:lnSpc>
              <a:spcBef>
                <a:spcPts val="514"/>
              </a:spcBef>
              <a:buClr>
                <a:srgbClr val="C00000"/>
              </a:buClr>
              <a:buFont typeface="Wingdings" panose="05000000000000000000" pitchFamily="2" charset="2"/>
              <a:buChar char="Ø"/>
            </a:pP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解析交互损伤过程（冲刷加速腐蚀、腐蚀促进冲刷）</a:t>
            </a:r>
            <a:r>
              <a:rPr lang="en-US" altLang="zh-CN"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揭示耦合损伤机制</a:t>
            </a:r>
            <a:endParaRPr lang="zh-CN" altLang="en-US" sz="1700" dirty="0">
              <a:solidFill>
                <a:srgbClr val="0000CC"/>
              </a:solidFill>
              <a:latin typeface="微软雅黑" panose="020B0503020204020204" pitchFamily="34" charset="-122"/>
              <a:ea typeface="微软雅黑" panose="020B0503020204020204" pitchFamily="34" charset="-122"/>
            </a:endParaRPr>
          </a:p>
        </p:txBody>
      </p:sp>
      <p:sp>
        <p:nvSpPr>
          <p:cNvPr id="11" name="矩形 10"/>
          <p:cNvSpPr>
            <a:spLocks noChangeArrowheads="1"/>
          </p:cNvSpPr>
          <p:nvPr/>
        </p:nvSpPr>
        <p:spPr bwMode="auto">
          <a:xfrm>
            <a:off x="467966" y="5444594"/>
            <a:ext cx="8946800" cy="72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复杂条件下铍管耦合损伤</a:t>
            </a:r>
            <a:r>
              <a:rPr lang="zh-CN" altLang="en-US" sz="2055" dirty="0">
                <a:solidFill>
                  <a:srgbClr val="C00000"/>
                </a:solidFill>
                <a:latin typeface="微软雅黑" panose="020B0503020204020204" pitchFamily="34" charset="-122"/>
                <a:ea typeface="微软雅黑" panose="020B0503020204020204" pitchFamily="34" charset="-122"/>
              </a:rPr>
              <a:t>模型及寿命预测</a:t>
            </a:r>
            <a:r>
              <a:rPr lang="zh-CN" altLang="en-US" sz="2055" dirty="0">
                <a:solidFill>
                  <a:srgbClr val="0000CC"/>
                </a:solidFill>
                <a:latin typeface="微软雅黑" panose="020B0503020204020204" pitchFamily="34" charset="-122"/>
                <a:ea typeface="微软雅黑" panose="020B0503020204020204" pitchFamily="34" charset="-122"/>
              </a:rPr>
              <a:t>研究</a:t>
            </a:r>
            <a:endParaRPr lang="en-US" altLang="zh-CN" sz="2055" dirty="0">
              <a:solidFill>
                <a:srgbClr val="0000CC"/>
              </a:solidFill>
              <a:latin typeface="微软雅黑" panose="020B0503020204020204" pitchFamily="34" charset="-122"/>
              <a:ea typeface="微软雅黑" panose="020B0503020204020204" pitchFamily="34" charset="-122"/>
            </a:endParaRPr>
          </a:p>
          <a:p>
            <a:pPr lvl="1" eaLnBrk="1" hangingPunct="1">
              <a:lnSpc>
                <a:spcPts val="2200"/>
              </a:lnSpc>
              <a:spcBef>
                <a:spcPts val="514"/>
              </a:spcBef>
              <a:buClr>
                <a:srgbClr val="C00000"/>
              </a:buClr>
              <a:buFont typeface="Wingdings" panose="05000000000000000000" pitchFamily="2" charset="2"/>
              <a:buChar char="Ø"/>
            </a:pP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基于以上腐蚀动力学规律及耦合损伤机制，建立模型，实现铍管寿命预测</a:t>
            </a:r>
            <a:endParaRPr lang="zh-CN" altLang="en-US" sz="1700" dirty="0">
              <a:solidFill>
                <a:srgbClr val="0000CC"/>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98C15788-77E2-4416-BB72-AF907A130E6F}"/>
              </a:ext>
            </a:extLst>
          </p:cNvPr>
          <p:cNvSpPr txBox="1"/>
          <p:nvPr/>
        </p:nvSpPr>
        <p:spPr>
          <a:xfrm>
            <a:off x="211232" y="260648"/>
            <a:ext cx="2492990"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拟开展工作</a:t>
            </a:r>
            <a:endParaRPr lang="zh-CN" altLang="en-US" sz="2800" dirty="0">
              <a:solidFill>
                <a:schemeClr val="accent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949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467966" y="1772816"/>
            <a:ext cx="8946800"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铍</a:t>
            </a:r>
            <a:r>
              <a:rPr lang="en-US" altLang="zh-CN" sz="2055" dirty="0">
                <a:solidFill>
                  <a:srgbClr val="0000CC"/>
                </a:solidFill>
                <a:latin typeface="微软雅黑" panose="020B0503020204020204" pitchFamily="34" charset="-122"/>
                <a:ea typeface="微软雅黑" panose="020B0503020204020204" pitchFamily="34" charset="-122"/>
              </a:rPr>
              <a:t>/</a:t>
            </a:r>
            <a:r>
              <a:rPr lang="zh-CN" altLang="en-US" sz="2055" dirty="0">
                <a:solidFill>
                  <a:srgbClr val="0000CC"/>
                </a:solidFill>
                <a:latin typeface="微软雅黑" panose="020B0503020204020204" pitchFamily="34" charset="-122"/>
                <a:ea typeface="微软雅黑" panose="020B0503020204020204" pitchFamily="34" charset="-122"/>
              </a:rPr>
              <a:t>铝管焊接件的电偶腐蚀</a:t>
            </a:r>
            <a:endParaRPr lang="en-US" altLang="zh-CN" sz="2055" dirty="0">
              <a:solidFill>
                <a:srgbClr val="0000CC"/>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98C15788-77E2-4416-BB72-AF907A130E6F}"/>
              </a:ext>
            </a:extLst>
          </p:cNvPr>
          <p:cNvSpPr txBox="1"/>
          <p:nvPr/>
        </p:nvSpPr>
        <p:spPr>
          <a:xfrm>
            <a:off x="211232" y="1146657"/>
            <a:ext cx="5668539" cy="492443"/>
          </a:xfrm>
          <a:prstGeom prst="rect">
            <a:avLst/>
          </a:prstGeom>
          <a:noFill/>
        </p:spPr>
        <p:txBody>
          <a:bodyPr wrap="none" rtlCol="0">
            <a:spAutoFit/>
          </a:bodyPr>
          <a:lstStyle/>
          <a:p>
            <a:r>
              <a:rPr lang="zh-CN" altLang="en-US" sz="2600" dirty="0">
                <a:solidFill>
                  <a:srgbClr val="002060"/>
                </a:solidFill>
                <a:latin typeface="微软雅黑" panose="020B0503020204020204" pitchFamily="34" charset="-122"/>
                <a:ea typeface="微软雅黑" panose="020B0503020204020204" pitchFamily="34" charset="-122"/>
              </a:rPr>
              <a:t>研究内容</a:t>
            </a:r>
            <a:r>
              <a:rPr lang="en-US" altLang="zh-CN" sz="2600" dirty="0">
                <a:solidFill>
                  <a:srgbClr val="002060"/>
                </a:solidFill>
                <a:latin typeface="微软雅黑" panose="020B0503020204020204" pitchFamily="34" charset="-122"/>
                <a:ea typeface="微软雅黑" panose="020B0503020204020204" pitchFamily="34" charset="-122"/>
              </a:rPr>
              <a:t>3——</a:t>
            </a:r>
            <a:r>
              <a:rPr lang="zh-CN" altLang="en-US" sz="2400" dirty="0">
                <a:solidFill>
                  <a:srgbClr val="FF0000"/>
                </a:solidFill>
                <a:latin typeface="微软雅黑" panose="020B0503020204020204" pitchFamily="34" charset="-122"/>
                <a:ea typeface="微软雅黑" panose="020B0503020204020204" pitchFamily="34" charset="-122"/>
              </a:rPr>
              <a:t>铍</a:t>
            </a:r>
            <a:r>
              <a:rPr lang="en-US" altLang="zh-CN" sz="2400" dirty="0">
                <a:solidFill>
                  <a:srgbClr val="FF0000"/>
                </a:solidFill>
                <a:latin typeface="微软雅黑" panose="020B0503020204020204" pitchFamily="34" charset="-122"/>
                <a:ea typeface="微软雅黑" panose="020B0503020204020204" pitchFamily="34" charset="-122"/>
              </a:rPr>
              <a:t>/</a:t>
            </a:r>
            <a:r>
              <a:rPr lang="zh-CN" altLang="en-US" sz="2400" dirty="0">
                <a:solidFill>
                  <a:srgbClr val="FF0000"/>
                </a:solidFill>
                <a:latin typeface="微软雅黑" panose="020B0503020204020204" pitchFamily="34" charset="-122"/>
                <a:ea typeface="微软雅黑" panose="020B0503020204020204" pitchFamily="34" charset="-122"/>
              </a:rPr>
              <a:t>铝</a:t>
            </a:r>
            <a:r>
              <a:rPr lang="zh-CN" altLang="en-US" sz="2400" dirty="0">
                <a:solidFill>
                  <a:srgbClr val="002060"/>
                </a:solidFill>
                <a:latin typeface="微软雅黑" panose="020B0503020204020204" pitchFamily="34" charset="-122"/>
                <a:ea typeface="微软雅黑" panose="020B0503020204020204" pitchFamily="34" charset="-122"/>
              </a:rPr>
              <a:t>管焊接件腐蚀行为</a:t>
            </a:r>
          </a:p>
        </p:txBody>
      </p:sp>
      <p:sp>
        <p:nvSpPr>
          <p:cNvPr id="12" name="文本框 11">
            <a:extLst>
              <a:ext uri="{FF2B5EF4-FFF2-40B4-BE49-F238E27FC236}">
                <a16:creationId xmlns:a16="http://schemas.microsoft.com/office/drawing/2014/main" id="{98C15788-77E2-4416-BB72-AF907A130E6F}"/>
              </a:ext>
            </a:extLst>
          </p:cNvPr>
          <p:cNvSpPr txBox="1"/>
          <p:nvPr/>
        </p:nvSpPr>
        <p:spPr>
          <a:xfrm>
            <a:off x="211232" y="260648"/>
            <a:ext cx="2492990"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拟开展工作</a:t>
            </a:r>
            <a:endParaRPr lang="zh-CN" altLang="en-US" sz="28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 name="矩形 9"/>
          <p:cNvSpPr>
            <a:spLocks noChangeArrowheads="1"/>
          </p:cNvSpPr>
          <p:nvPr/>
        </p:nvSpPr>
        <p:spPr bwMode="auto">
          <a:xfrm>
            <a:off x="467935" y="2276872"/>
            <a:ext cx="8946800"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a:t>
            </a:r>
            <a:r>
              <a:rPr lang="zh-CN" altLang="en-US" sz="2000" dirty="0">
                <a:solidFill>
                  <a:srgbClr val="0000CC"/>
                </a:solidFill>
                <a:latin typeface="微软雅黑" panose="020B0503020204020204" pitchFamily="34" charset="-122"/>
                <a:ea typeface="微软雅黑" panose="020B0503020204020204" pitchFamily="34" charset="-122"/>
              </a:rPr>
              <a:t>焊缝缺陷对腐蚀的影响</a:t>
            </a:r>
            <a:r>
              <a:rPr lang="zh-CN" altLang="en-US" sz="2055" dirty="0">
                <a:solidFill>
                  <a:srgbClr val="0000CC"/>
                </a:solidFill>
                <a:latin typeface="微软雅黑" panose="020B0503020204020204" pitchFamily="34" charset="-122"/>
                <a:ea typeface="微软雅黑" panose="020B0503020204020204" pitchFamily="34" charset="-122"/>
              </a:rPr>
              <a:t>（</a:t>
            </a:r>
            <a:r>
              <a:rPr lang="zh-CN" altLang="en-US" sz="1600" dirty="0">
                <a:solidFill>
                  <a:srgbClr val="0000CC"/>
                </a:solidFill>
                <a:latin typeface="微软雅黑" panose="020B0503020204020204" pitchFamily="34" charset="-122"/>
                <a:ea typeface="微软雅黑" panose="020B0503020204020204" pitchFamily="34" charset="-122"/>
              </a:rPr>
              <a:t>元素扩散、新相形成、裂纹、夹杂等</a:t>
            </a:r>
            <a:r>
              <a:rPr lang="zh-CN" altLang="en-US" sz="2055" dirty="0">
                <a:solidFill>
                  <a:srgbClr val="0000CC"/>
                </a:solidFill>
                <a:latin typeface="微软雅黑" panose="020B0503020204020204" pitchFamily="34" charset="-122"/>
                <a:ea typeface="微软雅黑" panose="020B0503020204020204" pitchFamily="34" charset="-122"/>
              </a:rPr>
              <a:t>）</a:t>
            </a:r>
            <a:endParaRPr lang="en-US" altLang="zh-CN" sz="2055" dirty="0">
              <a:solidFill>
                <a:srgbClr val="0000CC"/>
              </a:solidFill>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457425" y="3394031"/>
            <a:ext cx="8946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000" dirty="0">
                <a:solidFill>
                  <a:srgbClr val="0000CC"/>
                </a:solidFill>
                <a:latin typeface="微软雅黑" panose="020B0503020204020204" pitchFamily="34" charset="-122"/>
                <a:ea typeface="微软雅黑" panose="020B0503020204020204" pitchFamily="34" charset="-122"/>
              </a:rPr>
              <a:t> 现有技术的不足</a:t>
            </a:r>
            <a:endParaRPr lang="en-US" altLang="zh-CN" sz="2000" dirty="0">
              <a:solidFill>
                <a:srgbClr val="0000CC"/>
              </a:solidFill>
              <a:latin typeface="微软雅黑" panose="020B0503020204020204" pitchFamily="34" charset="-122"/>
              <a:ea typeface="微软雅黑" panose="020B0503020204020204" pitchFamily="34" charset="-122"/>
            </a:endParaRPr>
          </a:p>
          <a:p>
            <a:pPr lvl="1" eaLnBrk="1" hangingPunct="1">
              <a:lnSpc>
                <a:spcPts val="2569"/>
              </a:lnSpc>
              <a:spcBef>
                <a:spcPts val="514"/>
              </a:spcBef>
              <a:buClr>
                <a:srgbClr val="C00000"/>
              </a:buClr>
              <a:buFont typeface="Wingdings" panose="05000000000000000000" pitchFamily="2" charset="2"/>
              <a:buChar char="Ø"/>
            </a:pP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电镀、化学镀（液相法）</a:t>
            </a:r>
            <a:r>
              <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薄膜致密性不足、膜基结合差、污染环境</a:t>
            </a:r>
            <a:endPar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569"/>
              </a:lnSpc>
              <a:spcBef>
                <a:spcPts val="514"/>
              </a:spcBef>
              <a:buClr>
                <a:srgbClr val="C00000"/>
              </a:buClr>
              <a:buFont typeface="Wingdings" panose="05000000000000000000" pitchFamily="2" charset="2"/>
              <a:buChar char="Ø"/>
            </a:pP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阳极氧化法</a:t>
            </a:r>
            <a:r>
              <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致密性不足；表面粗糙，不耐冲刷</a:t>
            </a:r>
            <a:endPar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569"/>
              </a:lnSpc>
              <a:spcBef>
                <a:spcPts val="514"/>
              </a:spcBef>
              <a:buClr>
                <a:srgbClr val="C00000"/>
              </a:buClr>
              <a:buFont typeface="Wingdings" panose="05000000000000000000" pitchFamily="2" charset="2"/>
              <a:buChar char="Ø"/>
            </a:pP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磁控溅射法</a:t>
            </a:r>
            <a:r>
              <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绕镀性差、难以实现内壁均匀镀膜</a:t>
            </a:r>
            <a:endParaRPr lang="zh-CN" altLang="en-US" sz="1800" dirty="0">
              <a:solidFill>
                <a:srgbClr val="0000CC"/>
              </a:solidFill>
              <a:latin typeface="微软雅黑" panose="020B0503020204020204" pitchFamily="34" charset="-122"/>
              <a:ea typeface="微软雅黑" panose="020B0503020204020204" pitchFamily="34" charset="-122"/>
            </a:endParaRPr>
          </a:p>
        </p:txBody>
      </p:sp>
      <p:sp>
        <p:nvSpPr>
          <p:cNvPr id="14" name="矩形 13"/>
          <p:cNvSpPr>
            <a:spLocks noChangeArrowheads="1"/>
          </p:cNvSpPr>
          <p:nvPr/>
        </p:nvSpPr>
        <p:spPr bwMode="auto">
          <a:xfrm>
            <a:off x="457394" y="5025247"/>
            <a:ext cx="8946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000" dirty="0">
                <a:solidFill>
                  <a:srgbClr val="0000CC"/>
                </a:solidFill>
                <a:latin typeface="微软雅黑" panose="020B0503020204020204" pitchFamily="34" charset="-122"/>
                <a:ea typeface="微软雅黑" panose="020B0503020204020204" pitchFamily="34" charset="-122"/>
              </a:rPr>
              <a:t> 新型等离子表面改性技术</a:t>
            </a:r>
            <a:r>
              <a:rPr lang="en-US" altLang="zh-CN" sz="2000" dirty="0">
                <a:solidFill>
                  <a:srgbClr val="0000CC"/>
                </a:solidFill>
                <a:latin typeface="微软雅黑" panose="020B0503020204020204" pitchFamily="34" charset="-122"/>
                <a:ea typeface="微软雅黑" panose="020B0503020204020204" pitchFamily="34" charset="-122"/>
              </a:rPr>
              <a:t>——</a:t>
            </a:r>
            <a:r>
              <a:rPr lang="zh-CN" altLang="en-US" sz="2000" dirty="0">
                <a:solidFill>
                  <a:srgbClr val="C00000"/>
                </a:solidFill>
                <a:latin typeface="微软雅黑" panose="020B0503020204020204" pitchFamily="34" charset="-122"/>
                <a:ea typeface="微软雅黑" panose="020B0503020204020204" pitchFamily="34" charset="-122"/>
              </a:rPr>
              <a:t>全方位等离子注渗镀一体化技术</a:t>
            </a:r>
            <a:endParaRPr lang="en-US" altLang="zh-CN" sz="2000" dirty="0">
              <a:solidFill>
                <a:srgbClr val="C00000"/>
              </a:solidFill>
              <a:latin typeface="微软雅黑" panose="020B0503020204020204" pitchFamily="34" charset="-122"/>
              <a:ea typeface="微软雅黑" panose="020B0503020204020204" pitchFamily="34" charset="-122"/>
            </a:endParaRPr>
          </a:p>
          <a:p>
            <a:pPr lvl="1" eaLnBrk="1" hangingPunct="1">
              <a:lnSpc>
                <a:spcPts val="2569"/>
              </a:lnSpc>
              <a:spcBef>
                <a:spcPts val="514"/>
              </a:spcBef>
              <a:buClr>
                <a:srgbClr val="C00000"/>
              </a:buClr>
              <a:buFont typeface="Wingdings" panose="05000000000000000000" pitchFamily="2" charset="2"/>
              <a:buChar char="Ø"/>
            </a:pP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膜层致密、光滑、硬度高、结合力强，抗冲蚀</a:t>
            </a:r>
            <a:r>
              <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腐蚀性能优异</a:t>
            </a:r>
            <a:endPar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569"/>
              </a:lnSpc>
              <a:spcBef>
                <a:spcPts val="514"/>
              </a:spcBef>
              <a:buClr>
                <a:srgbClr val="C00000"/>
              </a:buClr>
              <a:buFont typeface="Wingdings" panose="05000000000000000000" pitchFamily="2" charset="2"/>
              <a:buChar char="Ø"/>
            </a:pP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绕镀性好，可实现复杂异形零件的均匀涂镀</a:t>
            </a:r>
            <a:endPar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569"/>
              </a:lnSpc>
              <a:spcBef>
                <a:spcPts val="514"/>
              </a:spcBef>
              <a:buClr>
                <a:srgbClr val="C00000"/>
              </a:buClr>
              <a:buFont typeface="Wingdings" panose="05000000000000000000" pitchFamily="2" charset="2"/>
              <a:buChar char="Ø"/>
            </a:pP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工艺绿色环保</a:t>
            </a:r>
            <a:endParaRPr lang="zh-CN" altLang="en-US" sz="1800" dirty="0">
              <a:solidFill>
                <a:srgbClr val="0000CC"/>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98C15788-77E2-4416-BB72-AF907A130E6F}"/>
              </a:ext>
            </a:extLst>
          </p:cNvPr>
          <p:cNvSpPr txBox="1"/>
          <p:nvPr/>
        </p:nvSpPr>
        <p:spPr>
          <a:xfrm>
            <a:off x="200972" y="2901588"/>
            <a:ext cx="4907113" cy="492443"/>
          </a:xfrm>
          <a:prstGeom prst="rect">
            <a:avLst/>
          </a:prstGeom>
          <a:noFill/>
        </p:spPr>
        <p:txBody>
          <a:bodyPr wrap="none" rtlCol="0">
            <a:spAutoFit/>
          </a:bodyPr>
          <a:lstStyle/>
          <a:p>
            <a:r>
              <a:rPr lang="zh-CN" altLang="en-US" sz="2600" dirty="0">
                <a:solidFill>
                  <a:srgbClr val="002060"/>
                </a:solidFill>
                <a:latin typeface="微软雅黑" panose="020B0503020204020204" pitchFamily="34" charset="-122"/>
                <a:ea typeface="微软雅黑" panose="020B0503020204020204" pitchFamily="34" charset="-122"/>
              </a:rPr>
              <a:t>研究内容</a:t>
            </a:r>
            <a:r>
              <a:rPr lang="en-US" altLang="zh-CN" sz="2600" dirty="0">
                <a:solidFill>
                  <a:srgbClr val="002060"/>
                </a:solidFill>
                <a:latin typeface="微软雅黑" panose="020B0503020204020204" pitchFamily="34" charset="-122"/>
                <a:ea typeface="微软雅黑" panose="020B0503020204020204" pitchFamily="34" charset="-122"/>
              </a:rPr>
              <a:t>4——</a:t>
            </a:r>
            <a:r>
              <a:rPr lang="zh-CN" altLang="en-US" sz="2400" dirty="0">
                <a:solidFill>
                  <a:srgbClr val="002060"/>
                </a:solidFill>
                <a:latin typeface="微软雅黑" panose="020B0503020204020204" pitchFamily="34" charset="-122"/>
                <a:ea typeface="微软雅黑" panose="020B0503020204020204" pitchFamily="34" charset="-122"/>
              </a:rPr>
              <a:t>铍管表面防腐改性</a:t>
            </a:r>
          </a:p>
        </p:txBody>
      </p:sp>
    </p:spTree>
    <p:extLst>
      <p:ext uri="{BB962C8B-B14F-4D97-AF65-F5344CB8AC3E}">
        <p14:creationId xmlns:p14="http://schemas.microsoft.com/office/powerpoint/2010/main" val="2761917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378233" y="1832542"/>
            <a:ext cx="8946800" cy="83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耐冲蚀抗辐照薄膜</a:t>
            </a:r>
            <a:r>
              <a:rPr lang="zh-CN" altLang="en-US" sz="2055" dirty="0">
                <a:solidFill>
                  <a:srgbClr val="C00000"/>
                </a:solidFill>
                <a:latin typeface="微软雅黑" panose="020B0503020204020204" pitchFamily="34" charset="-122"/>
                <a:ea typeface="微软雅黑" panose="020B0503020204020204" pitchFamily="34" charset="-122"/>
              </a:rPr>
              <a:t>特性组元设计</a:t>
            </a:r>
            <a:endParaRPr lang="en-US" altLang="zh-CN" sz="2055" dirty="0">
              <a:solidFill>
                <a:srgbClr val="C00000"/>
              </a:solidFill>
              <a:latin typeface="微软雅黑" panose="020B0503020204020204" pitchFamily="34" charset="-122"/>
              <a:ea typeface="微软雅黑" panose="020B0503020204020204" pitchFamily="34" charset="-122"/>
            </a:endParaRPr>
          </a:p>
          <a:p>
            <a:pPr lvl="1" eaLnBrk="1" hangingPunct="1">
              <a:lnSpc>
                <a:spcPts val="2569"/>
              </a:lnSpc>
              <a:spcBef>
                <a:spcPts val="514"/>
              </a:spcBef>
              <a:buClr>
                <a:srgbClr val="C00000"/>
              </a:buClr>
              <a:buFont typeface="Wingdings" panose="05000000000000000000" pitchFamily="2" charset="2"/>
              <a:buChar char="Ø"/>
            </a:pP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利用第一性原理计算筛选抗辐照、强度高、韧性好、化学稳定性好的合金</a:t>
            </a:r>
            <a:r>
              <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陶瓷</a:t>
            </a:r>
            <a:endParaRPr lang="zh-CN" altLang="en-US" sz="1800" dirty="0">
              <a:solidFill>
                <a:srgbClr val="0000CC"/>
              </a:solidFill>
              <a:latin typeface="微软雅黑" panose="020B0503020204020204" pitchFamily="34" charset="-122"/>
              <a:ea typeface="微软雅黑" panose="020B0503020204020204" pitchFamily="34" charset="-122"/>
            </a:endParaRPr>
          </a:p>
        </p:txBody>
      </p:sp>
      <p:sp>
        <p:nvSpPr>
          <p:cNvPr id="8" name="矩形 7"/>
          <p:cNvSpPr>
            <a:spLocks noChangeArrowheads="1"/>
          </p:cNvSpPr>
          <p:nvPr/>
        </p:nvSpPr>
        <p:spPr bwMode="auto">
          <a:xfrm>
            <a:off x="378233" y="2915409"/>
            <a:ext cx="8946800" cy="123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耐冲蚀抗辐照纳米梯度薄膜</a:t>
            </a:r>
            <a:r>
              <a:rPr lang="zh-CN" altLang="en-US" sz="2055" dirty="0">
                <a:solidFill>
                  <a:srgbClr val="C00000"/>
                </a:solidFill>
                <a:latin typeface="微软雅黑" panose="020B0503020204020204" pitchFamily="34" charset="-122"/>
                <a:ea typeface="微软雅黑" panose="020B0503020204020204" pitchFamily="34" charset="-122"/>
              </a:rPr>
              <a:t>可控制备</a:t>
            </a:r>
            <a:endParaRPr lang="en-US" altLang="zh-CN" sz="2055" dirty="0">
              <a:solidFill>
                <a:srgbClr val="C00000"/>
              </a:solidFill>
              <a:latin typeface="微软雅黑" panose="020B0503020204020204" pitchFamily="34" charset="-122"/>
              <a:ea typeface="微软雅黑" panose="020B0503020204020204" pitchFamily="34" charset="-122"/>
            </a:endParaRPr>
          </a:p>
          <a:p>
            <a:pPr lvl="1" eaLnBrk="1" hangingPunct="1">
              <a:lnSpc>
                <a:spcPts val="2569"/>
              </a:lnSpc>
              <a:spcBef>
                <a:spcPts val="514"/>
              </a:spcBef>
              <a:buClr>
                <a:srgbClr val="C00000"/>
              </a:buClr>
              <a:buFont typeface="Wingdings" panose="05000000000000000000" pitchFamily="2" charset="2"/>
              <a:buChar char="Ø"/>
            </a:pP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梯度过渡设计改善膜基界面匹配性</a:t>
            </a:r>
            <a:endParaRPr lang="en-US" altLang="zh-CN"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569"/>
              </a:lnSpc>
              <a:spcBef>
                <a:spcPts val="514"/>
              </a:spcBef>
              <a:buClr>
                <a:srgbClr val="C00000"/>
              </a:buClr>
              <a:buFont typeface="Wingdings" panose="05000000000000000000" pitchFamily="2" charset="2"/>
              <a:buChar char="Ø"/>
            </a:pP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纳米复合结构促进表层耐蚀钝化膜的优先形成</a:t>
            </a:r>
            <a:endParaRPr lang="zh-CN" altLang="en-US" sz="1800" dirty="0">
              <a:solidFill>
                <a:srgbClr val="0000CC"/>
              </a:solidFill>
              <a:latin typeface="微软雅黑" panose="020B0503020204020204" pitchFamily="34" charset="-122"/>
              <a:ea typeface="微软雅黑" panose="020B0503020204020204" pitchFamily="34" charset="-122"/>
            </a:endParaRPr>
          </a:p>
        </p:txBody>
      </p:sp>
      <p:sp>
        <p:nvSpPr>
          <p:cNvPr id="11" name="矩形 10"/>
          <p:cNvSpPr>
            <a:spLocks noChangeArrowheads="1"/>
          </p:cNvSpPr>
          <p:nvPr/>
        </p:nvSpPr>
        <p:spPr bwMode="auto">
          <a:xfrm>
            <a:off x="378232" y="4393074"/>
            <a:ext cx="8946800" cy="83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复杂环境薄膜</a:t>
            </a:r>
            <a:r>
              <a:rPr lang="zh-CN" altLang="en-US" sz="2055" dirty="0">
                <a:solidFill>
                  <a:srgbClr val="C00000"/>
                </a:solidFill>
                <a:latin typeface="微软雅黑" panose="020B0503020204020204" pitchFamily="34" charset="-122"/>
                <a:ea typeface="微软雅黑" panose="020B0503020204020204" pitchFamily="34" charset="-122"/>
              </a:rPr>
              <a:t>抗冲蚀行为及延寿机理</a:t>
            </a:r>
            <a:endParaRPr lang="en-US" altLang="zh-CN"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569"/>
              </a:lnSpc>
              <a:spcBef>
                <a:spcPts val="514"/>
              </a:spcBef>
              <a:buClr>
                <a:srgbClr val="C00000"/>
              </a:buClr>
              <a:buFont typeface="Wingdings" panose="05000000000000000000" pitchFamily="2" charset="2"/>
              <a:buChar char="Ø"/>
            </a:pP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8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模拟铍管服役环境，研究薄膜冲蚀动力学规律，阐明薄膜抗冲刷耐腐蚀机制</a:t>
            </a:r>
            <a:endParaRPr lang="zh-CN" altLang="en-US" sz="1800" dirty="0">
              <a:solidFill>
                <a:srgbClr val="0000CC"/>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98C15788-77E2-4416-BB72-AF907A130E6F}"/>
              </a:ext>
            </a:extLst>
          </p:cNvPr>
          <p:cNvSpPr txBox="1"/>
          <p:nvPr/>
        </p:nvSpPr>
        <p:spPr>
          <a:xfrm>
            <a:off x="211232" y="260648"/>
            <a:ext cx="2492990"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拟开展工作</a:t>
            </a:r>
          </a:p>
        </p:txBody>
      </p:sp>
      <p:sp>
        <p:nvSpPr>
          <p:cNvPr id="14" name="文本框 13">
            <a:extLst>
              <a:ext uri="{FF2B5EF4-FFF2-40B4-BE49-F238E27FC236}">
                <a16:creationId xmlns:a16="http://schemas.microsoft.com/office/drawing/2014/main" id="{98C15788-77E2-4416-BB72-AF907A130E6F}"/>
              </a:ext>
            </a:extLst>
          </p:cNvPr>
          <p:cNvSpPr txBox="1"/>
          <p:nvPr/>
        </p:nvSpPr>
        <p:spPr>
          <a:xfrm>
            <a:off x="211232" y="1146657"/>
            <a:ext cx="4907113" cy="492443"/>
          </a:xfrm>
          <a:prstGeom prst="rect">
            <a:avLst/>
          </a:prstGeom>
          <a:noFill/>
        </p:spPr>
        <p:txBody>
          <a:bodyPr wrap="none" rtlCol="0">
            <a:spAutoFit/>
          </a:bodyPr>
          <a:lstStyle/>
          <a:p>
            <a:r>
              <a:rPr lang="zh-CN" altLang="en-US" sz="2600" dirty="0">
                <a:solidFill>
                  <a:srgbClr val="002060"/>
                </a:solidFill>
                <a:latin typeface="微软雅黑" panose="020B0503020204020204" pitchFamily="34" charset="-122"/>
                <a:ea typeface="微软雅黑" panose="020B0503020204020204" pitchFamily="34" charset="-122"/>
              </a:rPr>
              <a:t>研究内容</a:t>
            </a:r>
            <a:r>
              <a:rPr lang="en-US" altLang="zh-CN" sz="2600" dirty="0">
                <a:solidFill>
                  <a:srgbClr val="002060"/>
                </a:solidFill>
                <a:latin typeface="微软雅黑" panose="020B0503020204020204" pitchFamily="34" charset="-122"/>
                <a:ea typeface="微软雅黑" panose="020B0503020204020204" pitchFamily="34" charset="-122"/>
              </a:rPr>
              <a:t>4——</a:t>
            </a:r>
            <a:r>
              <a:rPr lang="zh-CN" altLang="en-US" sz="2400" dirty="0">
                <a:solidFill>
                  <a:srgbClr val="002060"/>
                </a:solidFill>
                <a:latin typeface="微软雅黑" panose="020B0503020204020204" pitchFamily="34" charset="-122"/>
                <a:ea typeface="微软雅黑" panose="020B0503020204020204" pitchFamily="34" charset="-122"/>
              </a:rPr>
              <a:t>铍管表面</a:t>
            </a:r>
            <a:r>
              <a:rPr lang="zh-CN" altLang="en-US" sz="2400" dirty="0">
                <a:solidFill>
                  <a:srgbClr val="FF0000"/>
                </a:solidFill>
                <a:latin typeface="微软雅黑" panose="020B0503020204020204" pitchFamily="34" charset="-122"/>
                <a:ea typeface="微软雅黑" panose="020B0503020204020204" pitchFamily="34" charset="-122"/>
              </a:rPr>
              <a:t>防腐改性</a:t>
            </a:r>
          </a:p>
        </p:txBody>
      </p:sp>
    </p:spTree>
    <p:extLst>
      <p:ext uri="{BB962C8B-B14F-4D97-AF65-F5344CB8AC3E}">
        <p14:creationId xmlns:p14="http://schemas.microsoft.com/office/powerpoint/2010/main" val="3106018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C15788-77E2-4416-BB72-AF907A130E6F}"/>
              </a:ext>
            </a:extLst>
          </p:cNvPr>
          <p:cNvSpPr txBox="1"/>
          <p:nvPr/>
        </p:nvSpPr>
        <p:spPr>
          <a:xfrm>
            <a:off x="211232" y="1146657"/>
            <a:ext cx="5976316" cy="492443"/>
          </a:xfrm>
          <a:prstGeom prst="rect">
            <a:avLst/>
          </a:prstGeom>
          <a:noFill/>
        </p:spPr>
        <p:txBody>
          <a:bodyPr wrap="none" rtlCol="0">
            <a:spAutoFit/>
          </a:bodyPr>
          <a:lstStyle/>
          <a:p>
            <a:r>
              <a:rPr lang="zh-CN" altLang="en-US" sz="2600" dirty="0">
                <a:solidFill>
                  <a:srgbClr val="002060"/>
                </a:solidFill>
                <a:latin typeface="微软雅黑" panose="020B0503020204020204" pitchFamily="34" charset="-122"/>
                <a:ea typeface="微软雅黑" panose="020B0503020204020204" pitchFamily="34" charset="-122"/>
              </a:rPr>
              <a:t>研究内容</a:t>
            </a:r>
            <a:r>
              <a:rPr lang="en-US" altLang="zh-CN" sz="2600" dirty="0">
                <a:solidFill>
                  <a:srgbClr val="002060"/>
                </a:solidFill>
                <a:latin typeface="微软雅黑" panose="020B0503020204020204" pitchFamily="34" charset="-122"/>
                <a:ea typeface="微软雅黑" panose="020B0503020204020204" pitchFamily="34" charset="-122"/>
              </a:rPr>
              <a:t>5——</a:t>
            </a:r>
            <a:r>
              <a:rPr lang="zh-CN" altLang="en-US" sz="2400" dirty="0">
                <a:solidFill>
                  <a:srgbClr val="002060"/>
                </a:solidFill>
                <a:latin typeface="微软雅黑" panose="020B0503020204020204" pitchFamily="34" charset="-122"/>
                <a:ea typeface="微软雅黑" panose="020B0503020204020204" pitchFamily="34" charset="-122"/>
              </a:rPr>
              <a:t>铍管改性</a:t>
            </a:r>
            <a:r>
              <a:rPr lang="en-US" altLang="zh-CN" sz="2400" dirty="0">
                <a:solidFill>
                  <a:srgbClr val="002060"/>
                </a:solidFill>
                <a:latin typeface="微软雅黑" panose="020B0503020204020204" pitchFamily="34" charset="-122"/>
                <a:ea typeface="微软雅黑" panose="020B0503020204020204" pitchFamily="34" charset="-122"/>
              </a:rPr>
              <a:t>/</a:t>
            </a:r>
            <a:r>
              <a:rPr lang="zh-CN" altLang="en-US" sz="2400" dirty="0">
                <a:solidFill>
                  <a:srgbClr val="002060"/>
                </a:solidFill>
                <a:latin typeface="微软雅黑" panose="020B0503020204020204" pitchFamily="34" charset="-122"/>
                <a:ea typeface="微软雅黑" panose="020B0503020204020204" pitchFamily="34" charset="-122"/>
              </a:rPr>
              <a:t>焊接</a:t>
            </a:r>
            <a:r>
              <a:rPr lang="zh-CN" altLang="en-US" sz="2400" dirty="0">
                <a:solidFill>
                  <a:srgbClr val="FF0000"/>
                </a:solidFill>
                <a:latin typeface="微软雅黑" panose="020B0503020204020204" pitchFamily="34" charset="-122"/>
                <a:ea typeface="微软雅黑" panose="020B0503020204020204" pitchFamily="34" charset="-122"/>
              </a:rPr>
              <a:t>工艺兼容性</a:t>
            </a:r>
          </a:p>
        </p:txBody>
      </p:sp>
      <p:sp>
        <p:nvSpPr>
          <p:cNvPr id="5" name="矩形 4"/>
          <p:cNvSpPr>
            <a:spLocks noChangeArrowheads="1"/>
          </p:cNvSpPr>
          <p:nvPr/>
        </p:nvSpPr>
        <p:spPr bwMode="auto">
          <a:xfrm>
            <a:off x="467966" y="2794089"/>
            <a:ext cx="8946800" cy="1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先焊接再改性</a:t>
            </a:r>
            <a:r>
              <a:rPr lang="en-US" altLang="zh-CN" sz="2055" dirty="0">
                <a:solidFill>
                  <a:srgbClr val="0000CC"/>
                </a:solidFill>
                <a:latin typeface="微软雅黑" panose="020B0503020204020204" pitchFamily="34" charset="-122"/>
                <a:ea typeface="微软雅黑" panose="020B0503020204020204" pitchFamily="34" charset="-122"/>
              </a:rPr>
              <a:t>——</a:t>
            </a:r>
            <a:r>
              <a:rPr lang="zh-CN" altLang="en-US" sz="2055" dirty="0">
                <a:solidFill>
                  <a:srgbClr val="0000CC"/>
                </a:solidFill>
                <a:latin typeface="微软雅黑" panose="020B0503020204020204" pitchFamily="34" charset="-122"/>
                <a:ea typeface="微软雅黑" panose="020B0503020204020204" pitchFamily="34" charset="-122"/>
              </a:rPr>
              <a:t>焊接对改性层制备的影响</a:t>
            </a:r>
            <a:endParaRPr lang="en-US" altLang="zh-CN" sz="2055" dirty="0">
              <a:solidFill>
                <a:srgbClr val="0000CC"/>
              </a:solidFill>
              <a:latin typeface="微软雅黑" panose="020B0503020204020204" pitchFamily="34" charset="-122"/>
              <a:ea typeface="微软雅黑" panose="020B0503020204020204" pitchFamily="34" charset="-122"/>
            </a:endParaRPr>
          </a:p>
          <a:p>
            <a:pPr lvl="1" eaLnBrk="1" hangingPunct="1">
              <a:lnSpc>
                <a:spcPts val="2200"/>
              </a:lnSpc>
              <a:spcBef>
                <a:spcPts val="514"/>
              </a:spcBef>
              <a:buClr>
                <a:srgbClr val="C00000"/>
              </a:buClr>
              <a:buFont typeface="Wingdings" panose="05000000000000000000" pitchFamily="2" charset="2"/>
              <a:buChar char="Ø"/>
            </a:pP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铍</a:t>
            </a:r>
            <a:r>
              <a:rPr lang="en-US" altLang="zh-CN"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铝异种材料连接对等离子体改性均匀性的影响</a:t>
            </a:r>
            <a:endParaRPr lang="en-US" altLang="zh-CN"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200"/>
              </a:lnSpc>
              <a:spcBef>
                <a:spcPts val="514"/>
              </a:spcBef>
              <a:buClr>
                <a:srgbClr val="C00000"/>
              </a:buClr>
              <a:buFont typeface="Wingdings" panose="05000000000000000000" pitchFamily="2" charset="2"/>
              <a:buChar char="Ø"/>
            </a:pP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焊缝表面状态、内部缺陷对改性层的影响</a:t>
            </a:r>
            <a:endParaRPr lang="en-US" altLang="zh-CN"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12" name="文本框 11">
            <a:extLst>
              <a:ext uri="{FF2B5EF4-FFF2-40B4-BE49-F238E27FC236}">
                <a16:creationId xmlns:a16="http://schemas.microsoft.com/office/drawing/2014/main" id="{98C15788-77E2-4416-BB72-AF907A130E6F}"/>
              </a:ext>
            </a:extLst>
          </p:cNvPr>
          <p:cNvSpPr txBox="1"/>
          <p:nvPr/>
        </p:nvSpPr>
        <p:spPr>
          <a:xfrm>
            <a:off x="211232" y="260648"/>
            <a:ext cx="2492990"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拟开展工作</a:t>
            </a:r>
            <a:endParaRPr lang="zh-CN" altLang="en-US" sz="28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98C15788-77E2-4416-BB72-AF907A130E6F}"/>
              </a:ext>
            </a:extLst>
          </p:cNvPr>
          <p:cNvSpPr txBox="1"/>
          <p:nvPr/>
        </p:nvSpPr>
        <p:spPr>
          <a:xfrm>
            <a:off x="211232" y="4293096"/>
            <a:ext cx="5522666" cy="492443"/>
          </a:xfrm>
          <a:prstGeom prst="rect">
            <a:avLst/>
          </a:prstGeom>
          <a:noFill/>
        </p:spPr>
        <p:txBody>
          <a:bodyPr wrap="none" rtlCol="0">
            <a:spAutoFit/>
          </a:bodyPr>
          <a:lstStyle/>
          <a:p>
            <a:r>
              <a:rPr lang="zh-CN" altLang="en-US" sz="2600" dirty="0">
                <a:solidFill>
                  <a:srgbClr val="002060"/>
                </a:solidFill>
                <a:latin typeface="微软雅黑" panose="020B0503020204020204" pitchFamily="34" charset="-122"/>
                <a:ea typeface="微软雅黑" panose="020B0503020204020204" pitchFamily="34" charset="-122"/>
              </a:rPr>
              <a:t>研究内容</a:t>
            </a:r>
            <a:r>
              <a:rPr lang="en-US" altLang="zh-CN" sz="2600" dirty="0">
                <a:solidFill>
                  <a:srgbClr val="002060"/>
                </a:solidFill>
                <a:latin typeface="微软雅黑" panose="020B0503020204020204" pitchFamily="34" charset="-122"/>
                <a:ea typeface="微软雅黑" panose="020B0503020204020204" pitchFamily="34" charset="-122"/>
              </a:rPr>
              <a:t>6——</a:t>
            </a:r>
            <a:r>
              <a:rPr lang="zh-CN" altLang="en-US" sz="2400" dirty="0">
                <a:solidFill>
                  <a:srgbClr val="002060"/>
                </a:solidFill>
                <a:latin typeface="微软雅黑" panose="020B0503020204020204" pitchFamily="34" charset="-122"/>
                <a:ea typeface="微软雅黑" panose="020B0503020204020204" pitchFamily="34" charset="-122"/>
              </a:rPr>
              <a:t>铍管防腐改性技术应用</a:t>
            </a:r>
          </a:p>
        </p:txBody>
      </p:sp>
      <p:sp>
        <p:nvSpPr>
          <p:cNvPr id="13" name="矩形 12"/>
          <p:cNvSpPr>
            <a:spLocks noChangeArrowheads="1"/>
          </p:cNvSpPr>
          <p:nvPr/>
        </p:nvSpPr>
        <p:spPr bwMode="auto">
          <a:xfrm>
            <a:off x="467966" y="5003641"/>
            <a:ext cx="8946800" cy="123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铍管内外壁耐冲蚀抗辐照薄膜</a:t>
            </a:r>
            <a:r>
              <a:rPr lang="zh-CN" altLang="en-US" sz="2055" dirty="0">
                <a:solidFill>
                  <a:srgbClr val="C00000"/>
                </a:solidFill>
                <a:latin typeface="微软雅黑" panose="020B0503020204020204" pitchFamily="34" charset="-122"/>
                <a:ea typeface="微软雅黑" panose="020B0503020204020204" pitchFamily="34" charset="-122"/>
              </a:rPr>
              <a:t>应用研究</a:t>
            </a:r>
            <a:endParaRPr lang="en-US" altLang="zh-CN"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569"/>
              </a:lnSpc>
              <a:spcBef>
                <a:spcPts val="514"/>
              </a:spcBef>
              <a:buClr>
                <a:srgbClr val="C00000"/>
              </a:buClr>
              <a:buFont typeface="Wingdings" panose="05000000000000000000" pitchFamily="2" charset="2"/>
              <a:buChar char="Ø"/>
            </a:pP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优化工艺，在铍管内外壁实现耐冲蚀抗辐照一体化薄膜均匀镀覆</a:t>
            </a:r>
            <a:endParaRPr lang="en-US" altLang="zh-CN"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endParaRPr>
          </a:p>
          <a:p>
            <a:pPr lvl="1" eaLnBrk="1" hangingPunct="1">
              <a:lnSpc>
                <a:spcPts val="2569"/>
              </a:lnSpc>
              <a:spcBef>
                <a:spcPts val="514"/>
              </a:spcBef>
              <a:buClr>
                <a:srgbClr val="C00000"/>
              </a:buClr>
              <a:buFont typeface="Wingdings" panose="05000000000000000000" pitchFamily="2" charset="2"/>
              <a:buChar char="Ø"/>
            </a:pPr>
            <a:r>
              <a:rPr lang="zh-CN" altLang="en-US" sz="1700" dirty="0">
                <a:solidFill>
                  <a:schemeClr val="tx1"/>
                </a:solidFill>
                <a:latin typeface="微软雅黑" panose="020B0503020204020204" pitchFamily="34" charset="-122"/>
                <a:ea typeface="微软雅黑" panose="020B0503020204020204" pitchFamily="34" charset="-122"/>
              </a:rPr>
              <a:t> 台架试验，考核薄膜</a:t>
            </a:r>
            <a:r>
              <a:rPr lang="zh-CN" altLang="en-US" sz="1700" dirty="0">
                <a:solidFill>
                  <a:schemeClr val="accent1">
                    <a:lumMod val="50000"/>
                  </a:schemeClr>
                </a:solidFill>
                <a:latin typeface="微软雅黑" panose="020B0503020204020204" pitchFamily="34" charset="-122"/>
                <a:ea typeface="微软雅黑" panose="020B0503020204020204" pitchFamily="34" charset="-122"/>
              </a:rPr>
              <a:t>真实服役环境</a:t>
            </a:r>
            <a:r>
              <a:rPr lang="zh-CN" altLang="en-US" sz="1700" dirty="0">
                <a:solidFill>
                  <a:schemeClr val="tx1"/>
                </a:solidFill>
                <a:latin typeface="微软雅黑" panose="020B0503020204020204" pitchFamily="34" charset="-122"/>
                <a:ea typeface="微软雅黑" panose="020B0503020204020204" pitchFamily="34" charset="-122"/>
              </a:rPr>
              <a:t>的综合性能及</a:t>
            </a:r>
            <a:r>
              <a:rPr lang="zh-CN" altLang="en-US" sz="1700" dirty="0">
                <a:solidFill>
                  <a:schemeClr val="accent1">
                    <a:lumMod val="50000"/>
                  </a:schemeClr>
                </a:solidFill>
                <a:latin typeface="微软雅黑" panose="020B0503020204020204" pitchFamily="34" charset="-122"/>
                <a:ea typeface="微软雅黑" panose="020B0503020204020204" pitchFamily="34" charset="-122"/>
              </a:rPr>
              <a:t>可靠性</a:t>
            </a:r>
          </a:p>
        </p:txBody>
      </p:sp>
      <p:sp>
        <p:nvSpPr>
          <p:cNvPr id="14" name="矩形 13"/>
          <p:cNvSpPr>
            <a:spLocks noChangeArrowheads="1"/>
          </p:cNvSpPr>
          <p:nvPr/>
        </p:nvSpPr>
        <p:spPr bwMode="auto">
          <a:xfrm>
            <a:off x="467966" y="1844194"/>
            <a:ext cx="8946800" cy="72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2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先改性再焊接</a:t>
            </a:r>
            <a:r>
              <a:rPr lang="en-US" altLang="zh-CN" sz="2055" dirty="0">
                <a:solidFill>
                  <a:srgbClr val="0000CC"/>
                </a:solidFill>
                <a:latin typeface="微软雅黑" panose="020B0503020204020204" pitchFamily="34" charset="-122"/>
                <a:ea typeface="微软雅黑" panose="020B0503020204020204" pitchFamily="34" charset="-122"/>
              </a:rPr>
              <a:t>——</a:t>
            </a:r>
            <a:r>
              <a:rPr lang="zh-CN" altLang="en-US" sz="2055" dirty="0">
                <a:solidFill>
                  <a:srgbClr val="0000CC"/>
                </a:solidFill>
                <a:latin typeface="微软雅黑" panose="020B0503020204020204" pitchFamily="34" charset="-122"/>
                <a:ea typeface="微软雅黑" panose="020B0503020204020204" pitchFamily="34" charset="-122"/>
              </a:rPr>
              <a:t>焊接对铍管改性层质量的影响</a:t>
            </a:r>
            <a:endParaRPr lang="en-US" altLang="zh-CN" sz="2055" dirty="0">
              <a:solidFill>
                <a:srgbClr val="0000CC"/>
              </a:solidFill>
              <a:latin typeface="微软雅黑" panose="020B0503020204020204" pitchFamily="34" charset="-122"/>
              <a:ea typeface="微软雅黑" panose="020B0503020204020204" pitchFamily="34" charset="-122"/>
            </a:endParaRPr>
          </a:p>
          <a:p>
            <a:pPr lvl="1" eaLnBrk="1" hangingPunct="1">
              <a:lnSpc>
                <a:spcPts val="2200"/>
              </a:lnSpc>
              <a:spcBef>
                <a:spcPts val="514"/>
              </a:spcBef>
              <a:buClr>
                <a:srgbClr val="C00000"/>
              </a:buClr>
              <a:buFont typeface="Wingdings" panose="05000000000000000000" pitchFamily="2" charset="2"/>
              <a:buChar char="Ø"/>
            </a:pP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激光对改性层的烧蚀损伤、热影响区的膜基结合</a:t>
            </a:r>
            <a:r>
              <a:rPr lang="en-US" altLang="zh-CN" sz="17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endParaRPr lang="zh-CN" altLang="en-US" sz="1700" dirty="0">
              <a:solidFill>
                <a:srgbClr val="0000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1830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C15788-77E2-4416-BB72-AF907A130E6F}"/>
              </a:ext>
            </a:extLst>
          </p:cNvPr>
          <p:cNvSpPr txBox="1"/>
          <p:nvPr/>
        </p:nvSpPr>
        <p:spPr>
          <a:xfrm>
            <a:off x="211233" y="1146657"/>
            <a:ext cx="2185214" cy="492443"/>
          </a:xfrm>
          <a:prstGeom prst="rect">
            <a:avLst/>
          </a:prstGeom>
          <a:noFill/>
        </p:spPr>
        <p:txBody>
          <a:bodyPr wrap="none" rtlCol="0">
            <a:spAutoFit/>
          </a:bodyPr>
          <a:lstStyle/>
          <a:p>
            <a:r>
              <a:rPr lang="zh-CN" altLang="en-US" sz="2600" dirty="0">
                <a:solidFill>
                  <a:srgbClr val="002060"/>
                </a:solidFill>
                <a:latin typeface="微软雅黑" panose="020B0503020204020204" pitchFamily="34" charset="-122"/>
                <a:ea typeface="微软雅黑" panose="020B0503020204020204" pitchFamily="34" charset="-122"/>
              </a:rPr>
              <a:t>阶段实施方案</a:t>
            </a:r>
          </a:p>
        </p:txBody>
      </p:sp>
      <p:sp>
        <p:nvSpPr>
          <p:cNvPr id="7" name="矩形 6"/>
          <p:cNvSpPr>
            <a:spLocks noChangeArrowheads="1"/>
          </p:cNvSpPr>
          <p:nvPr/>
        </p:nvSpPr>
        <p:spPr bwMode="auto">
          <a:xfrm>
            <a:off x="408944" y="1874254"/>
            <a:ext cx="963558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marL="0" indent="0" eaLnBrk="1" hangingPunct="1">
              <a:lnSpc>
                <a:spcPts val="2740"/>
              </a:lnSpc>
              <a:spcBef>
                <a:spcPts val="1028"/>
              </a:spcBef>
              <a:buClr>
                <a:srgbClr val="C00000"/>
              </a:buClr>
            </a:pPr>
            <a:r>
              <a:rPr lang="zh-CN" altLang="en-US" sz="2400" dirty="0">
                <a:solidFill>
                  <a:srgbClr val="FF0000"/>
                </a:solidFill>
                <a:latin typeface="微软雅黑" panose="020B0503020204020204" pitchFamily="34" charset="-122"/>
                <a:ea typeface="微软雅黑" panose="020B0503020204020204" pitchFamily="34" charset="-122"/>
              </a:rPr>
              <a:t>六阶段：</a:t>
            </a:r>
            <a:r>
              <a:rPr lang="zh-CN" altLang="en-US" sz="2200" dirty="0">
                <a:solidFill>
                  <a:srgbClr val="0000CC"/>
                </a:solidFill>
                <a:latin typeface="微软雅黑" panose="020B0503020204020204" pitchFamily="34" charset="-122"/>
                <a:ea typeface="微软雅黑" panose="020B0503020204020204" pitchFamily="34" charset="-122"/>
              </a:rPr>
              <a:t>铍材腐蚀</a:t>
            </a:r>
            <a:r>
              <a:rPr lang="en-US" altLang="zh-CN" sz="2200" dirty="0">
                <a:solidFill>
                  <a:schemeClr val="tx1"/>
                </a:solidFill>
                <a:latin typeface="微软雅黑" panose="020B0503020204020204" pitchFamily="34" charset="-122"/>
                <a:ea typeface="微软雅黑" panose="020B0503020204020204" pitchFamily="34" charset="-122"/>
              </a:rPr>
              <a:t>—</a:t>
            </a:r>
            <a:r>
              <a:rPr lang="zh-CN" altLang="en-US" sz="2200" dirty="0">
                <a:solidFill>
                  <a:srgbClr val="0000CC"/>
                </a:solidFill>
                <a:latin typeface="微软雅黑" panose="020B0503020204020204" pitchFamily="34" charset="-122"/>
                <a:ea typeface="微软雅黑" panose="020B0503020204020204" pitchFamily="34" charset="-122"/>
              </a:rPr>
              <a:t>铍管腐蚀</a:t>
            </a:r>
            <a:r>
              <a:rPr lang="en-US" altLang="zh-CN" sz="2200" dirty="0">
                <a:solidFill>
                  <a:schemeClr val="tx1"/>
                </a:solidFill>
                <a:latin typeface="微软雅黑" panose="020B0503020204020204" pitchFamily="34" charset="-122"/>
                <a:ea typeface="微软雅黑" panose="020B0503020204020204" pitchFamily="34" charset="-122"/>
              </a:rPr>
              <a:t>—</a:t>
            </a:r>
            <a:r>
              <a:rPr lang="zh-CN" altLang="en-US" sz="2200" dirty="0">
                <a:solidFill>
                  <a:srgbClr val="0000CC"/>
                </a:solidFill>
                <a:latin typeface="微软雅黑" panose="020B0503020204020204" pitchFamily="34" charset="-122"/>
                <a:ea typeface="微软雅黑" panose="020B0503020204020204" pitchFamily="34" charset="-122"/>
              </a:rPr>
              <a:t>铍</a:t>
            </a:r>
            <a:r>
              <a:rPr lang="en-US" altLang="zh-CN" sz="2200" dirty="0">
                <a:solidFill>
                  <a:srgbClr val="0000CC"/>
                </a:solidFill>
                <a:latin typeface="微软雅黑" panose="020B0503020204020204" pitchFamily="34" charset="-122"/>
                <a:ea typeface="微软雅黑" panose="020B0503020204020204" pitchFamily="34" charset="-122"/>
              </a:rPr>
              <a:t>/</a:t>
            </a:r>
            <a:r>
              <a:rPr lang="zh-CN" altLang="en-US" sz="2200" dirty="0">
                <a:solidFill>
                  <a:srgbClr val="0000CC"/>
                </a:solidFill>
                <a:latin typeface="微软雅黑" panose="020B0503020204020204" pitchFamily="34" charset="-122"/>
                <a:ea typeface="微软雅黑" panose="020B0503020204020204" pitchFamily="34" charset="-122"/>
              </a:rPr>
              <a:t>铝腐蚀</a:t>
            </a:r>
            <a:r>
              <a:rPr lang="en-US" altLang="zh-CN" sz="2200" dirty="0">
                <a:solidFill>
                  <a:schemeClr val="tx1"/>
                </a:solidFill>
                <a:latin typeface="微软雅黑" panose="020B0503020204020204" pitchFamily="34" charset="-122"/>
                <a:ea typeface="微软雅黑" panose="020B0503020204020204" pitchFamily="34" charset="-122"/>
              </a:rPr>
              <a:t>—</a:t>
            </a:r>
            <a:r>
              <a:rPr lang="zh-CN" altLang="en-US" sz="2200" dirty="0">
                <a:solidFill>
                  <a:srgbClr val="0000CC"/>
                </a:solidFill>
                <a:latin typeface="微软雅黑" panose="020B0503020204020204" pitchFamily="34" charset="-122"/>
                <a:ea typeface="微软雅黑" panose="020B0503020204020204" pitchFamily="34" charset="-122"/>
              </a:rPr>
              <a:t>表面改性</a:t>
            </a:r>
            <a:r>
              <a:rPr lang="en-US" altLang="zh-CN" sz="2200" dirty="0">
                <a:solidFill>
                  <a:schemeClr val="tx1"/>
                </a:solidFill>
                <a:latin typeface="微软雅黑" panose="020B0503020204020204" pitchFamily="34" charset="-122"/>
                <a:ea typeface="微软雅黑" panose="020B0503020204020204" pitchFamily="34" charset="-122"/>
              </a:rPr>
              <a:t>—</a:t>
            </a:r>
            <a:r>
              <a:rPr lang="zh-CN" altLang="en-US" sz="2200" dirty="0">
                <a:solidFill>
                  <a:srgbClr val="0000CC"/>
                </a:solidFill>
                <a:latin typeface="微软雅黑" panose="020B0503020204020204" pitchFamily="34" charset="-122"/>
                <a:ea typeface="微软雅黑" panose="020B0503020204020204" pitchFamily="34" charset="-122"/>
              </a:rPr>
              <a:t>工艺相容性</a:t>
            </a:r>
            <a:r>
              <a:rPr lang="en-US" altLang="zh-CN" sz="2200" dirty="0">
                <a:solidFill>
                  <a:schemeClr val="tx1"/>
                </a:solidFill>
                <a:latin typeface="微软雅黑" panose="020B0503020204020204" pitchFamily="34" charset="-122"/>
                <a:ea typeface="微软雅黑" panose="020B0503020204020204" pitchFamily="34" charset="-122"/>
              </a:rPr>
              <a:t>—</a:t>
            </a:r>
            <a:r>
              <a:rPr lang="zh-CN" altLang="en-US" sz="2200" dirty="0">
                <a:solidFill>
                  <a:srgbClr val="0000CC"/>
                </a:solidFill>
                <a:latin typeface="微软雅黑" panose="020B0503020204020204" pitchFamily="34" charset="-122"/>
                <a:ea typeface="微软雅黑" panose="020B0503020204020204" pitchFamily="34" charset="-122"/>
              </a:rPr>
              <a:t>应用</a:t>
            </a:r>
          </a:p>
        </p:txBody>
      </p:sp>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492990"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拟开展工作</a:t>
            </a:r>
          </a:p>
        </p:txBody>
      </p:sp>
      <p:sp>
        <p:nvSpPr>
          <p:cNvPr id="6" name="矩形 5"/>
          <p:cNvSpPr>
            <a:spLocks noChangeArrowheads="1"/>
          </p:cNvSpPr>
          <p:nvPr/>
        </p:nvSpPr>
        <p:spPr bwMode="auto">
          <a:xfrm>
            <a:off x="408944" y="2657355"/>
            <a:ext cx="8946800" cy="41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200" dirty="0">
                <a:solidFill>
                  <a:srgbClr val="0000CC"/>
                </a:solidFill>
                <a:latin typeface="微软雅黑" panose="020B0503020204020204" pitchFamily="34" charset="-122"/>
                <a:ea typeface="微软雅黑" panose="020B0503020204020204" pitchFamily="34" charset="-122"/>
              </a:rPr>
              <a:t> 第一阶段：铍材腐蚀 </a:t>
            </a:r>
            <a:r>
              <a:rPr lang="en-US" altLang="zh-CN" sz="2200" dirty="0">
                <a:solidFill>
                  <a:srgbClr val="0000CC"/>
                </a:solidFill>
                <a:latin typeface="微软雅黑" panose="020B0503020204020204" pitchFamily="34" charset="-122"/>
                <a:ea typeface="微软雅黑" panose="020B0503020204020204" pitchFamily="34" charset="-122"/>
              </a:rPr>
              <a:t>(2023.07~2024.06)     </a:t>
            </a:r>
          </a:p>
        </p:txBody>
      </p:sp>
      <p:sp>
        <p:nvSpPr>
          <p:cNvPr id="5" name="矩形 4"/>
          <p:cNvSpPr/>
          <p:nvPr/>
        </p:nvSpPr>
        <p:spPr>
          <a:xfrm>
            <a:off x="2703755" y="3241315"/>
            <a:ext cx="6896491" cy="1195199"/>
          </a:xfrm>
          <a:prstGeom prst="rect">
            <a:avLst/>
          </a:prstGeom>
        </p:spPr>
        <p:txBody>
          <a:bodyPr wrap="square">
            <a:spAutoFit/>
          </a:bodyPr>
          <a:lstStyle/>
          <a:p>
            <a:pPr marL="0" indent="0" eaLnBrk="1" hangingPunct="1">
              <a:lnSpc>
                <a:spcPts val="2200"/>
              </a:lnSpc>
              <a:spcBef>
                <a:spcPts val="1028"/>
              </a:spcBef>
              <a:buClr>
                <a:srgbClr val="C00000"/>
              </a:buClr>
            </a:pPr>
            <a:r>
              <a:rPr lang="zh-CN" altLang="en-US" sz="1900" dirty="0">
                <a:latin typeface="微软雅黑" panose="020B0503020204020204" pitchFamily="34" charset="-122"/>
                <a:ea typeface="微软雅黑" panose="020B0503020204020204" pitchFamily="34" charset="-122"/>
              </a:rPr>
              <a:t>介质：</a:t>
            </a:r>
            <a:r>
              <a:rPr lang="zh-CN" altLang="en-US" sz="1900" b="0" dirty="0">
                <a:latin typeface="微软雅黑" panose="020B0503020204020204" pitchFamily="34" charset="-122"/>
                <a:ea typeface="微软雅黑" panose="020B0503020204020204" pitchFamily="34" charset="-122"/>
              </a:rPr>
              <a:t>纯水   </a:t>
            </a:r>
            <a:r>
              <a:rPr lang="zh-CN" altLang="en-US" sz="1900" dirty="0">
                <a:latin typeface="微软雅黑" panose="020B0503020204020204" pitchFamily="34" charset="-122"/>
                <a:ea typeface="微软雅黑" panose="020B0503020204020204" pitchFamily="34" charset="-122"/>
              </a:rPr>
              <a:t>温度： </a:t>
            </a:r>
            <a:r>
              <a:rPr lang="en-US" altLang="zh-CN" sz="1900" b="0" dirty="0">
                <a:latin typeface="微软雅黑" panose="020B0503020204020204" pitchFamily="34" charset="-122"/>
                <a:ea typeface="微软雅黑" panose="020B0503020204020204" pitchFamily="34" charset="-122"/>
              </a:rPr>
              <a:t>25~80</a:t>
            </a:r>
            <a:r>
              <a:rPr lang="zh-CN" altLang="en-US" sz="1900" b="0" dirty="0">
                <a:latin typeface="微软雅黑" panose="020B0503020204020204" pitchFamily="34" charset="-122"/>
                <a:ea typeface="微软雅黑" panose="020B0503020204020204" pitchFamily="34" charset="-122"/>
              </a:rPr>
              <a:t>℃</a:t>
            </a:r>
            <a:endParaRPr lang="en-US" altLang="zh-CN" sz="1900" b="0" dirty="0">
              <a:latin typeface="微软雅黑" panose="020B0503020204020204" pitchFamily="34" charset="-122"/>
              <a:ea typeface="微软雅黑" panose="020B0503020204020204" pitchFamily="34" charset="-122"/>
            </a:endParaRPr>
          </a:p>
          <a:p>
            <a:pPr marL="0" indent="0" eaLnBrk="1" hangingPunct="1">
              <a:lnSpc>
                <a:spcPts val="2200"/>
              </a:lnSpc>
              <a:spcBef>
                <a:spcPts val="1028"/>
              </a:spcBef>
              <a:buClr>
                <a:srgbClr val="C00000"/>
              </a:buClr>
            </a:pPr>
            <a:r>
              <a:rPr lang="zh-CN" altLang="en-US" sz="1900" dirty="0">
                <a:latin typeface="微软雅黑" panose="020B0503020204020204" pitchFamily="34" charset="-122"/>
                <a:ea typeface="微软雅黑" panose="020B0503020204020204" pitchFamily="34" charset="-122"/>
              </a:rPr>
              <a:t>腐蚀性能：</a:t>
            </a:r>
            <a:r>
              <a:rPr lang="zh-CN" altLang="en-US" sz="1900" b="0" dirty="0">
                <a:latin typeface="微软雅黑" panose="020B0503020204020204" pitchFamily="34" charset="-122"/>
                <a:ea typeface="微软雅黑" panose="020B0503020204020204" pitchFamily="34" charset="-122"/>
              </a:rPr>
              <a:t>自腐蚀电位、腐蚀电流密度、腐蚀速率；</a:t>
            </a:r>
          </a:p>
          <a:p>
            <a:pPr marL="0" indent="0" eaLnBrk="1" hangingPunct="1">
              <a:lnSpc>
                <a:spcPts val="2200"/>
              </a:lnSpc>
              <a:spcBef>
                <a:spcPts val="1028"/>
              </a:spcBef>
              <a:buClr>
                <a:srgbClr val="C00000"/>
              </a:buClr>
            </a:pPr>
            <a:r>
              <a:rPr lang="zh-CN" altLang="en-US" sz="1900" dirty="0">
                <a:latin typeface="微软雅黑" panose="020B0503020204020204" pitchFamily="34" charset="-122"/>
                <a:ea typeface="微软雅黑" panose="020B0503020204020204" pitchFamily="34" charset="-122"/>
              </a:rPr>
              <a:t>腐蚀产物：</a:t>
            </a:r>
            <a:r>
              <a:rPr lang="zh-CN" altLang="en-US" sz="1900" b="0" dirty="0">
                <a:latin typeface="微软雅黑" panose="020B0503020204020204" pitchFamily="34" charset="-122"/>
                <a:ea typeface="微软雅黑" panose="020B0503020204020204" pitchFamily="34" charset="-122"/>
              </a:rPr>
              <a:t>形貌、物相、成分、价态；</a:t>
            </a:r>
            <a:r>
              <a:rPr lang="zh-CN" altLang="en-US" sz="1900" dirty="0">
                <a:latin typeface="微软雅黑" panose="020B0503020204020204" pitchFamily="34" charset="-122"/>
                <a:ea typeface="微软雅黑" panose="020B0503020204020204" pitchFamily="34" charset="-122"/>
              </a:rPr>
              <a:t>电化学腐蚀机理</a:t>
            </a:r>
          </a:p>
        </p:txBody>
      </p:sp>
      <p:sp>
        <p:nvSpPr>
          <p:cNvPr id="9" name="矩形 8"/>
          <p:cNvSpPr/>
          <p:nvPr/>
        </p:nvSpPr>
        <p:spPr>
          <a:xfrm>
            <a:off x="777016" y="3274622"/>
            <a:ext cx="1813317" cy="413062"/>
          </a:xfrm>
          <a:prstGeom prst="rect">
            <a:avLst/>
          </a:prstGeom>
        </p:spPr>
        <p:txBody>
          <a:bodyPr wrap="none">
            <a:spAutoFit/>
          </a:bodyPr>
          <a:lstStyle/>
          <a:p>
            <a:pPr marL="342900" indent="-342900" eaLnBrk="1" hangingPunct="1">
              <a:lnSpc>
                <a:spcPts val="2740"/>
              </a:lnSpc>
              <a:spcBef>
                <a:spcPts val="1028"/>
              </a:spcBef>
              <a:buClr>
                <a:srgbClr val="C00000"/>
              </a:buClr>
              <a:buFont typeface="Wingdings" panose="05000000000000000000" pitchFamily="2" charset="2"/>
              <a:buChar char="Ø"/>
            </a:pPr>
            <a:r>
              <a:rPr lang="zh-CN" altLang="en-US" dirty="0">
                <a:solidFill>
                  <a:srgbClr val="C00000"/>
                </a:solidFill>
                <a:latin typeface="微软雅黑" panose="020B0503020204020204" pitchFamily="34" charset="-122"/>
                <a:ea typeface="微软雅黑" panose="020B0503020204020204" pitchFamily="34" charset="-122"/>
              </a:rPr>
              <a:t>电化学腐蚀</a:t>
            </a:r>
            <a:endParaRPr lang="en-US" altLang="zh-CN" dirty="0">
              <a:solidFill>
                <a:srgbClr val="C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777016" y="4925144"/>
            <a:ext cx="1556836" cy="438582"/>
          </a:xfrm>
          <a:prstGeom prst="rect">
            <a:avLst/>
          </a:prstGeom>
        </p:spPr>
        <p:txBody>
          <a:bodyPr wrap="none">
            <a:spAutoFit/>
          </a:bodyPr>
          <a:lstStyle/>
          <a:p>
            <a:pPr marL="342900" indent="-342900" eaLnBrk="1" hangingPunct="1">
              <a:lnSpc>
                <a:spcPts val="2740"/>
              </a:lnSpc>
              <a:spcBef>
                <a:spcPts val="1028"/>
              </a:spcBef>
              <a:buClr>
                <a:srgbClr val="C00000"/>
              </a:buClr>
              <a:buFont typeface="Wingdings" panose="05000000000000000000" pitchFamily="2" charset="2"/>
              <a:buChar char="Ø"/>
            </a:pPr>
            <a:r>
              <a:rPr lang="zh-CN" altLang="en-US" dirty="0">
                <a:solidFill>
                  <a:srgbClr val="C00000"/>
                </a:solidFill>
                <a:latin typeface="微软雅黑" panose="020B0503020204020204" pitchFamily="34" charset="-122"/>
                <a:ea typeface="微软雅黑" panose="020B0503020204020204" pitchFamily="34" charset="-122"/>
              </a:rPr>
              <a:t>浸泡腐蚀</a:t>
            </a:r>
            <a:endParaRPr lang="en-US" altLang="zh-CN" dirty="0">
              <a:solidFill>
                <a:srgbClr val="C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2704222" y="4941168"/>
            <a:ext cx="7322334" cy="1605568"/>
          </a:xfrm>
          <a:prstGeom prst="rect">
            <a:avLst/>
          </a:prstGeom>
        </p:spPr>
        <p:txBody>
          <a:bodyPr wrap="square">
            <a:spAutoFit/>
          </a:bodyPr>
          <a:lstStyle/>
          <a:p>
            <a:pPr marL="0" indent="0" eaLnBrk="1" hangingPunct="1">
              <a:lnSpc>
                <a:spcPts val="2200"/>
              </a:lnSpc>
              <a:spcBef>
                <a:spcPts val="1028"/>
              </a:spcBef>
              <a:buClr>
                <a:srgbClr val="C00000"/>
              </a:buClr>
            </a:pPr>
            <a:r>
              <a:rPr lang="zh-CN" altLang="en-US" sz="1900" dirty="0">
                <a:latin typeface="微软雅黑" panose="020B0503020204020204" pitchFamily="34" charset="-122"/>
                <a:ea typeface="微软雅黑" panose="020B0503020204020204" pitchFamily="34" charset="-122"/>
              </a:rPr>
              <a:t>介质：</a:t>
            </a:r>
            <a:r>
              <a:rPr lang="zh-CN" altLang="en-US" sz="1900" b="0" dirty="0">
                <a:latin typeface="微软雅黑" panose="020B0503020204020204" pitchFamily="34" charset="-122"/>
                <a:ea typeface="微软雅黑" panose="020B0503020204020204" pitchFamily="34" charset="-122"/>
              </a:rPr>
              <a:t>纯水、冷却油；</a:t>
            </a:r>
            <a:endParaRPr lang="en-US" altLang="zh-CN" sz="1900" b="0" dirty="0">
              <a:latin typeface="微软雅黑" panose="020B0503020204020204" pitchFamily="34" charset="-122"/>
              <a:ea typeface="微软雅黑" panose="020B0503020204020204" pitchFamily="34" charset="-122"/>
            </a:endParaRPr>
          </a:p>
          <a:p>
            <a:pPr marL="0" indent="0" eaLnBrk="1" hangingPunct="1">
              <a:lnSpc>
                <a:spcPts val="2200"/>
              </a:lnSpc>
              <a:spcBef>
                <a:spcPts val="1028"/>
              </a:spcBef>
              <a:buClr>
                <a:srgbClr val="C00000"/>
              </a:buClr>
            </a:pPr>
            <a:r>
              <a:rPr lang="zh-CN" altLang="en-US" sz="1900" dirty="0">
                <a:latin typeface="微软雅黑" panose="020B0503020204020204" pitchFamily="34" charset="-122"/>
                <a:ea typeface="微软雅黑" panose="020B0503020204020204" pitchFamily="34" charset="-122"/>
              </a:rPr>
              <a:t>压强：</a:t>
            </a:r>
            <a:r>
              <a:rPr lang="zh-CN" altLang="en-US" sz="1900" b="0" dirty="0">
                <a:latin typeface="微软雅黑" panose="020B0503020204020204" pitchFamily="34" charset="-122"/>
                <a:ea typeface="微软雅黑" panose="020B0503020204020204" pitchFamily="34" charset="-122"/>
              </a:rPr>
              <a:t>模拟流体压强；</a:t>
            </a:r>
            <a:r>
              <a:rPr lang="zh-CN" altLang="en-US" sz="1900" dirty="0">
                <a:latin typeface="微软雅黑" panose="020B0503020204020204" pitchFamily="34" charset="-122"/>
                <a:ea typeface="微软雅黑" panose="020B0503020204020204" pitchFamily="34" charset="-122"/>
              </a:rPr>
              <a:t>浸泡时间：</a:t>
            </a:r>
            <a:r>
              <a:rPr lang="en-US" altLang="zh-CN" sz="1900" b="0" dirty="0">
                <a:latin typeface="微软雅黑" panose="020B0503020204020204" pitchFamily="34" charset="-122"/>
                <a:ea typeface="微软雅黑" panose="020B0503020204020204" pitchFamily="34" charset="-122"/>
              </a:rPr>
              <a:t>1~12 m</a:t>
            </a:r>
            <a:r>
              <a:rPr lang="zh-CN" altLang="en-US" sz="1900" b="0" dirty="0">
                <a:latin typeface="微软雅黑" panose="020B0503020204020204" pitchFamily="34" charset="-122"/>
                <a:ea typeface="微软雅黑" panose="020B0503020204020204" pitchFamily="34" charset="-122"/>
              </a:rPr>
              <a:t>；</a:t>
            </a:r>
            <a:endParaRPr lang="en-US" altLang="zh-CN" sz="1900" b="0" dirty="0">
              <a:latin typeface="微软雅黑" panose="020B0503020204020204" pitchFamily="34" charset="-122"/>
              <a:ea typeface="微软雅黑" panose="020B0503020204020204" pitchFamily="34" charset="-122"/>
            </a:endParaRPr>
          </a:p>
          <a:p>
            <a:pPr marL="0" indent="0" eaLnBrk="1" hangingPunct="1">
              <a:lnSpc>
                <a:spcPts val="2200"/>
              </a:lnSpc>
              <a:spcBef>
                <a:spcPts val="1028"/>
              </a:spcBef>
              <a:buClr>
                <a:srgbClr val="C00000"/>
              </a:buClr>
            </a:pPr>
            <a:r>
              <a:rPr lang="zh-CN" altLang="en-US" sz="1900" dirty="0">
                <a:latin typeface="微软雅黑" panose="020B0503020204020204" pitchFamily="34" charset="-122"/>
                <a:ea typeface="微软雅黑" panose="020B0503020204020204" pitchFamily="34" charset="-122"/>
              </a:rPr>
              <a:t>腐蚀性能：</a:t>
            </a:r>
            <a:r>
              <a:rPr lang="zh-CN" altLang="en-US" sz="1900" b="0" dirty="0">
                <a:latin typeface="微软雅黑" panose="020B0503020204020204" pitchFamily="34" charset="-122"/>
                <a:ea typeface="微软雅黑" panose="020B0503020204020204" pitchFamily="34" charset="-122"/>
              </a:rPr>
              <a:t>质量（体积）变化；力学性能变化</a:t>
            </a:r>
          </a:p>
          <a:p>
            <a:pPr marL="0" indent="0" eaLnBrk="1" hangingPunct="1">
              <a:lnSpc>
                <a:spcPts val="2200"/>
              </a:lnSpc>
              <a:spcBef>
                <a:spcPts val="1028"/>
              </a:spcBef>
              <a:buClr>
                <a:srgbClr val="C00000"/>
              </a:buClr>
            </a:pPr>
            <a:r>
              <a:rPr lang="zh-CN" altLang="en-US" sz="1900" dirty="0">
                <a:latin typeface="微软雅黑" panose="020B0503020204020204" pitchFamily="34" charset="-122"/>
                <a:ea typeface="微软雅黑" panose="020B0503020204020204" pitchFamily="34" charset="-122"/>
              </a:rPr>
              <a:t>腐蚀产物：</a:t>
            </a:r>
            <a:r>
              <a:rPr lang="zh-CN" altLang="en-US" sz="1900" b="0" dirty="0">
                <a:latin typeface="微软雅黑" panose="020B0503020204020204" pitchFamily="34" charset="-122"/>
                <a:ea typeface="微软雅黑" panose="020B0503020204020204" pitchFamily="34" charset="-122"/>
              </a:rPr>
              <a:t>形貌、物相、成分、价态；</a:t>
            </a:r>
            <a:r>
              <a:rPr lang="zh-CN" altLang="en-US" sz="1900" dirty="0">
                <a:latin typeface="微软雅黑" panose="020B0503020204020204" pitchFamily="34" charset="-122"/>
                <a:ea typeface="微软雅黑" panose="020B0503020204020204" pitchFamily="34" charset="-122"/>
              </a:rPr>
              <a:t>腐蚀机理</a:t>
            </a:r>
          </a:p>
        </p:txBody>
      </p:sp>
      <p:sp>
        <p:nvSpPr>
          <p:cNvPr id="10" name="矩形 9"/>
          <p:cNvSpPr/>
          <p:nvPr/>
        </p:nvSpPr>
        <p:spPr bwMode="auto">
          <a:xfrm>
            <a:off x="1660055" y="1854856"/>
            <a:ext cx="1205238" cy="438582"/>
          </a:xfrm>
          <a:prstGeom prst="rect">
            <a:avLst/>
          </a:prstGeom>
          <a:noFill/>
          <a:ln w="9525" cap="flat" cmpd="sng" algn="ctr">
            <a:solidFill>
              <a:srgbClr val="FF0101"/>
            </a:solidFill>
            <a:prstDash val="solid"/>
            <a:round/>
            <a:headEnd type="none" w="med" len="med"/>
            <a:tailEnd type="none" w="med" len="med"/>
          </a:ln>
          <a:effectLst>
            <a:outerShdw dist="17961" dir="2700000" algn="ctr" rotWithShape="0">
              <a:schemeClr val="tx1">
                <a:gamma/>
                <a:shade val="60000"/>
                <a:invGamma/>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微软雅黑" pitchFamily="34" charset="-122"/>
            </a:endParaRPr>
          </a:p>
        </p:txBody>
      </p:sp>
    </p:spTree>
    <p:extLst>
      <p:ext uri="{BB962C8B-B14F-4D97-AF65-F5344CB8AC3E}">
        <p14:creationId xmlns:p14="http://schemas.microsoft.com/office/powerpoint/2010/main" val="423047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grpSp>
        <p:nvGrpSpPr>
          <p:cNvPr id="3" name="组合 2">
            <a:extLst>
              <a:ext uri="{FF2B5EF4-FFF2-40B4-BE49-F238E27FC236}">
                <a16:creationId xmlns:a16="http://schemas.microsoft.com/office/drawing/2014/main" id="{38844875-3B97-8613-8D1B-803B25349542}"/>
              </a:ext>
            </a:extLst>
          </p:cNvPr>
          <p:cNvGrpSpPr>
            <a:grpSpLocks noChangeAspect="1"/>
          </p:cNvGrpSpPr>
          <p:nvPr/>
        </p:nvGrpSpPr>
        <p:grpSpPr>
          <a:xfrm>
            <a:off x="6994535" y="1464735"/>
            <a:ext cx="3537936" cy="2344289"/>
            <a:chOff x="341639" y="330199"/>
            <a:chExt cx="4348116" cy="2881126"/>
          </a:xfrm>
        </p:grpSpPr>
        <p:pic>
          <p:nvPicPr>
            <p:cNvPr id="5" name="图片 4">
              <a:extLst>
                <a:ext uri="{FF2B5EF4-FFF2-40B4-BE49-F238E27FC236}">
                  <a16:creationId xmlns:a16="http://schemas.microsoft.com/office/drawing/2014/main" id="{944D8E14-B906-2D5D-9FCC-70698C71E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755" y="330199"/>
              <a:ext cx="2160000" cy="2881126"/>
            </a:xfrm>
            <a:prstGeom prst="rect">
              <a:avLst/>
            </a:prstGeom>
          </p:spPr>
        </p:pic>
        <p:pic>
          <p:nvPicPr>
            <p:cNvPr id="6" name="图片 5">
              <a:extLst>
                <a:ext uri="{FF2B5EF4-FFF2-40B4-BE49-F238E27FC236}">
                  <a16:creationId xmlns:a16="http://schemas.microsoft.com/office/drawing/2014/main" id="{166FBBFA-3450-E9D0-0553-8E8494757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39" y="330199"/>
              <a:ext cx="2160000" cy="2881126"/>
            </a:xfrm>
            <a:prstGeom prst="rect">
              <a:avLst/>
            </a:prstGeom>
          </p:spPr>
        </p:pic>
      </p:grpSp>
      <p:sp>
        <p:nvSpPr>
          <p:cNvPr id="8" name="文本框 7">
            <a:extLst>
              <a:ext uri="{FF2B5EF4-FFF2-40B4-BE49-F238E27FC236}">
                <a16:creationId xmlns:a16="http://schemas.microsoft.com/office/drawing/2014/main" id="{B019BF9E-CCA7-3016-AFA8-8921CD5D1D58}"/>
              </a:ext>
            </a:extLst>
          </p:cNvPr>
          <p:cNvSpPr txBox="1"/>
          <p:nvPr/>
        </p:nvSpPr>
        <p:spPr>
          <a:xfrm>
            <a:off x="2980537" y="316436"/>
            <a:ext cx="5374873"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浸泡腐蚀实验照片 </a:t>
            </a:r>
          </a:p>
        </p:txBody>
      </p:sp>
      <p:sp>
        <p:nvSpPr>
          <p:cNvPr id="9" name="文本框 8">
            <a:extLst>
              <a:ext uri="{FF2B5EF4-FFF2-40B4-BE49-F238E27FC236}">
                <a16:creationId xmlns:a16="http://schemas.microsoft.com/office/drawing/2014/main" id="{6A8067D0-7C9E-6A16-C352-1030B66D841D}"/>
              </a:ext>
            </a:extLst>
          </p:cNvPr>
          <p:cNvSpPr txBox="1"/>
          <p:nvPr/>
        </p:nvSpPr>
        <p:spPr>
          <a:xfrm>
            <a:off x="6984234" y="1421499"/>
            <a:ext cx="3537936" cy="461665"/>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浸泡</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个月后腐蚀介质</a:t>
            </a:r>
          </a:p>
        </p:txBody>
      </p:sp>
      <p:pic>
        <p:nvPicPr>
          <p:cNvPr id="11" name="图片 10">
            <a:extLst>
              <a:ext uri="{FF2B5EF4-FFF2-40B4-BE49-F238E27FC236}">
                <a16:creationId xmlns:a16="http://schemas.microsoft.com/office/drawing/2014/main" id="{C68EA14D-A4FB-0A20-6893-5BA0520861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10" y="1498993"/>
            <a:ext cx="2785603" cy="2785603"/>
          </a:xfrm>
          <a:prstGeom prst="rect">
            <a:avLst/>
          </a:prstGeom>
        </p:spPr>
      </p:pic>
      <p:pic>
        <p:nvPicPr>
          <p:cNvPr id="12" name="图片 11">
            <a:extLst>
              <a:ext uri="{FF2B5EF4-FFF2-40B4-BE49-F238E27FC236}">
                <a16:creationId xmlns:a16="http://schemas.microsoft.com/office/drawing/2014/main" id="{04D1B35F-5B3B-6657-F7BD-F565B98DE2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565" y="4412946"/>
            <a:ext cx="2112557" cy="2112557"/>
          </a:xfrm>
          <a:prstGeom prst="rect">
            <a:avLst/>
          </a:prstGeom>
        </p:spPr>
      </p:pic>
      <p:pic>
        <p:nvPicPr>
          <p:cNvPr id="13" name="图片 12">
            <a:extLst>
              <a:ext uri="{FF2B5EF4-FFF2-40B4-BE49-F238E27FC236}">
                <a16:creationId xmlns:a16="http://schemas.microsoft.com/office/drawing/2014/main" id="{1D28ECB6-9956-1CFE-8F20-DB5DF9C4CF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4924"/>
          <a:stretch/>
        </p:blipFill>
        <p:spPr>
          <a:xfrm>
            <a:off x="8670041" y="4476680"/>
            <a:ext cx="1757529" cy="2065848"/>
          </a:xfrm>
          <a:prstGeom prst="rect">
            <a:avLst/>
          </a:prstGeom>
        </p:spPr>
      </p:pic>
      <p:pic>
        <p:nvPicPr>
          <p:cNvPr id="14" name="图片 13">
            <a:extLst>
              <a:ext uri="{FF2B5EF4-FFF2-40B4-BE49-F238E27FC236}">
                <a16:creationId xmlns:a16="http://schemas.microsoft.com/office/drawing/2014/main" id="{2FA70433-3BC9-7C7C-F757-79AFA40C95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9248" y="4395922"/>
            <a:ext cx="2146606" cy="2146606"/>
          </a:xfrm>
          <a:prstGeom prst="rect">
            <a:avLst/>
          </a:prstGeom>
        </p:spPr>
      </p:pic>
      <p:pic>
        <p:nvPicPr>
          <p:cNvPr id="15" name="图片 14">
            <a:extLst>
              <a:ext uri="{FF2B5EF4-FFF2-40B4-BE49-F238E27FC236}">
                <a16:creationId xmlns:a16="http://schemas.microsoft.com/office/drawing/2014/main" id="{A343EE27-4FDE-88D2-F2EE-0BA2CC260E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582" r="14862"/>
          <a:stretch/>
        </p:blipFill>
        <p:spPr>
          <a:xfrm>
            <a:off x="4911728" y="4395922"/>
            <a:ext cx="1569534" cy="2125636"/>
          </a:xfrm>
          <a:prstGeom prst="rect">
            <a:avLst/>
          </a:prstGeom>
        </p:spPr>
      </p:pic>
      <p:pic>
        <p:nvPicPr>
          <p:cNvPr id="16" name="图片 15">
            <a:extLst>
              <a:ext uri="{FF2B5EF4-FFF2-40B4-BE49-F238E27FC236}">
                <a16:creationId xmlns:a16="http://schemas.microsoft.com/office/drawing/2014/main" id="{CC8E12A7-0031-5B3F-5779-95909E1AA38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7531"/>
          <a:stretch/>
        </p:blipFill>
        <p:spPr>
          <a:xfrm>
            <a:off x="3468194" y="1325755"/>
            <a:ext cx="3475320" cy="2518534"/>
          </a:xfrm>
          <a:prstGeom prst="rect">
            <a:avLst/>
          </a:prstGeom>
        </p:spPr>
      </p:pic>
      <p:sp>
        <p:nvSpPr>
          <p:cNvPr id="18" name="文本框 17">
            <a:extLst>
              <a:ext uri="{FF2B5EF4-FFF2-40B4-BE49-F238E27FC236}">
                <a16:creationId xmlns:a16="http://schemas.microsoft.com/office/drawing/2014/main" id="{46A8C879-ECE4-2365-C4C9-6BA9CDC3C474}"/>
              </a:ext>
            </a:extLst>
          </p:cNvPr>
          <p:cNvSpPr txBox="1"/>
          <p:nvPr/>
        </p:nvSpPr>
        <p:spPr>
          <a:xfrm>
            <a:off x="3468194" y="4102488"/>
            <a:ext cx="3176390" cy="461665"/>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浸泡</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个月后腐蚀介质</a:t>
            </a:r>
          </a:p>
        </p:txBody>
      </p:sp>
      <p:sp>
        <p:nvSpPr>
          <p:cNvPr id="19" name="文本框 18">
            <a:extLst>
              <a:ext uri="{FF2B5EF4-FFF2-40B4-BE49-F238E27FC236}">
                <a16:creationId xmlns:a16="http://schemas.microsoft.com/office/drawing/2014/main" id="{B14E5BDB-A656-ABA7-71F0-DB3DFAB159C3}"/>
              </a:ext>
            </a:extLst>
          </p:cNvPr>
          <p:cNvSpPr txBox="1"/>
          <p:nvPr/>
        </p:nvSpPr>
        <p:spPr>
          <a:xfrm>
            <a:off x="688548" y="1486426"/>
            <a:ext cx="1974125" cy="461665"/>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腐蚀平台 </a:t>
            </a:r>
          </a:p>
        </p:txBody>
      </p:sp>
      <p:sp>
        <p:nvSpPr>
          <p:cNvPr id="20" name="文本框 19">
            <a:extLst>
              <a:ext uri="{FF2B5EF4-FFF2-40B4-BE49-F238E27FC236}">
                <a16:creationId xmlns:a16="http://schemas.microsoft.com/office/drawing/2014/main" id="{B22E4C96-1F0A-32E8-E1E8-C88598794104}"/>
              </a:ext>
            </a:extLst>
          </p:cNvPr>
          <p:cNvSpPr txBox="1"/>
          <p:nvPr/>
        </p:nvSpPr>
        <p:spPr>
          <a:xfrm>
            <a:off x="3867606" y="1405237"/>
            <a:ext cx="2418525" cy="461665"/>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腐蚀介质留样 </a:t>
            </a:r>
          </a:p>
        </p:txBody>
      </p:sp>
      <p:sp>
        <p:nvSpPr>
          <p:cNvPr id="21" name="文本框 20">
            <a:extLst>
              <a:ext uri="{FF2B5EF4-FFF2-40B4-BE49-F238E27FC236}">
                <a16:creationId xmlns:a16="http://schemas.microsoft.com/office/drawing/2014/main" id="{02D84594-1459-63AE-C5B0-BB8CEE2E9B2B}"/>
              </a:ext>
            </a:extLst>
          </p:cNvPr>
          <p:cNvSpPr txBox="1"/>
          <p:nvPr/>
        </p:nvSpPr>
        <p:spPr>
          <a:xfrm>
            <a:off x="-70986" y="4341098"/>
            <a:ext cx="2829931" cy="2264402"/>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dirty="0">
                <a:latin typeface="Times New Roman" panose="02020603050405020304" pitchFamily="18" charset="0"/>
                <a:ea typeface="微软雅黑" panose="020B0503020204020204" pitchFamily="34" charset="-122"/>
              </a:rPr>
              <a:t>去离子水介质中随着浸泡时间的延长，介质逐渐浑浊，存在絮状漂浮物；</a:t>
            </a:r>
            <a:endParaRPr lang="en-US" altLang="zh-CN" sz="1600" dirty="0">
              <a:latin typeface="Times New Roman" panose="02020603050405020304" pitchFamily="18" charset="0"/>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600" dirty="0">
                <a:latin typeface="Times New Roman" panose="02020603050405020304" pitchFamily="18" charset="0"/>
                <a:ea typeface="微软雅黑" panose="020B0503020204020204" pitchFamily="34" charset="-122"/>
              </a:rPr>
              <a:t>冷却油相比去离子水，随着浸泡时间的延长，没有明显的污染。</a:t>
            </a:r>
            <a:endParaRPr lang="zh-CN" altLang="en-US" sz="1600" dirty="0"/>
          </a:p>
        </p:txBody>
      </p:sp>
      <p:sp>
        <p:nvSpPr>
          <p:cNvPr id="10" name="文本框 9">
            <a:extLst>
              <a:ext uri="{FF2B5EF4-FFF2-40B4-BE49-F238E27FC236}">
                <a16:creationId xmlns:a16="http://schemas.microsoft.com/office/drawing/2014/main" id="{3934CDAD-1CD1-84CB-3901-00228C0137AB}"/>
              </a:ext>
            </a:extLst>
          </p:cNvPr>
          <p:cNvSpPr txBox="1"/>
          <p:nvPr/>
        </p:nvSpPr>
        <p:spPr>
          <a:xfrm>
            <a:off x="7101400" y="4053763"/>
            <a:ext cx="3257848" cy="461665"/>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浸泡</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个月后腐蚀介质</a:t>
            </a:r>
          </a:p>
        </p:txBody>
      </p:sp>
    </p:spTree>
    <p:extLst>
      <p:ext uri="{BB962C8B-B14F-4D97-AF65-F5344CB8AC3E}">
        <p14:creationId xmlns:p14="http://schemas.microsoft.com/office/powerpoint/2010/main" val="23861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sp>
        <p:nvSpPr>
          <p:cNvPr id="2" name="文本框 1">
            <a:extLst>
              <a:ext uri="{FF2B5EF4-FFF2-40B4-BE49-F238E27FC236}">
                <a16:creationId xmlns:a16="http://schemas.microsoft.com/office/drawing/2014/main" id="{7ABC2DE7-3638-EC06-310C-B6B99BFD991E}"/>
              </a:ext>
            </a:extLst>
          </p:cNvPr>
          <p:cNvSpPr txBox="1"/>
          <p:nvPr/>
        </p:nvSpPr>
        <p:spPr>
          <a:xfrm>
            <a:off x="3060254" y="304796"/>
            <a:ext cx="5484194"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浸泡腐蚀实验  腐蚀速率计算</a:t>
            </a:r>
          </a:p>
        </p:txBody>
      </p:sp>
      <p:pic>
        <p:nvPicPr>
          <p:cNvPr id="3" name="图片 2">
            <a:extLst>
              <a:ext uri="{FF2B5EF4-FFF2-40B4-BE49-F238E27FC236}">
                <a16:creationId xmlns:a16="http://schemas.microsoft.com/office/drawing/2014/main" id="{40E74BCB-C2C0-C679-41AB-C7813C1A7A85}"/>
              </a:ext>
            </a:extLst>
          </p:cNvPr>
          <p:cNvPicPr>
            <a:picLocks noChangeAspect="1"/>
          </p:cNvPicPr>
          <p:nvPr/>
        </p:nvPicPr>
        <p:blipFill rotWithShape="1">
          <a:blip r:embed="rId3"/>
          <a:srcRect t="28887"/>
          <a:stretch/>
        </p:blipFill>
        <p:spPr>
          <a:xfrm>
            <a:off x="344295" y="1780317"/>
            <a:ext cx="9706981" cy="1013412"/>
          </a:xfrm>
          <a:prstGeom prst="rect">
            <a:avLst/>
          </a:prstGeom>
        </p:spPr>
      </p:pic>
      <p:sp>
        <p:nvSpPr>
          <p:cNvPr id="4" name="文本框 3">
            <a:extLst>
              <a:ext uri="{FF2B5EF4-FFF2-40B4-BE49-F238E27FC236}">
                <a16:creationId xmlns:a16="http://schemas.microsoft.com/office/drawing/2014/main" id="{F99AC0B2-98BD-31F7-0C8A-BB468E4690D2}"/>
              </a:ext>
            </a:extLst>
          </p:cNvPr>
          <p:cNvSpPr txBox="1"/>
          <p:nvPr/>
        </p:nvSpPr>
        <p:spPr>
          <a:xfrm>
            <a:off x="449466" y="1265880"/>
            <a:ext cx="2478186"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实验原理</a:t>
            </a:r>
            <a:endParaRPr lang="zh-CN" altLang="en-US" sz="2400" b="1" dirty="0"/>
          </a:p>
        </p:txBody>
      </p:sp>
      <p:pic>
        <p:nvPicPr>
          <p:cNvPr id="5" name="图片 4">
            <a:extLst>
              <a:ext uri="{FF2B5EF4-FFF2-40B4-BE49-F238E27FC236}">
                <a16:creationId xmlns:a16="http://schemas.microsoft.com/office/drawing/2014/main" id="{0C2C280B-D384-DC4B-A005-B3C2DC3C9184}"/>
              </a:ext>
            </a:extLst>
          </p:cNvPr>
          <p:cNvPicPr>
            <a:picLocks noChangeAspect="1"/>
          </p:cNvPicPr>
          <p:nvPr/>
        </p:nvPicPr>
        <p:blipFill rotWithShape="1">
          <a:blip r:embed="rId4"/>
          <a:srcRect r="36756"/>
          <a:stretch/>
        </p:blipFill>
        <p:spPr>
          <a:xfrm>
            <a:off x="5161199" y="3429000"/>
            <a:ext cx="4890077" cy="2482544"/>
          </a:xfrm>
          <a:prstGeom prst="rect">
            <a:avLst/>
          </a:prstGeom>
          <a:ln w="38100">
            <a:solidFill>
              <a:schemeClr val="accent4">
                <a:lumMod val="60000"/>
                <a:lumOff val="40000"/>
              </a:schemeClr>
            </a:solidFill>
            <a:prstDash val="sysDash"/>
          </a:ln>
        </p:spPr>
      </p:pic>
      <p:pic>
        <p:nvPicPr>
          <p:cNvPr id="6" name="图片 5">
            <a:extLst>
              <a:ext uri="{FF2B5EF4-FFF2-40B4-BE49-F238E27FC236}">
                <a16:creationId xmlns:a16="http://schemas.microsoft.com/office/drawing/2014/main" id="{F877087F-78A6-9FAC-5716-8C9590D2B0B1}"/>
              </a:ext>
            </a:extLst>
          </p:cNvPr>
          <p:cNvPicPr>
            <a:picLocks noChangeAspect="1"/>
          </p:cNvPicPr>
          <p:nvPr/>
        </p:nvPicPr>
        <p:blipFill rotWithShape="1">
          <a:blip r:embed="rId5"/>
          <a:srcRect t="39798" r="37056"/>
          <a:stretch/>
        </p:blipFill>
        <p:spPr>
          <a:xfrm>
            <a:off x="378301" y="3360938"/>
            <a:ext cx="4514929" cy="2660350"/>
          </a:xfrm>
          <a:prstGeom prst="rect">
            <a:avLst/>
          </a:prstGeom>
          <a:ln w="38100">
            <a:solidFill>
              <a:srgbClr val="00B0F0"/>
            </a:solidFill>
            <a:prstDash val="sysDash"/>
          </a:ln>
        </p:spPr>
      </p:pic>
      <p:sp>
        <p:nvSpPr>
          <p:cNvPr id="7" name="文本框 6">
            <a:extLst>
              <a:ext uri="{FF2B5EF4-FFF2-40B4-BE49-F238E27FC236}">
                <a16:creationId xmlns:a16="http://schemas.microsoft.com/office/drawing/2014/main" id="{3FB8CFBF-1E9D-AA6F-1203-681E5EB158C0}"/>
              </a:ext>
            </a:extLst>
          </p:cNvPr>
          <p:cNvSpPr txBox="1"/>
          <p:nvPr/>
        </p:nvSpPr>
        <p:spPr>
          <a:xfrm>
            <a:off x="1188046" y="2975818"/>
            <a:ext cx="2478186"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腐蚀速率计算</a:t>
            </a:r>
            <a:endParaRPr lang="zh-CN" altLang="en-US" b="1" dirty="0"/>
          </a:p>
        </p:txBody>
      </p:sp>
      <p:sp>
        <p:nvSpPr>
          <p:cNvPr id="8" name="文本框 7">
            <a:extLst>
              <a:ext uri="{FF2B5EF4-FFF2-40B4-BE49-F238E27FC236}">
                <a16:creationId xmlns:a16="http://schemas.microsoft.com/office/drawing/2014/main" id="{5CB0FDA8-ECA1-9CBE-0ED9-BD9096E5CA7D}"/>
              </a:ext>
            </a:extLst>
          </p:cNvPr>
          <p:cNvSpPr txBox="1"/>
          <p:nvPr/>
        </p:nvSpPr>
        <p:spPr>
          <a:xfrm>
            <a:off x="6367144" y="2990401"/>
            <a:ext cx="2478186"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深度腐蚀速率计算</a:t>
            </a:r>
            <a:endParaRPr lang="zh-CN" altLang="en-US" b="1" dirty="0"/>
          </a:p>
        </p:txBody>
      </p:sp>
    </p:spTree>
    <p:extLst>
      <p:ext uri="{BB962C8B-B14F-4D97-AF65-F5344CB8AC3E}">
        <p14:creationId xmlns:p14="http://schemas.microsoft.com/office/powerpoint/2010/main" val="615246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graphicFrame>
        <p:nvGraphicFramePr>
          <p:cNvPr id="3" name="表格 2">
            <a:extLst>
              <a:ext uri="{FF2B5EF4-FFF2-40B4-BE49-F238E27FC236}">
                <a16:creationId xmlns:a16="http://schemas.microsoft.com/office/drawing/2014/main" id="{B8C3C45A-9F1B-1559-A553-0ED2775017D7}"/>
              </a:ext>
            </a:extLst>
          </p:cNvPr>
          <p:cNvGraphicFramePr>
            <a:graphicFrameLocks noGrp="1"/>
          </p:cNvGraphicFramePr>
          <p:nvPr>
            <p:extLst>
              <p:ext uri="{D42A27DB-BD31-4B8C-83A1-F6EECF244321}">
                <p14:modId xmlns:p14="http://schemas.microsoft.com/office/powerpoint/2010/main" val="3270630462"/>
              </p:ext>
            </p:extLst>
          </p:nvPr>
        </p:nvGraphicFramePr>
        <p:xfrm>
          <a:off x="611982" y="1152007"/>
          <a:ext cx="9087065" cy="5705993"/>
        </p:xfrm>
        <a:graphic>
          <a:graphicData uri="http://schemas.openxmlformats.org/drawingml/2006/table">
            <a:tbl>
              <a:tblPr>
                <a:tableStyleId>{5C22544A-7EE6-4342-B048-85BDC9FD1C3A}</a:tableStyleId>
              </a:tblPr>
              <a:tblGrid>
                <a:gridCol w="798996">
                  <a:extLst>
                    <a:ext uri="{9D8B030D-6E8A-4147-A177-3AD203B41FA5}">
                      <a16:colId xmlns:a16="http://schemas.microsoft.com/office/drawing/2014/main" val="2610039829"/>
                    </a:ext>
                  </a:extLst>
                </a:gridCol>
                <a:gridCol w="1343766">
                  <a:extLst>
                    <a:ext uri="{9D8B030D-6E8A-4147-A177-3AD203B41FA5}">
                      <a16:colId xmlns:a16="http://schemas.microsoft.com/office/drawing/2014/main" val="1199193333"/>
                    </a:ext>
                  </a:extLst>
                </a:gridCol>
                <a:gridCol w="1343766">
                  <a:extLst>
                    <a:ext uri="{9D8B030D-6E8A-4147-A177-3AD203B41FA5}">
                      <a16:colId xmlns:a16="http://schemas.microsoft.com/office/drawing/2014/main" val="4079259776"/>
                    </a:ext>
                  </a:extLst>
                </a:gridCol>
                <a:gridCol w="1392189">
                  <a:extLst>
                    <a:ext uri="{9D8B030D-6E8A-4147-A177-3AD203B41FA5}">
                      <a16:colId xmlns:a16="http://schemas.microsoft.com/office/drawing/2014/main" val="1491544977"/>
                    </a:ext>
                  </a:extLst>
                </a:gridCol>
                <a:gridCol w="730898">
                  <a:extLst>
                    <a:ext uri="{9D8B030D-6E8A-4147-A177-3AD203B41FA5}">
                      <a16:colId xmlns:a16="http://schemas.microsoft.com/office/drawing/2014/main" val="1952305822"/>
                    </a:ext>
                  </a:extLst>
                </a:gridCol>
                <a:gridCol w="590168">
                  <a:extLst>
                    <a:ext uri="{9D8B030D-6E8A-4147-A177-3AD203B41FA5}">
                      <a16:colId xmlns:a16="http://schemas.microsoft.com/office/drawing/2014/main" val="3064639946"/>
                    </a:ext>
                  </a:extLst>
                </a:gridCol>
                <a:gridCol w="848934">
                  <a:extLst>
                    <a:ext uri="{9D8B030D-6E8A-4147-A177-3AD203B41FA5}">
                      <a16:colId xmlns:a16="http://schemas.microsoft.com/office/drawing/2014/main" val="3510066969"/>
                    </a:ext>
                  </a:extLst>
                </a:gridCol>
                <a:gridCol w="848934">
                  <a:extLst>
                    <a:ext uri="{9D8B030D-6E8A-4147-A177-3AD203B41FA5}">
                      <a16:colId xmlns:a16="http://schemas.microsoft.com/office/drawing/2014/main" val="3117310288"/>
                    </a:ext>
                  </a:extLst>
                </a:gridCol>
                <a:gridCol w="1189414">
                  <a:extLst>
                    <a:ext uri="{9D8B030D-6E8A-4147-A177-3AD203B41FA5}">
                      <a16:colId xmlns:a16="http://schemas.microsoft.com/office/drawing/2014/main" val="393640173"/>
                    </a:ext>
                  </a:extLst>
                </a:gridCol>
              </a:tblGrid>
              <a:tr h="398569">
                <a:tc>
                  <a:txBody>
                    <a:bodyPr/>
                    <a:lstStyle/>
                    <a:p>
                      <a:pPr algn="ctr" fontAlgn="b"/>
                      <a:r>
                        <a:rPr lang="zh-CN" altLang="en-US" sz="1500" b="1" u="none" strike="noStrike">
                          <a:effectLst/>
                        </a:rPr>
                        <a:t>　</a:t>
                      </a:r>
                      <a:endParaRPr lang="zh-CN" altLang="en-US" sz="15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gridSpan="3">
                  <a:txBody>
                    <a:bodyPr/>
                    <a:lstStyle/>
                    <a:p>
                      <a:pPr algn="ctr" fontAlgn="b"/>
                      <a:r>
                        <a:rPr lang="zh-CN" altLang="en-US" sz="1500" b="1" u="none" strike="noStrike" dirty="0">
                          <a:effectLst/>
                        </a:rPr>
                        <a:t>浸泡</a:t>
                      </a:r>
                      <a:endParaRPr lang="zh-CN" altLang="en-US" sz="15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hMerge="1">
                  <a:txBody>
                    <a:bodyPr/>
                    <a:lstStyle/>
                    <a:p>
                      <a:pPr algn="ctr" fontAlgn="b"/>
                      <a:endParaRPr lang="zh-CN" altLang="en-US" sz="15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hMerge="1">
                  <a:txBody>
                    <a:bodyPr/>
                    <a:lstStyle/>
                    <a:p>
                      <a:endParaRPr dirty="0"/>
                    </a:p>
                  </a:txBody>
                  <a:tcPr marL="2579" marR="2579" marT="2579" marB="0" anchor="ctr"/>
                </a:tc>
                <a:tc gridSpan="5">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zh-CN" altLang="en-US" sz="1500" b="1" u="none" strike="noStrike" kern="1200" dirty="0">
                          <a:solidFill>
                            <a:schemeClr val="dk1"/>
                          </a:solidFill>
                          <a:effectLst/>
                          <a:latin typeface="+mn-lt"/>
                          <a:ea typeface="+mn-ea"/>
                          <a:cs typeface="+mn-cs"/>
                        </a:rPr>
                        <a:t>腐蚀速率计算</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319286085"/>
                  </a:ext>
                </a:extLst>
              </a:tr>
              <a:tr h="524596">
                <a:tc>
                  <a:txBody>
                    <a:bodyPr/>
                    <a:lstStyle/>
                    <a:p>
                      <a:pPr algn="ctr" fontAlgn="b"/>
                      <a:r>
                        <a:rPr lang="zh-CN" altLang="en-US" sz="1500" b="1" u="none" strike="noStrike">
                          <a:effectLst/>
                        </a:rPr>
                        <a:t>样品</a:t>
                      </a:r>
                      <a:endParaRPr lang="zh-CN" altLang="en-US" sz="1500" b="1" i="0" u="none" strike="noStrike">
                        <a:solidFill>
                          <a:srgbClr val="FF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zh-CN" altLang="en-US" sz="1500" b="1" i="0" u="none" strike="noStrike" dirty="0">
                          <a:solidFill>
                            <a:srgbClr val="000000"/>
                          </a:solidFill>
                          <a:effectLst/>
                          <a:latin typeface="等线" panose="02010600030101010101" pitchFamily="2" charset="-122"/>
                          <a:ea typeface="等线" panose="02010600030101010101" pitchFamily="2" charset="-122"/>
                        </a:rPr>
                        <a:t>腐蚀时间</a:t>
                      </a:r>
                    </a:p>
                  </a:txBody>
                  <a:tcPr marL="2579" marR="2579" marT="2579" marB="0" anchor="ctr"/>
                </a:tc>
                <a:tc>
                  <a:txBody>
                    <a:bodyPr/>
                    <a:lstStyle/>
                    <a:p>
                      <a:pPr algn="ctr" fontAlgn="b"/>
                      <a:r>
                        <a:rPr lang="zh-CN" altLang="en-US" sz="1500" b="1" u="none" strike="noStrike">
                          <a:effectLst/>
                        </a:rPr>
                        <a:t>腐蚀前质量</a:t>
                      </a:r>
                      <a:r>
                        <a:rPr lang="en-US" altLang="zh-CN" sz="1500" b="1" u="none" strike="noStrike">
                          <a:effectLst/>
                        </a:rPr>
                        <a:t>(</a:t>
                      </a:r>
                      <a:r>
                        <a:rPr lang="en-US" sz="1500" b="1" u="none" strike="noStrike">
                          <a:effectLst/>
                        </a:rPr>
                        <a:t>g)</a:t>
                      </a:r>
                      <a:endParaRPr lang="en-US" sz="15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zh-CN" altLang="en-US" sz="1500" b="1" u="none" strike="noStrike">
                          <a:effectLst/>
                        </a:rPr>
                        <a:t>腐蚀后质量</a:t>
                      </a:r>
                      <a:r>
                        <a:rPr lang="en-US" altLang="zh-CN" sz="1500" b="1" u="none" strike="noStrike">
                          <a:effectLst/>
                        </a:rPr>
                        <a:t>(</a:t>
                      </a:r>
                      <a:r>
                        <a:rPr lang="en-US" sz="1500" b="1" u="none" strike="noStrike">
                          <a:effectLst/>
                        </a:rPr>
                        <a:t>g)</a:t>
                      </a:r>
                      <a:endParaRPr lang="en-US" sz="15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zh-CN" altLang="en-US" sz="1500" b="1" u="none" strike="noStrike">
                          <a:effectLst/>
                        </a:rPr>
                        <a:t>腐蚀时间（</a:t>
                      </a:r>
                      <a:r>
                        <a:rPr lang="en-US" altLang="zh-CN" sz="1500" b="1" u="none" strike="noStrike">
                          <a:effectLst/>
                        </a:rPr>
                        <a:t>h</a:t>
                      </a:r>
                      <a:r>
                        <a:rPr lang="zh-CN" altLang="en-US" sz="1500" b="1" u="none" strike="noStrike">
                          <a:effectLst/>
                        </a:rPr>
                        <a:t>）</a:t>
                      </a:r>
                      <a:endParaRPr lang="zh-CN" altLang="en-US" sz="15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zh-CN" altLang="en-US" sz="1500" b="1" u="none" strike="noStrike" dirty="0">
                          <a:effectLst/>
                        </a:rPr>
                        <a:t>质量变化</a:t>
                      </a:r>
                      <a:r>
                        <a:rPr lang="en-US" altLang="zh-CN" sz="1500" b="1" u="none" strike="noStrike" dirty="0">
                          <a:effectLst/>
                        </a:rPr>
                        <a:t>(</a:t>
                      </a:r>
                      <a:r>
                        <a:rPr lang="en-US" sz="1500" b="1" u="none" strike="noStrike" dirty="0">
                          <a:effectLst/>
                        </a:rPr>
                        <a:t>g)</a:t>
                      </a:r>
                      <a:endParaRPr lang="en-US" sz="15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zh-CN" altLang="en-US" sz="1500" b="1" u="none" strike="noStrike" dirty="0">
                          <a:effectLst/>
                        </a:rPr>
                        <a:t>试样表面积</a:t>
                      </a:r>
                      <a:r>
                        <a:rPr lang="en-US" sz="1500" b="1" u="none" strike="noStrike" dirty="0">
                          <a:effectLst/>
                        </a:rPr>
                        <a:t>S(m</a:t>
                      </a:r>
                      <a:r>
                        <a:rPr lang="en-US" sz="1500" b="1" u="none" strike="noStrike" baseline="30000" dirty="0">
                          <a:effectLst/>
                        </a:rPr>
                        <a:t>2</a:t>
                      </a:r>
                      <a:r>
                        <a:rPr lang="en-US" sz="1500" b="1" u="none" strike="noStrike" dirty="0">
                          <a:effectLst/>
                        </a:rPr>
                        <a:t>)</a:t>
                      </a:r>
                      <a:endParaRPr lang="en-US" sz="15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zh-CN" altLang="en-US" sz="1500" b="1" u="none" strike="noStrike" dirty="0">
                          <a:effectLst/>
                        </a:rPr>
                        <a:t>腐蚀速率（</a:t>
                      </a:r>
                      <a:r>
                        <a:rPr lang="en-US" altLang="zh-CN" sz="1500" b="1" u="none" strike="noStrike" dirty="0">
                          <a:effectLst/>
                        </a:rPr>
                        <a:t>g/m</a:t>
                      </a:r>
                      <a:r>
                        <a:rPr lang="en-US" altLang="zh-CN" sz="1500" b="1" u="none" strike="noStrike" baseline="30000" dirty="0">
                          <a:effectLst/>
                        </a:rPr>
                        <a:t>2</a:t>
                      </a:r>
                      <a:r>
                        <a:rPr lang="en-US" altLang="zh-CN" sz="1500" b="1" u="none" strike="noStrike" dirty="0">
                          <a:effectLst/>
                        </a:rPr>
                        <a:t>h</a:t>
                      </a:r>
                      <a:r>
                        <a:rPr lang="zh-CN" altLang="en-US" sz="1500" b="1" u="none" strike="noStrike" dirty="0">
                          <a:effectLst/>
                        </a:rPr>
                        <a:t>）</a:t>
                      </a:r>
                      <a:endParaRPr lang="zh-CN" altLang="en-US" sz="15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zh-CN" altLang="en-US" sz="1500" b="1" u="none" strike="noStrike" dirty="0">
                          <a:effectLst/>
                        </a:rPr>
                        <a:t>深度腐蚀速率（</a:t>
                      </a:r>
                      <a:r>
                        <a:rPr lang="en-US" altLang="zh-CN" sz="1500" b="1" u="none" strike="noStrike" dirty="0">
                          <a:effectLst/>
                        </a:rPr>
                        <a:t>mm/a</a:t>
                      </a:r>
                      <a:r>
                        <a:rPr lang="zh-CN" altLang="en-US" sz="1500" b="1" u="none" strike="noStrike" dirty="0">
                          <a:effectLst/>
                        </a:rPr>
                        <a:t>）</a:t>
                      </a:r>
                      <a:endParaRPr lang="zh-CN" altLang="en-US" sz="15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extLst>
                  <a:ext uri="{0D108BD9-81ED-4DB2-BD59-A6C34878D82A}">
                    <a16:rowId xmlns:a16="http://schemas.microsoft.com/office/drawing/2014/main" val="1815804635"/>
                  </a:ext>
                </a:extLst>
              </a:tr>
              <a:tr h="398569">
                <a:tc>
                  <a:txBody>
                    <a:bodyPr/>
                    <a:lstStyle/>
                    <a:p>
                      <a:pPr algn="ctr" fontAlgn="b"/>
                      <a:r>
                        <a:rPr lang="en-US" altLang="zh-CN" sz="1200" b="1" u="none" strike="noStrike" dirty="0">
                          <a:effectLst/>
                        </a:rPr>
                        <a:t>1</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rowSpan="2">
                  <a:txBody>
                    <a:bodyPr/>
                    <a:lstStyle/>
                    <a:p>
                      <a:pPr algn="ctr" fontAlgn="ctr"/>
                      <a:r>
                        <a:rPr lang="en-US" altLang="zh-CN" sz="1200" b="1" u="none" strike="noStrike" dirty="0">
                          <a:effectLst/>
                        </a:rPr>
                        <a:t>3</a:t>
                      </a:r>
                      <a:r>
                        <a:rPr lang="zh-CN" altLang="en-US" sz="1200" b="1" u="none" strike="noStrike" dirty="0">
                          <a:effectLst/>
                        </a:rPr>
                        <a:t>个月水浸泡</a:t>
                      </a:r>
                      <a:endParaRPr lang="zh-CN" altLang="en-US"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ctr"/>
                      <a:r>
                        <a:rPr lang="en-US" altLang="zh-CN" sz="1200" b="1" u="none" strike="noStrike">
                          <a:effectLst/>
                        </a:rPr>
                        <a:t>0.4031</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0.40184</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2208</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0.0013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0.0005 </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0.0011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solidFill>
                            <a:srgbClr val="FF0000"/>
                          </a:solidFill>
                          <a:effectLst/>
                        </a:rPr>
                        <a:t>0.0053 </a:t>
                      </a:r>
                      <a:endParaRPr lang="en-US" altLang="zh-CN" sz="1200" b="1" i="0" u="none" strike="noStrike">
                        <a:solidFill>
                          <a:srgbClr val="FF0000"/>
                        </a:solidFill>
                        <a:effectLst/>
                        <a:latin typeface="等线" panose="02010600030101010101" pitchFamily="2" charset="-122"/>
                        <a:ea typeface="等线" panose="02010600030101010101" pitchFamily="2" charset="-122"/>
                      </a:endParaRPr>
                    </a:p>
                  </a:txBody>
                  <a:tcPr marL="2579" marR="2579" marT="2579" marB="0" anchor="ctr"/>
                </a:tc>
                <a:extLst>
                  <a:ext uri="{0D108BD9-81ED-4DB2-BD59-A6C34878D82A}">
                    <a16:rowId xmlns:a16="http://schemas.microsoft.com/office/drawing/2014/main" val="435108760"/>
                  </a:ext>
                </a:extLst>
              </a:tr>
              <a:tr h="398569">
                <a:tc>
                  <a:txBody>
                    <a:bodyPr/>
                    <a:lstStyle/>
                    <a:p>
                      <a:pPr algn="ctr" fontAlgn="b"/>
                      <a:r>
                        <a:rPr lang="en-US" altLang="zh-CN" sz="1200" b="1" u="none" strike="noStrike">
                          <a:effectLst/>
                        </a:rPr>
                        <a:t>2</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vMerge="1">
                  <a:txBody>
                    <a:bodyPr/>
                    <a:lstStyle/>
                    <a:p>
                      <a:endParaRPr lang="zh-CN" altLang="en-US"/>
                    </a:p>
                  </a:txBody>
                  <a:tcPr/>
                </a:tc>
                <a:tc>
                  <a:txBody>
                    <a:bodyPr/>
                    <a:lstStyle/>
                    <a:p>
                      <a:pPr algn="ctr" fontAlgn="ctr"/>
                      <a:r>
                        <a:rPr lang="en-US" altLang="zh-CN" sz="1200" b="1" u="none" strike="noStrike">
                          <a:effectLst/>
                        </a:rPr>
                        <a:t>0.4169</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0.41602</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2208</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0.0009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0.0005 </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0.0006</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0.0036</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extLst>
                  <a:ext uri="{0D108BD9-81ED-4DB2-BD59-A6C34878D82A}">
                    <a16:rowId xmlns:a16="http://schemas.microsoft.com/office/drawing/2014/main" val="3798726160"/>
                  </a:ext>
                </a:extLst>
              </a:tr>
              <a:tr h="398569">
                <a:tc>
                  <a:txBody>
                    <a:bodyPr/>
                    <a:lstStyle/>
                    <a:p>
                      <a:pPr algn="ctr" fontAlgn="b"/>
                      <a:r>
                        <a:rPr lang="en-US" altLang="zh-CN" sz="1200" b="1" u="none" strike="noStrike" dirty="0">
                          <a:effectLst/>
                        </a:rPr>
                        <a:t>3</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rowSpan="2">
                  <a:txBody>
                    <a:bodyPr/>
                    <a:lstStyle/>
                    <a:p>
                      <a:pPr algn="ctr" fontAlgn="ctr"/>
                      <a:r>
                        <a:rPr lang="en-US" altLang="zh-CN" sz="1200" b="1" u="none" strike="noStrike" dirty="0">
                          <a:effectLst/>
                        </a:rPr>
                        <a:t>6</a:t>
                      </a:r>
                      <a:r>
                        <a:rPr lang="zh-CN" altLang="en-US" sz="1200" b="1" u="none" strike="noStrike" dirty="0">
                          <a:effectLst/>
                        </a:rPr>
                        <a:t>个月水浸泡</a:t>
                      </a:r>
                      <a:endParaRPr lang="zh-CN" altLang="en-US"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ctr"/>
                      <a:r>
                        <a:rPr lang="en-US" altLang="zh-CN" sz="1200" b="1" u="none" strike="noStrike" dirty="0">
                          <a:effectLst/>
                        </a:rPr>
                        <a:t>0.4274</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0.41732</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4800</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0.0101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0.0005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0.0041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solidFill>
                            <a:srgbClr val="FF0000"/>
                          </a:solidFill>
                          <a:effectLst/>
                        </a:rPr>
                        <a:t>0.0195 </a:t>
                      </a:r>
                      <a:endParaRPr lang="en-US" altLang="zh-CN" sz="1200" b="1" i="0" u="none" strike="noStrike">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extLst>
                  <a:ext uri="{0D108BD9-81ED-4DB2-BD59-A6C34878D82A}">
                    <a16:rowId xmlns:a16="http://schemas.microsoft.com/office/drawing/2014/main" val="817061599"/>
                  </a:ext>
                </a:extLst>
              </a:tr>
              <a:tr h="398569">
                <a:tc>
                  <a:txBody>
                    <a:bodyPr/>
                    <a:lstStyle/>
                    <a:p>
                      <a:pPr algn="ctr" fontAlgn="b"/>
                      <a:r>
                        <a:rPr lang="en-US" altLang="zh-CN" sz="1200" b="1" u="none" strike="noStrike">
                          <a:effectLst/>
                        </a:rPr>
                        <a:t>4</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vMerge="1">
                  <a:txBody>
                    <a:bodyPr/>
                    <a:lstStyle/>
                    <a:p>
                      <a:endParaRPr lang="zh-CN" alt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dk1"/>
                          </a:solidFill>
                          <a:effectLst/>
                          <a:latin typeface="+mn-lt"/>
                          <a:ea typeface="+mn-ea"/>
                          <a:cs typeface="+mn-cs"/>
                        </a:rPr>
                        <a:t>0.42656</a:t>
                      </a: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0.4189</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4800</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0.0077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0.0005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0.0031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0.0149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extLst>
                  <a:ext uri="{0D108BD9-81ED-4DB2-BD59-A6C34878D82A}">
                    <a16:rowId xmlns:a16="http://schemas.microsoft.com/office/drawing/2014/main" val="2600507918"/>
                  </a:ext>
                </a:extLst>
              </a:tr>
              <a:tr h="398569">
                <a:tc>
                  <a:txBody>
                    <a:bodyPr/>
                    <a:lstStyle/>
                    <a:p>
                      <a:pPr algn="ctr" fontAlgn="b"/>
                      <a:r>
                        <a:rPr lang="en-US" altLang="zh-CN" sz="1200" b="1" i="0" u="none" strike="noStrike" dirty="0">
                          <a:solidFill>
                            <a:srgbClr val="000000"/>
                          </a:solidFill>
                          <a:effectLst/>
                          <a:latin typeface="等线" panose="02010600030101010101" pitchFamily="2" charset="-122"/>
                          <a:ea typeface="等线" panose="02010600030101010101" pitchFamily="2" charset="-122"/>
                        </a:rPr>
                        <a:t>7</a:t>
                      </a:r>
                    </a:p>
                  </a:txBody>
                  <a:tcPr marL="2579" marR="2579" marT="2579" marB="0" anchor="ctr"/>
                </a:tc>
                <a:tc rowSpan="2">
                  <a:txBody>
                    <a:bodyPr/>
                    <a:lstStyle/>
                    <a:p>
                      <a:pPr algn="ctr" fontAlgn="b"/>
                      <a:r>
                        <a:rPr lang="en-US" altLang="zh-CN" sz="1200" b="1" u="none" strike="noStrike">
                          <a:effectLst/>
                        </a:rPr>
                        <a:t>12</a:t>
                      </a:r>
                      <a:r>
                        <a:rPr lang="zh-CN" altLang="en-US" sz="1200" b="1" u="none" strike="noStrike">
                          <a:effectLst/>
                        </a:rPr>
                        <a:t>个月水浸泡</a:t>
                      </a:r>
                      <a:endParaRPr lang="zh-CN" altLang="en-US"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0.4143</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0.40379</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8760</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0.0105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0.0005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0.0020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0.0105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extLst>
                  <a:ext uri="{0D108BD9-81ED-4DB2-BD59-A6C34878D82A}">
                    <a16:rowId xmlns:a16="http://schemas.microsoft.com/office/drawing/2014/main" val="973506216"/>
                  </a:ext>
                </a:extLst>
              </a:tr>
              <a:tr h="398569">
                <a:tc>
                  <a:txBody>
                    <a:bodyPr/>
                    <a:lstStyle/>
                    <a:p>
                      <a:pPr algn="ctr" fontAlgn="b"/>
                      <a:r>
                        <a:rPr lang="en-US" altLang="zh-CN" sz="1200" b="1" i="0" u="none" strike="noStrike" dirty="0">
                          <a:solidFill>
                            <a:srgbClr val="000000"/>
                          </a:solidFill>
                          <a:effectLst/>
                          <a:latin typeface="等线" panose="02010600030101010101" pitchFamily="2" charset="-122"/>
                          <a:ea typeface="等线" panose="02010600030101010101" pitchFamily="2" charset="-122"/>
                        </a:rPr>
                        <a:t>8</a:t>
                      </a:r>
                    </a:p>
                  </a:txBody>
                  <a:tcPr marL="2579" marR="2579" marT="2579" marB="0" anchor="ctr"/>
                </a:tc>
                <a:tc vMerge="1">
                  <a:txBody>
                    <a:bodyPr/>
                    <a:lstStyle/>
                    <a:p>
                      <a:endParaRPr lang="zh-CN" altLang="en-US"/>
                    </a:p>
                  </a:txBody>
                  <a:tcPr/>
                </a:tc>
                <a:tc>
                  <a:txBody>
                    <a:bodyPr/>
                    <a:lstStyle/>
                    <a:p>
                      <a:pPr algn="ctr" fontAlgn="b"/>
                      <a:r>
                        <a:rPr lang="en-US" altLang="zh-CN" sz="1200" b="1" u="none" strike="noStrike">
                          <a:effectLst/>
                        </a:rPr>
                        <a:t>0.4214</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0.4094</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8760</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0.0120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0.0005 </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0.0030</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0.0130</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extLst>
                  <a:ext uri="{0D108BD9-81ED-4DB2-BD59-A6C34878D82A}">
                    <a16:rowId xmlns:a16="http://schemas.microsoft.com/office/drawing/2014/main" val="2695289953"/>
                  </a:ext>
                </a:extLst>
              </a:tr>
              <a:tr h="398569">
                <a:tc>
                  <a:txBody>
                    <a:bodyPr/>
                    <a:lstStyle/>
                    <a:p>
                      <a:pPr algn="ctr" fontAlgn="b"/>
                      <a:r>
                        <a:rPr lang="en-US" altLang="zh-CN" sz="1200" b="1" i="0" u="none" strike="noStrike" dirty="0">
                          <a:solidFill>
                            <a:srgbClr val="000000"/>
                          </a:solidFill>
                          <a:effectLst/>
                          <a:latin typeface="等线" panose="02010600030101010101" pitchFamily="2" charset="-122"/>
                          <a:ea typeface="等线" panose="02010600030101010101" pitchFamily="2" charset="-122"/>
                        </a:rPr>
                        <a:t>9</a:t>
                      </a:r>
                    </a:p>
                  </a:txBody>
                  <a:tcPr marL="2579" marR="2579" marT="2579" marB="0" anchor="ctr">
                    <a:solidFill>
                      <a:schemeClr val="accent5">
                        <a:lumMod val="20000"/>
                        <a:lumOff val="80000"/>
                      </a:schemeClr>
                    </a:solidFill>
                  </a:tcPr>
                </a:tc>
                <a:tc rowSpan="2">
                  <a:txBody>
                    <a:bodyPr/>
                    <a:lstStyle/>
                    <a:p>
                      <a:pPr algn="ctr" fontAlgn="ctr"/>
                      <a:r>
                        <a:rPr lang="en-US" altLang="zh-CN" sz="1200" b="1" u="none" strike="noStrike" dirty="0">
                          <a:effectLst/>
                        </a:rPr>
                        <a:t>3</a:t>
                      </a:r>
                      <a:r>
                        <a:rPr lang="zh-CN" altLang="en-US" sz="1200" b="1" u="none" strike="noStrike" dirty="0">
                          <a:effectLst/>
                        </a:rPr>
                        <a:t>个月油浸泡</a:t>
                      </a:r>
                      <a:endParaRPr lang="zh-CN" altLang="en-US"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ctr"/>
                      <a:r>
                        <a:rPr lang="en-US" altLang="zh-CN" sz="1200" b="1" u="none" strike="noStrike">
                          <a:effectLst/>
                        </a:rPr>
                        <a:t>0.4222</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effectLst/>
                        </a:rPr>
                        <a:t>0.4222</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effectLst/>
                        </a:rPr>
                        <a:t>2208</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0.0000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effectLst/>
                        </a:rPr>
                        <a:t>0.0005 </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extLst>
                  <a:ext uri="{0D108BD9-81ED-4DB2-BD59-A6C34878D82A}">
                    <a16:rowId xmlns:a16="http://schemas.microsoft.com/office/drawing/2014/main" val="2111984870"/>
                  </a:ext>
                </a:extLst>
              </a:tr>
              <a:tr h="398569">
                <a:tc>
                  <a:txBody>
                    <a:bodyPr/>
                    <a:lstStyle/>
                    <a:p>
                      <a:pPr algn="ctr" fontAlgn="b"/>
                      <a:r>
                        <a:rPr lang="en-US" altLang="zh-CN" sz="1200" b="1" i="0" u="none" strike="noStrike" dirty="0">
                          <a:solidFill>
                            <a:srgbClr val="000000"/>
                          </a:solidFill>
                          <a:effectLst/>
                          <a:latin typeface="等线" panose="02010600030101010101" pitchFamily="2" charset="-122"/>
                          <a:ea typeface="等线" panose="02010600030101010101" pitchFamily="2" charset="-122"/>
                        </a:rPr>
                        <a:t>10</a:t>
                      </a:r>
                    </a:p>
                  </a:txBody>
                  <a:tcPr marL="2579" marR="2579" marT="2579" marB="0" anchor="ctr">
                    <a:solidFill>
                      <a:schemeClr val="accent5">
                        <a:lumMod val="20000"/>
                        <a:lumOff val="80000"/>
                      </a:schemeClr>
                    </a:solidFill>
                  </a:tcPr>
                </a:tc>
                <a:tc vMerge="1">
                  <a:txBody>
                    <a:bodyPr/>
                    <a:lstStyle/>
                    <a:p>
                      <a:endParaRPr lang="zh-CN" altLang="en-US"/>
                    </a:p>
                  </a:txBody>
                  <a:tcPr/>
                </a:tc>
                <a:tc>
                  <a:txBody>
                    <a:bodyPr/>
                    <a:lstStyle/>
                    <a:p>
                      <a:pPr algn="ctr" fontAlgn="ctr"/>
                      <a:r>
                        <a:rPr lang="en-US" altLang="zh-CN" sz="1200" b="1" u="none" strike="noStrike" dirty="0">
                          <a:effectLst/>
                        </a:rPr>
                        <a:t>0.4278</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0.4278</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2208</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0.0000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0.0005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extLst>
                  <a:ext uri="{0D108BD9-81ED-4DB2-BD59-A6C34878D82A}">
                    <a16:rowId xmlns:a16="http://schemas.microsoft.com/office/drawing/2014/main" val="3617006460"/>
                  </a:ext>
                </a:extLst>
              </a:tr>
              <a:tr h="398569">
                <a:tc>
                  <a:txBody>
                    <a:bodyPr/>
                    <a:lstStyle/>
                    <a:p>
                      <a:pPr algn="ctr" fontAlgn="b"/>
                      <a:r>
                        <a:rPr lang="en-US" altLang="zh-CN" sz="1200" b="1" i="0" u="none" strike="noStrike" dirty="0">
                          <a:solidFill>
                            <a:srgbClr val="000000"/>
                          </a:solidFill>
                          <a:effectLst/>
                          <a:latin typeface="等线" panose="02010600030101010101" pitchFamily="2" charset="-122"/>
                          <a:ea typeface="等线" panose="02010600030101010101" pitchFamily="2" charset="-122"/>
                        </a:rPr>
                        <a:t>11</a:t>
                      </a:r>
                    </a:p>
                  </a:txBody>
                  <a:tcPr marL="2579" marR="2579" marT="2579" marB="0" anchor="ctr"/>
                </a:tc>
                <a:tc rowSpan="2">
                  <a:txBody>
                    <a:bodyPr/>
                    <a:lstStyle/>
                    <a:p>
                      <a:pPr algn="ctr" fontAlgn="ctr"/>
                      <a:r>
                        <a:rPr lang="en-US" altLang="zh-CN" sz="1200" b="1" u="none" strike="noStrike" dirty="0">
                          <a:effectLst/>
                        </a:rPr>
                        <a:t>6</a:t>
                      </a:r>
                      <a:r>
                        <a:rPr lang="zh-CN" altLang="en-US" sz="1200" b="1" u="none" strike="noStrike" dirty="0">
                          <a:effectLst/>
                        </a:rPr>
                        <a:t>个月油浸泡</a:t>
                      </a:r>
                      <a:endParaRPr lang="zh-CN" altLang="en-US"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ctr"/>
                      <a:r>
                        <a:rPr lang="en-US" altLang="zh-CN" sz="1200" b="1" u="none" strike="noStrike" dirty="0">
                          <a:effectLst/>
                        </a:rPr>
                        <a:t>0.4324</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0.43231</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4800</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0.0001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effectLst/>
                        </a:rPr>
                        <a:t>0.0005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0.0002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extLst>
                  <a:ext uri="{0D108BD9-81ED-4DB2-BD59-A6C34878D82A}">
                    <a16:rowId xmlns:a16="http://schemas.microsoft.com/office/drawing/2014/main" val="3284867236"/>
                  </a:ext>
                </a:extLst>
              </a:tr>
              <a:tr h="398569">
                <a:tc>
                  <a:txBody>
                    <a:bodyPr/>
                    <a:lstStyle/>
                    <a:p>
                      <a:pPr algn="ctr" fontAlgn="b"/>
                      <a:r>
                        <a:rPr lang="en-US" altLang="zh-CN" sz="1200" b="1" u="none" strike="noStrike" dirty="0">
                          <a:effectLst/>
                        </a:rPr>
                        <a:t>12</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tc>
                <a:tc vMerge="1">
                  <a:txBody>
                    <a:bodyPr/>
                    <a:lstStyle/>
                    <a:p>
                      <a:endParaRPr lang="zh-CN" altLang="en-US"/>
                    </a:p>
                  </a:txBody>
                  <a:tcPr/>
                </a:tc>
                <a:tc>
                  <a:txBody>
                    <a:bodyPr/>
                    <a:lstStyle/>
                    <a:p>
                      <a:pPr algn="ctr" fontAlgn="ctr"/>
                      <a:r>
                        <a:rPr lang="en-US" altLang="zh-CN" sz="1200" b="1" u="none" strike="noStrike">
                          <a:effectLst/>
                        </a:rPr>
                        <a:t>0.4283</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0.42818</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4800</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0.0001 </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a:effectLst/>
                        </a:rPr>
                        <a:t>0.0005 </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tc>
                  <a:txBody>
                    <a:bodyPr/>
                    <a:lstStyle/>
                    <a:p>
                      <a:pPr algn="ctr" fontAlgn="b"/>
                      <a:r>
                        <a:rPr lang="en-US" altLang="zh-CN" sz="1200" b="1" u="none" strike="noStrike" dirty="0">
                          <a:solidFill>
                            <a:srgbClr val="FF0000"/>
                          </a:solidFill>
                          <a:effectLst/>
                        </a:rPr>
                        <a:t>0.0002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tc>
                <a:extLst>
                  <a:ext uri="{0D108BD9-81ED-4DB2-BD59-A6C34878D82A}">
                    <a16:rowId xmlns:a16="http://schemas.microsoft.com/office/drawing/2014/main" val="2292632820"/>
                  </a:ext>
                </a:extLst>
              </a:tr>
              <a:tr h="398569">
                <a:tc>
                  <a:txBody>
                    <a:bodyPr/>
                    <a:lstStyle/>
                    <a:p>
                      <a:pPr algn="ctr" fontAlgn="b"/>
                      <a:r>
                        <a:rPr lang="en-US" altLang="zh-CN" sz="1200" b="1" u="none" strike="noStrike" dirty="0">
                          <a:effectLst/>
                        </a:rPr>
                        <a:t>15</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rowSpan="2">
                  <a:txBody>
                    <a:bodyPr/>
                    <a:lstStyle/>
                    <a:p>
                      <a:pPr algn="ctr" fontAlgn="b"/>
                      <a:r>
                        <a:rPr lang="en-US" altLang="zh-CN" sz="1200" b="1" u="none" strike="noStrike" dirty="0">
                          <a:effectLst/>
                        </a:rPr>
                        <a:t>12</a:t>
                      </a:r>
                      <a:r>
                        <a:rPr lang="zh-CN" altLang="en-US" sz="1200" b="1" u="none" strike="noStrike" dirty="0">
                          <a:effectLst/>
                        </a:rPr>
                        <a:t>个月油浸泡</a:t>
                      </a:r>
                      <a:endParaRPr lang="zh-CN" altLang="en-US"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effectLst/>
                        </a:rPr>
                        <a:t>0.4189</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effectLst/>
                        </a:rPr>
                        <a:t>0.4189</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8760</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effectLst/>
                        </a:rPr>
                        <a:t>0</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effectLst/>
                        </a:rPr>
                        <a:t>0.0005 </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extLst>
                  <a:ext uri="{0D108BD9-81ED-4DB2-BD59-A6C34878D82A}">
                    <a16:rowId xmlns:a16="http://schemas.microsoft.com/office/drawing/2014/main" val="1632312763"/>
                  </a:ext>
                </a:extLst>
              </a:tr>
              <a:tr h="398569">
                <a:tc>
                  <a:txBody>
                    <a:bodyPr/>
                    <a:lstStyle/>
                    <a:p>
                      <a:pPr algn="ctr" fontAlgn="b"/>
                      <a:r>
                        <a:rPr lang="en-US" altLang="zh-CN" sz="1200" b="1" u="none" strike="noStrike" dirty="0">
                          <a:effectLst/>
                        </a:rPr>
                        <a:t>16</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vMerge="1">
                  <a:txBody>
                    <a:bodyPr/>
                    <a:lstStyle/>
                    <a:p>
                      <a:endParaRPr lang="zh-CN" altLang="en-US"/>
                    </a:p>
                  </a:txBody>
                  <a:tcPr/>
                </a:tc>
                <a:tc>
                  <a:txBody>
                    <a:bodyPr/>
                    <a:lstStyle/>
                    <a:p>
                      <a:pPr algn="ctr" fontAlgn="b"/>
                      <a:r>
                        <a:rPr lang="en-US" altLang="zh-CN" sz="1200" b="1" u="none" strike="noStrike">
                          <a:effectLst/>
                        </a:rPr>
                        <a:t>0.4258</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a:effectLst/>
                        </a:rPr>
                        <a:t>0.42584</a:t>
                      </a:r>
                      <a:endParaRPr lang="en-US" altLang="zh-CN"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8760</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sz="1200" b="1" u="none" strike="noStrike">
                          <a:effectLst/>
                        </a:rPr>
                        <a:t>-4E-05</a:t>
                      </a:r>
                      <a:endParaRPr lang="en-US" sz="1200" b="1" i="0" u="none" strike="noStrike">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effectLst/>
                        </a:rPr>
                        <a:t>0.0005 </a:t>
                      </a:r>
                      <a:endParaRPr lang="en-US" altLang="zh-CN" sz="1200" b="1" i="0" u="none" strike="noStrike" dirty="0">
                        <a:solidFill>
                          <a:srgbClr val="00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tc>
                  <a:txBody>
                    <a:bodyPr/>
                    <a:lstStyle/>
                    <a:p>
                      <a:pPr algn="ctr" fontAlgn="b"/>
                      <a:r>
                        <a:rPr lang="en-US" altLang="zh-CN" sz="1200" b="1" u="none" strike="noStrike" dirty="0">
                          <a:solidFill>
                            <a:srgbClr val="FF0000"/>
                          </a:solidFill>
                          <a:effectLst/>
                        </a:rPr>
                        <a:t>0.0000 </a:t>
                      </a:r>
                      <a:endParaRPr lang="en-US" altLang="zh-CN" sz="1200" b="1" i="0" u="none" strike="noStrike" dirty="0">
                        <a:solidFill>
                          <a:srgbClr val="FF0000"/>
                        </a:solidFill>
                        <a:effectLst/>
                        <a:latin typeface="等线" panose="02010600030101010101" pitchFamily="2" charset="-122"/>
                        <a:ea typeface="等线" panose="02010600030101010101" pitchFamily="2" charset="-122"/>
                      </a:endParaRPr>
                    </a:p>
                  </a:txBody>
                  <a:tcPr marL="2579" marR="2579" marT="2579" marB="0" anchor="ctr">
                    <a:solidFill>
                      <a:schemeClr val="accent5">
                        <a:lumMod val="20000"/>
                        <a:lumOff val="80000"/>
                      </a:schemeClr>
                    </a:solidFill>
                  </a:tcPr>
                </a:tc>
                <a:extLst>
                  <a:ext uri="{0D108BD9-81ED-4DB2-BD59-A6C34878D82A}">
                    <a16:rowId xmlns:a16="http://schemas.microsoft.com/office/drawing/2014/main" val="1084233211"/>
                  </a:ext>
                </a:extLst>
              </a:tr>
            </a:tbl>
          </a:graphicData>
        </a:graphic>
      </p:graphicFrame>
      <p:sp>
        <p:nvSpPr>
          <p:cNvPr id="4" name="文本框 3">
            <a:extLst>
              <a:ext uri="{FF2B5EF4-FFF2-40B4-BE49-F238E27FC236}">
                <a16:creationId xmlns:a16="http://schemas.microsoft.com/office/drawing/2014/main" id="{BEE7C362-A919-403E-F8D5-E3EB76E0DB5B}"/>
              </a:ext>
            </a:extLst>
          </p:cNvPr>
          <p:cNvSpPr txBox="1"/>
          <p:nvPr/>
        </p:nvSpPr>
        <p:spPr>
          <a:xfrm>
            <a:off x="3060254" y="304796"/>
            <a:ext cx="5484194"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浸泡腐蚀实验  腐蚀速率计算</a:t>
            </a:r>
          </a:p>
        </p:txBody>
      </p:sp>
      <p:sp>
        <p:nvSpPr>
          <p:cNvPr id="5" name="矩形 4">
            <a:extLst>
              <a:ext uri="{FF2B5EF4-FFF2-40B4-BE49-F238E27FC236}">
                <a16:creationId xmlns:a16="http://schemas.microsoft.com/office/drawing/2014/main" id="{04570452-79E7-E2D3-D969-FFBE828A0E90}"/>
              </a:ext>
            </a:extLst>
          </p:cNvPr>
          <p:cNvSpPr/>
          <p:nvPr/>
        </p:nvSpPr>
        <p:spPr bwMode="auto">
          <a:xfrm>
            <a:off x="8820894" y="2132856"/>
            <a:ext cx="576064" cy="2232248"/>
          </a:xfrm>
          <a:prstGeom prst="rect">
            <a:avLst/>
          </a:prstGeom>
          <a:noFill/>
          <a:ln w="12700" cap="flat" cmpd="sng" algn="ctr">
            <a:solidFill>
              <a:srgbClr val="008000"/>
            </a:solidFill>
            <a:prstDash val="solid"/>
            <a:round/>
            <a:headEnd type="none" w="med" len="med"/>
            <a:tailEnd type="none" w="med" len="med"/>
          </a:ln>
          <a:effectLst>
            <a:outerShdw dist="17961" dir="2700000" algn="ctr" rotWithShape="0">
              <a:schemeClr val="tx1">
                <a:gamma/>
                <a:shade val="60000"/>
                <a:invGamma/>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微软雅黑" pitchFamily="34" charset="-122"/>
            </a:endParaRPr>
          </a:p>
        </p:txBody>
      </p:sp>
    </p:spTree>
    <p:extLst>
      <p:ext uri="{BB962C8B-B14F-4D97-AF65-F5344CB8AC3E}">
        <p14:creationId xmlns:p14="http://schemas.microsoft.com/office/powerpoint/2010/main" val="171744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sp>
        <p:nvSpPr>
          <p:cNvPr id="2" name="文本框 1">
            <a:extLst>
              <a:ext uri="{FF2B5EF4-FFF2-40B4-BE49-F238E27FC236}">
                <a16:creationId xmlns:a16="http://schemas.microsoft.com/office/drawing/2014/main" id="{58BB1C25-DC35-04C7-4218-AC3511DA92B4}"/>
              </a:ext>
            </a:extLst>
          </p:cNvPr>
          <p:cNvSpPr txBox="1"/>
          <p:nvPr/>
        </p:nvSpPr>
        <p:spPr>
          <a:xfrm>
            <a:off x="3038269" y="297190"/>
            <a:ext cx="4047903" cy="523220"/>
          </a:xfrm>
          <a:prstGeom prst="rect">
            <a:avLst/>
          </a:prstGeom>
          <a:noFill/>
        </p:spPr>
        <p:txBody>
          <a:bodyPr wrap="none" rtlCol="0">
            <a:spAutoFit/>
          </a:bodyPr>
          <a:lstStyle/>
          <a:p>
            <a:r>
              <a:rPr lang="en-US" altLang="zh-CN" sz="2800"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腐蚀样品宏观形貌  </a:t>
            </a:r>
          </a:p>
        </p:txBody>
      </p:sp>
      <p:pic>
        <p:nvPicPr>
          <p:cNvPr id="6" name="图片 5">
            <a:extLst>
              <a:ext uri="{FF2B5EF4-FFF2-40B4-BE49-F238E27FC236}">
                <a16:creationId xmlns:a16="http://schemas.microsoft.com/office/drawing/2014/main" id="{5B5E2EB6-180F-6B7A-8C0D-2BF56D7985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105" y="4121466"/>
            <a:ext cx="2611360" cy="2611360"/>
          </a:xfrm>
          <a:prstGeom prst="rect">
            <a:avLst/>
          </a:prstGeom>
        </p:spPr>
      </p:pic>
      <p:pic>
        <p:nvPicPr>
          <p:cNvPr id="7" name="图片 6">
            <a:extLst>
              <a:ext uri="{FF2B5EF4-FFF2-40B4-BE49-F238E27FC236}">
                <a16:creationId xmlns:a16="http://schemas.microsoft.com/office/drawing/2014/main" id="{5AB8C00A-4B80-7C55-6430-7AFD108C9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070" y="1298349"/>
            <a:ext cx="2611360" cy="2611360"/>
          </a:xfrm>
          <a:prstGeom prst="rect">
            <a:avLst/>
          </a:prstGeom>
        </p:spPr>
      </p:pic>
      <p:pic>
        <p:nvPicPr>
          <p:cNvPr id="8" name="图片 7">
            <a:extLst>
              <a:ext uri="{FF2B5EF4-FFF2-40B4-BE49-F238E27FC236}">
                <a16:creationId xmlns:a16="http://schemas.microsoft.com/office/drawing/2014/main" id="{E155ECC3-3AE1-8900-48E0-CE846A6AD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4553" y="1281498"/>
            <a:ext cx="2611360" cy="2611360"/>
          </a:xfrm>
          <a:prstGeom prst="rect">
            <a:avLst/>
          </a:prstGeom>
        </p:spPr>
      </p:pic>
      <p:pic>
        <p:nvPicPr>
          <p:cNvPr id="9" name="图片 8">
            <a:extLst>
              <a:ext uri="{FF2B5EF4-FFF2-40B4-BE49-F238E27FC236}">
                <a16:creationId xmlns:a16="http://schemas.microsoft.com/office/drawing/2014/main" id="{7FBF654C-9694-E9B5-39AF-A13A9520D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770714" y="4110115"/>
            <a:ext cx="2611360" cy="2611360"/>
          </a:xfrm>
          <a:prstGeom prst="rect">
            <a:avLst/>
          </a:prstGeom>
        </p:spPr>
      </p:pic>
      <p:sp>
        <p:nvSpPr>
          <p:cNvPr id="10" name="文本框 9">
            <a:extLst>
              <a:ext uri="{FF2B5EF4-FFF2-40B4-BE49-F238E27FC236}">
                <a16:creationId xmlns:a16="http://schemas.microsoft.com/office/drawing/2014/main" id="{E813E0DF-4140-A8C6-637B-4FF221C200F4}"/>
              </a:ext>
            </a:extLst>
          </p:cNvPr>
          <p:cNvSpPr txBox="1"/>
          <p:nvPr/>
        </p:nvSpPr>
        <p:spPr>
          <a:xfrm>
            <a:off x="-180106" y="1913174"/>
            <a:ext cx="1771048" cy="830997"/>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去离子水</a:t>
            </a:r>
            <a:endPar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浸泡</a:t>
            </a:r>
          </a:p>
        </p:txBody>
      </p:sp>
      <p:sp>
        <p:nvSpPr>
          <p:cNvPr id="11" name="文本框 10">
            <a:extLst>
              <a:ext uri="{FF2B5EF4-FFF2-40B4-BE49-F238E27FC236}">
                <a16:creationId xmlns:a16="http://schemas.microsoft.com/office/drawing/2014/main" id="{EA8D2D83-1ED2-24C5-ECB8-A162EBC352BC}"/>
              </a:ext>
            </a:extLst>
          </p:cNvPr>
          <p:cNvSpPr txBox="1"/>
          <p:nvPr/>
        </p:nvSpPr>
        <p:spPr>
          <a:xfrm>
            <a:off x="-180106" y="4702265"/>
            <a:ext cx="1771048" cy="830997"/>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冷却油</a:t>
            </a:r>
            <a:endPar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浸泡</a:t>
            </a:r>
          </a:p>
        </p:txBody>
      </p:sp>
      <p:sp>
        <p:nvSpPr>
          <p:cNvPr id="12" name="文本框 11">
            <a:extLst>
              <a:ext uri="{FF2B5EF4-FFF2-40B4-BE49-F238E27FC236}">
                <a16:creationId xmlns:a16="http://schemas.microsoft.com/office/drawing/2014/main" id="{A4E5037E-1338-547B-AE08-C8FAA5994034}"/>
              </a:ext>
            </a:extLst>
          </p:cNvPr>
          <p:cNvSpPr txBox="1"/>
          <p:nvPr/>
        </p:nvSpPr>
        <p:spPr>
          <a:xfrm>
            <a:off x="8434866" y="1556792"/>
            <a:ext cx="1902137" cy="4480394"/>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dirty="0">
                <a:latin typeface="Times New Roman" panose="02020603050405020304" pitchFamily="18" charset="0"/>
                <a:ea typeface="微软雅黑" panose="020B0503020204020204" pitchFamily="34" charset="-122"/>
              </a:rPr>
              <a:t>去离子水腐蚀样品表面存在白色腐蚀产物，并随着浸泡时间的延长，腐蚀产物显著增加；</a:t>
            </a:r>
            <a:endParaRPr lang="en-US" altLang="zh-CN" sz="1600" dirty="0">
              <a:latin typeface="Times New Roman" panose="02020603050405020304" pitchFamily="18" charset="0"/>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600" dirty="0">
              <a:latin typeface="Times New Roman" panose="02020603050405020304" pitchFamily="18" charset="0"/>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600" dirty="0">
              <a:latin typeface="Times New Roman" panose="02020603050405020304" pitchFamily="18" charset="0"/>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600" dirty="0">
                <a:latin typeface="Times New Roman" panose="02020603050405020304" pitchFamily="18" charset="0"/>
                <a:ea typeface="微软雅黑" panose="020B0503020204020204" pitchFamily="34" charset="-122"/>
              </a:rPr>
              <a:t>冷却油腐蚀样品随着浸泡时间的延长，表面没有明显的变化。</a:t>
            </a:r>
            <a:endParaRPr lang="zh-CN" altLang="en-US" sz="1600" dirty="0"/>
          </a:p>
        </p:txBody>
      </p:sp>
      <p:pic>
        <p:nvPicPr>
          <p:cNvPr id="5" name="图片 4">
            <a:extLst>
              <a:ext uri="{FF2B5EF4-FFF2-40B4-BE49-F238E27FC236}">
                <a16:creationId xmlns:a16="http://schemas.microsoft.com/office/drawing/2014/main" id="{4CB70A5B-4FC6-0D68-D004-43B457EB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6558" y="1298349"/>
            <a:ext cx="2611360" cy="2611360"/>
          </a:xfrm>
          <a:prstGeom prst="rect">
            <a:avLst/>
          </a:prstGeom>
        </p:spPr>
      </p:pic>
      <p:pic>
        <p:nvPicPr>
          <p:cNvPr id="4" name="图片 3">
            <a:extLst>
              <a:ext uri="{FF2B5EF4-FFF2-40B4-BE49-F238E27FC236}">
                <a16:creationId xmlns:a16="http://schemas.microsoft.com/office/drawing/2014/main" id="{CDA0B885-0A48-1CF2-18FE-1D32A6A5D1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0492" y="4110115"/>
            <a:ext cx="2611360" cy="2611360"/>
          </a:xfrm>
          <a:prstGeom prst="rect">
            <a:avLst/>
          </a:prstGeom>
        </p:spPr>
      </p:pic>
    </p:spTree>
    <p:extLst>
      <p:ext uri="{BB962C8B-B14F-4D97-AF65-F5344CB8AC3E}">
        <p14:creationId xmlns:p14="http://schemas.microsoft.com/office/powerpoint/2010/main" val="742848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pic>
        <p:nvPicPr>
          <p:cNvPr id="2" name="图片 1">
            <a:extLst>
              <a:ext uri="{FF2B5EF4-FFF2-40B4-BE49-F238E27FC236}">
                <a16:creationId xmlns:a16="http://schemas.microsoft.com/office/drawing/2014/main" id="{B0324F42-8873-E59E-9F94-52DD2143526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contrast="44000"/>
                    </a14:imgEffect>
                  </a14:imgLayer>
                </a14:imgProps>
              </a:ext>
              <a:ext uri="{28A0092B-C50C-407E-A947-70E740481C1C}">
                <a14:useLocalDpi xmlns:a14="http://schemas.microsoft.com/office/drawing/2010/main" val="0"/>
              </a:ext>
            </a:extLst>
          </a:blip>
          <a:stretch>
            <a:fillRect/>
          </a:stretch>
        </p:blipFill>
        <p:spPr>
          <a:xfrm>
            <a:off x="828006" y="1882067"/>
            <a:ext cx="4090186" cy="2913192"/>
          </a:xfrm>
          <a:prstGeom prst="rect">
            <a:avLst/>
          </a:prstGeom>
        </p:spPr>
      </p:pic>
      <p:pic>
        <p:nvPicPr>
          <p:cNvPr id="3" name="图片 2">
            <a:extLst>
              <a:ext uri="{FF2B5EF4-FFF2-40B4-BE49-F238E27FC236}">
                <a16:creationId xmlns:a16="http://schemas.microsoft.com/office/drawing/2014/main" id="{DD1E4DB2-DC69-C9D2-AB1F-A62BB0D8128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3000" contrast="51000"/>
                    </a14:imgEffect>
                  </a14:imgLayer>
                </a14:imgProps>
              </a:ext>
              <a:ext uri="{28A0092B-C50C-407E-A947-70E740481C1C}">
                <a14:useLocalDpi xmlns:a14="http://schemas.microsoft.com/office/drawing/2010/main" val="0"/>
              </a:ext>
            </a:extLst>
          </a:blip>
          <a:stretch>
            <a:fillRect/>
          </a:stretch>
        </p:blipFill>
        <p:spPr>
          <a:xfrm>
            <a:off x="5192320" y="1894642"/>
            <a:ext cx="4090186" cy="2913193"/>
          </a:xfrm>
          <a:prstGeom prst="rect">
            <a:avLst/>
          </a:prstGeom>
        </p:spPr>
      </p:pic>
      <p:sp>
        <p:nvSpPr>
          <p:cNvPr id="4" name="文本框 3">
            <a:extLst>
              <a:ext uri="{FF2B5EF4-FFF2-40B4-BE49-F238E27FC236}">
                <a16:creationId xmlns:a16="http://schemas.microsoft.com/office/drawing/2014/main" id="{F9599FE7-634B-DA35-686E-57C9168A87E1}"/>
              </a:ext>
            </a:extLst>
          </p:cNvPr>
          <p:cNvSpPr txBox="1"/>
          <p:nvPr/>
        </p:nvSpPr>
        <p:spPr>
          <a:xfrm>
            <a:off x="467966" y="1129555"/>
            <a:ext cx="4142481" cy="477054"/>
          </a:xfrm>
          <a:prstGeom prst="rect">
            <a:avLst/>
          </a:prstGeom>
          <a:noFill/>
        </p:spPr>
        <p:txBody>
          <a:bodyPr wrap="none" rtlCol="0">
            <a:spAutoFit/>
          </a:bodyPr>
          <a:lstStyle/>
          <a:p>
            <a:pPr marL="342900" indent="-342900">
              <a:buFont typeface="Wingdings" panose="05000000000000000000" pitchFamily="2" charset="2"/>
              <a:buChar char="n"/>
            </a:pPr>
            <a:r>
              <a:rPr lang="zh-CN" altLang="en-US" sz="2500" b="1" dirty="0"/>
              <a:t>原始样品抛光后</a:t>
            </a:r>
            <a:r>
              <a:rPr lang="en-US" altLang="zh-CN" sz="2500" b="1" dirty="0"/>
              <a:t>SEM</a:t>
            </a:r>
            <a:r>
              <a:rPr lang="zh-CN" altLang="en-US" sz="2500" b="1" dirty="0"/>
              <a:t>形貌 </a:t>
            </a:r>
          </a:p>
        </p:txBody>
      </p:sp>
      <p:sp>
        <p:nvSpPr>
          <p:cNvPr id="5" name="文本框 4">
            <a:extLst>
              <a:ext uri="{FF2B5EF4-FFF2-40B4-BE49-F238E27FC236}">
                <a16:creationId xmlns:a16="http://schemas.microsoft.com/office/drawing/2014/main" id="{3B135D49-075F-CDB1-DD1E-3E1B7E72558D}"/>
              </a:ext>
            </a:extLst>
          </p:cNvPr>
          <p:cNvSpPr txBox="1"/>
          <p:nvPr/>
        </p:nvSpPr>
        <p:spPr>
          <a:xfrm>
            <a:off x="1436443" y="5388094"/>
            <a:ext cx="7846063" cy="369332"/>
          </a:xfrm>
          <a:prstGeom prst="rect">
            <a:avLst/>
          </a:prstGeom>
          <a:noFill/>
        </p:spPr>
        <p:txBody>
          <a:bodyPr wrap="square" rtlCol="0">
            <a:spAutoFit/>
          </a:bodyPr>
          <a:lstStyle/>
          <a:p>
            <a:pPr algn="ctr"/>
            <a:r>
              <a:rPr lang="zh-CN" altLang="en-US" b="1" dirty="0">
                <a:latin typeface="Times New Roman" panose="02020603050405020304" pitchFamily="18" charset="0"/>
                <a:ea typeface="微软雅黑" panose="020B0503020204020204" pitchFamily="34" charset="-122"/>
              </a:rPr>
              <a:t>未腐蚀样品表面平整，可观察到晶界处有少量析出物。</a:t>
            </a:r>
            <a:endParaRPr lang="zh-CN" altLang="en-US" b="1" dirty="0"/>
          </a:p>
        </p:txBody>
      </p:sp>
      <p:sp>
        <p:nvSpPr>
          <p:cNvPr id="6" name="文本框 5">
            <a:extLst>
              <a:ext uri="{FF2B5EF4-FFF2-40B4-BE49-F238E27FC236}">
                <a16:creationId xmlns:a16="http://schemas.microsoft.com/office/drawing/2014/main" id="{4988F247-E31B-3ABD-89BB-3D92E118066C}"/>
              </a:ext>
            </a:extLst>
          </p:cNvPr>
          <p:cNvSpPr txBox="1"/>
          <p:nvPr/>
        </p:nvSpPr>
        <p:spPr>
          <a:xfrm>
            <a:off x="3170860" y="297547"/>
            <a:ext cx="6575839"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浸泡腐蚀实验</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浸泡前</a:t>
            </a:r>
            <a:r>
              <a:rPr lang="en-US" altLang="zh-CN" sz="2800" b="1" dirty="0">
                <a:latin typeface="微软雅黑" panose="020B0503020204020204" pitchFamily="34" charset="-122"/>
                <a:ea typeface="微软雅黑" panose="020B0503020204020204" pitchFamily="34" charset="-122"/>
              </a:rPr>
              <a:t>SEM</a:t>
            </a:r>
            <a:r>
              <a:rPr lang="zh-CN" altLang="en-US" sz="2800" b="1" dirty="0">
                <a:latin typeface="微软雅黑" panose="020B0503020204020204" pitchFamily="34" charset="-122"/>
                <a:ea typeface="微软雅黑" panose="020B0503020204020204" pitchFamily="34" charset="-122"/>
              </a:rPr>
              <a:t>表面形貌</a:t>
            </a:r>
          </a:p>
        </p:txBody>
      </p:sp>
    </p:spTree>
    <p:extLst>
      <p:ext uri="{BB962C8B-B14F-4D97-AF65-F5344CB8AC3E}">
        <p14:creationId xmlns:p14="http://schemas.microsoft.com/office/powerpoint/2010/main" val="331515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9C794AA1-89C5-44A8-BDD6-4B855F1347B9}"/>
              </a:ext>
            </a:extLst>
          </p:cNvPr>
          <p:cNvSpPr txBox="1"/>
          <p:nvPr/>
        </p:nvSpPr>
        <p:spPr>
          <a:xfrm>
            <a:off x="194150" y="1761589"/>
            <a:ext cx="10338602" cy="2400657"/>
          </a:xfrm>
          <a:prstGeom prst="rect">
            <a:avLst/>
          </a:prstGeom>
          <a:noFill/>
        </p:spPr>
        <p:txBody>
          <a:bodyPr wrap="square" rtlCol="0">
            <a:spAutoFit/>
          </a:bodyPr>
          <a:lstStyle/>
          <a:p>
            <a:pPr marL="244716" indent="-244716">
              <a:lnSpc>
                <a:spcPts val="3600"/>
              </a:lnSpc>
              <a:buClr>
                <a:srgbClr val="C00000"/>
              </a:buClr>
              <a:buFont typeface="Wingdings" panose="05000000000000000000" pitchFamily="2" charset="2"/>
              <a:buChar char="u"/>
            </a:pPr>
            <a:r>
              <a:rPr lang="en-US" altLang="zh-CN" sz="1800" dirty="0">
                <a:latin typeface="等线" panose="02010600030101010101" pitchFamily="2" charset="-122"/>
                <a:ea typeface="等线" panose="02010600030101010101" pitchFamily="2" charset="-122"/>
              </a:rPr>
              <a:t> Be</a:t>
            </a:r>
            <a:r>
              <a:rPr lang="zh-CN" altLang="en-US" sz="1800" dirty="0">
                <a:latin typeface="等线" panose="02010600030101010101" pitchFamily="2" charset="-122"/>
                <a:ea typeface="等线" panose="02010600030101010101" pitchFamily="2" charset="-122"/>
              </a:rPr>
              <a:t>与氧亲和性高，表面形成保护性</a:t>
            </a:r>
            <a:r>
              <a:rPr lang="en-US" altLang="zh-CN" sz="1800" dirty="0" err="1">
                <a:latin typeface="等线" panose="02010600030101010101" pitchFamily="2" charset="-122"/>
                <a:ea typeface="等线" panose="02010600030101010101" pitchFamily="2" charset="-122"/>
              </a:rPr>
              <a:t>BeO</a:t>
            </a:r>
            <a:r>
              <a:rPr lang="zh-CN" altLang="en-US" sz="1800" dirty="0">
                <a:latin typeface="等线" panose="02010600030101010101" pitchFamily="2" charset="-122"/>
                <a:ea typeface="等线" panose="02010600030101010101" pitchFamily="2" charset="-122"/>
              </a:rPr>
              <a:t>层，干燥大气环境稳定（</a:t>
            </a:r>
            <a:r>
              <a:rPr lang="en-US" altLang="zh-CN" sz="1800" dirty="0" err="1">
                <a:latin typeface="等线" panose="02010600030101010101" pitchFamily="2" charset="-122"/>
                <a:ea typeface="等线" panose="02010600030101010101" pitchFamily="2" charset="-122"/>
              </a:rPr>
              <a:t>BeO</a:t>
            </a:r>
            <a:r>
              <a:rPr lang="zh-CN" altLang="en-US" sz="1800" dirty="0">
                <a:latin typeface="等线" panose="02010600030101010101" pitchFamily="2" charset="-122"/>
                <a:ea typeface="等线" panose="02010600030101010101" pitchFamily="2" charset="-122"/>
              </a:rPr>
              <a:t>两性氧化物，与酸或碱反应）</a:t>
            </a:r>
            <a:endParaRPr lang="en-US" altLang="zh-CN" sz="1800" dirty="0">
              <a:latin typeface="等线" panose="02010600030101010101" pitchFamily="2" charset="-122"/>
              <a:ea typeface="等线" panose="02010600030101010101" pitchFamily="2" charset="-122"/>
            </a:endParaRPr>
          </a:p>
          <a:p>
            <a:pPr marL="244716" indent="-244716">
              <a:lnSpc>
                <a:spcPts val="3600"/>
              </a:lnSpc>
              <a:buClr>
                <a:srgbClr val="C00000"/>
              </a:buClr>
              <a:buFont typeface="Wingdings" panose="05000000000000000000" pitchFamily="2" charset="2"/>
              <a:buChar char="u"/>
            </a:pPr>
            <a:r>
              <a:rPr lang="zh-CN" altLang="en-US" sz="1800" dirty="0">
                <a:latin typeface="等线" panose="02010600030101010101" pitchFamily="2" charset="-122"/>
                <a:ea typeface="等线" panose="02010600030101010101" pitchFamily="2" charset="-122"/>
              </a:rPr>
              <a:t> 温度较高时，</a:t>
            </a:r>
            <a:r>
              <a:rPr lang="en-US" altLang="zh-CN" sz="1800" dirty="0">
                <a:latin typeface="等线" panose="02010600030101010101" pitchFamily="2" charset="-122"/>
                <a:ea typeface="等线" panose="02010600030101010101" pitchFamily="2" charset="-122"/>
              </a:rPr>
              <a:t>Be</a:t>
            </a:r>
            <a:r>
              <a:rPr lang="zh-CN" altLang="en-US" sz="1800" dirty="0">
                <a:latin typeface="等线" panose="02010600030101010101" pitchFamily="2" charset="-122"/>
                <a:ea typeface="等线" panose="02010600030101010101" pitchFamily="2" charset="-122"/>
              </a:rPr>
              <a:t>氧化层增厚，压应力增大，开裂脱落，导致灾难性氧化</a:t>
            </a:r>
            <a:endParaRPr lang="en-US" altLang="zh-CN" sz="1800" dirty="0">
              <a:latin typeface="等线" panose="02010600030101010101" pitchFamily="2" charset="-122"/>
              <a:ea typeface="等线" panose="02010600030101010101" pitchFamily="2" charset="-122"/>
            </a:endParaRPr>
          </a:p>
          <a:p>
            <a:pPr marL="244716" indent="-244716">
              <a:lnSpc>
                <a:spcPts val="3600"/>
              </a:lnSpc>
              <a:buClr>
                <a:srgbClr val="C00000"/>
              </a:buClr>
              <a:buFont typeface="Wingdings" panose="05000000000000000000" pitchFamily="2" charset="2"/>
              <a:buChar char="u"/>
            </a:pPr>
            <a:r>
              <a:rPr lang="en-US" altLang="zh-CN" sz="1800" dirty="0">
                <a:latin typeface="等线" panose="02010600030101010101" pitchFamily="2" charset="-122"/>
                <a:ea typeface="等线" panose="02010600030101010101" pitchFamily="2" charset="-122"/>
              </a:rPr>
              <a:t> Be</a:t>
            </a:r>
            <a:r>
              <a:rPr lang="zh-CN" altLang="en-US" sz="1800" dirty="0">
                <a:latin typeface="等线" panose="02010600030101010101" pitchFamily="2" charset="-122"/>
                <a:ea typeface="等线" panose="02010600030101010101" pitchFamily="2" charset="-122"/>
              </a:rPr>
              <a:t>的标准电极电位为</a:t>
            </a:r>
            <a:r>
              <a:rPr lang="en-US" altLang="zh-CN" sz="1800" dirty="0">
                <a:latin typeface="等线" panose="02010600030101010101" pitchFamily="2" charset="-122"/>
                <a:ea typeface="等线" panose="02010600030101010101" pitchFamily="2" charset="-122"/>
              </a:rPr>
              <a:t>-1.847 </a:t>
            </a:r>
            <a:r>
              <a:rPr lang="zh-CN" altLang="en-US" sz="1800" dirty="0">
                <a:latin typeface="等线" panose="02010600030101010101" pitchFamily="2" charset="-122"/>
                <a:ea typeface="等线" panose="02010600030101010101" pitchFamily="2" charset="-122"/>
              </a:rPr>
              <a:t>Ｖ，小于</a:t>
            </a:r>
            <a:r>
              <a:rPr lang="en-US" altLang="zh-CN" sz="1800" dirty="0">
                <a:latin typeface="等线" panose="02010600030101010101" pitchFamily="2" charset="-122"/>
                <a:ea typeface="等线" panose="02010600030101010101" pitchFamily="2" charset="-122"/>
              </a:rPr>
              <a:t>Al</a:t>
            </a:r>
            <a:r>
              <a:rPr lang="zh-CN" altLang="en-US" sz="1800" dirty="0">
                <a:latin typeface="等线" panose="02010600030101010101" pitchFamily="2" charset="-122"/>
                <a:ea typeface="等线" panose="02010600030101010101" pitchFamily="2" charset="-122"/>
              </a:rPr>
              <a:t>的</a:t>
            </a:r>
            <a:r>
              <a:rPr lang="en-US" altLang="zh-CN" sz="1800" dirty="0">
                <a:latin typeface="等线" panose="02010600030101010101" pitchFamily="2" charset="-122"/>
                <a:ea typeface="等线" panose="02010600030101010101" pitchFamily="2" charset="-122"/>
              </a:rPr>
              <a:t>-1.662 </a:t>
            </a:r>
            <a:r>
              <a:rPr lang="zh-CN" altLang="en-US" sz="1800" dirty="0">
                <a:latin typeface="等线" panose="02010600030101010101" pitchFamily="2" charset="-122"/>
                <a:ea typeface="等线" panose="02010600030101010101" pitchFamily="2" charset="-122"/>
              </a:rPr>
              <a:t>Ｖ，与</a:t>
            </a:r>
            <a:r>
              <a:rPr lang="en-US" altLang="zh-CN" sz="1800" dirty="0">
                <a:latin typeface="等线" panose="02010600030101010101" pitchFamily="2" charset="-122"/>
                <a:ea typeface="等线" panose="02010600030101010101" pitchFamily="2" charset="-122"/>
              </a:rPr>
              <a:t>Al</a:t>
            </a:r>
            <a:r>
              <a:rPr lang="zh-CN" altLang="en-US" sz="1800" dirty="0">
                <a:latin typeface="等线" panose="02010600030101010101" pitchFamily="2" charset="-122"/>
                <a:ea typeface="等线" panose="02010600030101010101" pitchFamily="2" charset="-122"/>
              </a:rPr>
              <a:t>形成电偶腐蚀</a:t>
            </a:r>
            <a:endParaRPr lang="en-US" altLang="zh-CN" sz="1800" dirty="0">
              <a:latin typeface="等线" panose="02010600030101010101" pitchFamily="2" charset="-122"/>
              <a:ea typeface="等线" panose="02010600030101010101" pitchFamily="2" charset="-122"/>
            </a:endParaRPr>
          </a:p>
          <a:p>
            <a:pPr marL="244716" indent="-244716">
              <a:lnSpc>
                <a:spcPts val="3600"/>
              </a:lnSpc>
              <a:buClr>
                <a:srgbClr val="C00000"/>
              </a:buClr>
              <a:buFont typeface="Wingdings" panose="05000000000000000000" pitchFamily="2" charset="2"/>
              <a:buChar char="u"/>
            </a:pPr>
            <a:r>
              <a:rPr lang="en-US" altLang="zh-CN" sz="1800" dirty="0">
                <a:latin typeface="等线" panose="02010600030101010101" pitchFamily="2" charset="-122"/>
                <a:ea typeface="等线" panose="02010600030101010101" pitchFamily="2" charset="-122"/>
              </a:rPr>
              <a:t> Be</a:t>
            </a:r>
            <a:r>
              <a:rPr lang="zh-CN" altLang="en-US" sz="1800" dirty="0">
                <a:latin typeface="等线" panose="02010600030101010101" pitchFamily="2" charset="-122"/>
                <a:ea typeface="等线" panose="02010600030101010101" pitchFamily="2" charset="-122"/>
              </a:rPr>
              <a:t>晶界含有各种夹杂物，如 </a:t>
            </a:r>
            <a:r>
              <a:rPr lang="en-US" altLang="zh-CN" sz="1800" dirty="0">
                <a:latin typeface="等线" panose="02010600030101010101" pitchFamily="2" charset="-122"/>
                <a:ea typeface="等线" panose="02010600030101010101" pitchFamily="2" charset="-122"/>
              </a:rPr>
              <a:t>Fe</a:t>
            </a:r>
            <a:r>
              <a:rPr lang="zh-CN" altLang="en-US" sz="1800" dirty="0">
                <a:latin typeface="等线" panose="02010600030101010101" pitchFamily="2" charset="-122"/>
                <a:ea typeface="等线" panose="02010600030101010101" pitchFamily="2" charset="-122"/>
              </a:rPr>
              <a:t>、</a:t>
            </a:r>
            <a:r>
              <a:rPr lang="en-US" altLang="zh-CN" sz="1800" dirty="0">
                <a:latin typeface="等线" panose="02010600030101010101" pitchFamily="2" charset="-122"/>
                <a:ea typeface="等线" panose="02010600030101010101" pitchFamily="2" charset="-122"/>
              </a:rPr>
              <a:t>Al</a:t>
            </a:r>
            <a:r>
              <a:rPr lang="zh-CN" altLang="en-US" sz="1800" dirty="0">
                <a:latin typeface="等线" panose="02010600030101010101" pitchFamily="2" charset="-122"/>
                <a:ea typeface="等线" panose="02010600030101010101" pitchFamily="2" charset="-122"/>
              </a:rPr>
              <a:t>、</a:t>
            </a:r>
            <a:r>
              <a:rPr lang="en-US" altLang="zh-CN" sz="1800" dirty="0">
                <a:latin typeface="等线" panose="02010600030101010101" pitchFamily="2" charset="-122"/>
                <a:ea typeface="等线" panose="02010600030101010101" pitchFamily="2" charset="-122"/>
              </a:rPr>
              <a:t>Si</a:t>
            </a:r>
            <a:r>
              <a:rPr lang="zh-CN" altLang="en-US" sz="1800" dirty="0">
                <a:latin typeface="等线" panose="02010600030101010101" pitchFamily="2" charset="-122"/>
                <a:ea typeface="等线" panose="02010600030101010101" pitchFamily="2" charset="-122"/>
              </a:rPr>
              <a:t>、</a:t>
            </a:r>
            <a:r>
              <a:rPr lang="en-US" altLang="zh-CN" sz="1800" dirty="0">
                <a:latin typeface="等线" panose="02010600030101010101" pitchFamily="2" charset="-122"/>
                <a:ea typeface="等线" panose="02010600030101010101" pitchFamily="2" charset="-122"/>
              </a:rPr>
              <a:t>C</a:t>
            </a:r>
            <a:r>
              <a:rPr lang="zh-CN" altLang="en-US" sz="1800" dirty="0">
                <a:latin typeface="等线" panose="02010600030101010101" pitchFamily="2" charset="-122"/>
                <a:ea typeface="等线" panose="02010600030101010101" pitchFamily="2" charset="-122"/>
              </a:rPr>
              <a:t>等，易发生点蚀</a:t>
            </a:r>
            <a:endParaRPr lang="en-US" altLang="zh-CN" sz="1800" dirty="0">
              <a:latin typeface="等线" panose="02010600030101010101" pitchFamily="2" charset="-122"/>
              <a:ea typeface="等线" panose="02010600030101010101" pitchFamily="2" charset="-122"/>
            </a:endParaRPr>
          </a:p>
          <a:p>
            <a:pPr marL="244716" indent="-244716">
              <a:lnSpc>
                <a:spcPts val="3600"/>
              </a:lnSpc>
              <a:buClr>
                <a:srgbClr val="C00000"/>
              </a:buClr>
              <a:buFont typeface="Wingdings" panose="05000000000000000000" pitchFamily="2" charset="2"/>
              <a:buChar char="u"/>
            </a:pPr>
            <a:r>
              <a:rPr lang="zh-CN" altLang="en-US" sz="1800" dirty="0">
                <a:latin typeface="等线" panose="02010600030101010101" pitchFamily="2" charset="-122"/>
                <a:ea typeface="等线" panose="02010600030101010101" pitchFamily="2" charset="-122"/>
              </a:rPr>
              <a:t>水中含有</a:t>
            </a:r>
            <a:r>
              <a:rPr lang="en-US" altLang="zh-CN" sz="1800" dirty="0">
                <a:latin typeface="等线" panose="02010600030101010101" pitchFamily="2" charset="-122"/>
                <a:ea typeface="等线" panose="02010600030101010101" pitchFamily="2" charset="-122"/>
              </a:rPr>
              <a:t>Cl</a:t>
            </a:r>
            <a:r>
              <a:rPr lang="en-US" altLang="zh-CN" sz="1800" baseline="30000" dirty="0">
                <a:latin typeface="等线" panose="02010600030101010101" pitchFamily="2" charset="-122"/>
                <a:ea typeface="等线" panose="02010600030101010101" pitchFamily="2" charset="-122"/>
              </a:rPr>
              <a:t>-</a:t>
            </a:r>
            <a:r>
              <a:rPr lang="zh-CN" altLang="en-US" sz="1800" dirty="0">
                <a:latin typeface="等线" panose="02010600030101010101" pitchFamily="2" charset="-122"/>
                <a:ea typeface="等线" panose="02010600030101010101" pitchFamily="2" charset="-122"/>
              </a:rPr>
              <a:t>、</a:t>
            </a:r>
            <a:r>
              <a:rPr lang="en-US" altLang="zh-CN" sz="1800" dirty="0">
                <a:latin typeface="等线" panose="02010600030101010101" pitchFamily="2" charset="-122"/>
                <a:ea typeface="等线" panose="02010600030101010101" pitchFamily="2" charset="-122"/>
              </a:rPr>
              <a:t>F</a:t>
            </a:r>
            <a:r>
              <a:rPr lang="en-US" altLang="zh-CN" sz="1800" baseline="30000" dirty="0">
                <a:latin typeface="等线" panose="02010600030101010101" pitchFamily="2" charset="-122"/>
                <a:ea typeface="等线" panose="02010600030101010101" pitchFamily="2" charset="-122"/>
              </a:rPr>
              <a:t>-</a:t>
            </a:r>
            <a:r>
              <a:rPr lang="zh-CN" altLang="en-US" sz="1800" dirty="0">
                <a:latin typeface="等线" panose="02010600030101010101" pitchFamily="2" charset="-122"/>
                <a:ea typeface="等线" panose="02010600030101010101" pitchFamily="2" charset="-122"/>
              </a:rPr>
              <a:t>、</a:t>
            </a:r>
            <a:r>
              <a:rPr lang="en-US" altLang="zh-CN" sz="1800" dirty="0">
                <a:latin typeface="等线" panose="02010600030101010101" pitchFamily="2" charset="-122"/>
                <a:ea typeface="等线" panose="02010600030101010101" pitchFamily="2" charset="-122"/>
              </a:rPr>
              <a:t>SO</a:t>
            </a:r>
            <a:r>
              <a:rPr lang="en-US" altLang="zh-CN" sz="1800" baseline="-25000" dirty="0">
                <a:latin typeface="等线" panose="02010600030101010101" pitchFamily="2" charset="-122"/>
                <a:ea typeface="等线" panose="02010600030101010101" pitchFamily="2" charset="-122"/>
              </a:rPr>
              <a:t>4</a:t>
            </a:r>
            <a:r>
              <a:rPr lang="en-US" altLang="zh-CN" sz="1800" baseline="30000" dirty="0">
                <a:latin typeface="等线" panose="02010600030101010101" pitchFamily="2" charset="-122"/>
                <a:ea typeface="等线" panose="02010600030101010101" pitchFamily="2" charset="-122"/>
              </a:rPr>
              <a:t>2-</a:t>
            </a:r>
            <a:r>
              <a:rPr lang="zh-CN" altLang="en-US" sz="1800" dirty="0">
                <a:latin typeface="等线" panose="02010600030101010101" pitchFamily="2" charset="-122"/>
                <a:ea typeface="等线" panose="02010600030101010101" pitchFamily="2" charset="-122"/>
              </a:rPr>
              <a:t>离子时，极易发生点蚀</a:t>
            </a:r>
          </a:p>
        </p:txBody>
      </p:sp>
      <p:sp>
        <p:nvSpPr>
          <p:cNvPr id="8" name="文本框 7">
            <a:extLst>
              <a:ext uri="{FF2B5EF4-FFF2-40B4-BE49-F238E27FC236}">
                <a16:creationId xmlns:a16="http://schemas.microsoft.com/office/drawing/2014/main" id="{98C15788-77E2-4416-BB72-AF907A130E6F}"/>
              </a:ext>
            </a:extLst>
          </p:cNvPr>
          <p:cNvSpPr txBox="1"/>
          <p:nvPr/>
        </p:nvSpPr>
        <p:spPr>
          <a:xfrm>
            <a:off x="184837" y="1277800"/>
            <a:ext cx="2108269" cy="477054"/>
          </a:xfrm>
          <a:prstGeom prst="rect">
            <a:avLst/>
          </a:prstGeom>
          <a:noFill/>
        </p:spPr>
        <p:txBody>
          <a:bodyPr wrap="none" rtlCol="0">
            <a:spAutoFit/>
          </a:bodyPr>
          <a:lstStyle/>
          <a:p>
            <a:r>
              <a:rPr lang="zh-CN" altLang="en-US" sz="2500" dirty="0">
                <a:solidFill>
                  <a:srgbClr val="002060"/>
                </a:solidFill>
                <a:latin typeface="微软雅黑" panose="020B0503020204020204" pitchFamily="34" charset="-122"/>
                <a:ea typeface="微软雅黑" panose="020B0503020204020204" pitchFamily="34" charset="-122"/>
              </a:rPr>
              <a:t>铍的腐蚀特性</a:t>
            </a:r>
          </a:p>
        </p:txBody>
      </p:sp>
      <p:sp>
        <p:nvSpPr>
          <p:cNvPr id="9" name="文本框 8">
            <a:extLst>
              <a:ext uri="{FF2B5EF4-FFF2-40B4-BE49-F238E27FC236}">
                <a16:creationId xmlns:a16="http://schemas.microsoft.com/office/drawing/2014/main" id="{98C15788-77E2-4416-BB72-AF907A130E6F}"/>
              </a:ext>
            </a:extLst>
          </p:cNvPr>
          <p:cNvSpPr txBox="1"/>
          <p:nvPr/>
        </p:nvSpPr>
        <p:spPr>
          <a:xfrm>
            <a:off x="179934" y="260648"/>
            <a:ext cx="2031325" cy="646331"/>
          </a:xfrm>
          <a:prstGeom prst="rect">
            <a:avLst/>
          </a:prstGeom>
          <a:noFill/>
        </p:spPr>
        <p:txBody>
          <a:bodyPr wrap="none" rtlCol="0">
            <a:spAutoFit/>
          </a:bodyPr>
          <a:lstStyle/>
          <a:p>
            <a:r>
              <a:rPr lang="zh-CN" altLang="en-US" sz="3600" dirty="0">
                <a:solidFill>
                  <a:srgbClr val="C00000"/>
                </a:solidFill>
                <a:latin typeface="微软雅黑" panose="020B0503020204020204" pitchFamily="34" charset="-122"/>
                <a:ea typeface="微软雅黑" panose="020B0503020204020204" pitchFamily="34" charset="-122"/>
              </a:rPr>
              <a:t>铍管腐蚀</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24205"/>
          <a:stretch/>
        </p:blipFill>
        <p:spPr>
          <a:xfrm>
            <a:off x="7545561" y="4908857"/>
            <a:ext cx="2577981" cy="1488623"/>
          </a:xfrm>
          <a:prstGeom prst="rect">
            <a:avLst/>
          </a:prstGeom>
        </p:spPr>
      </p:pic>
      <p:sp>
        <p:nvSpPr>
          <p:cNvPr id="2" name="文本框 1"/>
          <p:cNvSpPr txBox="1"/>
          <p:nvPr/>
        </p:nvSpPr>
        <p:spPr>
          <a:xfrm>
            <a:off x="7979266" y="6411503"/>
            <a:ext cx="2016224" cy="307777"/>
          </a:xfrm>
          <a:prstGeom prst="rect">
            <a:avLst/>
          </a:prstGeom>
          <a:noFill/>
        </p:spPr>
        <p:txBody>
          <a:bodyPr wrap="square" rtlCol="0">
            <a:spAutoFit/>
          </a:bodyPr>
          <a:lstStyle/>
          <a:p>
            <a:r>
              <a:rPr lang="zh-CN" altLang="en-US" sz="1400" dirty="0">
                <a:solidFill>
                  <a:srgbClr val="0000FF"/>
                </a:solidFill>
                <a:latin typeface="等线" panose="02010600030101010101" pitchFamily="2" charset="-122"/>
                <a:ea typeface="等线" panose="02010600030101010101" pitchFamily="2" charset="-122"/>
              </a:rPr>
              <a:t>铍在切割液中的腐蚀</a:t>
            </a:r>
          </a:p>
        </p:txBody>
      </p:sp>
      <p:pic>
        <p:nvPicPr>
          <p:cNvPr id="7" name="图片 6"/>
          <p:cNvPicPr>
            <a:picLocks noChangeAspect="1"/>
          </p:cNvPicPr>
          <p:nvPr/>
        </p:nvPicPr>
        <p:blipFill>
          <a:blip r:embed="rId4"/>
          <a:stretch>
            <a:fillRect/>
          </a:stretch>
        </p:blipFill>
        <p:spPr>
          <a:xfrm>
            <a:off x="5821335" y="4908858"/>
            <a:ext cx="1682978" cy="1508764"/>
          </a:xfrm>
          <a:prstGeom prst="rect">
            <a:avLst/>
          </a:prstGeom>
        </p:spPr>
      </p:pic>
      <p:pic>
        <p:nvPicPr>
          <p:cNvPr id="10" name="图片 9"/>
          <p:cNvPicPr>
            <a:picLocks noChangeAspect="1"/>
          </p:cNvPicPr>
          <p:nvPr/>
        </p:nvPicPr>
        <p:blipFill>
          <a:blip r:embed="rId5"/>
          <a:stretch>
            <a:fillRect/>
          </a:stretch>
        </p:blipFill>
        <p:spPr>
          <a:xfrm>
            <a:off x="2250167" y="4921070"/>
            <a:ext cx="1741729" cy="1542220"/>
          </a:xfrm>
          <a:prstGeom prst="rect">
            <a:avLst/>
          </a:prstGeom>
        </p:spPr>
      </p:pic>
      <p:pic>
        <p:nvPicPr>
          <p:cNvPr id="11" name="图片 10"/>
          <p:cNvPicPr>
            <a:picLocks noChangeAspect="1"/>
          </p:cNvPicPr>
          <p:nvPr/>
        </p:nvPicPr>
        <p:blipFill>
          <a:blip r:embed="rId6"/>
          <a:stretch>
            <a:fillRect/>
          </a:stretch>
        </p:blipFill>
        <p:spPr>
          <a:xfrm>
            <a:off x="4078431" y="4914978"/>
            <a:ext cx="1637691" cy="1496525"/>
          </a:xfrm>
          <a:prstGeom prst="rect">
            <a:avLst/>
          </a:prstGeom>
        </p:spPr>
      </p:pic>
      <p:sp>
        <p:nvSpPr>
          <p:cNvPr id="14" name="文本框 13"/>
          <p:cNvSpPr txBox="1"/>
          <p:nvPr/>
        </p:nvSpPr>
        <p:spPr>
          <a:xfrm>
            <a:off x="2625497" y="6411503"/>
            <a:ext cx="1176020" cy="338554"/>
          </a:xfrm>
          <a:prstGeom prst="rect">
            <a:avLst/>
          </a:prstGeom>
          <a:noFill/>
        </p:spPr>
        <p:txBody>
          <a:bodyPr wrap="square" rtlCol="0" anchor="t">
            <a:spAutoFit/>
          </a:bodyPr>
          <a:lstStyle/>
          <a:p>
            <a:r>
              <a:rPr lang="zh-CN" altLang="en-US" sz="1600" b="1" dirty="0">
                <a:solidFill>
                  <a:srgbClr val="FF0000"/>
                </a:solidFill>
                <a:latin typeface="黑体" panose="02010609060101010101" charset="-122"/>
                <a:ea typeface="黑体" panose="02010609060101010101" charset="-122"/>
              </a:rPr>
              <a:t>高纯铍锭</a:t>
            </a:r>
          </a:p>
        </p:txBody>
      </p:sp>
      <p:sp>
        <p:nvSpPr>
          <p:cNvPr id="15" name="文本框 14"/>
          <p:cNvSpPr txBox="1"/>
          <p:nvPr/>
        </p:nvSpPr>
        <p:spPr>
          <a:xfrm>
            <a:off x="4480055" y="6397481"/>
            <a:ext cx="1011815" cy="338554"/>
          </a:xfrm>
          <a:prstGeom prst="rect">
            <a:avLst/>
          </a:prstGeom>
          <a:noFill/>
        </p:spPr>
        <p:txBody>
          <a:bodyPr wrap="none" rtlCol="0" anchor="t">
            <a:spAutoFit/>
          </a:bodyPr>
          <a:lstStyle/>
          <a:p>
            <a:r>
              <a:rPr lang="zh-CN" altLang="en-US" sz="1600" b="1" dirty="0">
                <a:solidFill>
                  <a:srgbClr val="FF0000"/>
                </a:solidFill>
                <a:latin typeface="黑体" panose="02010609060101010101" charset="-122"/>
                <a:ea typeface="黑体" panose="02010609060101010101" charset="-122"/>
              </a:rPr>
              <a:t>高纯铍瓦</a:t>
            </a:r>
          </a:p>
        </p:txBody>
      </p:sp>
      <p:sp>
        <p:nvSpPr>
          <p:cNvPr id="16" name="文本框 15"/>
          <p:cNvSpPr txBox="1"/>
          <p:nvPr/>
        </p:nvSpPr>
        <p:spPr>
          <a:xfrm>
            <a:off x="6281869" y="6397481"/>
            <a:ext cx="1011815" cy="338554"/>
          </a:xfrm>
          <a:prstGeom prst="rect">
            <a:avLst/>
          </a:prstGeom>
          <a:noFill/>
        </p:spPr>
        <p:txBody>
          <a:bodyPr wrap="none" rtlCol="0" anchor="t">
            <a:spAutoFit/>
          </a:bodyPr>
          <a:lstStyle/>
          <a:p>
            <a:r>
              <a:rPr lang="zh-CN" altLang="en-US" sz="1600" b="1" dirty="0">
                <a:solidFill>
                  <a:srgbClr val="FF0000"/>
                </a:solidFill>
                <a:latin typeface="黑体" panose="02010609060101010101" charset="-122"/>
                <a:ea typeface="黑体" panose="02010609060101010101" charset="-122"/>
              </a:rPr>
              <a:t>高纯铍棒</a:t>
            </a:r>
          </a:p>
        </p:txBody>
      </p:sp>
      <p:sp>
        <p:nvSpPr>
          <p:cNvPr id="17" name="文本框 16"/>
          <p:cNvSpPr txBox="1"/>
          <p:nvPr/>
        </p:nvSpPr>
        <p:spPr>
          <a:xfrm>
            <a:off x="628422" y="6414039"/>
            <a:ext cx="1997075" cy="338554"/>
          </a:xfrm>
          <a:prstGeom prst="rect">
            <a:avLst/>
          </a:prstGeom>
          <a:noFill/>
        </p:spPr>
        <p:txBody>
          <a:bodyPr wrap="square" rtlCol="0" anchor="t">
            <a:spAutoFit/>
          </a:bodyPr>
          <a:lstStyle/>
          <a:p>
            <a:r>
              <a:rPr lang="zh-CN" altLang="en-US" sz="1600" b="1" dirty="0">
                <a:solidFill>
                  <a:srgbClr val="FF0000"/>
                </a:solidFill>
                <a:latin typeface="黑体" panose="02010609060101010101" charset="-122"/>
                <a:ea typeface="黑体" panose="02010609060101010101" charset="-122"/>
              </a:rPr>
              <a:t>高纯</a:t>
            </a:r>
            <a:r>
              <a:rPr lang="zh-CN" altLang="en-US" sz="1600" dirty="0">
                <a:solidFill>
                  <a:srgbClr val="FF0000"/>
                </a:solidFill>
                <a:latin typeface="黑体" panose="02010609060101010101" charset="-122"/>
                <a:ea typeface="黑体" panose="02010609060101010101" charset="-122"/>
              </a:rPr>
              <a:t>铍靶材</a:t>
            </a:r>
            <a:endParaRPr lang="zh-CN" altLang="en-US" sz="1600" b="1" dirty="0">
              <a:solidFill>
                <a:srgbClr val="FF0000"/>
              </a:solidFill>
              <a:latin typeface="黑体" panose="02010609060101010101" charset="-122"/>
              <a:ea typeface="黑体" panose="02010609060101010101" charset="-122"/>
            </a:endParaRPr>
          </a:p>
        </p:txBody>
      </p:sp>
      <p:pic>
        <p:nvPicPr>
          <p:cNvPr id="18" name="图片 17"/>
          <p:cNvPicPr>
            <a:picLocks noChangeAspect="1"/>
          </p:cNvPicPr>
          <p:nvPr/>
        </p:nvPicPr>
        <p:blipFill>
          <a:blip r:embed="rId7"/>
          <a:stretch>
            <a:fillRect/>
          </a:stretch>
        </p:blipFill>
        <p:spPr>
          <a:xfrm>
            <a:off x="323950" y="4921070"/>
            <a:ext cx="1821004" cy="1532696"/>
          </a:xfrm>
          <a:prstGeom prst="rect">
            <a:avLst/>
          </a:prstGeom>
        </p:spPr>
      </p:pic>
      <p:sp>
        <p:nvSpPr>
          <p:cNvPr id="4" name="矩形 3"/>
          <p:cNvSpPr/>
          <p:nvPr/>
        </p:nvSpPr>
        <p:spPr bwMode="auto">
          <a:xfrm>
            <a:off x="7668277" y="5085184"/>
            <a:ext cx="1008601" cy="586778"/>
          </a:xfrm>
          <a:prstGeom prst="rect">
            <a:avLst/>
          </a:prstGeom>
          <a:noFill/>
          <a:ln w="19050" cap="flat" cmpd="sng" algn="ctr">
            <a:solidFill>
              <a:srgbClr val="FF0101"/>
            </a:solidFill>
            <a:prstDash val="solid"/>
            <a:round/>
            <a:headEnd type="none" w="med" len="med"/>
            <a:tailEnd type="none" w="med" len="med"/>
          </a:ln>
          <a:effectLst>
            <a:outerShdw dist="17961" dir="2700000" algn="ctr" rotWithShape="0">
              <a:schemeClr val="tx1">
                <a:gamma/>
                <a:shade val="60000"/>
                <a:invGamma/>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微软雅黑" pitchFamily="34" charset="-122"/>
            </a:endParaRPr>
          </a:p>
        </p:txBody>
      </p:sp>
    </p:spTree>
    <p:extLst>
      <p:ext uri="{BB962C8B-B14F-4D97-AF65-F5344CB8AC3E}">
        <p14:creationId xmlns:p14="http://schemas.microsoft.com/office/powerpoint/2010/main" val="2612372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A36E5B0E-2CEB-789B-68EF-3DF41A2A270F}"/>
              </a:ext>
            </a:extLst>
          </p:cNvPr>
          <p:cNvPicPr>
            <a:picLocks noChangeAspect="1"/>
          </p:cNvPicPr>
          <p:nvPr/>
        </p:nvPicPr>
        <p:blipFill>
          <a:blip r:embed="rId2"/>
          <a:stretch>
            <a:fillRect/>
          </a:stretch>
        </p:blipFill>
        <p:spPr>
          <a:xfrm>
            <a:off x="107926" y="1196752"/>
            <a:ext cx="10225356" cy="5616624"/>
          </a:xfrm>
          <a:prstGeom prst="rect">
            <a:avLst/>
          </a:prstGeom>
        </p:spPr>
      </p:pic>
      <p:sp>
        <p:nvSpPr>
          <p:cNvPr id="36" name="文本框 35">
            <a:extLst>
              <a:ext uri="{FF2B5EF4-FFF2-40B4-BE49-F238E27FC236}">
                <a16:creationId xmlns:a16="http://schemas.microsoft.com/office/drawing/2014/main" id="{9C368AC4-3939-8009-3778-7A7AFD4F9672}"/>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sp>
        <p:nvSpPr>
          <p:cNvPr id="37" name="文本框 36">
            <a:extLst>
              <a:ext uri="{FF2B5EF4-FFF2-40B4-BE49-F238E27FC236}">
                <a16:creationId xmlns:a16="http://schemas.microsoft.com/office/drawing/2014/main" id="{FD65A133-B66C-02CF-392B-FBA55FAD113E}"/>
              </a:ext>
            </a:extLst>
          </p:cNvPr>
          <p:cNvSpPr txBox="1"/>
          <p:nvPr/>
        </p:nvSpPr>
        <p:spPr>
          <a:xfrm>
            <a:off x="2988246" y="287519"/>
            <a:ext cx="5562741"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个月</a:t>
            </a:r>
            <a:r>
              <a:rPr lang="en-US" altLang="zh-CN" sz="2800" b="1" dirty="0">
                <a:latin typeface="微软雅黑" panose="020B0503020204020204" pitchFamily="34" charset="-122"/>
                <a:ea typeface="微软雅黑" panose="020B0503020204020204" pitchFamily="34" charset="-122"/>
              </a:rPr>
              <a:t>SEM</a:t>
            </a:r>
            <a:r>
              <a:rPr lang="zh-CN" altLang="en-US" sz="2800" b="1" dirty="0">
                <a:latin typeface="微软雅黑" panose="020B0503020204020204" pitchFamily="34" charset="-122"/>
                <a:ea typeface="微软雅黑" panose="020B0503020204020204" pitchFamily="34" charset="-122"/>
              </a:rPr>
              <a:t>表面形貌</a:t>
            </a:r>
          </a:p>
        </p:txBody>
      </p:sp>
      <p:sp>
        <p:nvSpPr>
          <p:cNvPr id="38" name="文本框 37">
            <a:extLst>
              <a:ext uri="{FF2B5EF4-FFF2-40B4-BE49-F238E27FC236}">
                <a16:creationId xmlns:a16="http://schemas.microsoft.com/office/drawing/2014/main" id="{DE42CC2D-AAB6-6DB0-4323-35DF3297D0D1}"/>
              </a:ext>
            </a:extLst>
          </p:cNvPr>
          <p:cNvSpPr txBox="1"/>
          <p:nvPr/>
        </p:nvSpPr>
        <p:spPr>
          <a:xfrm>
            <a:off x="7336834" y="1125409"/>
            <a:ext cx="2996228" cy="461665"/>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浸泡</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个月</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EDS</a:t>
            </a:r>
            <a:endPar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98043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pic>
        <p:nvPicPr>
          <p:cNvPr id="3" name="图片 2">
            <a:extLst>
              <a:ext uri="{FF2B5EF4-FFF2-40B4-BE49-F238E27FC236}">
                <a16:creationId xmlns:a16="http://schemas.microsoft.com/office/drawing/2014/main" id="{4F2A9B3E-6ACC-6CFE-5CDF-54A5A7A42238}"/>
              </a:ext>
            </a:extLst>
          </p:cNvPr>
          <p:cNvPicPr>
            <a:picLocks noChangeAspect="1"/>
          </p:cNvPicPr>
          <p:nvPr/>
        </p:nvPicPr>
        <p:blipFill>
          <a:blip r:embed="rId2"/>
          <a:stretch>
            <a:fillRect/>
          </a:stretch>
        </p:blipFill>
        <p:spPr>
          <a:xfrm>
            <a:off x="1410" y="1196752"/>
            <a:ext cx="10439577" cy="5466360"/>
          </a:xfrm>
          <a:prstGeom prst="rect">
            <a:avLst/>
          </a:prstGeom>
        </p:spPr>
      </p:pic>
      <p:sp>
        <p:nvSpPr>
          <p:cNvPr id="4" name="文本框 3">
            <a:extLst>
              <a:ext uri="{FF2B5EF4-FFF2-40B4-BE49-F238E27FC236}">
                <a16:creationId xmlns:a16="http://schemas.microsoft.com/office/drawing/2014/main" id="{9F94D14B-9AE0-17F4-F243-4D37B94762D5}"/>
              </a:ext>
            </a:extLst>
          </p:cNvPr>
          <p:cNvSpPr txBox="1"/>
          <p:nvPr/>
        </p:nvSpPr>
        <p:spPr>
          <a:xfrm>
            <a:off x="2988246" y="287519"/>
            <a:ext cx="5562741"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a:t>
            </a:r>
            <a:r>
              <a:rPr lang="en-US" altLang="zh-CN" sz="2800" b="1" dirty="0">
                <a:latin typeface="微软雅黑" panose="020B0503020204020204" pitchFamily="34" charset="-122"/>
                <a:ea typeface="微软雅黑" panose="020B0503020204020204" pitchFamily="34" charset="-122"/>
              </a:rPr>
              <a:t>6</a:t>
            </a:r>
            <a:r>
              <a:rPr lang="zh-CN" altLang="en-US" sz="2800" b="1" dirty="0">
                <a:latin typeface="微软雅黑" panose="020B0503020204020204" pitchFamily="34" charset="-122"/>
                <a:ea typeface="微软雅黑" panose="020B0503020204020204" pitchFamily="34" charset="-122"/>
              </a:rPr>
              <a:t>个月</a:t>
            </a:r>
            <a:r>
              <a:rPr lang="en-US" altLang="zh-CN" sz="2800" b="1" dirty="0">
                <a:latin typeface="微软雅黑" panose="020B0503020204020204" pitchFamily="34" charset="-122"/>
                <a:ea typeface="微软雅黑" panose="020B0503020204020204" pitchFamily="34" charset="-122"/>
              </a:rPr>
              <a:t>SEM</a:t>
            </a:r>
            <a:r>
              <a:rPr lang="zh-CN" altLang="en-US" sz="2800" b="1" dirty="0">
                <a:latin typeface="微软雅黑" panose="020B0503020204020204" pitchFamily="34" charset="-122"/>
                <a:ea typeface="微软雅黑" panose="020B0503020204020204" pitchFamily="34" charset="-122"/>
              </a:rPr>
              <a:t>表面形貌</a:t>
            </a:r>
          </a:p>
        </p:txBody>
      </p:sp>
      <p:sp>
        <p:nvSpPr>
          <p:cNvPr id="5" name="文本框 4">
            <a:extLst>
              <a:ext uri="{FF2B5EF4-FFF2-40B4-BE49-F238E27FC236}">
                <a16:creationId xmlns:a16="http://schemas.microsoft.com/office/drawing/2014/main" id="{DDFCB63F-17E3-22F8-B114-4F885B5ECFE1}"/>
              </a:ext>
            </a:extLst>
          </p:cNvPr>
          <p:cNvSpPr txBox="1"/>
          <p:nvPr/>
        </p:nvSpPr>
        <p:spPr>
          <a:xfrm>
            <a:off x="7164710" y="1023119"/>
            <a:ext cx="2996228" cy="461665"/>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浸泡</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个月</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EDS</a:t>
            </a:r>
            <a:endPar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32981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pic>
        <p:nvPicPr>
          <p:cNvPr id="3" name="图片 2">
            <a:extLst>
              <a:ext uri="{FF2B5EF4-FFF2-40B4-BE49-F238E27FC236}">
                <a16:creationId xmlns:a16="http://schemas.microsoft.com/office/drawing/2014/main" id="{723A76AA-7928-C749-A115-48FAEA434BF3}"/>
              </a:ext>
            </a:extLst>
          </p:cNvPr>
          <p:cNvPicPr>
            <a:picLocks noChangeAspect="1"/>
          </p:cNvPicPr>
          <p:nvPr/>
        </p:nvPicPr>
        <p:blipFill>
          <a:blip r:embed="rId2"/>
          <a:stretch>
            <a:fillRect/>
          </a:stretch>
        </p:blipFill>
        <p:spPr>
          <a:xfrm>
            <a:off x="0" y="1196752"/>
            <a:ext cx="10419983" cy="5472608"/>
          </a:xfrm>
          <a:prstGeom prst="rect">
            <a:avLst/>
          </a:prstGeom>
        </p:spPr>
      </p:pic>
      <p:sp>
        <p:nvSpPr>
          <p:cNvPr id="4" name="文本框 3">
            <a:extLst>
              <a:ext uri="{FF2B5EF4-FFF2-40B4-BE49-F238E27FC236}">
                <a16:creationId xmlns:a16="http://schemas.microsoft.com/office/drawing/2014/main" id="{6C326932-FA9B-C972-874C-E7D95C826CBA}"/>
              </a:ext>
            </a:extLst>
          </p:cNvPr>
          <p:cNvSpPr txBox="1"/>
          <p:nvPr/>
        </p:nvSpPr>
        <p:spPr>
          <a:xfrm>
            <a:off x="2988246" y="287519"/>
            <a:ext cx="5783956"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a:t>
            </a:r>
            <a:r>
              <a:rPr lang="en-US" altLang="zh-CN" sz="2800" b="1" dirty="0">
                <a:latin typeface="微软雅黑" panose="020B0503020204020204" pitchFamily="34" charset="-122"/>
                <a:ea typeface="微软雅黑" panose="020B0503020204020204" pitchFamily="34" charset="-122"/>
              </a:rPr>
              <a:t>12</a:t>
            </a:r>
            <a:r>
              <a:rPr lang="zh-CN" altLang="en-US" sz="2800" b="1" dirty="0">
                <a:latin typeface="微软雅黑" panose="020B0503020204020204" pitchFamily="34" charset="-122"/>
                <a:ea typeface="微软雅黑" panose="020B0503020204020204" pitchFamily="34" charset="-122"/>
              </a:rPr>
              <a:t>个月</a:t>
            </a:r>
            <a:r>
              <a:rPr lang="en-US" altLang="zh-CN" sz="2800" b="1" dirty="0">
                <a:latin typeface="微软雅黑" panose="020B0503020204020204" pitchFamily="34" charset="-122"/>
                <a:ea typeface="微软雅黑" panose="020B0503020204020204" pitchFamily="34" charset="-122"/>
              </a:rPr>
              <a:t>SEM</a:t>
            </a:r>
            <a:r>
              <a:rPr lang="zh-CN" altLang="en-US" sz="2800" b="1" dirty="0">
                <a:latin typeface="微软雅黑" panose="020B0503020204020204" pitchFamily="34" charset="-122"/>
                <a:ea typeface="微软雅黑" panose="020B0503020204020204" pitchFamily="34" charset="-122"/>
              </a:rPr>
              <a:t>表面形貌</a:t>
            </a:r>
          </a:p>
        </p:txBody>
      </p:sp>
      <p:sp>
        <p:nvSpPr>
          <p:cNvPr id="5" name="文本框 4">
            <a:extLst>
              <a:ext uri="{FF2B5EF4-FFF2-40B4-BE49-F238E27FC236}">
                <a16:creationId xmlns:a16="http://schemas.microsoft.com/office/drawing/2014/main" id="{9ECBD92D-CC63-5E08-7DCB-7A7B72AFEBAE}"/>
              </a:ext>
            </a:extLst>
          </p:cNvPr>
          <p:cNvSpPr txBox="1"/>
          <p:nvPr/>
        </p:nvSpPr>
        <p:spPr>
          <a:xfrm>
            <a:off x="7164710" y="1023119"/>
            <a:ext cx="2996228" cy="461665"/>
          </a:xfrm>
          <a:prstGeom prst="rect">
            <a:avLst/>
          </a:prstGeom>
          <a:noFill/>
        </p:spPr>
        <p:txBody>
          <a:bodyPr wrap="square" rtlCol="0">
            <a:spAutoFit/>
          </a:bodyPr>
          <a:lstStyle/>
          <a:p>
            <a:pPr algn="ct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浸泡</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个月</a:t>
            </a:r>
            <a:r>
              <a:rPr lang="en-US" altLang="zh-CN"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EDS</a:t>
            </a:r>
            <a:endParaRPr lang="zh-CN" altLang="en-US" sz="2400" b="1" dirty="0">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01970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pic>
        <p:nvPicPr>
          <p:cNvPr id="2" name="图片 1">
            <a:extLst>
              <a:ext uri="{FF2B5EF4-FFF2-40B4-BE49-F238E27FC236}">
                <a16:creationId xmlns:a16="http://schemas.microsoft.com/office/drawing/2014/main" id="{089933D7-C04C-2F8B-600D-4153CDFFD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958" y="1373828"/>
            <a:ext cx="4683495" cy="4113244"/>
          </a:xfrm>
          <a:prstGeom prst="rect">
            <a:avLst/>
          </a:prstGeom>
        </p:spPr>
      </p:pic>
      <p:pic>
        <p:nvPicPr>
          <p:cNvPr id="3" name="图片 2">
            <a:extLst>
              <a:ext uri="{FF2B5EF4-FFF2-40B4-BE49-F238E27FC236}">
                <a16:creationId xmlns:a16="http://schemas.microsoft.com/office/drawing/2014/main" id="{76A6AD73-C350-1A5B-98E9-DB8EB48C64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494" y="1340768"/>
            <a:ext cx="4683495" cy="4180092"/>
          </a:xfrm>
          <a:prstGeom prst="rect">
            <a:avLst/>
          </a:prstGeom>
        </p:spPr>
      </p:pic>
      <p:sp>
        <p:nvSpPr>
          <p:cNvPr id="4" name="文本框 3">
            <a:extLst>
              <a:ext uri="{FF2B5EF4-FFF2-40B4-BE49-F238E27FC236}">
                <a16:creationId xmlns:a16="http://schemas.microsoft.com/office/drawing/2014/main" id="{DFC0A64B-4117-F471-AFB6-3040E32DC596}"/>
              </a:ext>
            </a:extLst>
          </p:cNvPr>
          <p:cNvSpPr txBox="1"/>
          <p:nvPr/>
        </p:nvSpPr>
        <p:spPr>
          <a:xfrm>
            <a:off x="1332062" y="5553920"/>
            <a:ext cx="3431652" cy="369332"/>
          </a:xfrm>
          <a:prstGeom prst="rect">
            <a:avLst/>
          </a:prstGeom>
          <a:noFill/>
        </p:spPr>
        <p:txBody>
          <a:bodyPr wrap="square">
            <a:spAutoFit/>
          </a:bodyPr>
          <a:lstStyle/>
          <a:p>
            <a:pPr algn="ct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sz="1800" b="1" dirty="0">
                <a:latin typeface="华文楷体" panose="02010600040101010101" pitchFamily="2" charset="-122"/>
                <a:ea typeface="华文楷体" panose="02010600040101010101" pitchFamily="2" charset="-122"/>
                <a:cs typeface="Times New Roman" panose="02020603050405020304" pitchFamily="18" charset="0"/>
              </a:rPr>
              <a:t>浸泡实验试样表面的</a:t>
            </a:r>
            <a:r>
              <a:rPr lang="en-US" altLang="zh-CN" sz="1800" b="1" dirty="0">
                <a:latin typeface="华文楷体" panose="02010600040101010101" pitchFamily="2" charset="-122"/>
                <a:ea typeface="华文楷体" panose="02010600040101010101" pitchFamily="2" charset="-122"/>
                <a:cs typeface="Times New Roman" panose="02020603050405020304" pitchFamily="18" charset="0"/>
              </a:rPr>
              <a:t>XPS</a:t>
            </a:r>
            <a:r>
              <a:rPr lang="zh-CN" altLang="en-US" sz="1800" b="1" dirty="0">
                <a:latin typeface="华文楷体" panose="02010600040101010101" pitchFamily="2" charset="-122"/>
                <a:ea typeface="华文楷体" panose="02010600040101010101" pitchFamily="2" charset="-122"/>
                <a:cs typeface="Times New Roman" panose="02020603050405020304" pitchFamily="18" charset="0"/>
              </a:rPr>
              <a:t>全谱 </a:t>
            </a:r>
          </a:p>
        </p:txBody>
      </p:sp>
      <p:sp>
        <p:nvSpPr>
          <p:cNvPr id="5" name="文本框 4">
            <a:extLst>
              <a:ext uri="{FF2B5EF4-FFF2-40B4-BE49-F238E27FC236}">
                <a16:creationId xmlns:a16="http://schemas.microsoft.com/office/drawing/2014/main" id="{29528061-8C7D-4190-F00F-9552B708B087}"/>
              </a:ext>
            </a:extLst>
          </p:cNvPr>
          <p:cNvSpPr txBox="1"/>
          <p:nvPr/>
        </p:nvSpPr>
        <p:spPr>
          <a:xfrm>
            <a:off x="5508526" y="5523088"/>
            <a:ext cx="4261746" cy="369332"/>
          </a:xfrm>
          <a:prstGeom prst="rect">
            <a:avLst/>
          </a:prstGeom>
          <a:noFill/>
        </p:spPr>
        <p:txBody>
          <a:bodyPr wrap="square">
            <a:spAutoFit/>
          </a:bodyPr>
          <a:lstStyle/>
          <a:p>
            <a:pPr algn="ct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   试样表面</a:t>
            </a:r>
            <a:r>
              <a:rPr lang="en-US" altLang="zh-CN" sz="1800" dirty="0">
                <a:latin typeface="华文楷体" panose="02010600040101010101" pitchFamily="2" charset="-122"/>
                <a:ea typeface="华文楷体" panose="02010600040101010101" pitchFamily="2" charset="-122"/>
                <a:cs typeface="Times New Roman" panose="02020603050405020304" pitchFamily="18" charset="0"/>
              </a:rPr>
              <a:t>Be</a:t>
            </a: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元素</a:t>
            </a:r>
            <a:r>
              <a:rPr lang="en-US" altLang="zh-CN" sz="1800" dirty="0">
                <a:latin typeface="华文楷体" panose="02010600040101010101" pitchFamily="2" charset="-122"/>
                <a:ea typeface="华文楷体" panose="02010600040101010101" pitchFamily="2" charset="-122"/>
                <a:cs typeface="Times New Roman" panose="02020603050405020304" pitchFamily="18" charset="0"/>
              </a:rPr>
              <a:t>XPS</a:t>
            </a: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谱及其拟合曲线</a:t>
            </a:r>
          </a:p>
        </p:txBody>
      </p:sp>
      <p:sp>
        <p:nvSpPr>
          <p:cNvPr id="6" name="文本框 5">
            <a:extLst>
              <a:ext uri="{FF2B5EF4-FFF2-40B4-BE49-F238E27FC236}">
                <a16:creationId xmlns:a16="http://schemas.microsoft.com/office/drawing/2014/main" id="{1A21DFB2-B40D-C0F6-4967-6A64A6673036}"/>
              </a:ext>
            </a:extLst>
          </p:cNvPr>
          <p:cNvSpPr txBox="1"/>
          <p:nvPr/>
        </p:nvSpPr>
        <p:spPr>
          <a:xfrm>
            <a:off x="3054232" y="322203"/>
            <a:ext cx="576064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个月</a:t>
            </a:r>
            <a:r>
              <a:rPr lang="en-US" altLang="zh-CN" sz="2800" b="1" dirty="0">
                <a:latin typeface="微软雅黑" panose="020B0503020204020204" pitchFamily="34" charset="-122"/>
                <a:ea typeface="微软雅黑" panose="020B0503020204020204" pitchFamily="34" charset="-122"/>
              </a:rPr>
              <a:t>XPS</a:t>
            </a:r>
            <a:r>
              <a:rPr lang="zh-CN" altLang="en-US" sz="2800" b="1" dirty="0">
                <a:latin typeface="微软雅黑" panose="020B0503020204020204" pitchFamily="34" charset="-122"/>
                <a:ea typeface="微软雅黑" panose="020B0503020204020204" pitchFamily="34" charset="-122"/>
              </a:rPr>
              <a:t>分析 </a:t>
            </a:r>
          </a:p>
        </p:txBody>
      </p:sp>
      <p:sp>
        <p:nvSpPr>
          <p:cNvPr id="8" name="文本框 7">
            <a:extLst>
              <a:ext uri="{FF2B5EF4-FFF2-40B4-BE49-F238E27FC236}">
                <a16:creationId xmlns:a16="http://schemas.microsoft.com/office/drawing/2014/main" id="{AE6C8CDD-FC9F-A5DD-88D1-ACD47958FB08}"/>
              </a:ext>
            </a:extLst>
          </p:cNvPr>
          <p:cNvSpPr txBox="1"/>
          <p:nvPr/>
        </p:nvSpPr>
        <p:spPr>
          <a:xfrm>
            <a:off x="1332062" y="6170666"/>
            <a:ext cx="8352928" cy="400110"/>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相比于油浸泡</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个月，水浸泡</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个月后试样表面形成了更多的</a:t>
            </a:r>
            <a:r>
              <a:rPr lang="en-US" altLang="zh-CN" dirty="0">
                <a:latin typeface="黑体" panose="02010609060101010101" pitchFamily="49" charset="-122"/>
                <a:ea typeface="黑体" panose="02010609060101010101" pitchFamily="49" charset="-122"/>
              </a:rPr>
              <a:t>Be</a:t>
            </a:r>
            <a:r>
              <a:rPr lang="zh-CN" altLang="en-US" dirty="0">
                <a:latin typeface="黑体" panose="02010609060101010101" pitchFamily="49" charset="-122"/>
                <a:ea typeface="黑体" panose="02010609060101010101" pitchFamily="49" charset="-122"/>
              </a:rPr>
              <a:t>的氧化物</a:t>
            </a:r>
          </a:p>
        </p:txBody>
      </p:sp>
    </p:spTree>
    <p:extLst>
      <p:ext uri="{BB962C8B-B14F-4D97-AF65-F5344CB8AC3E}">
        <p14:creationId xmlns:p14="http://schemas.microsoft.com/office/powerpoint/2010/main" val="3855216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pic>
        <p:nvPicPr>
          <p:cNvPr id="2" name="图片 1">
            <a:extLst>
              <a:ext uri="{FF2B5EF4-FFF2-40B4-BE49-F238E27FC236}">
                <a16:creationId xmlns:a16="http://schemas.microsoft.com/office/drawing/2014/main" id="{313E8DDD-AE20-4AFB-509B-2119BFE0BFCA}"/>
              </a:ext>
            </a:extLst>
          </p:cNvPr>
          <p:cNvPicPr>
            <a:picLocks noChangeAspect="1"/>
          </p:cNvPicPr>
          <p:nvPr/>
        </p:nvPicPr>
        <p:blipFill>
          <a:blip r:embed="rId2"/>
          <a:stretch>
            <a:fillRect/>
          </a:stretch>
        </p:blipFill>
        <p:spPr>
          <a:xfrm>
            <a:off x="247157" y="1268760"/>
            <a:ext cx="4700565" cy="4124681"/>
          </a:xfrm>
          <a:prstGeom prst="rect">
            <a:avLst/>
          </a:prstGeom>
        </p:spPr>
      </p:pic>
      <p:pic>
        <p:nvPicPr>
          <p:cNvPr id="3" name="图片 2">
            <a:extLst>
              <a:ext uri="{FF2B5EF4-FFF2-40B4-BE49-F238E27FC236}">
                <a16:creationId xmlns:a16="http://schemas.microsoft.com/office/drawing/2014/main" id="{6B38EB44-34F4-78DB-5C9E-52CDB9A33AA6}"/>
              </a:ext>
            </a:extLst>
          </p:cNvPr>
          <p:cNvPicPr>
            <a:picLocks noChangeAspect="1"/>
          </p:cNvPicPr>
          <p:nvPr/>
        </p:nvPicPr>
        <p:blipFill rotWithShape="1">
          <a:blip r:embed="rId3"/>
          <a:srcRect l="284" r="459"/>
          <a:stretch/>
        </p:blipFill>
        <p:spPr>
          <a:xfrm>
            <a:off x="5197255" y="1293175"/>
            <a:ext cx="4752528" cy="3987536"/>
          </a:xfrm>
          <a:prstGeom prst="rect">
            <a:avLst/>
          </a:prstGeom>
        </p:spPr>
      </p:pic>
      <p:sp>
        <p:nvSpPr>
          <p:cNvPr id="4" name="文本框 3">
            <a:extLst>
              <a:ext uri="{FF2B5EF4-FFF2-40B4-BE49-F238E27FC236}">
                <a16:creationId xmlns:a16="http://schemas.microsoft.com/office/drawing/2014/main" id="{472ED0BE-E254-C35C-1432-3FCFD043ED21}"/>
              </a:ext>
            </a:extLst>
          </p:cNvPr>
          <p:cNvSpPr txBox="1"/>
          <p:nvPr/>
        </p:nvSpPr>
        <p:spPr>
          <a:xfrm>
            <a:off x="1332062" y="5435799"/>
            <a:ext cx="3431652" cy="369332"/>
          </a:xfrm>
          <a:prstGeom prst="rect">
            <a:avLst/>
          </a:prstGeom>
          <a:noFill/>
        </p:spPr>
        <p:txBody>
          <a:bodyPr wrap="square">
            <a:spAutoFit/>
          </a:bodyPr>
          <a:lstStyle/>
          <a:p>
            <a:pPr algn="ct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sz="1800" b="1" dirty="0">
                <a:latin typeface="华文楷体" panose="02010600040101010101" pitchFamily="2" charset="-122"/>
                <a:ea typeface="华文楷体" panose="02010600040101010101" pitchFamily="2" charset="-122"/>
                <a:cs typeface="Times New Roman" panose="02020603050405020304" pitchFamily="18" charset="0"/>
              </a:rPr>
              <a:t>浸泡实验试样表面的</a:t>
            </a:r>
            <a:r>
              <a:rPr lang="en-US" altLang="zh-CN" sz="1800" b="1" dirty="0">
                <a:latin typeface="华文楷体" panose="02010600040101010101" pitchFamily="2" charset="-122"/>
                <a:ea typeface="华文楷体" panose="02010600040101010101" pitchFamily="2" charset="-122"/>
                <a:cs typeface="Times New Roman" panose="02020603050405020304" pitchFamily="18" charset="0"/>
              </a:rPr>
              <a:t>XPS</a:t>
            </a:r>
            <a:r>
              <a:rPr lang="zh-CN" altLang="en-US" sz="1800" b="1" dirty="0">
                <a:latin typeface="华文楷体" panose="02010600040101010101" pitchFamily="2" charset="-122"/>
                <a:ea typeface="华文楷体" panose="02010600040101010101" pitchFamily="2" charset="-122"/>
                <a:cs typeface="Times New Roman" panose="02020603050405020304" pitchFamily="18" charset="0"/>
              </a:rPr>
              <a:t>全谱 </a:t>
            </a:r>
          </a:p>
        </p:txBody>
      </p:sp>
      <p:sp>
        <p:nvSpPr>
          <p:cNvPr id="5" name="文本框 4">
            <a:extLst>
              <a:ext uri="{FF2B5EF4-FFF2-40B4-BE49-F238E27FC236}">
                <a16:creationId xmlns:a16="http://schemas.microsoft.com/office/drawing/2014/main" id="{4304ACC0-DF8B-638C-C744-3A6CA9CFF30C}"/>
              </a:ext>
            </a:extLst>
          </p:cNvPr>
          <p:cNvSpPr txBox="1"/>
          <p:nvPr/>
        </p:nvSpPr>
        <p:spPr>
          <a:xfrm>
            <a:off x="5508526" y="5404967"/>
            <a:ext cx="4261746" cy="369332"/>
          </a:xfrm>
          <a:prstGeom prst="rect">
            <a:avLst/>
          </a:prstGeom>
          <a:noFill/>
        </p:spPr>
        <p:txBody>
          <a:bodyPr wrap="square">
            <a:spAutoFit/>
          </a:bodyPr>
          <a:lstStyle/>
          <a:p>
            <a:pPr algn="ct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   试样表面</a:t>
            </a:r>
            <a:r>
              <a:rPr lang="en-US" altLang="zh-CN" sz="1800" dirty="0">
                <a:latin typeface="华文楷体" panose="02010600040101010101" pitchFamily="2" charset="-122"/>
                <a:ea typeface="华文楷体" panose="02010600040101010101" pitchFamily="2" charset="-122"/>
                <a:cs typeface="Times New Roman" panose="02020603050405020304" pitchFamily="18" charset="0"/>
              </a:rPr>
              <a:t>Be</a:t>
            </a: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元素</a:t>
            </a:r>
            <a:r>
              <a:rPr lang="en-US" altLang="zh-CN" sz="1800" dirty="0">
                <a:latin typeface="华文楷体" panose="02010600040101010101" pitchFamily="2" charset="-122"/>
                <a:ea typeface="华文楷体" panose="02010600040101010101" pitchFamily="2" charset="-122"/>
                <a:cs typeface="Times New Roman" panose="02020603050405020304" pitchFamily="18" charset="0"/>
              </a:rPr>
              <a:t>XPS</a:t>
            </a: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谱及其拟合曲线</a:t>
            </a:r>
          </a:p>
        </p:txBody>
      </p:sp>
      <p:sp>
        <p:nvSpPr>
          <p:cNvPr id="6" name="文本框 5">
            <a:extLst>
              <a:ext uri="{FF2B5EF4-FFF2-40B4-BE49-F238E27FC236}">
                <a16:creationId xmlns:a16="http://schemas.microsoft.com/office/drawing/2014/main" id="{F2AD6849-1102-4E38-4B0F-FC58AC6B702A}"/>
              </a:ext>
            </a:extLst>
          </p:cNvPr>
          <p:cNvSpPr txBox="1"/>
          <p:nvPr/>
        </p:nvSpPr>
        <p:spPr>
          <a:xfrm>
            <a:off x="3054232" y="322203"/>
            <a:ext cx="576064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浸泡腐蚀</a:t>
            </a:r>
            <a:r>
              <a:rPr lang="en-US" altLang="zh-CN" sz="2800" b="1" dirty="0">
                <a:latin typeface="微软雅黑" panose="020B0503020204020204" pitchFamily="34" charset="-122"/>
                <a:ea typeface="微软雅黑" panose="020B0503020204020204" pitchFamily="34" charset="-122"/>
              </a:rPr>
              <a:t>12</a:t>
            </a:r>
            <a:r>
              <a:rPr lang="zh-CN" altLang="en-US" sz="2800" b="1" dirty="0">
                <a:latin typeface="微软雅黑" panose="020B0503020204020204" pitchFamily="34" charset="-122"/>
                <a:ea typeface="微软雅黑" panose="020B0503020204020204" pitchFamily="34" charset="-122"/>
              </a:rPr>
              <a:t>个月</a:t>
            </a:r>
            <a:r>
              <a:rPr lang="en-US" altLang="zh-CN" sz="2800" b="1" dirty="0">
                <a:latin typeface="微软雅黑" panose="020B0503020204020204" pitchFamily="34" charset="-122"/>
                <a:ea typeface="微软雅黑" panose="020B0503020204020204" pitchFamily="34" charset="-122"/>
              </a:rPr>
              <a:t>XPS</a:t>
            </a:r>
            <a:r>
              <a:rPr lang="zh-CN" altLang="en-US" sz="2800" b="1" dirty="0">
                <a:latin typeface="微软雅黑" panose="020B0503020204020204" pitchFamily="34" charset="-122"/>
                <a:ea typeface="微软雅黑" panose="020B0503020204020204" pitchFamily="34" charset="-122"/>
              </a:rPr>
              <a:t>分析 </a:t>
            </a:r>
          </a:p>
        </p:txBody>
      </p:sp>
      <p:sp>
        <p:nvSpPr>
          <p:cNvPr id="7" name="文本框 6">
            <a:extLst>
              <a:ext uri="{FF2B5EF4-FFF2-40B4-BE49-F238E27FC236}">
                <a16:creationId xmlns:a16="http://schemas.microsoft.com/office/drawing/2014/main" id="{1B95C222-8629-E562-C938-48D04F30775A}"/>
              </a:ext>
            </a:extLst>
          </p:cNvPr>
          <p:cNvSpPr txBox="1"/>
          <p:nvPr/>
        </p:nvSpPr>
        <p:spPr>
          <a:xfrm>
            <a:off x="2772222" y="5813695"/>
            <a:ext cx="8664199" cy="943528"/>
          </a:xfrm>
          <a:prstGeom prst="rect">
            <a:avLst/>
          </a:prstGeom>
          <a:noFill/>
        </p:spPr>
        <p:txBody>
          <a:bodyPr wrap="square" rtlCol="0">
            <a:spAutoFit/>
          </a:bodyPr>
          <a:lstStyle/>
          <a:p>
            <a:pPr>
              <a:lnSpc>
                <a:spcPct val="150000"/>
              </a:lnSpc>
            </a:pPr>
            <a:r>
              <a:rPr lang="zh-CN" altLang="en-US" dirty="0">
                <a:latin typeface="黑体" panose="02010609060101010101" pitchFamily="49" charset="-122"/>
                <a:ea typeface="黑体" panose="02010609060101010101" pitchFamily="49" charset="-122"/>
              </a:rPr>
              <a:t>油浸泡</a:t>
            </a:r>
            <a:r>
              <a:rPr lang="en-US" altLang="zh-CN" dirty="0">
                <a:latin typeface="黑体" panose="02010609060101010101" pitchFamily="49" charset="-122"/>
                <a:ea typeface="黑体" panose="02010609060101010101" pitchFamily="49" charset="-122"/>
              </a:rPr>
              <a:t>12</a:t>
            </a:r>
            <a:r>
              <a:rPr lang="zh-CN" altLang="en-US" dirty="0">
                <a:latin typeface="黑体" panose="02010609060101010101" pitchFamily="49" charset="-122"/>
                <a:ea typeface="黑体" panose="02010609060101010101" pitchFamily="49" charset="-122"/>
              </a:rPr>
              <a:t>个月，试样表面仍能检测到单质</a:t>
            </a:r>
            <a:r>
              <a:rPr lang="en-US" altLang="zh-CN" dirty="0">
                <a:latin typeface="黑体" panose="02010609060101010101" pitchFamily="49" charset="-122"/>
                <a:ea typeface="黑体" panose="02010609060101010101" pitchFamily="49" charset="-122"/>
              </a:rPr>
              <a:t>Be</a:t>
            </a:r>
          </a:p>
          <a:p>
            <a:pPr>
              <a:lnSpc>
                <a:spcPct val="150000"/>
              </a:lnSpc>
            </a:pPr>
            <a:r>
              <a:rPr lang="zh-CN" altLang="en-US" dirty="0">
                <a:latin typeface="黑体" panose="02010609060101010101" pitchFamily="49" charset="-122"/>
                <a:ea typeface="黑体" panose="02010609060101010101" pitchFamily="49" charset="-122"/>
              </a:rPr>
              <a:t>水浸泡</a:t>
            </a:r>
            <a:r>
              <a:rPr lang="en-US" altLang="zh-CN" dirty="0">
                <a:latin typeface="黑体" panose="02010609060101010101" pitchFamily="49" charset="-122"/>
                <a:ea typeface="黑体" panose="02010609060101010101" pitchFamily="49" charset="-122"/>
              </a:rPr>
              <a:t>12</a:t>
            </a:r>
            <a:r>
              <a:rPr lang="zh-CN" altLang="en-US" dirty="0">
                <a:latin typeface="黑体" panose="02010609060101010101" pitchFamily="49" charset="-122"/>
                <a:ea typeface="黑体" panose="02010609060101010101" pitchFamily="49" charset="-122"/>
              </a:rPr>
              <a:t>个月后试样表面全部形成了</a:t>
            </a:r>
            <a:r>
              <a:rPr lang="en-US" altLang="zh-CN" dirty="0">
                <a:latin typeface="黑体" panose="02010609060101010101" pitchFamily="49" charset="-122"/>
                <a:ea typeface="黑体" panose="02010609060101010101" pitchFamily="49" charset="-122"/>
              </a:rPr>
              <a:t>Be</a:t>
            </a:r>
            <a:r>
              <a:rPr lang="zh-CN" altLang="en-US" dirty="0">
                <a:latin typeface="黑体" panose="02010609060101010101" pitchFamily="49" charset="-122"/>
                <a:ea typeface="黑体" panose="02010609060101010101" pitchFamily="49" charset="-122"/>
              </a:rPr>
              <a:t>的氧化物</a:t>
            </a:r>
          </a:p>
        </p:txBody>
      </p:sp>
    </p:spTree>
    <p:extLst>
      <p:ext uri="{BB962C8B-B14F-4D97-AF65-F5344CB8AC3E}">
        <p14:creationId xmlns:p14="http://schemas.microsoft.com/office/powerpoint/2010/main" val="1260470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pic>
        <p:nvPicPr>
          <p:cNvPr id="2" name="图片 1">
            <a:extLst>
              <a:ext uri="{FF2B5EF4-FFF2-40B4-BE49-F238E27FC236}">
                <a16:creationId xmlns:a16="http://schemas.microsoft.com/office/drawing/2014/main" id="{BB425341-53EB-7BEA-BE3B-9ED002A4A2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869" y="1206692"/>
            <a:ext cx="2378573" cy="1783929"/>
          </a:xfrm>
          <a:prstGeom prst="rect">
            <a:avLst/>
          </a:prstGeom>
        </p:spPr>
      </p:pic>
      <p:pic>
        <p:nvPicPr>
          <p:cNvPr id="3" name="图片 2">
            <a:extLst>
              <a:ext uri="{FF2B5EF4-FFF2-40B4-BE49-F238E27FC236}">
                <a16:creationId xmlns:a16="http://schemas.microsoft.com/office/drawing/2014/main" id="{0FD2C8F4-DCF6-8D7C-29C3-F23B233BB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69" y="3054068"/>
            <a:ext cx="2378573" cy="1783929"/>
          </a:xfrm>
          <a:prstGeom prst="rect">
            <a:avLst/>
          </a:prstGeom>
        </p:spPr>
      </p:pic>
      <p:pic>
        <p:nvPicPr>
          <p:cNvPr id="4" name="图片 3">
            <a:extLst>
              <a:ext uri="{FF2B5EF4-FFF2-40B4-BE49-F238E27FC236}">
                <a16:creationId xmlns:a16="http://schemas.microsoft.com/office/drawing/2014/main" id="{06D79F34-8C95-EA6E-4D4F-41548AD74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868" y="4902201"/>
            <a:ext cx="2378573" cy="1783929"/>
          </a:xfrm>
          <a:prstGeom prst="rect">
            <a:avLst/>
          </a:prstGeom>
        </p:spPr>
      </p:pic>
      <p:sp>
        <p:nvSpPr>
          <p:cNvPr id="5" name="文本框 4">
            <a:extLst>
              <a:ext uri="{FF2B5EF4-FFF2-40B4-BE49-F238E27FC236}">
                <a16:creationId xmlns:a16="http://schemas.microsoft.com/office/drawing/2014/main" id="{2C1506DE-8ADE-F5A9-8A96-8227284935A1}"/>
              </a:ext>
            </a:extLst>
          </p:cNvPr>
          <p:cNvSpPr txBox="1"/>
          <p:nvPr/>
        </p:nvSpPr>
        <p:spPr>
          <a:xfrm>
            <a:off x="8158223" y="1444065"/>
            <a:ext cx="2174839" cy="5003934"/>
          </a:xfrm>
          <a:prstGeom prst="rect">
            <a:avLst/>
          </a:prstGeom>
          <a:noFill/>
        </p:spPr>
        <p:txBody>
          <a:bodyPr wrap="square" rtlCol="0">
            <a:spAutoFit/>
          </a:bodyPr>
          <a:lstStyle/>
          <a:p>
            <a:pPr marL="285750" indent="-285750">
              <a:lnSpc>
                <a:spcPct val="150000"/>
              </a:lnSpc>
              <a:spcAft>
                <a:spcPts val="1200"/>
              </a:spcAft>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从</a:t>
            </a:r>
            <a:r>
              <a:rPr lang="en-US" altLang="zh-CN" sz="1600" dirty="0">
                <a:latin typeface="微软雅黑" panose="020B0503020204020204" pitchFamily="34" charset="-122"/>
                <a:ea typeface="微软雅黑" panose="020B0503020204020204" pitchFamily="34" charset="-122"/>
              </a:rPr>
              <a:t>SEM</a:t>
            </a:r>
            <a:r>
              <a:rPr lang="zh-CN" altLang="en-US" sz="1600" dirty="0">
                <a:latin typeface="微软雅黑" panose="020B0503020204020204" pitchFamily="34" charset="-122"/>
                <a:ea typeface="微软雅黑" panose="020B0503020204020204" pitchFamily="34" charset="-122"/>
              </a:rPr>
              <a:t>图像中可以观察到，随着腐蚀介质温度的升高，样品表面局部腐蚀区域面积增加。</a:t>
            </a:r>
            <a:r>
              <a:rPr lang="en-US" altLang="zh-CN" sz="1600" dirty="0">
                <a:latin typeface="微软雅黑" panose="020B0503020204020204" pitchFamily="34" charset="-122"/>
                <a:ea typeface="微软雅黑" panose="020B0503020204020204" pitchFamily="34" charset="-122"/>
              </a:rPr>
              <a:t>25</a:t>
            </a:r>
            <a:r>
              <a:rPr lang="zh-CN" altLang="en-US" sz="1600" dirty="0">
                <a:latin typeface="微软雅黑" panose="020B0503020204020204" pitchFamily="34" charset="-122"/>
                <a:ea typeface="微软雅黑" panose="020B0503020204020204" pitchFamily="34" charset="-122"/>
              </a:rPr>
              <a:t>℃时，只能观察到很小的点状电化学腐蚀区，到</a:t>
            </a:r>
            <a:r>
              <a:rPr lang="en-US" altLang="zh-CN" sz="1600" dirty="0">
                <a:latin typeface="微软雅黑" panose="020B0503020204020204" pitchFamily="34" charset="-122"/>
                <a:ea typeface="微软雅黑" panose="020B0503020204020204" pitchFamily="34" charset="-122"/>
              </a:rPr>
              <a:t>80</a:t>
            </a:r>
            <a:r>
              <a:rPr lang="zh-CN" altLang="en-US" sz="1600" dirty="0">
                <a:latin typeface="微软雅黑" panose="020B0503020204020204" pitchFamily="34" charset="-122"/>
                <a:ea typeface="微软雅黑" panose="020B0503020204020204" pitchFamily="34" charset="-122"/>
              </a:rPr>
              <a:t> ℃时局部腐蚀区域明显增加</a:t>
            </a:r>
            <a:r>
              <a:rPr lang="zh-CN" altLang="en-US" sz="1600" dirty="0"/>
              <a:t>。</a:t>
            </a:r>
            <a:endParaRPr lang="en-US" altLang="zh-CN" sz="1600" dirty="0"/>
          </a:p>
          <a:p>
            <a:pPr marL="285750" indent="-285750">
              <a:lnSpc>
                <a:spcPct val="150000"/>
              </a:lnSpc>
              <a:spcAft>
                <a:spcPts val="1200"/>
              </a:spcAft>
              <a:buFont typeface="Wingdings" panose="05000000000000000000" pitchFamily="2" charset="2"/>
              <a:buChar char="n"/>
            </a:pPr>
            <a:r>
              <a:rPr lang="zh-CN" altLang="en-US" sz="1600" dirty="0">
                <a:latin typeface="Times New Roman" panose="02020603050405020304" pitchFamily="18" charset="0"/>
                <a:ea typeface="微软雅黑" panose="020B0503020204020204" pitchFamily="34" charset="-122"/>
              </a:rPr>
              <a:t>根据</a:t>
            </a:r>
            <a:r>
              <a:rPr lang="en-US" altLang="zh-CN" sz="1600" dirty="0">
                <a:latin typeface="Times New Roman" panose="02020603050405020304" pitchFamily="18" charset="0"/>
                <a:ea typeface="微软雅黑" panose="020B0503020204020204" pitchFamily="34" charset="-122"/>
              </a:rPr>
              <a:t>EDS</a:t>
            </a:r>
            <a:r>
              <a:rPr lang="zh-CN" altLang="en-US" sz="1600" dirty="0">
                <a:latin typeface="Times New Roman" panose="02020603050405020304" pitchFamily="18" charset="0"/>
                <a:ea typeface="微软雅黑" panose="020B0503020204020204" pitchFamily="34" charset="-122"/>
              </a:rPr>
              <a:t>图像可以得知腐蚀产物主要以</a:t>
            </a:r>
            <a:r>
              <a:rPr lang="en-US" altLang="zh-CN" sz="1600" dirty="0" err="1">
                <a:latin typeface="Times New Roman" panose="02020603050405020304" pitchFamily="18" charset="0"/>
                <a:ea typeface="微软雅黑" panose="020B0503020204020204" pitchFamily="34" charset="-122"/>
              </a:rPr>
              <a:t>BeO</a:t>
            </a:r>
            <a:r>
              <a:rPr lang="zh-CN" altLang="en-US" sz="1600" dirty="0">
                <a:latin typeface="Times New Roman" panose="02020603050405020304" pitchFamily="18" charset="0"/>
                <a:ea typeface="微软雅黑" panose="020B0503020204020204" pitchFamily="34" charset="-122"/>
              </a:rPr>
              <a:t>为主。</a:t>
            </a:r>
            <a:r>
              <a:rPr lang="zh-CN" altLang="en-US" sz="1400" b="1" dirty="0">
                <a:latin typeface="Times New Roman" panose="02020603050405020304" pitchFamily="18" charset="0"/>
                <a:ea typeface="微软雅黑" panose="020B0503020204020204" pitchFamily="34" charset="-122"/>
              </a:rPr>
              <a:t> </a:t>
            </a:r>
            <a:endParaRPr lang="zh-CN" altLang="en-US" sz="1600" dirty="0">
              <a:latin typeface="Times New Roman" panose="02020603050405020304" pitchFamily="18" charset="0"/>
              <a:ea typeface="微软雅黑" panose="020B0503020204020204" pitchFamily="34" charset="-122"/>
            </a:endParaRPr>
          </a:p>
        </p:txBody>
      </p:sp>
      <p:pic>
        <p:nvPicPr>
          <p:cNvPr id="7" name="图片 6">
            <a:extLst>
              <a:ext uri="{FF2B5EF4-FFF2-40B4-BE49-F238E27FC236}">
                <a16:creationId xmlns:a16="http://schemas.microsoft.com/office/drawing/2014/main" id="{C0CFD730-4425-2E59-0050-242B0F7B1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6665" y="1210648"/>
            <a:ext cx="2380799" cy="1785600"/>
          </a:xfrm>
          <a:prstGeom prst="rect">
            <a:avLst/>
          </a:prstGeom>
        </p:spPr>
      </p:pic>
      <p:pic>
        <p:nvPicPr>
          <p:cNvPr id="8" name="图片 7">
            <a:extLst>
              <a:ext uri="{FF2B5EF4-FFF2-40B4-BE49-F238E27FC236}">
                <a16:creationId xmlns:a16="http://schemas.microsoft.com/office/drawing/2014/main" id="{7C321B1B-4A38-AEE1-692A-C6B4559C48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2558" y="3054068"/>
            <a:ext cx="2380799" cy="1785600"/>
          </a:xfrm>
          <a:prstGeom prst="rect">
            <a:avLst/>
          </a:prstGeom>
        </p:spPr>
      </p:pic>
      <p:pic>
        <p:nvPicPr>
          <p:cNvPr id="9" name="图片 8">
            <a:extLst>
              <a:ext uri="{FF2B5EF4-FFF2-40B4-BE49-F238E27FC236}">
                <a16:creationId xmlns:a16="http://schemas.microsoft.com/office/drawing/2014/main" id="{021C2AAF-6D42-403B-E12E-80D9C699B4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7695" y="4901365"/>
            <a:ext cx="2380799" cy="1785600"/>
          </a:xfrm>
          <a:prstGeom prst="rect">
            <a:avLst/>
          </a:prstGeom>
        </p:spPr>
      </p:pic>
      <p:sp>
        <p:nvSpPr>
          <p:cNvPr id="10" name="文本框 9">
            <a:extLst>
              <a:ext uri="{FF2B5EF4-FFF2-40B4-BE49-F238E27FC236}">
                <a16:creationId xmlns:a16="http://schemas.microsoft.com/office/drawing/2014/main" id="{742FA63A-562C-65ED-C29F-E343C4C04B77}"/>
              </a:ext>
            </a:extLst>
          </p:cNvPr>
          <p:cNvSpPr txBox="1"/>
          <p:nvPr/>
        </p:nvSpPr>
        <p:spPr>
          <a:xfrm>
            <a:off x="2988246" y="322203"/>
            <a:ext cx="6526146"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solidFill>
                  <a:srgbClr val="0000FF"/>
                </a:solidFill>
                <a:latin typeface="Times New Roman" panose="02020603050405020304" pitchFamily="18" charset="0"/>
                <a:ea typeface="微软雅黑" panose="020B0503020204020204" pitchFamily="34" charset="-122"/>
              </a:rPr>
              <a:t>去离子水</a:t>
            </a:r>
            <a:r>
              <a:rPr lang="zh-CN" altLang="en-US" sz="2800" b="1" dirty="0">
                <a:latin typeface="微软雅黑" panose="020B0503020204020204" pitchFamily="34" charset="-122"/>
                <a:ea typeface="微软雅黑" panose="020B0503020204020204" pitchFamily="34" charset="-122"/>
              </a:rPr>
              <a:t>电化学腐蚀</a:t>
            </a:r>
            <a:r>
              <a:rPr lang="en-US" altLang="zh-CN" sz="2800" b="1" dirty="0">
                <a:latin typeface="微软雅黑" panose="020B0503020204020204" pitchFamily="34" charset="-122"/>
                <a:ea typeface="微软雅黑" panose="020B0503020204020204" pitchFamily="34" charset="-122"/>
              </a:rPr>
              <a:t>SEM</a:t>
            </a:r>
            <a:r>
              <a:rPr lang="zh-CN" altLang="en-US" sz="2800" b="1" dirty="0">
                <a:latin typeface="微软雅黑" panose="020B0503020204020204" pitchFamily="34" charset="-122"/>
                <a:ea typeface="微软雅黑" panose="020B0503020204020204" pitchFamily="34" charset="-122"/>
              </a:rPr>
              <a:t>表面形貌 </a:t>
            </a:r>
          </a:p>
        </p:txBody>
      </p:sp>
      <p:pic>
        <p:nvPicPr>
          <p:cNvPr id="11" name="图片 10">
            <a:extLst>
              <a:ext uri="{FF2B5EF4-FFF2-40B4-BE49-F238E27FC236}">
                <a16:creationId xmlns:a16="http://schemas.microsoft.com/office/drawing/2014/main" id="{F11AF958-F635-FD64-5009-CA8AB83ADE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7444" y="1187577"/>
            <a:ext cx="2380799" cy="1785600"/>
          </a:xfrm>
          <a:prstGeom prst="rect">
            <a:avLst/>
          </a:prstGeom>
        </p:spPr>
      </p:pic>
      <p:pic>
        <p:nvPicPr>
          <p:cNvPr id="12" name="图片 11">
            <a:extLst>
              <a:ext uri="{FF2B5EF4-FFF2-40B4-BE49-F238E27FC236}">
                <a16:creationId xmlns:a16="http://schemas.microsoft.com/office/drawing/2014/main" id="{AB194D5E-6112-1FD3-ECA0-7EFD5E8EEE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7443" y="3053232"/>
            <a:ext cx="2380800" cy="1785600"/>
          </a:xfrm>
          <a:prstGeom prst="rect">
            <a:avLst/>
          </a:prstGeom>
        </p:spPr>
      </p:pic>
      <p:pic>
        <p:nvPicPr>
          <p:cNvPr id="13" name="图片 12">
            <a:extLst>
              <a:ext uri="{FF2B5EF4-FFF2-40B4-BE49-F238E27FC236}">
                <a16:creationId xmlns:a16="http://schemas.microsoft.com/office/drawing/2014/main" id="{94483051-9F62-3CC6-459A-22DEB2C741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7443" y="4900530"/>
            <a:ext cx="2380800" cy="1785600"/>
          </a:xfrm>
          <a:prstGeom prst="rect">
            <a:avLst/>
          </a:prstGeom>
        </p:spPr>
      </p:pic>
      <p:sp>
        <p:nvSpPr>
          <p:cNvPr id="14" name="文本框 13">
            <a:extLst>
              <a:ext uri="{FF2B5EF4-FFF2-40B4-BE49-F238E27FC236}">
                <a16:creationId xmlns:a16="http://schemas.microsoft.com/office/drawing/2014/main" id="{49239F14-308C-CC99-BF8A-CB1CC204EA4E}"/>
              </a:ext>
            </a:extLst>
          </p:cNvPr>
          <p:cNvSpPr txBox="1"/>
          <p:nvPr/>
        </p:nvSpPr>
        <p:spPr>
          <a:xfrm>
            <a:off x="4378" y="1913990"/>
            <a:ext cx="665567" cy="369332"/>
          </a:xfrm>
          <a:prstGeom prst="rect">
            <a:avLst/>
          </a:prstGeom>
          <a:noFill/>
        </p:spPr>
        <p:txBody>
          <a:bodyPr wrap="none" rtlCol="0">
            <a:spAutoFit/>
          </a:bodyPr>
          <a:lstStyle/>
          <a:p>
            <a:r>
              <a:rPr lang="en-US" altLang="zh-CN" b="1" dirty="0">
                <a:highlight>
                  <a:srgbClr val="FFFF00"/>
                </a:highlight>
                <a:latin typeface="Times New Roman" panose="02020603050405020304" pitchFamily="18" charset="0"/>
                <a:ea typeface="微软雅黑" panose="020B0503020204020204" pitchFamily="34" charset="-122"/>
              </a:rPr>
              <a:t>25</a:t>
            </a:r>
            <a:r>
              <a:rPr lang="zh-CN" altLang="en-US" b="1" dirty="0">
                <a:highlight>
                  <a:srgbClr val="FFFF00"/>
                </a:highlight>
                <a:latin typeface="Times New Roman" panose="02020603050405020304" pitchFamily="18" charset="0"/>
                <a:ea typeface="微软雅黑" panose="020B0503020204020204" pitchFamily="34" charset="-122"/>
              </a:rPr>
              <a:t>℃</a:t>
            </a:r>
          </a:p>
        </p:txBody>
      </p:sp>
      <p:sp>
        <p:nvSpPr>
          <p:cNvPr id="15" name="文本框 14">
            <a:extLst>
              <a:ext uri="{FF2B5EF4-FFF2-40B4-BE49-F238E27FC236}">
                <a16:creationId xmlns:a16="http://schemas.microsoft.com/office/drawing/2014/main" id="{E829342E-6BC0-CDCF-2039-CDA38F6D57E0}"/>
              </a:ext>
            </a:extLst>
          </p:cNvPr>
          <p:cNvSpPr txBox="1"/>
          <p:nvPr/>
        </p:nvSpPr>
        <p:spPr>
          <a:xfrm>
            <a:off x="4378" y="3624050"/>
            <a:ext cx="665567" cy="369332"/>
          </a:xfrm>
          <a:prstGeom prst="rect">
            <a:avLst/>
          </a:prstGeom>
          <a:noFill/>
        </p:spPr>
        <p:txBody>
          <a:bodyPr wrap="none" rtlCol="0">
            <a:spAutoFit/>
          </a:bodyPr>
          <a:lstStyle/>
          <a:p>
            <a:r>
              <a:rPr lang="en-US" altLang="zh-CN" b="1" dirty="0">
                <a:highlight>
                  <a:srgbClr val="FFFF00"/>
                </a:highlight>
                <a:latin typeface="Times New Roman" panose="02020603050405020304" pitchFamily="18" charset="0"/>
                <a:ea typeface="微软雅黑" panose="020B0503020204020204" pitchFamily="34" charset="-122"/>
              </a:rPr>
              <a:t>50</a:t>
            </a:r>
            <a:r>
              <a:rPr lang="zh-CN" altLang="en-US" b="1" dirty="0">
                <a:highlight>
                  <a:srgbClr val="FFFF00"/>
                </a:highlight>
                <a:latin typeface="Times New Roman" panose="02020603050405020304" pitchFamily="18" charset="0"/>
                <a:ea typeface="微软雅黑" panose="020B0503020204020204" pitchFamily="34" charset="-122"/>
              </a:rPr>
              <a:t>℃</a:t>
            </a:r>
          </a:p>
        </p:txBody>
      </p:sp>
      <p:sp>
        <p:nvSpPr>
          <p:cNvPr id="16" name="文本框 15">
            <a:extLst>
              <a:ext uri="{FF2B5EF4-FFF2-40B4-BE49-F238E27FC236}">
                <a16:creationId xmlns:a16="http://schemas.microsoft.com/office/drawing/2014/main" id="{C215B4A7-9E5B-F43B-86C1-BF16A86DE108}"/>
              </a:ext>
            </a:extLst>
          </p:cNvPr>
          <p:cNvSpPr txBox="1"/>
          <p:nvPr/>
        </p:nvSpPr>
        <p:spPr>
          <a:xfrm>
            <a:off x="4377" y="5603264"/>
            <a:ext cx="665567" cy="369332"/>
          </a:xfrm>
          <a:prstGeom prst="rect">
            <a:avLst/>
          </a:prstGeom>
          <a:noFill/>
        </p:spPr>
        <p:txBody>
          <a:bodyPr wrap="none" rtlCol="0">
            <a:spAutoFit/>
          </a:bodyPr>
          <a:lstStyle/>
          <a:p>
            <a:r>
              <a:rPr lang="en-US" altLang="zh-CN" b="1" dirty="0">
                <a:highlight>
                  <a:srgbClr val="FFFF00"/>
                </a:highlight>
                <a:latin typeface="Times New Roman" panose="02020603050405020304" pitchFamily="18" charset="0"/>
                <a:ea typeface="微软雅黑" panose="020B0503020204020204" pitchFamily="34" charset="-122"/>
              </a:rPr>
              <a:t>80</a:t>
            </a:r>
            <a:r>
              <a:rPr lang="zh-CN" altLang="en-US" b="1" dirty="0">
                <a:highlight>
                  <a:srgbClr val="FFFF00"/>
                </a:highlight>
                <a:latin typeface="Times New Roman" panose="02020603050405020304" pitchFamily="18" charset="0"/>
                <a:ea typeface="微软雅黑" panose="020B0503020204020204" pitchFamily="34" charset="-122"/>
              </a:rPr>
              <a:t>℃</a:t>
            </a:r>
          </a:p>
        </p:txBody>
      </p:sp>
    </p:spTree>
    <p:extLst>
      <p:ext uri="{BB962C8B-B14F-4D97-AF65-F5344CB8AC3E}">
        <p14:creationId xmlns:p14="http://schemas.microsoft.com/office/powerpoint/2010/main" val="3423810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pic>
        <p:nvPicPr>
          <p:cNvPr id="8" name="图片 7">
            <a:extLst>
              <a:ext uri="{FF2B5EF4-FFF2-40B4-BE49-F238E27FC236}">
                <a16:creationId xmlns:a16="http://schemas.microsoft.com/office/drawing/2014/main" id="{53410AC8-FC5C-AA27-BB2F-49F86E5B8BB4}"/>
              </a:ext>
            </a:extLst>
          </p:cNvPr>
          <p:cNvPicPr>
            <a:picLocks noChangeAspect="1"/>
          </p:cNvPicPr>
          <p:nvPr/>
        </p:nvPicPr>
        <p:blipFill>
          <a:blip r:embed="rId2"/>
          <a:stretch>
            <a:fillRect/>
          </a:stretch>
        </p:blipFill>
        <p:spPr>
          <a:xfrm>
            <a:off x="303382" y="1268760"/>
            <a:ext cx="4773096" cy="4058098"/>
          </a:xfrm>
          <a:prstGeom prst="rect">
            <a:avLst/>
          </a:prstGeom>
        </p:spPr>
      </p:pic>
      <p:pic>
        <p:nvPicPr>
          <p:cNvPr id="9" name="图片 8">
            <a:extLst>
              <a:ext uri="{FF2B5EF4-FFF2-40B4-BE49-F238E27FC236}">
                <a16:creationId xmlns:a16="http://schemas.microsoft.com/office/drawing/2014/main" id="{67D3BAE1-A0D0-50A3-8094-07CED65B1FE2}"/>
              </a:ext>
            </a:extLst>
          </p:cNvPr>
          <p:cNvPicPr>
            <a:picLocks noChangeAspect="1"/>
          </p:cNvPicPr>
          <p:nvPr/>
        </p:nvPicPr>
        <p:blipFill>
          <a:blip r:embed="rId3"/>
          <a:stretch>
            <a:fillRect/>
          </a:stretch>
        </p:blipFill>
        <p:spPr>
          <a:xfrm>
            <a:off x="5292502" y="1265456"/>
            <a:ext cx="4773096" cy="4061402"/>
          </a:xfrm>
          <a:prstGeom prst="rect">
            <a:avLst/>
          </a:prstGeom>
        </p:spPr>
      </p:pic>
      <p:sp>
        <p:nvSpPr>
          <p:cNvPr id="12" name="文本框 11">
            <a:extLst>
              <a:ext uri="{FF2B5EF4-FFF2-40B4-BE49-F238E27FC236}">
                <a16:creationId xmlns:a16="http://schemas.microsoft.com/office/drawing/2014/main" id="{FB8C7560-F9A5-CD4F-0E6A-6540CA6CD55B}"/>
              </a:ext>
            </a:extLst>
          </p:cNvPr>
          <p:cNvSpPr txBox="1"/>
          <p:nvPr/>
        </p:nvSpPr>
        <p:spPr>
          <a:xfrm>
            <a:off x="2988246" y="322203"/>
            <a:ext cx="5614037"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solidFill>
                  <a:srgbClr val="0000FF"/>
                </a:solidFill>
                <a:latin typeface="Times New Roman" panose="02020603050405020304" pitchFamily="18" charset="0"/>
                <a:ea typeface="微软雅黑" panose="020B0503020204020204" pitchFamily="34" charset="-122"/>
              </a:rPr>
              <a:t>去离子水</a:t>
            </a:r>
            <a:r>
              <a:rPr lang="zh-CN" altLang="en-US" sz="2800" b="1" dirty="0">
                <a:latin typeface="微软雅黑" panose="020B0503020204020204" pitchFamily="34" charset="-122"/>
                <a:ea typeface="微软雅黑" panose="020B0503020204020204" pitchFamily="34" charset="-122"/>
              </a:rPr>
              <a:t>电化学腐蚀</a:t>
            </a:r>
            <a:r>
              <a:rPr lang="en-US" altLang="zh-CN" sz="2800" b="1" dirty="0">
                <a:latin typeface="微软雅黑" panose="020B0503020204020204" pitchFamily="34" charset="-122"/>
                <a:ea typeface="微软雅黑" panose="020B0503020204020204" pitchFamily="34" charset="-122"/>
              </a:rPr>
              <a:t>XPS</a:t>
            </a:r>
            <a:r>
              <a:rPr lang="zh-CN" altLang="en-US" sz="2800" b="1" dirty="0">
                <a:latin typeface="微软雅黑" panose="020B0503020204020204" pitchFamily="34" charset="-122"/>
                <a:ea typeface="微软雅黑" panose="020B0503020204020204" pitchFamily="34" charset="-122"/>
              </a:rPr>
              <a:t>分析</a:t>
            </a:r>
          </a:p>
        </p:txBody>
      </p:sp>
      <p:sp>
        <p:nvSpPr>
          <p:cNvPr id="13" name="文本框 12">
            <a:extLst>
              <a:ext uri="{FF2B5EF4-FFF2-40B4-BE49-F238E27FC236}">
                <a16:creationId xmlns:a16="http://schemas.microsoft.com/office/drawing/2014/main" id="{102027BF-0681-0F1E-51C9-217794048B66}"/>
              </a:ext>
            </a:extLst>
          </p:cNvPr>
          <p:cNvSpPr txBox="1"/>
          <p:nvPr/>
        </p:nvSpPr>
        <p:spPr>
          <a:xfrm>
            <a:off x="900014" y="5416510"/>
            <a:ext cx="3744416" cy="369332"/>
          </a:xfrm>
          <a:prstGeom prst="rect">
            <a:avLst/>
          </a:prstGeom>
          <a:noFill/>
        </p:spPr>
        <p:txBody>
          <a:bodyPr wrap="square">
            <a:spAutoFit/>
          </a:bodyPr>
          <a:lstStyle/>
          <a:p>
            <a:pPr algn="ctr"/>
            <a:r>
              <a:rPr lang="zh-CN" altLang="en-US" sz="1800" b="1" dirty="0">
                <a:latin typeface="华文楷体" panose="02010600040101010101" pitchFamily="2" charset="-122"/>
                <a:ea typeface="华文楷体" panose="02010600040101010101" pitchFamily="2" charset="-122"/>
                <a:cs typeface="Times New Roman" panose="02020603050405020304" pitchFamily="18" charset="0"/>
              </a:rPr>
              <a:t>电化学腐蚀试样表面的</a:t>
            </a:r>
            <a:r>
              <a:rPr lang="en-US" altLang="zh-CN" sz="1800" b="1" dirty="0">
                <a:latin typeface="华文楷体" panose="02010600040101010101" pitchFamily="2" charset="-122"/>
                <a:ea typeface="华文楷体" panose="02010600040101010101" pitchFamily="2" charset="-122"/>
                <a:cs typeface="Times New Roman" panose="02020603050405020304" pitchFamily="18" charset="0"/>
              </a:rPr>
              <a:t>XPS</a:t>
            </a:r>
            <a:r>
              <a:rPr lang="zh-CN" altLang="en-US" sz="1800" b="1" dirty="0">
                <a:latin typeface="华文楷体" panose="02010600040101010101" pitchFamily="2" charset="-122"/>
                <a:ea typeface="华文楷体" panose="02010600040101010101" pitchFamily="2" charset="-122"/>
                <a:cs typeface="Times New Roman" panose="02020603050405020304" pitchFamily="18" charset="0"/>
              </a:rPr>
              <a:t>全谱 </a:t>
            </a:r>
          </a:p>
        </p:txBody>
      </p:sp>
      <p:sp>
        <p:nvSpPr>
          <p:cNvPr id="14" name="文本框 13">
            <a:extLst>
              <a:ext uri="{FF2B5EF4-FFF2-40B4-BE49-F238E27FC236}">
                <a16:creationId xmlns:a16="http://schemas.microsoft.com/office/drawing/2014/main" id="{92AD6970-581D-3251-946E-99BEB1F4F2A9}"/>
              </a:ext>
            </a:extLst>
          </p:cNvPr>
          <p:cNvSpPr txBox="1"/>
          <p:nvPr/>
        </p:nvSpPr>
        <p:spPr>
          <a:xfrm>
            <a:off x="5076478" y="5378690"/>
            <a:ext cx="5616624" cy="369332"/>
          </a:xfrm>
          <a:prstGeom prst="rect">
            <a:avLst/>
          </a:prstGeom>
          <a:noFill/>
        </p:spPr>
        <p:txBody>
          <a:bodyPr wrap="square">
            <a:spAutoFit/>
          </a:bodyPr>
          <a:lstStyle/>
          <a:p>
            <a:pPr algn="ctr"/>
            <a:r>
              <a:rPr lang="zh-CN" altLang="en-US" sz="1800" b="1" dirty="0">
                <a:latin typeface="华文楷体" panose="02010600040101010101" pitchFamily="2" charset="-122"/>
                <a:ea typeface="华文楷体" panose="02010600040101010101" pitchFamily="2" charset="-122"/>
                <a:cs typeface="Times New Roman" panose="02020603050405020304" pitchFamily="18" charset="0"/>
              </a:rPr>
              <a:t>电化学腐蚀</a:t>
            </a: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试样表面</a:t>
            </a:r>
            <a:r>
              <a:rPr lang="en-US" altLang="zh-CN" sz="1800" dirty="0">
                <a:latin typeface="华文楷体" panose="02010600040101010101" pitchFamily="2" charset="-122"/>
                <a:ea typeface="华文楷体" panose="02010600040101010101" pitchFamily="2" charset="-122"/>
                <a:cs typeface="Times New Roman" panose="02020603050405020304" pitchFamily="18" charset="0"/>
              </a:rPr>
              <a:t>Be</a:t>
            </a: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元素</a:t>
            </a:r>
            <a:r>
              <a:rPr lang="en-US" altLang="zh-CN" sz="1800" dirty="0">
                <a:latin typeface="华文楷体" panose="02010600040101010101" pitchFamily="2" charset="-122"/>
                <a:ea typeface="华文楷体" panose="02010600040101010101" pitchFamily="2" charset="-122"/>
                <a:cs typeface="Times New Roman" panose="02020603050405020304" pitchFamily="18" charset="0"/>
              </a:rPr>
              <a:t>XPS</a:t>
            </a:r>
            <a:r>
              <a:rPr lang="zh-CN" altLang="en-US" sz="1800" dirty="0">
                <a:latin typeface="华文楷体" panose="02010600040101010101" pitchFamily="2" charset="-122"/>
                <a:ea typeface="华文楷体" panose="02010600040101010101" pitchFamily="2" charset="-122"/>
                <a:cs typeface="Times New Roman" panose="02020603050405020304" pitchFamily="18" charset="0"/>
              </a:rPr>
              <a:t>谱及其拟合曲线</a:t>
            </a:r>
          </a:p>
        </p:txBody>
      </p:sp>
      <p:sp>
        <p:nvSpPr>
          <p:cNvPr id="15" name="文本框 14">
            <a:extLst>
              <a:ext uri="{FF2B5EF4-FFF2-40B4-BE49-F238E27FC236}">
                <a16:creationId xmlns:a16="http://schemas.microsoft.com/office/drawing/2014/main" id="{8F470A97-51A3-EBCE-9A56-D42F242688BC}"/>
              </a:ext>
            </a:extLst>
          </p:cNvPr>
          <p:cNvSpPr txBox="1"/>
          <p:nvPr/>
        </p:nvSpPr>
        <p:spPr>
          <a:xfrm>
            <a:off x="1260054" y="6042658"/>
            <a:ext cx="8664199" cy="481863"/>
          </a:xfrm>
          <a:prstGeom prst="rect">
            <a:avLst/>
          </a:prstGeom>
          <a:noFill/>
        </p:spPr>
        <p:txBody>
          <a:bodyPr wrap="square" rtlCol="0">
            <a:spAutoFit/>
          </a:bodyPr>
          <a:lstStyle/>
          <a:p>
            <a:pPr>
              <a:lnSpc>
                <a:spcPct val="150000"/>
              </a:lnSpc>
            </a:pPr>
            <a:r>
              <a:rPr lang="zh-CN" altLang="en-US" dirty="0">
                <a:latin typeface="黑体" panose="02010609060101010101" pitchFamily="49" charset="-122"/>
                <a:ea typeface="黑体" panose="02010609060101010101" pitchFamily="49" charset="-122"/>
              </a:rPr>
              <a:t>随着电化学腐蚀温度升高，试验表面单质</a:t>
            </a:r>
            <a:r>
              <a:rPr lang="en-US" altLang="zh-CN" dirty="0">
                <a:latin typeface="黑体" panose="02010609060101010101" pitchFamily="49" charset="-122"/>
                <a:ea typeface="黑体" panose="02010609060101010101" pitchFamily="49" charset="-122"/>
              </a:rPr>
              <a:t>Be</a:t>
            </a:r>
            <a:r>
              <a:rPr lang="zh-CN" altLang="en-US" dirty="0">
                <a:latin typeface="黑体" panose="02010609060101010101" pitchFamily="49" charset="-122"/>
                <a:ea typeface="黑体" panose="02010609060101010101" pitchFamily="49" charset="-122"/>
              </a:rPr>
              <a:t>的含量减少，</a:t>
            </a:r>
            <a:r>
              <a:rPr lang="en-US" altLang="zh-CN" dirty="0" err="1">
                <a:latin typeface="黑体" panose="02010609060101010101" pitchFamily="49" charset="-122"/>
                <a:ea typeface="黑体" panose="02010609060101010101" pitchFamily="49" charset="-122"/>
              </a:rPr>
              <a:t>BeO</a:t>
            </a:r>
            <a:r>
              <a:rPr lang="zh-CN" altLang="en-US" dirty="0">
                <a:latin typeface="黑体" panose="02010609060101010101" pitchFamily="49" charset="-122"/>
                <a:ea typeface="黑体" panose="02010609060101010101" pitchFamily="49" charset="-122"/>
              </a:rPr>
              <a:t>的含量增加</a:t>
            </a:r>
          </a:p>
        </p:txBody>
      </p:sp>
    </p:spTree>
    <p:extLst>
      <p:ext uri="{BB962C8B-B14F-4D97-AF65-F5344CB8AC3E}">
        <p14:creationId xmlns:p14="http://schemas.microsoft.com/office/powerpoint/2010/main" val="1681530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95465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初步研究结果</a:t>
            </a:r>
          </a:p>
        </p:txBody>
      </p:sp>
      <p:sp>
        <p:nvSpPr>
          <p:cNvPr id="4" name="文本框 3">
            <a:extLst>
              <a:ext uri="{FF2B5EF4-FFF2-40B4-BE49-F238E27FC236}">
                <a16:creationId xmlns:a16="http://schemas.microsoft.com/office/drawing/2014/main" id="{5C8565FF-81D6-6561-A8FF-4723138708FB}"/>
              </a:ext>
            </a:extLst>
          </p:cNvPr>
          <p:cNvSpPr txBox="1"/>
          <p:nvPr/>
        </p:nvSpPr>
        <p:spPr>
          <a:xfrm>
            <a:off x="3054232" y="322203"/>
            <a:ext cx="576064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电化学腐蚀极化曲线分析</a:t>
            </a:r>
          </a:p>
        </p:txBody>
      </p:sp>
      <p:pic>
        <p:nvPicPr>
          <p:cNvPr id="5" name="图片 4">
            <a:extLst>
              <a:ext uri="{FF2B5EF4-FFF2-40B4-BE49-F238E27FC236}">
                <a16:creationId xmlns:a16="http://schemas.microsoft.com/office/drawing/2014/main" id="{CC4D1FDD-46DF-CE5D-ECC1-720F251949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6" y="1754546"/>
            <a:ext cx="5521948" cy="4140000"/>
          </a:xfrm>
          <a:prstGeom prst="rect">
            <a:avLst/>
          </a:prstGeom>
        </p:spPr>
      </p:pic>
      <p:sp>
        <p:nvSpPr>
          <p:cNvPr id="6" name="文本框 5">
            <a:extLst>
              <a:ext uri="{FF2B5EF4-FFF2-40B4-BE49-F238E27FC236}">
                <a16:creationId xmlns:a16="http://schemas.microsoft.com/office/drawing/2014/main" id="{A8C447C4-508C-01C1-4337-7CEEA3040C50}"/>
              </a:ext>
            </a:extLst>
          </p:cNvPr>
          <p:cNvSpPr txBox="1"/>
          <p:nvPr/>
        </p:nvSpPr>
        <p:spPr>
          <a:xfrm>
            <a:off x="1718059" y="1332469"/>
            <a:ext cx="3202749" cy="400110"/>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金属铍动态电位极化曲线</a:t>
            </a:r>
          </a:p>
        </p:txBody>
      </p:sp>
      <p:graphicFrame>
        <p:nvGraphicFramePr>
          <p:cNvPr id="7" name="表格 6">
            <a:extLst>
              <a:ext uri="{FF2B5EF4-FFF2-40B4-BE49-F238E27FC236}">
                <a16:creationId xmlns:a16="http://schemas.microsoft.com/office/drawing/2014/main" id="{8745FF07-979B-BD04-EE23-7CAF8D151C90}"/>
              </a:ext>
            </a:extLst>
          </p:cNvPr>
          <p:cNvGraphicFramePr>
            <a:graphicFrameLocks noGrp="1"/>
          </p:cNvGraphicFramePr>
          <p:nvPr/>
        </p:nvGraphicFramePr>
        <p:xfrm>
          <a:off x="5629874" y="2276872"/>
          <a:ext cx="4506435" cy="2488852"/>
        </p:xfrm>
        <a:graphic>
          <a:graphicData uri="http://schemas.openxmlformats.org/drawingml/2006/table">
            <a:tbl>
              <a:tblPr firstRow="1" bandRow="1">
                <a:tableStyleId>{5C22544A-7EE6-4342-B048-85BDC9FD1C3A}</a:tableStyleId>
              </a:tblPr>
              <a:tblGrid>
                <a:gridCol w="1502145">
                  <a:extLst>
                    <a:ext uri="{9D8B030D-6E8A-4147-A177-3AD203B41FA5}">
                      <a16:colId xmlns:a16="http://schemas.microsoft.com/office/drawing/2014/main" val="4229126921"/>
                    </a:ext>
                  </a:extLst>
                </a:gridCol>
                <a:gridCol w="1502145">
                  <a:extLst>
                    <a:ext uri="{9D8B030D-6E8A-4147-A177-3AD203B41FA5}">
                      <a16:colId xmlns:a16="http://schemas.microsoft.com/office/drawing/2014/main" val="960809304"/>
                    </a:ext>
                  </a:extLst>
                </a:gridCol>
                <a:gridCol w="1502145">
                  <a:extLst>
                    <a:ext uri="{9D8B030D-6E8A-4147-A177-3AD203B41FA5}">
                      <a16:colId xmlns:a16="http://schemas.microsoft.com/office/drawing/2014/main" val="3907486815"/>
                    </a:ext>
                  </a:extLst>
                </a:gridCol>
              </a:tblGrid>
              <a:tr h="905037">
                <a:tc>
                  <a:txBody>
                    <a:bodyPr/>
                    <a:lstStyle/>
                    <a:p>
                      <a:pPr algn="ctr"/>
                      <a:r>
                        <a:rPr lang="zh-CN" altLang="en-US" sz="2400" dirty="0"/>
                        <a:t>测试温度</a:t>
                      </a:r>
                    </a:p>
                  </a:txBody>
                  <a:tcPr/>
                </a:tc>
                <a:tc>
                  <a:txBody>
                    <a:bodyPr/>
                    <a:lstStyle/>
                    <a:p>
                      <a:pPr algn="ctr"/>
                      <a:r>
                        <a:rPr lang="zh-CN" altLang="en-US" sz="2400" dirty="0"/>
                        <a:t>腐蚀电流（</a:t>
                      </a:r>
                      <a:r>
                        <a:rPr lang="en-US" altLang="zh-CN" sz="2400" dirty="0"/>
                        <a:t>A/cm</a:t>
                      </a:r>
                      <a:r>
                        <a:rPr lang="en-US" altLang="zh-CN" sz="2400" baseline="30000" dirty="0"/>
                        <a:t>2</a:t>
                      </a:r>
                      <a:r>
                        <a:rPr lang="zh-CN" altLang="en-US" sz="2400" dirty="0"/>
                        <a:t>）</a:t>
                      </a:r>
                    </a:p>
                  </a:txBody>
                  <a:tcPr/>
                </a:tc>
                <a:tc>
                  <a:txBody>
                    <a:bodyPr/>
                    <a:lstStyle/>
                    <a:p>
                      <a:pPr algn="ctr"/>
                      <a:r>
                        <a:rPr lang="zh-CN" altLang="en-US" sz="2400" dirty="0"/>
                        <a:t>腐蚀电位（</a:t>
                      </a:r>
                      <a:r>
                        <a:rPr lang="en-US" altLang="zh-CN" sz="2400" dirty="0"/>
                        <a:t>V</a:t>
                      </a:r>
                      <a:r>
                        <a:rPr lang="zh-CN" altLang="en-US" sz="2400" dirty="0"/>
                        <a:t>）</a:t>
                      </a:r>
                    </a:p>
                  </a:txBody>
                  <a:tcPr/>
                </a:tc>
                <a:extLst>
                  <a:ext uri="{0D108BD9-81ED-4DB2-BD59-A6C34878D82A}">
                    <a16:rowId xmlns:a16="http://schemas.microsoft.com/office/drawing/2014/main" val="2712389587"/>
                  </a:ext>
                </a:extLst>
              </a:tr>
              <a:tr h="535123">
                <a:tc>
                  <a:txBody>
                    <a:bodyPr/>
                    <a:lstStyle/>
                    <a:p>
                      <a:pPr algn="ctr"/>
                      <a:r>
                        <a:rPr lang="en-US" altLang="zh-CN" sz="2400" dirty="0"/>
                        <a:t>25 </a:t>
                      </a:r>
                      <a:r>
                        <a:rPr lang="zh-CN" altLang="en-US" sz="2400" dirty="0"/>
                        <a:t>℃</a:t>
                      </a:r>
                    </a:p>
                  </a:txBody>
                  <a:tcPr/>
                </a:tc>
                <a:tc>
                  <a:txBody>
                    <a:bodyPr/>
                    <a:lstStyle/>
                    <a:p>
                      <a:pPr algn="ctr"/>
                      <a:r>
                        <a:rPr lang="en-US" altLang="zh-CN" sz="2400" dirty="0"/>
                        <a:t>5.24×10</a:t>
                      </a:r>
                      <a:r>
                        <a:rPr lang="en-US" altLang="zh-CN" sz="2400" baseline="30000" dirty="0"/>
                        <a:t>-7</a:t>
                      </a:r>
                      <a:endParaRPr lang="zh-CN" altLang="en-US" sz="2400" baseline="30000" dirty="0"/>
                    </a:p>
                  </a:txBody>
                  <a:tcPr/>
                </a:tc>
                <a:tc>
                  <a:txBody>
                    <a:bodyPr/>
                    <a:lstStyle/>
                    <a:p>
                      <a:pPr algn="ctr"/>
                      <a:r>
                        <a:rPr lang="en-US" altLang="zh-CN" sz="2400" dirty="0"/>
                        <a:t>-0.265</a:t>
                      </a:r>
                      <a:endParaRPr lang="zh-CN" altLang="en-US" sz="2400" dirty="0"/>
                    </a:p>
                  </a:txBody>
                  <a:tcPr/>
                </a:tc>
                <a:extLst>
                  <a:ext uri="{0D108BD9-81ED-4DB2-BD59-A6C34878D82A}">
                    <a16:rowId xmlns:a16="http://schemas.microsoft.com/office/drawing/2014/main" val="2530158711"/>
                  </a:ext>
                </a:extLst>
              </a:tr>
              <a:tr h="5243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t>50 </a:t>
                      </a:r>
                      <a:r>
                        <a:rPr lang="zh-CN" altLang="en-US" sz="2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t>1.0×10</a:t>
                      </a:r>
                      <a:r>
                        <a:rPr lang="en-US" altLang="zh-CN" sz="2400" baseline="30000" dirty="0"/>
                        <a:t>-6</a:t>
                      </a:r>
                      <a:endParaRPr lang="zh-CN" altLang="en-US" sz="2400" baseline="30000" dirty="0"/>
                    </a:p>
                  </a:txBody>
                  <a:tcPr/>
                </a:tc>
                <a:tc>
                  <a:txBody>
                    <a:bodyPr/>
                    <a:lstStyle/>
                    <a:p>
                      <a:pPr algn="ctr"/>
                      <a:r>
                        <a:rPr lang="en-US" altLang="zh-CN" sz="2400" dirty="0"/>
                        <a:t>-0.414</a:t>
                      </a:r>
                      <a:endParaRPr lang="zh-CN" altLang="en-US" sz="2400" dirty="0"/>
                    </a:p>
                  </a:txBody>
                  <a:tcPr/>
                </a:tc>
                <a:extLst>
                  <a:ext uri="{0D108BD9-81ED-4DB2-BD59-A6C34878D82A}">
                    <a16:rowId xmlns:a16="http://schemas.microsoft.com/office/drawing/2014/main" val="622900328"/>
                  </a:ext>
                </a:extLst>
              </a:tr>
              <a:tr h="5243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t>80 </a:t>
                      </a:r>
                      <a:r>
                        <a:rPr lang="zh-CN" altLang="en-US" sz="2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t>2.8×10</a:t>
                      </a:r>
                      <a:r>
                        <a:rPr lang="en-US" altLang="zh-CN" sz="2400" baseline="30000" dirty="0"/>
                        <a:t>-6</a:t>
                      </a:r>
                      <a:endParaRPr lang="zh-CN" altLang="en-US" sz="2400" baseline="30000" dirty="0"/>
                    </a:p>
                  </a:txBody>
                  <a:tcPr/>
                </a:tc>
                <a:tc>
                  <a:txBody>
                    <a:bodyPr/>
                    <a:lstStyle/>
                    <a:p>
                      <a:pPr algn="ctr"/>
                      <a:r>
                        <a:rPr lang="en-US" altLang="zh-CN" sz="2400" dirty="0"/>
                        <a:t>-0.597</a:t>
                      </a:r>
                      <a:endParaRPr lang="zh-CN" altLang="en-US" sz="2400" dirty="0"/>
                    </a:p>
                  </a:txBody>
                  <a:tcPr/>
                </a:tc>
                <a:extLst>
                  <a:ext uri="{0D108BD9-81ED-4DB2-BD59-A6C34878D82A}">
                    <a16:rowId xmlns:a16="http://schemas.microsoft.com/office/drawing/2014/main" val="1961800876"/>
                  </a:ext>
                </a:extLst>
              </a:tr>
            </a:tbl>
          </a:graphicData>
        </a:graphic>
      </p:graphicFrame>
      <p:sp>
        <p:nvSpPr>
          <p:cNvPr id="8" name="文本框 7">
            <a:extLst>
              <a:ext uri="{FF2B5EF4-FFF2-40B4-BE49-F238E27FC236}">
                <a16:creationId xmlns:a16="http://schemas.microsoft.com/office/drawing/2014/main" id="{93B73AA1-D3FF-7DEA-940A-1B162591A885}"/>
              </a:ext>
            </a:extLst>
          </p:cNvPr>
          <p:cNvSpPr txBox="1"/>
          <p:nvPr/>
        </p:nvSpPr>
        <p:spPr>
          <a:xfrm>
            <a:off x="888394" y="5947291"/>
            <a:ext cx="8664199" cy="481863"/>
          </a:xfrm>
          <a:prstGeom prst="rect">
            <a:avLst/>
          </a:prstGeom>
          <a:noFill/>
        </p:spPr>
        <p:txBody>
          <a:bodyPr wrap="square" rtlCol="0">
            <a:spAutoFit/>
          </a:bodyPr>
          <a:lstStyle/>
          <a:p>
            <a:pPr>
              <a:lnSpc>
                <a:spcPct val="150000"/>
              </a:lnSpc>
            </a:pPr>
            <a:r>
              <a:rPr lang="zh-CN" altLang="en-US" dirty="0">
                <a:latin typeface="黑体" panose="02010609060101010101" pitchFamily="49" charset="-122"/>
                <a:ea typeface="黑体" panose="02010609060101010101" pitchFamily="49" charset="-122"/>
              </a:rPr>
              <a:t>随着电化学腐蚀温度升高，腐蚀电流增加，腐蚀电位降低，表明腐蚀加剧</a:t>
            </a:r>
          </a:p>
        </p:txBody>
      </p:sp>
    </p:spTree>
    <p:extLst>
      <p:ext uri="{BB962C8B-B14F-4D97-AF65-F5344CB8AC3E}">
        <p14:creationId xmlns:p14="http://schemas.microsoft.com/office/powerpoint/2010/main" val="2326225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98C15788-77E2-4416-BB72-AF907A130E6F}"/>
              </a:ext>
            </a:extLst>
          </p:cNvPr>
          <p:cNvSpPr txBox="1"/>
          <p:nvPr/>
        </p:nvSpPr>
        <p:spPr>
          <a:xfrm>
            <a:off x="211232" y="260648"/>
            <a:ext cx="203132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初步结论</a:t>
            </a:r>
          </a:p>
        </p:txBody>
      </p:sp>
      <p:sp>
        <p:nvSpPr>
          <p:cNvPr id="10" name="矩形 9">
            <a:extLst>
              <a:ext uri="{FF2B5EF4-FFF2-40B4-BE49-F238E27FC236}">
                <a16:creationId xmlns:a16="http://schemas.microsoft.com/office/drawing/2014/main" id="{45F80BF0-36B3-3F42-FD89-7D92961C2306}"/>
              </a:ext>
            </a:extLst>
          </p:cNvPr>
          <p:cNvSpPr>
            <a:spLocks noChangeArrowheads="1"/>
          </p:cNvSpPr>
          <p:nvPr/>
        </p:nvSpPr>
        <p:spPr bwMode="auto">
          <a:xfrm>
            <a:off x="747094" y="1268760"/>
            <a:ext cx="8946800" cy="493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ct val="2000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a:t>
            </a:r>
            <a:r>
              <a:rPr lang="en-US" altLang="zh-CN" sz="2055" dirty="0">
                <a:solidFill>
                  <a:srgbClr val="0000CC"/>
                </a:solidFill>
                <a:latin typeface="微软雅黑" panose="020B0503020204020204" pitchFamily="34" charset="-122"/>
                <a:ea typeface="微软雅黑" panose="020B0503020204020204" pitchFamily="34" charset="-122"/>
              </a:rPr>
              <a:t>Be</a:t>
            </a:r>
            <a:r>
              <a:rPr lang="zh-CN" altLang="en-US" sz="2055" dirty="0">
                <a:solidFill>
                  <a:srgbClr val="0000CC"/>
                </a:solidFill>
                <a:latin typeface="微软雅黑" panose="020B0503020204020204" pitchFamily="34" charset="-122"/>
                <a:ea typeface="微软雅黑" panose="020B0503020204020204" pitchFamily="34" charset="-122"/>
              </a:rPr>
              <a:t>在去离子水中浸泡</a:t>
            </a:r>
            <a:r>
              <a:rPr lang="en-US" altLang="zh-CN" sz="2055" dirty="0">
                <a:solidFill>
                  <a:srgbClr val="0000CC"/>
                </a:solidFill>
                <a:latin typeface="微软雅黑" panose="020B0503020204020204" pitchFamily="34" charset="-122"/>
                <a:ea typeface="微软雅黑" panose="020B0503020204020204" pitchFamily="34" charset="-122"/>
              </a:rPr>
              <a:t>6</a:t>
            </a:r>
            <a:r>
              <a:rPr lang="zh-CN" altLang="en-US" sz="2055" dirty="0">
                <a:solidFill>
                  <a:srgbClr val="0000CC"/>
                </a:solidFill>
                <a:latin typeface="微软雅黑" panose="020B0503020204020204" pitchFamily="34" charset="-122"/>
                <a:ea typeface="微软雅黑" panose="020B0503020204020204" pitchFamily="34" charset="-122"/>
              </a:rPr>
              <a:t>个月后，腐蚀速率达到</a:t>
            </a:r>
            <a:r>
              <a:rPr lang="en-US" altLang="zh-CN" sz="2055" dirty="0">
                <a:solidFill>
                  <a:srgbClr val="0000CC"/>
                </a:solidFill>
                <a:latin typeface="微软雅黑" panose="020B0503020204020204" pitchFamily="34" charset="-122"/>
                <a:ea typeface="微软雅黑" panose="020B0503020204020204" pitchFamily="34" charset="-122"/>
              </a:rPr>
              <a:t>15-20 </a:t>
            </a:r>
            <a:r>
              <a:rPr lang="en-US" altLang="zh-CN" sz="2055" dirty="0" err="1">
                <a:solidFill>
                  <a:srgbClr val="0000CC"/>
                </a:solidFill>
                <a:latin typeface="微软雅黑" panose="020B0503020204020204" pitchFamily="34" charset="-122"/>
                <a:ea typeface="微软雅黑" panose="020B0503020204020204" pitchFamily="34" charset="-122"/>
              </a:rPr>
              <a:t>μm</a:t>
            </a:r>
            <a:r>
              <a:rPr lang="en-US" altLang="zh-CN" sz="2055" dirty="0">
                <a:solidFill>
                  <a:srgbClr val="0000CC"/>
                </a:solidFill>
                <a:latin typeface="微软雅黑" panose="020B0503020204020204" pitchFamily="34" charset="-122"/>
                <a:ea typeface="微软雅黑" panose="020B0503020204020204" pitchFamily="34" charset="-122"/>
              </a:rPr>
              <a:t>/</a:t>
            </a:r>
            <a:r>
              <a:rPr lang="zh-CN" altLang="en-US" sz="2055" dirty="0">
                <a:solidFill>
                  <a:srgbClr val="0000CC"/>
                </a:solidFill>
                <a:latin typeface="微软雅黑" panose="020B0503020204020204" pitchFamily="34" charset="-122"/>
                <a:ea typeface="微软雅黑" panose="020B0503020204020204" pitchFamily="34" charset="-122"/>
              </a:rPr>
              <a:t>年</a:t>
            </a:r>
            <a:endParaRPr lang="en-US" altLang="zh-CN" sz="2055" dirty="0">
              <a:solidFill>
                <a:srgbClr val="0000CC"/>
              </a:solidFill>
              <a:latin typeface="微软雅黑" panose="020B0503020204020204" pitchFamily="34" charset="-122"/>
              <a:ea typeface="微软雅黑" panose="020B0503020204020204" pitchFamily="34" charset="-122"/>
            </a:endParaRPr>
          </a:p>
          <a:p>
            <a:pPr eaLnBrk="1" hangingPunct="1">
              <a:lnSpc>
                <a:spcPct val="1500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 去离子水中，随着腐蚀时间的增加，</a:t>
            </a:r>
            <a:r>
              <a:rPr lang="en-US" altLang="zh-CN" sz="2055" dirty="0">
                <a:solidFill>
                  <a:srgbClr val="0000CC"/>
                </a:solidFill>
                <a:latin typeface="微软雅黑" panose="020B0503020204020204" pitchFamily="34" charset="-122"/>
                <a:ea typeface="微软雅黑" panose="020B0503020204020204" pitchFamily="34" charset="-122"/>
              </a:rPr>
              <a:t>Be</a:t>
            </a:r>
            <a:r>
              <a:rPr lang="zh-CN" altLang="en-US" sz="2055" dirty="0">
                <a:solidFill>
                  <a:srgbClr val="0000CC"/>
                </a:solidFill>
                <a:latin typeface="微软雅黑" panose="020B0503020204020204" pitchFamily="34" charset="-122"/>
                <a:ea typeface="微软雅黑" panose="020B0503020204020204" pitchFamily="34" charset="-122"/>
              </a:rPr>
              <a:t>表面从点蚀转变为大面积腐蚀，并发生腐蚀钝化膜（</a:t>
            </a:r>
            <a:r>
              <a:rPr lang="en-US" altLang="zh-CN" sz="2055" dirty="0" err="1">
                <a:solidFill>
                  <a:srgbClr val="0000CC"/>
                </a:solidFill>
                <a:latin typeface="微软雅黑" panose="020B0503020204020204" pitchFamily="34" charset="-122"/>
                <a:ea typeface="微软雅黑" panose="020B0503020204020204" pitchFamily="34" charset="-122"/>
              </a:rPr>
              <a:t>BeO</a:t>
            </a:r>
            <a:r>
              <a:rPr lang="zh-CN" altLang="en-US" sz="2055" dirty="0">
                <a:solidFill>
                  <a:srgbClr val="0000CC"/>
                </a:solidFill>
                <a:latin typeface="微软雅黑" panose="020B0503020204020204" pitchFamily="34" charset="-122"/>
                <a:ea typeface="微软雅黑" panose="020B0503020204020204" pitchFamily="34" charset="-122"/>
              </a:rPr>
              <a:t>）的局部脱落，进一步加剧了腐蚀</a:t>
            </a:r>
            <a:endParaRPr lang="en-US" altLang="zh-CN" sz="2055" dirty="0">
              <a:solidFill>
                <a:srgbClr val="0000CC"/>
              </a:solidFill>
              <a:latin typeface="微软雅黑" panose="020B0503020204020204" pitchFamily="34" charset="-122"/>
              <a:ea typeface="微软雅黑" panose="020B0503020204020204" pitchFamily="34" charset="-122"/>
            </a:endParaRPr>
          </a:p>
          <a:p>
            <a:pPr eaLnBrk="1" hangingPunct="1">
              <a:lnSpc>
                <a:spcPct val="1500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去离子水中，随着腐蚀温度的升高，腐蚀进一步加剧，</a:t>
            </a:r>
            <a:r>
              <a:rPr lang="en-US" altLang="zh-CN" sz="2055" dirty="0">
                <a:solidFill>
                  <a:srgbClr val="0000CC"/>
                </a:solidFill>
                <a:latin typeface="微软雅黑" panose="020B0503020204020204" pitchFamily="34" charset="-122"/>
                <a:ea typeface="微软雅黑" panose="020B0503020204020204" pitchFamily="34" charset="-122"/>
              </a:rPr>
              <a:t>80</a:t>
            </a:r>
            <a:r>
              <a:rPr lang="zh-CN" altLang="en-US" sz="2055" dirty="0">
                <a:solidFill>
                  <a:srgbClr val="0000CC"/>
                </a:solidFill>
                <a:latin typeface="微软雅黑" panose="020B0503020204020204" pitchFamily="34" charset="-122"/>
                <a:ea typeface="微软雅黑" panose="020B0503020204020204" pitchFamily="34" charset="-122"/>
              </a:rPr>
              <a:t>℃的腐蚀速率是</a:t>
            </a:r>
            <a:r>
              <a:rPr lang="en-US" altLang="zh-CN" sz="2055" dirty="0">
                <a:solidFill>
                  <a:srgbClr val="0000CC"/>
                </a:solidFill>
                <a:latin typeface="微软雅黑" panose="020B0503020204020204" pitchFamily="34" charset="-122"/>
                <a:ea typeface="微软雅黑" panose="020B0503020204020204" pitchFamily="34" charset="-122"/>
              </a:rPr>
              <a:t>25</a:t>
            </a:r>
            <a:r>
              <a:rPr lang="zh-CN" altLang="en-US" sz="2055" dirty="0">
                <a:solidFill>
                  <a:srgbClr val="0000CC"/>
                </a:solidFill>
                <a:latin typeface="微软雅黑" panose="020B0503020204020204" pitchFamily="34" charset="-122"/>
                <a:ea typeface="微软雅黑" panose="020B0503020204020204" pitchFamily="34" charset="-122"/>
              </a:rPr>
              <a:t>℃腐蚀速率的</a:t>
            </a:r>
            <a:r>
              <a:rPr lang="en-US" altLang="zh-CN" sz="2055" dirty="0">
                <a:solidFill>
                  <a:srgbClr val="0000CC"/>
                </a:solidFill>
                <a:latin typeface="微软雅黑" panose="020B0503020204020204" pitchFamily="34" charset="-122"/>
                <a:ea typeface="微软雅黑" panose="020B0503020204020204" pitchFamily="34" charset="-122"/>
              </a:rPr>
              <a:t>5</a:t>
            </a:r>
            <a:r>
              <a:rPr lang="zh-CN" altLang="en-US" sz="2055" dirty="0">
                <a:solidFill>
                  <a:srgbClr val="0000CC"/>
                </a:solidFill>
                <a:latin typeface="微软雅黑" panose="020B0503020204020204" pitchFamily="34" charset="-122"/>
                <a:ea typeface="微软雅黑" panose="020B0503020204020204" pitchFamily="34" charset="-122"/>
              </a:rPr>
              <a:t>倍</a:t>
            </a:r>
            <a:endParaRPr lang="en-US" altLang="zh-CN" sz="2055" dirty="0">
              <a:solidFill>
                <a:srgbClr val="0000CC"/>
              </a:solidFill>
              <a:latin typeface="微软雅黑" panose="020B0503020204020204" pitchFamily="34" charset="-122"/>
              <a:ea typeface="微软雅黑" panose="020B0503020204020204" pitchFamily="34" charset="-122"/>
            </a:endParaRPr>
          </a:p>
          <a:p>
            <a:pPr eaLnBrk="1" hangingPunct="1">
              <a:lnSpc>
                <a:spcPct val="200000"/>
              </a:lnSpc>
              <a:spcBef>
                <a:spcPts val="1028"/>
              </a:spcBef>
              <a:buClr>
                <a:srgbClr val="C00000"/>
              </a:buClr>
              <a:buFont typeface="Wingdings" panose="05000000000000000000" pitchFamily="2" charset="2"/>
              <a:buChar char="n"/>
            </a:pPr>
            <a:r>
              <a:rPr lang="en-US" altLang="zh-CN" sz="2055" dirty="0">
                <a:solidFill>
                  <a:srgbClr val="0000CC"/>
                </a:solidFill>
                <a:latin typeface="微软雅黑" panose="020B0503020204020204" pitchFamily="34" charset="-122"/>
                <a:ea typeface="微软雅黑" panose="020B0503020204020204" pitchFamily="34" charset="-122"/>
              </a:rPr>
              <a:t>Be</a:t>
            </a:r>
            <a:r>
              <a:rPr lang="zh-CN" altLang="en-US" sz="2055" dirty="0">
                <a:solidFill>
                  <a:srgbClr val="0000CC"/>
                </a:solidFill>
                <a:latin typeface="微软雅黑" panose="020B0503020204020204" pitchFamily="34" charset="-122"/>
                <a:ea typeface="微软雅黑" panose="020B0503020204020204" pitchFamily="34" charset="-122"/>
              </a:rPr>
              <a:t>在冷却油中耐蚀性优于去离子水，浸泡</a:t>
            </a:r>
            <a:r>
              <a:rPr lang="en-US" altLang="zh-CN" sz="2055" dirty="0">
                <a:solidFill>
                  <a:srgbClr val="0000CC"/>
                </a:solidFill>
                <a:latin typeface="微软雅黑" panose="020B0503020204020204" pitchFamily="34" charset="-122"/>
                <a:ea typeface="微软雅黑" panose="020B0503020204020204" pitchFamily="34" charset="-122"/>
              </a:rPr>
              <a:t>12</a:t>
            </a:r>
            <a:r>
              <a:rPr lang="zh-CN" altLang="en-US" sz="2055" dirty="0">
                <a:solidFill>
                  <a:srgbClr val="0000CC"/>
                </a:solidFill>
                <a:latin typeface="微软雅黑" panose="020B0503020204020204" pitchFamily="34" charset="-122"/>
                <a:ea typeface="微软雅黑" panose="020B0503020204020204" pitchFamily="34" charset="-122"/>
              </a:rPr>
              <a:t>个月后几乎无质量损失</a:t>
            </a:r>
            <a:endParaRPr lang="en-US" altLang="zh-CN" sz="2055" dirty="0">
              <a:solidFill>
                <a:srgbClr val="0000CC"/>
              </a:solidFill>
              <a:latin typeface="微软雅黑" panose="020B0503020204020204" pitchFamily="34" charset="-122"/>
              <a:ea typeface="微软雅黑" panose="020B0503020204020204" pitchFamily="34" charset="-122"/>
            </a:endParaRPr>
          </a:p>
          <a:p>
            <a:pPr eaLnBrk="1" hangingPunct="1">
              <a:lnSpc>
                <a:spcPct val="200000"/>
              </a:lnSpc>
              <a:spcBef>
                <a:spcPts val="1028"/>
              </a:spcBef>
              <a:buClr>
                <a:srgbClr val="C00000"/>
              </a:buClr>
              <a:buFont typeface="Wingdings" panose="05000000000000000000" pitchFamily="2" charset="2"/>
              <a:buChar char="n"/>
            </a:pPr>
            <a:r>
              <a:rPr lang="zh-CN" altLang="en-US" sz="2055" dirty="0">
                <a:solidFill>
                  <a:srgbClr val="0000CC"/>
                </a:solidFill>
                <a:latin typeface="微软雅黑" panose="020B0503020204020204" pitchFamily="34" charset="-122"/>
                <a:ea typeface="微软雅黑" panose="020B0503020204020204" pitchFamily="34" charset="-122"/>
              </a:rPr>
              <a:t>静态封闭环境中的浸泡腐蚀，由于腐蚀产物的再吸附，影响腐蚀速率的测量精确性；开展动态介质腐蚀试验非常必要。</a:t>
            </a:r>
            <a:endParaRPr lang="zh-CN" altLang="en-US" sz="1800" dirty="0">
              <a:solidFill>
                <a:srgbClr val="0000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66053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31825" y="1268413"/>
            <a:ext cx="9178925" cy="0"/>
          </a:xfrm>
          <a:prstGeom prst="line">
            <a:avLst/>
          </a:prstGeom>
          <a:ln w="76200">
            <a:solidFill>
              <a:srgbClr val="339933"/>
            </a:solidFill>
          </a:ln>
        </p:spPr>
        <p:style>
          <a:lnRef idx="1">
            <a:schemeClr val="accent1"/>
          </a:lnRef>
          <a:fillRef idx="0">
            <a:schemeClr val="accent1"/>
          </a:fillRef>
          <a:effectRef idx="0">
            <a:schemeClr val="accent1"/>
          </a:effectRef>
          <a:fontRef idx="minor">
            <a:schemeClr val="tx1"/>
          </a:fontRef>
        </p:style>
      </p:cxnSp>
      <p:pic>
        <p:nvPicPr>
          <p:cNvPr id="5" name="Picture 2" descr="F:\西南交通大学校徽1.gif"/>
          <p:cNvPicPr>
            <a:picLocks noChangeAspect="1" noChangeArrowheads="1"/>
          </p:cNvPicPr>
          <p:nvPr/>
        </p:nvPicPr>
        <p:blipFill>
          <a:blip r:embed="rId2" cstate="print"/>
          <a:srcRect/>
          <a:stretch>
            <a:fillRect/>
          </a:stretch>
        </p:blipFill>
        <p:spPr bwMode="auto">
          <a:xfrm>
            <a:off x="5508527" y="188640"/>
            <a:ext cx="683707" cy="792000"/>
          </a:xfrm>
          <a:prstGeom prst="rect">
            <a:avLst/>
          </a:prstGeom>
          <a:noFill/>
          <a:ln w="9525">
            <a:solidFill>
              <a:schemeClr val="bg1"/>
            </a:solidFill>
            <a:miter lim="800000"/>
            <a:headEnd/>
            <a:tailEnd/>
          </a:ln>
          <a:effectLst>
            <a:softEdge rad="63500"/>
          </a:effectLst>
        </p:spPr>
      </p:pic>
      <p:cxnSp>
        <p:nvCxnSpPr>
          <p:cNvPr id="6" name="直接连接符 5"/>
          <p:cNvCxnSpPr/>
          <p:nvPr/>
        </p:nvCxnSpPr>
        <p:spPr>
          <a:xfrm>
            <a:off x="6238875" y="571500"/>
            <a:ext cx="3095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8485" name="TextBox 6"/>
          <p:cNvSpPr txBox="1">
            <a:spLocks noChangeArrowheads="1"/>
          </p:cNvSpPr>
          <p:nvPr/>
        </p:nvSpPr>
        <p:spPr bwMode="auto">
          <a:xfrm>
            <a:off x="6372225" y="260350"/>
            <a:ext cx="283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3399"/>
                </a:solidFill>
                <a:effectLst/>
                <a:uLnTx/>
                <a:uFillTx/>
                <a:latin typeface="Arial" panose="020B0604020202020204" pitchFamily="34" charset="0"/>
                <a:ea typeface="楷体" panose="02010609060101010101" pitchFamily="49" charset="-122"/>
                <a:cs typeface="Arial" panose="020B0604020202020204" pitchFamily="34" charset="0"/>
              </a:rPr>
              <a:t>Southwest Jiaotong University</a:t>
            </a:r>
            <a:endParaRPr kumimoji="0" lang="zh-CN" altLang="en-US" sz="1400" b="1" i="0" u="none" strike="noStrike" kern="1200" cap="none" spc="0" normalizeH="0" baseline="0" noProof="0">
              <a:ln>
                <a:noFill/>
              </a:ln>
              <a:solidFill>
                <a:srgbClr val="003399"/>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148486" name="TextBox 7"/>
          <p:cNvSpPr txBox="1">
            <a:spLocks noChangeArrowheads="1"/>
          </p:cNvSpPr>
          <p:nvPr/>
        </p:nvSpPr>
        <p:spPr bwMode="auto">
          <a:xfrm>
            <a:off x="6071071" y="609000"/>
            <a:ext cx="3627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1" u="none" strike="noStrike" kern="1200" cap="none" spc="0" normalizeH="0" baseline="0" noProof="0" dirty="0">
                <a:ln>
                  <a:noFill/>
                </a:ln>
                <a:solidFill>
                  <a:srgbClr val="339933"/>
                </a:solidFill>
                <a:effectLst/>
                <a:uLnTx/>
                <a:uFillTx/>
                <a:latin typeface="Arial" panose="020B0604020202020204" pitchFamily="34" charset="0"/>
                <a:ea typeface="宋体" panose="02010600030101010101" pitchFamily="2" charset="-122"/>
                <a:cs typeface="Arial" panose="020B0604020202020204" pitchFamily="34" charset="0"/>
              </a:rPr>
              <a:t>School of material science and engineering</a:t>
            </a:r>
          </a:p>
        </p:txBody>
      </p:sp>
      <p:sp>
        <p:nvSpPr>
          <p:cNvPr id="148492" name="文本框 2"/>
          <p:cNvSpPr txBox="1">
            <a:spLocks noChangeArrowheads="1"/>
          </p:cNvSpPr>
          <p:nvPr/>
        </p:nvSpPr>
        <p:spPr bwMode="auto">
          <a:xfrm>
            <a:off x="1416050" y="6027737"/>
            <a:ext cx="7608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444444"/>
                </a:solidFill>
                <a:effectLst/>
                <a:uLnTx/>
                <a:uFillTx/>
                <a:latin typeface="等线" panose="02010600030101010101" pitchFamily="2" charset="-122"/>
                <a:ea typeface="等线" panose="02010600030101010101" pitchFamily="2" charset="-122"/>
                <a:cs typeface="Times New Roman" panose="02020603050405020304" pitchFamily="18" charset="0"/>
              </a:rPr>
              <a:t>材料先进技术教育部重点实验室，材料科学与工程学院</a:t>
            </a:r>
            <a:endParaRPr kumimoji="1" lang="en-US" altLang="zh-CN" sz="2400" b="1" i="0" u="none" strike="noStrike" kern="1200" cap="none" spc="0" normalizeH="0" baseline="0" noProof="0" dirty="0">
              <a:ln>
                <a:noFill/>
              </a:ln>
              <a:solidFill>
                <a:srgbClr val="444444"/>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444444"/>
                </a:solidFill>
                <a:effectLst/>
                <a:uLnTx/>
                <a:uFillTx/>
                <a:latin typeface="等线" panose="02010600030101010101" pitchFamily="2" charset="-122"/>
                <a:ea typeface="等线" panose="02010600030101010101" pitchFamily="2" charset="-122"/>
                <a:cs typeface="Times New Roman" panose="02020603050405020304" pitchFamily="18" charset="0"/>
              </a:rPr>
              <a:t>西南交通大学，成都，</a:t>
            </a:r>
            <a:r>
              <a:rPr kumimoji="1" lang="en-US" altLang="zh-CN" sz="2400" b="1" i="0" u="none" strike="noStrike" kern="1200" cap="none" spc="0" normalizeH="0" baseline="0" noProof="0" dirty="0">
                <a:ln>
                  <a:noFill/>
                </a:ln>
                <a:solidFill>
                  <a:srgbClr val="444444"/>
                </a:solidFill>
                <a:effectLst/>
                <a:uLnTx/>
                <a:uFillTx/>
                <a:latin typeface="等线" panose="02010600030101010101" pitchFamily="2" charset="-122"/>
                <a:ea typeface="等线" panose="02010600030101010101" pitchFamily="2" charset="-122"/>
                <a:cs typeface="Times New Roman" panose="02020603050405020304" pitchFamily="18" charset="0"/>
              </a:rPr>
              <a:t>610031</a:t>
            </a:r>
            <a:endParaRPr kumimoji="1" lang="zh-CN" altLang="en-US" sz="2400" b="1" i="0" u="none" strike="noStrike" kern="1200" cap="none" spc="0" normalizeH="0" baseline="0" noProof="0" dirty="0">
              <a:ln>
                <a:noFill/>
              </a:ln>
              <a:solidFill>
                <a:srgbClr val="444444"/>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14" name="文本框 3">
            <a:extLst>
              <a:ext uri="{FF2B5EF4-FFF2-40B4-BE49-F238E27FC236}">
                <a16:creationId xmlns:a16="http://schemas.microsoft.com/office/drawing/2014/main" id="{3272705E-F15E-4244-BFC7-CFF73EFBCAE6}"/>
              </a:ext>
            </a:extLst>
          </p:cNvPr>
          <p:cNvSpPr txBox="1">
            <a:spLocks noChangeArrowheads="1"/>
          </p:cNvSpPr>
          <p:nvPr/>
        </p:nvSpPr>
        <p:spPr bwMode="auto">
          <a:xfrm>
            <a:off x="5292502" y="2691627"/>
            <a:ext cx="4234189" cy="191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lgn="ctr" eaLnBrk="1" hangingPunct="1">
              <a:lnSpc>
                <a:spcPct val="130000"/>
              </a:lnSpc>
              <a:spcBef>
                <a:spcPct val="0"/>
              </a:spcBef>
              <a:buFontTx/>
              <a:buNone/>
            </a:pPr>
            <a:r>
              <a:rPr kumimoji="0" lang="zh-CN" altLang="en-US" sz="4800" dirty="0">
                <a:solidFill>
                  <a:srgbClr val="FF0000"/>
                </a:solidFill>
                <a:latin typeface="黑体" panose="02010609060101010101" pitchFamily="49" charset="-122"/>
                <a:ea typeface="黑体" panose="02010609060101010101" pitchFamily="49" charset="-122"/>
              </a:rPr>
              <a:t> 敬请指正！</a:t>
            </a:r>
            <a:endParaRPr kumimoji="0" lang="en-US" altLang="zh-CN" sz="4800" dirty="0">
              <a:solidFill>
                <a:srgbClr val="FF0000"/>
              </a:solidFill>
              <a:latin typeface="黑体" panose="02010609060101010101" pitchFamily="49" charset="-122"/>
              <a:ea typeface="黑体" panose="02010609060101010101" pitchFamily="49" charset="-122"/>
            </a:endParaRPr>
          </a:p>
          <a:p>
            <a:pPr algn="ctr" eaLnBrk="1" hangingPunct="1">
              <a:lnSpc>
                <a:spcPct val="130000"/>
              </a:lnSpc>
              <a:spcBef>
                <a:spcPct val="0"/>
              </a:spcBef>
              <a:buFontTx/>
              <a:buNone/>
            </a:pPr>
            <a:r>
              <a:rPr kumimoji="0" lang="en-US" altLang="zh-CN" sz="4800" dirty="0">
                <a:solidFill>
                  <a:srgbClr val="FF0000"/>
                </a:solidFill>
                <a:latin typeface="Arial" panose="020B0604020202020204" pitchFamily="34" charset="0"/>
                <a:ea typeface="黑体" panose="02010609060101010101" pitchFamily="49" charset="-122"/>
                <a:cs typeface="Arial" panose="020B0604020202020204" pitchFamily="34" charset="0"/>
              </a:rPr>
              <a:t>Thank You!</a:t>
            </a:r>
          </a:p>
        </p:txBody>
      </p:sp>
      <p:pic>
        <p:nvPicPr>
          <p:cNvPr id="2" name="图片 1"/>
          <p:cNvPicPr>
            <a:picLocks noChangeAspect="1"/>
          </p:cNvPicPr>
          <p:nvPr/>
        </p:nvPicPr>
        <p:blipFill>
          <a:blip r:embed="rId3"/>
          <a:stretch>
            <a:fillRect/>
          </a:stretch>
        </p:blipFill>
        <p:spPr>
          <a:xfrm>
            <a:off x="323950" y="1650828"/>
            <a:ext cx="4418816" cy="3325934"/>
          </a:xfrm>
          <a:prstGeom prst="rect">
            <a:avLst/>
          </a:prstGeom>
        </p:spPr>
      </p:pic>
    </p:spTree>
    <p:extLst>
      <p:ext uri="{BB962C8B-B14F-4D97-AF65-F5344CB8AC3E}">
        <p14:creationId xmlns:p14="http://schemas.microsoft.com/office/powerpoint/2010/main" val="1919924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234285" y="1029521"/>
            <a:ext cx="9580811" cy="54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ct val="150000"/>
              </a:lnSpc>
              <a:spcBef>
                <a:spcPts val="1028"/>
              </a:spcBef>
              <a:buClr>
                <a:srgbClr val="C00000"/>
              </a:buClr>
              <a:buFont typeface="Wingdings" panose="05000000000000000000" pitchFamily="2" charset="2"/>
              <a:buChar char="n"/>
            </a:pPr>
            <a:r>
              <a:rPr lang="zh-CN" altLang="en-US" sz="2500" dirty="0">
                <a:solidFill>
                  <a:srgbClr val="002060"/>
                </a:solidFill>
                <a:latin typeface="微软雅黑" panose="020B0503020204020204" pitchFamily="34" charset="-122"/>
                <a:ea typeface="微软雅黑" panose="020B0503020204020204" pitchFamily="34" charset="-122"/>
              </a:rPr>
              <a:t>铍的腐蚀数据</a:t>
            </a:r>
            <a:endParaRPr lang="en-US" altLang="zh-CN" sz="2500" dirty="0">
              <a:solidFill>
                <a:srgbClr val="002060"/>
              </a:solidFill>
              <a:latin typeface="微软雅黑" panose="020B0503020204020204" pitchFamily="34" charset="-122"/>
              <a:ea typeface="微软雅黑" panose="020B0503020204020204" pitchFamily="34" charset="-122"/>
            </a:endParaRPr>
          </a:p>
          <a:p>
            <a:pPr lvl="1" eaLnBrk="1" hangingPunct="1">
              <a:lnSpc>
                <a:spcPts val="3000"/>
              </a:lnSpc>
              <a:spcBef>
                <a:spcPts val="1200"/>
              </a:spcBef>
              <a:buClr>
                <a:srgbClr val="C00000"/>
              </a:buClr>
              <a:buFont typeface="Wingdings" panose="05000000000000000000" pitchFamily="2" charset="2"/>
              <a:buChar char="Ø"/>
            </a:pPr>
            <a:r>
              <a:rPr lang="zh-CN" altLang="en-US" sz="1900" dirty="0">
                <a:solidFill>
                  <a:schemeClr val="tx1"/>
                </a:solidFill>
                <a:latin typeface="等线" panose="02010600030101010101" pitchFamily="2" charset="-122"/>
                <a:ea typeface="等线" panose="02010600030101010101" pitchFamily="2" charset="-122"/>
              </a:rPr>
              <a:t>铍稀缺、有毒、难加工，研究困难，报到少</a:t>
            </a:r>
            <a:endParaRPr lang="en-US" altLang="zh-CN" sz="1900" dirty="0">
              <a:solidFill>
                <a:schemeClr val="tx1"/>
              </a:solidFill>
              <a:latin typeface="等线" panose="02010600030101010101" pitchFamily="2" charset="-122"/>
              <a:ea typeface="等线" panose="02010600030101010101" pitchFamily="2" charset="-122"/>
            </a:endParaRPr>
          </a:p>
          <a:p>
            <a:pPr lvl="1" eaLnBrk="1" hangingPunct="1">
              <a:lnSpc>
                <a:spcPts val="3000"/>
              </a:lnSpc>
              <a:spcBef>
                <a:spcPts val="1200"/>
              </a:spcBef>
              <a:buClr>
                <a:srgbClr val="C00000"/>
              </a:buClr>
              <a:buFont typeface="Wingdings" panose="05000000000000000000" pitchFamily="2" charset="2"/>
              <a:buChar char="Ø"/>
            </a:pPr>
            <a:r>
              <a:rPr lang="zh-CN" altLang="en-US" sz="1900" dirty="0">
                <a:solidFill>
                  <a:schemeClr val="tx1"/>
                </a:solidFill>
                <a:latin typeface="等线" panose="02010600030101010101" pitchFamily="2" charset="-122"/>
                <a:ea typeface="等线" panose="02010600030101010101" pitchFamily="2" charset="-122"/>
              </a:rPr>
              <a:t>国外研究始于上世纪</a:t>
            </a:r>
            <a:r>
              <a:rPr lang="en-US" altLang="zh-CN" sz="1900" dirty="0">
                <a:solidFill>
                  <a:schemeClr val="tx1"/>
                </a:solidFill>
                <a:latin typeface="等线" panose="02010600030101010101" pitchFamily="2" charset="-122"/>
                <a:ea typeface="等线" panose="02010600030101010101" pitchFamily="2" charset="-122"/>
              </a:rPr>
              <a:t>50</a:t>
            </a:r>
            <a:r>
              <a:rPr lang="zh-CN" altLang="en-US" sz="1900" dirty="0">
                <a:solidFill>
                  <a:schemeClr val="tx1"/>
                </a:solidFill>
                <a:latin typeface="等线" panose="02010600030101010101" pitchFamily="2" charset="-122"/>
                <a:ea typeface="等线" panose="02010600030101010101" pitchFamily="2" charset="-122"/>
              </a:rPr>
              <a:t>年代，集中于铍在高温</a:t>
            </a:r>
            <a:r>
              <a:rPr lang="en-US" altLang="zh-CN" sz="1900" dirty="0">
                <a:solidFill>
                  <a:schemeClr val="tx1"/>
                </a:solidFill>
                <a:latin typeface="等线" panose="02010600030101010101" pitchFamily="2" charset="-122"/>
                <a:ea typeface="等线" panose="02010600030101010101" pitchFamily="2" charset="-122"/>
              </a:rPr>
              <a:t>CO</a:t>
            </a:r>
            <a:r>
              <a:rPr lang="en-US" altLang="zh-CN" sz="1900" baseline="-25000" dirty="0">
                <a:solidFill>
                  <a:schemeClr val="tx1"/>
                </a:solidFill>
                <a:latin typeface="等线" panose="02010600030101010101" pitchFamily="2" charset="-122"/>
                <a:ea typeface="等线" panose="02010600030101010101" pitchFamily="2" charset="-122"/>
              </a:rPr>
              <a:t>2</a:t>
            </a:r>
            <a:r>
              <a:rPr lang="zh-CN" altLang="en-US" sz="1900" dirty="0">
                <a:solidFill>
                  <a:schemeClr val="tx1"/>
                </a:solidFill>
                <a:latin typeface="等线" panose="02010600030101010101" pitchFamily="2" charset="-122"/>
                <a:ea typeface="等线" panose="02010600030101010101" pitchFamily="2" charset="-122"/>
              </a:rPr>
              <a:t>、熔融盐</a:t>
            </a:r>
            <a:r>
              <a:rPr lang="en-US" altLang="zh-CN" sz="1900" dirty="0">
                <a:solidFill>
                  <a:schemeClr val="tx1"/>
                </a:solidFill>
                <a:latin typeface="等线" panose="02010600030101010101" pitchFamily="2" charset="-122"/>
                <a:ea typeface="等线" panose="02010600030101010101" pitchFamily="2" charset="-122"/>
              </a:rPr>
              <a:t>/</a:t>
            </a:r>
            <a:r>
              <a:rPr lang="zh-CN" altLang="en-US" sz="1900" dirty="0">
                <a:solidFill>
                  <a:schemeClr val="tx1"/>
                </a:solidFill>
                <a:latin typeface="等线" panose="02010600030101010101" pitchFamily="2" charset="-122"/>
                <a:ea typeface="等线" panose="02010600030101010101" pitchFamily="2" charset="-122"/>
              </a:rPr>
              <a:t>金属、氯化物清洗剂、酸碱中的腐蚀行为，以及铍的夹杂物对腐蚀的影响</a:t>
            </a:r>
            <a:endParaRPr lang="en-US" altLang="zh-CN" sz="1900" dirty="0">
              <a:solidFill>
                <a:schemeClr val="tx1"/>
              </a:solidFill>
              <a:latin typeface="等线" panose="02010600030101010101" pitchFamily="2" charset="-122"/>
              <a:ea typeface="等线" panose="02010600030101010101" pitchFamily="2" charset="-122"/>
            </a:endParaRPr>
          </a:p>
          <a:p>
            <a:pPr lvl="1" eaLnBrk="1" hangingPunct="1">
              <a:lnSpc>
                <a:spcPts val="3000"/>
              </a:lnSpc>
              <a:spcBef>
                <a:spcPts val="1200"/>
              </a:spcBef>
              <a:buClr>
                <a:srgbClr val="C00000"/>
              </a:buClr>
              <a:buFont typeface="Wingdings" panose="05000000000000000000" pitchFamily="2" charset="2"/>
              <a:buChar char="Ø"/>
            </a:pPr>
            <a:r>
              <a:rPr lang="en-US" altLang="zh-CN" sz="1900" dirty="0">
                <a:solidFill>
                  <a:schemeClr val="tx1"/>
                </a:solidFill>
                <a:latin typeface="等线" panose="02010600030101010101" pitchFamily="2" charset="-122"/>
                <a:ea typeface="等线" panose="02010600030101010101" pitchFamily="2" charset="-122"/>
              </a:rPr>
              <a:t>1987</a:t>
            </a:r>
            <a:r>
              <a:rPr lang="zh-CN" altLang="en-US" sz="1900" dirty="0">
                <a:solidFill>
                  <a:schemeClr val="tx1"/>
                </a:solidFill>
                <a:latin typeface="等线" panose="02010600030101010101" pitchFamily="2" charset="-122"/>
                <a:ea typeface="等线" panose="02010600030101010101" pitchFamily="2" charset="-122"/>
              </a:rPr>
              <a:t>年，</a:t>
            </a:r>
            <a:r>
              <a:rPr lang="en-US" altLang="zh-CN" sz="1900" dirty="0">
                <a:solidFill>
                  <a:schemeClr val="tx1"/>
                </a:solidFill>
                <a:latin typeface="等线" panose="02010600030101010101" pitchFamily="2" charset="-122"/>
                <a:ea typeface="等线" panose="02010600030101010101" pitchFamily="2" charset="-122"/>
              </a:rPr>
              <a:t>ASM Metal Handbook</a:t>
            </a:r>
            <a:r>
              <a:rPr lang="zh-CN" altLang="en-US" sz="1900" dirty="0">
                <a:solidFill>
                  <a:schemeClr val="tx1"/>
                </a:solidFill>
                <a:latin typeface="等线" panose="02010600030101010101" pitchFamily="2" charset="-122"/>
                <a:ea typeface="等线" panose="02010600030101010101" pitchFamily="2" charset="-122"/>
              </a:rPr>
              <a:t>中报到了铍在纯水中的腐蚀速率</a:t>
            </a:r>
            <a:r>
              <a:rPr lang="zh-CN" altLang="en-US" sz="1900" dirty="0">
                <a:solidFill>
                  <a:srgbClr val="FF0101"/>
                </a:solidFill>
                <a:latin typeface="等线" panose="02010600030101010101" pitchFamily="2" charset="-122"/>
                <a:ea typeface="等线" panose="02010600030101010101" pitchFamily="2" charset="-122"/>
              </a:rPr>
              <a:t>小于</a:t>
            </a:r>
            <a:r>
              <a:rPr lang="en-US" altLang="zh-CN" sz="1900" dirty="0">
                <a:solidFill>
                  <a:srgbClr val="FF0101"/>
                </a:solidFill>
                <a:latin typeface="等线" panose="02010600030101010101" pitchFamily="2" charset="-122"/>
                <a:ea typeface="等线" panose="02010600030101010101" pitchFamily="2" charset="-122"/>
              </a:rPr>
              <a:t>25 </a:t>
            </a:r>
            <a:r>
              <a:rPr lang="en-US" altLang="zh-CN" sz="1900" dirty="0" err="1">
                <a:solidFill>
                  <a:srgbClr val="FF0101"/>
                </a:solidFill>
                <a:latin typeface="等线" panose="02010600030101010101" pitchFamily="2" charset="-122"/>
                <a:ea typeface="等线" panose="02010600030101010101" pitchFamily="2" charset="-122"/>
              </a:rPr>
              <a:t>μm</a:t>
            </a:r>
            <a:r>
              <a:rPr lang="en-US" altLang="zh-CN" sz="1900" dirty="0">
                <a:solidFill>
                  <a:srgbClr val="FF0101"/>
                </a:solidFill>
                <a:latin typeface="等线" panose="02010600030101010101" pitchFamily="2" charset="-122"/>
                <a:ea typeface="等线" panose="02010600030101010101" pitchFamily="2" charset="-122"/>
              </a:rPr>
              <a:t>/</a:t>
            </a:r>
            <a:r>
              <a:rPr lang="zh-CN" altLang="en-US" sz="1900" dirty="0">
                <a:solidFill>
                  <a:srgbClr val="FF0101"/>
                </a:solidFill>
                <a:latin typeface="等线" panose="02010600030101010101" pitchFamily="2" charset="-122"/>
                <a:ea typeface="等线" panose="02010600030101010101" pitchFamily="2" charset="-122"/>
              </a:rPr>
              <a:t>年</a:t>
            </a:r>
            <a:endParaRPr lang="en-US" altLang="zh-CN" sz="1900" dirty="0">
              <a:solidFill>
                <a:srgbClr val="FF0101"/>
              </a:solidFill>
              <a:latin typeface="等线" panose="02010600030101010101" pitchFamily="2" charset="-122"/>
              <a:ea typeface="等线" panose="02010600030101010101" pitchFamily="2" charset="-122"/>
            </a:endParaRPr>
          </a:p>
          <a:p>
            <a:pPr lvl="1" eaLnBrk="1" hangingPunct="1">
              <a:lnSpc>
                <a:spcPts val="3000"/>
              </a:lnSpc>
              <a:spcBef>
                <a:spcPts val="1200"/>
              </a:spcBef>
              <a:buClr>
                <a:srgbClr val="C00000"/>
              </a:buClr>
              <a:buFont typeface="Wingdings" panose="05000000000000000000" pitchFamily="2" charset="2"/>
              <a:buChar char="Ø"/>
            </a:pPr>
            <a:r>
              <a:rPr lang="zh-CN" altLang="zh-CN" sz="1900" dirty="0">
                <a:solidFill>
                  <a:schemeClr val="tx1"/>
                </a:solidFill>
                <a:latin typeface="等线" panose="02010600030101010101" pitchFamily="2" charset="-122"/>
                <a:ea typeface="等线" panose="02010600030101010101" pitchFamily="2" charset="-122"/>
              </a:rPr>
              <a:t>魏光荣等</a:t>
            </a:r>
            <a:r>
              <a:rPr lang="zh-CN" altLang="en-US" sz="1900" dirty="0">
                <a:solidFill>
                  <a:schemeClr val="tx1"/>
                </a:solidFill>
                <a:latin typeface="等线" panose="02010600030101010101" pitchFamily="2" charset="-122"/>
                <a:ea typeface="等线" panose="02010600030101010101" pitchFamily="2" charset="-122"/>
              </a:rPr>
              <a:t>研究了</a:t>
            </a:r>
            <a:r>
              <a:rPr lang="zh-CN" altLang="zh-CN" sz="1900" dirty="0">
                <a:solidFill>
                  <a:schemeClr val="tx1"/>
                </a:solidFill>
                <a:latin typeface="等线" panose="02010600030101010101" pitchFamily="2" charset="-122"/>
                <a:ea typeface="等线" panose="02010600030101010101" pitchFamily="2" charset="-122"/>
              </a:rPr>
              <a:t>含硼、钆的水介质中</a:t>
            </a:r>
            <a:r>
              <a:rPr lang="zh-CN" altLang="en-US" sz="1900" dirty="0">
                <a:solidFill>
                  <a:schemeClr val="tx1"/>
                </a:solidFill>
                <a:latin typeface="等线" panose="02010600030101010101" pitchFamily="2" charset="-122"/>
                <a:ea typeface="等线" panose="02010600030101010101" pitchFamily="2" charset="-122"/>
              </a:rPr>
              <a:t>铍</a:t>
            </a:r>
            <a:r>
              <a:rPr lang="zh-CN" altLang="zh-CN" sz="1900" dirty="0">
                <a:solidFill>
                  <a:schemeClr val="tx1"/>
                </a:solidFill>
                <a:latin typeface="等线" panose="02010600030101010101" pitchFamily="2" charset="-122"/>
                <a:ea typeface="等线" panose="02010600030101010101" pitchFamily="2" charset="-122"/>
              </a:rPr>
              <a:t>的腐蚀行为</a:t>
            </a:r>
            <a:r>
              <a:rPr lang="zh-CN" altLang="en-US" sz="1900" dirty="0">
                <a:solidFill>
                  <a:schemeClr val="tx1"/>
                </a:solidFill>
                <a:latin typeface="等线" panose="02010600030101010101" pitchFamily="2" charset="-122"/>
                <a:ea typeface="等线" panose="02010600030101010101" pitchFamily="2" charset="-122"/>
              </a:rPr>
              <a:t>。</a:t>
            </a:r>
            <a:r>
              <a:rPr lang="zh-CN" altLang="zh-CN" sz="1900" dirty="0">
                <a:solidFill>
                  <a:schemeClr val="tx1"/>
                </a:solidFill>
                <a:latin typeface="等线" panose="02010600030101010101" pitchFamily="2" charset="-122"/>
                <a:ea typeface="等线" panose="02010600030101010101" pitchFamily="2" charset="-122"/>
              </a:rPr>
              <a:t>含钆水</a:t>
            </a:r>
            <a:r>
              <a:rPr lang="zh-CN" altLang="en-US" sz="1900" dirty="0">
                <a:solidFill>
                  <a:schemeClr val="tx1"/>
                </a:solidFill>
                <a:latin typeface="等线" panose="02010600030101010101" pitchFamily="2" charset="-122"/>
                <a:ea typeface="等线" panose="02010600030101010101" pitchFamily="2" charset="-122"/>
              </a:rPr>
              <a:t>中</a:t>
            </a:r>
            <a:r>
              <a:rPr lang="en-US" altLang="zh-CN" sz="1900" dirty="0">
                <a:solidFill>
                  <a:schemeClr val="tx1"/>
                </a:solidFill>
                <a:latin typeface="等线" panose="02010600030101010101" pitchFamily="2" charset="-122"/>
                <a:ea typeface="等线" panose="02010600030101010101" pitchFamily="2" charset="-122"/>
              </a:rPr>
              <a:t>——</a:t>
            </a:r>
            <a:r>
              <a:rPr lang="zh-CN" altLang="zh-CN" sz="1900" dirty="0">
                <a:solidFill>
                  <a:schemeClr val="tx1"/>
                </a:solidFill>
                <a:latin typeface="等线" panose="02010600030101010101" pitchFamily="2" charset="-122"/>
                <a:ea typeface="等线" panose="02010600030101010101" pitchFamily="2" charset="-122"/>
              </a:rPr>
              <a:t>耐蚀性</a:t>
            </a:r>
            <a:r>
              <a:rPr lang="zh-CN" altLang="en-US" sz="1900" dirty="0">
                <a:solidFill>
                  <a:schemeClr val="tx1"/>
                </a:solidFill>
                <a:latin typeface="等线" panose="02010600030101010101" pitchFamily="2" charset="-122"/>
                <a:ea typeface="等线" panose="02010600030101010101" pitchFamily="2" charset="-122"/>
              </a:rPr>
              <a:t>较好；</a:t>
            </a:r>
            <a:r>
              <a:rPr lang="zh-CN" altLang="zh-CN" sz="1900" dirty="0">
                <a:solidFill>
                  <a:schemeClr val="tx1"/>
                </a:solidFill>
                <a:latin typeface="等线" panose="02010600030101010101" pitchFamily="2" charset="-122"/>
                <a:ea typeface="等线" panose="02010600030101010101" pitchFamily="2" charset="-122"/>
              </a:rPr>
              <a:t>含硼</a:t>
            </a:r>
            <a:r>
              <a:rPr lang="zh-CN" altLang="en-US" sz="1900" dirty="0">
                <a:solidFill>
                  <a:schemeClr val="tx1"/>
                </a:solidFill>
                <a:latin typeface="等线" panose="02010600030101010101" pitchFamily="2" charset="-122"/>
                <a:ea typeface="等线" panose="02010600030101010101" pitchFamily="2" charset="-122"/>
              </a:rPr>
              <a:t>水中</a:t>
            </a:r>
            <a:r>
              <a:rPr lang="en-US" altLang="zh-CN" sz="1900" dirty="0">
                <a:solidFill>
                  <a:schemeClr val="tx1"/>
                </a:solidFill>
                <a:latin typeface="等线" panose="02010600030101010101" pitchFamily="2" charset="-122"/>
                <a:ea typeface="等线" panose="02010600030101010101" pitchFamily="2" charset="-122"/>
              </a:rPr>
              <a:t>——</a:t>
            </a:r>
            <a:r>
              <a:rPr lang="zh-CN" altLang="zh-CN" sz="1900" dirty="0">
                <a:solidFill>
                  <a:schemeClr val="tx1"/>
                </a:solidFill>
                <a:latin typeface="等线" panose="02010600030101010101" pitchFamily="2" charset="-122"/>
                <a:ea typeface="等线" panose="02010600030101010101" pitchFamily="2" charset="-122"/>
              </a:rPr>
              <a:t>严重的点蚀和溃疡腐蚀。</a:t>
            </a:r>
            <a:endParaRPr lang="en-US" altLang="zh-CN" sz="1900" dirty="0">
              <a:solidFill>
                <a:schemeClr val="tx1"/>
              </a:solidFill>
              <a:latin typeface="等线" panose="02010600030101010101" pitchFamily="2" charset="-122"/>
              <a:ea typeface="等线" panose="02010600030101010101" pitchFamily="2" charset="-122"/>
            </a:endParaRPr>
          </a:p>
          <a:p>
            <a:pPr lvl="1" eaLnBrk="1" hangingPunct="1">
              <a:lnSpc>
                <a:spcPts val="3000"/>
              </a:lnSpc>
              <a:spcBef>
                <a:spcPts val="1200"/>
              </a:spcBef>
              <a:buClr>
                <a:srgbClr val="C00000"/>
              </a:buClr>
              <a:buFont typeface="Wingdings" panose="05000000000000000000" pitchFamily="2" charset="2"/>
              <a:buChar char="Ø"/>
            </a:pPr>
            <a:r>
              <a:rPr lang="zh-CN" altLang="zh-CN" sz="1900" dirty="0">
                <a:solidFill>
                  <a:schemeClr val="tx1"/>
                </a:solidFill>
                <a:latin typeface="等线" panose="02010600030101010101" pitchFamily="2" charset="-122"/>
                <a:ea typeface="等线" panose="02010600030101010101" pitchFamily="2" charset="-122"/>
              </a:rPr>
              <a:t>郑莉芳等采用失重法研究了铍在冷却油中的耐腐蚀性能，估算</a:t>
            </a:r>
            <a:r>
              <a:rPr lang="zh-CN" altLang="en-US" sz="1900" dirty="0">
                <a:solidFill>
                  <a:schemeClr val="tx1"/>
                </a:solidFill>
                <a:latin typeface="等线" panose="02010600030101010101" pitchFamily="2" charset="-122"/>
                <a:ea typeface="等线" panose="02010600030101010101" pitchFamily="2" charset="-122"/>
              </a:rPr>
              <a:t>出铍</a:t>
            </a:r>
            <a:r>
              <a:rPr lang="zh-CN" altLang="zh-CN" sz="1900" dirty="0">
                <a:solidFill>
                  <a:schemeClr val="tx1"/>
                </a:solidFill>
                <a:latin typeface="等线" panose="02010600030101010101" pitchFamily="2" charset="-122"/>
                <a:ea typeface="等线" panose="02010600030101010101" pitchFamily="2" charset="-122"/>
              </a:rPr>
              <a:t>束流管</a:t>
            </a:r>
            <a:r>
              <a:rPr lang="en-US" altLang="zh-CN" sz="1900" dirty="0">
                <a:solidFill>
                  <a:srgbClr val="FF0101"/>
                </a:solidFill>
                <a:latin typeface="等线" panose="02010600030101010101" pitchFamily="2" charset="-122"/>
                <a:ea typeface="等线" panose="02010600030101010101" pitchFamily="2" charset="-122"/>
              </a:rPr>
              <a:t>10</a:t>
            </a:r>
            <a:r>
              <a:rPr lang="zh-CN" altLang="zh-CN" sz="1900" dirty="0">
                <a:solidFill>
                  <a:srgbClr val="FF0101"/>
                </a:solidFill>
                <a:latin typeface="等线" panose="02010600030101010101" pitchFamily="2" charset="-122"/>
                <a:ea typeface="等线" panose="02010600030101010101" pitchFamily="2" charset="-122"/>
              </a:rPr>
              <a:t>年</a:t>
            </a:r>
            <a:r>
              <a:rPr lang="zh-CN" altLang="en-US" sz="1900" dirty="0">
                <a:solidFill>
                  <a:srgbClr val="FF0101"/>
                </a:solidFill>
                <a:latin typeface="等线" panose="02010600030101010101" pitchFamily="2" charset="-122"/>
                <a:ea typeface="等线" panose="02010600030101010101" pitchFamily="2" charset="-122"/>
              </a:rPr>
              <a:t>设计寿命内</a:t>
            </a:r>
            <a:r>
              <a:rPr lang="zh-CN" altLang="zh-CN" sz="1900" dirty="0">
                <a:solidFill>
                  <a:srgbClr val="FF0101"/>
                </a:solidFill>
                <a:latin typeface="等线" panose="02010600030101010101" pitchFamily="2" charset="-122"/>
                <a:ea typeface="等线" panose="02010600030101010101" pitchFamily="2" charset="-122"/>
              </a:rPr>
              <a:t>的最大腐蚀深度为</a:t>
            </a:r>
            <a:r>
              <a:rPr lang="en-US" altLang="zh-CN" sz="1900" dirty="0">
                <a:solidFill>
                  <a:srgbClr val="FF0101"/>
                </a:solidFill>
                <a:latin typeface="等线" panose="02010600030101010101" pitchFamily="2" charset="-122"/>
                <a:ea typeface="等线" panose="02010600030101010101" pitchFamily="2" charset="-122"/>
              </a:rPr>
              <a:t>19.9 </a:t>
            </a:r>
            <a:r>
              <a:rPr lang="en-US" altLang="zh-CN" sz="1900" dirty="0" err="1">
                <a:solidFill>
                  <a:srgbClr val="FF0101"/>
                </a:solidFill>
                <a:latin typeface="等线" panose="02010600030101010101" pitchFamily="2" charset="-122"/>
                <a:ea typeface="等线" panose="02010600030101010101" pitchFamily="2" charset="-122"/>
              </a:rPr>
              <a:t>μm</a:t>
            </a:r>
            <a:r>
              <a:rPr lang="zh-CN" altLang="en-US" sz="1900" dirty="0">
                <a:solidFill>
                  <a:schemeClr val="tx1"/>
                </a:solidFill>
                <a:latin typeface="等线" panose="02010600030101010101" pitchFamily="2" charset="-122"/>
                <a:ea typeface="等线" panose="02010600030101010101" pitchFamily="2" charset="-122"/>
              </a:rPr>
              <a:t>；</a:t>
            </a:r>
            <a:r>
              <a:rPr lang="en-US" altLang="zh-CN" sz="1900" dirty="0">
                <a:solidFill>
                  <a:schemeClr val="tx1"/>
                </a:solidFill>
                <a:latin typeface="等线" panose="02010600030101010101" pitchFamily="2" charset="-122"/>
                <a:ea typeface="等线" panose="02010600030101010101" pitchFamily="2" charset="-122"/>
              </a:rPr>
              <a:t>γ</a:t>
            </a:r>
            <a:r>
              <a:rPr lang="zh-CN" altLang="zh-CN" sz="1900" dirty="0">
                <a:solidFill>
                  <a:schemeClr val="tx1"/>
                </a:solidFill>
                <a:latin typeface="等线" panose="02010600030101010101" pitchFamily="2" charset="-122"/>
                <a:ea typeface="等线" panose="02010600030101010101" pitchFamily="2" charset="-122"/>
              </a:rPr>
              <a:t>和中子预辐照促进铍在冷却油中的腐蚀，单独</a:t>
            </a:r>
            <a:r>
              <a:rPr lang="en-US" altLang="zh-CN" sz="1900" dirty="0">
                <a:solidFill>
                  <a:schemeClr val="tx1"/>
                </a:solidFill>
                <a:latin typeface="等线" panose="02010600030101010101" pitchFamily="2" charset="-122"/>
                <a:ea typeface="等线" panose="02010600030101010101" pitchFamily="2" charset="-122"/>
              </a:rPr>
              <a:t>γ</a:t>
            </a:r>
            <a:r>
              <a:rPr lang="zh-CN" altLang="zh-CN" sz="1900" dirty="0">
                <a:solidFill>
                  <a:schemeClr val="tx1"/>
                </a:solidFill>
                <a:latin typeface="等线" panose="02010600030101010101" pitchFamily="2" charset="-122"/>
                <a:ea typeface="等线" panose="02010600030101010101" pitchFamily="2" charset="-122"/>
              </a:rPr>
              <a:t>预辐照的影响最大。</a:t>
            </a:r>
          </a:p>
          <a:p>
            <a:pPr lvl="1" eaLnBrk="1" hangingPunct="1">
              <a:lnSpc>
                <a:spcPts val="3000"/>
              </a:lnSpc>
              <a:spcBef>
                <a:spcPts val="1200"/>
              </a:spcBef>
              <a:buClr>
                <a:srgbClr val="C00000"/>
              </a:buClr>
              <a:buFont typeface="Wingdings" panose="05000000000000000000" pitchFamily="2" charset="2"/>
              <a:buChar char="Ø"/>
            </a:pPr>
            <a:endParaRPr lang="zh-CN" altLang="en-US" sz="2000" dirty="0">
              <a:solidFill>
                <a:srgbClr val="0000CC"/>
              </a:solidFill>
              <a:latin typeface="等线" panose="02010600030101010101" pitchFamily="2" charset="-122"/>
              <a:ea typeface="等线" panose="02010600030101010101" pitchFamily="2" charset="-122"/>
            </a:endParaRPr>
          </a:p>
        </p:txBody>
      </p:sp>
      <p:sp>
        <p:nvSpPr>
          <p:cNvPr id="4" name="文本框 3">
            <a:extLst>
              <a:ext uri="{FF2B5EF4-FFF2-40B4-BE49-F238E27FC236}">
                <a16:creationId xmlns:a16="http://schemas.microsoft.com/office/drawing/2014/main" id="{98C15788-77E2-4416-BB72-AF907A130E6F}"/>
              </a:ext>
            </a:extLst>
          </p:cNvPr>
          <p:cNvSpPr txBox="1"/>
          <p:nvPr/>
        </p:nvSpPr>
        <p:spPr>
          <a:xfrm>
            <a:off x="179934" y="260648"/>
            <a:ext cx="2031325" cy="646331"/>
          </a:xfrm>
          <a:prstGeom prst="rect">
            <a:avLst/>
          </a:prstGeom>
          <a:noFill/>
        </p:spPr>
        <p:txBody>
          <a:bodyPr wrap="none" rtlCol="0">
            <a:spAutoFit/>
          </a:bodyPr>
          <a:lstStyle/>
          <a:p>
            <a:r>
              <a:rPr lang="zh-CN" altLang="en-US" sz="3600" dirty="0">
                <a:solidFill>
                  <a:srgbClr val="C00000"/>
                </a:solidFill>
                <a:latin typeface="微软雅黑" panose="020B0503020204020204" pitchFamily="34" charset="-122"/>
                <a:ea typeface="微软雅黑" panose="020B0503020204020204" pitchFamily="34" charset="-122"/>
              </a:rPr>
              <a:t>研究现状</a:t>
            </a:r>
          </a:p>
        </p:txBody>
      </p:sp>
      <p:sp>
        <p:nvSpPr>
          <p:cNvPr id="3" name="文本框 2"/>
          <p:cNvSpPr txBox="1"/>
          <p:nvPr/>
        </p:nvSpPr>
        <p:spPr>
          <a:xfrm>
            <a:off x="179934" y="6025860"/>
            <a:ext cx="10657184" cy="461665"/>
          </a:xfrm>
          <a:prstGeom prst="rect">
            <a:avLst/>
          </a:prstGeom>
          <a:noFill/>
        </p:spPr>
        <p:txBody>
          <a:bodyPr wrap="square" rtlCol="0">
            <a:spAutoFit/>
          </a:bodyPr>
          <a:lstStyle/>
          <a:p>
            <a:r>
              <a:rPr lang="zh-CN" altLang="en-US" sz="2300" dirty="0">
                <a:solidFill>
                  <a:srgbClr val="C00000"/>
                </a:solidFill>
                <a:latin typeface="微软雅黑" panose="020B0503020204020204" pitchFamily="34" charset="-122"/>
                <a:ea typeface="微软雅黑" panose="020B0503020204020204" pitchFamily="34" charset="-122"/>
              </a:rPr>
              <a:t>存在问题</a:t>
            </a:r>
            <a:r>
              <a:rPr lang="en-US" altLang="zh-CN" sz="2300" dirty="0">
                <a:solidFill>
                  <a:srgbClr val="C00000"/>
                </a:solidFill>
                <a:latin typeface="微软雅黑" panose="020B0503020204020204" pitchFamily="34" charset="-122"/>
                <a:ea typeface="微软雅黑" panose="020B0503020204020204" pitchFamily="34" charset="-122"/>
              </a:rPr>
              <a:t>——</a:t>
            </a:r>
            <a:r>
              <a:rPr lang="zh-CN" altLang="en-US" sz="2300" dirty="0">
                <a:solidFill>
                  <a:srgbClr val="C00000"/>
                </a:solidFill>
                <a:latin typeface="微软雅黑" panose="020B0503020204020204" pitchFamily="34" charset="-122"/>
                <a:ea typeface="微软雅黑" panose="020B0503020204020204" pitchFamily="34" charset="-122"/>
              </a:rPr>
              <a:t>缺乏</a:t>
            </a:r>
            <a:r>
              <a:rPr lang="zh-CN" altLang="en-US" sz="2300" dirty="0">
                <a:solidFill>
                  <a:srgbClr val="0000FF"/>
                </a:solidFill>
                <a:latin typeface="微软雅黑" panose="020B0503020204020204" pitchFamily="34" charset="-122"/>
                <a:ea typeface="微软雅黑" panose="020B0503020204020204" pitchFamily="34" charset="-122"/>
              </a:rPr>
              <a:t>可参考的铍材腐蚀量化数据 </a:t>
            </a:r>
            <a:r>
              <a:rPr lang="en-US" altLang="zh-CN" sz="2300" dirty="0">
                <a:solidFill>
                  <a:srgbClr val="0000FF"/>
                </a:solidFill>
                <a:latin typeface="微软雅黑" panose="020B0503020204020204" pitchFamily="34" charset="-122"/>
                <a:ea typeface="微软雅黑" panose="020B0503020204020204" pitchFamily="34" charset="-122"/>
              </a:rPr>
              <a:t>/ </a:t>
            </a:r>
            <a:r>
              <a:rPr lang="zh-CN" altLang="en-US" sz="2300" dirty="0">
                <a:solidFill>
                  <a:srgbClr val="0000FF"/>
                </a:solidFill>
                <a:latin typeface="微软雅黑" panose="020B0503020204020204" pitchFamily="34" charset="-122"/>
                <a:ea typeface="微软雅黑" panose="020B0503020204020204" pitchFamily="34" charset="-122"/>
              </a:rPr>
              <a:t>铍管在冲刷条件下的腐蚀研究</a:t>
            </a:r>
          </a:p>
        </p:txBody>
      </p:sp>
    </p:spTree>
    <p:extLst>
      <p:ext uri="{BB962C8B-B14F-4D97-AF65-F5344CB8AC3E}">
        <p14:creationId xmlns:p14="http://schemas.microsoft.com/office/powerpoint/2010/main" val="245776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C15788-77E2-4416-BB72-AF907A130E6F}"/>
              </a:ext>
            </a:extLst>
          </p:cNvPr>
          <p:cNvSpPr txBox="1"/>
          <p:nvPr/>
        </p:nvSpPr>
        <p:spPr>
          <a:xfrm>
            <a:off x="179934" y="260648"/>
            <a:ext cx="2031325" cy="646331"/>
          </a:xfrm>
          <a:prstGeom prst="rect">
            <a:avLst/>
          </a:prstGeom>
          <a:noFill/>
        </p:spPr>
        <p:txBody>
          <a:bodyPr wrap="none" rtlCol="0">
            <a:spAutoFit/>
          </a:bodyPr>
          <a:lstStyle/>
          <a:p>
            <a:r>
              <a:rPr lang="zh-CN" altLang="en-US" sz="3600" dirty="0">
                <a:solidFill>
                  <a:srgbClr val="C00000"/>
                </a:solidFill>
                <a:latin typeface="微软雅黑" panose="020B0503020204020204" pitchFamily="34" charset="-122"/>
                <a:ea typeface="微软雅黑" panose="020B0503020204020204" pitchFamily="34" charset="-122"/>
              </a:rPr>
              <a:t>研究现状</a:t>
            </a:r>
          </a:p>
        </p:txBody>
      </p:sp>
      <p:sp>
        <p:nvSpPr>
          <p:cNvPr id="5" name="矩形 4"/>
          <p:cNvSpPr>
            <a:spLocks noChangeArrowheads="1"/>
          </p:cNvSpPr>
          <p:nvPr/>
        </p:nvSpPr>
        <p:spPr bwMode="auto">
          <a:xfrm>
            <a:off x="300477" y="1223650"/>
            <a:ext cx="9145297"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ct val="150000"/>
              </a:lnSpc>
              <a:spcBef>
                <a:spcPts val="1028"/>
              </a:spcBef>
              <a:buClr>
                <a:srgbClr val="C00000"/>
              </a:buClr>
              <a:buFont typeface="Wingdings" panose="05000000000000000000" pitchFamily="2" charset="2"/>
              <a:buChar char="n"/>
            </a:pPr>
            <a:r>
              <a:rPr lang="zh-CN" altLang="en-US" sz="2500" dirty="0">
                <a:solidFill>
                  <a:srgbClr val="002060"/>
                </a:solidFill>
                <a:latin typeface="微软雅黑" panose="020B0503020204020204" pitchFamily="34" charset="-122"/>
                <a:ea typeface="微软雅黑" panose="020B0503020204020204" pitchFamily="34" charset="-122"/>
              </a:rPr>
              <a:t>铍的表面改性</a:t>
            </a:r>
            <a:endParaRPr lang="en-US" altLang="zh-CN" sz="2500" dirty="0">
              <a:solidFill>
                <a:srgbClr val="002060"/>
              </a:solidFill>
              <a:latin typeface="微软雅黑" panose="020B0503020204020204" pitchFamily="34" charset="-122"/>
              <a:ea typeface="微软雅黑" panose="020B0503020204020204" pitchFamily="34" charset="-122"/>
            </a:endParaRPr>
          </a:p>
        </p:txBody>
      </p:sp>
      <p:sp>
        <p:nvSpPr>
          <p:cNvPr id="7" name="矩形 6"/>
          <p:cNvSpPr>
            <a:spLocks noChangeArrowheads="1"/>
          </p:cNvSpPr>
          <p:nvPr/>
        </p:nvSpPr>
        <p:spPr bwMode="auto">
          <a:xfrm>
            <a:off x="82719" y="1989574"/>
            <a:ext cx="9890303"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lvl="1" eaLnBrk="1" hangingPunct="1">
              <a:lnSpc>
                <a:spcPts val="2800"/>
              </a:lnSpc>
              <a:spcBef>
                <a:spcPts val="1200"/>
              </a:spcBef>
              <a:buClr>
                <a:srgbClr val="C00000"/>
              </a:buClr>
              <a:buFont typeface="Wingdings" panose="05000000000000000000" pitchFamily="2" charset="2"/>
              <a:buChar char="Ø"/>
            </a:pPr>
            <a:r>
              <a:rPr lang="zh-CN" altLang="en-US" sz="1900"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  常用方法</a:t>
            </a:r>
            <a:r>
              <a:rPr lang="en-US" altLang="zh-CN" sz="1900"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a:t>
            </a:r>
            <a:r>
              <a:rPr lang="zh-CN" altLang="en-US" sz="1900"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电镀、化学转化</a:t>
            </a:r>
            <a:r>
              <a:rPr lang="en-US" altLang="zh-CN" sz="1900"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a:t>
            </a:r>
            <a:r>
              <a:rPr lang="zh-CN" altLang="en-US" sz="1900"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铬化、氟化</a:t>
            </a:r>
            <a:r>
              <a:rPr lang="en-US" altLang="zh-CN" sz="1900"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a:t>
            </a:r>
            <a:r>
              <a:rPr lang="zh-CN" altLang="en-US" sz="1900" kern="100" dirty="0">
                <a:solidFill>
                  <a:schemeClr val="tx1"/>
                </a:solidFill>
                <a:latin typeface="等线" panose="02010600030101010101" pitchFamily="2" charset="-122"/>
                <a:ea typeface="等线" panose="02010600030101010101" pitchFamily="2" charset="-122"/>
                <a:cs typeface="Times New Roman" panose="02020603050405020304" pitchFamily="18" charset="0"/>
              </a:rPr>
              <a:t>、</a:t>
            </a:r>
            <a:r>
              <a:rPr lang="zh-CN" altLang="zh-CN" sz="1900" dirty="0">
                <a:solidFill>
                  <a:schemeClr val="tx1"/>
                </a:solidFill>
                <a:latin typeface="等线" panose="02010600030101010101" pitchFamily="2" charset="-122"/>
                <a:ea typeface="等线" panose="02010600030101010101" pitchFamily="2" charset="-122"/>
                <a:cs typeface="Times New Roman" panose="02020603050405020304" pitchFamily="18" charset="0"/>
              </a:rPr>
              <a:t>涂装</a:t>
            </a:r>
            <a:r>
              <a:rPr lang="en-US" altLang="zh-CN" sz="1900" dirty="0">
                <a:solidFill>
                  <a:schemeClr val="tx1"/>
                </a:solidFill>
                <a:latin typeface="等线" panose="02010600030101010101" pitchFamily="2" charset="-122"/>
                <a:ea typeface="等线" panose="02010600030101010101" pitchFamily="2" charset="-122"/>
              </a:rPr>
              <a:t>(</a:t>
            </a:r>
            <a:r>
              <a:rPr lang="zh-CN" altLang="zh-CN" sz="1900" dirty="0">
                <a:solidFill>
                  <a:schemeClr val="tx1"/>
                </a:solidFill>
                <a:latin typeface="等线" panose="02010600030101010101" pitchFamily="2" charset="-122"/>
                <a:ea typeface="等线" panose="02010600030101010101" pitchFamily="2" charset="-122"/>
                <a:cs typeface="Times New Roman" panose="02020603050405020304" pitchFamily="18" charset="0"/>
              </a:rPr>
              <a:t>珐琅、有机薄膜</a:t>
            </a:r>
            <a:r>
              <a:rPr lang="en-US" altLang="zh-CN" sz="1900" dirty="0">
                <a:solidFill>
                  <a:schemeClr val="tx1"/>
                </a:solidFill>
                <a:latin typeface="等线" panose="02010600030101010101" pitchFamily="2" charset="-122"/>
                <a:ea typeface="等线" panose="02010600030101010101" pitchFamily="2" charset="-122"/>
              </a:rPr>
              <a:t>)</a:t>
            </a:r>
            <a:r>
              <a:rPr lang="zh-CN" altLang="zh-CN" sz="1900" dirty="0">
                <a:solidFill>
                  <a:schemeClr val="tx1"/>
                </a:solidFill>
                <a:latin typeface="等线" panose="02010600030101010101" pitchFamily="2" charset="-122"/>
                <a:ea typeface="等线" panose="02010600030101010101" pitchFamily="2" charset="-122"/>
                <a:cs typeface="Times New Roman" panose="02020603050405020304" pitchFamily="18" charset="0"/>
              </a:rPr>
              <a:t>、阳极氧化</a:t>
            </a:r>
            <a:r>
              <a:rPr lang="zh-CN" altLang="en-US" sz="1900" dirty="0">
                <a:solidFill>
                  <a:schemeClr val="tx1"/>
                </a:solidFill>
                <a:latin typeface="等线" panose="02010600030101010101" pitchFamily="2" charset="-122"/>
                <a:ea typeface="等线" panose="02010600030101010101" pitchFamily="2" charset="-122"/>
                <a:cs typeface="Times New Roman" panose="02020603050405020304" pitchFamily="18" charset="0"/>
              </a:rPr>
              <a:t>等</a:t>
            </a:r>
            <a:endParaRPr lang="en-US" altLang="zh-CN" sz="1900" dirty="0">
              <a:solidFill>
                <a:schemeClr val="tx1"/>
              </a:solidFill>
              <a:latin typeface="等线" panose="02010600030101010101" pitchFamily="2" charset="-122"/>
              <a:ea typeface="等线" panose="02010600030101010101" pitchFamily="2" charset="-122"/>
              <a:cs typeface="Times New Roman" panose="02020603050405020304" pitchFamily="18" charset="0"/>
            </a:endParaRPr>
          </a:p>
        </p:txBody>
      </p:sp>
      <p:grpSp>
        <p:nvGrpSpPr>
          <p:cNvPr id="6" name="组合 5"/>
          <p:cNvGrpSpPr/>
          <p:nvPr/>
        </p:nvGrpSpPr>
        <p:grpSpPr>
          <a:xfrm>
            <a:off x="7625031" y="4581128"/>
            <a:ext cx="2267625" cy="1961406"/>
            <a:chOff x="8100814" y="2209735"/>
            <a:chExt cx="2267625" cy="1961406"/>
          </a:xfrm>
        </p:grpSpPr>
        <p:pic>
          <p:nvPicPr>
            <p:cNvPr id="9" name="图片 8"/>
            <p:cNvPicPr>
              <a:picLocks noChangeAspect="1"/>
            </p:cNvPicPr>
            <p:nvPr/>
          </p:nvPicPr>
          <p:blipFill>
            <a:blip r:embed="rId3"/>
            <a:stretch>
              <a:fillRect/>
            </a:stretch>
          </p:blipFill>
          <p:spPr>
            <a:xfrm>
              <a:off x="8100814" y="2209735"/>
              <a:ext cx="2225221" cy="1961406"/>
            </a:xfrm>
            <a:prstGeom prst="rect">
              <a:avLst/>
            </a:prstGeom>
          </p:spPr>
        </p:pic>
        <p:sp>
          <p:nvSpPr>
            <p:cNvPr id="10" name="文本框 9"/>
            <p:cNvSpPr txBox="1"/>
            <p:nvPr/>
          </p:nvSpPr>
          <p:spPr>
            <a:xfrm>
              <a:off x="8495950" y="2243740"/>
              <a:ext cx="648072" cy="261610"/>
            </a:xfrm>
            <a:prstGeom prst="rect">
              <a:avLst/>
            </a:prstGeom>
            <a:noFill/>
          </p:spPr>
          <p:txBody>
            <a:bodyPr wrap="square" rtlCol="0">
              <a:spAutoFit/>
            </a:bodyPr>
            <a:lstStyle/>
            <a:p>
              <a:r>
                <a:rPr lang="zh-CN" altLang="en-US" sz="1100" dirty="0">
                  <a:latin typeface="等线" panose="02010600030101010101" pitchFamily="2" charset="-122"/>
                  <a:ea typeface="等线" panose="02010600030101010101" pitchFamily="2" charset="-122"/>
                </a:rPr>
                <a:t>无膜层</a:t>
              </a:r>
            </a:p>
          </p:txBody>
        </p:sp>
        <p:sp>
          <p:nvSpPr>
            <p:cNvPr id="11" name="文本框 10"/>
            <p:cNvSpPr txBox="1"/>
            <p:nvPr/>
          </p:nvSpPr>
          <p:spPr>
            <a:xfrm>
              <a:off x="9535110" y="2254044"/>
              <a:ext cx="790925" cy="261610"/>
            </a:xfrm>
            <a:prstGeom prst="rect">
              <a:avLst/>
            </a:prstGeom>
            <a:noFill/>
          </p:spPr>
          <p:txBody>
            <a:bodyPr wrap="square" rtlCol="0">
              <a:spAutoFit/>
            </a:bodyPr>
            <a:lstStyle/>
            <a:p>
              <a:r>
                <a:rPr lang="zh-CN" altLang="en-US" sz="1100" dirty="0">
                  <a:latin typeface="等线" panose="02010600030101010101" pitchFamily="2" charset="-122"/>
                  <a:ea typeface="等线" panose="02010600030101010101" pitchFamily="2" charset="-122"/>
                </a:rPr>
                <a:t>化学镀镍</a:t>
              </a:r>
            </a:p>
          </p:txBody>
        </p:sp>
        <p:sp>
          <p:nvSpPr>
            <p:cNvPr id="12" name="文本框 11"/>
            <p:cNvSpPr txBox="1"/>
            <p:nvPr/>
          </p:nvSpPr>
          <p:spPr>
            <a:xfrm>
              <a:off x="8438928" y="3190438"/>
              <a:ext cx="802001" cy="261610"/>
            </a:xfrm>
            <a:prstGeom prst="rect">
              <a:avLst/>
            </a:prstGeom>
            <a:noFill/>
          </p:spPr>
          <p:txBody>
            <a:bodyPr wrap="square" rtlCol="0">
              <a:spAutoFit/>
            </a:bodyPr>
            <a:lstStyle/>
            <a:p>
              <a:r>
                <a:rPr lang="zh-CN" altLang="en-US" sz="1100" dirty="0">
                  <a:latin typeface="等线" panose="02010600030101010101" pitchFamily="2" charset="-122"/>
                  <a:ea typeface="等线" panose="02010600030101010101" pitchFamily="2" charset="-122"/>
                </a:rPr>
                <a:t>化学钝化</a:t>
              </a:r>
            </a:p>
          </p:txBody>
        </p:sp>
        <p:sp>
          <p:nvSpPr>
            <p:cNvPr id="13" name="文本框 12"/>
            <p:cNvSpPr txBox="1"/>
            <p:nvPr/>
          </p:nvSpPr>
          <p:spPr>
            <a:xfrm>
              <a:off x="9566438" y="3112593"/>
              <a:ext cx="802001" cy="261610"/>
            </a:xfrm>
            <a:prstGeom prst="rect">
              <a:avLst/>
            </a:prstGeom>
            <a:noFill/>
          </p:spPr>
          <p:txBody>
            <a:bodyPr wrap="square" rtlCol="0">
              <a:spAutoFit/>
            </a:bodyPr>
            <a:lstStyle/>
            <a:p>
              <a:r>
                <a:rPr lang="zh-CN" altLang="en-US" sz="1100" dirty="0">
                  <a:solidFill>
                    <a:srgbClr val="080822"/>
                  </a:solidFill>
                  <a:latin typeface="等线" panose="02010600030101010101" pitchFamily="2" charset="-122"/>
                  <a:ea typeface="等线" panose="02010600030101010101" pitchFamily="2" charset="-122"/>
                </a:rPr>
                <a:t>阳极氧化</a:t>
              </a:r>
            </a:p>
          </p:txBody>
        </p:sp>
      </p:grpSp>
      <p:sp>
        <p:nvSpPr>
          <p:cNvPr id="3" name="矩形 2"/>
          <p:cNvSpPr/>
          <p:nvPr/>
        </p:nvSpPr>
        <p:spPr>
          <a:xfrm>
            <a:off x="82719" y="2708920"/>
            <a:ext cx="9363055" cy="1682512"/>
          </a:xfrm>
          <a:prstGeom prst="rect">
            <a:avLst/>
          </a:prstGeom>
        </p:spPr>
        <p:txBody>
          <a:bodyPr wrap="square">
            <a:spAutoFit/>
          </a:bodyPr>
          <a:lstStyle/>
          <a:p>
            <a:pPr marL="465138" lvl="1" indent="-285750" eaLnBrk="1" hangingPunct="1">
              <a:lnSpc>
                <a:spcPts val="2800"/>
              </a:lnSpc>
              <a:spcBef>
                <a:spcPts val="1200"/>
              </a:spcBef>
              <a:buClr>
                <a:srgbClr val="C00000"/>
              </a:buClr>
              <a:buFont typeface="Wingdings" panose="05000000000000000000" pitchFamily="2" charset="2"/>
              <a:buChar char="Ø"/>
            </a:pPr>
            <a:r>
              <a:rPr lang="zh-CN" altLang="zh-CN" sz="1900" kern="100" dirty="0">
                <a:latin typeface="等线" panose="02010600030101010101" pitchFamily="2" charset="-122"/>
                <a:ea typeface="等线" panose="02010600030101010101" pitchFamily="2" charset="-122"/>
                <a:cs typeface="Times New Roman" panose="02020603050405020304" pitchFamily="18" charset="0"/>
              </a:rPr>
              <a:t>上世纪</a:t>
            </a:r>
            <a:r>
              <a:rPr lang="en-US" altLang="zh-CN" sz="1900" kern="100" dirty="0">
                <a:latin typeface="等线" panose="02010600030101010101" pitchFamily="2" charset="-122"/>
                <a:ea typeface="等线" panose="02010600030101010101" pitchFamily="2" charset="-122"/>
                <a:cs typeface="Times New Roman" panose="02020603050405020304" pitchFamily="18" charset="0"/>
              </a:rPr>
              <a:t>50</a:t>
            </a:r>
            <a:r>
              <a:rPr lang="zh-CN" altLang="zh-CN" sz="1900" kern="100" dirty="0">
                <a:latin typeface="等线" panose="02010600030101010101" pitchFamily="2" charset="-122"/>
                <a:ea typeface="等线" panose="02010600030101010101" pitchFamily="2" charset="-122"/>
                <a:cs typeface="Times New Roman" panose="02020603050405020304" pitchFamily="18" charset="0"/>
              </a:rPr>
              <a:t>年代，美国的</a:t>
            </a:r>
            <a:r>
              <a:rPr lang="en-US" altLang="zh-CN" sz="1900" kern="100" dirty="0">
                <a:latin typeface="等线" panose="02010600030101010101" pitchFamily="2" charset="-122"/>
                <a:ea typeface="等线" panose="02010600030101010101" pitchFamily="2" charset="-122"/>
                <a:cs typeface="Times New Roman" panose="02020603050405020304" pitchFamily="18" charset="0"/>
              </a:rPr>
              <a:t>Brush</a:t>
            </a:r>
            <a:r>
              <a:rPr lang="zh-CN" altLang="zh-CN" sz="1900" kern="100" dirty="0">
                <a:latin typeface="等线" panose="02010600030101010101" pitchFamily="2" charset="-122"/>
                <a:ea typeface="等线" panose="02010600030101010101" pitchFamily="2" charset="-122"/>
                <a:cs typeface="Times New Roman" panose="02020603050405020304" pitchFamily="18" charset="0"/>
              </a:rPr>
              <a:t>铍公司最早开展铍</a:t>
            </a:r>
            <a:r>
              <a:rPr lang="zh-CN" altLang="en-US" sz="1900" kern="100" dirty="0">
                <a:latin typeface="等线" panose="02010600030101010101" pitchFamily="2" charset="-122"/>
                <a:ea typeface="等线" panose="02010600030101010101" pitchFamily="2" charset="-122"/>
                <a:cs typeface="Times New Roman" panose="02020603050405020304" pitchFamily="18" charset="0"/>
              </a:rPr>
              <a:t>的</a:t>
            </a:r>
            <a:r>
              <a:rPr lang="zh-CN" altLang="zh-CN" sz="1900" kern="100" dirty="0">
                <a:latin typeface="等线" panose="02010600030101010101" pitchFamily="2" charset="-122"/>
                <a:ea typeface="等线" panose="02010600030101010101" pitchFamily="2" charset="-122"/>
                <a:cs typeface="Times New Roman" panose="02020603050405020304" pitchFamily="18" charset="0"/>
              </a:rPr>
              <a:t>阳极氧化</a:t>
            </a:r>
            <a:r>
              <a:rPr lang="zh-CN" altLang="zh-CN" sz="1900" dirty="0">
                <a:latin typeface="等线" panose="02010600030101010101" pitchFamily="2" charset="-122"/>
                <a:ea typeface="等线" panose="02010600030101010101" pitchFamily="2" charset="-122"/>
              </a:rPr>
              <a:t>。</a:t>
            </a:r>
            <a:r>
              <a:rPr lang="zh-CN" altLang="en-US" sz="1900" dirty="0">
                <a:latin typeface="等线" panose="02010600030101010101" pitchFamily="2" charset="-122"/>
                <a:ea typeface="等线" panose="02010600030101010101" pitchFamily="2" charset="-122"/>
              </a:rPr>
              <a:t>之后相关研究逐渐增多，侧重于通过溶液配方和工艺参数调控氧化层晶态结构与腐蚀性能</a:t>
            </a:r>
            <a:endParaRPr lang="en-US" altLang="zh-CN" sz="1900" dirty="0">
              <a:latin typeface="等线" panose="02010600030101010101" pitchFamily="2" charset="-122"/>
              <a:ea typeface="等线" panose="02010600030101010101" pitchFamily="2" charset="-122"/>
            </a:endParaRPr>
          </a:p>
          <a:p>
            <a:pPr marL="465138" lvl="1" indent="-285750" eaLnBrk="1" hangingPunct="1">
              <a:lnSpc>
                <a:spcPts val="2800"/>
              </a:lnSpc>
              <a:spcBef>
                <a:spcPts val="1200"/>
              </a:spcBef>
              <a:buClr>
                <a:srgbClr val="C00000"/>
              </a:buClr>
              <a:buFont typeface="Wingdings" panose="05000000000000000000" pitchFamily="2" charset="2"/>
              <a:buChar char="Ø"/>
            </a:pPr>
            <a:r>
              <a:rPr lang="zh-CN" altLang="en-US" sz="1900" dirty="0">
                <a:latin typeface="等线" panose="02010600030101010101" pitchFamily="2" charset="-122"/>
                <a:ea typeface="等线" panose="02010600030101010101" pitchFamily="2" charset="-122"/>
              </a:rPr>
              <a:t>哈工程王鹏对比研究了化学镀镍、化学钝化和阳极氧化对铍的耐腐蚀性能影响，发现化学镀镍性能最优</a:t>
            </a:r>
            <a:endParaRPr lang="en-US" altLang="zh-CN" sz="1900" dirty="0">
              <a:latin typeface="等线" panose="02010600030101010101" pitchFamily="2" charset="-122"/>
              <a:ea typeface="等线" panose="02010600030101010101" pitchFamily="2" charset="-122"/>
            </a:endParaRPr>
          </a:p>
        </p:txBody>
      </p:sp>
      <p:sp>
        <p:nvSpPr>
          <p:cNvPr id="8" name="矩形 7"/>
          <p:cNvSpPr/>
          <p:nvPr/>
        </p:nvSpPr>
        <p:spPr>
          <a:xfrm>
            <a:off x="115959" y="4653136"/>
            <a:ext cx="7150614" cy="810478"/>
          </a:xfrm>
          <a:prstGeom prst="rect">
            <a:avLst/>
          </a:prstGeom>
        </p:spPr>
        <p:txBody>
          <a:bodyPr wrap="square">
            <a:spAutoFit/>
          </a:bodyPr>
          <a:lstStyle/>
          <a:p>
            <a:pPr marL="465138" lvl="1" indent="-285750" eaLnBrk="1" hangingPunct="1">
              <a:lnSpc>
                <a:spcPts val="2800"/>
              </a:lnSpc>
              <a:spcBef>
                <a:spcPts val="1200"/>
              </a:spcBef>
              <a:buClr>
                <a:srgbClr val="C00000"/>
              </a:buClr>
              <a:buFont typeface="Wingdings" panose="05000000000000000000" pitchFamily="2" charset="2"/>
              <a:buChar char="Ø"/>
            </a:pPr>
            <a:r>
              <a:rPr lang="zh-CN" altLang="en-US" sz="1900" dirty="0">
                <a:latin typeface="等线" panose="02010600030101010101" pitchFamily="2" charset="-122"/>
                <a:ea typeface="等线" panose="02010600030101010101" pitchFamily="2" charset="-122"/>
              </a:rPr>
              <a:t>九院何世雄等用</a:t>
            </a:r>
            <a:r>
              <a:rPr lang="en-US" altLang="zh-CN" sz="1900" dirty="0">
                <a:latin typeface="等线" panose="02010600030101010101" pitchFamily="2" charset="-122"/>
                <a:ea typeface="等线" panose="02010600030101010101" pitchFamily="2" charset="-122"/>
              </a:rPr>
              <a:t>Be/Al</a:t>
            </a:r>
            <a:r>
              <a:rPr lang="zh-CN" altLang="en-US" sz="1900" dirty="0">
                <a:latin typeface="等线" panose="02010600030101010101" pitchFamily="2" charset="-122"/>
                <a:ea typeface="等线" panose="02010600030101010101" pitchFamily="2" charset="-122"/>
              </a:rPr>
              <a:t>阳极氧化和</a:t>
            </a:r>
            <a:r>
              <a:rPr lang="en-US" altLang="zh-CN" sz="1900" dirty="0">
                <a:latin typeface="等线" panose="02010600030101010101" pitchFamily="2" charset="-122"/>
                <a:ea typeface="等线" panose="02010600030101010101" pitchFamily="2" charset="-122"/>
              </a:rPr>
              <a:t>PECVD</a:t>
            </a:r>
            <a:r>
              <a:rPr lang="zh-CN" altLang="en-US" sz="1900" dirty="0">
                <a:latin typeface="等线" panose="02010600030101010101" pitchFamily="2" charset="-122"/>
                <a:ea typeface="等线" panose="02010600030101010101" pitchFamily="2" charset="-122"/>
              </a:rPr>
              <a:t>方法制备了绝缘</a:t>
            </a:r>
            <a:r>
              <a:rPr lang="en-US" altLang="zh-CN" sz="1900" dirty="0">
                <a:latin typeface="等线" panose="02010600030101010101" pitchFamily="2" charset="-122"/>
                <a:ea typeface="等线" panose="02010600030101010101" pitchFamily="2" charset="-122"/>
              </a:rPr>
              <a:t>Al</a:t>
            </a:r>
            <a:r>
              <a:rPr lang="en-US" altLang="zh-CN" sz="1900" baseline="-25000" dirty="0">
                <a:latin typeface="等线" panose="02010600030101010101" pitchFamily="2" charset="-122"/>
                <a:ea typeface="等线" panose="02010600030101010101" pitchFamily="2" charset="-122"/>
              </a:rPr>
              <a:t>2</a:t>
            </a:r>
            <a:r>
              <a:rPr lang="en-US" altLang="zh-CN" sz="1900" dirty="0">
                <a:latin typeface="等线" panose="02010600030101010101" pitchFamily="2" charset="-122"/>
                <a:ea typeface="等线" panose="02010600030101010101" pitchFamily="2" charset="-122"/>
              </a:rPr>
              <a:t>O</a:t>
            </a:r>
            <a:r>
              <a:rPr lang="en-US" altLang="zh-CN" sz="1900" baseline="-25000" dirty="0">
                <a:latin typeface="等线" panose="02010600030101010101" pitchFamily="2" charset="-122"/>
                <a:ea typeface="等线" panose="02010600030101010101" pitchFamily="2" charset="-122"/>
              </a:rPr>
              <a:t>3</a:t>
            </a:r>
            <a:r>
              <a:rPr lang="zh-CN" altLang="en-US" sz="1900" dirty="0">
                <a:latin typeface="等线" panose="02010600030101010101" pitchFamily="2" charset="-122"/>
                <a:ea typeface="等线" panose="02010600030101010101" pitchFamily="2" charset="-122"/>
              </a:rPr>
              <a:t>和</a:t>
            </a:r>
            <a:r>
              <a:rPr lang="en-US" altLang="zh-CN" sz="1900" dirty="0">
                <a:latin typeface="等线" panose="02010600030101010101" pitchFamily="2" charset="-122"/>
                <a:ea typeface="等线" panose="02010600030101010101" pitchFamily="2" charset="-122"/>
              </a:rPr>
              <a:t>Si</a:t>
            </a:r>
            <a:r>
              <a:rPr lang="en-US" altLang="zh-CN" sz="1900" baseline="-25000" dirty="0">
                <a:latin typeface="等线" panose="02010600030101010101" pitchFamily="2" charset="-122"/>
                <a:ea typeface="等线" panose="02010600030101010101" pitchFamily="2" charset="-122"/>
              </a:rPr>
              <a:t>3</a:t>
            </a:r>
            <a:r>
              <a:rPr lang="en-US" altLang="zh-CN" sz="1900" dirty="0">
                <a:latin typeface="等线" panose="02010600030101010101" pitchFamily="2" charset="-122"/>
                <a:ea typeface="等线" panose="02010600030101010101" pitchFamily="2" charset="-122"/>
              </a:rPr>
              <a:t>N</a:t>
            </a:r>
            <a:r>
              <a:rPr lang="en-US" altLang="zh-CN" sz="1900" baseline="-25000" dirty="0">
                <a:latin typeface="等线" panose="02010600030101010101" pitchFamily="2" charset="-122"/>
                <a:ea typeface="等线" panose="02010600030101010101" pitchFamily="2" charset="-122"/>
              </a:rPr>
              <a:t>4</a:t>
            </a:r>
            <a:r>
              <a:rPr lang="zh-CN" altLang="en-US" sz="1900" dirty="0">
                <a:latin typeface="等线" panose="02010600030101010101" pitchFamily="2" charset="-122"/>
                <a:ea typeface="等线" panose="02010600030101010101" pitchFamily="2" charset="-122"/>
              </a:rPr>
              <a:t>陶瓷薄膜，未研究腐蚀性能</a:t>
            </a:r>
            <a:endParaRPr lang="en-US" altLang="zh-CN" sz="1900" baseline="-25000" dirty="0">
              <a:latin typeface="等线" panose="02010600030101010101" pitchFamily="2" charset="-122"/>
              <a:ea typeface="等线" panose="02010600030101010101" pitchFamily="2" charset="-122"/>
            </a:endParaRPr>
          </a:p>
        </p:txBody>
      </p:sp>
      <p:sp>
        <p:nvSpPr>
          <p:cNvPr id="14" name="矩形 13"/>
          <p:cNvSpPr/>
          <p:nvPr/>
        </p:nvSpPr>
        <p:spPr>
          <a:xfrm>
            <a:off x="410068" y="5823441"/>
            <a:ext cx="7402714" cy="461665"/>
          </a:xfrm>
          <a:prstGeom prst="rect">
            <a:avLst/>
          </a:prstGeom>
        </p:spPr>
        <p:txBody>
          <a:bodyPr wrap="square">
            <a:spAutoFit/>
          </a:bodyPr>
          <a:lstStyle/>
          <a:p>
            <a:r>
              <a:rPr lang="en-US" altLang="zh-CN" kern="100" dirty="0">
                <a:latin typeface="等线" panose="02010600030101010101" pitchFamily="2" charset="-122"/>
                <a:ea typeface="等线" panose="02010600030101010101" pitchFamily="2" charset="-122"/>
                <a:cs typeface="Times New Roman" panose="02020603050405020304" pitchFamily="18" charset="0"/>
              </a:rPr>
              <a:t> </a:t>
            </a:r>
            <a:r>
              <a:rPr lang="zh-CN" altLang="en-US" sz="2400" dirty="0">
                <a:solidFill>
                  <a:srgbClr val="C00000"/>
                </a:solidFill>
                <a:latin typeface="微软雅黑" panose="020B0503020204020204" pitchFamily="34" charset="-122"/>
                <a:ea typeface="微软雅黑" panose="020B0503020204020204" pitchFamily="34" charset="-122"/>
              </a:rPr>
              <a:t>存在问题</a:t>
            </a:r>
            <a:r>
              <a:rPr lang="en-US" altLang="zh-CN" sz="2400" dirty="0">
                <a:solidFill>
                  <a:srgbClr val="C00000"/>
                </a:solidFill>
                <a:latin typeface="微软雅黑" panose="020B0503020204020204" pitchFamily="34" charset="-122"/>
                <a:ea typeface="微软雅黑" panose="020B0503020204020204" pitchFamily="34" charset="-122"/>
              </a:rPr>
              <a:t>——</a:t>
            </a:r>
            <a:r>
              <a:rPr lang="zh-CN" altLang="en-US" sz="2400" dirty="0">
                <a:solidFill>
                  <a:srgbClr val="0000FF"/>
                </a:solidFill>
                <a:latin typeface="微软雅黑" panose="020B0503020204020204" pitchFamily="34" charset="-122"/>
                <a:ea typeface="微软雅黑" panose="020B0503020204020204" pitchFamily="34" charset="-122"/>
              </a:rPr>
              <a:t>致密性不足、膜基结合差、防护寿命短</a:t>
            </a:r>
          </a:p>
        </p:txBody>
      </p:sp>
    </p:spTree>
    <p:extLst>
      <p:ext uri="{BB962C8B-B14F-4D97-AF65-F5344CB8AC3E}">
        <p14:creationId xmlns:p14="http://schemas.microsoft.com/office/powerpoint/2010/main" val="87206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98C15788-77E2-4416-BB72-AF907A130E6F}"/>
              </a:ext>
            </a:extLst>
          </p:cNvPr>
          <p:cNvSpPr txBox="1"/>
          <p:nvPr/>
        </p:nvSpPr>
        <p:spPr>
          <a:xfrm>
            <a:off x="251942" y="260648"/>
            <a:ext cx="2031325" cy="646331"/>
          </a:xfrm>
          <a:prstGeom prst="rect">
            <a:avLst/>
          </a:prstGeom>
          <a:noFill/>
        </p:spPr>
        <p:txBody>
          <a:bodyPr wrap="none" rtlCol="0">
            <a:spAutoFit/>
          </a:bodyPr>
          <a:lstStyle/>
          <a:p>
            <a:r>
              <a:rPr lang="zh-CN" altLang="en-US" sz="3600" dirty="0">
                <a:solidFill>
                  <a:srgbClr val="C00000"/>
                </a:solidFill>
                <a:latin typeface="微软雅黑" panose="020B0503020204020204" pitchFamily="34" charset="-122"/>
                <a:ea typeface="微软雅黑" panose="020B0503020204020204" pitchFamily="34" charset="-122"/>
              </a:rPr>
              <a:t>研究意义</a:t>
            </a:r>
          </a:p>
        </p:txBody>
      </p:sp>
      <p:sp>
        <p:nvSpPr>
          <p:cNvPr id="10" name="文本框 9">
            <a:extLst>
              <a:ext uri="{FF2B5EF4-FFF2-40B4-BE49-F238E27FC236}">
                <a16:creationId xmlns:a16="http://schemas.microsoft.com/office/drawing/2014/main" id="{98C15788-77E2-4416-BB72-AF907A130E6F}"/>
              </a:ext>
            </a:extLst>
          </p:cNvPr>
          <p:cNvSpPr txBox="1"/>
          <p:nvPr/>
        </p:nvSpPr>
        <p:spPr>
          <a:xfrm>
            <a:off x="348229" y="1895235"/>
            <a:ext cx="1338828" cy="369332"/>
          </a:xfrm>
          <a:prstGeom prst="rect">
            <a:avLst/>
          </a:prstGeom>
          <a:noFill/>
        </p:spPr>
        <p:txBody>
          <a:bodyPr wrap="none" rtlCol="0">
            <a:spAutoFit/>
          </a:bodyPr>
          <a:lstStyle/>
          <a:p>
            <a:r>
              <a:rPr lang="zh-CN" altLang="en-US" sz="1800" dirty="0">
                <a:solidFill>
                  <a:schemeClr val="accent2"/>
                </a:solidFill>
                <a:latin typeface="微软雅黑" panose="020B0503020204020204" pitchFamily="34" charset="-122"/>
                <a:ea typeface="微软雅黑" panose="020B0503020204020204" pitchFamily="34" charset="-122"/>
              </a:rPr>
              <a:t>工况复杂：</a:t>
            </a:r>
          </a:p>
        </p:txBody>
      </p:sp>
      <p:sp>
        <p:nvSpPr>
          <p:cNvPr id="11" name="文本框 10">
            <a:extLst>
              <a:ext uri="{FF2B5EF4-FFF2-40B4-BE49-F238E27FC236}">
                <a16:creationId xmlns:a16="http://schemas.microsoft.com/office/drawing/2014/main" id="{9C794AA1-89C5-44A8-BDD6-4B855F1347B9}"/>
              </a:ext>
            </a:extLst>
          </p:cNvPr>
          <p:cNvSpPr txBox="1"/>
          <p:nvPr/>
        </p:nvSpPr>
        <p:spPr>
          <a:xfrm>
            <a:off x="263685" y="2226684"/>
            <a:ext cx="3617578" cy="1674048"/>
          </a:xfrm>
          <a:prstGeom prst="rect">
            <a:avLst/>
          </a:prstGeom>
          <a:noFill/>
        </p:spPr>
        <p:txBody>
          <a:bodyPr wrap="square" rtlCol="0">
            <a:spAutoFit/>
          </a:bodyPr>
          <a:lstStyle/>
          <a:p>
            <a:pPr marL="244716" indent="-244716">
              <a:lnSpc>
                <a:spcPct val="150000"/>
              </a:lnSpc>
              <a:buClr>
                <a:srgbClr val="C00000"/>
              </a:buClr>
              <a:buFont typeface="Wingdings" panose="05000000000000000000" pitchFamily="2" charset="2"/>
              <a:buChar char="u"/>
            </a:pPr>
            <a:r>
              <a:rPr lang="zh-CN" altLang="en-US" sz="1700" dirty="0">
                <a:latin typeface="微软雅黑" panose="020B0503020204020204" pitchFamily="34" charset="-122"/>
                <a:ea typeface="微软雅黑" panose="020B0503020204020204" pitchFamily="34" charset="-122"/>
              </a:rPr>
              <a:t>化学腐蚀（介质中</a:t>
            </a:r>
            <a:r>
              <a:rPr lang="en-US" altLang="zh-CN" sz="1700" dirty="0">
                <a:latin typeface="微软雅黑" panose="020B0503020204020204" pitchFamily="34" charset="-122"/>
                <a:ea typeface="微软雅黑" panose="020B0503020204020204" pitchFamily="34" charset="-122"/>
              </a:rPr>
              <a:t>S</a:t>
            </a:r>
            <a:r>
              <a:rPr lang="zh-CN" altLang="en-US" sz="1700" dirty="0">
                <a:latin typeface="微软雅黑" panose="020B0503020204020204" pitchFamily="34" charset="-122"/>
                <a:ea typeface="微软雅黑" panose="020B0503020204020204" pitchFamily="34" charset="-122"/>
              </a:rPr>
              <a:t>、</a:t>
            </a:r>
            <a:r>
              <a:rPr lang="en-US" altLang="zh-CN" sz="1700" dirty="0">
                <a:latin typeface="微软雅黑" panose="020B0503020204020204" pitchFamily="34" charset="-122"/>
                <a:ea typeface="微软雅黑" panose="020B0503020204020204" pitchFamily="34" charset="-122"/>
              </a:rPr>
              <a:t>Cl</a:t>
            </a:r>
            <a:r>
              <a:rPr lang="zh-CN" altLang="en-US" sz="1700" dirty="0">
                <a:latin typeface="微软雅黑" panose="020B0503020204020204" pitchFamily="34" charset="-122"/>
                <a:ea typeface="微软雅黑" panose="020B0503020204020204" pitchFamily="34" charset="-122"/>
              </a:rPr>
              <a:t>）</a:t>
            </a:r>
            <a:endParaRPr lang="en-US" altLang="zh-CN" sz="1700" dirty="0">
              <a:latin typeface="微软雅黑" panose="020B0503020204020204" pitchFamily="34" charset="-122"/>
              <a:ea typeface="微软雅黑" panose="020B0503020204020204" pitchFamily="34" charset="-122"/>
            </a:endParaRPr>
          </a:p>
          <a:p>
            <a:pPr marL="244716" indent="-244716">
              <a:lnSpc>
                <a:spcPct val="150000"/>
              </a:lnSpc>
              <a:buClr>
                <a:srgbClr val="C00000"/>
              </a:buClr>
              <a:buFont typeface="Wingdings" panose="05000000000000000000" pitchFamily="2" charset="2"/>
              <a:buChar char="u"/>
            </a:pPr>
            <a:r>
              <a:rPr lang="zh-CN" altLang="en-US" sz="1700" dirty="0">
                <a:latin typeface="微软雅黑" panose="020B0503020204020204" pitchFamily="34" charset="-122"/>
                <a:ea typeface="微软雅黑" panose="020B0503020204020204" pitchFamily="34" charset="-122"/>
              </a:rPr>
              <a:t>电化学腐蚀 </a:t>
            </a:r>
            <a:r>
              <a:rPr lang="en-US" altLang="zh-CN" sz="1700" dirty="0">
                <a:latin typeface="微软雅黑" panose="020B0503020204020204" pitchFamily="34" charset="-122"/>
                <a:ea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rPr>
              <a:t>电偶腐蚀、点蚀）</a:t>
            </a:r>
            <a:endParaRPr lang="en-US" altLang="zh-CN" sz="1700" dirty="0">
              <a:latin typeface="微软雅黑" panose="020B0503020204020204" pitchFamily="34" charset="-122"/>
              <a:ea typeface="微软雅黑" panose="020B0503020204020204" pitchFamily="34" charset="-122"/>
            </a:endParaRPr>
          </a:p>
          <a:p>
            <a:pPr marL="244716" indent="-244716">
              <a:lnSpc>
                <a:spcPct val="150000"/>
              </a:lnSpc>
              <a:buClr>
                <a:srgbClr val="C00000"/>
              </a:buClr>
              <a:buFont typeface="Wingdings" panose="05000000000000000000" pitchFamily="2" charset="2"/>
              <a:buChar char="u"/>
            </a:pPr>
            <a:r>
              <a:rPr lang="zh-CN" altLang="en-US" sz="1700" dirty="0">
                <a:latin typeface="微软雅黑" panose="020B0503020204020204" pitchFamily="34" charset="-122"/>
                <a:ea typeface="微软雅黑" panose="020B0503020204020204" pitchFamily="34" charset="-122"/>
              </a:rPr>
              <a:t>冷却液冲刷（水、油等）</a:t>
            </a:r>
            <a:endParaRPr lang="en-US" altLang="zh-CN" sz="1700" dirty="0">
              <a:latin typeface="微软雅黑" panose="020B0503020204020204" pitchFamily="34" charset="-122"/>
              <a:ea typeface="微软雅黑" panose="020B0503020204020204" pitchFamily="34" charset="-122"/>
            </a:endParaRPr>
          </a:p>
          <a:p>
            <a:pPr marL="244716" indent="-244716">
              <a:lnSpc>
                <a:spcPct val="150000"/>
              </a:lnSpc>
              <a:buClr>
                <a:srgbClr val="C00000"/>
              </a:buClr>
              <a:buFont typeface="Wingdings" panose="05000000000000000000" pitchFamily="2" charset="2"/>
              <a:buChar char="u"/>
            </a:pPr>
            <a:r>
              <a:rPr lang="zh-CN" altLang="en-US" sz="1700" dirty="0">
                <a:latin typeface="微软雅黑" panose="020B0503020204020204" pitchFamily="34" charset="-122"/>
                <a:ea typeface="微软雅黑" panose="020B0503020204020204" pitchFamily="34" charset="-122"/>
              </a:rPr>
              <a:t>中子辐照、</a:t>
            </a:r>
            <a:r>
              <a:rPr lang="en-US" altLang="zh-CN" sz="1700" dirty="0">
                <a:latin typeface="微软雅黑" panose="020B0503020204020204" pitchFamily="34" charset="-122"/>
                <a:ea typeface="微软雅黑" panose="020B0503020204020204" pitchFamily="34" charset="-122"/>
              </a:rPr>
              <a:t>γ</a:t>
            </a:r>
            <a:r>
              <a:rPr lang="zh-CN" altLang="en-US" sz="1700" dirty="0">
                <a:latin typeface="微软雅黑" panose="020B0503020204020204" pitchFamily="34" charset="-122"/>
                <a:ea typeface="微软雅黑" panose="020B0503020204020204" pitchFamily="34" charset="-122"/>
              </a:rPr>
              <a:t>辐照</a:t>
            </a:r>
            <a:endParaRPr lang="en-US" altLang="zh-CN" sz="17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116038" y="4037315"/>
            <a:ext cx="8519230" cy="400110"/>
          </a:xfrm>
          <a:prstGeom prst="rect">
            <a:avLst/>
          </a:prstGeom>
          <a:noFill/>
        </p:spPr>
        <p:txBody>
          <a:bodyPr wrap="square" rtlCol="0">
            <a:spAutoFit/>
          </a:bodyPr>
          <a:lstStyle/>
          <a:p>
            <a:r>
              <a:rPr lang="zh-CN" altLang="en-US" dirty="0">
                <a:solidFill>
                  <a:srgbClr val="FF0101"/>
                </a:solidFill>
                <a:latin typeface="微软雅黑" panose="020B0503020204020204" pitchFamily="34" charset="-122"/>
                <a:ea typeface="微软雅黑" panose="020B0503020204020204" pitchFamily="34" charset="-122"/>
              </a:rPr>
              <a:t>挑战：</a:t>
            </a:r>
            <a:r>
              <a:rPr lang="en-US" altLang="zh-CN" dirty="0">
                <a:solidFill>
                  <a:srgbClr val="FF0101"/>
                </a:solidFill>
                <a:latin typeface="微软雅黑" panose="020B0503020204020204" pitchFamily="34" charset="-122"/>
                <a:ea typeface="微软雅黑" panose="020B0503020204020204" pitchFamily="34" charset="-122"/>
              </a:rPr>
              <a:t>CEPC</a:t>
            </a:r>
            <a:r>
              <a:rPr lang="zh-CN" altLang="en-US" dirty="0">
                <a:solidFill>
                  <a:srgbClr val="FF0101"/>
                </a:solidFill>
                <a:latin typeface="微软雅黑" panose="020B0503020204020204" pitchFamily="34" charset="-122"/>
                <a:ea typeface="微软雅黑" panose="020B0503020204020204" pitchFamily="34" charset="-122"/>
              </a:rPr>
              <a:t>新一代束流管亮度更高、辐照更强、热负荷更大、管壁更薄</a:t>
            </a:r>
          </a:p>
        </p:txBody>
      </p:sp>
      <p:grpSp>
        <p:nvGrpSpPr>
          <p:cNvPr id="3" name="组合 2"/>
          <p:cNvGrpSpPr/>
          <p:nvPr/>
        </p:nvGrpSpPr>
        <p:grpSpPr>
          <a:xfrm>
            <a:off x="3636318" y="1419944"/>
            <a:ext cx="4581737" cy="2617371"/>
            <a:chOff x="3980436" y="1385414"/>
            <a:chExt cx="4581737" cy="2617371"/>
          </a:xfrm>
        </p:grpSpPr>
        <p:grpSp>
          <p:nvGrpSpPr>
            <p:cNvPr id="12" name="组合 11"/>
            <p:cNvGrpSpPr/>
            <p:nvPr/>
          </p:nvGrpSpPr>
          <p:grpSpPr>
            <a:xfrm>
              <a:off x="3980436" y="1385414"/>
              <a:ext cx="4581737" cy="2617371"/>
              <a:chOff x="763547" y="1525220"/>
              <a:chExt cx="7747778" cy="5292147"/>
            </a:xfrm>
          </p:grpSpPr>
          <p:pic>
            <p:nvPicPr>
              <p:cNvPr id="13" name="Picture 2" descr="D:\My Work\CEPC\2008束流管归档文件\2009以后束流管后续工作\20120530束流管\20120530束流管\IMG_03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496" r="8435"/>
              <a:stretch/>
            </p:blipFill>
            <p:spPr bwMode="auto">
              <a:xfrm>
                <a:off x="3223493" y="3274687"/>
                <a:ext cx="2040688" cy="128419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763547" y="1525220"/>
                <a:ext cx="7747778" cy="5292147"/>
                <a:chOff x="911158" y="1352017"/>
                <a:chExt cx="7747778" cy="5292147"/>
              </a:xfrm>
            </p:grpSpPr>
            <p:sp>
              <p:nvSpPr>
                <p:cNvPr id="18" name="Oval 28"/>
                <p:cNvSpPr>
                  <a:spLocks noChangeArrowheads="1"/>
                </p:cNvSpPr>
                <p:nvPr/>
              </p:nvSpPr>
              <p:spPr bwMode="auto">
                <a:xfrm>
                  <a:off x="3204320" y="1352017"/>
                  <a:ext cx="2314575" cy="1625600"/>
                </a:xfrm>
                <a:prstGeom prst="ellipse">
                  <a:avLst/>
                </a:prstGeom>
                <a:solidFill>
                  <a:srgbClr val="4F81BD"/>
                </a:solidFill>
                <a:ln w="9525" algn="ctr">
                  <a:solidFill>
                    <a:srgbClr val="FF3300"/>
                  </a:solidFill>
                  <a:round/>
                  <a:headEnd/>
                  <a:tailEnd/>
                </a:ln>
              </p:spPr>
              <p:txBody>
                <a:bodyPr wrap="none" anchor="ctr"/>
                <a:lstStyle/>
                <a:p>
                  <a:pPr fontAlgn="base">
                    <a:spcBef>
                      <a:spcPct val="0"/>
                    </a:spcBef>
                    <a:spcAft>
                      <a:spcPct val="0"/>
                    </a:spcAft>
                    <a:defRPr/>
                  </a:pPr>
                  <a:endParaRPr lang="zh-CN" altLang="zh-CN" sz="1713" kern="0">
                    <a:solidFill>
                      <a:prstClr val="black"/>
                    </a:solidFill>
                    <a:latin typeface="Arial" charset="0"/>
                  </a:endParaRPr>
                </a:p>
              </p:txBody>
            </p:sp>
            <p:sp>
              <p:nvSpPr>
                <p:cNvPr id="19" name="Oval 29"/>
                <p:cNvSpPr>
                  <a:spLocks noChangeArrowheads="1"/>
                </p:cNvSpPr>
                <p:nvPr/>
              </p:nvSpPr>
              <p:spPr bwMode="auto">
                <a:xfrm>
                  <a:off x="1404095" y="3839629"/>
                  <a:ext cx="2314575" cy="1625600"/>
                </a:xfrm>
                <a:prstGeom prst="ellipse">
                  <a:avLst/>
                </a:prstGeom>
                <a:solidFill>
                  <a:srgbClr val="4F81BD"/>
                </a:solidFill>
                <a:ln w="9525" algn="ctr">
                  <a:solidFill>
                    <a:srgbClr val="FF3300"/>
                  </a:solidFill>
                  <a:round/>
                  <a:headEnd/>
                  <a:tailEnd/>
                </a:ln>
              </p:spPr>
              <p:txBody>
                <a:bodyPr wrap="none" anchor="ctr"/>
                <a:lstStyle/>
                <a:p>
                  <a:pPr fontAlgn="base">
                    <a:spcBef>
                      <a:spcPct val="0"/>
                    </a:spcBef>
                    <a:spcAft>
                      <a:spcPct val="0"/>
                    </a:spcAft>
                    <a:defRPr/>
                  </a:pPr>
                  <a:endParaRPr lang="zh-CN" altLang="zh-CN" sz="1713" kern="0">
                    <a:solidFill>
                      <a:prstClr val="black"/>
                    </a:solidFill>
                    <a:latin typeface="Arial" charset="0"/>
                  </a:endParaRPr>
                </a:p>
              </p:txBody>
            </p:sp>
            <p:sp>
              <p:nvSpPr>
                <p:cNvPr id="20" name="Oval 30"/>
                <p:cNvSpPr>
                  <a:spLocks noChangeArrowheads="1"/>
                </p:cNvSpPr>
                <p:nvPr/>
              </p:nvSpPr>
              <p:spPr bwMode="auto">
                <a:xfrm>
                  <a:off x="5220445" y="3801529"/>
                  <a:ext cx="2314575" cy="1625600"/>
                </a:xfrm>
                <a:prstGeom prst="ellipse">
                  <a:avLst/>
                </a:prstGeom>
                <a:solidFill>
                  <a:srgbClr val="4F81BD"/>
                </a:solidFill>
                <a:ln w="9525" algn="ctr">
                  <a:solidFill>
                    <a:srgbClr val="FF3300"/>
                  </a:solidFill>
                  <a:round/>
                  <a:headEnd/>
                  <a:tailEnd/>
                </a:ln>
              </p:spPr>
              <p:txBody>
                <a:bodyPr wrap="none" anchor="ctr"/>
                <a:lstStyle/>
                <a:p>
                  <a:pPr fontAlgn="base">
                    <a:spcBef>
                      <a:spcPct val="0"/>
                    </a:spcBef>
                    <a:spcAft>
                      <a:spcPct val="0"/>
                    </a:spcAft>
                    <a:defRPr/>
                  </a:pPr>
                  <a:endParaRPr lang="zh-CN" altLang="zh-CN" sz="1713" kern="0">
                    <a:solidFill>
                      <a:prstClr val="black"/>
                    </a:solidFill>
                    <a:latin typeface="Arial" charset="0"/>
                  </a:endParaRPr>
                </a:p>
              </p:txBody>
            </p:sp>
            <p:sp>
              <p:nvSpPr>
                <p:cNvPr id="21" name="Text Box 31"/>
                <p:cNvSpPr txBox="1">
                  <a:spLocks noChangeArrowheads="1"/>
                </p:cNvSpPr>
                <p:nvPr/>
              </p:nvSpPr>
              <p:spPr bwMode="auto">
                <a:xfrm>
                  <a:off x="2910363" y="1404569"/>
                  <a:ext cx="2902484" cy="1312024"/>
                </a:xfrm>
                <a:prstGeom prst="rect">
                  <a:avLst/>
                </a:prstGeom>
                <a:noFill/>
                <a:ln w="9525" algn="ctr">
                  <a:noFill/>
                  <a:miter lim="800000"/>
                  <a:headEnd/>
                  <a:tailEnd/>
                </a:ln>
                <a:effectLst/>
              </p:spPr>
              <p:txBody>
                <a:bodyPr wrap="square">
                  <a:spAutoFit/>
                </a:bodyPr>
                <a:lstStyle/>
                <a:p>
                  <a:pPr algn="ctr">
                    <a:spcBef>
                      <a:spcPts val="514"/>
                    </a:spcBef>
                    <a:defRPr/>
                  </a:pPr>
                  <a:r>
                    <a:rPr lang="zh-CN" altLang="en-US" sz="1800" dirty="0">
                      <a:solidFill>
                        <a:srgbClr val="FFFF00"/>
                      </a:solidFill>
                      <a:latin typeface="Arial" charset="0"/>
                      <a:ea typeface="黑体" pitchFamily="49" charset="-122"/>
                    </a:rPr>
                    <a:t>腐蚀</a:t>
                  </a:r>
                  <a:endParaRPr lang="en-US" altLang="zh-CN" sz="1800" dirty="0">
                    <a:solidFill>
                      <a:srgbClr val="FFFF00"/>
                    </a:solidFill>
                    <a:latin typeface="Arial" charset="0"/>
                    <a:ea typeface="黑体" pitchFamily="49" charset="-122"/>
                  </a:endParaRPr>
                </a:p>
                <a:p>
                  <a:pPr algn="ctr">
                    <a:spcBef>
                      <a:spcPts val="514"/>
                    </a:spcBef>
                    <a:defRPr/>
                  </a:pPr>
                  <a:r>
                    <a:rPr lang="zh-CN" altLang="en-US" sz="1400" dirty="0">
                      <a:solidFill>
                        <a:srgbClr val="FFFF00"/>
                      </a:solidFill>
                      <a:latin typeface="Arial" charset="0"/>
                      <a:ea typeface="黑体" pitchFamily="49" charset="-122"/>
                    </a:rPr>
                    <a:t>（化学、电化学）</a:t>
                  </a:r>
                </a:p>
              </p:txBody>
            </p:sp>
            <p:sp>
              <p:nvSpPr>
                <p:cNvPr id="22" name="AutoShape 34"/>
                <p:cNvSpPr>
                  <a:spLocks noChangeArrowheads="1"/>
                </p:cNvSpPr>
                <p:nvPr/>
              </p:nvSpPr>
              <p:spPr bwMode="auto">
                <a:xfrm rot="18797411">
                  <a:off x="2463355" y="3142988"/>
                  <a:ext cx="1279525" cy="304800"/>
                </a:xfrm>
                <a:prstGeom prst="leftRightArrow">
                  <a:avLst>
                    <a:gd name="adj1" fmla="val 50000"/>
                    <a:gd name="adj2" fmla="val 83958"/>
                  </a:avLst>
                </a:prstGeom>
                <a:solidFill>
                  <a:srgbClr val="4F81BD"/>
                </a:solidFill>
                <a:ln w="9525" algn="ctr">
                  <a:noFill/>
                  <a:miter lim="800000"/>
                  <a:headEnd/>
                  <a:tailEnd/>
                </a:ln>
              </p:spPr>
              <p:txBody>
                <a:bodyPr wrap="none" anchor="ctr"/>
                <a:lstStyle/>
                <a:p>
                  <a:pPr fontAlgn="base">
                    <a:spcBef>
                      <a:spcPct val="0"/>
                    </a:spcBef>
                    <a:spcAft>
                      <a:spcPct val="0"/>
                    </a:spcAft>
                    <a:defRPr/>
                  </a:pPr>
                  <a:endParaRPr lang="zh-CN" altLang="zh-CN" sz="1713" kern="0">
                    <a:solidFill>
                      <a:prstClr val="black"/>
                    </a:solidFill>
                    <a:latin typeface="Arial" charset="0"/>
                  </a:endParaRPr>
                </a:p>
              </p:txBody>
            </p:sp>
            <p:sp>
              <p:nvSpPr>
                <p:cNvPr id="24" name="Rectangle 3"/>
                <p:cNvSpPr>
                  <a:spLocks noChangeArrowheads="1"/>
                </p:cNvSpPr>
                <p:nvPr/>
              </p:nvSpPr>
              <p:spPr bwMode="auto">
                <a:xfrm>
                  <a:off x="911158" y="5572003"/>
                  <a:ext cx="7747778" cy="1072161"/>
                </a:xfrm>
                <a:prstGeom prst="rect">
                  <a:avLst/>
                </a:prstGeom>
                <a:noFill/>
                <a:ln w="9525">
                  <a:noFill/>
                  <a:miter lim="800000"/>
                  <a:headEnd/>
                  <a:tailEnd/>
                </a:ln>
              </p:spPr>
              <p:txBody>
                <a:bodyPr wrap="square" lIns="78851" tIns="39426" rIns="78851" bIns="39426">
                  <a:spAutoFit/>
                </a:bodyPr>
                <a:lstStyle/>
                <a:p>
                  <a:pPr marL="293660" indent="-293660" algn="just">
                    <a:lnSpc>
                      <a:spcPct val="140000"/>
                    </a:lnSpc>
                    <a:spcBef>
                      <a:spcPct val="20000"/>
                    </a:spcBef>
                    <a:buClr>
                      <a:srgbClr val="FF0000"/>
                    </a:buClr>
                  </a:pPr>
                  <a:r>
                    <a:rPr lang="zh-CN" altLang="en-US" sz="1713" dirty="0">
                      <a:solidFill>
                        <a:srgbClr val="660033"/>
                      </a:solidFill>
                      <a:latin typeface="微软雅黑" pitchFamily="34" charset="-122"/>
                      <a:ea typeface="微软雅黑" pitchFamily="34" charset="-122"/>
                      <a:sym typeface="Wingdings" pitchFamily="2" charset="2"/>
                    </a:rPr>
                    <a:t>腐蚀</a:t>
                  </a:r>
                  <a:r>
                    <a:rPr lang="en-US" altLang="zh-CN" sz="1713" dirty="0">
                      <a:solidFill>
                        <a:srgbClr val="660033"/>
                      </a:solidFill>
                      <a:latin typeface="微软雅黑" pitchFamily="34" charset="-122"/>
                      <a:ea typeface="微软雅黑" pitchFamily="34" charset="-122"/>
                      <a:sym typeface="Wingdings" pitchFamily="2" charset="2"/>
                    </a:rPr>
                    <a:t>/</a:t>
                  </a:r>
                  <a:r>
                    <a:rPr lang="zh-CN" altLang="en-US" sz="1713" dirty="0">
                      <a:solidFill>
                        <a:srgbClr val="660033"/>
                      </a:solidFill>
                      <a:latin typeface="微软雅黑" pitchFamily="34" charset="-122"/>
                      <a:ea typeface="微软雅黑" pitchFamily="34" charset="-122"/>
                      <a:sym typeface="Wingdings" pitchFamily="2" charset="2"/>
                    </a:rPr>
                    <a:t>冲刷</a:t>
                  </a:r>
                  <a:r>
                    <a:rPr lang="en-US" altLang="zh-CN" sz="1713" dirty="0">
                      <a:solidFill>
                        <a:srgbClr val="660033"/>
                      </a:solidFill>
                      <a:latin typeface="微软雅黑" pitchFamily="34" charset="-122"/>
                      <a:ea typeface="微软雅黑" pitchFamily="34" charset="-122"/>
                      <a:sym typeface="Wingdings" pitchFamily="2" charset="2"/>
                    </a:rPr>
                    <a:t>/</a:t>
                  </a:r>
                  <a:r>
                    <a:rPr lang="zh-CN" altLang="en-US" sz="1713" dirty="0">
                      <a:solidFill>
                        <a:srgbClr val="660033"/>
                      </a:solidFill>
                      <a:latin typeface="微软雅黑" pitchFamily="34" charset="-122"/>
                      <a:ea typeface="微软雅黑" pitchFamily="34" charset="-122"/>
                      <a:sym typeface="Wingdings" pitchFamily="2" charset="2"/>
                    </a:rPr>
                    <a:t>辐照多因素</a:t>
                  </a:r>
                  <a:r>
                    <a:rPr lang="zh-CN" altLang="en-US" sz="1713" dirty="0">
                      <a:solidFill>
                        <a:srgbClr val="3333CC"/>
                      </a:solidFill>
                      <a:latin typeface="微软雅黑" pitchFamily="34" charset="-122"/>
                      <a:ea typeface="微软雅黑" pitchFamily="34" charset="-122"/>
                      <a:sym typeface="Wingdings" pitchFamily="2" charset="2"/>
                    </a:rPr>
                    <a:t>耦合损伤、加速失效</a:t>
                  </a:r>
                </a:p>
              </p:txBody>
            </p:sp>
            <p:sp>
              <p:nvSpPr>
                <p:cNvPr id="25" name="矩形 24"/>
                <p:cNvSpPr/>
                <p:nvPr/>
              </p:nvSpPr>
              <p:spPr>
                <a:xfrm>
                  <a:off x="3748113" y="3883980"/>
                  <a:ext cx="1378254" cy="452986"/>
                </a:xfrm>
                <a:prstGeom prst="rect">
                  <a:avLst/>
                </a:prstGeom>
                <a:noFill/>
              </p:spPr>
              <p:txBody>
                <a:bodyPr wrap="square">
                  <a:spAutoFit/>
                </a:bodyPr>
                <a:lstStyle/>
                <a:p>
                  <a:pPr algn="ctr"/>
                  <a:r>
                    <a:rPr lang="zh-CN" altLang="en-US" sz="856" dirty="0">
                      <a:solidFill>
                        <a:srgbClr val="0000FF"/>
                      </a:solidFill>
                    </a:rPr>
                    <a:t>铍束流管</a:t>
                  </a:r>
                </a:p>
              </p:txBody>
            </p:sp>
          </p:grpSp>
          <p:sp>
            <p:nvSpPr>
              <p:cNvPr id="15" name="Text Box 31"/>
              <p:cNvSpPr txBox="1">
                <a:spLocks noChangeArrowheads="1"/>
              </p:cNvSpPr>
              <p:nvPr/>
            </p:nvSpPr>
            <p:spPr bwMode="auto">
              <a:xfrm>
                <a:off x="911798" y="4134271"/>
                <a:ext cx="2902484" cy="1312024"/>
              </a:xfrm>
              <a:prstGeom prst="rect">
                <a:avLst/>
              </a:prstGeom>
              <a:noFill/>
              <a:ln w="9525" algn="ctr">
                <a:noFill/>
                <a:miter lim="800000"/>
                <a:headEnd/>
                <a:tailEnd/>
              </a:ln>
              <a:effectLst/>
            </p:spPr>
            <p:txBody>
              <a:bodyPr wrap="square">
                <a:spAutoFit/>
              </a:bodyPr>
              <a:lstStyle/>
              <a:p>
                <a:pPr algn="ctr">
                  <a:spcBef>
                    <a:spcPts val="514"/>
                  </a:spcBef>
                  <a:defRPr/>
                </a:pPr>
                <a:r>
                  <a:rPr lang="zh-CN" altLang="en-US" sz="1800" dirty="0">
                    <a:solidFill>
                      <a:srgbClr val="FFFF00"/>
                    </a:solidFill>
                    <a:latin typeface="Arial" charset="0"/>
                    <a:ea typeface="黑体" pitchFamily="49" charset="-122"/>
                  </a:rPr>
                  <a:t>冲刷</a:t>
                </a:r>
                <a:endParaRPr lang="en-US" altLang="zh-CN" sz="1800" dirty="0">
                  <a:solidFill>
                    <a:srgbClr val="FFFF00"/>
                  </a:solidFill>
                  <a:latin typeface="Arial" charset="0"/>
                  <a:ea typeface="黑体" pitchFamily="49" charset="-122"/>
                </a:endParaRPr>
              </a:p>
              <a:p>
                <a:pPr algn="ctr">
                  <a:spcBef>
                    <a:spcPts val="514"/>
                  </a:spcBef>
                  <a:defRPr/>
                </a:pPr>
                <a:r>
                  <a:rPr lang="zh-CN" altLang="en-US" sz="1400" dirty="0">
                    <a:solidFill>
                      <a:srgbClr val="FFFF00"/>
                    </a:solidFill>
                    <a:latin typeface="Arial" charset="0"/>
                    <a:ea typeface="黑体" pitchFamily="49" charset="-122"/>
                  </a:rPr>
                  <a:t>（水、油）</a:t>
                </a:r>
              </a:p>
            </p:txBody>
          </p:sp>
          <p:sp>
            <p:nvSpPr>
              <p:cNvPr id="16" name="Text Box 31"/>
              <p:cNvSpPr txBox="1">
                <a:spLocks noChangeArrowheads="1"/>
              </p:cNvSpPr>
              <p:nvPr/>
            </p:nvSpPr>
            <p:spPr bwMode="auto">
              <a:xfrm>
                <a:off x="4778878" y="3993065"/>
                <a:ext cx="2902484" cy="1312024"/>
              </a:xfrm>
              <a:prstGeom prst="rect">
                <a:avLst/>
              </a:prstGeom>
              <a:noFill/>
              <a:ln w="9525" algn="ctr">
                <a:noFill/>
                <a:miter lim="800000"/>
                <a:headEnd/>
                <a:tailEnd/>
              </a:ln>
              <a:effectLst/>
            </p:spPr>
            <p:txBody>
              <a:bodyPr wrap="square">
                <a:spAutoFit/>
              </a:bodyPr>
              <a:lstStyle/>
              <a:p>
                <a:pPr algn="ctr">
                  <a:spcBef>
                    <a:spcPts val="514"/>
                  </a:spcBef>
                  <a:defRPr/>
                </a:pPr>
                <a:r>
                  <a:rPr lang="zh-CN" altLang="en-US" sz="1800" dirty="0">
                    <a:solidFill>
                      <a:srgbClr val="FFFF00"/>
                    </a:solidFill>
                    <a:latin typeface="Arial" charset="0"/>
                    <a:ea typeface="黑体" pitchFamily="49" charset="-122"/>
                  </a:rPr>
                  <a:t>辐照</a:t>
                </a:r>
                <a:endParaRPr lang="en-US" altLang="zh-CN" sz="1800" dirty="0">
                  <a:solidFill>
                    <a:srgbClr val="FFFF00"/>
                  </a:solidFill>
                  <a:latin typeface="Arial" charset="0"/>
                  <a:ea typeface="黑体" pitchFamily="49" charset="-122"/>
                </a:endParaRPr>
              </a:p>
              <a:p>
                <a:pPr algn="ctr">
                  <a:spcBef>
                    <a:spcPts val="514"/>
                  </a:spcBef>
                  <a:defRPr/>
                </a:pPr>
                <a:r>
                  <a:rPr lang="zh-CN" altLang="en-US" sz="1400" dirty="0">
                    <a:solidFill>
                      <a:srgbClr val="FFFF00"/>
                    </a:solidFill>
                    <a:latin typeface="Arial" charset="0"/>
                    <a:ea typeface="黑体" pitchFamily="49" charset="-122"/>
                  </a:rPr>
                  <a:t>（中子、</a:t>
                </a:r>
                <a:r>
                  <a:rPr lang="en-US" altLang="zh-CN" sz="1400" dirty="0">
                    <a:solidFill>
                      <a:srgbClr val="FFFF00"/>
                    </a:solidFill>
                    <a:latin typeface="Arial" charset="0"/>
                    <a:ea typeface="黑体" pitchFamily="49" charset="-122"/>
                  </a:rPr>
                  <a:t>γ</a:t>
                </a:r>
                <a:r>
                  <a:rPr lang="zh-CN" altLang="en-US" sz="1400" dirty="0">
                    <a:solidFill>
                      <a:srgbClr val="FFFF00"/>
                    </a:solidFill>
                    <a:latin typeface="Arial" charset="0"/>
                    <a:ea typeface="黑体" pitchFamily="49" charset="-122"/>
                  </a:rPr>
                  <a:t>射线）</a:t>
                </a:r>
              </a:p>
            </p:txBody>
          </p:sp>
          <p:sp>
            <p:nvSpPr>
              <p:cNvPr id="17" name="AutoShape 35"/>
              <p:cNvSpPr>
                <a:spLocks noChangeArrowheads="1"/>
              </p:cNvSpPr>
              <p:nvPr/>
            </p:nvSpPr>
            <p:spPr bwMode="auto">
              <a:xfrm rot="10800000">
                <a:off x="3622726" y="4866154"/>
                <a:ext cx="1412874" cy="363948"/>
              </a:xfrm>
              <a:prstGeom prst="leftRightArrow">
                <a:avLst>
                  <a:gd name="adj1" fmla="val 50000"/>
                  <a:gd name="adj2" fmla="val 102299"/>
                </a:avLst>
              </a:prstGeom>
              <a:solidFill>
                <a:srgbClr val="4F81BD"/>
              </a:solidFill>
              <a:ln w="9525" algn="ctr">
                <a:solidFill>
                  <a:srgbClr val="4F81BD"/>
                </a:solidFill>
                <a:miter lim="800000"/>
                <a:headEnd/>
                <a:tailEnd/>
              </a:ln>
            </p:spPr>
            <p:txBody>
              <a:bodyPr wrap="none" anchor="ctr"/>
              <a:lstStyle/>
              <a:p>
                <a:pPr fontAlgn="base">
                  <a:spcBef>
                    <a:spcPct val="0"/>
                  </a:spcBef>
                  <a:spcAft>
                    <a:spcPct val="0"/>
                  </a:spcAft>
                  <a:defRPr/>
                </a:pPr>
                <a:endParaRPr lang="zh-CN" altLang="zh-CN" sz="1713" kern="0">
                  <a:solidFill>
                    <a:prstClr val="black"/>
                  </a:solidFill>
                  <a:latin typeface="Arial" charset="0"/>
                </a:endParaRPr>
              </a:p>
            </p:txBody>
          </p:sp>
        </p:grpSp>
        <p:sp>
          <p:nvSpPr>
            <p:cNvPr id="27" name="AutoShape 34"/>
            <p:cNvSpPr>
              <a:spLocks noChangeArrowheads="1"/>
            </p:cNvSpPr>
            <p:nvPr/>
          </p:nvSpPr>
          <p:spPr bwMode="auto">
            <a:xfrm rot="13730688">
              <a:off x="6487905" y="2252367"/>
              <a:ext cx="612000" cy="180000"/>
            </a:xfrm>
            <a:prstGeom prst="leftRightArrow">
              <a:avLst>
                <a:gd name="adj1" fmla="val 50000"/>
                <a:gd name="adj2" fmla="val 83958"/>
              </a:avLst>
            </a:prstGeom>
            <a:solidFill>
              <a:srgbClr val="4F81BD"/>
            </a:solidFill>
            <a:ln w="9525" algn="ctr">
              <a:noFill/>
              <a:miter lim="800000"/>
              <a:headEnd/>
              <a:tailEnd/>
            </a:ln>
          </p:spPr>
          <p:txBody>
            <a:bodyPr wrap="none" anchor="ctr"/>
            <a:lstStyle/>
            <a:p>
              <a:pPr fontAlgn="base">
                <a:spcBef>
                  <a:spcPct val="0"/>
                </a:spcBef>
                <a:spcAft>
                  <a:spcPct val="0"/>
                </a:spcAft>
                <a:defRPr/>
              </a:pPr>
              <a:endParaRPr lang="zh-CN" altLang="zh-CN" sz="1713" kern="0">
                <a:solidFill>
                  <a:prstClr val="black"/>
                </a:solidFill>
                <a:latin typeface="Arial" charset="0"/>
              </a:endParaRPr>
            </a:p>
          </p:txBody>
        </p:sp>
      </p:grpSp>
      <p:sp>
        <p:nvSpPr>
          <p:cNvPr id="4" name="矩形 3"/>
          <p:cNvSpPr/>
          <p:nvPr/>
        </p:nvSpPr>
        <p:spPr bwMode="auto">
          <a:xfrm>
            <a:off x="8388988" y="2204864"/>
            <a:ext cx="1323185" cy="1572170"/>
          </a:xfrm>
          <a:prstGeom prst="rect">
            <a:avLst/>
          </a:prstGeom>
          <a:noFill/>
          <a:ln w="9525" cap="flat" cmpd="sng" algn="ctr">
            <a:solidFill>
              <a:srgbClr val="0000FF"/>
            </a:solidFill>
            <a:prstDash val="solid"/>
            <a:round/>
            <a:headEnd type="none" w="med" len="med"/>
            <a:tailEnd type="none" w="med" len="med"/>
          </a:ln>
          <a:effectLst>
            <a:outerShdw dist="17961" dir="2700000" algn="ctr" rotWithShape="0">
              <a:schemeClr val="tx1">
                <a:gamma/>
                <a:shade val="60000"/>
                <a:invGamma/>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微软雅黑" pitchFamily="34" charset="-122"/>
            </a:endParaRPr>
          </a:p>
        </p:txBody>
      </p:sp>
      <p:sp>
        <p:nvSpPr>
          <p:cNvPr id="7" name="矩形 6"/>
          <p:cNvSpPr/>
          <p:nvPr/>
        </p:nvSpPr>
        <p:spPr>
          <a:xfrm>
            <a:off x="464715" y="6021288"/>
            <a:ext cx="9796339" cy="615553"/>
          </a:xfrm>
          <a:prstGeom prst="rect">
            <a:avLst/>
          </a:prstGeom>
        </p:spPr>
        <p:txBody>
          <a:bodyPr wrap="square">
            <a:spAutoFit/>
          </a:bodyPr>
          <a:lstStyle/>
          <a:p>
            <a:r>
              <a:rPr lang="zh-CN" altLang="en-US" sz="1700" dirty="0">
                <a:solidFill>
                  <a:srgbClr val="FF0000"/>
                </a:solidFill>
                <a:latin typeface="黑体" panose="02010609060101010101" pitchFamily="49" charset="-122"/>
                <a:ea typeface="黑体" panose="02010609060101010101" pitchFamily="49" charset="-122"/>
              </a:rPr>
              <a:t>前车之鉴：</a:t>
            </a:r>
            <a:r>
              <a:rPr lang="zh-CN" altLang="en-US" sz="1700" dirty="0">
                <a:latin typeface="+mn-lt"/>
                <a:ea typeface="楷体" panose="02010609060101010101" pitchFamily="49" charset="-122"/>
              </a:rPr>
              <a:t>日本 </a:t>
            </a:r>
            <a:r>
              <a:rPr lang="en-US" altLang="zh-CN" sz="1700" dirty="0">
                <a:latin typeface="+mn-lt"/>
                <a:ea typeface="楷体" panose="02010609060101010101" pitchFamily="49" charset="-122"/>
              </a:rPr>
              <a:t>BELLE </a:t>
            </a:r>
            <a:r>
              <a:rPr lang="zh-CN" altLang="en-US" sz="1700" dirty="0">
                <a:latin typeface="+mn-lt"/>
                <a:ea typeface="楷体" panose="02010609060101010101" pitchFamily="49" charset="-122"/>
              </a:rPr>
              <a:t>第三代铍束流管（氦气冷却），缺乏铍受氦气冲刷腐蚀后适用性和耐久性的研究，发生氦气泄露，最终导致</a:t>
            </a:r>
            <a:r>
              <a:rPr lang="en-US" altLang="zh-CN" sz="1700" dirty="0">
                <a:latin typeface="+mn-lt"/>
                <a:ea typeface="楷体" panose="02010609060101010101" pitchFamily="49" charset="-122"/>
              </a:rPr>
              <a:t>BELLE</a:t>
            </a:r>
            <a:r>
              <a:rPr lang="zh-CN" altLang="en-US" sz="1700">
                <a:latin typeface="+mn-lt"/>
                <a:ea typeface="楷体" panose="02010609060101010101" pitchFamily="49" charset="-122"/>
              </a:rPr>
              <a:t>的停机</a:t>
            </a:r>
            <a:r>
              <a:rPr lang="zh-CN" altLang="en-US" sz="1700" dirty="0">
                <a:latin typeface="+mn-lt"/>
                <a:ea typeface="楷体" panose="02010609060101010101" pitchFamily="49" charset="-122"/>
              </a:rPr>
              <a:t>，造成巨大经济</a:t>
            </a:r>
            <a:r>
              <a:rPr lang="zh-CN" altLang="en-US" sz="1700">
                <a:latin typeface="+mn-lt"/>
                <a:ea typeface="楷体" panose="02010609060101010101" pitchFamily="49" charset="-122"/>
              </a:rPr>
              <a:t>损失和安全</a:t>
            </a:r>
            <a:r>
              <a:rPr lang="zh-CN" altLang="en-US" sz="1700" dirty="0">
                <a:latin typeface="+mn-lt"/>
                <a:ea typeface="楷体" panose="02010609060101010101" pitchFamily="49" charset="-122"/>
              </a:rPr>
              <a:t>威胁。</a:t>
            </a:r>
          </a:p>
        </p:txBody>
      </p:sp>
      <p:sp>
        <p:nvSpPr>
          <p:cNvPr id="23" name="矩形 22"/>
          <p:cNvSpPr/>
          <p:nvPr/>
        </p:nvSpPr>
        <p:spPr>
          <a:xfrm>
            <a:off x="430974" y="4588948"/>
            <a:ext cx="9661620" cy="1169551"/>
          </a:xfrm>
          <a:prstGeom prst="rect">
            <a:avLst/>
          </a:prstGeom>
          <a:solidFill>
            <a:schemeClr val="accent2">
              <a:lumMod val="20000"/>
              <a:lumOff val="80000"/>
            </a:schemeClr>
          </a:solidFill>
        </p:spPr>
        <p:txBody>
          <a:bodyPr wrap="square">
            <a:spAutoFit/>
          </a:bodyPr>
          <a:lstStyle/>
          <a:p>
            <a:pPr>
              <a:lnSpc>
                <a:spcPts val="2800"/>
              </a:lnSpc>
            </a:pPr>
            <a:r>
              <a:rPr lang="zh-CN" altLang="en-US" dirty="0">
                <a:latin typeface="等线" panose="02010600030101010101" pitchFamily="2" charset="-122"/>
                <a:ea typeface="等线" panose="02010600030101010101" pitchFamily="2" charset="-122"/>
                <a:cs typeface="Times New Roman" panose="02020603050405020304" pitchFamily="18" charset="0"/>
              </a:rPr>
              <a:t>复杂苛刻工况下，新一代铍管能否满足稳定可靠长寿命的服役要求，</a:t>
            </a:r>
            <a:r>
              <a:rPr lang="zh-CN" altLang="zh-CN" dirty="0">
                <a:latin typeface="等线" panose="02010600030101010101" pitchFamily="2" charset="-122"/>
                <a:ea typeface="等线" panose="02010600030101010101" pitchFamily="2" charset="-122"/>
                <a:cs typeface="Times New Roman" panose="02020603050405020304" pitchFamily="18" charset="0"/>
              </a:rPr>
              <a:t>将</a:t>
            </a:r>
            <a:r>
              <a:rPr lang="zh-CN" altLang="en-US" dirty="0">
                <a:latin typeface="等线" panose="02010600030101010101" pitchFamily="2" charset="-122"/>
                <a:ea typeface="等线" panose="02010600030101010101" pitchFamily="2" charset="-122"/>
                <a:cs typeface="Times New Roman" panose="02020603050405020304" pitchFamily="18" charset="0"/>
              </a:rPr>
              <a:t>直接</a:t>
            </a:r>
            <a:r>
              <a:rPr lang="zh-CN" altLang="zh-CN" dirty="0">
                <a:latin typeface="等线" panose="02010600030101010101" pitchFamily="2" charset="-122"/>
                <a:ea typeface="等线" panose="02010600030101010101" pitchFamily="2" charset="-122"/>
                <a:cs typeface="Times New Roman" panose="02020603050405020304" pitchFamily="18" charset="0"/>
              </a:rPr>
              <a:t>关系到现有</a:t>
            </a:r>
            <a:r>
              <a:rPr lang="en-US" altLang="zh-CN" dirty="0">
                <a:latin typeface="等线" panose="02010600030101010101" pitchFamily="2" charset="-122"/>
                <a:ea typeface="等线" panose="02010600030101010101" pitchFamily="2" charset="-122"/>
              </a:rPr>
              <a:t>BEPC-II</a:t>
            </a:r>
            <a:r>
              <a:rPr lang="zh-CN" altLang="zh-CN" dirty="0">
                <a:latin typeface="等线" panose="02010600030101010101" pitchFamily="2" charset="-122"/>
                <a:ea typeface="等线" panose="02010600030101010101" pitchFamily="2" charset="-122"/>
                <a:cs typeface="Times New Roman" panose="02020603050405020304" pitchFamily="18" charset="0"/>
              </a:rPr>
              <a:t>的正常运行和未来</a:t>
            </a:r>
            <a:r>
              <a:rPr lang="en-US" altLang="zh-CN" dirty="0">
                <a:latin typeface="等线" panose="02010600030101010101" pitchFamily="2" charset="-122"/>
                <a:ea typeface="等线" panose="02010600030101010101" pitchFamily="2" charset="-122"/>
              </a:rPr>
              <a:t> CEPC</a:t>
            </a:r>
            <a:r>
              <a:rPr lang="zh-CN" altLang="zh-CN" dirty="0">
                <a:latin typeface="等线" panose="02010600030101010101" pitchFamily="2" charset="-122"/>
                <a:ea typeface="等线" panose="02010600030101010101" pitchFamily="2" charset="-122"/>
                <a:cs typeface="Times New Roman" panose="02020603050405020304" pitchFamily="18" charset="0"/>
              </a:rPr>
              <a:t>的安全建设</a:t>
            </a:r>
            <a:r>
              <a:rPr lang="zh-CN" altLang="en-US" dirty="0">
                <a:latin typeface="等线" panose="02010600030101010101" pitchFamily="2" charset="-122"/>
                <a:ea typeface="等线" panose="02010600030101010101" pitchFamily="2" charset="-122"/>
                <a:cs typeface="Times New Roman" panose="02020603050405020304" pitchFamily="18" charset="0"/>
              </a:rPr>
              <a:t>。</a:t>
            </a:r>
            <a:r>
              <a:rPr lang="zh-CN" altLang="zh-CN" dirty="0">
                <a:latin typeface="等线" panose="02010600030101010101" pitchFamily="2" charset="-122"/>
                <a:ea typeface="等线" panose="02010600030101010101" pitchFamily="2" charset="-122"/>
                <a:cs typeface="Times New Roman" panose="02020603050405020304" pitchFamily="18" charset="0"/>
              </a:rPr>
              <a:t>因此，研究辐照作用下铍在</a:t>
            </a:r>
            <a:r>
              <a:rPr lang="zh-CN" altLang="en-US" dirty="0">
                <a:latin typeface="等线" panose="02010600030101010101" pitchFamily="2" charset="-122"/>
                <a:ea typeface="等线" panose="02010600030101010101" pitchFamily="2" charset="-122"/>
              </a:rPr>
              <a:t>冷却介质</a:t>
            </a:r>
            <a:r>
              <a:rPr lang="zh-CN" altLang="zh-CN" dirty="0">
                <a:latin typeface="等线" panose="02010600030101010101" pitchFamily="2" charset="-122"/>
                <a:ea typeface="等线" panose="02010600030101010101" pitchFamily="2" charset="-122"/>
                <a:cs typeface="Times New Roman" panose="02020603050405020304" pitchFamily="18" charset="0"/>
              </a:rPr>
              <a:t>管流冲刷条件下的腐蚀性能</a:t>
            </a:r>
            <a:r>
              <a:rPr lang="zh-CN" altLang="en-US" dirty="0">
                <a:latin typeface="等线" panose="02010600030101010101" pitchFamily="2" charset="-122"/>
                <a:ea typeface="等线" panose="02010600030101010101" pitchFamily="2" charset="-122"/>
                <a:cs typeface="Times New Roman" panose="02020603050405020304" pitchFamily="18" charset="0"/>
              </a:rPr>
              <a:t>及铍管的腐蚀防护技术</a:t>
            </a:r>
            <a:r>
              <a:rPr lang="zh-CN" altLang="zh-CN" dirty="0">
                <a:latin typeface="等线" panose="02010600030101010101" pitchFamily="2" charset="-122"/>
                <a:ea typeface="等线" panose="02010600030101010101" pitchFamily="2" charset="-122"/>
                <a:cs typeface="Times New Roman" panose="02020603050405020304" pitchFamily="18" charset="0"/>
              </a:rPr>
              <a:t>极为必要。</a:t>
            </a:r>
            <a:endParaRPr lang="zh-CN" altLang="en-US" dirty="0">
              <a:latin typeface="等线" panose="02010600030101010101" pitchFamily="2" charset="-122"/>
              <a:ea typeface="等线" panose="02010600030101010101" pitchFamily="2" charset="-122"/>
            </a:endParaRPr>
          </a:p>
        </p:txBody>
      </p:sp>
      <p:sp>
        <p:nvSpPr>
          <p:cNvPr id="28" name="文本框 27">
            <a:extLst>
              <a:ext uri="{FF2B5EF4-FFF2-40B4-BE49-F238E27FC236}">
                <a16:creationId xmlns:a16="http://schemas.microsoft.com/office/drawing/2014/main" id="{98C15788-77E2-4416-BB72-AF907A130E6F}"/>
              </a:ext>
            </a:extLst>
          </p:cNvPr>
          <p:cNvSpPr txBox="1"/>
          <p:nvPr/>
        </p:nvSpPr>
        <p:spPr>
          <a:xfrm>
            <a:off x="251942" y="1221757"/>
            <a:ext cx="2339102" cy="523220"/>
          </a:xfrm>
          <a:prstGeom prst="rect">
            <a:avLst/>
          </a:prstGeom>
          <a:noFill/>
        </p:spPr>
        <p:txBody>
          <a:bodyPr wrap="none" rtlCol="0">
            <a:spAutoFit/>
          </a:bodyPr>
          <a:lstStyle/>
          <a:p>
            <a:r>
              <a:rPr lang="zh-CN" altLang="en-US" sz="2800" dirty="0">
                <a:solidFill>
                  <a:srgbClr val="002060"/>
                </a:solidFill>
                <a:latin typeface="微软雅黑" panose="020B0503020204020204" pitchFamily="34" charset="-122"/>
                <a:ea typeface="微软雅黑" panose="020B0503020204020204" pitchFamily="34" charset="-122"/>
              </a:rPr>
              <a:t>研究的必要性</a:t>
            </a:r>
          </a:p>
        </p:txBody>
      </p:sp>
      <p:sp>
        <p:nvSpPr>
          <p:cNvPr id="29" name="文本框 28">
            <a:extLst>
              <a:ext uri="{FF2B5EF4-FFF2-40B4-BE49-F238E27FC236}">
                <a16:creationId xmlns:a16="http://schemas.microsoft.com/office/drawing/2014/main" id="{9C794AA1-89C5-44A8-BDD6-4B855F1347B9}"/>
              </a:ext>
            </a:extLst>
          </p:cNvPr>
          <p:cNvSpPr txBox="1"/>
          <p:nvPr/>
        </p:nvSpPr>
        <p:spPr>
          <a:xfrm>
            <a:off x="8369990" y="1749712"/>
            <a:ext cx="1472314" cy="2069477"/>
          </a:xfrm>
          <a:prstGeom prst="rect">
            <a:avLst/>
          </a:prstGeom>
          <a:noFill/>
        </p:spPr>
        <p:txBody>
          <a:bodyPr wrap="square" rtlCol="0">
            <a:spAutoFit/>
          </a:bodyPr>
          <a:lstStyle/>
          <a:p>
            <a:pPr>
              <a:lnSpc>
                <a:spcPct val="150000"/>
              </a:lnSpc>
              <a:buClr>
                <a:srgbClr val="C00000"/>
              </a:buClr>
            </a:pPr>
            <a:r>
              <a:rPr lang="zh-CN" altLang="en-US" sz="1800" dirty="0">
                <a:solidFill>
                  <a:schemeClr val="accent2"/>
                </a:solidFill>
                <a:latin typeface="微软雅黑" panose="020B0503020204020204" pitchFamily="34" charset="-122"/>
                <a:ea typeface="微软雅黑" panose="020B0503020204020204" pitchFamily="34" charset="-122"/>
              </a:rPr>
              <a:t>事故风险：</a:t>
            </a:r>
            <a:endParaRPr lang="en-US" altLang="zh-CN" sz="1800" dirty="0">
              <a:solidFill>
                <a:schemeClr val="accent2"/>
              </a:solidFill>
              <a:latin typeface="微软雅黑" panose="020B0503020204020204" pitchFamily="34" charset="-122"/>
              <a:ea typeface="微软雅黑" panose="020B0503020204020204" pitchFamily="34" charset="-122"/>
            </a:endParaRPr>
          </a:p>
          <a:p>
            <a:pPr marL="244716" indent="-244716">
              <a:lnSpc>
                <a:spcPct val="150000"/>
              </a:lnSpc>
              <a:buClr>
                <a:srgbClr val="C00000"/>
              </a:buClr>
              <a:buFont typeface="Wingdings" panose="05000000000000000000" pitchFamily="2" charset="2"/>
              <a:buChar char="u"/>
            </a:pPr>
            <a:r>
              <a:rPr lang="zh-CN" altLang="en-US" sz="1713" dirty="0">
                <a:latin typeface="微软雅黑" panose="020B0503020204020204" pitchFamily="34" charset="-122"/>
                <a:ea typeface="微软雅黑" panose="020B0503020204020204" pitchFamily="34" charset="-122"/>
              </a:rPr>
              <a:t>壁面腐蚀</a:t>
            </a:r>
            <a:endParaRPr lang="en-US" altLang="zh-CN" sz="1713" dirty="0">
              <a:latin typeface="微软雅黑" panose="020B0503020204020204" pitchFamily="34" charset="-122"/>
              <a:ea typeface="微软雅黑" panose="020B0503020204020204" pitchFamily="34" charset="-122"/>
            </a:endParaRPr>
          </a:p>
          <a:p>
            <a:pPr marL="244716" indent="-244716">
              <a:lnSpc>
                <a:spcPct val="150000"/>
              </a:lnSpc>
              <a:buClr>
                <a:srgbClr val="C00000"/>
              </a:buClr>
              <a:buFont typeface="Wingdings" panose="05000000000000000000" pitchFamily="2" charset="2"/>
              <a:buChar char="u"/>
            </a:pPr>
            <a:r>
              <a:rPr lang="zh-CN" altLang="en-US" sz="1713" dirty="0">
                <a:latin typeface="微软雅黑" panose="020B0503020204020204" pitchFamily="34" charset="-122"/>
                <a:ea typeface="微软雅黑" panose="020B0503020204020204" pitchFamily="34" charset="-122"/>
              </a:rPr>
              <a:t>壁厚减薄</a:t>
            </a:r>
            <a:endParaRPr lang="en-US" altLang="zh-CN" sz="1713" dirty="0">
              <a:latin typeface="微软雅黑" panose="020B0503020204020204" pitchFamily="34" charset="-122"/>
              <a:ea typeface="微软雅黑" panose="020B0503020204020204" pitchFamily="34" charset="-122"/>
            </a:endParaRPr>
          </a:p>
          <a:p>
            <a:pPr marL="244716" indent="-244716">
              <a:lnSpc>
                <a:spcPct val="150000"/>
              </a:lnSpc>
              <a:buClr>
                <a:srgbClr val="C00000"/>
              </a:buClr>
              <a:buFont typeface="Wingdings" panose="05000000000000000000" pitchFamily="2" charset="2"/>
              <a:buChar char="u"/>
            </a:pPr>
            <a:r>
              <a:rPr lang="zh-CN" altLang="en-US" sz="1713" dirty="0">
                <a:latin typeface="微软雅黑" panose="020B0503020204020204" pitchFamily="34" charset="-122"/>
                <a:ea typeface="微软雅黑" panose="020B0503020204020204" pitchFamily="34" charset="-122"/>
              </a:rPr>
              <a:t>强度削弱</a:t>
            </a:r>
            <a:endParaRPr lang="en-US" altLang="zh-CN" sz="1713" dirty="0">
              <a:latin typeface="微软雅黑" panose="020B0503020204020204" pitchFamily="34" charset="-122"/>
              <a:ea typeface="微软雅黑" panose="020B0503020204020204" pitchFamily="34" charset="-122"/>
            </a:endParaRPr>
          </a:p>
          <a:p>
            <a:pPr marL="244716" indent="-244716">
              <a:lnSpc>
                <a:spcPct val="150000"/>
              </a:lnSpc>
              <a:buClr>
                <a:srgbClr val="C00000"/>
              </a:buClr>
              <a:buFont typeface="Wingdings" panose="05000000000000000000" pitchFamily="2" charset="2"/>
              <a:buChar char="u"/>
            </a:pPr>
            <a:r>
              <a:rPr lang="zh-CN" altLang="en-US" sz="1713" dirty="0">
                <a:latin typeface="微软雅黑" panose="020B0503020204020204" pitchFamily="34" charset="-122"/>
                <a:ea typeface="微软雅黑" panose="020B0503020204020204" pitchFamily="34" charset="-122"/>
              </a:rPr>
              <a:t>局部穿孔</a:t>
            </a:r>
            <a:endParaRPr lang="en-US" altLang="zh-CN" sz="1713" dirty="0">
              <a:latin typeface="微软雅黑" panose="020B0503020204020204" pitchFamily="34" charset="-122"/>
              <a:ea typeface="微软雅黑" panose="020B0503020204020204" pitchFamily="34" charset="-122"/>
            </a:endParaRPr>
          </a:p>
        </p:txBody>
      </p:sp>
      <p:sp>
        <p:nvSpPr>
          <p:cNvPr id="30" name="矩形 29"/>
          <p:cNvSpPr/>
          <p:nvPr/>
        </p:nvSpPr>
        <p:spPr bwMode="auto">
          <a:xfrm>
            <a:off x="285017" y="2250659"/>
            <a:ext cx="3212664" cy="1635134"/>
          </a:xfrm>
          <a:prstGeom prst="rect">
            <a:avLst/>
          </a:prstGeom>
          <a:noFill/>
          <a:ln w="9525" cap="flat" cmpd="sng" algn="ctr">
            <a:solidFill>
              <a:srgbClr val="0000FF"/>
            </a:solidFill>
            <a:prstDash val="solid"/>
            <a:round/>
            <a:headEnd type="none" w="med" len="med"/>
            <a:tailEnd type="none" w="med" len="med"/>
          </a:ln>
          <a:effectLst>
            <a:outerShdw dist="17961" dir="2700000" algn="ctr" rotWithShape="0">
              <a:schemeClr val="tx1">
                <a:gamma/>
                <a:shade val="60000"/>
                <a:invGamma/>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微软雅黑" pitchFamily="34" charset="-122"/>
            </a:endParaRPr>
          </a:p>
        </p:txBody>
      </p:sp>
      <p:sp>
        <p:nvSpPr>
          <p:cNvPr id="31" name="矩形 30"/>
          <p:cNvSpPr/>
          <p:nvPr/>
        </p:nvSpPr>
        <p:spPr bwMode="auto">
          <a:xfrm>
            <a:off x="8387869" y="2202483"/>
            <a:ext cx="1323185" cy="1572170"/>
          </a:xfrm>
          <a:prstGeom prst="rect">
            <a:avLst/>
          </a:prstGeom>
          <a:noFill/>
          <a:ln w="9525" cap="flat" cmpd="sng" algn="ctr">
            <a:solidFill>
              <a:srgbClr val="0000FF"/>
            </a:solidFill>
            <a:prstDash val="solid"/>
            <a:round/>
            <a:headEnd type="none" w="med" len="med"/>
            <a:tailEnd type="none" w="med" len="med"/>
          </a:ln>
          <a:effectLst>
            <a:outerShdw dist="17961" dir="2700000" algn="ctr" rotWithShape="0">
              <a:schemeClr val="tx1">
                <a:gamma/>
                <a:shade val="60000"/>
                <a:invGamma/>
                <a:alpha val="5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pitchFamily="34" charset="0"/>
              <a:ea typeface="微软雅黑" pitchFamily="34" charset="-122"/>
            </a:endParaRPr>
          </a:p>
        </p:txBody>
      </p:sp>
    </p:spTree>
    <p:extLst>
      <p:ext uri="{BB962C8B-B14F-4D97-AF65-F5344CB8AC3E}">
        <p14:creationId xmlns:p14="http://schemas.microsoft.com/office/powerpoint/2010/main" val="272542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458978" y="3085728"/>
            <a:ext cx="9145297" cy="169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ct val="150000"/>
              </a:lnSpc>
              <a:spcBef>
                <a:spcPts val="1028"/>
              </a:spcBef>
              <a:buClr>
                <a:srgbClr val="C00000"/>
              </a:buClr>
              <a:buFont typeface="Wingdings" panose="05000000000000000000" pitchFamily="2" charset="2"/>
              <a:buChar char="n"/>
            </a:pPr>
            <a:r>
              <a:rPr lang="zh-CN" altLang="en-US" sz="2400" dirty="0">
                <a:solidFill>
                  <a:srgbClr val="0000CC"/>
                </a:solidFill>
                <a:latin typeface="微软雅黑" panose="020B0503020204020204" pitchFamily="34" charset="-122"/>
                <a:ea typeface="微软雅黑" panose="020B0503020204020204" pitchFamily="34" charset="-122"/>
              </a:rPr>
              <a:t>零星碎片化研究导致铍管在复杂腐蚀环境下的失效演化机制不明，无法制定针对性的有效防腐措施</a:t>
            </a:r>
            <a:endParaRPr lang="en-US" altLang="zh-CN" sz="2400" dirty="0">
              <a:solidFill>
                <a:srgbClr val="0000CC"/>
              </a:solidFill>
              <a:latin typeface="微软雅黑" panose="020B0503020204020204" pitchFamily="34" charset="-122"/>
              <a:ea typeface="微软雅黑" panose="020B0503020204020204" pitchFamily="34" charset="-122"/>
            </a:endParaRPr>
          </a:p>
          <a:p>
            <a:pPr lvl="1" eaLnBrk="1" hangingPunct="1">
              <a:lnSpc>
                <a:spcPct val="150000"/>
              </a:lnSpc>
              <a:spcBef>
                <a:spcPts val="514"/>
              </a:spcBef>
              <a:buClr>
                <a:srgbClr val="C00000"/>
              </a:buClr>
              <a:buFont typeface="Wingdings" panose="05000000000000000000" pitchFamily="2" charset="2"/>
              <a:buChar char="Ø"/>
            </a:pP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介质冲刷的影响            辐照的影响</a:t>
            </a:r>
            <a:r>
              <a:rPr lang="en-US" altLang="zh-CN"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1884"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多因素耦合损伤、加速失效机理</a:t>
            </a:r>
            <a:endParaRPr lang="zh-CN" altLang="en-US" sz="2055" dirty="0">
              <a:solidFill>
                <a:srgbClr val="0000CC"/>
              </a:solidFill>
              <a:latin typeface="微软雅黑" panose="020B0503020204020204" pitchFamily="34" charset="-122"/>
              <a:ea typeface="微软雅黑" panose="020B0503020204020204" pitchFamily="34" charset="-122"/>
            </a:endParaRPr>
          </a:p>
        </p:txBody>
      </p:sp>
      <p:sp>
        <p:nvSpPr>
          <p:cNvPr id="3" name="矩形 1"/>
          <p:cNvSpPr>
            <a:spLocks noChangeArrowheads="1"/>
          </p:cNvSpPr>
          <p:nvPr/>
        </p:nvSpPr>
        <p:spPr bwMode="auto">
          <a:xfrm>
            <a:off x="458978" y="4941168"/>
            <a:ext cx="9217306"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285750" indent="-285750"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lvl="1" eaLnBrk="1" hangingPunct="1">
              <a:lnSpc>
                <a:spcPct val="150000"/>
              </a:lnSpc>
              <a:spcBef>
                <a:spcPts val="1028"/>
              </a:spcBef>
              <a:buClr>
                <a:srgbClr val="C00000"/>
              </a:buClr>
              <a:buFont typeface="Wingdings" panose="05000000000000000000" pitchFamily="2" charset="2"/>
              <a:buChar char="n"/>
            </a:pPr>
            <a:r>
              <a:rPr lang="zh-CN" altLang="en-US" sz="2400" dirty="0">
                <a:solidFill>
                  <a:srgbClr val="0000CC"/>
                </a:solidFill>
                <a:latin typeface="微软雅黑" panose="020B0503020204020204" pitchFamily="34" charset="-122"/>
                <a:ea typeface="微软雅黑" panose="020B0503020204020204" pitchFamily="34" charset="-122"/>
              </a:rPr>
              <a:t>铍管表面防腐改性技术及选</a:t>
            </a:r>
            <a:r>
              <a:rPr lang="en-US" altLang="zh-CN" sz="2400" dirty="0">
                <a:solidFill>
                  <a:srgbClr val="0000CC"/>
                </a:solidFill>
                <a:latin typeface="微软雅黑" panose="020B0503020204020204" pitchFamily="34" charset="-122"/>
                <a:ea typeface="微软雅黑" panose="020B0503020204020204" pitchFamily="34" charset="-122"/>
              </a:rPr>
              <a:t>/</a:t>
            </a:r>
            <a:r>
              <a:rPr lang="zh-CN" altLang="en-US" sz="2400" dirty="0">
                <a:solidFill>
                  <a:srgbClr val="0000CC"/>
                </a:solidFill>
                <a:latin typeface="微软雅黑" panose="020B0503020204020204" pitchFamily="34" charset="-122"/>
                <a:ea typeface="微软雅黑" panose="020B0503020204020204" pitchFamily="34" charset="-122"/>
              </a:rPr>
              <a:t>用材的依据和标准匮乏，无法指导新一代铍管的表面防腐设计</a:t>
            </a:r>
            <a:endParaRPr lang="zh-CN" altLang="en-US" sz="2400" dirty="0">
              <a:solidFill>
                <a:srgbClr val="0000CC"/>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4" name="文本框 3">
            <a:extLst>
              <a:ext uri="{FF2B5EF4-FFF2-40B4-BE49-F238E27FC236}">
                <a16:creationId xmlns:a16="http://schemas.microsoft.com/office/drawing/2014/main" id="{98C15788-77E2-4416-BB72-AF907A130E6F}"/>
              </a:ext>
            </a:extLst>
          </p:cNvPr>
          <p:cNvSpPr txBox="1"/>
          <p:nvPr/>
        </p:nvSpPr>
        <p:spPr>
          <a:xfrm>
            <a:off x="251942" y="1221757"/>
            <a:ext cx="2698175" cy="523220"/>
          </a:xfrm>
          <a:prstGeom prst="rect">
            <a:avLst/>
          </a:prstGeom>
          <a:noFill/>
        </p:spPr>
        <p:txBody>
          <a:bodyPr wrap="none" rtlCol="0">
            <a:spAutoFit/>
          </a:bodyPr>
          <a:lstStyle/>
          <a:p>
            <a:r>
              <a:rPr lang="zh-CN" altLang="en-US" sz="2800" dirty="0">
                <a:solidFill>
                  <a:srgbClr val="002060"/>
                </a:solidFill>
                <a:latin typeface="微软雅黑" panose="020B0503020204020204" pitchFamily="34" charset="-122"/>
                <a:ea typeface="微软雅黑" panose="020B0503020204020204" pitchFamily="34" charset="-122"/>
              </a:rPr>
              <a:t>现有研究的不足</a:t>
            </a:r>
          </a:p>
        </p:txBody>
      </p:sp>
      <p:sp>
        <p:nvSpPr>
          <p:cNvPr id="5" name="矩形 4"/>
          <p:cNvSpPr/>
          <p:nvPr/>
        </p:nvSpPr>
        <p:spPr>
          <a:xfrm>
            <a:off x="476391" y="1950674"/>
            <a:ext cx="9136591" cy="1135054"/>
          </a:xfrm>
          <a:prstGeom prst="rect">
            <a:avLst/>
          </a:prstGeom>
        </p:spPr>
        <p:txBody>
          <a:bodyPr wrap="square">
            <a:spAutoFit/>
          </a:bodyPr>
          <a:lstStyle/>
          <a:p>
            <a:pPr eaLnBrk="1" hangingPunct="1">
              <a:lnSpc>
                <a:spcPct val="150000"/>
              </a:lnSpc>
              <a:spcBef>
                <a:spcPts val="1028"/>
              </a:spcBef>
              <a:buClr>
                <a:srgbClr val="C00000"/>
              </a:buClr>
              <a:buFont typeface="Wingdings" panose="05000000000000000000" pitchFamily="2" charset="2"/>
              <a:buChar char="n"/>
            </a:pPr>
            <a:r>
              <a:rPr lang="zh-CN" altLang="en-US" sz="2400" dirty="0">
                <a:solidFill>
                  <a:srgbClr val="0000CC"/>
                </a:solidFill>
                <a:latin typeface="微软雅黑" panose="020B0503020204020204" pitchFamily="34" charset="-122"/>
                <a:ea typeface="微软雅黑" panose="020B0503020204020204" pitchFamily="34" charset="-122"/>
              </a:rPr>
              <a:t> 缺乏各种环境下的铍材及铍管腐蚀数据积累，难以进行寿命评估   </a:t>
            </a:r>
            <a:endParaRPr lang="en-US" altLang="zh-CN" sz="2400" dirty="0">
              <a:solidFill>
                <a:srgbClr val="0000CC"/>
              </a:solidFill>
              <a:latin typeface="微软雅黑" panose="020B0503020204020204" pitchFamily="34" charset="-122"/>
              <a:ea typeface="微软雅黑" panose="020B0503020204020204" pitchFamily="34" charset="-122"/>
            </a:endParaRPr>
          </a:p>
          <a:p>
            <a:pPr eaLnBrk="1" hangingPunct="1">
              <a:lnSpc>
                <a:spcPct val="150000"/>
              </a:lnSpc>
              <a:spcBef>
                <a:spcPts val="0"/>
              </a:spcBef>
              <a:buClr>
                <a:srgbClr val="C00000"/>
              </a:buClr>
            </a:pPr>
            <a:r>
              <a:rPr lang="en-US" altLang="zh-CN" sz="2400" dirty="0">
                <a:solidFill>
                  <a:srgbClr val="0000CC"/>
                </a:solidFill>
                <a:latin typeface="微软雅黑" panose="020B0503020204020204" pitchFamily="34" charset="-122"/>
                <a:ea typeface="微软雅黑" panose="020B0503020204020204" pitchFamily="34" charset="-122"/>
              </a:rPr>
              <a:t>    </a:t>
            </a:r>
            <a:r>
              <a:rPr lang="zh-CN" altLang="en-US" sz="2400" dirty="0">
                <a:solidFill>
                  <a:srgbClr val="0000CC"/>
                </a:solidFill>
                <a:latin typeface="微软雅黑" panose="020B0503020204020204" pitchFamily="34" charset="-122"/>
                <a:ea typeface="微软雅黑" panose="020B0503020204020204" pitchFamily="34" charset="-122"/>
              </a:rPr>
              <a:t>及安全性评价</a:t>
            </a:r>
          </a:p>
        </p:txBody>
      </p:sp>
      <p:sp>
        <p:nvSpPr>
          <p:cNvPr id="6" name="文本框 5">
            <a:extLst>
              <a:ext uri="{FF2B5EF4-FFF2-40B4-BE49-F238E27FC236}">
                <a16:creationId xmlns:a16="http://schemas.microsoft.com/office/drawing/2014/main" id="{98C15788-77E2-4416-BB72-AF907A130E6F}"/>
              </a:ext>
            </a:extLst>
          </p:cNvPr>
          <p:cNvSpPr txBox="1"/>
          <p:nvPr/>
        </p:nvSpPr>
        <p:spPr>
          <a:xfrm>
            <a:off x="251942" y="260648"/>
            <a:ext cx="2031325" cy="646331"/>
          </a:xfrm>
          <a:prstGeom prst="rect">
            <a:avLst/>
          </a:prstGeom>
          <a:noFill/>
        </p:spPr>
        <p:txBody>
          <a:bodyPr wrap="none" rtlCol="0">
            <a:spAutoFit/>
          </a:bodyPr>
          <a:lstStyle/>
          <a:p>
            <a:r>
              <a:rPr lang="zh-CN" altLang="en-US" sz="3600" dirty="0">
                <a:solidFill>
                  <a:srgbClr val="C00000"/>
                </a:solidFill>
                <a:latin typeface="微软雅黑" panose="020B0503020204020204" pitchFamily="34" charset="-122"/>
                <a:ea typeface="微软雅黑" panose="020B0503020204020204" pitchFamily="34" charset="-122"/>
              </a:rPr>
              <a:t>研究意义</a:t>
            </a:r>
          </a:p>
        </p:txBody>
      </p:sp>
      <p:sp>
        <p:nvSpPr>
          <p:cNvPr id="7" name="文本框 6"/>
          <p:cNvSpPr txBox="1"/>
          <p:nvPr/>
        </p:nvSpPr>
        <p:spPr>
          <a:xfrm>
            <a:off x="3204270" y="4333826"/>
            <a:ext cx="360040" cy="400110"/>
          </a:xfrm>
          <a:prstGeom prst="rect">
            <a:avLst/>
          </a:prstGeom>
          <a:noFill/>
        </p:spPr>
        <p:txBody>
          <a:bodyPr wrap="square" rtlCol="0">
            <a:spAutoFit/>
          </a:bodyPr>
          <a:lstStyle/>
          <a:p>
            <a:pPr marL="342900" indent="-342900">
              <a:buClr>
                <a:srgbClr val="C00000"/>
              </a:buClr>
              <a:buFont typeface="Wingdings" panose="05000000000000000000" pitchFamily="2" charset="2"/>
              <a:buChar char="Ø"/>
            </a:pPr>
            <a:r>
              <a:rPr lang="en-US" altLang="zh-CN" dirty="0"/>
              <a:t>    </a:t>
            </a:r>
            <a:endParaRPr lang="zh-CN" altLang="en-US" dirty="0"/>
          </a:p>
        </p:txBody>
      </p:sp>
      <p:sp>
        <p:nvSpPr>
          <p:cNvPr id="8" name="文本框 7"/>
          <p:cNvSpPr txBox="1"/>
          <p:nvPr/>
        </p:nvSpPr>
        <p:spPr>
          <a:xfrm>
            <a:off x="5031626" y="4333826"/>
            <a:ext cx="360040" cy="400110"/>
          </a:xfrm>
          <a:prstGeom prst="rect">
            <a:avLst/>
          </a:prstGeom>
          <a:noFill/>
        </p:spPr>
        <p:txBody>
          <a:bodyPr wrap="square" rtlCol="0">
            <a:spAutoFit/>
          </a:bodyPr>
          <a:lstStyle/>
          <a:p>
            <a:pPr marL="342900" indent="-342900">
              <a:buClr>
                <a:srgbClr val="C00000"/>
              </a:buClr>
              <a:buFont typeface="Wingdings" panose="05000000000000000000" pitchFamily="2" charset="2"/>
              <a:buChar char="Ø"/>
            </a:pPr>
            <a:r>
              <a:rPr lang="en-US" altLang="zh-CN" dirty="0"/>
              <a:t> </a:t>
            </a:r>
            <a:endParaRPr lang="zh-CN" altLang="en-US" dirty="0"/>
          </a:p>
        </p:txBody>
      </p:sp>
    </p:spTree>
    <p:extLst>
      <p:ext uri="{BB962C8B-B14F-4D97-AF65-F5344CB8AC3E}">
        <p14:creationId xmlns:p14="http://schemas.microsoft.com/office/powerpoint/2010/main" val="572880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427492" y="2189596"/>
            <a:ext cx="8946800" cy="138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055" dirty="0">
                <a:solidFill>
                  <a:srgbClr val="0000CC"/>
                </a:solidFill>
              </a:rPr>
              <a:t> </a:t>
            </a:r>
            <a:r>
              <a:rPr lang="zh-CN" altLang="zh-CN" sz="2055" dirty="0">
                <a:solidFill>
                  <a:srgbClr val="0000CC"/>
                </a:solidFill>
              </a:rPr>
              <a:t>揭示多因素耦合作用对铍管的加速腐蚀失效</a:t>
            </a:r>
            <a:r>
              <a:rPr lang="zh-CN" altLang="en-US" sz="2055" dirty="0">
                <a:solidFill>
                  <a:srgbClr val="0000CC"/>
                </a:solidFill>
              </a:rPr>
              <a:t>机制</a:t>
            </a:r>
            <a:endParaRPr lang="en-US" altLang="zh-CN" sz="2055" dirty="0">
              <a:solidFill>
                <a:srgbClr val="0000CC"/>
              </a:solidFill>
            </a:endParaRPr>
          </a:p>
          <a:p>
            <a:pPr eaLnBrk="1" hangingPunct="1">
              <a:lnSpc>
                <a:spcPts val="2740"/>
              </a:lnSpc>
              <a:spcBef>
                <a:spcPts val="1028"/>
              </a:spcBef>
              <a:buClr>
                <a:srgbClr val="C00000"/>
              </a:buClr>
              <a:buFont typeface="Wingdings" panose="05000000000000000000" pitchFamily="2" charset="2"/>
              <a:buChar char="n"/>
            </a:pPr>
            <a:r>
              <a:rPr lang="en-US" altLang="zh-CN" sz="2055" dirty="0">
                <a:solidFill>
                  <a:srgbClr val="0000CC"/>
                </a:solidFill>
              </a:rPr>
              <a:t> </a:t>
            </a:r>
            <a:r>
              <a:rPr lang="zh-CN" altLang="en-US" sz="2055" dirty="0">
                <a:solidFill>
                  <a:srgbClr val="0000CC"/>
                </a:solidFill>
              </a:rPr>
              <a:t>建立并</a:t>
            </a:r>
            <a:r>
              <a:rPr lang="zh-CN" altLang="zh-CN" sz="2055" dirty="0">
                <a:solidFill>
                  <a:srgbClr val="0000CC"/>
                </a:solidFill>
              </a:rPr>
              <a:t>完善铍材料在多环境</a:t>
            </a:r>
            <a:r>
              <a:rPr lang="zh-CN" altLang="en-US" sz="2055" dirty="0">
                <a:solidFill>
                  <a:srgbClr val="0000CC"/>
                </a:solidFill>
              </a:rPr>
              <a:t>因素</a:t>
            </a:r>
            <a:r>
              <a:rPr lang="zh-CN" altLang="zh-CN" sz="2055" dirty="0">
                <a:solidFill>
                  <a:srgbClr val="0000CC"/>
                </a:solidFill>
              </a:rPr>
              <a:t>下的腐蚀数据库</a:t>
            </a:r>
            <a:endParaRPr lang="en-US" altLang="zh-CN" sz="2055" dirty="0">
              <a:solidFill>
                <a:srgbClr val="0000CC"/>
              </a:solidFill>
            </a:endParaRPr>
          </a:p>
          <a:p>
            <a:pPr eaLnBrk="1" hangingPunct="1">
              <a:lnSpc>
                <a:spcPts val="2740"/>
              </a:lnSpc>
              <a:spcBef>
                <a:spcPts val="1028"/>
              </a:spcBef>
              <a:buClr>
                <a:srgbClr val="C00000"/>
              </a:buClr>
              <a:buFont typeface="Wingdings" panose="05000000000000000000" pitchFamily="2" charset="2"/>
              <a:buChar char="n"/>
            </a:pPr>
            <a:r>
              <a:rPr lang="en-US" altLang="zh-CN" sz="2055" dirty="0">
                <a:solidFill>
                  <a:srgbClr val="0000CC"/>
                </a:solidFill>
              </a:rPr>
              <a:t> </a:t>
            </a:r>
            <a:r>
              <a:rPr lang="zh-CN" altLang="zh-CN" sz="2055" dirty="0">
                <a:solidFill>
                  <a:srgbClr val="0000CC"/>
                </a:solidFill>
              </a:rPr>
              <a:t>为铍管表面改性技术和材料的选择设计提供理论指导</a:t>
            </a:r>
            <a:endParaRPr lang="zh-CN" altLang="en-US" sz="2055" dirty="0">
              <a:solidFill>
                <a:srgbClr val="0000CC"/>
              </a:solidFill>
            </a:endParaRPr>
          </a:p>
        </p:txBody>
      </p:sp>
      <p:sp>
        <p:nvSpPr>
          <p:cNvPr id="8" name="矩形 7"/>
          <p:cNvSpPr/>
          <p:nvPr/>
        </p:nvSpPr>
        <p:spPr>
          <a:xfrm>
            <a:off x="128807" y="1332460"/>
            <a:ext cx="10169013" cy="738536"/>
          </a:xfrm>
          <a:prstGeom prst="rect">
            <a:avLst/>
          </a:prstGeom>
        </p:spPr>
        <p:txBody>
          <a:bodyPr wrap="square">
            <a:spAutoFit/>
          </a:bodyPr>
          <a:lstStyle/>
          <a:p>
            <a:pPr>
              <a:lnSpc>
                <a:spcPts val="2600"/>
              </a:lnSpc>
            </a:pPr>
            <a:r>
              <a:rPr lang="zh-CN" altLang="zh-CN" sz="2055" dirty="0">
                <a:latin typeface="微软雅黑" panose="020B0503020204020204" pitchFamily="34" charset="-122"/>
                <a:ea typeface="微软雅黑" panose="020B0503020204020204" pitchFamily="34" charset="-122"/>
              </a:rPr>
              <a:t>针对铍材料在复杂环境腐蚀损伤研究匮乏</a:t>
            </a:r>
            <a:r>
              <a:rPr lang="zh-CN" altLang="en-US" sz="2055" dirty="0">
                <a:latin typeface="微软雅黑" panose="020B0503020204020204" pitchFamily="34" charset="-122"/>
                <a:ea typeface="微软雅黑" panose="020B0503020204020204" pitchFamily="34" charset="-122"/>
              </a:rPr>
              <a:t>的问题，系统</a:t>
            </a:r>
            <a:r>
              <a:rPr lang="zh-CN" altLang="zh-CN" sz="2055" dirty="0">
                <a:latin typeface="微软雅黑" panose="020B0503020204020204" pitchFamily="34" charset="-122"/>
                <a:ea typeface="微软雅黑" panose="020B0503020204020204" pitchFamily="34" charset="-122"/>
              </a:rPr>
              <a:t>开展铍束流管在冷却介质腐蚀</a:t>
            </a:r>
            <a:r>
              <a:rPr lang="en-US" altLang="zh-CN" sz="2055" dirty="0">
                <a:latin typeface="微软雅黑" panose="020B0503020204020204" pitchFamily="34" charset="-122"/>
                <a:ea typeface="微软雅黑" panose="020B0503020204020204" pitchFamily="34" charset="-122"/>
              </a:rPr>
              <a:t>-</a:t>
            </a:r>
            <a:r>
              <a:rPr lang="zh-CN" altLang="zh-CN" sz="2055" dirty="0">
                <a:latin typeface="微软雅黑" panose="020B0503020204020204" pitchFamily="34" charset="-122"/>
                <a:ea typeface="微软雅黑" panose="020B0503020204020204" pitchFamily="34" charset="-122"/>
              </a:rPr>
              <a:t>冲刷</a:t>
            </a:r>
            <a:r>
              <a:rPr lang="en-US" altLang="zh-CN" sz="2055" dirty="0">
                <a:latin typeface="微软雅黑" panose="020B0503020204020204" pitchFamily="34" charset="-122"/>
                <a:ea typeface="微软雅黑" panose="020B0503020204020204" pitchFamily="34" charset="-122"/>
              </a:rPr>
              <a:t>-</a:t>
            </a:r>
            <a:r>
              <a:rPr lang="zh-CN" altLang="zh-CN" sz="2055" dirty="0">
                <a:latin typeface="微软雅黑" panose="020B0503020204020204" pitchFamily="34" charset="-122"/>
                <a:ea typeface="微软雅黑" panose="020B0503020204020204" pitchFamily="34" charset="-122"/>
              </a:rPr>
              <a:t>辐照作用下的腐蚀行为研究</a:t>
            </a:r>
            <a:endParaRPr lang="zh-CN" altLang="en-US" sz="2055" dirty="0">
              <a:latin typeface="微软雅黑" panose="020B0503020204020204" pitchFamily="34" charset="-122"/>
              <a:ea typeface="微软雅黑" panose="020B0503020204020204" pitchFamily="34" charset="-122"/>
            </a:endParaRPr>
          </a:p>
        </p:txBody>
      </p:sp>
      <p:sp>
        <p:nvSpPr>
          <p:cNvPr id="10" name="矩形 9"/>
          <p:cNvSpPr/>
          <p:nvPr/>
        </p:nvSpPr>
        <p:spPr>
          <a:xfrm>
            <a:off x="211232" y="3822998"/>
            <a:ext cx="9764675" cy="810478"/>
          </a:xfrm>
          <a:prstGeom prst="rect">
            <a:avLst/>
          </a:prstGeom>
        </p:spPr>
        <p:txBody>
          <a:bodyPr wrap="square">
            <a:spAutoFit/>
          </a:bodyPr>
          <a:lstStyle/>
          <a:p>
            <a:pPr>
              <a:lnSpc>
                <a:spcPts val="2800"/>
              </a:lnSpc>
            </a:pPr>
            <a:r>
              <a:rPr lang="zh-CN" altLang="en-US" sz="2055" dirty="0">
                <a:latin typeface="微软雅黑" panose="020B0503020204020204" pitchFamily="34" charset="-122"/>
                <a:ea typeface="微软雅黑" panose="020B0503020204020204" pitchFamily="34" charset="-122"/>
              </a:rPr>
              <a:t>针对</a:t>
            </a:r>
            <a:r>
              <a:rPr lang="zh-CN" altLang="zh-CN" sz="2055" dirty="0">
                <a:latin typeface="微软雅黑" panose="020B0503020204020204" pitchFamily="34" charset="-122"/>
                <a:ea typeface="微软雅黑" panose="020B0503020204020204" pitchFamily="34" charset="-122"/>
              </a:rPr>
              <a:t>现有铍表面改性技术存在性能不足、稳定性差</a:t>
            </a:r>
            <a:r>
              <a:rPr lang="zh-CN" altLang="en-US" sz="2055" dirty="0">
                <a:latin typeface="微软雅黑" panose="020B0503020204020204" pitchFamily="34" charset="-122"/>
                <a:ea typeface="微软雅黑" panose="020B0503020204020204" pitchFamily="34" charset="-122"/>
              </a:rPr>
              <a:t>的</a:t>
            </a:r>
            <a:r>
              <a:rPr lang="zh-CN" altLang="zh-CN" sz="2055" dirty="0">
                <a:latin typeface="微软雅黑" panose="020B0503020204020204" pitchFamily="34" charset="-122"/>
                <a:ea typeface="微软雅黑" panose="020B0503020204020204" pitchFamily="34" charset="-122"/>
              </a:rPr>
              <a:t>共性问题</a:t>
            </a:r>
            <a:r>
              <a:rPr lang="zh-CN" altLang="en-US" sz="2055" dirty="0">
                <a:latin typeface="微软雅黑" panose="020B0503020204020204" pitchFamily="34" charset="-122"/>
                <a:ea typeface="微软雅黑" panose="020B0503020204020204" pitchFamily="34" charset="-122"/>
              </a:rPr>
              <a:t>，</a:t>
            </a:r>
            <a:r>
              <a:rPr lang="zh-CN" altLang="zh-CN" sz="2055" dirty="0">
                <a:latin typeface="微软雅黑" panose="020B0503020204020204" pitchFamily="34" charset="-122"/>
                <a:ea typeface="微软雅黑" panose="020B0503020204020204" pitchFamily="34" charset="-122"/>
              </a:rPr>
              <a:t>开发铍束流管表面抗辐照耐冲蚀一体化的新型</a:t>
            </a:r>
            <a:r>
              <a:rPr lang="zh-CN" altLang="en-US" sz="2055" dirty="0">
                <a:latin typeface="微软雅黑" panose="020B0503020204020204" pitchFamily="34" charset="-122"/>
                <a:ea typeface="微软雅黑" panose="020B0503020204020204" pitchFamily="34" charset="-122"/>
              </a:rPr>
              <a:t>涂层防护技术与材料</a:t>
            </a:r>
          </a:p>
        </p:txBody>
      </p:sp>
      <p:sp>
        <p:nvSpPr>
          <p:cNvPr id="13" name="矩形 12"/>
          <p:cNvSpPr>
            <a:spLocks noChangeArrowheads="1"/>
          </p:cNvSpPr>
          <p:nvPr/>
        </p:nvSpPr>
        <p:spPr bwMode="auto">
          <a:xfrm>
            <a:off x="427492" y="4797152"/>
            <a:ext cx="9519416"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740"/>
              </a:lnSpc>
              <a:spcBef>
                <a:spcPts val="1028"/>
              </a:spcBef>
              <a:buClr>
                <a:srgbClr val="C00000"/>
              </a:buClr>
              <a:buFont typeface="Wingdings" panose="05000000000000000000" pitchFamily="2" charset="2"/>
              <a:buChar char="n"/>
            </a:pPr>
            <a:r>
              <a:rPr lang="zh-CN" altLang="en-US" sz="2055" dirty="0">
                <a:solidFill>
                  <a:srgbClr val="0000CC"/>
                </a:solidFill>
              </a:rPr>
              <a:t> </a:t>
            </a:r>
            <a:r>
              <a:rPr lang="zh-CN" altLang="zh-CN" sz="2055" dirty="0">
                <a:solidFill>
                  <a:srgbClr val="0000CC"/>
                </a:solidFill>
              </a:rPr>
              <a:t>发展出</a:t>
            </a:r>
            <a:r>
              <a:rPr lang="en-US" altLang="zh-CN" sz="2055" dirty="0">
                <a:solidFill>
                  <a:srgbClr val="0000CC"/>
                </a:solidFill>
              </a:rPr>
              <a:t>CEPC</a:t>
            </a:r>
            <a:r>
              <a:rPr lang="zh-CN" altLang="zh-CN" sz="2055" dirty="0">
                <a:solidFill>
                  <a:srgbClr val="0000CC"/>
                </a:solidFill>
              </a:rPr>
              <a:t>用抗辐照耐冲蚀</a:t>
            </a:r>
            <a:r>
              <a:rPr lang="zh-CN" altLang="en-US" sz="2055" dirty="0">
                <a:solidFill>
                  <a:srgbClr val="0000CC"/>
                </a:solidFill>
              </a:rPr>
              <a:t>新型</a:t>
            </a:r>
            <a:r>
              <a:rPr lang="zh-CN" altLang="zh-CN" sz="2055" dirty="0">
                <a:solidFill>
                  <a:srgbClr val="0000CC"/>
                </a:solidFill>
              </a:rPr>
              <a:t>表面防护</a:t>
            </a:r>
            <a:r>
              <a:rPr lang="zh-CN" altLang="en-US" sz="2055" dirty="0">
                <a:solidFill>
                  <a:srgbClr val="0000CC"/>
                </a:solidFill>
              </a:rPr>
              <a:t>技术与涂层</a:t>
            </a:r>
            <a:r>
              <a:rPr lang="zh-CN" altLang="zh-CN" sz="2055" dirty="0">
                <a:solidFill>
                  <a:srgbClr val="0000CC"/>
                </a:solidFill>
              </a:rPr>
              <a:t>体系</a:t>
            </a:r>
            <a:endParaRPr lang="en-US" altLang="zh-CN" sz="2055" dirty="0">
              <a:solidFill>
                <a:srgbClr val="0000CC"/>
              </a:solidFill>
            </a:endParaRPr>
          </a:p>
          <a:p>
            <a:pPr eaLnBrk="1" hangingPunct="1">
              <a:lnSpc>
                <a:spcPts val="2740"/>
              </a:lnSpc>
              <a:spcBef>
                <a:spcPts val="1028"/>
              </a:spcBef>
              <a:buClr>
                <a:srgbClr val="C00000"/>
              </a:buClr>
              <a:buFont typeface="Wingdings" panose="05000000000000000000" pitchFamily="2" charset="2"/>
              <a:buChar char="n"/>
            </a:pPr>
            <a:r>
              <a:rPr lang="en-US" altLang="zh-CN" sz="2055" dirty="0">
                <a:solidFill>
                  <a:srgbClr val="0000CC"/>
                </a:solidFill>
              </a:rPr>
              <a:t> </a:t>
            </a:r>
            <a:r>
              <a:rPr lang="zh-CN" altLang="zh-CN" sz="2055" dirty="0">
                <a:solidFill>
                  <a:srgbClr val="0000CC"/>
                </a:solidFill>
              </a:rPr>
              <a:t>阐明</a:t>
            </a:r>
            <a:r>
              <a:rPr lang="zh-CN" altLang="en-US" sz="2055" dirty="0">
                <a:solidFill>
                  <a:srgbClr val="0000CC"/>
                </a:solidFill>
              </a:rPr>
              <a:t>涂层</a:t>
            </a:r>
            <a:r>
              <a:rPr lang="zh-CN" altLang="zh-CN" sz="2055" dirty="0">
                <a:solidFill>
                  <a:srgbClr val="0000CC"/>
                </a:solidFill>
              </a:rPr>
              <a:t>在辐照冲蚀环境下的</a:t>
            </a:r>
            <a:r>
              <a:rPr lang="zh-CN" altLang="en-US" sz="2055" dirty="0">
                <a:solidFill>
                  <a:srgbClr val="0000CC"/>
                </a:solidFill>
              </a:rPr>
              <a:t>腐蚀</a:t>
            </a:r>
            <a:r>
              <a:rPr lang="zh-CN" altLang="zh-CN" sz="2055" dirty="0">
                <a:solidFill>
                  <a:srgbClr val="0000CC"/>
                </a:solidFill>
              </a:rPr>
              <a:t>动力学规律和腐蚀</a:t>
            </a:r>
            <a:r>
              <a:rPr lang="en-US" altLang="zh-CN" sz="2055" dirty="0">
                <a:solidFill>
                  <a:srgbClr val="0000CC"/>
                </a:solidFill>
              </a:rPr>
              <a:t>-</a:t>
            </a:r>
            <a:r>
              <a:rPr lang="zh-CN" altLang="zh-CN" sz="2055" dirty="0">
                <a:solidFill>
                  <a:srgbClr val="0000CC"/>
                </a:solidFill>
              </a:rPr>
              <a:t>冲刷交互损伤机制</a:t>
            </a:r>
            <a:endParaRPr lang="en-US" altLang="zh-CN" sz="2055" dirty="0">
              <a:solidFill>
                <a:srgbClr val="0000CC"/>
              </a:solidFill>
            </a:endParaRPr>
          </a:p>
          <a:p>
            <a:pPr eaLnBrk="1" hangingPunct="1">
              <a:lnSpc>
                <a:spcPts val="2740"/>
              </a:lnSpc>
              <a:spcBef>
                <a:spcPts val="1028"/>
              </a:spcBef>
              <a:buClr>
                <a:srgbClr val="C00000"/>
              </a:buClr>
              <a:buFont typeface="Wingdings" panose="05000000000000000000" pitchFamily="2" charset="2"/>
              <a:buChar char="n"/>
            </a:pPr>
            <a:r>
              <a:rPr lang="en-US" altLang="zh-CN" sz="2055" dirty="0">
                <a:solidFill>
                  <a:srgbClr val="0000CC"/>
                </a:solidFill>
              </a:rPr>
              <a:t> </a:t>
            </a:r>
            <a:r>
              <a:rPr lang="zh-CN" altLang="zh-CN" sz="2055" dirty="0">
                <a:solidFill>
                  <a:srgbClr val="0000CC"/>
                </a:solidFill>
              </a:rPr>
              <a:t>建立铍束流管表面改性材料的设计与制备准则</a:t>
            </a:r>
            <a:endParaRPr lang="en-US" altLang="zh-CN" sz="2055" dirty="0">
              <a:solidFill>
                <a:srgbClr val="0000CC"/>
              </a:solidFill>
            </a:endParaRPr>
          </a:p>
          <a:p>
            <a:pPr eaLnBrk="1" hangingPunct="1">
              <a:lnSpc>
                <a:spcPts val="2740"/>
              </a:lnSpc>
              <a:spcBef>
                <a:spcPts val="1028"/>
              </a:spcBef>
              <a:buClr>
                <a:srgbClr val="C00000"/>
              </a:buClr>
              <a:buFont typeface="Wingdings" panose="05000000000000000000" pitchFamily="2" charset="2"/>
              <a:buChar char="n"/>
            </a:pPr>
            <a:r>
              <a:rPr lang="en-US" altLang="zh-CN" sz="2055" dirty="0">
                <a:solidFill>
                  <a:srgbClr val="0000CC"/>
                </a:solidFill>
              </a:rPr>
              <a:t> </a:t>
            </a:r>
            <a:r>
              <a:rPr lang="zh-CN" altLang="en-US" sz="2055" dirty="0">
                <a:solidFill>
                  <a:srgbClr val="0000CC"/>
                </a:solidFill>
              </a:rPr>
              <a:t>实现铍管表面抗辐照耐冲蚀涂层性能评估与寿命预测</a:t>
            </a:r>
          </a:p>
        </p:txBody>
      </p:sp>
      <p:sp>
        <p:nvSpPr>
          <p:cNvPr id="9" name="文本框 8">
            <a:extLst>
              <a:ext uri="{FF2B5EF4-FFF2-40B4-BE49-F238E27FC236}">
                <a16:creationId xmlns:a16="http://schemas.microsoft.com/office/drawing/2014/main" id="{98C15788-77E2-4416-BB72-AF907A130E6F}"/>
              </a:ext>
            </a:extLst>
          </p:cNvPr>
          <p:cNvSpPr txBox="1"/>
          <p:nvPr/>
        </p:nvSpPr>
        <p:spPr>
          <a:xfrm>
            <a:off x="211232" y="260648"/>
            <a:ext cx="203132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研究目标</a:t>
            </a:r>
            <a:endParaRPr lang="zh-CN" altLang="en-US" sz="2800" dirty="0">
              <a:solidFill>
                <a:schemeClr val="accent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238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98C15788-77E2-4416-BB72-AF907A130E6F}"/>
              </a:ext>
            </a:extLst>
          </p:cNvPr>
          <p:cNvSpPr txBox="1"/>
          <p:nvPr/>
        </p:nvSpPr>
        <p:spPr>
          <a:xfrm>
            <a:off x="211232" y="260648"/>
            <a:ext cx="2031325"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研究思路</a:t>
            </a:r>
            <a:endParaRPr lang="zh-CN" altLang="en-US" sz="2800" dirty="0">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57" y="1268760"/>
            <a:ext cx="5836334" cy="5308819"/>
          </a:xfrm>
          <a:prstGeom prst="rect">
            <a:avLst/>
          </a:prstGeom>
        </p:spPr>
      </p:pic>
    </p:spTree>
    <p:extLst>
      <p:ext uri="{BB962C8B-B14F-4D97-AF65-F5344CB8AC3E}">
        <p14:creationId xmlns:p14="http://schemas.microsoft.com/office/powerpoint/2010/main" val="388740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98C15788-77E2-4416-BB72-AF907A130E6F}"/>
              </a:ext>
            </a:extLst>
          </p:cNvPr>
          <p:cNvSpPr txBox="1"/>
          <p:nvPr/>
        </p:nvSpPr>
        <p:spPr>
          <a:xfrm>
            <a:off x="211232" y="260648"/>
            <a:ext cx="2492990" cy="646331"/>
          </a:xfrm>
          <a:prstGeom prst="rect">
            <a:avLst/>
          </a:prstGeom>
          <a:noFill/>
        </p:spPr>
        <p:txBody>
          <a:bodyPr wrap="none" rtlCol="0">
            <a:spAutoFit/>
          </a:bodyPr>
          <a:lstStyle/>
          <a:p>
            <a:r>
              <a:rPr lang="zh-CN" altLang="en-US" sz="3600" dirty="0">
                <a:solidFill>
                  <a:schemeClr val="accent1">
                    <a:lumMod val="50000"/>
                  </a:schemeClr>
                </a:solidFill>
                <a:latin typeface="微软雅黑" panose="020B0503020204020204" pitchFamily="34" charset="-122"/>
                <a:ea typeface="微软雅黑" panose="020B0503020204020204" pitchFamily="34" charset="-122"/>
              </a:rPr>
              <a:t>拟开展工作</a:t>
            </a:r>
            <a:endParaRPr lang="zh-CN" altLang="en-US" sz="28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98C15788-77E2-4416-BB72-AF907A130E6F}"/>
              </a:ext>
            </a:extLst>
          </p:cNvPr>
          <p:cNvSpPr txBox="1"/>
          <p:nvPr/>
        </p:nvSpPr>
        <p:spPr>
          <a:xfrm>
            <a:off x="211232" y="1146657"/>
            <a:ext cx="4291559" cy="492443"/>
          </a:xfrm>
          <a:prstGeom prst="rect">
            <a:avLst/>
          </a:prstGeom>
          <a:noFill/>
        </p:spPr>
        <p:txBody>
          <a:bodyPr wrap="none" rtlCol="0">
            <a:spAutoFit/>
          </a:bodyPr>
          <a:lstStyle/>
          <a:p>
            <a:r>
              <a:rPr lang="zh-CN" altLang="en-US" sz="2600" dirty="0">
                <a:solidFill>
                  <a:srgbClr val="002060"/>
                </a:solidFill>
                <a:latin typeface="微软雅黑" panose="020B0503020204020204" pitchFamily="34" charset="-122"/>
                <a:ea typeface="微软雅黑" panose="020B0503020204020204" pitchFamily="34" charset="-122"/>
              </a:rPr>
              <a:t>研究内容</a:t>
            </a:r>
            <a:r>
              <a:rPr lang="en-US" altLang="zh-CN" sz="2600" dirty="0">
                <a:solidFill>
                  <a:srgbClr val="002060"/>
                </a:solidFill>
                <a:latin typeface="微软雅黑" panose="020B0503020204020204" pitchFamily="34" charset="-122"/>
                <a:ea typeface="微软雅黑" panose="020B0503020204020204" pitchFamily="34" charset="-122"/>
              </a:rPr>
              <a:t>1——</a:t>
            </a:r>
            <a:r>
              <a:rPr lang="zh-CN" altLang="en-US" sz="2400" dirty="0">
                <a:solidFill>
                  <a:srgbClr val="FF0000"/>
                </a:solidFill>
                <a:latin typeface="微软雅黑" panose="020B0503020204020204" pitchFamily="34" charset="-122"/>
                <a:ea typeface="微软雅黑" panose="020B0503020204020204" pitchFamily="34" charset="-122"/>
              </a:rPr>
              <a:t>铍材</a:t>
            </a:r>
            <a:r>
              <a:rPr lang="zh-CN" altLang="en-US" sz="2400" dirty="0">
                <a:solidFill>
                  <a:srgbClr val="002060"/>
                </a:solidFill>
                <a:latin typeface="微软雅黑" panose="020B0503020204020204" pitchFamily="34" charset="-122"/>
                <a:ea typeface="微软雅黑" panose="020B0503020204020204" pitchFamily="34" charset="-122"/>
              </a:rPr>
              <a:t>腐蚀特性</a:t>
            </a:r>
          </a:p>
        </p:txBody>
      </p:sp>
      <p:sp>
        <p:nvSpPr>
          <p:cNvPr id="14" name="矩形 13"/>
          <p:cNvSpPr>
            <a:spLocks noChangeArrowheads="1"/>
          </p:cNvSpPr>
          <p:nvPr/>
        </p:nvSpPr>
        <p:spPr bwMode="auto">
          <a:xfrm>
            <a:off x="467966" y="2031900"/>
            <a:ext cx="8946800" cy="80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600"/>
              </a:lnSpc>
              <a:spcBef>
                <a:spcPts val="1028"/>
              </a:spcBef>
              <a:buClr>
                <a:srgbClr val="C00000"/>
              </a:buClr>
              <a:buFont typeface="Wingdings" panose="05000000000000000000" pitchFamily="2" charset="2"/>
              <a:buChar char="n"/>
            </a:pPr>
            <a:r>
              <a:rPr lang="zh-CN" altLang="en-US" sz="2000" dirty="0">
                <a:solidFill>
                  <a:srgbClr val="0000CC"/>
                </a:solidFill>
                <a:latin typeface="微软雅黑" panose="020B0503020204020204" pitchFamily="34" charset="-122"/>
                <a:ea typeface="微软雅黑" panose="020B0503020204020204" pitchFamily="34" charset="-122"/>
              </a:rPr>
              <a:t> 铍的材料特性对腐蚀的影响研究</a:t>
            </a:r>
            <a:endParaRPr lang="en-US" altLang="zh-CN" sz="2000" dirty="0">
              <a:solidFill>
                <a:srgbClr val="0000CC"/>
              </a:solidFill>
              <a:latin typeface="微软雅黑" panose="020B0503020204020204" pitchFamily="34" charset="-122"/>
              <a:ea typeface="微软雅黑" panose="020B0503020204020204" pitchFamily="34" charset="-122"/>
            </a:endParaRPr>
          </a:p>
          <a:p>
            <a:pPr lvl="1" eaLnBrk="1" hangingPunct="1">
              <a:lnSpc>
                <a:spcPts val="2600"/>
              </a:lnSpc>
              <a:spcBef>
                <a:spcPts val="514"/>
              </a:spcBef>
              <a:buClr>
                <a:srgbClr val="C00000"/>
              </a:buClr>
              <a:buFont typeface="Wingdings" panose="05000000000000000000" pitchFamily="2" charset="2"/>
              <a:buChar char="Ø"/>
            </a:pPr>
            <a:r>
              <a:rPr lang="zh-CN" altLang="en-US"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铍材化学纯度、杂质类型、晶粒大小、结晶取向等对腐蚀的影响</a:t>
            </a:r>
            <a:endParaRPr lang="zh-CN" altLang="en-US" sz="2000" dirty="0">
              <a:solidFill>
                <a:srgbClr val="0000CC"/>
              </a:solidFill>
              <a:latin typeface="微软雅黑" panose="020B0503020204020204" pitchFamily="34" charset="-122"/>
              <a:ea typeface="微软雅黑" panose="020B0503020204020204" pitchFamily="34" charset="-122"/>
            </a:endParaRPr>
          </a:p>
        </p:txBody>
      </p:sp>
      <p:sp>
        <p:nvSpPr>
          <p:cNvPr id="16" name="矩形 15"/>
          <p:cNvSpPr>
            <a:spLocks noChangeArrowheads="1"/>
          </p:cNvSpPr>
          <p:nvPr/>
        </p:nvSpPr>
        <p:spPr bwMode="auto">
          <a:xfrm>
            <a:off x="467966" y="3180298"/>
            <a:ext cx="8946800" cy="80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600"/>
              </a:lnSpc>
              <a:spcBef>
                <a:spcPts val="1028"/>
              </a:spcBef>
              <a:buClr>
                <a:srgbClr val="C00000"/>
              </a:buClr>
              <a:buFont typeface="Wingdings" panose="05000000000000000000" pitchFamily="2" charset="2"/>
              <a:buChar char="n"/>
            </a:pPr>
            <a:r>
              <a:rPr lang="zh-CN" altLang="en-US" sz="2000" dirty="0">
                <a:solidFill>
                  <a:srgbClr val="0000CC"/>
                </a:solidFill>
                <a:latin typeface="微软雅黑" panose="020B0503020204020204" pitchFamily="34" charset="-122"/>
                <a:ea typeface="微软雅黑" panose="020B0503020204020204" pitchFamily="34" charset="-122"/>
              </a:rPr>
              <a:t> 铍在不同</a:t>
            </a:r>
            <a:r>
              <a:rPr lang="zh-CN" altLang="en-US" sz="2000" dirty="0">
                <a:solidFill>
                  <a:srgbClr val="C00000"/>
                </a:solidFill>
                <a:latin typeface="微软雅黑" panose="020B0503020204020204" pitchFamily="34" charset="-122"/>
                <a:ea typeface="微软雅黑" panose="020B0503020204020204" pitchFamily="34" charset="-122"/>
              </a:rPr>
              <a:t>腐蚀介质</a:t>
            </a:r>
            <a:r>
              <a:rPr lang="zh-CN" altLang="en-US" sz="2000" dirty="0">
                <a:solidFill>
                  <a:srgbClr val="0000CC"/>
                </a:solidFill>
                <a:latin typeface="微软雅黑" panose="020B0503020204020204" pitchFamily="34" charset="-122"/>
                <a:ea typeface="微软雅黑" panose="020B0503020204020204" pitchFamily="34" charset="-122"/>
              </a:rPr>
              <a:t>中的腐蚀特性</a:t>
            </a:r>
            <a:endParaRPr lang="en-US" altLang="zh-CN" sz="2000" dirty="0">
              <a:solidFill>
                <a:srgbClr val="0000CC"/>
              </a:solidFill>
              <a:latin typeface="微软雅黑" panose="020B0503020204020204" pitchFamily="34" charset="-122"/>
              <a:ea typeface="微软雅黑" panose="020B0503020204020204" pitchFamily="34" charset="-122"/>
            </a:endParaRPr>
          </a:p>
          <a:p>
            <a:pPr lvl="1" eaLnBrk="1" hangingPunct="1">
              <a:lnSpc>
                <a:spcPts val="2600"/>
              </a:lnSpc>
              <a:spcBef>
                <a:spcPts val="514"/>
              </a:spcBef>
              <a:buClr>
                <a:srgbClr val="C00000"/>
              </a:buClr>
              <a:buFont typeface="Wingdings" panose="05000000000000000000" pitchFamily="2" charset="2"/>
              <a:buChar char="Ø"/>
            </a:pPr>
            <a:r>
              <a:rPr lang="zh-CN" altLang="en-US"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液体：水、油、酸、碱、盐；</a:t>
            </a:r>
            <a:r>
              <a:rPr lang="en-US" altLang="zh-CN"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气体：</a:t>
            </a:r>
            <a:r>
              <a:rPr lang="en-US" altLang="zh-CN"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O</a:t>
            </a:r>
            <a:r>
              <a:rPr lang="en-US" altLang="zh-CN" sz="2000" baseline="-25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2</a:t>
            </a:r>
            <a:r>
              <a:rPr lang="zh-CN" altLang="en-US"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H</a:t>
            </a:r>
            <a:r>
              <a:rPr lang="en-US" altLang="zh-CN" sz="2000" baseline="-25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2</a:t>
            </a:r>
            <a:r>
              <a:rPr lang="zh-CN" altLang="en-US"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CO</a:t>
            </a:r>
            <a:r>
              <a:rPr lang="en-US" altLang="zh-CN" sz="2000" baseline="-25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2</a:t>
            </a:r>
            <a:r>
              <a:rPr lang="zh-CN" altLang="en-US"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r>
              <a:rPr lang="en-US" altLang="zh-CN"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H</a:t>
            </a:r>
            <a:r>
              <a:rPr lang="en-US" altLang="zh-CN" sz="2000" baseline="-25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2</a:t>
            </a:r>
            <a:r>
              <a:rPr lang="en-US" altLang="zh-CN"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O</a:t>
            </a:r>
            <a:r>
              <a:rPr lang="zh-CN" altLang="en-US"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汽等</a:t>
            </a:r>
            <a:endParaRPr lang="zh-CN" altLang="en-US" sz="2000" dirty="0">
              <a:solidFill>
                <a:srgbClr val="0000CC"/>
              </a:solidFill>
              <a:latin typeface="微软雅黑" panose="020B0503020204020204" pitchFamily="34" charset="-122"/>
              <a:ea typeface="微软雅黑" panose="020B0503020204020204" pitchFamily="34" charset="-122"/>
            </a:endParaRPr>
          </a:p>
        </p:txBody>
      </p:sp>
      <p:sp>
        <p:nvSpPr>
          <p:cNvPr id="17" name="矩形 16"/>
          <p:cNvSpPr>
            <a:spLocks noChangeArrowheads="1"/>
          </p:cNvSpPr>
          <p:nvPr/>
        </p:nvSpPr>
        <p:spPr bwMode="auto">
          <a:xfrm>
            <a:off x="466765" y="4293096"/>
            <a:ext cx="8946800" cy="80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800">
                <a:solidFill>
                  <a:schemeClr val="bg1"/>
                </a:solidFill>
                <a:latin typeface="黑体" panose="02010609060101010101" pitchFamily="49" charset="-122"/>
                <a:ea typeface="黑体" panose="02010609060101010101" pitchFamily="49" charset="-122"/>
              </a:defRPr>
            </a:lvl1pPr>
            <a:lvl2pPr marL="360363" indent="-180975" eaLnBrk="0" hangingPunct="0">
              <a:defRPr sz="2800">
                <a:solidFill>
                  <a:schemeClr val="bg1"/>
                </a:solidFill>
                <a:latin typeface="黑体" panose="02010609060101010101" pitchFamily="49" charset="-122"/>
                <a:ea typeface="黑体" panose="02010609060101010101" pitchFamily="49" charset="-122"/>
              </a:defRPr>
            </a:lvl2pPr>
            <a:lvl3pPr marL="1143000" indent="-228600" eaLnBrk="0" hangingPunct="0">
              <a:defRPr sz="2800">
                <a:solidFill>
                  <a:schemeClr val="bg1"/>
                </a:solidFill>
                <a:latin typeface="黑体" panose="02010609060101010101" pitchFamily="49" charset="-122"/>
                <a:ea typeface="黑体" panose="02010609060101010101" pitchFamily="49" charset="-122"/>
              </a:defRPr>
            </a:lvl3pPr>
            <a:lvl4pPr marL="1600200" indent="-228600" eaLnBrk="0" hangingPunct="0">
              <a:defRPr sz="2800">
                <a:solidFill>
                  <a:schemeClr val="bg1"/>
                </a:solidFill>
                <a:latin typeface="黑体" panose="02010609060101010101" pitchFamily="49" charset="-122"/>
                <a:ea typeface="黑体" panose="02010609060101010101" pitchFamily="49" charset="-122"/>
              </a:defRPr>
            </a:lvl4pPr>
            <a:lvl5pPr marL="2057400" indent="-228600" eaLnBrk="0" hangingPunct="0">
              <a:defRPr sz="2800">
                <a:solidFill>
                  <a:schemeClr val="bg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800">
                <a:solidFill>
                  <a:schemeClr val="bg1"/>
                </a:solidFill>
                <a:latin typeface="黑体" panose="02010609060101010101" pitchFamily="49" charset="-122"/>
                <a:ea typeface="黑体" panose="02010609060101010101" pitchFamily="49" charset="-122"/>
              </a:defRPr>
            </a:lvl9pPr>
          </a:lstStyle>
          <a:p>
            <a:pPr eaLnBrk="1" hangingPunct="1">
              <a:lnSpc>
                <a:spcPts val="2600"/>
              </a:lnSpc>
              <a:spcBef>
                <a:spcPts val="1028"/>
              </a:spcBef>
              <a:buClr>
                <a:srgbClr val="C00000"/>
              </a:buClr>
              <a:buFont typeface="Wingdings" panose="05000000000000000000" pitchFamily="2" charset="2"/>
              <a:buChar char="n"/>
            </a:pPr>
            <a:r>
              <a:rPr lang="zh-CN" altLang="en-US" sz="2000" dirty="0">
                <a:solidFill>
                  <a:srgbClr val="0000CC"/>
                </a:solidFill>
                <a:latin typeface="微软雅黑" panose="020B0503020204020204" pitchFamily="34" charset="-122"/>
                <a:ea typeface="微软雅黑" panose="020B0503020204020204" pitchFamily="34" charset="-122"/>
              </a:rPr>
              <a:t> 铍在不同</a:t>
            </a:r>
            <a:r>
              <a:rPr lang="zh-CN" altLang="en-US" sz="2000" dirty="0">
                <a:solidFill>
                  <a:srgbClr val="C00000"/>
                </a:solidFill>
                <a:latin typeface="微软雅黑" panose="020B0503020204020204" pitchFamily="34" charset="-122"/>
                <a:ea typeface="微软雅黑" panose="020B0503020204020204" pitchFamily="34" charset="-122"/>
              </a:rPr>
              <a:t>腐蚀条件</a:t>
            </a:r>
            <a:r>
              <a:rPr lang="zh-CN" altLang="en-US" sz="2000" dirty="0">
                <a:solidFill>
                  <a:srgbClr val="0000CC"/>
                </a:solidFill>
                <a:latin typeface="微软雅黑" panose="020B0503020204020204" pitchFamily="34" charset="-122"/>
                <a:ea typeface="微软雅黑" panose="020B0503020204020204" pitchFamily="34" charset="-122"/>
              </a:rPr>
              <a:t>下的腐蚀特性</a:t>
            </a:r>
            <a:endParaRPr lang="en-US" altLang="zh-CN" sz="2000" dirty="0">
              <a:solidFill>
                <a:srgbClr val="0000CC"/>
              </a:solidFill>
              <a:latin typeface="微软雅黑" panose="020B0503020204020204" pitchFamily="34" charset="-122"/>
              <a:ea typeface="微软雅黑" panose="020B0503020204020204" pitchFamily="34" charset="-122"/>
            </a:endParaRPr>
          </a:p>
          <a:p>
            <a:pPr lvl="1" eaLnBrk="1" hangingPunct="1">
              <a:lnSpc>
                <a:spcPts val="2600"/>
              </a:lnSpc>
              <a:spcBef>
                <a:spcPts val="514"/>
              </a:spcBef>
              <a:buClr>
                <a:srgbClr val="C00000"/>
              </a:buClr>
              <a:buFont typeface="Wingdings" panose="05000000000000000000" pitchFamily="2" charset="2"/>
              <a:buChar char="Ø"/>
            </a:pPr>
            <a:r>
              <a:rPr lang="zh-CN" altLang="en-US"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 温度、湿度、压力、辐照</a:t>
            </a:r>
            <a:r>
              <a:rPr lang="en-US" altLang="zh-CN" sz="2000" dirty="0">
                <a:solidFill>
                  <a:schemeClr val="tx1"/>
                </a:solidFill>
                <a:latin typeface="微软雅黑" panose="020B0503020204020204" pitchFamily="34" charset="-122"/>
                <a:ea typeface="微软雅黑" panose="020B0503020204020204" pitchFamily="34" charset="-122"/>
                <a:sym typeface="Wingdings" panose="05000000000000000000" pitchFamily="2" charset="2"/>
              </a:rPr>
              <a:t>…</a:t>
            </a:r>
            <a:endParaRPr lang="zh-CN" altLang="en-US" sz="2000" dirty="0">
              <a:solidFill>
                <a:srgbClr val="0000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22455622"/>
      </p:ext>
    </p:extLst>
  </p:cSld>
  <p:clrMapOvr>
    <a:masterClrMapping/>
  </p:clrMapOvr>
</p:sld>
</file>

<file path=ppt/theme/theme1.xml><?xml version="1.0" encoding="utf-8"?>
<a:theme xmlns:a="http://schemas.openxmlformats.org/drawingml/2006/main" name="CAS模版">
  <a:themeElements>
    <a:clrScheme name="CAS模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S模版">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2000" b="1" i="0" u="none" strike="noStrike" cap="none" normalizeH="0" baseline="0" smtClean="0">
            <a:ln>
              <a:noFill/>
            </a:ln>
            <a:solidFill>
              <a:schemeClr val="tx1"/>
            </a:solidFill>
            <a:effectLst/>
            <a:latin typeface="Arial" pitchFamily="34" charset="0"/>
            <a:ea typeface="微软雅黑"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2000" b="1" i="0" u="none" strike="noStrike" cap="none" normalizeH="0" baseline="0" smtClean="0">
            <a:ln>
              <a:noFill/>
            </a:ln>
            <a:solidFill>
              <a:schemeClr val="tx1"/>
            </a:solidFill>
            <a:effectLst/>
            <a:latin typeface="Arial" pitchFamily="34" charset="0"/>
            <a:ea typeface="微软雅黑" pitchFamily="34" charset="-122"/>
          </a:defRPr>
        </a:defPPr>
      </a:lstStyle>
    </a:lnDef>
  </a:objectDefaults>
  <a:extraClrSchemeLst>
    <a:extraClrScheme>
      <a:clrScheme name="CAS模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S模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S模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S模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S模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S模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S模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自定义设计方案">
  <a:themeElements>
    <a:clrScheme name="自定义 97">
      <a:dk1>
        <a:sysClr val="windowText" lastClr="000000"/>
      </a:dk1>
      <a:lt1>
        <a:sysClr val="window" lastClr="FFFFFF"/>
      </a:lt1>
      <a:dk2>
        <a:srgbClr val="44546A"/>
      </a:dk2>
      <a:lt2>
        <a:srgbClr val="E7E6E6"/>
      </a:lt2>
      <a:accent1>
        <a:srgbClr val="00B4CB"/>
      </a:accent1>
      <a:accent2>
        <a:srgbClr val="00B4CB"/>
      </a:accent2>
      <a:accent3>
        <a:srgbClr val="00B4CB"/>
      </a:accent3>
      <a:accent4>
        <a:srgbClr val="00B4CB"/>
      </a:accent4>
      <a:accent5>
        <a:srgbClr val="00B4CB"/>
      </a:accent5>
      <a:accent6>
        <a:srgbClr val="00B4CB"/>
      </a:accent6>
      <a:hlink>
        <a:srgbClr val="00B4CB"/>
      </a:hlink>
      <a:folHlink>
        <a:srgbClr val="00B4C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自定义 97">
      <a:dk1>
        <a:sysClr val="windowText" lastClr="000000"/>
      </a:dk1>
      <a:lt1>
        <a:sysClr val="window" lastClr="FFFFFF"/>
      </a:lt1>
      <a:dk2>
        <a:srgbClr val="44546A"/>
      </a:dk2>
      <a:lt2>
        <a:srgbClr val="E7E6E6"/>
      </a:lt2>
      <a:accent1>
        <a:srgbClr val="00B4CB"/>
      </a:accent1>
      <a:accent2>
        <a:srgbClr val="00B4CB"/>
      </a:accent2>
      <a:accent3>
        <a:srgbClr val="00B4CB"/>
      </a:accent3>
      <a:accent4>
        <a:srgbClr val="00B4CB"/>
      </a:accent4>
      <a:accent5>
        <a:srgbClr val="00B4CB"/>
      </a:accent5>
      <a:accent6>
        <a:srgbClr val="00B4CB"/>
      </a:accent6>
      <a:hlink>
        <a:srgbClr val="00B4CB"/>
      </a:hlink>
      <a:folHlink>
        <a:srgbClr val="00B4C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60779</TotalTime>
  <Pages>0</Pages>
  <Words>2987</Words>
  <Characters>0</Characters>
  <Application>Microsoft Office PowerPoint</Application>
  <DocSecurity>0</DocSecurity>
  <PresentationFormat>自定义</PresentationFormat>
  <Lines>0</Lines>
  <Paragraphs>367</Paragraphs>
  <Slides>29</Slides>
  <Notes>12</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29</vt:i4>
      </vt:variant>
    </vt:vector>
  </HeadingPairs>
  <TitlesOfParts>
    <vt:vector size="43" baseType="lpstr">
      <vt:lpstr>等线</vt:lpstr>
      <vt:lpstr>等线</vt:lpstr>
      <vt:lpstr>黑体</vt:lpstr>
      <vt:lpstr>华文楷体</vt:lpstr>
      <vt:lpstr>华文隶书</vt:lpstr>
      <vt:lpstr>微软雅黑</vt:lpstr>
      <vt:lpstr>Arial</vt:lpstr>
      <vt:lpstr>Calibri</vt:lpstr>
      <vt:lpstr>Calibri Light</vt:lpstr>
      <vt:lpstr>Times New Roman</vt:lpstr>
      <vt:lpstr>Wingdings</vt:lpstr>
      <vt:lpstr>CAS模版</vt:lpstr>
      <vt:lpstr>1_自定义设计方案</vt:lpstr>
      <vt:lpstr>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DELL</dc:creator>
  <cp:lastModifiedBy>jiang xin</cp:lastModifiedBy>
  <cp:revision>2508</cp:revision>
  <cp:lastPrinted>1899-12-30T00:00:00Z</cp:lastPrinted>
  <dcterms:created xsi:type="dcterms:W3CDTF">2008-01-31T01:36:36Z</dcterms:created>
  <dcterms:modified xsi:type="dcterms:W3CDTF">2024-08-29T14:29:58Z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2052-6.6.0.2671</vt:lpwstr>
  </property>
</Properties>
</file>