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953" r:id="rId2"/>
    <p:sldId id="907" r:id="rId3"/>
    <p:sldId id="994" r:id="rId4"/>
    <p:sldId id="995" r:id="rId5"/>
    <p:sldId id="996" r:id="rId6"/>
    <p:sldId id="997" r:id="rId7"/>
    <p:sldId id="998" r:id="rId8"/>
    <p:sldId id="999" r:id="rId9"/>
    <p:sldId id="1000" r:id="rId10"/>
    <p:sldId id="1001" r:id="rId11"/>
    <p:sldId id="1002" r:id="rId12"/>
    <p:sldId id="1003" r:id="rId13"/>
    <p:sldId id="1009" r:id="rId14"/>
    <p:sldId id="1008" r:id="rId15"/>
    <p:sldId id="1010" r:id="rId16"/>
    <p:sldId id="1011" r:id="rId17"/>
    <p:sldId id="1013" r:id="rId18"/>
    <p:sldId id="1012" r:id="rId19"/>
    <p:sldId id="1016" r:id="rId20"/>
    <p:sldId id="1015" r:id="rId21"/>
    <p:sldId id="1004" r:id="rId22"/>
    <p:sldId id="1007" r:id="rId23"/>
    <p:sldId id="1014" r:id="rId24"/>
    <p:sldId id="1006" r:id="rId25"/>
    <p:sldId id="1017" r:id="rId26"/>
    <p:sldId id="1005" r:id="rId27"/>
    <p:sldId id="983" r:id="rId28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21" autoAdjust="0"/>
    <p:restoredTop sz="90707" autoAdjust="0"/>
  </p:normalViewPr>
  <p:slideViewPr>
    <p:cSldViewPr>
      <p:cViewPr varScale="1">
        <p:scale>
          <a:sx n="80" d="100"/>
          <a:sy n="80" d="100"/>
        </p:scale>
        <p:origin x="51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2024/8/24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61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742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139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171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02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54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60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435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944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988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1181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308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722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4810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5695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088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145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32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180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178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717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938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065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418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3995"/>
            <a:ext cx="12191365" cy="2118283"/>
          </a:xfrm>
          <a:prstGeom prst="rect">
            <a:avLst/>
          </a:prstGeom>
        </p:spPr>
      </p:pic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5450631" y="4490008"/>
            <a:ext cx="129073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纪  全</a:t>
            </a:r>
            <a:endParaRPr lang="en-US" altLang="zh-CN" sz="280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80657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7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87" y="5393912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 noChangeAspect="1"/>
          </p:cNvSpPr>
          <p:nvPr>
            <p:ph type="sldNum" sz="quarter" idx="12"/>
          </p:nvPr>
        </p:nvSpPr>
        <p:spPr>
          <a:xfrm>
            <a:off x="11737443" y="6066824"/>
            <a:ext cx="263213" cy="276999"/>
          </a:xfrm>
        </p:spPr>
        <p:txBody>
          <a:bodyPr wrap="none">
            <a:spAutoFit/>
          </a:bodyPr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744B3A5-E8DA-4851-9CA0-B08EFA38ADB7}"/>
              </a:ext>
            </a:extLst>
          </p:cNvPr>
          <p:cNvSpPr/>
          <p:nvPr/>
        </p:nvSpPr>
        <p:spPr>
          <a:xfrm>
            <a:off x="3336269" y="2556490"/>
            <a:ext cx="5519460" cy="1200329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/>
            <a:r>
              <a:rPr lang="en-US" altLang="zh-CN" sz="3600" dirty="0"/>
              <a:t>2024 CEPC </a:t>
            </a:r>
            <a:r>
              <a:rPr lang="zh-CN" altLang="en-US" sz="3600" dirty="0"/>
              <a:t>机械设计交流会</a:t>
            </a:r>
            <a:endParaRPr lang="en-US" altLang="zh-CN" sz="3600" dirty="0"/>
          </a:p>
          <a:p>
            <a:pPr algn="ctr"/>
            <a:r>
              <a:rPr lang="zh-CN" altLang="en-US" sz="3600" dirty="0">
                <a:solidFill>
                  <a:srgbClr val="0070C0"/>
                </a:solidFill>
              </a:rPr>
              <a:t>总结 </a:t>
            </a:r>
            <a:r>
              <a:rPr lang="en-US" altLang="zh-CN" sz="3600" dirty="0">
                <a:solidFill>
                  <a:srgbClr val="0070C0"/>
                </a:solidFill>
              </a:rPr>
              <a:t>/ </a:t>
            </a:r>
            <a:r>
              <a:rPr lang="zh-CN" altLang="en-US" sz="3600" dirty="0">
                <a:solidFill>
                  <a:srgbClr val="0070C0"/>
                </a:solidFill>
              </a:rPr>
              <a:t>讨论</a:t>
            </a:r>
            <a:endParaRPr lang="en-US" altLang="zh-C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1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总  结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479376" y="1268760"/>
            <a:ext cx="63257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</a:rPr>
              <a:t>加速器方面的 </a:t>
            </a:r>
            <a:r>
              <a:rPr lang="en-US" altLang="zh-CN" sz="3600" dirty="0">
                <a:solidFill>
                  <a:srgbClr val="FF0000"/>
                </a:solidFill>
              </a:rPr>
              <a:t>EDR</a:t>
            </a:r>
            <a:r>
              <a:rPr lang="en-US" altLang="zh-CN" sz="3600" dirty="0">
                <a:solidFill>
                  <a:srgbClr val="0070C0"/>
                </a:solidFill>
              </a:rPr>
              <a:t> </a:t>
            </a:r>
            <a:r>
              <a:rPr lang="zh-CN" altLang="en-US" sz="3600" dirty="0">
                <a:solidFill>
                  <a:srgbClr val="0070C0"/>
                </a:solidFill>
              </a:rPr>
              <a:t>设计 </a:t>
            </a:r>
            <a:r>
              <a:rPr lang="en-US" altLang="zh-CN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altLang="zh-CN" sz="2800" dirty="0">
                <a:solidFill>
                  <a:srgbClr val="0070C0"/>
                </a:solidFill>
              </a:rPr>
              <a:t>2. MDI </a:t>
            </a:r>
            <a:r>
              <a:rPr lang="zh-CN" altLang="en-US" sz="2800" dirty="0">
                <a:solidFill>
                  <a:srgbClr val="0070C0"/>
                </a:solidFill>
              </a:rPr>
              <a:t>部分 </a:t>
            </a:r>
            <a:r>
              <a:rPr lang="en-US" altLang="zh-CN" sz="2800" dirty="0"/>
              <a:t>(</a:t>
            </a:r>
            <a:r>
              <a:rPr lang="zh-CN" altLang="en-US" sz="2800" dirty="0">
                <a:solidFill>
                  <a:srgbClr val="FF0000"/>
                </a:solidFill>
              </a:rPr>
              <a:t>王小龙</a:t>
            </a:r>
            <a:r>
              <a:rPr lang="en-US" altLang="zh-CN" sz="2800" dirty="0"/>
              <a:t>– MDI</a:t>
            </a:r>
            <a:r>
              <a:rPr lang="zh-CN" altLang="en-US" sz="2800" dirty="0"/>
              <a:t>准直方案设计</a:t>
            </a:r>
            <a:r>
              <a:rPr lang="en-US" altLang="zh-CN" sz="2800" dirty="0"/>
              <a:t>)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A3BC3A6-A877-43FD-80DA-E4C8F48960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330895"/>
              </p:ext>
            </p:extLst>
          </p:nvPr>
        </p:nvGraphicFramePr>
        <p:xfrm>
          <a:off x="3936036" y="3417453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6036" y="3417453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8E76FA51-BD4F-4EDB-9DAA-9F4E57CE4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061" y="3457141"/>
            <a:ext cx="4004197" cy="25473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B1D400-1863-490D-9AE4-6286CC082A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6338" y="3417196"/>
            <a:ext cx="3581937" cy="2556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B36EDD7-A9E2-4E71-A9B4-633D89178AB2}"/>
              </a:ext>
            </a:extLst>
          </p:cNvPr>
          <p:cNvSpPr txBox="1"/>
          <p:nvPr/>
        </p:nvSpPr>
        <p:spPr>
          <a:xfrm>
            <a:off x="2445045" y="604413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激光跟踪仪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8B22D254-8408-4D26-BB5B-2030B330FBCA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1854557" y="5253093"/>
            <a:ext cx="1259902" cy="7910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96E83B9C-835A-412F-9A90-ECEE8A177444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3114459" y="5064528"/>
            <a:ext cx="4524402" cy="979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95ADFB89-4355-419E-9DFA-64B3CBCA0C45}"/>
              </a:ext>
            </a:extLst>
          </p:cNvPr>
          <p:cNvSpPr txBox="1"/>
          <p:nvPr/>
        </p:nvSpPr>
        <p:spPr>
          <a:xfrm>
            <a:off x="4200415" y="604764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测量平台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1E8928D5-D529-4777-BAC4-B908B97909CA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1854557" y="5464908"/>
            <a:ext cx="2899856" cy="5827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3756BDD1-7818-431A-8C5D-186B46B98EA6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4754413" y="5249582"/>
            <a:ext cx="2884448" cy="7980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232C0175-85A9-4BED-AD62-20AA7F850AA4}"/>
              </a:ext>
            </a:extLst>
          </p:cNvPr>
          <p:cNvCxnSpPr>
            <a:cxnSpLocks/>
          </p:cNvCxnSpPr>
          <p:nvPr/>
        </p:nvCxnSpPr>
        <p:spPr>
          <a:xfrm flipH="1">
            <a:off x="2604219" y="3397428"/>
            <a:ext cx="1789017" cy="9557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199584A3-CF05-4B5E-82A0-7AE642EB1D83}"/>
              </a:ext>
            </a:extLst>
          </p:cNvPr>
          <p:cNvCxnSpPr>
            <a:cxnSpLocks/>
            <a:stCxn id="7" idx="0"/>
          </p:cNvCxnSpPr>
          <p:nvPr/>
        </p:nvCxnSpPr>
        <p:spPr>
          <a:xfrm>
            <a:off x="4393236" y="3417453"/>
            <a:ext cx="1997825" cy="8798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DE85878D-83BB-40D8-AD87-92BBBDB6231F}"/>
              </a:ext>
            </a:extLst>
          </p:cNvPr>
          <p:cNvSpPr txBox="1"/>
          <p:nvPr/>
        </p:nvSpPr>
        <p:spPr>
          <a:xfrm>
            <a:off x="2475645" y="2649976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对撞点安装方案的准直控制网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C63EE83-F0A8-4EB7-A0C5-EEEB1A21451C}"/>
              </a:ext>
            </a:extLst>
          </p:cNvPr>
          <p:cNvSpPr txBox="1"/>
          <p:nvPr/>
        </p:nvSpPr>
        <p:spPr>
          <a:xfrm>
            <a:off x="8578775" y="3507147"/>
            <a:ext cx="305724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/>
              <a:t>准直方案将会随着</a:t>
            </a:r>
            <a:endParaRPr lang="en-US" altLang="zh-CN" sz="2800" dirty="0"/>
          </a:p>
          <a:p>
            <a:pPr algn="ctr"/>
            <a:r>
              <a:rPr lang="zh-CN" altLang="en-US" dirty="0">
                <a:solidFill>
                  <a:srgbClr val="FF0000"/>
                </a:solidFill>
              </a:rPr>
              <a:t>探测器具体设计</a:t>
            </a:r>
            <a:endParaRPr lang="en-US" altLang="zh-CN" dirty="0">
              <a:solidFill>
                <a:srgbClr val="FF0000"/>
              </a:solidFill>
            </a:endParaRPr>
          </a:p>
          <a:p>
            <a:pPr algn="ctr"/>
            <a:r>
              <a:rPr lang="zh-CN" altLang="en-US" dirty="0">
                <a:solidFill>
                  <a:srgbClr val="FF0000"/>
                </a:solidFill>
              </a:rPr>
              <a:t>探测器安装方案设计</a:t>
            </a:r>
            <a:endParaRPr lang="en-US" altLang="zh-CN" dirty="0">
              <a:solidFill>
                <a:srgbClr val="FF0000"/>
              </a:solidFill>
            </a:endParaRPr>
          </a:p>
          <a:p>
            <a:pPr algn="ctr"/>
            <a:r>
              <a:rPr lang="zh-CN" altLang="en-US" sz="2800" dirty="0"/>
              <a:t>不断更新和优化</a:t>
            </a:r>
          </a:p>
        </p:txBody>
      </p:sp>
    </p:spTree>
    <p:extLst>
      <p:ext uri="{BB962C8B-B14F-4D97-AF65-F5344CB8AC3E}">
        <p14:creationId xmlns:p14="http://schemas.microsoft.com/office/powerpoint/2010/main" val="3484014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1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总  结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479376" y="1268760"/>
            <a:ext cx="5072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</a:rPr>
              <a:t>探测器方面的 </a:t>
            </a:r>
            <a:r>
              <a:rPr lang="en-US" altLang="zh-CN" sz="3600" dirty="0">
                <a:solidFill>
                  <a:srgbClr val="FF0000"/>
                </a:solidFill>
              </a:rPr>
              <a:t>TDR</a:t>
            </a:r>
            <a:r>
              <a:rPr lang="en-US" altLang="zh-CN" sz="3600" dirty="0">
                <a:solidFill>
                  <a:srgbClr val="0070C0"/>
                </a:solidFill>
              </a:rPr>
              <a:t> </a:t>
            </a:r>
            <a:r>
              <a:rPr lang="zh-CN" altLang="en-US" sz="3600" dirty="0">
                <a:solidFill>
                  <a:srgbClr val="0070C0"/>
                </a:solidFill>
              </a:rPr>
              <a:t>设计 </a:t>
            </a:r>
            <a:r>
              <a:rPr lang="en-US" altLang="zh-CN" sz="36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AA1EB43-8AD1-4362-B8F4-EDA7CFFE8C38}"/>
              </a:ext>
            </a:extLst>
          </p:cNvPr>
          <p:cNvSpPr txBox="1"/>
          <p:nvPr/>
        </p:nvSpPr>
        <p:spPr>
          <a:xfrm>
            <a:off x="3715380" y="2036167"/>
            <a:ext cx="476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/>
              <a:t>目的 </a:t>
            </a:r>
            <a:r>
              <a:rPr lang="en-US" altLang="zh-CN" dirty="0"/>
              <a:t>:   </a:t>
            </a:r>
            <a:r>
              <a:rPr lang="zh-CN" altLang="en-US" sz="2000" dirty="0"/>
              <a:t>第</a:t>
            </a:r>
            <a:r>
              <a:rPr lang="en-US" altLang="zh-CN" sz="3600" dirty="0">
                <a:solidFill>
                  <a:srgbClr val="FF0000"/>
                </a:solidFill>
              </a:rPr>
              <a:t>0</a:t>
            </a:r>
            <a:r>
              <a:rPr lang="zh-CN" altLang="en-US" sz="2000" dirty="0"/>
              <a:t>版总图              第</a:t>
            </a:r>
            <a:r>
              <a:rPr lang="en-US" altLang="zh-CN" sz="3600" dirty="0">
                <a:solidFill>
                  <a:srgbClr val="0070C0"/>
                </a:solidFill>
              </a:rPr>
              <a:t>1</a:t>
            </a:r>
            <a:r>
              <a:rPr lang="zh-CN" altLang="en-US" sz="2000" dirty="0"/>
              <a:t>版总图</a:t>
            </a: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54E053AB-6E9B-4260-9C3E-E18840AB56AA}"/>
              </a:ext>
            </a:extLst>
          </p:cNvPr>
          <p:cNvSpPr/>
          <p:nvPr/>
        </p:nvSpPr>
        <p:spPr>
          <a:xfrm>
            <a:off x="6584790" y="2215316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90B8133-E224-476B-A07F-F2CF9EA45D94}"/>
              </a:ext>
            </a:extLst>
          </p:cNvPr>
          <p:cNvSpPr txBox="1"/>
          <p:nvPr/>
        </p:nvSpPr>
        <p:spPr>
          <a:xfrm>
            <a:off x="1434882" y="3625919"/>
            <a:ext cx="3342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子探测器之间的间隙 </a:t>
            </a:r>
            <a:r>
              <a:rPr lang="en-US" altLang="zh-CN" dirty="0"/>
              <a:t>: </a:t>
            </a:r>
            <a:r>
              <a:rPr lang="en-US" altLang="zh-CN" dirty="0">
                <a:solidFill>
                  <a:srgbClr val="FF0000"/>
                </a:solidFill>
              </a:rPr>
              <a:t>10 mm</a:t>
            </a:r>
          </a:p>
          <a:p>
            <a:r>
              <a:rPr lang="en-US" altLang="zh-CN" dirty="0"/>
              <a:t>MDI </a:t>
            </a:r>
            <a:r>
              <a:rPr lang="zh-CN" altLang="en-US" dirty="0"/>
              <a:t>的接口边界 </a:t>
            </a:r>
            <a:r>
              <a:rPr lang="en-US" altLang="zh-CN" dirty="0"/>
              <a:t>: </a:t>
            </a:r>
            <a:r>
              <a:rPr lang="zh-CN" altLang="en-US" dirty="0">
                <a:solidFill>
                  <a:srgbClr val="FF0000"/>
                </a:solidFill>
              </a:rPr>
              <a:t>锥角加阶梯孔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/>
              <a:t>各子探测器的</a:t>
            </a:r>
            <a:r>
              <a:rPr lang="zh-CN" altLang="en-US" dirty="0">
                <a:solidFill>
                  <a:srgbClr val="FF0000"/>
                </a:solidFill>
              </a:rPr>
              <a:t>尺寸分布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/>
              <a:t>电子学</a:t>
            </a:r>
            <a:r>
              <a:rPr lang="zh-CN" altLang="en-US" dirty="0">
                <a:solidFill>
                  <a:srgbClr val="FF0000"/>
                </a:solidFill>
              </a:rPr>
              <a:t>引线空间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F4BA3CD-1242-4E6A-A573-72E51CD77C9B}"/>
              </a:ext>
            </a:extLst>
          </p:cNvPr>
          <p:cNvSpPr txBox="1"/>
          <p:nvPr/>
        </p:nvSpPr>
        <p:spPr>
          <a:xfrm>
            <a:off x="1775520" y="2972271"/>
            <a:ext cx="2661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第</a:t>
            </a:r>
            <a:r>
              <a:rPr lang="en-US" altLang="zh-CN" sz="2800" dirty="0">
                <a:solidFill>
                  <a:srgbClr val="FF0000"/>
                </a:solidFill>
              </a:rPr>
              <a:t>0</a:t>
            </a:r>
            <a:r>
              <a:rPr lang="zh-CN" altLang="en-US" sz="2800" dirty="0">
                <a:solidFill>
                  <a:srgbClr val="FF0000"/>
                </a:solidFill>
              </a:rPr>
              <a:t>版的</a:t>
            </a:r>
            <a:r>
              <a:rPr lang="en-US" altLang="zh-CN" sz="2800" dirty="0">
                <a:solidFill>
                  <a:srgbClr val="FF0000"/>
                </a:solidFill>
              </a:rPr>
              <a:t>Baseline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B3D742F-D947-47A5-B57A-C3E43374A8D8}"/>
              </a:ext>
            </a:extLst>
          </p:cNvPr>
          <p:cNvSpPr txBox="1"/>
          <p:nvPr/>
        </p:nvSpPr>
        <p:spPr>
          <a:xfrm>
            <a:off x="7399714" y="2972271"/>
            <a:ext cx="1803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第</a:t>
            </a:r>
            <a:r>
              <a:rPr lang="en-US" altLang="zh-CN" sz="2800" dirty="0">
                <a:solidFill>
                  <a:srgbClr val="0070C0"/>
                </a:solidFill>
              </a:rPr>
              <a:t>1</a:t>
            </a:r>
            <a:r>
              <a:rPr lang="zh-CN" altLang="en-US" sz="2800" dirty="0"/>
              <a:t>版总图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DB7698E-5F43-4918-949E-881EE24DBDA6}"/>
              </a:ext>
            </a:extLst>
          </p:cNvPr>
          <p:cNvSpPr txBox="1"/>
          <p:nvPr/>
        </p:nvSpPr>
        <p:spPr>
          <a:xfrm>
            <a:off x="5655646" y="3625919"/>
            <a:ext cx="5291833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仿真模拟和实际调研结合，验证</a:t>
            </a:r>
            <a:r>
              <a:rPr lang="en-US" altLang="zh-CN" dirty="0">
                <a:solidFill>
                  <a:srgbClr val="0070C0"/>
                </a:solidFill>
              </a:rPr>
              <a:t>10mm</a:t>
            </a:r>
            <a:r>
              <a:rPr lang="zh-CN" altLang="en-US" dirty="0"/>
              <a:t>可行性</a:t>
            </a:r>
            <a:endParaRPr lang="en-US" altLang="zh-CN" dirty="0"/>
          </a:p>
          <a:p>
            <a:r>
              <a:rPr lang="zh-CN" altLang="en-US" dirty="0"/>
              <a:t>结合准直、安装和</a:t>
            </a:r>
            <a:r>
              <a:rPr lang="en-US" altLang="zh-CN" dirty="0"/>
              <a:t>ACC Components</a:t>
            </a:r>
            <a:r>
              <a:rPr lang="zh-CN" altLang="en-US" dirty="0"/>
              <a:t>，验证</a:t>
            </a:r>
            <a:r>
              <a:rPr lang="zh-CN" altLang="en-US" dirty="0">
                <a:solidFill>
                  <a:srgbClr val="0070C0"/>
                </a:solidFill>
              </a:rPr>
              <a:t>接口边界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zh-CN" altLang="en-US" dirty="0"/>
              <a:t>细化子探测器结构和参数，验证</a:t>
            </a:r>
            <a:r>
              <a:rPr lang="zh-CN" altLang="en-US" dirty="0">
                <a:solidFill>
                  <a:srgbClr val="0070C0"/>
                </a:solidFill>
              </a:rPr>
              <a:t>尺寸分布</a:t>
            </a:r>
            <a:r>
              <a:rPr lang="zh-CN" altLang="en-US" dirty="0"/>
              <a:t>合理性</a:t>
            </a:r>
            <a:endParaRPr lang="en-US" altLang="zh-CN" dirty="0"/>
          </a:p>
          <a:p>
            <a:r>
              <a:rPr lang="zh-CN" altLang="en-US" dirty="0"/>
              <a:t>优化</a:t>
            </a:r>
            <a:r>
              <a:rPr lang="zh-CN" altLang="en-US" dirty="0">
                <a:solidFill>
                  <a:srgbClr val="0070C0"/>
                </a:solidFill>
              </a:rPr>
              <a:t>引线空间</a:t>
            </a:r>
            <a:r>
              <a:rPr lang="zh-CN" altLang="en-US" dirty="0"/>
              <a:t>，合理布置</a:t>
            </a:r>
            <a:r>
              <a:rPr lang="zh-CN" altLang="en-US" dirty="0">
                <a:solidFill>
                  <a:srgbClr val="0070C0"/>
                </a:solidFill>
              </a:rPr>
              <a:t>引线路径</a:t>
            </a:r>
            <a:endParaRPr lang="en-US" altLang="zh-CN" dirty="0">
              <a:solidFill>
                <a:srgbClr val="0070C0"/>
              </a:solidFill>
            </a:endParaRPr>
          </a:p>
          <a:p>
            <a:endParaRPr lang="en-US" altLang="zh-CN" dirty="0">
              <a:solidFill>
                <a:srgbClr val="0070C0"/>
              </a:solidFill>
            </a:endParaRPr>
          </a:p>
          <a:p>
            <a:r>
              <a:rPr lang="zh-CN" altLang="en-US" dirty="0"/>
              <a:t>各子探测器的</a:t>
            </a:r>
            <a:r>
              <a:rPr lang="zh-CN" altLang="en-US" dirty="0">
                <a:solidFill>
                  <a:srgbClr val="0070C0"/>
                </a:solidFill>
              </a:rPr>
              <a:t>连接结构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zh-CN" altLang="en-US" dirty="0"/>
              <a:t>各子探测器的</a:t>
            </a:r>
            <a:r>
              <a:rPr lang="zh-CN" altLang="en-US" dirty="0">
                <a:solidFill>
                  <a:srgbClr val="0070C0"/>
                </a:solidFill>
              </a:rPr>
              <a:t>安装方案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zh-CN" altLang="en-US" dirty="0"/>
              <a:t>各子探测器的机械组装、探测器组装</a:t>
            </a:r>
            <a:r>
              <a:rPr lang="zh-CN" altLang="en-US" sz="2800" b="1" dirty="0"/>
              <a:t>最优</a:t>
            </a:r>
            <a:r>
              <a:rPr lang="zh-CN" altLang="en-US" dirty="0">
                <a:solidFill>
                  <a:srgbClr val="0070C0"/>
                </a:solidFill>
              </a:rPr>
              <a:t>可行性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121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1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总  结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479376" y="1268760"/>
            <a:ext cx="5072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</a:rPr>
              <a:t>探测器方面的 </a:t>
            </a:r>
            <a:r>
              <a:rPr lang="en-US" altLang="zh-CN" sz="3600" dirty="0">
                <a:solidFill>
                  <a:srgbClr val="FF0000"/>
                </a:solidFill>
              </a:rPr>
              <a:t>TDR</a:t>
            </a:r>
            <a:r>
              <a:rPr lang="en-US" altLang="zh-CN" sz="3600" dirty="0">
                <a:solidFill>
                  <a:srgbClr val="0070C0"/>
                </a:solidFill>
              </a:rPr>
              <a:t> </a:t>
            </a:r>
            <a:r>
              <a:rPr lang="zh-CN" altLang="en-US" sz="3600" dirty="0">
                <a:solidFill>
                  <a:srgbClr val="0070C0"/>
                </a:solidFill>
              </a:rPr>
              <a:t>设计 </a:t>
            </a:r>
            <a:r>
              <a:rPr lang="en-US" altLang="zh-CN" sz="36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C164000-45BD-4EAA-865C-8A41687A4F8E}"/>
              </a:ext>
            </a:extLst>
          </p:cNvPr>
          <p:cNvSpPr txBox="1"/>
          <p:nvPr/>
        </p:nvSpPr>
        <p:spPr>
          <a:xfrm>
            <a:off x="983432" y="1905758"/>
            <a:ext cx="821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轭铁</a:t>
            </a:r>
            <a:r>
              <a:rPr lang="en-US" altLang="zh-CN" sz="2800" dirty="0"/>
              <a:t>TDR</a:t>
            </a:r>
            <a:r>
              <a:rPr lang="zh-CN" altLang="en-US" sz="2800" dirty="0"/>
              <a:t>设计 </a:t>
            </a:r>
            <a:r>
              <a:rPr lang="en-US" altLang="zh-CN" sz="2800" dirty="0"/>
              <a:t>--- (</a:t>
            </a:r>
            <a:r>
              <a:rPr lang="zh-CN" altLang="en-US" sz="2800" dirty="0"/>
              <a:t>轭铁和超导磁铁的混合安装设计</a:t>
            </a:r>
            <a:r>
              <a:rPr lang="en-US" altLang="zh-CN" sz="2800" dirty="0"/>
              <a:t>) :</a:t>
            </a:r>
            <a:endParaRPr lang="zh-CN" altLang="en-US" sz="28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06D4735-A96E-468C-AF38-E4379C8C0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89" y="2481296"/>
            <a:ext cx="2808179" cy="316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AAAFF2D-0CEA-431C-B396-51A407064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994" y="2481296"/>
            <a:ext cx="2808767" cy="316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181BCAE-1FCF-4BC4-A37C-20B3BAC66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494" y="2481296"/>
            <a:ext cx="2792536" cy="316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6E04F9E-6B1A-43CD-8B7D-BAA727294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9763" y="2481296"/>
            <a:ext cx="2792548" cy="3168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5AC1B58-DB6D-425C-AC6F-E60AB51838B6}"/>
              </a:ext>
            </a:extLst>
          </p:cNvPr>
          <p:cNvSpPr txBox="1"/>
          <p:nvPr/>
        </p:nvSpPr>
        <p:spPr>
          <a:xfrm>
            <a:off x="911424" y="5576373"/>
            <a:ext cx="33329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轭铁</a:t>
            </a:r>
            <a:r>
              <a:rPr lang="en-US" altLang="zh-CN" sz="2800" dirty="0"/>
              <a:t>(Muon : </a:t>
            </a:r>
            <a:r>
              <a:rPr lang="zh-CN" altLang="en-US" sz="2800" dirty="0"/>
              <a:t>王小龙</a:t>
            </a:r>
            <a:r>
              <a:rPr lang="en-US" altLang="zh-CN" sz="2800" dirty="0"/>
              <a:t>)</a:t>
            </a:r>
          </a:p>
          <a:p>
            <a:r>
              <a:rPr lang="zh-CN" altLang="en-US" sz="2000" dirty="0">
                <a:solidFill>
                  <a:srgbClr val="FF0000"/>
                </a:solidFill>
              </a:rPr>
              <a:t>中信重工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: </a:t>
            </a:r>
            <a:r>
              <a:rPr lang="zh-CN" altLang="en-US" sz="2000" dirty="0">
                <a:solidFill>
                  <a:srgbClr val="0070C0"/>
                </a:solidFill>
              </a:rPr>
              <a:t>工艺可行性</a:t>
            </a:r>
            <a:endParaRPr lang="en-US" altLang="zh-CN" sz="2000" dirty="0">
              <a:solidFill>
                <a:srgbClr val="0070C0"/>
              </a:solidFill>
            </a:endParaRPr>
          </a:p>
          <a:p>
            <a:r>
              <a:rPr lang="zh-CN" altLang="en-US" sz="2000" dirty="0">
                <a:solidFill>
                  <a:srgbClr val="0070C0"/>
                </a:solidFill>
              </a:rPr>
              <a:t>         </a:t>
            </a:r>
            <a:r>
              <a:rPr lang="zh-CN" altLang="en-US" sz="2000" dirty="0">
                <a:solidFill>
                  <a:srgbClr val="FF0000"/>
                </a:solidFill>
              </a:rPr>
              <a:t>夏商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: </a:t>
            </a:r>
            <a:r>
              <a:rPr lang="zh-CN" altLang="en-US" sz="2000" dirty="0">
                <a:solidFill>
                  <a:srgbClr val="0070C0"/>
                </a:solidFill>
              </a:rPr>
              <a:t>过程变形控制</a:t>
            </a:r>
            <a:endParaRPr lang="en-US" altLang="zh-CN" sz="2000" dirty="0">
              <a:solidFill>
                <a:srgbClr val="0070C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5A32FF1-45B6-4088-B211-25E5C46EDBFD}"/>
              </a:ext>
            </a:extLst>
          </p:cNvPr>
          <p:cNvSpPr txBox="1"/>
          <p:nvPr/>
        </p:nvSpPr>
        <p:spPr>
          <a:xfrm>
            <a:off x="4603387" y="5935256"/>
            <a:ext cx="3034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安装时间 </a:t>
            </a:r>
            <a:r>
              <a:rPr lang="en-US" altLang="zh-CN" sz="2800" dirty="0"/>
              <a:t>: </a:t>
            </a:r>
            <a:r>
              <a:rPr lang="zh-CN" altLang="en-US" dirty="0">
                <a:solidFill>
                  <a:srgbClr val="FF0000"/>
                </a:solidFill>
              </a:rPr>
              <a:t>高效的安装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97F6A91-57A7-4D80-BAA1-680600D4DB04}"/>
              </a:ext>
            </a:extLst>
          </p:cNvPr>
          <p:cNvSpPr txBox="1"/>
          <p:nvPr/>
        </p:nvSpPr>
        <p:spPr>
          <a:xfrm>
            <a:off x="8389927" y="5576373"/>
            <a:ext cx="31758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超导磁体 </a:t>
            </a:r>
            <a:r>
              <a:rPr lang="en-US" altLang="zh-CN" sz="2800" dirty="0"/>
              <a:t>: (</a:t>
            </a:r>
            <a:r>
              <a:rPr lang="zh-CN" altLang="en-US" sz="2800" dirty="0"/>
              <a:t>宁飞鹏</a:t>
            </a:r>
            <a:r>
              <a:rPr lang="en-US" altLang="zh-CN" sz="2800" dirty="0"/>
              <a:t>)</a:t>
            </a:r>
          </a:p>
          <a:p>
            <a:r>
              <a:rPr lang="zh-CN" altLang="en-US" dirty="0">
                <a:solidFill>
                  <a:srgbClr val="0070C0"/>
                </a:solidFill>
              </a:rPr>
              <a:t>连接结构 </a:t>
            </a:r>
            <a:r>
              <a:rPr lang="en-US" altLang="zh-CN" dirty="0">
                <a:solidFill>
                  <a:srgbClr val="0070C0"/>
                </a:solidFill>
              </a:rPr>
              <a:t>: </a:t>
            </a:r>
            <a:r>
              <a:rPr lang="zh-CN" altLang="en-US" dirty="0">
                <a:solidFill>
                  <a:srgbClr val="FF0000"/>
                </a:solidFill>
              </a:rPr>
              <a:t>裴亚田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0070C0"/>
                </a:solidFill>
              </a:rPr>
              <a:t>内部支撑 </a:t>
            </a:r>
            <a:r>
              <a:rPr lang="en-US" altLang="zh-CN" dirty="0">
                <a:solidFill>
                  <a:srgbClr val="0070C0"/>
                </a:solidFill>
              </a:rPr>
              <a:t>: </a:t>
            </a:r>
            <a:r>
              <a:rPr lang="zh-CN" altLang="en-US" dirty="0">
                <a:solidFill>
                  <a:srgbClr val="FF0000"/>
                </a:solidFill>
              </a:rPr>
              <a:t>侯治龙</a:t>
            </a:r>
          </a:p>
        </p:txBody>
      </p:sp>
    </p:spTree>
    <p:extLst>
      <p:ext uri="{BB962C8B-B14F-4D97-AF65-F5344CB8AC3E}">
        <p14:creationId xmlns:p14="http://schemas.microsoft.com/office/powerpoint/2010/main" val="2441177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1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总  结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479376" y="1268760"/>
            <a:ext cx="5072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</a:rPr>
              <a:t>探测器方面的 </a:t>
            </a:r>
            <a:r>
              <a:rPr lang="en-US" altLang="zh-CN" sz="3600" dirty="0">
                <a:solidFill>
                  <a:srgbClr val="FF0000"/>
                </a:solidFill>
              </a:rPr>
              <a:t>TDR</a:t>
            </a:r>
            <a:r>
              <a:rPr lang="en-US" altLang="zh-CN" sz="3600" dirty="0">
                <a:solidFill>
                  <a:srgbClr val="0070C0"/>
                </a:solidFill>
              </a:rPr>
              <a:t> </a:t>
            </a:r>
            <a:r>
              <a:rPr lang="zh-CN" altLang="en-US" sz="3600" dirty="0">
                <a:solidFill>
                  <a:srgbClr val="0070C0"/>
                </a:solidFill>
              </a:rPr>
              <a:t>设计 </a:t>
            </a:r>
            <a:r>
              <a:rPr lang="en-US" altLang="zh-CN" sz="36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C164000-45BD-4EAA-865C-8A41687A4F8E}"/>
              </a:ext>
            </a:extLst>
          </p:cNvPr>
          <p:cNvSpPr txBox="1"/>
          <p:nvPr/>
        </p:nvSpPr>
        <p:spPr>
          <a:xfrm>
            <a:off x="790917" y="1887596"/>
            <a:ext cx="10993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轭铁</a:t>
            </a:r>
            <a:r>
              <a:rPr lang="en-US" altLang="zh-CN" sz="2800" dirty="0"/>
              <a:t>TDR</a:t>
            </a:r>
            <a:r>
              <a:rPr lang="zh-CN" altLang="en-US" sz="2800" dirty="0"/>
              <a:t>设计 </a:t>
            </a:r>
            <a:r>
              <a:rPr lang="en-US" altLang="zh-CN" sz="2800" dirty="0"/>
              <a:t>--- (</a:t>
            </a:r>
            <a:r>
              <a:rPr lang="zh-CN" altLang="en-US" sz="2800" dirty="0"/>
              <a:t>强子量能器的安装设计 </a:t>
            </a:r>
            <a:r>
              <a:rPr lang="en-US" altLang="zh-CN" sz="2800" dirty="0"/>
              <a:t>--- </a:t>
            </a:r>
            <a:r>
              <a:rPr lang="zh-CN" altLang="en-US" sz="2800" dirty="0">
                <a:solidFill>
                  <a:srgbClr val="FF0000"/>
                </a:solidFill>
              </a:rPr>
              <a:t>钱森，裴亚田，张俊嵩</a:t>
            </a:r>
            <a:r>
              <a:rPr lang="en-US" altLang="zh-CN" sz="2800" dirty="0"/>
              <a:t>) : </a:t>
            </a:r>
            <a:endParaRPr lang="zh-CN" altLang="en-US" sz="28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32E0468-2EA9-47BB-A538-02B570F35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32" y="3117142"/>
            <a:ext cx="5973069" cy="295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CB2D602-133F-432B-A2E7-33270D114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999" y="3117142"/>
            <a:ext cx="5645969" cy="2952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A14C056-CB5F-4051-8D79-B0DB68A10288}"/>
              </a:ext>
            </a:extLst>
          </p:cNvPr>
          <p:cNvSpPr txBox="1"/>
          <p:nvPr/>
        </p:nvSpPr>
        <p:spPr>
          <a:xfrm>
            <a:off x="479376" y="2502369"/>
            <a:ext cx="188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桶部安装 </a:t>
            </a:r>
            <a:r>
              <a:rPr lang="en-US" altLang="zh-CN" sz="2800" dirty="0">
                <a:solidFill>
                  <a:srgbClr val="0070C0"/>
                </a:solidFill>
              </a:rPr>
              <a:t>: 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C1499A82-355E-4CB9-887A-4DF424C00F66}"/>
              </a:ext>
            </a:extLst>
          </p:cNvPr>
          <p:cNvSpPr txBox="1"/>
          <p:nvPr/>
        </p:nvSpPr>
        <p:spPr>
          <a:xfrm>
            <a:off x="6336999" y="2502369"/>
            <a:ext cx="188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端部安装 </a:t>
            </a:r>
            <a:r>
              <a:rPr lang="en-US" altLang="zh-CN" sz="2800" dirty="0">
                <a:solidFill>
                  <a:srgbClr val="0070C0"/>
                </a:solidFill>
              </a:rPr>
              <a:t>: 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88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1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总  结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479376" y="1268760"/>
            <a:ext cx="5072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</a:rPr>
              <a:t>探测器方面的 </a:t>
            </a:r>
            <a:r>
              <a:rPr lang="en-US" altLang="zh-CN" sz="3600" dirty="0">
                <a:solidFill>
                  <a:srgbClr val="FF0000"/>
                </a:solidFill>
              </a:rPr>
              <a:t>TDR</a:t>
            </a:r>
            <a:r>
              <a:rPr lang="en-US" altLang="zh-CN" sz="3600" dirty="0">
                <a:solidFill>
                  <a:srgbClr val="0070C0"/>
                </a:solidFill>
              </a:rPr>
              <a:t> </a:t>
            </a:r>
            <a:r>
              <a:rPr lang="zh-CN" altLang="en-US" sz="3600" dirty="0">
                <a:solidFill>
                  <a:srgbClr val="0070C0"/>
                </a:solidFill>
              </a:rPr>
              <a:t>设计 </a:t>
            </a:r>
            <a:r>
              <a:rPr lang="en-US" altLang="zh-CN" sz="36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C164000-45BD-4EAA-865C-8A41687A4F8E}"/>
              </a:ext>
            </a:extLst>
          </p:cNvPr>
          <p:cNvSpPr txBox="1"/>
          <p:nvPr/>
        </p:nvSpPr>
        <p:spPr>
          <a:xfrm>
            <a:off x="983432" y="1905758"/>
            <a:ext cx="9330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轭铁</a:t>
            </a:r>
            <a:r>
              <a:rPr lang="en-US" altLang="zh-CN" sz="2800" dirty="0"/>
              <a:t>TDR</a:t>
            </a:r>
            <a:r>
              <a:rPr lang="zh-CN" altLang="en-US" sz="2800" dirty="0"/>
              <a:t>设计 </a:t>
            </a:r>
            <a:r>
              <a:rPr lang="en-US" altLang="zh-CN" sz="2800" dirty="0"/>
              <a:t>--- (</a:t>
            </a:r>
            <a:r>
              <a:rPr lang="zh-CN" altLang="en-US" sz="2800" dirty="0"/>
              <a:t>电磁量能器的安装设计 </a:t>
            </a:r>
            <a:r>
              <a:rPr lang="en-US" altLang="zh-CN" sz="2800" dirty="0"/>
              <a:t>--- </a:t>
            </a:r>
            <a:r>
              <a:rPr lang="zh-CN" altLang="en-US" sz="2800" dirty="0">
                <a:solidFill>
                  <a:srgbClr val="FF0000"/>
                </a:solidFill>
              </a:rPr>
              <a:t>刘勇，侯少静</a:t>
            </a:r>
            <a:r>
              <a:rPr lang="en-US" altLang="zh-CN" sz="2800" dirty="0"/>
              <a:t>): </a:t>
            </a:r>
            <a:endParaRPr lang="zh-CN" altLang="en-US" sz="2800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F5A1E16-2911-4987-8362-5A93311CE6A2}"/>
              </a:ext>
            </a:extLst>
          </p:cNvPr>
          <p:cNvGrpSpPr>
            <a:grpSpLocks noChangeAspect="1"/>
          </p:cNvGrpSpPr>
          <p:nvPr/>
        </p:nvGrpSpPr>
        <p:grpSpPr>
          <a:xfrm>
            <a:off x="1151158" y="2629023"/>
            <a:ext cx="3910370" cy="3600000"/>
            <a:chOff x="122802" y="1015396"/>
            <a:chExt cx="6254764" cy="6356407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80C9A839-372E-43EB-922F-B4B7F6651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188" r="29687"/>
            <a:stretch/>
          </p:blipFill>
          <p:spPr>
            <a:xfrm>
              <a:off x="400050" y="1015396"/>
              <a:ext cx="5977516" cy="5379655"/>
            </a:xfrm>
            <a:prstGeom prst="rect">
              <a:avLst/>
            </a:prstGeom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3FCD956D-A46D-427F-8004-716953F69811}"/>
                </a:ext>
              </a:extLst>
            </p:cNvPr>
            <p:cNvSpPr txBox="1"/>
            <p:nvPr/>
          </p:nvSpPr>
          <p:spPr>
            <a:xfrm>
              <a:off x="2081665" y="6971693"/>
              <a:ext cx="28003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/>
                <a:t>HCAL+ ECAL</a:t>
              </a:r>
              <a:endParaRPr lang="zh-CN" altLang="en-US" sz="2000" b="1" dirty="0"/>
            </a:p>
          </p:txBody>
        </p: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AA7277FF-8724-4159-85A5-6E8C93B85A44}"/>
                </a:ext>
              </a:extLst>
            </p:cNvPr>
            <p:cNvCxnSpPr/>
            <p:nvPr/>
          </p:nvCxnSpPr>
          <p:spPr>
            <a:xfrm>
              <a:off x="1065540" y="1907381"/>
              <a:ext cx="578114" cy="94917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95098227-D2C9-4FEB-B2A1-555851046D0F}"/>
                </a:ext>
              </a:extLst>
            </p:cNvPr>
            <p:cNvSpPr txBox="1"/>
            <p:nvPr/>
          </p:nvSpPr>
          <p:spPr>
            <a:xfrm>
              <a:off x="589448" y="1516858"/>
              <a:ext cx="14282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/>
                <a:t>HCAL</a:t>
              </a:r>
              <a:endParaRPr lang="zh-CN" altLang="en-US" sz="2000" b="1" dirty="0"/>
            </a:p>
          </p:txBody>
        </p: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6F9C0F11-D699-41A7-86F3-D53C79193E0F}"/>
                </a:ext>
              </a:extLst>
            </p:cNvPr>
            <p:cNvCxnSpPr/>
            <p:nvPr/>
          </p:nvCxnSpPr>
          <p:spPr>
            <a:xfrm flipV="1">
              <a:off x="717917" y="4747409"/>
              <a:ext cx="1439145" cy="113921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0A6B1B46-D415-45A7-B43E-A637CEE97A85}"/>
                </a:ext>
              </a:extLst>
            </p:cNvPr>
            <p:cNvSpPr txBox="1"/>
            <p:nvPr/>
          </p:nvSpPr>
          <p:spPr>
            <a:xfrm>
              <a:off x="122802" y="5729292"/>
              <a:ext cx="14282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/>
                <a:t>ECAL</a:t>
              </a:r>
              <a:endParaRPr lang="zh-CN" altLang="en-US" sz="2000" b="1" dirty="0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119D928B-F3E0-46F5-9CA4-DF5127A4631A}"/>
              </a:ext>
            </a:extLst>
          </p:cNvPr>
          <p:cNvGrpSpPr>
            <a:grpSpLocks noChangeAspect="1"/>
          </p:cNvGrpSpPr>
          <p:nvPr/>
        </p:nvGrpSpPr>
        <p:grpSpPr>
          <a:xfrm>
            <a:off x="5751615" y="2629023"/>
            <a:ext cx="6033017" cy="3600000"/>
            <a:chOff x="111258" y="1150815"/>
            <a:chExt cx="2900852" cy="1730981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FEA3125-162B-428B-9DE3-55B937620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8783" b="23662"/>
            <a:stretch/>
          </p:blipFill>
          <p:spPr>
            <a:xfrm>
              <a:off x="111258" y="1150815"/>
              <a:ext cx="2628283" cy="1714500"/>
            </a:xfrm>
            <a:prstGeom prst="rect">
              <a:avLst/>
            </a:prstGeom>
          </p:spPr>
        </p:pic>
        <p:sp>
          <p:nvSpPr>
            <p:cNvPr id="25" name="文本框 13">
              <a:extLst>
                <a:ext uri="{FF2B5EF4-FFF2-40B4-BE49-F238E27FC236}">
                  <a16:creationId xmlns:a16="http://schemas.microsoft.com/office/drawing/2014/main" id="{6DDCF34B-AC5A-4C37-85C1-2C366538ABEF}"/>
                </a:ext>
              </a:extLst>
            </p:cNvPr>
            <p:cNvSpPr txBox="1"/>
            <p:nvPr/>
          </p:nvSpPr>
          <p:spPr>
            <a:xfrm>
              <a:off x="211760" y="2512464"/>
              <a:ext cx="2800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</a:rPr>
                <a:t>角块连接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1465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1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总  结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479376" y="1188662"/>
            <a:ext cx="5072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</a:rPr>
              <a:t>探测器方面的 </a:t>
            </a:r>
            <a:r>
              <a:rPr lang="en-US" altLang="zh-CN" sz="3600" dirty="0">
                <a:solidFill>
                  <a:srgbClr val="FF0000"/>
                </a:solidFill>
              </a:rPr>
              <a:t>TDR</a:t>
            </a:r>
            <a:r>
              <a:rPr lang="en-US" altLang="zh-CN" sz="3600" dirty="0">
                <a:solidFill>
                  <a:srgbClr val="0070C0"/>
                </a:solidFill>
              </a:rPr>
              <a:t> </a:t>
            </a:r>
            <a:r>
              <a:rPr lang="zh-CN" altLang="en-US" sz="3600" dirty="0">
                <a:solidFill>
                  <a:srgbClr val="0070C0"/>
                </a:solidFill>
              </a:rPr>
              <a:t>设计 </a:t>
            </a:r>
            <a:r>
              <a:rPr lang="en-US" altLang="zh-CN" sz="36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C164000-45BD-4EAA-865C-8A41687A4F8E}"/>
              </a:ext>
            </a:extLst>
          </p:cNvPr>
          <p:cNvSpPr txBox="1"/>
          <p:nvPr/>
        </p:nvSpPr>
        <p:spPr>
          <a:xfrm>
            <a:off x="983432" y="1825660"/>
            <a:ext cx="8488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轭铁</a:t>
            </a:r>
            <a:r>
              <a:rPr lang="en-US" altLang="zh-CN" sz="2800" dirty="0"/>
              <a:t>TDR</a:t>
            </a:r>
            <a:r>
              <a:rPr lang="zh-CN" altLang="en-US" sz="2800" dirty="0"/>
              <a:t>设计 </a:t>
            </a:r>
            <a:r>
              <a:rPr lang="en-US" altLang="zh-CN" sz="2800" dirty="0"/>
              <a:t>--- (TPC</a:t>
            </a:r>
            <a:r>
              <a:rPr lang="zh-CN" altLang="en-US" sz="2800" dirty="0"/>
              <a:t>的安装设计 </a:t>
            </a:r>
            <a:r>
              <a:rPr lang="en-US" altLang="zh-CN" sz="2800" dirty="0"/>
              <a:t>--- </a:t>
            </a:r>
            <a:r>
              <a:rPr lang="zh-CN" altLang="en-US" sz="2800" dirty="0">
                <a:solidFill>
                  <a:srgbClr val="FF0000"/>
                </a:solidFill>
              </a:rPr>
              <a:t>祁辉荣，张俊嵩</a:t>
            </a:r>
            <a:r>
              <a:rPr lang="en-US" altLang="zh-CN" sz="2800" dirty="0"/>
              <a:t>) : </a:t>
            </a:r>
            <a:endParaRPr lang="zh-CN" altLang="en-US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5454797-3943-47FD-ACA2-7DEDC7E37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2443808"/>
            <a:ext cx="4993885" cy="3780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ED5192C-8DCA-4133-A16C-8D28119A0015}"/>
              </a:ext>
            </a:extLst>
          </p:cNvPr>
          <p:cNvSpPr txBox="1"/>
          <p:nvPr/>
        </p:nvSpPr>
        <p:spPr>
          <a:xfrm>
            <a:off x="2639616" y="5886448"/>
            <a:ext cx="1813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TPC</a:t>
            </a:r>
            <a:r>
              <a:rPr lang="zh-CN" altLang="en-US" sz="2800" dirty="0"/>
              <a:t>的组装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B082F83-46A9-453C-BF12-49479D670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219" y="2443808"/>
            <a:ext cx="5315019" cy="3420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955B369-EAE3-4660-AB1F-401079F3DF43}"/>
              </a:ext>
            </a:extLst>
          </p:cNvPr>
          <p:cNvSpPr txBox="1"/>
          <p:nvPr/>
        </p:nvSpPr>
        <p:spPr>
          <a:xfrm>
            <a:off x="8352069" y="5858108"/>
            <a:ext cx="1813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TPC</a:t>
            </a:r>
            <a:r>
              <a:rPr lang="zh-CN" altLang="en-US" sz="2800" dirty="0"/>
              <a:t>的安装</a:t>
            </a:r>
          </a:p>
        </p:txBody>
      </p:sp>
    </p:spTree>
    <p:extLst>
      <p:ext uri="{BB962C8B-B14F-4D97-AF65-F5344CB8AC3E}">
        <p14:creationId xmlns:p14="http://schemas.microsoft.com/office/powerpoint/2010/main" val="3140908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1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总  结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479376" y="1188662"/>
            <a:ext cx="5072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</a:rPr>
              <a:t>探测器方面的 </a:t>
            </a:r>
            <a:r>
              <a:rPr lang="en-US" altLang="zh-CN" sz="3600" dirty="0">
                <a:solidFill>
                  <a:srgbClr val="FF0000"/>
                </a:solidFill>
              </a:rPr>
              <a:t>TDR</a:t>
            </a:r>
            <a:r>
              <a:rPr lang="en-US" altLang="zh-CN" sz="3600" dirty="0">
                <a:solidFill>
                  <a:srgbClr val="0070C0"/>
                </a:solidFill>
              </a:rPr>
              <a:t> </a:t>
            </a:r>
            <a:r>
              <a:rPr lang="zh-CN" altLang="en-US" sz="3600" dirty="0">
                <a:solidFill>
                  <a:srgbClr val="0070C0"/>
                </a:solidFill>
              </a:rPr>
              <a:t>设计 </a:t>
            </a:r>
            <a:r>
              <a:rPr lang="en-US" altLang="zh-CN" sz="36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CEA30E1-3281-40C5-9ED3-C187F3571DF8}"/>
              </a:ext>
            </a:extLst>
          </p:cNvPr>
          <p:cNvSpPr txBox="1"/>
          <p:nvPr/>
        </p:nvSpPr>
        <p:spPr>
          <a:xfrm>
            <a:off x="983432" y="1825660"/>
            <a:ext cx="7016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轭铁</a:t>
            </a:r>
            <a:r>
              <a:rPr lang="en-US" altLang="zh-CN" sz="2800" dirty="0"/>
              <a:t>TDR</a:t>
            </a:r>
            <a:r>
              <a:rPr lang="zh-CN" altLang="en-US" sz="2800" dirty="0"/>
              <a:t>设计 </a:t>
            </a:r>
            <a:r>
              <a:rPr lang="en-US" altLang="zh-CN" sz="2800" dirty="0"/>
              <a:t>--- (ITK</a:t>
            </a:r>
            <a:r>
              <a:rPr lang="zh-CN" altLang="en-US" sz="2800" dirty="0"/>
              <a:t>和</a:t>
            </a:r>
            <a:r>
              <a:rPr lang="en-US" altLang="zh-CN" sz="2800" dirty="0"/>
              <a:t>OTK</a:t>
            </a:r>
            <a:r>
              <a:rPr lang="zh-CN" altLang="en-US" sz="2800" dirty="0"/>
              <a:t>的设计 </a:t>
            </a:r>
            <a:r>
              <a:rPr lang="en-US" altLang="zh-CN" sz="2800" dirty="0"/>
              <a:t>--- </a:t>
            </a:r>
            <a:r>
              <a:rPr lang="zh-CN" altLang="en-US" sz="2800" dirty="0">
                <a:solidFill>
                  <a:srgbClr val="FF0000"/>
                </a:solidFill>
              </a:rPr>
              <a:t>严琪</a:t>
            </a:r>
            <a:r>
              <a:rPr lang="en-US" altLang="zh-CN" sz="2800" dirty="0"/>
              <a:t>) : </a:t>
            </a:r>
            <a:endParaRPr lang="zh-CN" altLang="en-US" sz="28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4A0EFE-A029-436E-BC25-0B2DF9174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360" y="1511827"/>
            <a:ext cx="2340000" cy="20527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23A49DA-424A-4350-84C5-411057070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20" y="2829259"/>
            <a:ext cx="6739882" cy="30149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9F0E537-8781-494D-941F-52AF78BF5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360" y="4109480"/>
            <a:ext cx="2340000" cy="228211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F3D5C48-93DD-4938-879F-E7A508CA3A58}"/>
              </a:ext>
            </a:extLst>
          </p:cNvPr>
          <p:cNvSpPr txBox="1"/>
          <p:nvPr/>
        </p:nvSpPr>
        <p:spPr>
          <a:xfrm>
            <a:off x="10560496" y="2359011"/>
            <a:ext cx="102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桶部</a:t>
            </a:r>
            <a:r>
              <a:rPr lang="en-US" altLang="zh-CN" dirty="0"/>
              <a:t>OTK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BB1E948-97BA-4F5D-B219-EA74D898B5D5}"/>
              </a:ext>
            </a:extLst>
          </p:cNvPr>
          <p:cNvSpPr txBox="1"/>
          <p:nvPr/>
        </p:nvSpPr>
        <p:spPr>
          <a:xfrm>
            <a:off x="10560496" y="5065870"/>
            <a:ext cx="102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端部</a:t>
            </a:r>
            <a:r>
              <a:rPr lang="en-US" altLang="zh-CN" dirty="0"/>
              <a:t>OTK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6B642DE-3E26-4C51-A150-36BE688B2A3F}"/>
              </a:ext>
            </a:extLst>
          </p:cNvPr>
          <p:cNvSpPr txBox="1"/>
          <p:nvPr/>
        </p:nvSpPr>
        <p:spPr>
          <a:xfrm>
            <a:off x="2775026" y="5952599"/>
            <a:ext cx="2321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桶部和端盖的</a:t>
            </a:r>
            <a:r>
              <a:rPr lang="en-US" altLang="zh-CN" dirty="0"/>
              <a:t>ITK</a:t>
            </a:r>
            <a:r>
              <a:rPr lang="zh-CN" altLang="en-US" dirty="0"/>
              <a:t>设计</a:t>
            </a:r>
          </a:p>
        </p:txBody>
      </p:sp>
    </p:spTree>
    <p:extLst>
      <p:ext uri="{BB962C8B-B14F-4D97-AF65-F5344CB8AC3E}">
        <p14:creationId xmlns:p14="http://schemas.microsoft.com/office/powerpoint/2010/main" val="3861967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1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总  结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479376" y="1188662"/>
            <a:ext cx="5072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</a:rPr>
              <a:t>探测器方面的 </a:t>
            </a:r>
            <a:r>
              <a:rPr lang="en-US" altLang="zh-CN" sz="3600" dirty="0">
                <a:solidFill>
                  <a:srgbClr val="FF0000"/>
                </a:solidFill>
              </a:rPr>
              <a:t>TDR</a:t>
            </a:r>
            <a:r>
              <a:rPr lang="en-US" altLang="zh-CN" sz="3600" dirty="0">
                <a:solidFill>
                  <a:srgbClr val="0070C0"/>
                </a:solidFill>
              </a:rPr>
              <a:t> </a:t>
            </a:r>
            <a:r>
              <a:rPr lang="zh-CN" altLang="en-US" sz="3600" dirty="0">
                <a:solidFill>
                  <a:srgbClr val="0070C0"/>
                </a:solidFill>
              </a:rPr>
              <a:t>设计 </a:t>
            </a:r>
            <a:r>
              <a:rPr lang="en-US" altLang="zh-CN" sz="36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CEA30E1-3281-40C5-9ED3-C187F3571DF8}"/>
              </a:ext>
            </a:extLst>
          </p:cNvPr>
          <p:cNvSpPr txBox="1"/>
          <p:nvPr/>
        </p:nvSpPr>
        <p:spPr>
          <a:xfrm>
            <a:off x="983432" y="1825660"/>
            <a:ext cx="9870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轭铁</a:t>
            </a:r>
            <a:r>
              <a:rPr lang="en-US" altLang="zh-CN" sz="2800" dirty="0"/>
              <a:t>TDR</a:t>
            </a:r>
            <a:r>
              <a:rPr lang="zh-CN" altLang="en-US" sz="2800" dirty="0"/>
              <a:t>设计 </a:t>
            </a:r>
            <a:r>
              <a:rPr lang="en-US" altLang="zh-CN" sz="2800" dirty="0"/>
              <a:t>--- (OTK</a:t>
            </a:r>
            <a:r>
              <a:rPr lang="zh-CN" altLang="en-US" sz="2800" dirty="0"/>
              <a:t>和</a:t>
            </a:r>
            <a:r>
              <a:rPr lang="en-US" altLang="zh-CN" sz="2800" dirty="0"/>
              <a:t>Vertex</a:t>
            </a:r>
            <a:r>
              <a:rPr lang="zh-CN" altLang="en-US" sz="2800" dirty="0"/>
              <a:t>的机械设计 </a:t>
            </a:r>
            <a:r>
              <a:rPr lang="en-US" altLang="zh-CN" sz="2800" dirty="0"/>
              <a:t>--- </a:t>
            </a:r>
            <a:r>
              <a:rPr lang="zh-CN" altLang="en-US" sz="2800" dirty="0">
                <a:solidFill>
                  <a:srgbClr val="FF0000"/>
                </a:solidFill>
              </a:rPr>
              <a:t>梁志均，付金煜</a:t>
            </a:r>
            <a:r>
              <a:rPr lang="en-US" altLang="zh-CN" sz="2800" dirty="0"/>
              <a:t>) : </a:t>
            </a:r>
            <a:endParaRPr lang="zh-CN" altLang="en-US" sz="28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3DDE22A-A71B-4FAE-9795-B0F2FDD9A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2564251"/>
            <a:ext cx="5833205" cy="31966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13807F7-F7D4-44F0-9A5A-D5F2E199E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362" y="2396159"/>
            <a:ext cx="2613262" cy="19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19084C-F128-45A4-8A06-E65A1EAD2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810" y="4416582"/>
            <a:ext cx="3612367" cy="1980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4C26F65-A714-4C26-9529-3F6D22917719}"/>
              </a:ext>
            </a:extLst>
          </p:cNvPr>
          <p:cNvSpPr txBox="1"/>
          <p:nvPr/>
        </p:nvSpPr>
        <p:spPr>
          <a:xfrm>
            <a:off x="2224982" y="6011996"/>
            <a:ext cx="2053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OTK </a:t>
            </a:r>
            <a:r>
              <a:rPr lang="zh-CN" altLang="en-US" dirty="0"/>
              <a:t>的安装和固定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B568061-9670-4EA7-B749-B80BD257CE67}"/>
              </a:ext>
            </a:extLst>
          </p:cNvPr>
          <p:cNvSpPr txBox="1"/>
          <p:nvPr/>
        </p:nvSpPr>
        <p:spPr>
          <a:xfrm>
            <a:off x="10293100" y="3196165"/>
            <a:ext cx="1254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Vertex(Old)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5699FD9-2FE1-4164-BB8C-0C15B37DAAC8}"/>
              </a:ext>
            </a:extLst>
          </p:cNvPr>
          <p:cNvSpPr txBox="1"/>
          <p:nvPr/>
        </p:nvSpPr>
        <p:spPr>
          <a:xfrm>
            <a:off x="10719053" y="5221916"/>
            <a:ext cx="135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Vertex(New)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5734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1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总  结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479376" y="1188662"/>
            <a:ext cx="5072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</a:rPr>
              <a:t>探测器方面的 </a:t>
            </a:r>
            <a:r>
              <a:rPr lang="en-US" altLang="zh-CN" sz="3600" dirty="0">
                <a:solidFill>
                  <a:srgbClr val="FF0000"/>
                </a:solidFill>
              </a:rPr>
              <a:t>TDR</a:t>
            </a:r>
            <a:r>
              <a:rPr lang="en-US" altLang="zh-CN" sz="3600" dirty="0">
                <a:solidFill>
                  <a:srgbClr val="0070C0"/>
                </a:solidFill>
              </a:rPr>
              <a:t> </a:t>
            </a:r>
            <a:r>
              <a:rPr lang="zh-CN" altLang="en-US" sz="3600" dirty="0">
                <a:solidFill>
                  <a:srgbClr val="0070C0"/>
                </a:solidFill>
              </a:rPr>
              <a:t>设计 </a:t>
            </a:r>
            <a:r>
              <a:rPr lang="en-US" altLang="zh-CN" sz="36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C164000-45BD-4EAA-865C-8A41687A4F8E}"/>
              </a:ext>
            </a:extLst>
          </p:cNvPr>
          <p:cNvSpPr txBox="1"/>
          <p:nvPr/>
        </p:nvSpPr>
        <p:spPr>
          <a:xfrm>
            <a:off x="983432" y="1825660"/>
            <a:ext cx="8028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轭铁“</a:t>
            </a:r>
            <a:r>
              <a:rPr lang="en-US" altLang="zh-CN" sz="2800" dirty="0"/>
              <a:t>0</a:t>
            </a:r>
            <a:r>
              <a:rPr lang="zh-CN" altLang="en-US" sz="2800" dirty="0"/>
              <a:t>”工装工艺研究</a:t>
            </a:r>
            <a:r>
              <a:rPr lang="en-US" altLang="zh-CN" sz="2800" dirty="0"/>
              <a:t>--- (</a:t>
            </a:r>
            <a:r>
              <a:rPr lang="zh-CN" altLang="en-US" sz="2800" dirty="0"/>
              <a:t>中信重工 </a:t>
            </a:r>
            <a:r>
              <a:rPr lang="en-US" altLang="zh-CN" sz="2800" dirty="0"/>
              <a:t>--- </a:t>
            </a:r>
            <a:r>
              <a:rPr lang="zh-CN" altLang="en-US" sz="2800" dirty="0">
                <a:solidFill>
                  <a:srgbClr val="FF0000"/>
                </a:solidFill>
              </a:rPr>
              <a:t>徐侠剑</a:t>
            </a:r>
            <a:r>
              <a:rPr lang="en-US" altLang="zh-CN" sz="2800" dirty="0"/>
              <a:t>) : </a:t>
            </a:r>
            <a:endParaRPr lang="zh-CN" altLang="en-US" sz="28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46C652E-940E-467B-B4A2-CA1A6641B7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1124744"/>
            <a:ext cx="2927509" cy="164808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D6BED0-41E1-44C5-A06A-A930ACB35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0782" y="2811827"/>
            <a:ext cx="2493362" cy="370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CD8637F-41AA-41FC-89CA-C6F8A981A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00" y="2458204"/>
            <a:ext cx="7990085" cy="4140000"/>
          </a:xfrm>
          <a:prstGeom prst="rect">
            <a:avLst/>
          </a:prstGeom>
        </p:spPr>
      </p:pic>
      <p:sp>
        <p:nvSpPr>
          <p:cNvPr id="9" name="箭头: 下 8">
            <a:extLst>
              <a:ext uri="{FF2B5EF4-FFF2-40B4-BE49-F238E27FC236}">
                <a16:creationId xmlns:a16="http://schemas.microsoft.com/office/drawing/2014/main" id="{6DB13FCE-7757-474D-8CF2-65AC46086443}"/>
              </a:ext>
            </a:extLst>
          </p:cNvPr>
          <p:cNvSpPr/>
          <p:nvPr/>
        </p:nvSpPr>
        <p:spPr>
          <a:xfrm rot="2700000">
            <a:off x="8632908" y="2537410"/>
            <a:ext cx="540000" cy="36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F2A87025-FD08-45CF-8060-4BF1C5005337}"/>
              </a:ext>
            </a:extLst>
          </p:cNvPr>
          <p:cNvSpPr/>
          <p:nvPr/>
        </p:nvSpPr>
        <p:spPr>
          <a:xfrm>
            <a:off x="8783156" y="4228708"/>
            <a:ext cx="360000" cy="54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25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1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总  结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479376" y="1188662"/>
            <a:ext cx="5072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</a:rPr>
              <a:t>探测器方面的 </a:t>
            </a:r>
            <a:r>
              <a:rPr lang="en-US" altLang="zh-CN" sz="3600" dirty="0">
                <a:solidFill>
                  <a:srgbClr val="FF0000"/>
                </a:solidFill>
              </a:rPr>
              <a:t>TDR</a:t>
            </a:r>
            <a:r>
              <a:rPr lang="en-US" altLang="zh-CN" sz="3600" dirty="0">
                <a:solidFill>
                  <a:srgbClr val="0070C0"/>
                </a:solidFill>
              </a:rPr>
              <a:t> </a:t>
            </a:r>
            <a:r>
              <a:rPr lang="zh-CN" altLang="en-US" sz="3600" dirty="0">
                <a:solidFill>
                  <a:srgbClr val="0070C0"/>
                </a:solidFill>
              </a:rPr>
              <a:t>设计 </a:t>
            </a:r>
            <a:r>
              <a:rPr lang="en-US" altLang="zh-CN" sz="36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C164000-45BD-4EAA-865C-8A41687A4F8E}"/>
              </a:ext>
            </a:extLst>
          </p:cNvPr>
          <p:cNvSpPr txBox="1"/>
          <p:nvPr/>
        </p:nvSpPr>
        <p:spPr>
          <a:xfrm>
            <a:off x="983432" y="1825660"/>
            <a:ext cx="8028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轭铁“</a:t>
            </a:r>
            <a:r>
              <a:rPr lang="en-US" altLang="zh-CN" sz="2800" dirty="0"/>
              <a:t>0</a:t>
            </a:r>
            <a:r>
              <a:rPr lang="zh-CN" altLang="en-US" sz="2800" dirty="0"/>
              <a:t>”工装工艺研究</a:t>
            </a:r>
            <a:r>
              <a:rPr lang="en-US" altLang="zh-CN" sz="2800" dirty="0"/>
              <a:t>--- (</a:t>
            </a:r>
            <a:r>
              <a:rPr lang="zh-CN" altLang="en-US" sz="2800" dirty="0"/>
              <a:t>中信重工 </a:t>
            </a:r>
            <a:r>
              <a:rPr lang="en-US" altLang="zh-CN" sz="2800" dirty="0"/>
              <a:t>--- </a:t>
            </a:r>
            <a:r>
              <a:rPr lang="zh-CN" altLang="en-US" sz="2800" dirty="0">
                <a:solidFill>
                  <a:srgbClr val="FF0000"/>
                </a:solidFill>
              </a:rPr>
              <a:t>徐侠剑</a:t>
            </a:r>
            <a:r>
              <a:rPr lang="en-US" altLang="zh-CN" sz="2800" dirty="0"/>
              <a:t>) : </a:t>
            </a:r>
            <a:endParaRPr lang="zh-CN" altLang="en-US" sz="28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5B1B575-7A70-480E-8C3D-6CDD5091D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2529121"/>
            <a:ext cx="8056235" cy="3960000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C1B5CED2-87F4-43D1-9225-E4D49195F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287" y="1102261"/>
            <a:ext cx="3080053" cy="2493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F479F0-752E-4945-A90E-1C46DC13F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6843" y="3892307"/>
            <a:ext cx="2368940" cy="259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44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5322391" y="2276872"/>
            <a:ext cx="1547218" cy="3375283"/>
          </a:xfrm>
        </p:spPr>
        <p:txBody>
          <a:bodyPr wrap="none">
            <a:spAutoFit/>
          </a:bodyPr>
          <a:lstStyle/>
          <a:p>
            <a:pPr marL="228600" indent="-2160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zh-CN" altLang="en-US" sz="3600" b="1" dirty="0">
                <a:ea typeface="微软雅黑" panose="020B0503020204020204" pitchFamily="34" charset="-122"/>
                <a:cs typeface="Arial" panose="020B0604020202020204" pitchFamily="34" charset="0"/>
              </a:rPr>
              <a:t>总  结</a:t>
            </a:r>
            <a:endParaRPr lang="en-US" altLang="zh-CN" sz="36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12600" algn="l">
              <a:spcBef>
                <a:spcPts val="1000"/>
              </a:spcBef>
              <a:buClr>
                <a:srgbClr val="C00000"/>
              </a:buClr>
            </a:pPr>
            <a:endParaRPr lang="en-US" altLang="zh-CN" sz="36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indent="-2160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zh-CN" altLang="en-US" sz="3600" b="1" dirty="0">
                <a:ea typeface="微软雅黑" panose="020B0503020204020204" pitchFamily="34" charset="-122"/>
                <a:cs typeface="Arial" panose="020B0604020202020204" pitchFamily="34" charset="0"/>
              </a:rPr>
              <a:t>建  议</a:t>
            </a:r>
            <a:endParaRPr lang="en-US" altLang="zh-CN" sz="36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12600" algn="l">
              <a:spcBef>
                <a:spcPts val="1000"/>
              </a:spcBef>
              <a:buClr>
                <a:srgbClr val="C00000"/>
              </a:buClr>
            </a:pPr>
            <a:endParaRPr lang="en-US" altLang="zh-CN" sz="36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indent="-2160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zh-CN" altLang="en-US" sz="3600" b="1" dirty="0">
                <a:ea typeface="微软雅黑" panose="020B0503020204020204" pitchFamily="34" charset="-122"/>
                <a:cs typeface="Arial" panose="020B0604020202020204" pitchFamily="34" charset="0"/>
              </a:rPr>
              <a:t>讨  论</a:t>
            </a:r>
            <a:endParaRPr lang="en-US" altLang="zh-CN" sz="36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4EC70-7601-42C5-B2C5-F374963E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4337345" y="260648"/>
            <a:ext cx="3517310" cy="1015663"/>
          </a:xfrm>
          <a:ln>
            <a:noFill/>
          </a:ln>
        </p:spPr>
        <p:txBody>
          <a:bodyPr wrap="none" anchor="ctr" anchorCtr="0">
            <a:spAutoFit/>
          </a:bodyPr>
          <a:lstStyle/>
          <a:p>
            <a:pPr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2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建  议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518994" y="1988840"/>
            <a:ext cx="11154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0070C0"/>
                </a:solidFill>
              </a:rPr>
              <a:t>1. </a:t>
            </a:r>
            <a:r>
              <a:rPr lang="zh-CN" altLang="en-US" sz="3600" dirty="0">
                <a:solidFill>
                  <a:srgbClr val="0070C0"/>
                </a:solidFill>
              </a:rPr>
              <a:t>各子探测器和对应的机械工程师参数自洽和结构定型</a:t>
            </a:r>
            <a:endParaRPr lang="en-US" altLang="zh-CN" sz="3600" dirty="0">
              <a:solidFill>
                <a:srgbClr val="0070C0"/>
              </a:solidFill>
            </a:endParaRPr>
          </a:p>
          <a:p>
            <a:pPr algn="ctr"/>
            <a:r>
              <a:rPr lang="en-US" altLang="zh-CN" sz="3600" dirty="0">
                <a:solidFill>
                  <a:srgbClr val="FF0000"/>
                </a:solidFill>
              </a:rPr>
              <a:t>2. </a:t>
            </a:r>
            <a:r>
              <a:rPr lang="zh-CN" altLang="en-US" sz="3600" dirty="0">
                <a:solidFill>
                  <a:srgbClr val="FF0000"/>
                </a:solidFill>
              </a:rPr>
              <a:t>反馈总图，是否需要修改边界和尺寸等？</a:t>
            </a:r>
            <a:endParaRPr lang="en-US" altLang="zh-C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966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1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讨  论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1055440" y="1988840"/>
            <a:ext cx="710322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0070C0"/>
                </a:solidFill>
              </a:rPr>
              <a:t>1. </a:t>
            </a:r>
            <a:r>
              <a:rPr lang="zh-CN" altLang="en-US" sz="3600" dirty="0">
                <a:solidFill>
                  <a:srgbClr val="0070C0"/>
                </a:solidFill>
              </a:rPr>
              <a:t>对撞点安装和预装点安装</a:t>
            </a:r>
            <a:endParaRPr lang="en-US" altLang="zh-CN" sz="3600" dirty="0">
              <a:solidFill>
                <a:srgbClr val="0070C0"/>
              </a:solidFill>
            </a:endParaRPr>
          </a:p>
          <a:p>
            <a:r>
              <a:rPr lang="en-US" altLang="zh-CN" sz="3600" dirty="0">
                <a:solidFill>
                  <a:srgbClr val="0070C0"/>
                </a:solidFill>
              </a:rPr>
              <a:t>2. </a:t>
            </a:r>
            <a:r>
              <a:rPr lang="zh-CN" altLang="en-US" sz="3600" dirty="0">
                <a:solidFill>
                  <a:srgbClr val="0070C0"/>
                </a:solidFill>
              </a:rPr>
              <a:t>探测器地下实验大厅和配厅布置</a:t>
            </a:r>
            <a:endParaRPr lang="en-US" altLang="zh-CN" sz="3600" dirty="0">
              <a:solidFill>
                <a:srgbClr val="0070C0"/>
              </a:solidFill>
            </a:endParaRPr>
          </a:p>
          <a:p>
            <a:r>
              <a:rPr lang="en-US" altLang="zh-CN" sz="3600" dirty="0">
                <a:solidFill>
                  <a:srgbClr val="0070C0"/>
                </a:solidFill>
              </a:rPr>
              <a:t>3. </a:t>
            </a:r>
            <a:r>
              <a:rPr lang="zh-CN" altLang="en-US" sz="3600" dirty="0">
                <a:solidFill>
                  <a:srgbClr val="0070C0"/>
                </a:solidFill>
              </a:rPr>
              <a:t>探测器安装精度和准直精度</a:t>
            </a:r>
            <a:endParaRPr lang="en-US" altLang="zh-CN" sz="3600" dirty="0">
              <a:solidFill>
                <a:srgbClr val="0070C0"/>
              </a:solidFill>
            </a:endParaRPr>
          </a:p>
          <a:p>
            <a:endParaRPr lang="en-US" altLang="zh-CN" sz="3600" dirty="0">
              <a:solidFill>
                <a:srgbClr val="0070C0"/>
              </a:solidFill>
            </a:endParaRPr>
          </a:p>
          <a:p>
            <a:endParaRPr lang="en-US" altLang="zh-CN" sz="3600" dirty="0">
              <a:solidFill>
                <a:srgbClr val="0070C0"/>
              </a:solidFill>
            </a:endParaRPr>
          </a:p>
          <a:p>
            <a:r>
              <a:rPr lang="en-US" altLang="zh-CN" sz="3600" dirty="0">
                <a:solidFill>
                  <a:srgbClr val="0070C0"/>
                </a:solidFill>
              </a:rPr>
              <a:t>4. </a:t>
            </a:r>
          </a:p>
        </p:txBody>
      </p:sp>
    </p:spTree>
    <p:extLst>
      <p:ext uri="{BB962C8B-B14F-4D97-AF65-F5344CB8AC3E}">
        <p14:creationId xmlns:p14="http://schemas.microsoft.com/office/powerpoint/2010/main" val="353469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1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讨  论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377768" y="1151996"/>
            <a:ext cx="5718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0070C0"/>
                </a:solidFill>
              </a:rPr>
              <a:t>1. </a:t>
            </a:r>
            <a:r>
              <a:rPr lang="zh-CN" altLang="en-US" sz="3600" dirty="0">
                <a:solidFill>
                  <a:srgbClr val="0070C0"/>
                </a:solidFill>
              </a:rPr>
              <a:t>对撞点安装和预装点安装</a:t>
            </a:r>
            <a:endParaRPr lang="en-US" altLang="zh-CN" sz="3600" dirty="0">
              <a:solidFill>
                <a:srgbClr val="0070C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A5E1F1A-2BFD-413F-BADD-9A6B8C487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1790566"/>
            <a:ext cx="7739060" cy="4860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A42B111-6F7C-483D-85E5-123ADBDCD999}"/>
              </a:ext>
            </a:extLst>
          </p:cNvPr>
          <p:cNvSpPr txBox="1"/>
          <p:nvPr/>
        </p:nvSpPr>
        <p:spPr>
          <a:xfrm>
            <a:off x="9264352" y="3356992"/>
            <a:ext cx="19800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/>
              <a:t>对撞点安装</a:t>
            </a:r>
            <a:endParaRPr lang="en-US" altLang="zh-CN" sz="2800" dirty="0"/>
          </a:p>
          <a:p>
            <a:pPr algn="ctr"/>
            <a:r>
              <a:rPr lang="zh-CN" altLang="en-US" sz="2800" dirty="0"/>
              <a:t>布局图</a:t>
            </a:r>
          </a:p>
        </p:txBody>
      </p:sp>
    </p:spTree>
    <p:extLst>
      <p:ext uri="{BB962C8B-B14F-4D97-AF65-F5344CB8AC3E}">
        <p14:creationId xmlns:p14="http://schemas.microsoft.com/office/powerpoint/2010/main" val="3582717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1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讨  论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377768" y="1151996"/>
            <a:ext cx="5718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0070C0"/>
                </a:solidFill>
              </a:rPr>
              <a:t>1. </a:t>
            </a:r>
            <a:r>
              <a:rPr lang="zh-CN" altLang="en-US" sz="3600" dirty="0">
                <a:solidFill>
                  <a:srgbClr val="0070C0"/>
                </a:solidFill>
              </a:rPr>
              <a:t>对撞点安装和预装点安装</a:t>
            </a:r>
            <a:endParaRPr lang="en-US" altLang="zh-CN" sz="36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A42B111-6F7C-483D-85E5-123ADBDCD999}"/>
              </a:ext>
            </a:extLst>
          </p:cNvPr>
          <p:cNvSpPr txBox="1"/>
          <p:nvPr/>
        </p:nvSpPr>
        <p:spPr>
          <a:xfrm>
            <a:off x="8931049" y="2204864"/>
            <a:ext cx="19800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/>
              <a:t>预装点安装</a:t>
            </a:r>
            <a:endParaRPr lang="en-US" altLang="zh-CN" sz="2800" dirty="0"/>
          </a:p>
          <a:p>
            <a:pPr algn="ctr"/>
            <a:r>
              <a:rPr lang="zh-CN" altLang="en-US" sz="2800" dirty="0"/>
              <a:t>移动方案图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70B2E16-47F2-4FA5-B46C-6C340C912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1798327"/>
            <a:ext cx="6907340" cy="476552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3A54543-5C82-4A00-882E-2B32DC399942}"/>
              </a:ext>
            </a:extLst>
          </p:cNvPr>
          <p:cNvSpPr/>
          <p:nvPr/>
        </p:nvSpPr>
        <p:spPr>
          <a:xfrm>
            <a:off x="8832304" y="3789040"/>
            <a:ext cx="2555507" cy="2354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2000"/>
              </a:lnSpc>
            </a:pPr>
            <a:r>
              <a:rPr lang="zh-CN" altLang="en-US" dirty="0">
                <a:solidFill>
                  <a:srgbClr val="0070C0"/>
                </a:solidFill>
                <a:sym typeface="+mn-ea"/>
              </a:rPr>
              <a:t>推动整个轭铁所需推力</a:t>
            </a:r>
            <a:r>
              <a:rPr lang="en-US" altLang="zh-CN" dirty="0">
                <a:solidFill>
                  <a:srgbClr val="0070C0"/>
                </a:solidFill>
                <a:sym typeface="+mn-ea"/>
              </a:rPr>
              <a:t>:</a:t>
            </a:r>
          </a:p>
          <a:p>
            <a:pPr lvl="0" algn="ctr">
              <a:lnSpc>
                <a:spcPts val="2000"/>
              </a:lnSpc>
              <a:spcBef>
                <a:spcPts val="600"/>
              </a:spcBef>
            </a:pPr>
            <a:r>
              <a:rPr lang="en-US" altLang="zh-CN" dirty="0">
                <a:sym typeface="+mn-ea"/>
              </a:rPr>
              <a:t>6000 t×0.1 = </a:t>
            </a:r>
            <a:r>
              <a:rPr lang="en-US" altLang="zh-CN" sz="2800" dirty="0">
                <a:sym typeface="+mn-ea"/>
              </a:rPr>
              <a:t>600 t</a:t>
            </a:r>
          </a:p>
          <a:p>
            <a:pPr lvl="0" algn="ctr">
              <a:lnSpc>
                <a:spcPts val="2000"/>
              </a:lnSpc>
              <a:spcBef>
                <a:spcPts val="1800"/>
              </a:spcBef>
            </a:pPr>
            <a:r>
              <a:rPr lang="zh-CN" altLang="en-US" dirty="0">
                <a:solidFill>
                  <a:srgbClr val="0070C0"/>
                </a:solidFill>
                <a:sym typeface="+mn-ea"/>
              </a:rPr>
              <a:t>需要</a:t>
            </a:r>
            <a:r>
              <a:rPr lang="en-US" altLang="zh-CN" dirty="0">
                <a:solidFill>
                  <a:srgbClr val="0070C0"/>
                </a:solidFill>
                <a:sym typeface="+mn-ea"/>
              </a:rPr>
              <a:t>250T</a:t>
            </a:r>
            <a:r>
              <a:rPr lang="zh-CN" altLang="en-US" dirty="0">
                <a:solidFill>
                  <a:srgbClr val="0070C0"/>
                </a:solidFill>
                <a:sym typeface="+mn-ea"/>
              </a:rPr>
              <a:t>液压缸数量</a:t>
            </a:r>
            <a:r>
              <a:rPr lang="en-US" altLang="zh-CN" dirty="0">
                <a:solidFill>
                  <a:srgbClr val="0070C0"/>
                </a:solidFill>
                <a:sym typeface="+mn-ea"/>
              </a:rPr>
              <a:t>:</a:t>
            </a:r>
          </a:p>
          <a:p>
            <a:pPr lvl="0" algn="ctr">
              <a:lnSpc>
                <a:spcPts val="2000"/>
              </a:lnSpc>
              <a:spcBef>
                <a:spcPts val="600"/>
              </a:spcBef>
            </a:pPr>
            <a:r>
              <a:rPr lang="en-US" altLang="zh-CN" sz="2800" dirty="0">
                <a:sym typeface="+mn-ea"/>
              </a:rPr>
              <a:t>4</a:t>
            </a:r>
          </a:p>
          <a:p>
            <a:pPr lvl="0" algn="ctr">
              <a:lnSpc>
                <a:spcPts val="2000"/>
              </a:lnSpc>
              <a:spcBef>
                <a:spcPts val="1800"/>
              </a:spcBef>
            </a:pPr>
            <a:r>
              <a:rPr lang="zh-CN" altLang="en-US" dirty="0">
                <a:solidFill>
                  <a:srgbClr val="0070C0"/>
                </a:solidFill>
                <a:sym typeface="+mn-ea"/>
              </a:rPr>
              <a:t>黄铜屈服强度</a:t>
            </a:r>
            <a:r>
              <a:rPr lang="en-US" altLang="zh-CN" dirty="0">
                <a:solidFill>
                  <a:srgbClr val="0070C0"/>
                </a:solidFill>
                <a:sym typeface="+mn-ea"/>
              </a:rPr>
              <a:t>:</a:t>
            </a:r>
          </a:p>
          <a:p>
            <a:pPr lvl="0" algn="ctr">
              <a:lnSpc>
                <a:spcPts val="2000"/>
              </a:lnSpc>
              <a:spcBef>
                <a:spcPts val="600"/>
              </a:spcBef>
            </a:pPr>
            <a:r>
              <a:rPr lang="en-US" altLang="zh-CN" sz="2800" dirty="0">
                <a:sym typeface="+mn-ea"/>
              </a:rPr>
              <a:t>170-460 MPa</a:t>
            </a:r>
          </a:p>
        </p:txBody>
      </p:sp>
    </p:spTree>
    <p:extLst>
      <p:ext uri="{BB962C8B-B14F-4D97-AF65-F5344CB8AC3E}">
        <p14:creationId xmlns:p14="http://schemas.microsoft.com/office/powerpoint/2010/main" val="1944435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1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讨  论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407368" y="1268760"/>
            <a:ext cx="11075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0070C0"/>
                </a:solidFill>
              </a:rPr>
              <a:t>3. </a:t>
            </a:r>
            <a:r>
              <a:rPr lang="zh-CN" altLang="en-US" sz="3600" dirty="0">
                <a:solidFill>
                  <a:srgbClr val="0070C0"/>
                </a:solidFill>
              </a:rPr>
              <a:t>探测器地下实验大厅和配厅的设计布局</a:t>
            </a:r>
            <a:r>
              <a:rPr lang="en-US" altLang="zh-CN" sz="3600" dirty="0">
                <a:solidFill>
                  <a:srgbClr val="0070C0"/>
                </a:solidFill>
              </a:rPr>
              <a:t>(</a:t>
            </a:r>
            <a:r>
              <a:rPr lang="zh-CN" altLang="en-US" sz="3600" dirty="0"/>
              <a:t>对撞点方案</a:t>
            </a:r>
            <a:r>
              <a:rPr lang="en-US" altLang="zh-CN" sz="3600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7D8893C-F82B-485A-B445-FF94819B1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1988840"/>
            <a:ext cx="6321789" cy="446449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4258983-20C2-47E8-95A9-186849016E48}"/>
              </a:ext>
            </a:extLst>
          </p:cNvPr>
          <p:cNvSpPr txBox="1"/>
          <p:nvPr/>
        </p:nvSpPr>
        <p:spPr>
          <a:xfrm>
            <a:off x="8966542" y="2132856"/>
            <a:ext cx="17988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/>
              <a:t>基本配置 </a:t>
            </a:r>
            <a:r>
              <a:rPr lang="en-US" altLang="zh-CN" sz="2800" dirty="0"/>
              <a:t>:</a:t>
            </a:r>
          </a:p>
          <a:p>
            <a:pPr algn="ctr"/>
            <a:r>
              <a:rPr lang="zh-CN" altLang="en-US" sz="2000" dirty="0">
                <a:solidFill>
                  <a:srgbClr val="0070C0"/>
                </a:solidFill>
              </a:rPr>
              <a:t>两部天车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algn="ctr"/>
            <a:r>
              <a:rPr lang="zh-CN" altLang="en-US" sz="2000" dirty="0">
                <a:solidFill>
                  <a:srgbClr val="FF0000"/>
                </a:solidFill>
              </a:rPr>
              <a:t>一个机械臂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algn="ctr"/>
            <a:r>
              <a:rPr lang="zh-CN" altLang="en-US" sz="2000" dirty="0">
                <a:solidFill>
                  <a:srgbClr val="0070C0"/>
                </a:solidFill>
              </a:rPr>
              <a:t>操作回廊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algn="ctr"/>
            <a:r>
              <a:rPr lang="zh-CN" altLang="en-US" sz="2000" dirty="0">
                <a:solidFill>
                  <a:srgbClr val="0070C0"/>
                </a:solidFill>
              </a:rPr>
              <a:t>一个安全门</a:t>
            </a:r>
          </a:p>
        </p:txBody>
      </p:sp>
    </p:spTree>
    <p:extLst>
      <p:ext uri="{BB962C8B-B14F-4D97-AF65-F5344CB8AC3E}">
        <p14:creationId xmlns:p14="http://schemas.microsoft.com/office/powerpoint/2010/main" val="2775021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1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讨  论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407368" y="1268760"/>
            <a:ext cx="11075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0070C0"/>
                </a:solidFill>
              </a:rPr>
              <a:t>3. </a:t>
            </a:r>
            <a:r>
              <a:rPr lang="zh-CN" altLang="en-US" sz="3600" dirty="0">
                <a:solidFill>
                  <a:srgbClr val="0070C0"/>
                </a:solidFill>
              </a:rPr>
              <a:t>探测器地下实验大厅和配厅的设计布局</a:t>
            </a:r>
            <a:r>
              <a:rPr lang="en-US" altLang="zh-CN" sz="3600" dirty="0">
                <a:solidFill>
                  <a:srgbClr val="0070C0"/>
                </a:solidFill>
              </a:rPr>
              <a:t>(</a:t>
            </a:r>
            <a:r>
              <a:rPr lang="zh-CN" altLang="en-US" sz="3600" dirty="0"/>
              <a:t>对撞点方案</a:t>
            </a:r>
            <a:r>
              <a:rPr lang="en-US" altLang="zh-CN" sz="3600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A55789B-3186-4CC0-ABC3-F6F85230B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979686" y="1941032"/>
            <a:ext cx="5700490" cy="422616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C7EEDD8-9407-482E-9D00-48CC039B015B}"/>
              </a:ext>
            </a:extLst>
          </p:cNvPr>
          <p:cNvSpPr txBox="1"/>
          <p:nvPr/>
        </p:nvSpPr>
        <p:spPr>
          <a:xfrm>
            <a:off x="2335498" y="6215001"/>
            <a:ext cx="4988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配厅方案的布局 </a:t>
            </a:r>
            <a:r>
              <a:rPr lang="en-US" altLang="zh-CN" sz="2800" dirty="0"/>
              <a:t>--- </a:t>
            </a:r>
            <a:r>
              <a:rPr lang="zh-CN" altLang="en-US" sz="2800" dirty="0"/>
              <a:t>黄河设计院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9A23369-1A9F-4D51-8210-C5EC4FDB06E7}"/>
              </a:ext>
            </a:extLst>
          </p:cNvPr>
          <p:cNvSpPr txBox="1"/>
          <p:nvPr/>
        </p:nvSpPr>
        <p:spPr>
          <a:xfrm>
            <a:off x="8832304" y="2598003"/>
            <a:ext cx="1798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/>
              <a:t>基本配置 </a:t>
            </a:r>
            <a:r>
              <a:rPr lang="en-US" altLang="zh-CN" sz="2800" dirty="0"/>
              <a:t>:</a:t>
            </a:r>
          </a:p>
          <a:p>
            <a:pPr algn="ctr"/>
            <a:r>
              <a:rPr lang="zh-CN" altLang="en-US" sz="2000" dirty="0">
                <a:solidFill>
                  <a:srgbClr val="0070C0"/>
                </a:solidFill>
              </a:rPr>
              <a:t>两个配厅</a:t>
            </a:r>
          </a:p>
        </p:txBody>
      </p:sp>
    </p:spTree>
    <p:extLst>
      <p:ext uri="{BB962C8B-B14F-4D97-AF65-F5344CB8AC3E}">
        <p14:creationId xmlns:p14="http://schemas.microsoft.com/office/powerpoint/2010/main" val="789945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1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讨  论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407368" y="1268760"/>
            <a:ext cx="5589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0070C0"/>
                </a:solidFill>
              </a:rPr>
              <a:t>2. MDI</a:t>
            </a:r>
            <a:r>
              <a:rPr lang="zh-CN" altLang="en-US" sz="3600" dirty="0">
                <a:solidFill>
                  <a:srgbClr val="0070C0"/>
                </a:solidFill>
              </a:rPr>
              <a:t>安装精度和准直精度</a:t>
            </a:r>
            <a:endParaRPr lang="en-US" altLang="zh-CN" sz="3600" dirty="0">
              <a:solidFill>
                <a:srgbClr val="0070C0"/>
              </a:solidFill>
            </a:endParaRPr>
          </a:p>
        </p:txBody>
      </p:sp>
      <p:pic>
        <p:nvPicPr>
          <p:cNvPr id="6" name="图片 45">
            <a:extLst>
              <a:ext uri="{FF2B5EF4-FFF2-40B4-BE49-F238E27FC236}">
                <a16:creationId xmlns:a16="http://schemas.microsoft.com/office/drawing/2014/main" id="{624E223E-9796-4B6E-A13C-197318ECC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2204864"/>
            <a:ext cx="12192000" cy="3845919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9604AEEE-F971-46F1-B55B-7E1A63234CD3}"/>
              </a:ext>
            </a:extLst>
          </p:cNvPr>
          <p:cNvSpPr>
            <a:spLocks/>
          </p:cNvSpPr>
          <p:nvPr/>
        </p:nvSpPr>
        <p:spPr bwMode="auto">
          <a:xfrm>
            <a:off x="9678258" y="6010889"/>
            <a:ext cx="61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Yoke</a:t>
            </a:r>
            <a:endParaRPr lang="zh-CN" dirty="0"/>
          </a:p>
        </p:txBody>
      </p:sp>
      <p:sp>
        <p:nvSpPr>
          <p:cNvPr id="8" name="文本框 21">
            <a:extLst>
              <a:ext uri="{FF2B5EF4-FFF2-40B4-BE49-F238E27FC236}">
                <a16:creationId xmlns:a16="http://schemas.microsoft.com/office/drawing/2014/main" id="{2E31D934-3833-4472-A536-6DBB8A87AEAC}"/>
              </a:ext>
            </a:extLst>
          </p:cNvPr>
          <p:cNvSpPr>
            <a:spLocks/>
          </p:cNvSpPr>
          <p:nvPr/>
        </p:nvSpPr>
        <p:spPr bwMode="auto">
          <a:xfrm>
            <a:off x="7522322" y="6015685"/>
            <a:ext cx="914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Magnet</a:t>
            </a:r>
            <a:endParaRPr lang="zh-CN" dirty="0"/>
          </a:p>
        </p:txBody>
      </p:sp>
      <p:sp>
        <p:nvSpPr>
          <p:cNvPr id="9" name="文本框 23">
            <a:extLst>
              <a:ext uri="{FF2B5EF4-FFF2-40B4-BE49-F238E27FC236}">
                <a16:creationId xmlns:a16="http://schemas.microsoft.com/office/drawing/2014/main" id="{73CF73FF-22D1-424A-B847-9D89E72D143D}"/>
              </a:ext>
            </a:extLst>
          </p:cNvPr>
          <p:cNvSpPr>
            <a:spLocks/>
          </p:cNvSpPr>
          <p:nvPr/>
        </p:nvSpPr>
        <p:spPr bwMode="auto">
          <a:xfrm>
            <a:off x="6723739" y="6000955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HCAL</a:t>
            </a:r>
            <a:endParaRPr lang="zh-CN" dirty="0"/>
          </a:p>
        </p:txBody>
      </p:sp>
      <p:sp>
        <p:nvSpPr>
          <p:cNvPr id="10" name="文本框 25">
            <a:extLst>
              <a:ext uri="{FF2B5EF4-FFF2-40B4-BE49-F238E27FC236}">
                <a16:creationId xmlns:a16="http://schemas.microsoft.com/office/drawing/2014/main" id="{6B391465-1D08-4BA9-85C6-9DAAFB7C9076}"/>
              </a:ext>
            </a:extLst>
          </p:cNvPr>
          <p:cNvSpPr>
            <a:spLocks/>
          </p:cNvSpPr>
          <p:nvPr/>
        </p:nvSpPr>
        <p:spPr bwMode="auto">
          <a:xfrm>
            <a:off x="5912814" y="6007595"/>
            <a:ext cx="6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ECAL</a:t>
            </a:r>
            <a:endParaRPr lang="zh-CN" dirty="0"/>
          </a:p>
        </p:txBody>
      </p:sp>
      <p:sp>
        <p:nvSpPr>
          <p:cNvPr id="11" name="文本框 27">
            <a:extLst>
              <a:ext uri="{FF2B5EF4-FFF2-40B4-BE49-F238E27FC236}">
                <a16:creationId xmlns:a16="http://schemas.microsoft.com/office/drawing/2014/main" id="{ACF009D8-7A53-4A12-BC9F-F0A21EAB044B}"/>
              </a:ext>
            </a:extLst>
          </p:cNvPr>
          <p:cNvSpPr>
            <a:spLocks/>
          </p:cNvSpPr>
          <p:nvPr/>
        </p:nvSpPr>
        <p:spPr bwMode="auto">
          <a:xfrm>
            <a:off x="4675546" y="6015198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TPC</a:t>
            </a:r>
            <a:r>
              <a:rPr lang="en-US" sz="1600" dirty="0">
                <a:solidFill>
                  <a:srgbClr val="FF0000"/>
                </a:solidFill>
              </a:rPr>
              <a:t>(OTK)</a:t>
            </a:r>
            <a:endParaRPr lang="zh-CN" sz="1600" dirty="0">
              <a:solidFill>
                <a:srgbClr val="FF0000"/>
              </a:solidFill>
            </a:endParaRPr>
          </a:p>
        </p:txBody>
      </p:sp>
      <p:sp>
        <p:nvSpPr>
          <p:cNvPr id="12" name="文本框 31">
            <a:extLst>
              <a:ext uri="{FF2B5EF4-FFF2-40B4-BE49-F238E27FC236}">
                <a16:creationId xmlns:a16="http://schemas.microsoft.com/office/drawing/2014/main" id="{0D738BA4-9EA6-48E2-8A5E-962C875E4458}"/>
              </a:ext>
            </a:extLst>
          </p:cNvPr>
          <p:cNvSpPr>
            <a:spLocks/>
          </p:cNvSpPr>
          <p:nvPr/>
        </p:nvSpPr>
        <p:spPr bwMode="auto">
          <a:xfrm>
            <a:off x="2170727" y="6011996"/>
            <a:ext cx="1576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70C0"/>
                </a:solidFill>
              </a:rPr>
              <a:t>End ECAL</a:t>
            </a:r>
            <a:r>
              <a:rPr lang="en-US" sz="1600" dirty="0">
                <a:solidFill>
                  <a:srgbClr val="FF0000"/>
                </a:solidFill>
              </a:rPr>
              <a:t>(OTK)</a:t>
            </a:r>
            <a:endParaRPr lang="zh-CN" sz="1600" dirty="0">
              <a:solidFill>
                <a:srgbClr val="FF0000"/>
              </a:solidFill>
            </a:endParaRPr>
          </a:p>
        </p:txBody>
      </p:sp>
      <p:sp>
        <p:nvSpPr>
          <p:cNvPr id="13" name="文本框 40">
            <a:extLst>
              <a:ext uri="{FF2B5EF4-FFF2-40B4-BE49-F238E27FC236}">
                <a16:creationId xmlns:a16="http://schemas.microsoft.com/office/drawing/2014/main" id="{16423B9C-F2F7-45D4-B5AF-FC828D93C23A}"/>
              </a:ext>
            </a:extLst>
          </p:cNvPr>
          <p:cNvSpPr>
            <a:spLocks/>
          </p:cNvSpPr>
          <p:nvPr/>
        </p:nvSpPr>
        <p:spPr bwMode="auto">
          <a:xfrm>
            <a:off x="3999571" y="6000955"/>
            <a:ext cx="47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ITK</a:t>
            </a:r>
            <a:endParaRPr lang="zh-CN" dirty="0"/>
          </a:p>
        </p:txBody>
      </p:sp>
      <p:sp>
        <p:nvSpPr>
          <p:cNvPr id="14" name="文本框 34">
            <a:extLst>
              <a:ext uri="{FF2B5EF4-FFF2-40B4-BE49-F238E27FC236}">
                <a16:creationId xmlns:a16="http://schemas.microsoft.com/office/drawing/2014/main" id="{D60BBECF-1A96-41E8-9214-219A499F670E}"/>
              </a:ext>
            </a:extLst>
          </p:cNvPr>
          <p:cNvSpPr>
            <a:spLocks/>
          </p:cNvSpPr>
          <p:nvPr/>
        </p:nvSpPr>
        <p:spPr bwMode="auto">
          <a:xfrm>
            <a:off x="736199" y="6006522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70C0"/>
                </a:solidFill>
              </a:rPr>
              <a:t>End HCAL</a:t>
            </a:r>
            <a:endParaRPr lang="zh-CN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42FADD6-C2BA-40B4-8DC0-0EBF64D90A58}"/>
              </a:ext>
            </a:extLst>
          </p:cNvPr>
          <p:cNvSpPr txBox="1"/>
          <p:nvPr/>
        </p:nvSpPr>
        <p:spPr>
          <a:xfrm>
            <a:off x="1282182" y="2206784"/>
            <a:ext cx="2505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讨论 </a:t>
            </a:r>
            <a:r>
              <a:rPr lang="en-US" altLang="zh-CN" sz="2800" dirty="0"/>
              <a:t>: </a:t>
            </a:r>
          </a:p>
          <a:p>
            <a:r>
              <a:rPr lang="en-US" altLang="zh-CN" dirty="0"/>
              <a:t>    </a:t>
            </a:r>
            <a:r>
              <a:rPr lang="zh-CN" altLang="en-US" sz="2000" dirty="0">
                <a:solidFill>
                  <a:srgbClr val="0070C0"/>
                </a:solidFill>
              </a:rPr>
              <a:t>精度要求和指标 ？</a:t>
            </a:r>
          </a:p>
        </p:txBody>
      </p:sp>
    </p:spTree>
    <p:extLst>
      <p:ext uri="{BB962C8B-B14F-4D97-AF65-F5344CB8AC3E}">
        <p14:creationId xmlns:p14="http://schemas.microsoft.com/office/powerpoint/2010/main" val="976691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312286" y="3212976"/>
            <a:ext cx="9567427" cy="900246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Thank you for your attention!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86" y="5397753"/>
            <a:ext cx="3552825" cy="672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EAC949-290A-4F72-8126-286986C5AE1D}"/>
              </a:ext>
            </a:extLst>
          </p:cNvPr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7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45AF2E4-A334-462D-ABFE-7841D7549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7443" y="6070665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60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1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总  结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479376" y="1268760"/>
            <a:ext cx="61414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</a:rPr>
              <a:t>加速器方面的 </a:t>
            </a:r>
            <a:r>
              <a:rPr lang="en-US" altLang="zh-CN" sz="3600" dirty="0">
                <a:solidFill>
                  <a:srgbClr val="FF0000"/>
                </a:solidFill>
              </a:rPr>
              <a:t>EDR</a:t>
            </a:r>
            <a:r>
              <a:rPr lang="en-US" altLang="zh-CN" sz="3600" dirty="0">
                <a:solidFill>
                  <a:srgbClr val="0070C0"/>
                </a:solidFill>
              </a:rPr>
              <a:t> </a:t>
            </a:r>
            <a:r>
              <a:rPr lang="zh-CN" altLang="en-US" sz="3600" dirty="0">
                <a:solidFill>
                  <a:srgbClr val="0070C0"/>
                </a:solidFill>
              </a:rPr>
              <a:t>设计 </a:t>
            </a:r>
            <a:r>
              <a:rPr lang="en-US" altLang="zh-CN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altLang="zh-CN" sz="2800" dirty="0">
                <a:solidFill>
                  <a:srgbClr val="0070C0"/>
                </a:solidFill>
              </a:rPr>
              <a:t>1. </a:t>
            </a:r>
            <a:r>
              <a:rPr lang="zh-CN" altLang="en-US" sz="2800" dirty="0">
                <a:solidFill>
                  <a:srgbClr val="0070C0"/>
                </a:solidFill>
              </a:rPr>
              <a:t>隧道部分 </a:t>
            </a:r>
            <a:r>
              <a:rPr lang="en-US" altLang="zh-CN" sz="2800" dirty="0"/>
              <a:t>(</a:t>
            </a:r>
            <a:r>
              <a:rPr lang="zh-CN" altLang="en-US" sz="2800" dirty="0">
                <a:solidFill>
                  <a:srgbClr val="FF0000"/>
                </a:solidFill>
              </a:rPr>
              <a:t>王毅伟 </a:t>
            </a:r>
            <a:r>
              <a:rPr lang="en-US" altLang="zh-CN" sz="2800" dirty="0"/>
              <a:t>- </a:t>
            </a:r>
            <a:r>
              <a:rPr lang="zh-CN" altLang="en-US" sz="2800" dirty="0"/>
              <a:t>物理设计及要求</a:t>
            </a:r>
            <a:r>
              <a:rPr lang="en-US" altLang="zh-CN" sz="2800" dirty="0"/>
              <a:t>)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67975E2-B52D-4D1B-88D2-2C6CC7D705C7}"/>
              </a:ext>
            </a:extLst>
          </p:cNvPr>
          <p:cNvGrpSpPr>
            <a:grpSpLocks noChangeAspect="1"/>
          </p:cNvGrpSpPr>
          <p:nvPr/>
        </p:nvGrpSpPr>
        <p:grpSpPr>
          <a:xfrm>
            <a:off x="6985334" y="2576028"/>
            <a:ext cx="4383922" cy="3780000"/>
            <a:chOff x="7017944" y="2606377"/>
            <a:chExt cx="4258666" cy="367500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BE5E29F-48D5-4BDE-AC59-5631C5202B39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017944" y="2920201"/>
              <a:ext cx="4258666" cy="3361182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45720EDF-C7B3-40A3-96C5-6C6853451285}"/>
                </a:ext>
              </a:extLst>
            </p:cNvPr>
            <p:cNvSpPr txBox="1"/>
            <p:nvPr/>
          </p:nvSpPr>
          <p:spPr>
            <a:xfrm>
              <a:off x="7928225" y="2606377"/>
              <a:ext cx="296830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/>
                <a:t>Tunnel in the arc regions</a:t>
              </a:r>
              <a:endParaRPr lang="zh-CN" altLang="en-US" sz="1600" b="1" dirty="0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F9BD3B8F-BBFD-4C3E-A9D5-040CA26BEED9}"/>
              </a:ext>
            </a:extLst>
          </p:cNvPr>
          <p:cNvGrpSpPr/>
          <p:nvPr/>
        </p:nvGrpSpPr>
        <p:grpSpPr>
          <a:xfrm>
            <a:off x="1050268" y="2573583"/>
            <a:ext cx="5935066" cy="3780000"/>
            <a:chOff x="999134" y="2599567"/>
            <a:chExt cx="5935066" cy="3763133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5AD2377A-D82D-411D-8D57-CBF8240001D3}"/>
                </a:ext>
              </a:extLst>
            </p:cNvPr>
            <p:cNvGrpSpPr/>
            <p:nvPr/>
          </p:nvGrpSpPr>
          <p:grpSpPr>
            <a:xfrm>
              <a:off x="999134" y="2947585"/>
              <a:ext cx="5935066" cy="3415115"/>
              <a:chOff x="999134" y="2795185"/>
              <a:chExt cx="5935066" cy="3415115"/>
            </a:xfrm>
          </p:grpSpPr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67FDD49F-81CF-4932-AA6D-1DBC7FECBFF4}"/>
                  </a:ext>
                </a:extLst>
              </p:cNvPr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92" t="12288" r="6214" b="13672"/>
              <a:stretch/>
            </p:blipFill>
            <p:spPr bwMode="auto">
              <a:xfrm>
                <a:off x="999134" y="2795185"/>
                <a:ext cx="5935066" cy="341511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49F4BC14-0C92-4E81-836F-7218D67988EC}"/>
                  </a:ext>
                </a:extLst>
              </p:cNvPr>
              <p:cNvSpPr txBox="1"/>
              <p:nvPr/>
            </p:nvSpPr>
            <p:spPr>
              <a:xfrm>
                <a:off x="3829050" y="4401513"/>
                <a:ext cx="2095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CC9900"/>
                    </a:solidFill>
                  </a:rPr>
                  <a:t>CEPC detectors</a:t>
                </a:r>
                <a:endParaRPr lang="zh-CN" altLang="en-US" b="1" dirty="0">
                  <a:solidFill>
                    <a:srgbClr val="CC9900"/>
                  </a:solidFill>
                </a:endParaRPr>
              </a:p>
            </p:txBody>
          </p:sp>
          <p:cxnSp>
            <p:nvCxnSpPr>
              <p:cNvPr id="24" name="直接箭头连接符 23">
                <a:extLst>
                  <a:ext uri="{FF2B5EF4-FFF2-40B4-BE49-F238E27FC236}">
                    <a16:creationId xmlns:a16="http://schemas.microsoft.com/office/drawing/2014/main" id="{45E5AB65-5F1A-4125-A444-FCDA225240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62475" y="3333750"/>
                <a:ext cx="95252" cy="9715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4">
                <a:extLst>
                  <a:ext uri="{FF2B5EF4-FFF2-40B4-BE49-F238E27FC236}">
                    <a16:creationId xmlns:a16="http://schemas.microsoft.com/office/drawing/2014/main" id="{834B658E-FDBC-40AD-972D-0460ECF7A6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95700" y="4827032"/>
                <a:ext cx="742951" cy="103084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43EC0584-7031-42CA-AB1A-5BBEB25E4CC5}"/>
                </a:ext>
              </a:extLst>
            </p:cNvPr>
            <p:cNvSpPr txBox="1"/>
            <p:nvPr/>
          </p:nvSpPr>
          <p:spPr>
            <a:xfrm>
              <a:off x="3221198" y="2599567"/>
              <a:ext cx="23927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/>
                <a:t>CEPC+SPPC complex</a:t>
              </a:r>
              <a:endParaRPr lang="zh-CN" alt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84735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D1B2641-E29D-472B-85FE-1236F0487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813" y="1916832"/>
            <a:ext cx="5446133" cy="419928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1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总  结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479376" y="1268760"/>
            <a:ext cx="58512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</a:rPr>
              <a:t>加速器方面的 </a:t>
            </a:r>
            <a:r>
              <a:rPr lang="en-US" altLang="zh-CN" sz="3600" dirty="0">
                <a:solidFill>
                  <a:srgbClr val="FF0000"/>
                </a:solidFill>
              </a:rPr>
              <a:t>EDR</a:t>
            </a:r>
            <a:r>
              <a:rPr lang="en-US" altLang="zh-CN" sz="3600" dirty="0">
                <a:solidFill>
                  <a:srgbClr val="0070C0"/>
                </a:solidFill>
              </a:rPr>
              <a:t> </a:t>
            </a:r>
            <a:r>
              <a:rPr lang="zh-CN" altLang="en-US" sz="3600" dirty="0">
                <a:solidFill>
                  <a:srgbClr val="0070C0"/>
                </a:solidFill>
              </a:rPr>
              <a:t>设计 </a:t>
            </a:r>
            <a:r>
              <a:rPr lang="en-US" altLang="zh-CN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altLang="zh-CN" sz="2800" dirty="0">
                <a:solidFill>
                  <a:srgbClr val="0070C0"/>
                </a:solidFill>
              </a:rPr>
              <a:t>1. </a:t>
            </a:r>
            <a:r>
              <a:rPr lang="zh-CN" altLang="en-US" sz="2800" dirty="0">
                <a:solidFill>
                  <a:srgbClr val="0070C0"/>
                </a:solidFill>
              </a:rPr>
              <a:t>隧道部分 </a:t>
            </a:r>
            <a:r>
              <a:rPr lang="en-US" altLang="zh-CN" sz="2800" dirty="0"/>
              <a:t>(</a:t>
            </a:r>
            <a:r>
              <a:rPr lang="zh-CN" altLang="en-US" sz="2800" dirty="0">
                <a:solidFill>
                  <a:srgbClr val="FF0000"/>
                </a:solidFill>
              </a:rPr>
              <a:t>王海静</a:t>
            </a:r>
            <a:r>
              <a:rPr lang="zh-CN" altLang="en-US" sz="2800" dirty="0"/>
              <a:t> </a:t>
            </a:r>
            <a:r>
              <a:rPr lang="en-US" altLang="zh-CN" sz="2800" dirty="0"/>
              <a:t>– </a:t>
            </a:r>
            <a:r>
              <a:rPr lang="zh-CN" altLang="en-US" sz="2800" dirty="0"/>
              <a:t>机械总体设计</a:t>
            </a:r>
            <a:r>
              <a:rPr lang="en-US" altLang="zh-CN" sz="2800" dirty="0"/>
              <a:t>)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ACB4CF4-3264-4FE7-A55E-17FA36F8C381}"/>
              </a:ext>
            </a:extLst>
          </p:cNvPr>
          <p:cNvSpPr/>
          <p:nvPr/>
        </p:nvSpPr>
        <p:spPr>
          <a:xfrm>
            <a:off x="512089" y="2790220"/>
            <a:ext cx="5051383" cy="2923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/>
              <a:t>支撑、调节隧道设备 </a:t>
            </a:r>
            <a:r>
              <a:rPr lang="en-US" altLang="zh-CN" sz="2800" b="1" dirty="0"/>
              <a:t>:</a:t>
            </a:r>
          </a:p>
          <a:p>
            <a:r>
              <a:rPr lang="zh-CN" altLang="en-US" sz="2000" dirty="0"/>
              <a:t>    </a:t>
            </a:r>
            <a:r>
              <a:rPr lang="zh-CN" altLang="en-US" sz="2000" dirty="0">
                <a:solidFill>
                  <a:srgbClr val="0070C0"/>
                </a:solidFill>
              </a:rPr>
              <a:t>磁铁、真空设备、束测设备、高频模组等</a:t>
            </a:r>
            <a:endParaRPr lang="en-US" altLang="zh-CN" sz="2000" dirty="0">
              <a:solidFill>
                <a:srgbClr val="0070C0"/>
              </a:solidFill>
            </a:endParaRPr>
          </a:p>
          <a:p>
            <a:endParaRPr lang="zh-CN" altLang="en-US" sz="2000" dirty="0">
              <a:solidFill>
                <a:srgbClr val="0070C0"/>
              </a:solidFill>
            </a:endParaRPr>
          </a:p>
          <a:p>
            <a:r>
              <a:rPr lang="en-US" altLang="zh-CN" sz="2800" dirty="0"/>
              <a:t>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MDI</a:t>
            </a:r>
            <a:r>
              <a:rPr lang="zh-CN" altLang="en-US" sz="2800" b="1" dirty="0">
                <a:solidFill>
                  <a:srgbClr val="FF0000"/>
                </a:solidFill>
              </a:rPr>
              <a:t>设计 </a:t>
            </a:r>
            <a:r>
              <a:rPr lang="en-US" altLang="zh-CN" sz="28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altLang="zh-CN" sz="2000" dirty="0">
                <a:solidFill>
                  <a:srgbClr val="0070C0"/>
                </a:solidFill>
              </a:rPr>
              <a:t>                               </a:t>
            </a:r>
            <a:r>
              <a:rPr lang="zh-CN" altLang="en-US" sz="2000" dirty="0">
                <a:solidFill>
                  <a:srgbClr val="0070C0"/>
                </a:solidFill>
              </a:rPr>
              <a:t>加速器与探测器的接口设计</a:t>
            </a:r>
            <a:endParaRPr lang="en-US" altLang="zh-CN" sz="2000" dirty="0">
              <a:solidFill>
                <a:srgbClr val="0070C0"/>
              </a:solidFill>
            </a:endParaRPr>
          </a:p>
          <a:p>
            <a:endParaRPr lang="zh-CN" altLang="en-US" sz="2000" dirty="0"/>
          </a:p>
          <a:p>
            <a:r>
              <a:rPr lang="zh-CN" altLang="en-US" sz="2800" b="1" dirty="0"/>
              <a:t>准直器 </a:t>
            </a:r>
            <a:r>
              <a:rPr lang="en-US" altLang="zh-CN" sz="2800" b="1" dirty="0"/>
              <a:t>:</a:t>
            </a:r>
          </a:p>
          <a:p>
            <a:r>
              <a:rPr lang="en-US" altLang="zh-CN" sz="2000" dirty="0">
                <a:solidFill>
                  <a:srgbClr val="0070C0"/>
                </a:solidFill>
              </a:rPr>
              <a:t>    </a:t>
            </a:r>
            <a:r>
              <a:rPr lang="zh-CN" altLang="en-US" sz="2000" dirty="0">
                <a:solidFill>
                  <a:srgbClr val="0070C0"/>
                </a:solidFill>
              </a:rPr>
              <a:t>降低本底和保护机器</a:t>
            </a: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F74A2F1A-EF5E-40A8-9292-99DB3E6CE8D7}"/>
              </a:ext>
            </a:extLst>
          </p:cNvPr>
          <p:cNvCxnSpPr>
            <a:cxnSpLocks/>
          </p:cNvCxnSpPr>
          <p:nvPr/>
        </p:nvCxnSpPr>
        <p:spPr bwMode="auto">
          <a:xfrm flipV="1">
            <a:off x="5591944" y="4221088"/>
            <a:ext cx="988782" cy="216024"/>
          </a:xfrm>
          <a:prstGeom prst="straightConnector1">
            <a:avLst/>
          </a:prstGeom>
          <a:ln w="444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674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1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总  结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479376" y="1268760"/>
            <a:ext cx="51780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</a:rPr>
              <a:t>加速器方面的 </a:t>
            </a:r>
            <a:r>
              <a:rPr lang="en-US" altLang="zh-CN" sz="3600" dirty="0">
                <a:solidFill>
                  <a:srgbClr val="FF0000"/>
                </a:solidFill>
              </a:rPr>
              <a:t>EDR</a:t>
            </a:r>
            <a:r>
              <a:rPr lang="en-US" altLang="zh-CN" sz="3600" dirty="0">
                <a:solidFill>
                  <a:srgbClr val="0070C0"/>
                </a:solidFill>
              </a:rPr>
              <a:t> </a:t>
            </a:r>
            <a:r>
              <a:rPr lang="zh-CN" altLang="en-US" sz="3600" dirty="0">
                <a:solidFill>
                  <a:srgbClr val="0070C0"/>
                </a:solidFill>
              </a:rPr>
              <a:t>设计 </a:t>
            </a:r>
            <a:r>
              <a:rPr lang="en-US" altLang="zh-CN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altLang="zh-CN" sz="2800" dirty="0">
                <a:solidFill>
                  <a:srgbClr val="0070C0"/>
                </a:solidFill>
              </a:rPr>
              <a:t>1. </a:t>
            </a:r>
            <a:r>
              <a:rPr lang="zh-CN" altLang="en-US" sz="2800" dirty="0">
                <a:solidFill>
                  <a:srgbClr val="0070C0"/>
                </a:solidFill>
              </a:rPr>
              <a:t>隧道部分 </a:t>
            </a:r>
            <a:r>
              <a:rPr lang="en-US" altLang="zh-CN" sz="2800" dirty="0"/>
              <a:t>(</a:t>
            </a:r>
            <a:r>
              <a:rPr lang="zh-CN" altLang="en-US" sz="2800" dirty="0">
                <a:solidFill>
                  <a:srgbClr val="FF0000"/>
                </a:solidFill>
              </a:rPr>
              <a:t>康文</a:t>
            </a:r>
            <a:r>
              <a:rPr lang="zh-CN" altLang="en-US" sz="2800" dirty="0"/>
              <a:t> </a:t>
            </a:r>
            <a:r>
              <a:rPr lang="en-US" altLang="zh-CN" sz="2800" dirty="0"/>
              <a:t>– </a:t>
            </a:r>
            <a:r>
              <a:rPr lang="zh-CN" altLang="en-US" sz="2800" dirty="0"/>
              <a:t>磁铁设计</a:t>
            </a:r>
            <a:r>
              <a:rPr lang="en-US" altLang="zh-CN" sz="2800" dirty="0"/>
              <a:t>)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035277D-1E85-45B1-8E1F-6DFDEEE8C9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46" r="3817"/>
          <a:stretch>
            <a:fillRect/>
          </a:stretch>
        </p:blipFill>
        <p:spPr>
          <a:xfrm>
            <a:off x="479376" y="2506971"/>
            <a:ext cx="3960000" cy="271699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7AD0AC1-BD74-4EAC-A7DC-63A6B434CE26}"/>
              </a:ext>
            </a:extLst>
          </p:cNvPr>
          <p:cNvSpPr txBox="1"/>
          <p:nvPr/>
        </p:nvSpPr>
        <p:spPr>
          <a:xfrm>
            <a:off x="1838841" y="5270602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二级铁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F728B1C-1020-424B-89DA-FA2432885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238" y="2656622"/>
            <a:ext cx="7200000" cy="241768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8889E9F-B7D2-4E8D-9F12-22E61F95A94C}"/>
              </a:ext>
            </a:extLst>
          </p:cNvPr>
          <p:cNvSpPr txBox="1"/>
          <p:nvPr/>
        </p:nvSpPr>
        <p:spPr>
          <a:xfrm>
            <a:off x="7146687" y="5275784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自动化生产线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50CAC3C-46E6-4DFC-BDEC-3E2264E24EFB}"/>
              </a:ext>
            </a:extLst>
          </p:cNvPr>
          <p:cNvSpPr txBox="1"/>
          <p:nvPr/>
        </p:nvSpPr>
        <p:spPr>
          <a:xfrm>
            <a:off x="1193632" y="5998244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总数量：</a:t>
            </a:r>
            <a:r>
              <a:rPr lang="en-US" altLang="zh-CN" dirty="0">
                <a:solidFill>
                  <a:srgbClr val="FF0000"/>
                </a:solidFill>
              </a:rPr>
              <a:t>20000 + 27000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803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1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总  结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479376" y="1268760"/>
            <a:ext cx="51780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</a:rPr>
              <a:t>加速器方面的 </a:t>
            </a:r>
            <a:r>
              <a:rPr lang="en-US" altLang="zh-CN" sz="3600" dirty="0">
                <a:solidFill>
                  <a:srgbClr val="FF0000"/>
                </a:solidFill>
              </a:rPr>
              <a:t>EDR</a:t>
            </a:r>
            <a:r>
              <a:rPr lang="en-US" altLang="zh-CN" sz="3600" dirty="0">
                <a:solidFill>
                  <a:srgbClr val="0070C0"/>
                </a:solidFill>
              </a:rPr>
              <a:t> </a:t>
            </a:r>
            <a:r>
              <a:rPr lang="zh-CN" altLang="en-US" sz="3600" dirty="0">
                <a:solidFill>
                  <a:srgbClr val="0070C0"/>
                </a:solidFill>
              </a:rPr>
              <a:t>设计 </a:t>
            </a:r>
            <a:r>
              <a:rPr lang="en-US" altLang="zh-CN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altLang="zh-CN" sz="2800" dirty="0">
                <a:solidFill>
                  <a:srgbClr val="0070C0"/>
                </a:solidFill>
              </a:rPr>
              <a:t>1. </a:t>
            </a:r>
            <a:r>
              <a:rPr lang="zh-CN" altLang="en-US" sz="2800" dirty="0">
                <a:solidFill>
                  <a:srgbClr val="0070C0"/>
                </a:solidFill>
              </a:rPr>
              <a:t>隧道部分 </a:t>
            </a:r>
            <a:r>
              <a:rPr lang="en-US" altLang="zh-CN" sz="2800" dirty="0"/>
              <a:t>(</a:t>
            </a:r>
            <a:r>
              <a:rPr lang="zh-CN" altLang="en-US" sz="2800" dirty="0">
                <a:solidFill>
                  <a:srgbClr val="FF0000"/>
                </a:solidFill>
              </a:rPr>
              <a:t>马永胜</a:t>
            </a:r>
            <a:r>
              <a:rPr lang="zh-CN" altLang="en-US" sz="2800" dirty="0"/>
              <a:t> </a:t>
            </a:r>
            <a:r>
              <a:rPr lang="en-US" altLang="zh-CN" sz="2800" dirty="0"/>
              <a:t>– </a:t>
            </a:r>
            <a:r>
              <a:rPr lang="zh-CN" altLang="en-US" sz="2800" dirty="0"/>
              <a:t>真空设计</a:t>
            </a:r>
            <a:r>
              <a:rPr lang="en-US" altLang="zh-CN" sz="2800" dirty="0"/>
              <a:t>)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A8DE6F6-FCC6-4DD1-B894-2FB3A707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99" y="3140968"/>
            <a:ext cx="3505236" cy="223221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6DA41C5-D9C8-4BFC-AA44-2F2AA0EFCFC9}"/>
              </a:ext>
            </a:extLst>
          </p:cNvPr>
          <p:cNvSpPr txBox="1"/>
          <p:nvPr/>
        </p:nvSpPr>
        <p:spPr>
          <a:xfrm>
            <a:off x="1093320" y="5880145"/>
            <a:ext cx="2773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kern="100" dirty="0">
                <a:solidFill>
                  <a:srgbClr val="000000"/>
                </a:solidFill>
                <a:latin typeface="Times New Roman"/>
                <a:ea typeface="宋体"/>
              </a:rPr>
              <a:t>Static pressure :  10</a:t>
            </a:r>
            <a:r>
              <a:rPr lang="en-US" altLang="zh-CN" b="1" kern="100" baseline="30000" dirty="0">
                <a:solidFill>
                  <a:srgbClr val="000000"/>
                </a:solidFill>
                <a:latin typeface="Times New Roman"/>
                <a:ea typeface="宋体"/>
              </a:rPr>
              <a:t>-8</a:t>
            </a:r>
            <a:r>
              <a:rPr lang="en-US" altLang="zh-CN" b="1" kern="100" dirty="0">
                <a:solidFill>
                  <a:srgbClr val="000000"/>
                </a:solidFill>
                <a:latin typeface="Times New Roman"/>
                <a:ea typeface="宋体"/>
              </a:rPr>
              <a:t> torr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6FF50AF-A355-438F-A3FB-0F4E07DAD71F}"/>
              </a:ext>
            </a:extLst>
          </p:cNvPr>
          <p:cNvSpPr txBox="1"/>
          <p:nvPr/>
        </p:nvSpPr>
        <p:spPr>
          <a:xfrm>
            <a:off x="839416" y="2668270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特点 </a:t>
            </a:r>
            <a:r>
              <a:rPr lang="en-US" altLang="zh-CN" dirty="0"/>
              <a:t>1 :  </a:t>
            </a:r>
            <a:r>
              <a:rPr lang="zh-CN" altLang="en-US" b="1" dirty="0">
                <a:solidFill>
                  <a:srgbClr val="0070C0"/>
                </a:solidFill>
              </a:rPr>
              <a:t>体量大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700968D-CC07-4C41-8142-A098BBA35E7F}"/>
              </a:ext>
            </a:extLst>
          </p:cNvPr>
          <p:cNvSpPr txBox="1"/>
          <p:nvPr/>
        </p:nvSpPr>
        <p:spPr>
          <a:xfrm>
            <a:off x="983432" y="5530902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特点 </a:t>
            </a:r>
            <a:r>
              <a:rPr lang="en-US" altLang="zh-CN" dirty="0"/>
              <a:t>2 :  </a:t>
            </a:r>
            <a:r>
              <a:rPr lang="zh-CN" altLang="en-US" dirty="0">
                <a:solidFill>
                  <a:srgbClr val="0070C0"/>
                </a:solidFill>
              </a:rPr>
              <a:t>真空度高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EA7B523-D147-4977-B9F5-1F4812CB8007}"/>
              </a:ext>
            </a:extLst>
          </p:cNvPr>
          <p:cNvSpPr/>
          <p:nvPr/>
        </p:nvSpPr>
        <p:spPr>
          <a:xfrm>
            <a:off x="5591944" y="3501008"/>
            <a:ext cx="179889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/>
              <a:t>主要工艺 </a:t>
            </a:r>
            <a:r>
              <a:rPr lang="en-US" altLang="zh-CN" sz="2800" dirty="0"/>
              <a:t>: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NEG</a:t>
            </a:r>
            <a:r>
              <a:rPr lang="zh-CN" altLang="en-US" dirty="0">
                <a:solidFill>
                  <a:srgbClr val="0070C0"/>
                </a:solidFill>
              </a:rPr>
              <a:t>薄膜</a:t>
            </a:r>
            <a:endParaRPr lang="en-US" altLang="zh-CN" dirty="0">
              <a:solidFill>
                <a:srgbClr val="0070C0"/>
              </a:solidFill>
            </a:endParaRPr>
          </a:p>
          <a:p>
            <a:pPr algn="ctr"/>
            <a:r>
              <a:rPr lang="zh-CN" altLang="en-US" dirty="0">
                <a:solidFill>
                  <a:srgbClr val="0070C0"/>
                </a:solidFill>
              </a:rPr>
              <a:t>烘烤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6EAD911-4920-4CEA-AD29-E7D3533143B2}"/>
              </a:ext>
            </a:extLst>
          </p:cNvPr>
          <p:cNvSpPr txBox="1"/>
          <p:nvPr/>
        </p:nvSpPr>
        <p:spPr>
          <a:xfrm>
            <a:off x="9264352" y="3778007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生产线</a:t>
            </a:r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C1CB803F-27F9-4E57-A681-573F279634BB}"/>
              </a:ext>
            </a:extLst>
          </p:cNvPr>
          <p:cNvSpPr/>
          <p:nvPr/>
        </p:nvSpPr>
        <p:spPr>
          <a:xfrm>
            <a:off x="8040216" y="3859617"/>
            <a:ext cx="360040" cy="36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箭头: 下 14">
            <a:extLst>
              <a:ext uri="{FF2B5EF4-FFF2-40B4-BE49-F238E27FC236}">
                <a16:creationId xmlns:a16="http://schemas.microsoft.com/office/drawing/2014/main" id="{389CBA04-1A31-4F69-8B69-D79B9C1D6000}"/>
              </a:ext>
            </a:extLst>
          </p:cNvPr>
          <p:cNvSpPr/>
          <p:nvPr/>
        </p:nvSpPr>
        <p:spPr>
          <a:xfrm>
            <a:off x="9715274" y="4578226"/>
            <a:ext cx="360040" cy="36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E42AD36-C210-4534-849A-FEDBD71F7D92}"/>
              </a:ext>
            </a:extLst>
          </p:cNvPr>
          <p:cNvSpPr txBox="1"/>
          <p:nvPr/>
        </p:nvSpPr>
        <p:spPr>
          <a:xfrm>
            <a:off x="9084815" y="526929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提高效率</a:t>
            </a:r>
          </a:p>
        </p:txBody>
      </p:sp>
    </p:spTree>
    <p:extLst>
      <p:ext uri="{BB962C8B-B14F-4D97-AF65-F5344CB8AC3E}">
        <p14:creationId xmlns:p14="http://schemas.microsoft.com/office/powerpoint/2010/main" val="309946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1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总  结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210592" y="1196752"/>
            <a:ext cx="118593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</a:rPr>
              <a:t>加速器方面的 </a:t>
            </a:r>
            <a:r>
              <a:rPr lang="en-US" altLang="zh-CN" sz="3600" dirty="0">
                <a:solidFill>
                  <a:srgbClr val="FF0000"/>
                </a:solidFill>
              </a:rPr>
              <a:t>EDR</a:t>
            </a:r>
            <a:r>
              <a:rPr lang="en-US" altLang="zh-CN" sz="3600" dirty="0">
                <a:solidFill>
                  <a:srgbClr val="0070C0"/>
                </a:solidFill>
              </a:rPr>
              <a:t> </a:t>
            </a:r>
            <a:r>
              <a:rPr lang="zh-CN" altLang="en-US" sz="3600" dirty="0">
                <a:solidFill>
                  <a:srgbClr val="0070C0"/>
                </a:solidFill>
              </a:rPr>
              <a:t>设计 </a:t>
            </a:r>
            <a:r>
              <a:rPr lang="en-US" altLang="zh-CN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altLang="zh-CN" sz="2800" dirty="0">
                <a:solidFill>
                  <a:srgbClr val="0070C0"/>
                </a:solidFill>
              </a:rPr>
              <a:t>2. MDI </a:t>
            </a:r>
            <a:r>
              <a:rPr lang="zh-CN" altLang="en-US" sz="2800" dirty="0">
                <a:solidFill>
                  <a:srgbClr val="0070C0"/>
                </a:solidFill>
              </a:rPr>
              <a:t>部分 </a:t>
            </a:r>
            <a:r>
              <a:rPr lang="en-US" altLang="zh-CN" sz="2800" dirty="0"/>
              <a:t>(</a:t>
            </a:r>
            <a:r>
              <a:rPr lang="zh-CN" altLang="en-US" sz="2800" dirty="0">
                <a:solidFill>
                  <a:srgbClr val="FF0000"/>
                </a:solidFill>
              </a:rPr>
              <a:t>白莎</a:t>
            </a:r>
            <a:r>
              <a:rPr lang="zh-CN" altLang="en-US" sz="2800" dirty="0"/>
              <a:t> </a:t>
            </a:r>
            <a:r>
              <a:rPr lang="en-US" altLang="zh-CN" sz="2800" dirty="0"/>
              <a:t>– </a:t>
            </a:r>
            <a:r>
              <a:rPr lang="zh-CN" altLang="en-US" sz="2000" dirty="0"/>
              <a:t>本底、热负载、铍管、屏蔽、准直器、快速亮度探测器、超导磁铁、</a:t>
            </a:r>
            <a:r>
              <a:rPr lang="en-US" altLang="zh-CN" sz="2000" dirty="0"/>
              <a:t>BPM……</a:t>
            </a:r>
            <a:r>
              <a:rPr lang="en-US" altLang="zh-CN" sz="2800" dirty="0"/>
              <a:t>)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9DE3C5DD-5C84-4BC8-A66F-B96970431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0" y="2345965"/>
            <a:ext cx="8365571" cy="399600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6EB11AB7-6A76-4A9C-8472-10B9C79699BD}"/>
              </a:ext>
            </a:extLst>
          </p:cNvPr>
          <p:cNvSpPr txBox="1"/>
          <p:nvPr/>
        </p:nvSpPr>
        <p:spPr>
          <a:xfrm>
            <a:off x="4312265" y="6366494"/>
            <a:ext cx="170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MDI Parameters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D09FD0C-1F32-4C5F-AE09-CBE5E0B92DC7}"/>
              </a:ext>
            </a:extLst>
          </p:cNvPr>
          <p:cNvSpPr txBox="1"/>
          <p:nvPr/>
        </p:nvSpPr>
        <p:spPr>
          <a:xfrm>
            <a:off x="10039033" y="416350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参数基本确定</a:t>
            </a:r>
          </a:p>
        </p:txBody>
      </p:sp>
    </p:spTree>
    <p:extLst>
      <p:ext uri="{BB962C8B-B14F-4D97-AF65-F5344CB8AC3E}">
        <p14:creationId xmlns:p14="http://schemas.microsoft.com/office/powerpoint/2010/main" val="179768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1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总  结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479376" y="1268760"/>
            <a:ext cx="69926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</a:rPr>
              <a:t>加速器方面的 </a:t>
            </a:r>
            <a:r>
              <a:rPr lang="en-US" altLang="zh-CN" sz="3600" dirty="0">
                <a:solidFill>
                  <a:srgbClr val="FF0000"/>
                </a:solidFill>
              </a:rPr>
              <a:t>EDR</a:t>
            </a:r>
            <a:r>
              <a:rPr lang="en-US" altLang="zh-CN" sz="3600" dirty="0">
                <a:solidFill>
                  <a:srgbClr val="0070C0"/>
                </a:solidFill>
              </a:rPr>
              <a:t> </a:t>
            </a:r>
            <a:r>
              <a:rPr lang="zh-CN" altLang="en-US" sz="3600" dirty="0">
                <a:solidFill>
                  <a:srgbClr val="0070C0"/>
                </a:solidFill>
              </a:rPr>
              <a:t>设计 </a:t>
            </a:r>
            <a:r>
              <a:rPr lang="en-US" altLang="zh-CN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altLang="zh-CN" sz="2800" dirty="0">
                <a:solidFill>
                  <a:srgbClr val="0070C0"/>
                </a:solidFill>
              </a:rPr>
              <a:t>2. MDI </a:t>
            </a:r>
            <a:r>
              <a:rPr lang="zh-CN" altLang="en-US" sz="2800" dirty="0">
                <a:solidFill>
                  <a:srgbClr val="0070C0"/>
                </a:solidFill>
              </a:rPr>
              <a:t>部分 </a:t>
            </a:r>
            <a:r>
              <a:rPr lang="en-US" altLang="zh-CN" sz="2800" dirty="0"/>
              <a:t>(</a:t>
            </a:r>
            <a:r>
              <a:rPr lang="zh-CN" altLang="en-US" sz="2800" dirty="0">
                <a:solidFill>
                  <a:srgbClr val="FF0000"/>
                </a:solidFill>
              </a:rPr>
              <a:t>张祥镇、杨啸辰 </a:t>
            </a:r>
            <a:r>
              <a:rPr lang="en-US" altLang="zh-CN" sz="2800" dirty="0"/>
              <a:t>– </a:t>
            </a:r>
            <a:r>
              <a:rPr lang="zh-CN" altLang="en-US" sz="2800" dirty="0"/>
              <a:t>低温恒温器 </a:t>
            </a:r>
            <a:r>
              <a:rPr lang="en-US" altLang="zh-CN" sz="2800" dirty="0"/>
              <a:t>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61BC788-9E55-4457-818A-57815451CA47}"/>
              </a:ext>
            </a:extLst>
          </p:cNvPr>
          <p:cNvSpPr txBox="1"/>
          <p:nvPr/>
        </p:nvSpPr>
        <p:spPr>
          <a:xfrm>
            <a:off x="623392" y="3356992"/>
            <a:ext cx="61665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ea typeface="微软雅黑" panose="020B0503020204020204" pitchFamily="34" charset="-122"/>
                <a:cs typeface="Arial" panose="020B0604020202020204" pitchFamily="34" charset="0"/>
              </a:rPr>
              <a:t>Structural design of the cryostat</a:t>
            </a:r>
          </a:p>
          <a:p>
            <a:r>
              <a:rPr lang="en-US" altLang="zh-CN" sz="3600" dirty="0">
                <a:solidFill>
                  <a:srgbClr val="0070C0"/>
                </a:solidFill>
              </a:rPr>
              <a:t>Simulation</a:t>
            </a:r>
          </a:p>
          <a:p>
            <a:r>
              <a:rPr lang="en-US" altLang="zh-CN" sz="3600" dirty="0"/>
              <a:t>Current leads design</a:t>
            </a:r>
            <a:endParaRPr lang="zh-CN" altLang="en-US" sz="36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CD32BE4-5DF8-4F4B-ADFA-B6D9E8DF5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996" y="1628800"/>
            <a:ext cx="4269075" cy="199481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7A6B423-E147-48DF-9C5B-7E888B4B7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992" y="5110235"/>
            <a:ext cx="5400660" cy="1229297"/>
          </a:xfrm>
          <a:prstGeom prst="rect">
            <a:avLst/>
          </a:prstGeom>
        </p:spPr>
      </p:pic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5579022C-36EE-4BB0-8BE4-6C174D470A51}"/>
              </a:ext>
            </a:extLst>
          </p:cNvPr>
          <p:cNvCxnSpPr>
            <a:cxnSpLocks/>
          </p:cNvCxnSpPr>
          <p:nvPr/>
        </p:nvCxnSpPr>
        <p:spPr bwMode="auto">
          <a:xfrm flipV="1">
            <a:off x="6789952" y="2981278"/>
            <a:ext cx="962232" cy="663746"/>
          </a:xfrm>
          <a:prstGeom prst="straightConnector1">
            <a:avLst/>
          </a:prstGeom>
          <a:ln w="444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872D425E-2116-4F7A-B78F-BB0DF87BF99D}"/>
              </a:ext>
            </a:extLst>
          </p:cNvPr>
          <p:cNvCxnSpPr>
            <a:cxnSpLocks/>
          </p:cNvCxnSpPr>
          <p:nvPr/>
        </p:nvCxnSpPr>
        <p:spPr bwMode="auto">
          <a:xfrm>
            <a:off x="4655840" y="4897901"/>
            <a:ext cx="1368152" cy="691339"/>
          </a:xfrm>
          <a:prstGeom prst="straightConnector1">
            <a:avLst/>
          </a:prstGeom>
          <a:ln w="444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1AAE3FA3-37F4-4317-842B-3A17C2132B85}"/>
              </a:ext>
            </a:extLst>
          </p:cNvPr>
          <p:cNvSpPr txBox="1"/>
          <p:nvPr/>
        </p:nvSpPr>
        <p:spPr>
          <a:xfrm>
            <a:off x="6024573" y="459723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研究新的增强传热方案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zh-CN" altLang="en-US" dirty="0">
                <a:solidFill>
                  <a:srgbClr val="0070C0"/>
                </a:solidFill>
              </a:rPr>
              <a:t>探索固有无霜特性</a:t>
            </a:r>
          </a:p>
        </p:txBody>
      </p:sp>
    </p:spTree>
    <p:extLst>
      <p:ext uri="{BB962C8B-B14F-4D97-AF65-F5344CB8AC3E}">
        <p14:creationId xmlns:p14="http://schemas.microsoft.com/office/powerpoint/2010/main" val="1935116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91" y="116632"/>
            <a:ext cx="1553631" cy="707886"/>
          </a:xfrm>
        </p:spPr>
        <p:txBody>
          <a:bodyPr wrap="none">
            <a:spAutoFit/>
          </a:bodyPr>
          <a:lstStyle/>
          <a:p>
            <a:r>
              <a:rPr lang="zh-CN" altLang="en-US" dirty="0"/>
              <a:t>总  结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BD30A-8533-4094-9695-22B8FA4E6D48}"/>
              </a:ext>
            </a:extLst>
          </p:cNvPr>
          <p:cNvSpPr txBox="1"/>
          <p:nvPr/>
        </p:nvSpPr>
        <p:spPr>
          <a:xfrm>
            <a:off x="479376" y="1268760"/>
            <a:ext cx="61927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</a:rPr>
              <a:t>加速器方面的 </a:t>
            </a:r>
            <a:r>
              <a:rPr lang="en-US" altLang="zh-CN" sz="3600" dirty="0">
                <a:solidFill>
                  <a:srgbClr val="FF0000"/>
                </a:solidFill>
              </a:rPr>
              <a:t>EDR</a:t>
            </a:r>
            <a:r>
              <a:rPr lang="en-US" altLang="zh-CN" sz="3600" dirty="0">
                <a:solidFill>
                  <a:srgbClr val="0070C0"/>
                </a:solidFill>
              </a:rPr>
              <a:t> </a:t>
            </a:r>
            <a:r>
              <a:rPr lang="zh-CN" altLang="en-US" sz="3600" dirty="0">
                <a:solidFill>
                  <a:srgbClr val="0070C0"/>
                </a:solidFill>
              </a:rPr>
              <a:t>设计 </a:t>
            </a:r>
            <a:r>
              <a:rPr lang="en-US" altLang="zh-CN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altLang="zh-CN" sz="2800" dirty="0">
                <a:solidFill>
                  <a:srgbClr val="0070C0"/>
                </a:solidFill>
              </a:rPr>
              <a:t>2. MDI </a:t>
            </a:r>
            <a:r>
              <a:rPr lang="zh-CN" altLang="en-US" sz="2800" dirty="0">
                <a:solidFill>
                  <a:srgbClr val="0070C0"/>
                </a:solidFill>
              </a:rPr>
              <a:t>部分 </a:t>
            </a:r>
            <a:r>
              <a:rPr lang="en-US" altLang="zh-CN" sz="2800" dirty="0"/>
              <a:t>(</a:t>
            </a:r>
            <a:r>
              <a:rPr lang="zh-CN" altLang="en-US" sz="2800" dirty="0">
                <a:solidFill>
                  <a:srgbClr val="FF0000"/>
                </a:solidFill>
              </a:rPr>
              <a:t>朱应顺</a:t>
            </a:r>
            <a:r>
              <a:rPr lang="en-US" altLang="zh-CN" sz="2800" dirty="0"/>
              <a:t>– </a:t>
            </a:r>
            <a:r>
              <a:rPr lang="zh-CN" altLang="en-US" sz="2800" dirty="0"/>
              <a:t>对撞区超导磁铁 </a:t>
            </a:r>
            <a:r>
              <a:rPr lang="en-US" altLang="zh-CN" sz="2800" dirty="0"/>
              <a:t>)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58BE786-43CD-49F0-9AF8-52BB6B0F0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66" y="2790220"/>
            <a:ext cx="7200000" cy="2139952"/>
          </a:xfrm>
          <a:prstGeom prst="rect">
            <a:avLst/>
          </a:prstGeom>
          <a:noFill/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00B108C-8455-437B-8798-856A502E6C37}"/>
              </a:ext>
            </a:extLst>
          </p:cNvPr>
          <p:cNvSpPr txBox="1"/>
          <p:nvPr/>
        </p:nvSpPr>
        <p:spPr>
          <a:xfrm>
            <a:off x="1703512" y="5344610"/>
            <a:ext cx="408958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难点：</a:t>
            </a:r>
            <a:endParaRPr lang="en-US" altLang="zh-CN" sz="2800" dirty="0"/>
          </a:p>
          <a:p>
            <a:r>
              <a:rPr lang="zh-CN" altLang="en-US" dirty="0"/>
              <a:t>    </a:t>
            </a:r>
            <a:r>
              <a:rPr lang="zh-CN" altLang="en-US" dirty="0">
                <a:solidFill>
                  <a:srgbClr val="0070C0"/>
                </a:solidFill>
              </a:rPr>
              <a:t>狭小细长的空间，设计四个超导磁铁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F0CDBCA-4C67-45BE-9DFA-1AA73C30A8D5}"/>
              </a:ext>
            </a:extLst>
          </p:cNvPr>
          <p:cNvSpPr txBox="1"/>
          <p:nvPr/>
        </p:nvSpPr>
        <p:spPr>
          <a:xfrm>
            <a:off x="8832304" y="3212976"/>
            <a:ext cx="18726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主要参数 </a:t>
            </a:r>
            <a:r>
              <a:rPr lang="en-US" altLang="zh-CN" dirty="0"/>
              <a:t>: </a:t>
            </a:r>
          </a:p>
          <a:p>
            <a:endParaRPr lang="en-US" altLang="zh-CN" dirty="0"/>
          </a:p>
          <a:p>
            <a:r>
              <a:rPr lang="zh-CN" altLang="en-US" dirty="0"/>
              <a:t>总长 </a:t>
            </a:r>
            <a:r>
              <a:rPr lang="en-US" altLang="zh-CN" dirty="0"/>
              <a:t>: ≈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5600 mm</a:t>
            </a:r>
          </a:p>
          <a:p>
            <a:r>
              <a:rPr lang="zh-CN" altLang="en-US" dirty="0"/>
              <a:t>直径 </a:t>
            </a:r>
            <a:r>
              <a:rPr lang="en-US" altLang="zh-CN" dirty="0"/>
              <a:t>: ≈ 500 mm</a:t>
            </a:r>
          </a:p>
          <a:p>
            <a:r>
              <a:rPr lang="zh-CN" altLang="en-US" dirty="0"/>
              <a:t>重量 </a:t>
            </a:r>
            <a:r>
              <a:rPr lang="en-US" altLang="zh-CN" dirty="0"/>
              <a:t>: ≈ 3 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5080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55971</TotalTime>
  <Words>1101</Words>
  <Application>Microsoft Office PowerPoint</Application>
  <PresentationFormat>宽屏</PresentationFormat>
  <Paragraphs>242</Paragraphs>
  <Slides>27</Slides>
  <Notes>26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等线</vt:lpstr>
      <vt:lpstr>宋体</vt:lpstr>
      <vt:lpstr>微软雅黑</vt:lpstr>
      <vt:lpstr>Arial</vt:lpstr>
      <vt:lpstr>Arial Black</vt:lpstr>
      <vt:lpstr>Calibri</vt:lpstr>
      <vt:lpstr>Times New Roman</vt:lpstr>
      <vt:lpstr>Wingdings</vt:lpstr>
      <vt:lpstr>Office 主题</vt:lpstr>
      <vt:lpstr>Equation</vt:lpstr>
      <vt:lpstr>PowerPoint 演示文稿</vt:lpstr>
      <vt:lpstr>Content</vt:lpstr>
      <vt:lpstr>总  结</vt:lpstr>
      <vt:lpstr>总  结</vt:lpstr>
      <vt:lpstr>总  结</vt:lpstr>
      <vt:lpstr>总  结</vt:lpstr>
      <vt:lpstr>总  结</vt:lpstr>
      <vt:lpstr>总  结</vt:lpstr>
      <vt:lpstr>总  结</vt:lpstr>
      <vt:lpstr>总  结</vt:lpstr>
      <vt:lpstr>总  结</vt:lpstr>
      <vt:lpstr>总  结</vt:lpstr>
      <vt:lpstr>总  结</vt:lpstr>
      <vt:lpstr>总  结</vt:lpstr>
      <vt:lpstr>总  结</vt:lpstr>
      <vt:lpstr>总  结</vt:lpstr>
      <vt:lpstr>总  结</vt:lpstr>
      <vt:lpstr>总  结</vt:lpstr>
      <vt:lpstr>总  结</vt:lpstr>
      <vt:lpstr>建  议</vt:lpstr>
      <vt:lpstr>讨  论</vt:lpstr>
      <vt:lpstr>讨  论</vt:lpstr>
      <vt:lpstr>讨  论</vt:lpstr>
      <vt:lpstr>讨  论</vt:lpstr>
      <vt:lpstr>讨  论</vt:lpstr>
      <vt:lpstr>讨  论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Q Ji</cp:lastModifiedBy>
  <cp:revision>3084</cp:revision>
  <cp:lastPrinted>2022-11-06T05:19:21Z</cp:lastPrinted>
  <dcterms:created xsi:type="dcterms:W3CDTF">2012-09-04T11:33:36Z</dcterms:created>
  <dcterms:modified xsi:type="dcterms:W3CDTF">2024-08-24T05:18:19Z</dcterms:modified>
</cp:coreProperties>
</file>