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tif" ContentType="image/ti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handoutMasterIdLst>
    <p:handoutMasterId r:id="rId67"/>
  </p:handoutMasterIdLst>
  <p:sldIdLst>
    <p:sldId id="410" r:id="rId2"/>
    <p:sldId id="775" r:id="rId3"/>
    <p:sldId id="776" r:id="rId4"/>
    <p:sldId id="883" r:id="rId5"/>
    <p:sldId id="831" r:id="rId6"/>
    <p:sldId id="884" r:id="rId7"/>
    <p:sldId id="861" r:id="rId8"/>
    <p:sldId id="862" r:id="rId9"/>
    <p:sldId id="833" r:id="rId10"/>
    <p:sldId id="887" r:id="rId11"/>
    <p:sldId id="835" r:id="rId12"/>
    <p:sldId id="840" r:id="rId13"/>
    <p:sldId id="841" r:id="rId14"/>
    <p:sldId id="844" r:id="rId15"/>
    <p:sldId id="889" r:id="rId16"/>
    <p:sldId id="846" r:id="rId17"/>
    <p:sldId id="847" r:id="rId18"/>
    <p:sldId id="888" r:id="rId19"/>
    <p:sldId id="849" r:id="rId20"/>
    <p:sldId id="892" r:id="rId21"/>
    <p:sldId id="891" r:id="rId22"/>
    <p:sldId id="893" r:id="rId23"/>
    <p:sldId id="894" r:id="rId24"/>
    <p:sldId id="850" r:id="rId25"/>
    <p:sldId id="275" r:id="rId26"/>
    <p:sldId id="851" r:id="rId27"/>
    <p:sldId id="852" r:id="rId28"/>
    <p:sldId id="869" r:id="rId29"/>
    <p:sldId id="896" r:id="rId30"/>
    <p:sldId id="863" r:id="rId31"/>
    <p:sldId id="897" r:id="rId32"/>
    <p:sldId id="898" r:id="rId33"/>
    <p:sldId id="899" r:id="rId34"/>
    <p:sldId id="912" r:id="rId35"/>
    <p:sldId id="870" r:id="rId36"/>
    <p:sldId id="903" r:id="rId37"/>
    <p:sldId id="864" r:id="rId38"/>
    <p:sldId id="872" r:id="rId39"/>
    <p:sldId id="873" r:id="rId40"/>
    <p:sldId id="871" r:id="rId41"/>
    <p:sldId id="904" r:id="rId42"/>
    <p:sldId id="905" r:id="rId43"/>
    <p:sldId id="906" r:id="rId44"/>
    <p:sldId id="907" r:id="rId45"/>
    <p:sldId id="908" r:id="rId46"/>
    <p:sldId id="909" r:id="rId47"/>
    <p:sldId id="910" r:id="rId48"/>
    <p:sldId id="911" r:id="rId49"/>
    <p:sldId id="901" r:id="rId50"/>
    <p:sldId id="875" r:id="rId51"/>
    <p:sldId id="874" r:id="rId52"/>
    <p:sldId id="876" r:id="rId53"/>
    <p:sldId id="902" r:id="rId54"/>
    <p:sldId id="913" r:id="rId55"/>
    <p:sldId id="915" r:id="rId56"/>
    <p:sldId id="914" r:id="rId57"/>
    <p:sldId id="916" r:id="rId58"/>
    <p:sldId id="918" r:id="rId59"/>
    <p:sldId id="919" r:id="rId60"/>
    <p:sldId id="920" r:id="rId61"/>
    <p:sldId id="921" r:id="rId62"/>
    <p:sldId id="922" r:id="rId63"/>
    <p:sldId id="923" r:id="rId64"/>
    <p:sldId id="868" r:id="rId65"/>
  </p:sldIdLst>
  <p:sldSz cx="9144000" cy="6858000" type="screen4x3"/>
  <p:notesSz cx="6797675" cy="9928225"/>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 yufeng" initials="ly" lastIdx="1" clrIdx="0">
    <p:extLst>
      <p:ext uri="{19B8F6BF-5375-455C-9EA6-DF929625EA0E}">
        <p15:presenceInfo xmlns:p15="http://schemas.microsoft.com/office/powerpoint/2012/main" userId="39b51aa5c638965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FF"/>
    <a:srgbClr val="00CC66"/>
    <a:srgbClr val="00FFCC"/>
    <a:srgbClr val="00FF00"/>
    <a:srgbClr val="003300"/>
    <a:srgbClr val="FFFF99"/>
    <a:srgbClr val="00A7FA"/>
    <a:srgbClr val="EEB5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主题样式 2 - 强调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84" autoAdjust="0"/>
    <p:restoredTop sz="94548" autoAdjust="0"/>
  </p:normalViewPr>
  <p:slideViewPr>
    <p:cSldViewPr>
      <p:cViewPr varScale="1">
        <p:scale>
          <a:sx n="81" d="100"/>
          <a:sy n="81" d="100"/>
        </p:scale>
        <p:origin x="1519"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49688" y="0"/>
            <a:ext cx="2946400" cy="496967"/>
          </a:xfrm>
          <a:prstGeom prst="rect">
            <a:avLst/>
          </a:prstGeom>
        </p:spPr>
        <p:txBody>
          <a:bodyPr vert="horz" lIns="91440" tIns="45720" rIns="91440" bIns="45720" rtlCol="0"/>
          <a:lstStyle>
            <a:lvl1pPr algn="r">
              <a:defRPr sz="1200"/>
            </a:lvl1pPr>
          </a:lstStyle>
          <a:p>
            <a:fld id="{A660E532-D1D0-4BC8-BAD9-D64A936D8121}" type="datetimeFigureOut">
              <a:rPr lang="zh-CN" altLang="en-US" smtClean="0"/>
              <a:t>2024/7/6</a:t>
            </a:fld>
            <a:endParaRPr lang="zh-CN" altLang="en-US"/>
          </a:p>
        </p:txBody>
      </p:sp>
      <p:sp>
        <p:nvSpPr>
          <p:cNvPr id="4" name="页脚占位符 3"/>
          <p:cNvSpPr>
            <a:spLocks noGrp="1"/>
          </p:cNvSpPr>
          <p:nvPr>
            <p:ph type="ftr" sz="quarter" idx="2"/>
          </p:nvPr>
        </p:nvSpPr>
        <p:spPr>
          <a:xfrm>
            <a:off x="0" y="9429671"/>
            <a:ext cx="2946400" cy="496966"/>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49688" y="9429671"/>
            <a:ext cx="2946400" cy="496966"/>
          </a:xfrm>
          <a:prstGeom prst="rect">
            <a:avLst/>
          </a:prstGeom>
        </p:spPr>
        <p:txBody>
          <a:bodyPr vert="horz" lIns="91440" tIns="45720" rIns="91440" bIns="45720" rtlCol="0" anchor="b"/>
          <a:lstStyle>
            <a:lvl1pPr algn="r">
              <a:defRPr sz="1200"/>
            </a:lvl1pPr>
          </a:lstStyle>
          <a:p>
            <a:fld id="{F94BD20C-BD70-45BA-AC32-31D3D02BE1B7}" type="slidenum">
              <a:rPr lang="zh-CN" altLang="en-US" smtClean="0"/>
              <a:t>‹#›</a:t>
            </a:fld>
            <a:endParaRPr lang="zh-CN" altLang="en-US"/>
          </a:p>
        </p:txBody>
      </p:sp>
    </p:spTree>
    <p:extLst>
      <p:ext uri="{BB962C8B-B14F-4D97-AF65-F5344CB8AC3E}">
        <p14:creationId xmlns:p14="http://schemas.microsoft.com/office/powerpoint/2010/main" val="2764983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967"/>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49688" y="0"/>
            <a:ext cx="2946400" cy="496967"/>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3C9EDA7C-EDC1-4573-A39D-F1471709185D}" type="datetimeFigureOut">
              <a:rPr lang="zh-CN" altLang="en-US"/>
              <a:pPr>
                <a:defRPr/>
              </a:pPr>
              <a:t>2024/7/6</a:t>
            </a:fld>
            <a:endParaRPr lang="zh-CN" altLang="en-US"/>
          </a:p>
        </p:txBody>
      </p:sp>
      <p:sp>
        <p:nvSpPr>
          <p:cNvPr id="4" name="幻灯片图像占位符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79450" y="4715629"/>
            <a:ext cx="5438775" cy="4467939"/>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9429671"/>
            <a:ext cx="2946400" cy="496966"/>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49688" y="9429671"/>
            <a:ext cx="2946400" cy="496966"/>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0F4E7F45-9E4F-4867-98CF-DC8088E36FA3}" type="slidenum">
              <a:rPr lang="zh-CN" altLang="en-US"/>
              <a:pPr>
                <a:defRPr/>
              </a:pPr>
              <a:t>‹#›</a:t>
            </a:fld>
            <a:endParaRPr lang="zh-CN" altLang="en-US"/>
          </a:p>
        </p:txBody>
      </p:sp>
    </p:spTree>
    <p:extLst>
      <p:ext uri="{BB962C8B-B14F-4D97-AF65-F5344CB8AC3E}">
        <p14:creationId xmlns:p14="http://schemas.microsoft.com/office/powerpoint/2010/main" val="25968234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F4E7F45-9E4F-4867-98CF-DC8088E36FA3}" type="slidenum">
              <a:rPr lang="zh-CN" altLang="en-US" smtClean="0"/>
              <a:pPr>
                <a:defRPr/>
              </a:pPr>
              <a:t>1</a:t>
            </a:fld>
            <a:endParaRPr lang="zh-CN" altLang="en-US"/>
          </a:p>
        </p:txBody>
      </p:sp>
    </p:spTree>
    <p:extLst>
      <p:ext uri="{BB962C8B-B14F-4D97-AF65-F5344CB8AC3E}">
        <p14:creationId xmlns:p14="http://schemas.microsoft.com/office/powerpoint/2010/main" val="13855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F4E7F45-9E4F-4867-98CF-DC8088E36FA3}" type="slidenum">
              <a:rPr lang="zh-CN" altLang="en-US" smtClean="0"/>
              <a:pPr>
                <a:defRPr/>
              </a:pPr>
              <a:t>28</a:t>
            </a:fld>
            <a:endParaRPr lang="zh-CN" altLang="en-US"/>
          </a:p>
        </p:txBody>
      </p:sp>
    </p:spTree>
    <p:extLst>
      <p:ext uri="{BB962C8B-B14F-4D97-AF65-F5344CB8AC3E}">
        <p14:creationId xmlns:p14="http://schemas.microsoft.com/office/powerpoint/2010/main" val="2062765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F4E7F45-9E4F-4867-98CF-DC8088E36FA3}" type="slidenum">
              <a:rPr lang="zh-CN" altLang="en-US" smtClean="0"/>
              <a:pPr>
                <a:defRPr/>
              </a:pPr>
              <a:t>49</a:t>
            </a:fld>
            <a:endParaRPr lang="zh-CN" altLang="en-US"/>
          </a:p>
        </p:txBody>
      </p:sp>
    </p:spTree>
    <p:extLst>
      <p:ext uri="{BB962C8B-B14F-4D97-AF65-F5344CB8AC3E}">
        <p14:creationId xmlns:p14="http://schemas.microsoft.com/office/powerpoint/2010/main" val="229587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F4E7F45-9E4F-4867-98CF-DC8088E36FA3}" type="slidenum">
              <a:rPr lang="zh-CN" altLang="en-US" smtClean="0"/>
              <a:pPr>
                <a:defRPr/>
              </a:pPr>
              <a:t>52</a:t>
            </a:fld>
            <a:endParaRPr lang="zh-CN" altLang="en-US"/>
          </a:p>
        </p:txBody>
      </p:sp>
    </p:spTree>
    <p:extLst>
      <p:ext uri="{BB962C8B-B14F-4D97-AF65-F5344CB8AC3E}">
        <p14:creationId xmlns:p14="http://schemas.microsoft.com/office/powerpoint/2010/main" val="504867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F4E7F45-9E4F-4867-98CF-DC8088E36FA3}" type="slidenum">
              <a:rPr lang="zh-CN" altLang="en-US" smtClean="0"/>
              <a:pPr>
                <a:defRPr/>
              </a:pPr>
              <a:t>63</a:t>
            </a:fld>
            <a:endParaRPr lang="zh-CN" altLang="en-US"/>
          </a:p>
        </p:txBody>
      </p:sp>
    </p:spTree>
    <p:extLst>
      <p:ext uri="{BB962C8B-B14F-4D97-AF65-F5344CB8AC3E}">
        <p14:creationId xmlns:p14="http://schemas.microsoft.com/office/powerpoint/2010/main" val="9010529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4" name="图片 5" descr="PPT标题页模板副本2.jpg"/>
          <p:cNvPicPr>
            <a:picLocks noChangeAspect="1"/>
          </p:cNvPicPr>
          <p:nvPr userDrawn="1"/>
        </p:nvPicPr>
        <p:blipFill>
          <a:blip r:embed="rId2"/>
          <a:srcRect/>
          <a:stretch>
            <a:fillRect/>
          </a:stretch>
        </p:blipFill>
        <p:spPr bwMode="auto">
          <a:xfrm>
            <a:off x="0" y="-6350"/>
            <a:ext cx="9144000" cy="6864350"/>
          </a:xfrm>
          <a:prstGeom prst="rect">
            <a:avLst/>
          </a:prstGeom>
          <a:noFill/>
          <a:ln w="9525">
            <a:noFill/>
            <a:miter lim="800000"/>
            <a:headEnd/>
            <a:tailEnd/>
          </a:ln>
        </p:spPr>
      </p:pic>
      <p:sp>
        <p:nvSpPr>
          <p:cNvPr id="3" name="副标题 2"/>
          <p:cNvSpPr>
            <a:spLocks noGrp="1"/>
          </p:cNvSpPr>
          <p:nvPr>
            <p:ph type="subTitle" idx="1"/>
          </p:nvPr>
        </p:nvSpPr>
        <p:spPr>
          <a:xfrm>
            <a:off x="1331640" y="5107632"/>
            <a:ext cx="6400800" cy="98566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2" name="标题 1"/>
          <p:cNvSpPr>
            <a:spLocks noGrp="1"/>
          </p:cNvSpPr>
          <p:nvPr>
            <p:ph type="ctrTitle"/>
          </p:nvPr>
        </p:nvSpPr>
        <p:spPr>
          <a:xfrm>
            <a:off x="395536" y="1094879"/>
            <a:ext cx="8424936" cy="1470025"/>
          </a:xfrm>
        </p:spPr>
        <p:txBody>
          <a:bodyPr/>
          <a:lstStyle>
            <a:lvl1pPr algn="ctr">
              <a:defRPr sz="5400" b="1" cap="none" spc="0">
                <a:ln w="17780" cmpd="sng">
                  <a:solidFill>
                    <a:srgbClr val="FFFFFF"/>
                  </a:solidFill>
                  <a:prstDash val="solid"/>
                  <a:miter lim="800000"/>
                </a:ln>
                <a:solidFill>
                  <a:srgbClr val="EEB500"/>
                </a:solidFill>
                <a:effectLst>
                  <a:outerShdw blurRad="50800" algn="tl" rotWithShape="0">
                    <a:srgbClr val="000000"/>
                  </a:outerShdw>
                </a:effectLst>
              </a:defRPr>
            </a:lvl1pPr>
          </a:lstStyle>
          <a:p>
            <a:r>
              <a:rPr lang="zh-CN" altLang="en-US" dirty="0"/>
              <a:t>单击此处编辑母版标题样式</a:t>
            </a:r>
          </a:p>
        </p:txBody>
      </p:sp>
    </p:spTree>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
        <p:nvSpPr>
          <p:cNvPr id="5" name="页脚占位符 4"/>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Tree>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692150"/>
            <a:ext cx="2057400" cy="54340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692150"/>
            <a:ext cx="6019800" cy="54340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
        <p:nvSpPr>
          <p:cNvPr id="5" name="页脚占位符 4"/>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Tree>
  </p:cSld>
  <p:clrMapOvr>
    <a:masterClrMapping/>
  </p:clrMapOvr>
  <p:transition spd="med">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692150"/>
            <a:ext cx="8229600" cy="649288"/>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
        <p:nvSpPr>
          <p:cNvPr id="6" name="页脚占位符 5"/>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Tree>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12" name="TextBox 11"/>
          <p:cNvSpPr txBox="1"/>
          <p:nvPr/>
        </p:nvSpPr>
        <p:spPr>
          <a:xfrm>
            <a:off x="1357226" y="1714256"/>
            <a:ext cx="184731" cy="298543"/>
          </a:xfrm>
          <a:prstGeom prst="rect">
            <a:avLst/>
          </a:prstGeom>
          <a:noFill/>
        </p:spPr>
        <p:txBody>
          <a:bodyPr wrap="none" rtlCol="0">
            <a:spAutoFit/>
          </a:bodyPr>
          <a:lstStyle/>
          <a:p>
            <a:endParaRPr lang="en-US" sz="1340"/>
          </a:p>
        </p:txBody>
      </p:sp>
      <p:sp>
        <p:nvSpPr>
          <p:cNvPr id="6" name="TextBox 5"/>
          <p:cNvSpPr txBox="1"/>
          <p:nvPr userDrawn="1"/>
        </p:nvSpPr>
        <p:spPr>
          <a:xfrm>
            <a:off x="1357226" y="1714256"/>
            <a:ext cx="184731" cy="298543"/>
          </a:xfrm>
          <a:prstGeom prst="rect">
            <a:avLst/>
          </a:prstGeom>
          <a:noFill/>
        </p:spPr>
        <p:txBody>
          <a:bodyPr wrap="none" rtlCol="0">
            <a:spAutoFit/>
          </a:bodyPr>
          <a:lstStyle/>
          <a:p>
            <a:endParaRPr lang="en-US" sz="1340"/>
          </a:p>
        </p:txBody>
      </p:sp>
    </p:spTree>
    <p:extLst>
      <p:ext uri="{BB962C8B-B14F-4D97-AF65-F5344CB8AC3E}">
        <p14:creationId xmlns:p14="http://schemas.microsoft.com/office/powerpoint/2010/main" val="66436289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172860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28596" y="142852"/>
            <a:ext cx="8319868" cy="714380"/>
          </a:xfrm>
        </p:spPr>
        <p:txBody>
          <a:bodyPr/>
          <a:lstStyle>
            <a:lvl1pPr algn="l">
              <a:defRPr b="1">
                <a:solidFill>
                  <a:schemeClr val="bg1"/>
                </a:solidFill>
                <a:latin typeface="微软雅黑" pitchFamily="34" charset="-122"/>
                <a:ea typeface="微软雅黑" pitchFamily="34" charset="-122"/>
              </a:defRPr>
            </a:lvl1pPr>
          </a:lstStyle>
          <a:p>
            <a:r>
              <a:rPr lang="zh-CN" altLang="en-US" dirty="0"/>
              <a:t>单击此处编辑母版标题样式</a:t>
            </a:r>
          </a:p>
        </p:txBody>
      </p:sp>
      <p:sp>
        <p:nvSpPr>
          <p:cNvPr id="3" name="内容占位符 2"/>
          <p:cNvSpPr>
            <a:spLocks noGrp="1"/>
          </p:cNvSpPr>
          <p:nvPr>
            <p:ph idx="1"/>
          </p:nvPr>
        </p:nvSpPr>
        <p:spPr>
          <a:xfrm>
            <a:off x="457200" y="1214422"/>
            <a:ext cx="8229600" cy="491174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
        <p:nvSpPr>
          <p:cNvPr id="5" name="页脚占位符 4"/>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
        <p:nvSpPr>
          <p:cNvPr id="6" name="灯片编号占位符 5"/>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latin typeface="+mn-lt"/>
                <a:ea typeface="+mn-ea"/>
              </a:defRPr>
            </a:lvl1pPr>
          </a:lstStyle>
          <a:p>
            <a:pPr>
              <a:defRPr/>
            </a:pPr>
            <a:fld id="{C8A1B642-96BA-4221-9CE2-FA7E6E976701}" type="slidenum">
              <a:rPr lang="en-US" altLang="zh-CN"/>
              <a:pPr>
                <a:defRPr/>
              </a:pPr>
              <a:t>‹#›</a:t>
            </a:fld>
            <a:endParaRPr lang="en-US" altLang="zh-CN"/>
          </a:p>
        </p:txBody>
      </p:sp>
    </p:spTree>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
        <p:nvSpPr>
          <p:cNvPr id="6" name="页脚占位符 5"/>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Tree>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
        <p:nvSpPr>
          <p:cNvPr id="8" name="页脚占位符 7"/>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Tree>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
        <p:nvSpPr>
          <p:cNvPr id="4" name="页脚占位符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Tree>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
        <p:nvSpPr>
          <p:cNvPr id="3" name="页脚占位符 2"/>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Tree>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
        <p:nvSpPr>
          <p:cNvPr id="6" name="页脚占位符 5"/>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
        <p:nvSpPr>
          <p:cNvPr id="7" name="灯片编号占位符 6"/>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latin typeface="+mn-lt"/>
                <a:ea typeface="+mn-ea"/>
              </a:defRPr>
            </a:lvl1pPr>
          </a:lstStyle>
          <a:p>
            <a:pPr>
              <a:defRPr/>
            </a:pPr>
            <a:fld id="{65DDB52C-F51D-4B53-B0E6-A0C2FAA4B3F2}" type="slidenum">
              <a:rPr lang="en-US" altLang="zh-CN"/>
              <a:pPr>
                <a:defRPr/>
              </a:pPr>
              <a:t>‹#›</a:t>
            </a:fld>
            <a:endParaRPr lang="en-US" altLang="zh-CN"/>
          </a:p>
        </p:txBody>
      </p:sp>
    </p:spTree>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
        <p:nvSpPr>
          <p:cNvPr id="6" name="页脚占位符 5"/>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p>
        </p:txBody>
      </p:sp>
    </p:spTree>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3" descr="PPT标题页模板副本3.jpg"/>
          <p:cNvPicPr>
            <a:picLocks noChangeAspect="1"/>
          </p:cNvPicPr>
          <p:nvPr/>
        </p:nvPicPr>
        <p:blipFill>
          <a:blip r:embed="rId16"/>
          <a:srcRect/>
          <a:stretch>
            <a:fillRect/>
          </a:stretch>
        </p:blipFill>
        <p:spPr bwMode="auto">
          <a:xfrm>
            <a:off x="3175" y="0"/>
            <a:ext cx="913765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65113"/>
            <a:ext cx="8229600" cy="5000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8" name="Rectangle 3"/>
          <p:cNvSpPr>
            <a:spLocks noGrp="1" noChangeArrowheads="1"/>
          </p:cNvSpPr>
          <p:nvPr>
            <p:ph type="body" idx="1"/>
          </p:nvPr>
        </p:nvSpPr>
        <p:spPr bwMode="auto">
          <a:xfrm>
            <a:off x="457200" y="1285875"/>
            <a:ext cx="8229600" cy="4840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3" name="灯片编号占位符 5"/>
          <p:cNvSpPr txBox="1">
            <a:spLocks/>
          </p:cNvSpPr>
          <p:nvPr/>
        </p:nvSpPr>
        <p:spPr>
          <a:xfrm>
            <a:off x="285750" y="6597650"/>
            <a:ext cx="500063" cy="260350"/>
          </a:xfrm>
          <a:prstGeom prst="rect">
            <a:avLst/>
          </a:prstGeom>
          <a:solidFill>
            <a:schemeClr val="bg1"/>
          </a:solidFill>
        </p:spPr>
        <p:txBody>
          <a:bodyPr anchor="ctr" anchorCtr="1"/>
          <a:lstStyle>
            <a:lvl1pPr>
              <a:defRPr/>
            </a:lvl1pPr>
          </a:lstStyle>
          <a:p>
            <a:pPr fontAlgn="auto">
              <a:spcBef>
                <a:spcPts val="0"/>
              </a:spcBef>
              <a:spcAft>
                <a:spcPts val="0"/>
              </a:spcAft>
              <a:defRPr/>
            </a:pPr>
            <a:fld id="{4FAE55A9-6D9B-4CD1-B774-1DD214A7F4FF}" type="slidenum">
              <a:rPr lang="en-US" altLang="zh-CN" smtClean="0">
                <a:latin typeface="+mn-lt"/>
                <a:ea typeface="+mn-ea"/>
              </a:rPr>
              <a:pPr fontAlgn="auto">
                <a:spcBef>
                  <a:spcPts val="0"/>
                </a:spcBef>
                <a:spcAft>
                  <a:spcPts val="0"/>
                </a:spcAft>
                <a:defRPr/>
              </a:pPr>
              <a:t>‹#›</a:t>
            </a:fld>
            <a:r>
              <a:rPr lang="en-US" altLang="zh-CN" dirty="0">
                <a:latin typeface="+mn-lt"/>
                <a:ea typeface="+mn-ea"/>
              </a:rPr>
              <a:t>   </a:t>
            </a:r>
          </a:p>
        </p:txBody>
      </p:sp>
    </p:spTree>
  </p:cSld>
  <p:clrMap bg1="lt1" tx1="dk1" bg2="lt2" tx2="dk2" accent1="accent1" accent2="accent2" accent3="accent3" accent4="accent4" accent5="accent5" accent6="accent6" hlink="hlink" folHlink="folHlink"/>
  <p:sldLayoutIdLst>
    <p:sldLayoutId id="2147483708" r:id="rId1"/>
    <p:sldLayoutId id="2147483707"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transition spd="med">
    <p:zoom/>
  </p:transition>
  <p:hf hdr="0" ftr="0" dt="0"/>
  <p:txStyles>
    <p:titleStyle>
      <a:lvl1pPr algn="l" rtl="0" eaLnBrk="0" fontAlgn="base" hangingPunct="0">
        <a:spcBef>
          <a:spcPct val="0"/>
        </a:spcBef>
        <a:spcAft>
          <a:spcPct val="0"/>
        </a:spcAft>
        <a:defRPr lang="zh-CN" altLang="en-US" sz="3600" b="1" dirty="0">
          <a:solidFill>
            <a:schemeClr val="bg1"/>
          </a:solidFill>
          <a:latin typeface="微软雅黑" pitchFamily="34" charset="-122"/>
          <a:ea typeface="微软雅黑" pitchFamily="34" charset="-122"/>
          <a:cs typeface="+mj-cs"/>
        </a:defRPr>
      </a:lvl1pPr>
      <a:lvl2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2pPr>
      <a:lvl3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3pPr>
      <a:lvl4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4pPr>
      <a:lvl5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5pPr>
      <a:lvl6pPr marL="457200" algn="ctr" rtl="0" fontAlgn="base">
        <a:spcBef>
          <a:spcPct val="0"/>
        </a:spcBef>
        <a:spcAft>
          <a:spcPct val="0"/>
        </a:spcAft>
        <a:defRPr sz="3600" b="1">
          <a:solidFill>
            <a:srgbClr val="FF3300"/>
          </a:solidFill>
          <a:latin typeface="Arial" pitchFamily="34" charset="0"/>
          <a:ea typeface="华文新魏" pitchFamily="2" charset="-122"/>
        </a:defRPr>
      </a:lvl6pPr>
      <a:lvl7pPr marL="914400" algn="ctr" rtl="0" fontAlgn="base">
        <a:spcBef>
          <a:spcPct val="0"/>
        </a:spcBef>
        <a:spcAft>
          <a:spcPct val="0"/>
        </a:spcAft>
        <a:defRPr sz="3600" b="1">
          <a:solidFill>
            <a:srgbClr val="FF3300"/>
          </a:solidFill>
          <a:latin typeface="Arial" pitchFamily="34" charset="0"/>
          <a:ea typeface="华文新魏" pitchFamily="2" charset="-122"/>
        </a:defRPr>
      </a:lvl7pPr>
      <a:lvl8pPr marL="1371600" algn="ctr" rtl="0" fontAlgn="base">
        <a:spcBef>
          <a:spcPct val="0"/>
        </a:spcBef>
        <a:spcAft>
          <a:spcPct val="0"/>
        </a:spcAft>
        <a:defRPr sz="3600" b="1">
          <a:solidFill>
            <a:srgbClr val="FF3300"/>
          </a:solidFill>
          <a:latin typeface="Arial" pitchFamily="34" charset="0"/>
          <a:ea typeface="华文新魏" pitchFamily="2" charset="-122"/>
        </a:defRPr>
      </a:lvl8pPr>
      <a:lvl9pPr marL="1828800" algn="ctr" rtl="0" fontAlgn="base">
        <a:spcBef>
          <a:spcPct val="0"/>
        </a:spcBef>
        <a:spcAft>
          <a:spcPct val="0"/>
        </a:spcAft>
        <a:defRPr sz="3600" b="1">
          <a:solidFill>
            <a:srgbClr val="FF3300"/>
          </a:solidFill>
          <a:latin typeface="Arial" pitchFamily="34" charset="0"/>
          <a:ea typeface="华文新魏" pitchFamily="2" charset="-122"/>
        </a:defRPr>
      </a:lvl9pPr>
    </p:titleStyle>
    <p:bodyStyle>
      <a:lvl1pPr marL="342900" indent="-342900" algn="l" rtl="0" eaLnBrk="0" fontAlgn="base" hangingPunct="0">
        <a:spcBef>
          <a:spcPct val="10000"/>
        </a:spcBef>
        <a:spcAft>
          <a:spcPct val="30000"/>
        </a:spcAft>
        <a:buClr>
          <a:srgbClr val="FFC000"/>
        </a:buClr>
        <a:buSzPct val="80000"/>
        <a:buFont typeface="Wingdings" pitchFamily="2" charset="2"/>
        <a:buChar char="n"/>
        <a:defRPr sz="2600" b="1">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80000"/>
        <a:buFont typeface="Wingdings" pitchFamily="2" charset="2"/>
        <a:buChar char="n"/>
        <a:defRPr sz="2400">
          <a:solidFill>
            <a:schemeClr val="accent2"/>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fontAlgn="base">
        <a:spcBef>
          <a:spcPct val="20000"/>
        </a:spcBef>
        <a:spcAft>
          <a:spcPct val="0"/>
        </a:spcAft>
        <a:buChar char="»"/>
        <a:defRPr sz="2000">
          <a:solidFill>
            <a:schemeClr val="tx1"/>
          </a:solidFill>
          <a:latin typeface="+mn-lt"/>
          <a:ea typeface="宋体" pitchFamily="2" charset="-122"/>
        </a:defRPr>
      </a:lvl6pPr>
      <a:lvl7pPr marL="2971800" indent="-228600" algn="l" rtl="0" fontAlgn="base">
        <a:spcBef>
          <a:spcPct val="20000"/>
        </a:spcBef>
        <a:spcAft>
          <a:spcPct val="0"/>
        </a:spcAft>
        <a:buChar char="»"/>
        <a:defRPr sz="2000">
          <a:solidFill>
            <a:schemeClr val="tx1"/>
          </a:solidFill>
          <a:latin typeface="+mn-lt"/>
          <a:ea typeface="宋体" pitchFamily="2" charset="-122"/>
        </a:defRPr>
      </a:lvl7pPr>
      <a:lvl8pPr marL="3429000" indent="-228600" algn="l" rtl="0" fontAlgn="base">
        <a:spcBef>
          <a:spcPct val="20000"/>
        </a:spcBef>
        <a:spcAft>
          <a:spcPct val="0"/>
        </a:spcAft>
        <a:buChar char="»"/>
        <a:defRPr sz="2000">
          <a:solidFill>
            <a:schemeClr val="tx1"/>
          </a:solidFill>
          <a:latin typeface="+mn-lt"/>
          <a:ea typeface="宋体" pitchFamily="2" charset="-122"/>
        </a:defRPr>
      </a:lvl8pPr>
      <a:lvl9pPr marL="3886200" indent="-228600" algn="l" rtl="0" fontAlgn="base">
        <a:spcBef>
          <a:spcPct val="20000"/>
        </a:spcBef>
        <a:spcAft>
          <a:spcPct val="0"/>
        </a:spcAft>
        <a:buChar char="»"/>
        <a:defRPr sz="2000">
          <a:solidFill>
            <a:schemeClr val="tx1"/>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140.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61.emf"/></Relationships>
</file>

<file path=ppt/slides/_rels/slide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oleObject" Target="../embeddings/oleObject2.bin"/><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2.tif"/><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0" y="380504"/>
            <a:ext cx="9144000" cy="1470025"/>
          </a:xfrm>
        </p:spPr>
        <p:txBody>
          <a:bodyPr/>
          <a:lstStyle/>
          <a:p>
            <a:pPr eaLnBrk="1" hangingPunct="1">
              <a:defRPr/>
            </a:pPr>
            <a:r>
              <a:rPr lang="zh-CN" altLang="en-US" sz="3200" dirty="0">
                <a:solidFill>
                  <a:schemeClr val="tx1"/>
                </a:solidFill>
                <a:effectLst/>
              </a:rPr>
              <a:t>超新星中微子探测与多信使天文学</a:t>
            </a:r>
            <a:endParaRPr lang="en-US" altLang="zh-CN" sz="3200" dirty="0">
              <a:solidFill>
                <a:schemeClr val="tx1"/>
              </a:solidFill>
              <a:effectLst/>
            </a:endParaRPr>
          </a:p>
        </p:txBody>
      </p:sp>
      <p:sp>
        <p:nvSpPr>
          <p:cNvPr id="6" name="副标题 4"/>
          <p:cNvSpPr>
            <a:spLocks noGrp="1"/>
          </p:cNvSpPr>
          <p:nvPr>
            <p:ph type="subTitle" idx="1"/>
          </p:nvPr>
        </p:nvSpPr>
        <p:spPr>
          <a:xfrm>
            <a:off x="467544" y="4509120"/>
            <a:ext cx="8208912" cy="2160240"/>
          </a:xfrm>
        </p:spPr>
        <p:txBody>
          <a:bodyPr/>
          <a:lstStyle/>
          <a:p>
            <a:pPr eaLnBrk="1" hangingPunct="1"/>
            <a:r>
              <a:rPr lang="zh-CN" altLang="en-US" sz="2000" u="sng" dirty="0"/>
              <a:t>李玉峰</a:t>
            </a:r>
            <a:endParaRPr lang="en-US" altLang="zh-CN" sz="2000" u="sng" dirty="0"/>
          </a:p>
          <a:p>
            <a:pPr eaLnBrk="1" hangingPunct="1"/>
            <a:r>
              <a:rPr lang="zh-CN" altLang="en-US" sz="2000" u="sng" dirty="0"/>
              <a:t>中国科学院高能物理研究所</a:t>
            </a:r>
            <a:endParaRPr lang="en-US" altLang="zh-CN" sz="2000" u="sng" dirty="0"/>
          </a:p>
          <a:p>
            <a:pPr eaLnBrk="1" hangingPunct="1"/>
            <a:endParaRPr lang="en-US" altLang="zh-CN" sz="2000" u="sng" dirty="0"/>
          </a:p>
          <a:p>
            <a:pPr eaLnBrk="1" hangingPunct="1"/>
            <a:r>
              <a:rPr lang="en-US" altLang="zh-CN" sz="2000" u="sng" dirty="0"/>
              <a:t>2024</a:t>
            </a:r>
            <a:r>
              <a:rPr lang="zh-CN" altLang="en-US" sz="2000" u="sng" dirty="0"/>
              <a:t>年中微子夏令营</a:t>
            </a:r>
            <a:endParaRPr lang="en-US" altLang="zh-CN" sz="2000" u="sng" dirty="0"/>
          </a:p>
          <a:p>
            <a:pPr eaLnBrk="1" hangingPunct="1"/>
            <a:r>
              <a:rPr lang="en-US" altLang="zh-CN" sz="2000" u="sng" dirty="0"/>
              <a:t>2024-07-06</a:t>
            </a:r>
          </a:p>
        </p:txBody>
      </p:sp>
    </p:spTree>
  </p:cSld>
  <p:clrMapOvr>
    <a:masterClrMapping/>
  </p:clrMapOvr>
  <p:transition spd="med" advTm="7118">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E56C21-F562-43F9-B585-8895AC49172D}"/>
              </a:ext>
            </a:extLst>
          </p:cNvPr>
          <p:cNvSpPr>
            <a:spLocks noGrp="1"/>
          </p:cNvSpPr>
          <p:nvPr>
            <p:ph type="title"/>
          </p:nvPr>
        </p:nvSpPr>
        <p:spPr/>
        <p:txBody>
          <a:bodyPr/>
          <a:lstStyle/>
          <a:p>
            <a:pPr marL="0" marR="0" lvl="0" indent="0" defTabSz="914400" latinLnBrk="0">
              <a:lnSpc>
                <a:spcPct val="100000"/>
              </a:lnSpc>
              <a:tabLst/>
              <a:defRPr/>
            </a:pPr>
            <a:r>
              <a:rPr lang="zh-CN" altLang="en-US" sz="2800" dirty="0"/>
              <a:t>超新星分类：两种主要类型</a:t>
            </a:r>
          </a:p>
        </p:txBody>
      </p:sp>
      <p:sp>
        <p:nvSpPr>
          <p:cNvPr id="4" name="两种主要类型">
            <a:extLst>
              <a:ext uri="{FF2B5EF4-FFF2-40B4-BE49-F238E27FC236}">
                <a16:creationId xmlns:a16="http://schemas.microsoft.com/office/drawing/2014/main" id="{5328905F-9397-493E-BEAB-14DA2E9C7B05}"/>
              </a:ext>
            </a:extLst>
          </p:cNvPr>
          <p:cNvSpPr txBox="1"/>
          <p:nvPr/>
        </p:nvSpPr>
        <p:spPr>
          <a:xfrm>
            <a:off x="5302250" y="509315"/>
            <a:ext cx="102657"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lvl1pPr>
          </a:lstStyle>
          <a:p>
            <a:endParaRPr dirty="0">
              <a:solidFill>
                <a:schemeClr val="bg1"/>
              </a:solidFill>
            </a:endParaRPr>
          </a:p>
        </p:txBody>
      </p:sp>
      <p:sp>
        <p:nvSpPr>
          <p:cNvPr id="5" name="热核爆炸(Ia型)">
            <a:extLst>
              <a:ext uri="{FF2B5EF4-FFF2-40B4-BE49-F238E27FC236}">
                <a16:creationId xmlns:a16="http://schemas.microsoft.com/office/drawing/2014/main" id="{C04EBEBD-013E-4470-B8B3-B4409AEE4C22}"/>
              </a:ext>
            </a:extLst>
          </p:cNvPr>
          <p:cNvSpPr txBox="1"/>
          <p:nvPr/>
        </p:nvSpPr>
        <p:spPr>
          <a:xfrm>
            <a:off x="1403648" y="1052736"/>
            <a:ext cx="1768113"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600"/>
            </a:lvl1pPr>
          </a:lstStyle>
          <a:p>
            <a:r>
              <a:rPr sz="2000" dirty="0" err="1">
                <a:latin typeface="微软雅黑" panose="020B0503020204020204" pitchFamily="34" charset="-122"/>
                <a:ea typeface="微软雅黑" panose="020B0503020204020204" pitchFamily="34" charset="-122"/>
              </a:rPr>
              <a:t>热核爆炸</a:t>
            </a:r>
            <a:r>
              <a:rPr sz="2000" dirty="0">
                <a:latin typeface="微软雅黑" panose="020B0503020204020204" pitchFamily="34" charset="-122"/>
                <a:ea typeface="微软雅黑" panose="020B0503020204020204" pitchFamily="34" charset="-122"/>
              </a:rPr>
              <a:t>(</a:t>
            </a:r>
            <a:r>
              <a:rPr sz="2000" dirty="0" err="1">
                <a:latin typeface="微软雅黑" panose="020B0503020204020204" pitchFamily="34" charset="-122"/>
                <a:ea typeface="微软雅黑" panose="020B0503020204020204" pitchFamily="34" charset="-122"/>
              </a:rPr>
              <a:t>Ia型</a:t>
            </a:r>
            <a:r>
              <a:rPr sz="2000" dirty="0">
                <a:latin typeface="微软雅黑" panose="020B0503020204020204" pitchFamily="34" charset="-122"/>
                <a:ea typeface="微软雅黑" panose="020B0503020204020204" pitchFamily="34" charset="-122"/>
              </a:rPr>
              <a:t>)</a:t>
            </a:r>
          </a:p>
        </p:txBody>
      </p:sp>
      <p:pic>
        <p:nvPicPr>
          <p:cNvPr id="6" name="Image" descr="Image">
            <a:extLst>
              <a:ext uri="{FF2B5EF4-FFF2-40B4-BE49-F238E27FC236}">
                <a16:creationId xmlns:a16="http://schemas.microsoft.com/office/drawing/2014/main" id="{758B6B8B-6349-4745-8016-6177C031ED67}"/>
              </a:ext>
            </a:extLst>
          </p:cNvPr>
          <p:cNvPicPr>
            <a:picLocks noChangeAspect="1"/>
          </p:cNvPicPr>
          <p:nvPr/>
        </p:nvPicPr>
        <p:blipFill>
          <a:blip r:embed="rId2"/>
          <a:srcRect l="14538" t="11513" r="14538" b="11513"/>
          <a:stretch>
            <a:fillRect/>
          </a:stretch>
        </p:blipFill>
        <p:spPr>
          <a:xfrm>
            <a:off x="796935" y="1540635"/>
            <a:ext cx="7560840" cy="5128725"/>
          </a:xfrm>
          <a:prstGeom prst="rect">
            <a:avLst/>
          </a:prstGeom>
          <a:ln w="12700">
            <a:miter lim="400000"/>
          </a:ln>
        </p:spPr>
      </p:pic>
      <p:sp>
        <p:nvSpPr>
          <p:cNvPr id="7" name="铁核坍缩型(II型/Ibc型)">
            <a:extLst>
              <a:ext uri="{FF2B5EF4-FFF2-40B4-BE49-F238E27FC236}">
                <a16:creationId xmlns:a16="http://schemas.microsoft.com/office/drawing/2014/main" id="{44F698A9-0EAC-4717-A500-560DDF84D13E}"/>
              </a:ext>
            </a:extLst>
          </p:cNvPr>
          <p:cNvSpPr txBox="1"/>
          <p:nvPr/>
        </p:nvSpPr>
        <p:spPr>
          <a:xfrm>
            <a:off x="5364088" y="1052736"/>
            <a:ext cx="2694648"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600"/>
            </a:lvl1pPr>
          </a:lstStyle>
          <a:p>
            <a:r>
              <a:rPr sz="2000" dirty="0" err="1">
                <a:latin typeface="微软雅黑" panose="020B0503020204020204" pitchFamily="34" charset="-122"/>
                <a:ea typeface="微软雅黑" panose="020B0503020204020204" pitchFamily="34" charset="-122"/>
              </a:rPr>
              <a:t>铁核坍缩型</a:t>
            </a:r>
            <a:r>
              <a:rPr sz="2000" dirty="0">
                <a:latin typeface="微软雅黑" panose="020B0503020204020204" pitchFamily="34" charset="-122"/>
                <a:ea typeface="微软雅黑" panose="020B0503020204020204" pitchFamily="34" charset="-122"/>
              </a:rPr>
              <a:t>(</a:t>
            </a:r>
            <a:r>
              <a:rPr sz="2000" dirty="0" err="1">
                <a:latin typeface="微软雅黑" panose="020B0503020204020204" pitchFamily="34" charset="-122"/>
                <a:ea typeface="微软雅黑" panose="020B0503020204020204" pitchFamily="34" charset="-122"/>
              </a:rPr>
              <a:t>II型</a:t>
            </a:r>
            <a:r>
              <a:rPr sz="2000" dirty="0">
                <a:latin typeface="微软雅黑" panose="020B0503020204020204" pitchFamily="34" charset="-122"/>
                <a:ea typeface="微软雅黑" panose="020B0503020204020204" pitchFamily="34" charset="-122"/>
              </a:rPr>
              <a:t>/</a:t>
            </a:r>
            <a:r>
              <a:rPr sz="2000" dirty="0" err="1">
                <a:latin typeface="微软雅黑" panose="020B0503020204020204" pitchFamily="34" charset="-122"/>
                <a:ea typeface="微软雅黑" panose="020B0503020204020204" pitchFamily="34" charset="-122"/>
              </a:rPr>
              <a:t>Ibc型</a:t>
            </a:r>
            <a:r>
              <a:rPr sz="2000" dirty="0">
                <a:latin typeface="微软雅黑" panose="020B0503020204020204" pitchFamily="34" charset="-122"/>
                <a:ea typeface="微软雅黑" panose="020B0503020204020204" pitchFamily="34" charset="-122"/>
              </a:rPr>
              <a:t>)</a:t>
            </a:r>
          </a:p>
        </p:txBody>
      </p:sp>
      <p:sp>
        <p:nvSpPr>
          <p:cNvPr id="8" name="通过数值模拟理解超新星爆炸机制">
            <a:extLst>
              <a:ext uri="{FF2B5EF4-FFF2-40B4-BE49-F238E27FC236}">
                <a16:creationId xmlns:a16="http://schemas.microsoft.com/office/drawing/2014/main" id="{BA350DE2-A3AB-423A-8C08-34DD024730B7}"/>
              </a:ext>
            </a:extLst>
          </p:cNvPr>
          <p:cNvSpPr txBox="1"/>
          <p:nvPr/>
        </p:nvSpPr>
        <p:spPr>
          <a:xfrm>
            <a:off x="1581404" y="6832492"/>
            <a:ext cx="4686301"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r>
              <a:t>通过数值模拟理解超新星爆炸机制</a:t>
            </a:r>
          </a:p>
        </p:txBody>
      </p:sp>
      <p:sp>
        <p:nvSpPr>
          <p:cNvPr id="9" name="Star">
            <a:extLst>
              <a:ext uri="{FF2B5EF4-FFF2-40B4-BE49-F238E27FC236}">
                <a16:creationId xmlns:a16="http://schemas.microsoft.com/office/drawing/2014/main" id="{664D32FA-82EA-472C-9F41-76607436F562}"/>
              </a:ext>
            </a:extLst>
          </p:cNvPr>
          <p:cNvSpPr/>
          <p:nvPr/>
        </p:nvSpPr>
        <p:spPr>
          <a:xfrm>
            <a:off x="1304151" y="6950335"/>
            <a:ext cx="299682" cy="285015"/>
          </a:xfrm>
          <a:prstGeom prst="star5">
            <a:avLst>
              <a:gd name="adj" fmla="val 19100"/>
              <a:gd name="hf" fmla="val 105146"/>
              <a:gd name="vf" fmla="val 110557"/>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10" name="We try to blow up stars for a living.">
            <a:extLst>
              <a:ext uri="{FF2B5EF4-FFF2-40B4-BE49-F238E27FC236}">
                <a16:creationId xmlns:a16="http://schemas.microsoft.com/office/drawing/2014/main" id="{7DEAA506-042C-4C9F-A0E2-602CF18315B6}"/>
              </a:ext>
            </a:extLst>
          </p:cNvPr>
          <p:cNvSpPr txBox="1"/>
          <p:nvPr/>
        </p:nvSpPr>
        <p:spPr>
          <a:xfrm>
            <a:off x="1284679" y="7357670"/>
            <a:ext cx="4917949" cy="555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r>
              <a:t>We try to blow up stars for a living.</a:t>
            </a:r>
          </a:p>
        </p:txBody>
      </p:sp>
    </p:spTree>
    <p:extLst>
      <p:ext uri="{BB962C8B-B14F-4D97-AF65-F5344CB8AC3E}">
        <p14:creationId xmlns:p14="http://schemas.microsoft.com/office/powerpoint/2010/main" val="2627696891"/>
      </p:ext>
    </p:extLst>
  </p:cSld>
  <p:clrMapOvr>
    <a:masterClrMapping/>
  </p:clrMapOvr>
  <p:transition spd="med">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dirty="0" err="1"/>
              <a:t>Ia</a:t>
            </a:r>
            <a:r>
              <a:rPr lang="zh-CN" altLang="en-US" sz="2800" dirty="0"/>
              <a:t>型超新星</a:t>
            </a:r>
          </a:p>
        </p:txBody>
      </p:sp>
      <p:pic>
        <p:nvPicPr>
          <p:cNvPr id="3" name="Picture 2" descr="http://www.astro.rug.nl/~jevdberg/supernovae/curv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24745"/>
            <a:ext cx="3528392"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Light curves of different supernovae Ia, corrected for stretch fa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0" y="4149080"/>
            <a:ext cx="3522378" cy="24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
          <p:cNvGrpSpPr>
            <a:grpSpLocks/>
          </p:cNvGrpSpPr>
          <p:nvPr/>
        </p:nvGrpSpPr>
        <p:grpSpPr bwMode="auto">
          <a:xfrm>
            <a:off x="3707904" y="1196752"/>
            <a:ext cx="3210494" cy="4900247"/>
            <a:chOff x="624" y="432"/>
            <a:chExt cx="3024" cy="3984"/>
          </a:xfrm>
        </p:grpSpPr>
        <p:pic>
          <p:nvPicPr>
            <p:cNvPr id="8" name="Picture 7" descr="C:\Users\Georg Raffelt\Desktop\sn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 y="432"/>
              <a:ext cx="3024" cy="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624" y="432"/>
              <a:ext cx="3024" cy="39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r" rtl="0" fontAlgn="base">
                <a:spcBef>
                  <a:spcPct val="0"/>
                </a:spcBef>
                <a:spcAft>
                  <a:spcPct val="0"/>
                </a:spcAft>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1pPr>
              <a:lvl2pPr marL="457200" algn="r" rtl="0" fontAlgn="base">
                <a:spcBef>
                  <a:spcPct val="0"/>
                </a:spcBef>
                <a:spcAft>
                  <a:spcPct val="0"/>
                </a:spcAft>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2pPr>
              <a:lvl3pPr marL="914400" algn="r" rtl="0" fontAlgn="base">
                <a:spcBef>
                  <a:spcPct val="0"/>
                </a:spcBef>
                <a:spcAft>
                  <a:spcPct val="0"/>
                </a:spcAft>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3pPr>
              <a:lvl4pPr marL="1371600" algn="r" rtl="0" fontAlgn="base">
                <a:spcBef>
                  <a:spcPct val="0"/>
                </a:spcBef>
                <a:spcAft>
                  <a:spcPct val="0"/>
                </a:spcAft>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4pPr>
              <a:lvl5pPr marL="1828800" algn="r" rtl="0" fontAlgn="base">
                <a:spcBef>
                  <a:spcPct val="0"/>
                </a:spcBef>
                <a:spcAft>
                  <a:spcPct val="0"/>
                </a:spcAft>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5pPr>
              <a:lvl6pPr marL="2286000" algn="l" defTabSz="914400" rtl="0" eaLnBrk="1" latinLnBrk="0" hangingPunct="1">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6pPr>
              <a:lvl7pPr marL="2743200" algn="l" defTabSz="914400" rtl="0" eaLnBrk="1" latinLnBrk="0" hangingPunct="1">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7pPr>
              <a:lvl8pPr marL="3200400" algn="l" defTabSz="914400" rtl="0" eaLnBrk="1" latinLnBrk="0" hangingPunct="1">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8pPr>
              <a:lvl9pPr marL="3657600" algn="l" defTabSz="914400" rtl="0" eaLnBrk="1" latinLnBrk="0" hangingPunct="1">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9pPr>
            </a:lstStyle>
            <a:p>
              <a:pPr eaLnBrk="1" hangingPunct="1">
                <a:defRPr/>
              </a:pPr>
              <a:endParaRPr lang="it-IT"/>
            </a:p>
          </p:txBody>
        </p:sp>
      </p:grpSp>
      <p:sp>
        <p:nvSpPr>
          <p:cNvPr id="13" name="AutoShape 6"/>
          <p:cNvSpPr>
            <a:spLocks noChangeArrowheads="1"/>
          </p:cNvSpPr>
          <p:nvPr/>
        </p:nvSpPr>
        <p:spPr bwMode="auto">
          <a:xfrm>
            <a:off x="6948264" y="4251102"/>
            <a:ext cx="1885528" cy="546050"/>
          </a:xfrm>
          <a:prstGeom prst="wedgeRectCallout">
            <a:avLst>
              <a:gd name="adj1" fmla="val -62162"/>
              <a:gd name="adj2" fmla="val -28958"/>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defPPr>
              <a:defRPr lang="de-DE"/>
            </a:defPPr>
            <a:lvl1pPr algn="r" rtl="0" fontAlgn="base">
              <a:spcBef>
                <a:spcPct val="0"/>
              </a:spcBef>
              <a:spcAft>
                <a:spcPct val="0"/>
              </a:spcAft>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1pPr>
            <a:lvl2pPr marL="457200" algn="r" rtl="0" fontAlgn="base">
              <a:spcBef>
                <a:spcPct val="0"/>
              </a:spcBef>
              <a:spcAft>
                <a:spcPct val="0"/>
              </a:spcAft>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2pPr>
            <a:lvl3pPr marL="914400" algn="r" rtl="0" fontAlgn="base">
              <a:spcBef>
                <a:spcPct val="0"/>
              </a:spcBef>
              <a:spcAft>
                <a:spcPct val="0"/>
              </a:spcAft>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3pPr>
            <a:lvl4pPr marL="1371600" algn="r" rtl="0" fontAlgn="base">
              <a:spcBef>
                <a:spcPct val="0"/>
              </a:spcBef>
              <a:spcAft>
                <a:spcPct val="0"/>
              </a:spcAft>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4pPr>
            <a:lvl5pPr marL="1828800" algn="r" rtl="0" fontAlgn="base">
              <a:spcBef>
                <a:spcPct val="0"/>
              </a:spcBef>
              <a:spcAft>
                <a:spcPct val="0"/>
              </a:spcAft>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5pPr>
            <a:lvl6pPr marL="2286000" algn="l" defTabSz="914400" rtl="0" eaLnBrk="1" latinLnBrk="0" hangingPunct="1">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6pPr>
            <a:lvl7pPr marL="2743200" algn="l" defTabSz="914400" rtl="0" eaLnBrk="1" latinLnBrk="0" hangingPunct="1">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7pPr>
            <a:lvl8pPr marL="3200400" algn="l" defTabSz="914400" rtl="0" eaLnBrk="1" latinLnBrk="0" hangingPunct="1">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8pPr>
            <a:lvl9pPr marL="3657600" algn="l" defTabSz="914400" rtl="0" eaLnBrk="1" latinLnBrk="0" hangingPunct="1">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9pPr>
          </a:lstStyle>
          <a:p>
            <a:pPr algn="ctr" eaLnBrk="1" hangingPunct="1">
              <a:defRPr/>
            </a:pPr>
            <a:r>
              <a:rPr lang="en-US" sz="1400" dirty="0">
                <a:solidFill>
                  <a:schemeClr val="bg1"/>
                </a:solidFill>
                <a:effectLst>
                  <a:outerShdw blurRad="38100" dist="38100" dir="2700000" algn="tl">
                    <a:srgbClr val="000000"/>
                  </a:outerShdw>
                </a:effectLst>
              </a:rPr>
              <a:t>Accelerated expansion</a:t>
            </a:r>
          </a:p>
          <a:p>
            <a:pPr algn="ctr" eaLnBrk="1" hangingPunct="1">
              <a:defRPr/>
            </a:pPr>
            <a:r>
              <a:rPr lang="en-US" sz="1400" dirty="0">
                <a:solidFill>
                  <a:schemeClr val="bg1"/>
                </a:solidFill>
                <a:effectLst>
                  <a:outerShdw blurRad="38100" dist="38100" dir="2700000" algn="tl">
                    <a:srgbClr val="000000"/>
                  </a:outerShdw>
                </a:effectLst>
              </a:rPr>
              <a:t>(</a:t>
            </a:r>
            <a:r>
              <a:rPr lang="en-US" sz="1400" b="1" dirty="0">
                <a:solidFill>
                  <a:schemeClr val="bg1"/>
                </a:solidFill>
                <a:effectLst>
                  <a:outerShdw blurRad="38100" dist="38100" dir="2700000" algn="tl">
                    <a:srgbClr val="000000"/>
                  </a:outerShdw>
                </a:effectLst>
                <a:latin typeface="Symbol" pitchFamily="18" charset="2"/>
              </a:rPr>
              <a:t>W</a:t>
            </a:r>
            <a:r>
              <a:rPr lang="en-US" sz="1600" baseline="-25000" dirty="0">
                <a:solidFill>
                  <a:schemeClr val="bg1"/>
                </a:solidFill>
                <a:effectLst>
                  <a:outerShdw blurRad="38100" dist="38100" dir="2700000" algn="tl">
                    <a:srgbClr val="000000"/>
                  </a:outerShdw>
                </a:effectLst>
              </a:rPr>
              <a:t>M</a:t>
            </a:r>
            <a:r>
              <a:rPr lang="en-US" sz="1200" baseline="-25000" dirty="0">
                <a:solidFill>
                  <a:schemeClr val="bg1"/>
                </a:solidFill>
                <a:effectLst>
                  <a:outerShdw blurRad="38100" dist="38100" dir="2700000" algn="tl">
                    <a:srgbClr val="000000"/>
                  </a:outerShdw>
                </a:effectLst>
              </a:rPr>
              <a:t> </a:t>
            </a:r>
            <a:r>
              <a:rPr lang="en-US" sz="1400" dirty="0">
                <a:solidFill>
                  <a:schemeClr val="bg1"/>
                </a:solidFill>
                <a:effectLst>
                  <a:outerShdw blurRad="38100" dist="38100" dir="2700000" algn="tl">
                    <a:srgbClr val="000000"/>
                  </a:outerShdw>
                </a:effectLst>
              </a:rPr>
              <a:t>=</a:t>
            </a:r>
            <a:r>
              <a:rPr lang="en-US" sz="1100" dirty="0">
                <a:solidFill>
                  <a:schemeClr val="bg1"/>
                </a:solidFill>
                <a:effectLst>
                  <a:outerShdw blurRad="38100" dist="38100" dir="2700000" algn="tl">
                    <a:srgbClr val="000000"/>
                  </a:outerShdw>
                </a:effectLst>
              </a:rPr>
              <a:t> </a:t>
            </a:r>
            <a:r>
              <a:rPr lang="en-US" sz="1400" dirty="0">
                <a:solidFill>
                  <a:schemeClr val="bg1"/>
                </a:solidFill>
                <a:effectLst>
                  <a:outerShdw blurRad="38100" dist="38100" dir="2700000" algn="tl">
                    <a:srgbClr val="000000"/>
                  </a:outerShdw>
                </a:effectLst>
              </a:rPr>
              <a:t>0.3, </a:t>
            </a:r>
            <a:r>
              <a:rPr lang="en-US" sz="1400" b="1" dirty="0">
                <a:solidFill>
                  <a:schemeClr val="bg1"/>
                </a:solidFill>
                <a:effectLst>
                  <a:outerShdw blurRad="38100" dist="38100" dir="2700000" algn="tl">
                    <a:srgbClr val="000000"/>
                  </a:outerShdw>
                </a:effectLst>
                <a:latin typeface="Symbol" pitchFamily="18" charset="2"/>
              </a:rPr>
              <a:t>W</a:t>
            </a:r>
            <a:r>
              <a:rPr lang="en-US" sz="1600" b="1" baseline="-25000" dirty="0">
                <a:solidFill>
                  <a:schemeClr val="bg1"/>
                </a:solidFill>
                <a:effectLst>
                  <a:outerShdw blurRad="38100" dist="38100" dir="2700000" algn="tl">
                    <a:srgbClr val="000000"/>
                  </a:outerShdw>
                </a:effectLst>
                <a:latin typeface="Symbol" pitchFamily="18" charset="2"/>
              </a:rPr>
              <a:t>L</a:t>
            </a:r>
            <a:r>
              <a:rPr lang="en-US" sz="1200" baseline="-25000" dirty="0">
                <a:solidFill>
                  <a:schemeClr val="bg1"/>
                </a:solidFill>
                <a:effectLst>
                  <a:outerShdw blurRad="38100" dist="38100" dir="2700000" algn="tl">
                    <a:srgbClr val="000000"/>
                  </a:outerShdw>
                </a:effectLst>
              </a:rPr>
              <a:t> </a:t>
            </a:r>
            <a:r>
              <a:rPr lang="en-US" sz="1400" dirty="0">
                <a:solidFill>
                  <a:schemeClr val="bg1"/>
                </a:solidFill>
                <a:effectLst>
                  <a:outerShdw blurRad="38100" dist="38100" dir="2700000" algn="tl">
                    <a:srgbClr val="000000"/>
                  </a:outerShdw>
                </a:effectLst>
              </a:rPr>
              <a:t>=</a:t>
            </a:r>
            <a:r>
              <a:rPr lang="en-US" sz="1100" dirty="0">
                <a:solidFill>
                  <a:schemeClr val="bg1"/>
                </a:solidFill>
                <a:effectLst>
                  <a:outerShdw blurRad="38100" dist="38100" dir="2700000" algn="tl">
                    <a:srgbClr val="000000"/>
                  </a:outerShdw>
                </a:effectLst>
              </a:rPr>
              <a:t> </a:t>
            </a:r>
            <a:r>
              <a:rPr lang="en-US" sz="1400" dirty="0">
                <a:solidFill>
                  <a:schemeClr val="bg1"/>
                </a:solidFill>
                <a:effectLst>
                  <a:outerShdw blurRad="38100" dist="38100" dir="2700000" algn="tl">
                    <a:srgbClr val="000000"/>
                  </a:outerShdw>
                </a:effectLst>
              </a:rPr>
              <a:t>0.7)</a:t>
            </a:r>
          </a:p>
        </p:txBody>
      </p:sp>
      <p:sp>
        <p:nvSpPr>
          <p:cNvPr id="14" name="AutoShape 7"/>
          <p:cNvSpPr>
            <a:spLocks noChangeArrowheads="1"/>
          </p:cNvSpPr>
          <p:nvPr/>
        </p:nvSpPr>
        <p:spPr bwMode="auto">
          <a:xfrm>
            <a:off x="6948264" y="4869161"/>
            <a:ext cx="1885528" cy="504056"/>
          </a:xfrm>
          <a:prstGeom prst="wedgeRectCallout">
            <a:avLst>
              <a:gd name="adj1" fmla="val -61824"/>
              <a:gd name="adj2" fmla="val -48958"/>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defPPr>
              <a:defRPr lang="de-DE"/>
            </a:defPPr>
            <a:lvl1pPr algn="r" rtl="0" fontAlgn="base">
              <a:spcBef>
                <a:spcPct val="0"/>
              </a:spcBef>
              <a:spcAft>
                <a:spcPct val="0"/>
              </a:spcAft>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1pPr>
            <a:lvl2pPr marL="457200" algn="r" rtl="0" fontAlgn="base">
              <a:spcBef>
                <a:spcPct val="0"/>
              </a:spcBef>
              <a:spcAft>
                <a:spcPct val="0"/>
              </a:spcAft>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2pPr>
            <a:lvl3pPr marL="914400" algn="r" rtl="0" fontAlgn="base">
              <a:spcBef>
                <a:spcPct val="0"/>
              </a:spcBef>
              <a:spcAft>
                <a:spcPct val="0"/>
              </a:spcAft>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3pPr>
            <a:lvl4pPr marL="1371600" algn="r" rtl="0" fontAlgn="base">
              <a:spcBef>
                <a:spcPct val="0"/>
              </a:spcBef>
              <a:spcAft>
                <a:spcPct val="0"/>
              </a:spcAft>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4pPr>
            <a:lvl5pPr marL="1828800" algn="r" rtl="0" fontAlgn="base">
              <a:spcBef>
                <a:spcPct val="0"/>
              </a:spcBef>
              <a:spcAft>
                <a:spcPct val="0"/>
              </a:spcAft>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5pPr>
            <a:lvl6pPr marL="2286000" algn="l" defTabSz="914400" rtl="0" eaLnBrk="1" latinLnBrk="0" hangingPunct="1">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6pPr>
            <a:lvl7pPr marL="2743200" algn="l" defTabSz="914400" rtl="0" eaLnBrk="1" latinLnBrk="0" hangingPunct="1">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7pPr>
            <a:lvl8pPr marL="3200400" algn="l" defTabSz="914400" rtl="0" eaLnBrk="1" latinLnBrk="0" hangingPunct="1">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8pPr>
            <a:lvl9pPr marL="3657600" algn="l" defTabSz="914400" rtl="0" eaLnBrk="1" latinLnBrk="0" hangingPunct="1">
              <a:defRPr sz="3600" kern="1200">
                <a:solidFill>
                  <a:srgbClr val="003399"/>
                </a:solidFill>
                <a:effectLst>
                  <a:outerShdw blurRad="38100" dist="38100" dir="2700000" algn="tl">
                    <a:srgbClr val="000000">
                      <a:alpha val="43137"/>
                    </a:srgbClr>
                  </a:outerShdw>
                </a:effectLst>
                <a:latin typeface="Trebuchet MS" pitchFamily="34" charset="0"/>
                <a:ea typeface="+mn-ea"/>
                <a:cs typeface="+mn-cs"/>
              </a:defRPr>
            </a:lvl9pPr>
          </a:lstStyle>
          <a:p>
            <a:pPr algn="ctr" eaLnBrk="1" hangingPunct="1">
              <a:defRPr/>
            </a:pPr>
            <a:r>
              <a:rPr lang="en-US" sz="1400" dirty="0">
                <a:solidFill>
                  <a:schemeClr val="bg1"/>
                </a:solidFill>
                <a:effectLst>
                  <a:outerShdw blurRad="38100" dist="38100" dir="2700000" algn="tl">
                    <a:srgbClr val="000000"/>
                  </a:outerShdw>
                </a:effectLst>
              </a:rPr>
              <a:t>Decelerated expansion</a:t>
            </a:r>
          </a:p>
          <a:p>
            <a:pPr algn="ctr" eaLnBrk="1" hangingPunct="1">
              <a:defRPr/>
            </a:pPr>
            <a:r>
              <a:rPr lang="en-US" sz="1400" dirty="0">
                <a:solidFill>
                  <a:schemeClr val="bg1"/>
                </a:solidFill>
                <a:effectLst>
                  <a:outerShdw blurRad="38100" dist="38100" dir="2700000" algn="tl">
                    <a:srgbClr val="000000"/>
                  </a:outerShdw>
                </a:effectLst>
              </a:rPr>
              <a:t>(</a:t>
            </a:r>
            <a:r>
              <a:rPr lang="en-US" sz="1400" b="1" dirty="0">
                <a:solidFill>
                  <a:schemeClr val="bg1"/>
                </a:solidFill>
                <a:effectLst>
                  <a:outerShdw blurRad="38100" dist="38100" dir="2700000" algn="tl">
                    <a:srgbClr val="000000"/>
                  </a:outerShdw>
                </a:effectLst>
                <a:latin typeface="Symbol" pitchFamily="18" charset="2"/>
              </a:rPr>
              <a:t>W</a:t>
            </a:r>
            <a:r>
              <a:rPr lang="en-US" sz="1600" baseline="-25000" dirty="0">
                <a:solidFill>
                  <a:schemeClr val="bg1"/>
                </a:solidFill>
                <a:effectLst>
                  <a:outerShdw blurRad="38100" dist="38100" dir="2700000" algn="tl">
                    <a:srgbClr val="000000"/>
                  </a:outerShdw>
                </a:effectLst>
              </a:rPr>
              <a:t>M</a:t>
            </a:r>
            <a:r>
              <a:rPr lang="en-US" sz="1200" baseline="-25000" dirty="0">
                <a:solidFill>
                  <a:schemeClr val="bg1"/>
                </a:solidFill>
                <a:effectLst>
                  <a:outerShdw blurRad="38100" dist="38100" dir="2700000" algn="tl">
                    <a:srgbClr val="000000"/>
                  </a:outerShdw>
                </a:effectLst>
              </a:rPr>
              <a:t> </a:t>
            </a:r>
            <a:r>
              <a:rPr lang="en-US" sz="1400" dirty="0">
                <a:solidFill>
                  <a:schemeClr val="bg1"/>
                </a:solidFill>
                <a:effectLst>
                  <a:outerShdw blurRad="38100" dist="38100" dir="2700000" algn="tl">
                    <a:srgbClr val="000000"/>
                  </a:outerShdw>
                </a:effectLst>
              </a:rPr>
              <a:t>=</a:t>
            </a:r>
            <a:r>
              <a:rPr lang="en-US" sz="1100" dirty="0">
                <a:solidFill>
                  <a:schemeClr val="bg1"/>
                </a:solidFill>
                <a:effectLst>
                  <a:outerShdw blurRad="38100" dist="38100" dir="2700000" algn="tl">
                    <a:srgbClr val="000000"/>
                  </a:outerShdw>
                </a:effectLst>
              </a:rPr>
              <a:t> </a:t>
            </a:r>
            <a:r>
              <a:rPr lang="en-US" sz="1400" dirty="0">
                <a:solidFill>
                  <a:schemeClr val="bg1"/>
                </a:solidFill>
                <a:effectLst>
                  <a:outerShdw blurRad="38100" dist="38100" dir="2700000" algn="tl">
                    <a:srgbClr val="000000"/>
                  </a:outerShdw>
                </a:effectLst>
              </a:rPr>
              <a:t>1)</a:t>
            </a:r>
          </a:p>
        </p:txBody>
      </p:sp>
      <p:pic>
        <p:nvPicPr>
          <p:cNvPr id="15" name="Picture 5" descr="C:\Users\Georg Raffelt\Desktop\sn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139" y="1196752"/>
            <a:ext cx="2016357" cy="273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0348" y="1199842"/>
            <a:ext cx="2756148" cy="2732389"/>
          </a:xfrm>
          <a:prstGeom prst="rect">
            <a:avLst/>
          </a:prstGeom>
        </p:spPr>
      </p:pic>
    </p:spTree>
    <p:extLst>
      <p:ext uri="{BB962C8B-B14F-4D97-AF65-F5344CB8AC3E}">
        <p14:creationId xmlns:p14="http://schemas.microsoft.com/office/powerpoint/2010/main" val="56488769"/>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ttangolo 3"/>
          <p:cNvSpPr>
            <a:spLocks noChangeArrowheads="1"/>
          </p:cNvSpPr>
          <p:nvPr/>
        </p:nvSpPr>
        <p:spPr bwMode="auto">
          <a:xfrm>
            <a:off x="250825" y="1083146"/>
            <a:ext cx="5545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dirty="0">
                <a:latin typeface="Comic Sans MS" panose="030F0702030302020204" pitchFamily="66" charset="0"/>
              </a:rPr>
              <a:t>[</a:t>
            </a:r>
            <a:r>
              <a:rPr lang="pl-PL" altLang="en-US" sz="1800" dirty="0">
                <a:latin typeface="Comic Sans MS" panose="030F0702030302020204" pitchFamily="66" charset="0"/>
              </a:rPr>
              <a:t>Odrzywolek</a:t>
            </a:r>
            <a:r>
              <a:rPr lang="it-IT" altLang="en-US" sz="1800" dirty="0">
                <a:latin typeface="Comic Sans MS" panose="030F0702030302020204" pitchFamily="66" charset="0"/>
              </a:rPr>
              <a:t> &amp;</a:t>
            </a:r>
            <a:r>
              <a:rPr lang="pl-PL" altLang="en-US" sz="1800" dirty="0">
                <a:latin typeface="Comic Sans MS" panose="030F0702030302020204" pitchFamily="66" charset="0"/>
              </a:rPr>
              <a:t> Plewa</a:t>
            </a:r>
            <a:r>
              <a:rPr lang="it-IT" altLang="en-US" sz="1800" dirty="0">
                <a:latin typeface="Comic Sans MS" panose="030F0702030302020204" pitchFamily="66" charset="0"/>
              </a:rPr>
              <a:t>, arXiV: 1006.0490] </a:t>
            </a:r>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277616"/>
            <a:ext cx="2935288" cy="14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CasellaDiTesto 5"/>
          <p:cNvSpPr txBox="1">
            <a:spLocks noChangeArrowheads="1"/>
          </p:cNvSpPr>
          <p:nvPr/>
        </p:nvSpPr>
        <p:spPr bwMode="auto">
          <a:xfrm>
            <a:off x="539750" y="1547500"/>
            <a:ext cx="46803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en-US" sz="1800" b="1" dirty="0">
                <a:solidFill>
                  <a:srgbClr val="FF0000"/>
                </a:solidFill>
                <a:latin typeface="微软雅黑" pitchFamily="34" charset="-122"/>
                <a:ea typeface="微软雅黑" pitchFamily="34" charset="-122"/>
                <a:cs typeface="+mj-cs"/>
              </a:rPr>
              <a:t>Neutrinos from thermal process (left) and </a:t>
            </a:r>
            <a:r>
              <a:rPr lang="en-US" altLang="en-US" sz="1800" b="1" dirty="0">
                <a:solidFill>
                  <a:srgbClr val="FF0000"/>
                </a:solidFill>
                <a:latin typeface="微软雅黑" pitchFamily="34" charset="-122"/>
                <a:ea typeface="微软雅黑" pitchFamily="34" charset="-122"/>
                <a:cs typeface="+mj-cs"/>
              </a:rPr>
              <a:t>w</a:t>
            </a:r>
            <a:r>
              <a:rPr lang="en-US" altLang="zh-CN" sz="1800" b="1" dirty="0">
                <a:solidFill>
                  <a:srgbClr val="FF0000"/>
                </a:solidFill>
                <a:latin typeface="微软雅黑" pitchFamily="34" charset="-122"/>
                <a:ea typeface="微软雅黑" pitchFamily="34" charset="-122"/>
                <a:cs typeface="+mj-cs"/>
              </a:rPr>
              <a:t>eak nuclear process (right)</a:t>
            </a:r>
            <a:endParaRPr lang="it-IT" altLang="en-US" sz="1800" b="1" dirty="0">
              <a:solidFill>
                <a:srgbClr val="FF0000"/>
              </a:solidFill>
              <a:latin typeface="微软雅黑" pitchFamily="34" charset="-122"/>
              <a:ea typeface="微软雅黑" pitchFamily="34" charset="-122"/>
              <a:cs typeface="+mj-cs"/>
            </a:endParaRPr>
          </a:p>
        </p:txBody>
      </p:sp>
      <p:sp>
        <p:nvSpPr>
          <p:cNvPr id="7" name="Connettore 6"/>
          <p:cNvSpPr/>
          <p:nvPr/>
        </p:nvSpPr>
        <p:spPr>
          <a:xfrm>
            <a:off x="323850" y="1628353"/>
            <a:ext cx="144463" cy="144463"/>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368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915047"/>
            <a:ext cx="8569325" cy="2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CasellaDiTesto 9"/>
          <p:cNvSpPr txBox="1">
            <a:spLocks noChangeArrowheads="1"/>
          </p:cNvSpPr>
          <p:nvPr/>
        </p:nvSpPr>
        <p:spPr bwMode="auto">
          <a:xfrm>
            <a:off x="5076056" y="1124744"/>
            <a:ext cx="38519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en-US" sz="1800" b="1" dirty="0">
                <a:solidFill>
                  <a:srgbClr val="0000FF"/>
                </a:solidFill>
                <a:latin typeface="微软雅黑" pitchFamily="34" charset="-122"/>
                <a:ea typeface="微软雅黑" pitchFamily="34" charset="-122"/>
                <a:cs typeface="+mj-cs"/>
              </a:rPr>
              <a:t>Possible detection for close-by SNe in future large detectors</a:t>
            </a:r>
          </a:p>
        </p:txBody>
      </p:sp>
      <p:sp>
        <p:nvSpPr>
          <p:cNvPr id="9" name="标题 1"/>
          <p:cNvSpPr>
            <a:spLocks noGrp="1"/>
          </p:cNvSpPr>
          <p:nvPr>
            <p:ph type="title"/>
          </p:nvPr>
        </p:nvSpPr>
        <p:spPr>
          <a:xfrm>
            <a:off x="457200" y="265113"/>
            <a:ext cx="8229600" cy="500062"/>
          </a:xfrm>
        </p:spPr>
        <p:txBody>
          <a:bodyPr/>
          <a:lstStyle/>
          <a:p>
            <a:r>
              <a:rPr lang="en-US" altLang="zh-CN" sz="2800" dirty="0" err="1"/>
              <a:t>Ia</a:t>
            </a:r>
            <a:r>
              <a:rPr lang="zh-CN" altLang="en-US" sz="2800" dirty="0"/>
              <a:t>型超新星产生的中微子</a:t>
            </a:r>
          </a:p>
        </p:txBody>
      </p:sp>
      <p:pic>
        <p:nvPicPr>
          <p:cNvPr id="2" name="图片 1"/>
          <p:cNvPicPr>
            <a:picLocks noChangeAspect="1"/>
          </p:cNvPicPr>
          <p:nvPr/>
        </p:nvPicPr>
        <p:blipFill>
          <a:blip r:embed="rId4"/>
          <a:stretch>
            <a:fillRect/>
          </a:stretch>
        </p:blipFill>
        <p:spPr>
          <a:xfrm>
            <a:off x="3707905" y="2282548"/>
            <a:ext cx="3024336" cy="1434484"/>
          </a:xfrm>
          <a:prstGeom prst="rect">
            <a:avLst/>
          </a:prstGeom>
        </p:spPr>
      </p:pic>
    </p:spTree>
    <p:extLst>
      <p:ext uri="{BB962C8B-B14F-4D97-AF65-F5344CB8AC3E}">
        <p14:creationId xmlns:p14="http://schemas.microsoft.com/office/powerpoint/2010/main" val="4112782037"/>
      </p:ext>
    </p:extLst>
  </p:cSld>
  <p:clrMapOvr>
    <a:masterClrMapping/>
  </p:clrMapOvr>
  <p:transition spd="med">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081014"/>
            <a:ext cx="8380412" cy="55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标题 1"/>
          <p:cNvSpPr>
            <a:spLocks noGrp="1"/>
          </p:cNvSpPr>
          <p:nvPr>
            <p:ph type="title"/>
          </p:nvPr>
        </p:nvSpPr>
        <p:spPr>
          <a:xfrm>
            <a:off x="457200" y="265113"/>
            <a:ext cx="8229600" cy="500062"/>
          </a:xfrm>
        </p:spPr>
        <p:txBody>
          <a:bodyPr/>
          <a:lstStyle/>
          <a:p>
            <a:r>
              <a:rPr lang="en-US" altLang="zh-CN" sz="2800" dirty="0" err="1"/>
              <a:t>Ia</a:t>
            </a:r>
            <a:r>
              <a:rPr lang="zh-CN" altLang="en-US" sz="2800" dirty="0"/>
              <a:t>型超新星中微子的探测</a:t>
            </a:r>
          </a:p>
        </p:txBody>
      </p:sp>
    </p:spTree>
    <p:extLst>
      <p:ext uri="{BB962C8B-B14F-4D97-AF65-F5344CB8AC3E}">
        <p14:creationId xmlns:p14="http://schemas.microsoft.com/office/powerpoint/2010/main" val="2466206120"/>
      </p:ext>
    </p:extLst>
  </p:cSld>
  <p:clrMapOvr>
    <a:masterClrMapping/>
  </p:clrMapOvr>
  <p:transition spd="med">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a:t>大质量恒星的燃烧阶段：</a:t>
            </a:r>
            <a:r>
              <a:rPr lang="en-US" altLang="zh-CN" sz="2400" dirty="0">
                <a:solidFill>
                  <a:srgbClr val="FF0000"/>
                </a:solidFill>
              </a:rPr>
              <a:t>15 solar mass</a:t>
            </a:r>
            <a:endParaRPr lang="zh-CN" altLang="en-US" sz="3200" dirty="0">
              <a:solidFill>
                <a:srgbClr val="FF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596" y="1052736"/>
            <a:ext cx="8467725"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226670"/>
      </p:ext>
    </p:extLst>
  </p:cSld>
  <p:clrMapOvr>
    <a:masterClrMapping/>
  </p:clrMapOvr>
  <p:transition spd="med">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5496" y="1093970"/>
            <a:ext cx="9045260" cy="5431374"/>
            <a:chOff x="-77722" y="304150"/>
            <a:chExt cx="9763060" cy="6776748"/>
          </a:xfrm>
        </p:grpSpPr>
        <p:sp useBgFill="1">
          <p:nvSpPr>
            <p:cNvPr id="39938" name="Rectangle 4"/>
            <p:cNvSpPr>
              <a:spLocks noChangeArrowheads="1"/>
            </p:cNvSpPr>
            <p:nvPr/>
          </p:nvSpPr>
          <p:spPr bwMode="auto">
            <a:xfrm>
              <a:off x="-77722" y="304150"/>
              <a:ext cx="9753601" cy="677674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宋体" charset="-122"/>
                <a:cs typeface="+mn-cs"/>
              </a:endParaRPr>
            </a:p>
          </p:txBody>
        </p:sp>
        <p:grpSp>
          <p:nvGrpSpPr>
            <p:cNvPr id="2" name="Group 5"/>
            <p:cNvGrpSpPr>
              <a:grpSpLocks/>
            </p:cNvGrpSpPr>
            <p:nvPr/>
          </p:nvGrpSpPr>
          <p:grpSpPr bwMode="auto">
            <a:xfrm>
              <a:off x="4953000" y="990600"/>
              <a:ext cx="4419600" cy="5638800"/>
              <a:chOff x="3120" y="624"/>
              <a:chExt cx="2784" cy="3552"/>
            </a:xfrm>
          </p:grpSpPr>
          <p:grpSp>
            <p:nvGrpSpPr>
              <p:cNvPr id="39957" name="Group 6"/>
              <p:cNvGrpSpPr>
                <a:grpSpLocks/>
              </p:cNvGrpSpPr>
              <p:nvPr/>
            </p:nvGrpSpPr>
            <p:grpSpPr bwMode="auto">
              <a:xfrm>
                <a:off x="3120" y="624"/>
                <a:ext cx="2784" cy="2832"/>
                <a:chOff x="3120" y="624"/>
                <a:chExt cx="2784" cy="2832"/>
              </a:xfrm>
            </p:grpSpPr>
            <p:sp>
              <p:nvSpPr>
                <p:cNvPr id="39960" name="Oval 7" descr="star2"/>
                <p:cNvSpPr>
                  <a:spLocks noChangeAspect="1" noChangeArrowheads="1"/>
                </p:cNvSpPr>
                <p:nvPr/>
              </p:nvSpPr>
              <p:spPr bwMode="auto">
                <a:xfrm>
                  <a:off x="3360" y="1152"/>
                  <a:ext cx="2304" cy="2304"/>
                </a:xfrm>
                <a:prstGeom prst="ellipse">
                  <a:avLst/>
                </a:prstGeom>
                <a:blipFill dpi="0" rotWithShape="0">
                  <a:blip r:embed="rId2"/>
                  <a:srcRect/>
                  <a:stretch>
                    <a:fillRect/>
                  </a:stretch>
                </a:blip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宋体" charset="-122"/>
                    <a:cs typeface="+mn-cs"/>
                  </a:endParaRPr>
                </a:p>
              </p:txBody>
            </p:sp>
            <p:sp>
              <p:nvSpPr>
                <p:cNvPr id="11272" name="Rectangle 8"/>
                <p:cNvSpPr>
                  <a:spLocks noChangeArrowheads="1"/>
                </p:cNvSpPr>
                <p:nvPr/>
              </p:nvSpPr>
              <p:spPr bwMode="auto">
                <a:xfrm>
                  <a:off x="3120" y="624"/>
                  <a:ext cx="2784" cy="336"/>
                </a:xfrm>
                <a:prstGeom prst="rect">
                  <a:avLst/>
                </a:prstGeom>
                <a:solidFill>
                  <a:srgbClr val="DDDDDD"/>
                </a:solidFill>
                <a:ln w="9525">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99"/>
                      </a:solidFill>
                      <a:effectLst>
                        <a:outerShdw blurRad="38100" dist="38100" dir="2700000" algn="tl">
                          <a:srgbClr val="000000"/>
                        </a:outerShdw>
                      </a:effectLst>
                      <a:uLnTx/>
                      <a:uFillTx/>
                      <a:latin typeface="Trebuchet MS" pitchFamily="34" charset="0"/>
                      <a:ea typeface="宋体" charset="-122"/>
                      <a:cs typeface="+mn-cs"/>
                    </a:rPr>
                    <a:t>Helium-burning star</a:t>
                  </a:r>
                </a:p>
              </p:txBody>
            </p:sp>
          </p:grpSp>
          <p:sp>
            <p:nvSpPr>
              <p:cNvPr id="11273" name="AutoShape 9"/>
              <p:cNvSpPr>
                <a:spLocks noChangeArrowheads="1"/>
              </p:cNvSpPr>
              <p:nvPr/>
            </p:nvSpPr>
            <p:spPr bwMode="auto">
              <a:xfrm>
                <a:off x="3312" y="3600"/>
                <a:ext cx="1050" cy="576"/>
              </a:xfrm>
              <a:prstGeom prst="wedgeRectCallout">
                <a:avLst>
                  <a:gd name="adj1" fmla="val 63523"/>
                  <a:gd name="adj2" fmla="val -270139"/>
                </a:avLst>
              </a:prstGeom>
              <a:solidFill>
                <a:srgbClr val="CC0000"/>
              </a:solidFill>
              <a:ln w="9525">
                <a:solidFill>
                  <a:schemeClr val="tx1"/>
                </a:solidFill>
                <a:miter lim="800000"/>
                <a:headEnd/>
                <a:tailEnd/>
              </a:ln>
              <a:effectLst/>
            </p:spPr>
            <p:txBody>
              <a:bodyPr wrap="none" lIns="97530" tIns="48765" rIns="97530" bIns="48765" anchor="ctr"/>
              <a:lstStyle/>
              <a:p>
                <a:pPr marL="0" marR="0" lvl="0" indent="0" algn="ctr" defTabSz="9747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rebuchet MS" pitchFamily="34" charset="0"/>
                    <a:ea typeface="宋体" charset="-122"/>
                    <a:cs typeface="+mn-cs"/>
                  </a:rPr>
                  <a:t>Helium</a:t>
                </a:r>
              </a:p>
              <a:p>
                <a:pPr marL="0" marR="0" lvl="0" indent="0" algn="ctr" defTabSz="9747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rebuchet MS" pitchFamily="34" charset="0"/>
                    <a:ea typeface="宋体" charset="-122"/>
                    <a:cs typeface="+mn-cs"/>
                  </a:rPr>
                  <a:t>Burning</a:t>
                </a:r>
                <a:endParaRPr kumimoji="0" lang="de-DE"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rebuchet MS" pitchFamily="34" charset="0"/>
                  <a:ea typeface="宋体" charset="-122"/>
                  <a:cs typeface="+mn-cs"/>
                </a:endParaRPr>
              </a:p>
            </p:txBody>
          </p:sp>
          <p:sp>
            <p:nvSpPr>
              <p:cNvPr id="11274" name="AutoShape 10"/>
              <p:cNvSpPr>
                <a:spLocks noChangeArrowheads="1"/>
              </p:cNvSpPr>
              <p:nvPr/>
            </p:nvSpPr>
            <p:spPr bwMode="auto">
              <a:xfrm>
                <a:off x="4560" y="3600"/>
                <a:ext cx="1152" cy="576"/>
              </a:xfrm>
              <a:prstGeom prst="wedgeRectCallout">
                <a:avLst>
                  <a:gd name="adj1" fmla="val -37759"/>
                  <a:gd name="adj2" fmla="val -189412"/>
                </a:avLst>
              </a:prstGeom>
              <a:solidFill>
                <a:srgbClr val="CC0000"/>
              </a:solidFill>
              <a:ln w="9525">
                <a:solidFill>
                  <a:schemeClr val="tx1"/>
                </a:solidFill>
                <a:miter lim="800000"/>
                <a:headEnd/>
                <a:tailEnd/>
              </a:ln>
              <a:effectLst/>
            </p:spPr>
            <p:txBody>
              <a:bodyPr wrap="none" lIns="97530" tIns="48765" rIns="97530" bIns="48765" anchor="ctr"/>
              <a:lstStyle/>
              <a:p>
                <a:pPr marL="0" marR="0" lvl="0" indent="0" algn="ctr" defTabSz="9747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rebuchet MS" pitchFamily="34" charset="0"/>
                    <a:ea typeface="宋体" charset="-122"/>
                    <a:cs typeface="+mn-cs"/>
                  </a:rPr>
                  <a:t>Hydrogen</a:t>
                </a:r>
              </a:p>
              <a:p>
                <a:pPr marL="0" marR="0" lvl="0" indent="0" algn="ctr" defTabSz="9747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rebuchet MS" pitchFamily="34" charset="0"/>
                    <a:ea typeface="宋体" charset="-122"/>
                    <a:cs typeface="+mn-cs"/>
                  </a:rPr>
                  <a:t>Burning</a:t>
                </a:r>
                <a:endParaRPr kumimoji="0" lang="de-DE"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rebuchet MS" pitchFamily="34" charset="0"/>
                  <a:ea typeface="宋体" charset="-122"/>
                  <a:cs typeface="+mn-cs"/>
                </a:endParaRPr>
              </a:p>
            </p:txBody>
          </p:sp>
        </p:grpSp>
        <p:grpSp>
          <p:nvGrpSpPr>
            <p:cNvPr id="39940" name="Group 11"/>
            <p:cNvGrpSpPr>
              <a:grpSpLocks/>
            </p:cNvGrpSpPr>
            <p:nvPr/>
          </p:nvGrpSpPr>
          <p:grpSpPr bwMode="auto">
            <a:xfrm>
              <a:off x="304800" y="990600"/>
              <a:ext cx="4419600" cy="5257800"/>
              <a:chOff x="192" y="624"/>
              <a:chExt cx="2784" cy="3312"/>
            </a:xfrm>
          </p:grpSpPr>
          <p:sp>
            <p:nvSpPr>
              <p:cNvPr id="39954" name="Oval 12" descr="star1"/>
              <p:cNvSpPr>
                <a:spLocks noChangeAspect="1" noChangeArrowheads="1"/>
              </p:cNvSpPr>
              <p:nvPr/>
            </p:nvSpPr>
            <p:spPr bwMode="auto">
              <a:xfrm>
                <a:off x="624" y="1344"/>
                <a:ext cx="1920" cy="1920"/>
              </a:xfrm>
              <a:prstGeom prst="ellipse">
                <a:avLst/>
              </a:prstGeom>
              <a:blipFill dpi="0" rotWithShape="0">
                <a:blip r:embed="rId3"/>
                <a:srcRect/>
                <a:stretch>
                  <a:fillRect/>
                </a:stretch>
              </a:blip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宋体" charset="-122"/>
                  <a:cs typeface="+mn-cs"/>
                </a:endParaRPr>
              </a:p>
            </p:txBody>
          </p:sp>
          <p:sp>
            <p:nvSpPr>
              <p:cNvPr id="11277" name="Rectangle 13"/>
              <p:cNvSpPr>
                <a:spLocks noChangeArrowheads="1"/>
              </p:cNvSpPr>
              <p:nvPr/>
            </p:nvSpPr>
            <p:spPr bwMode="auto">
              <a:xfrm>
                <a:off x="192" y="624"/>
                <a:ext cx="2784" cy="336"/>
              </a:xfrm>
              <a:prstGeom prst="rect">
                <a:avLst/>
              </a:prstGeom>
              <a:solidFill>
                <a:srgbClr val="DDDDDD"/>
              </a:solidFill>
              <a:ln w="9525">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99"/>
                    </a:solidFill>
                    <a:effectLst>
                      <a:outerShdw blurRad="38100" dist="38100" dir="2700000" algn="tl">
                        <a:srgbClr val="000000"/>
                      </a:outerShdw>
                    </a:effectLst>
                    <a:uLnTx/>
                    <a:uFillTx/>
                    <a:latin typeface="Trebuchet MS" pitchFamily="34" charset="0"/>
                    <a:ea typeface="宋体" charset="-122"/>
                    <a:cs typeface="+mn-cs"/>
                  </a:rPr>
                  <a:t>Main-sequence star</a:t>
                </a:r>
              </a:p>
            </p:txBody>
          </p:sp>
          <p:sp>
            <p:nvSpPr>
              <p:cNvPr id="11278" name="AutoShape 14"/>
              <p:cNvSpPr>
                <a:spLocks noChangeArrowheads="1"/>
              </p:cNvSpPr>
              <p:nvPr/>
            </p:nvSpPr>
            <p:spPr bwMode="auto">
              <a:xfrm>
                <a:off x="624" y="3600"/>
                <a:ext cx="1920" cy="336"/>
              </a:xfrm>
              <a:prstGeom prst="wedgeRectCallout">
                <a:avLst>
                  <a:gd name="adj1" fmla="val -727"/>
                  <a:gd name="adj2" fmla="val -430653"/>
                </a:avLst>
              </a:prstGeom>
              <a:solidFill>
                <a:srgbClr val="CC0000"/>
              </a:solidFill>
              <a:ln w="9525">
                <a:solidFill>
                  <a:schemeClr val="tx1"/>
                </a:solidFill>
                <a:miter lim="800000"/>
                <a:headEnd/>
                <a:tailEnd/>
              </a:ln>
              <a:effectLst/>
            </p:spPr>
            <p:txBody>
              <a:bodyPr wrap="none" lIns="97530" tIns="48765" rIns="97530" bIns="48765" anchor="ctr"/>
              <a:lstStyle/>
              <a:p>
                <a:pPr marL="0" marR="0" lvl="0" indent="0" algn="ctr" defTabSz="9747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rebuchet MS" pitchFamily="34" charset="0"/>
                    <a:ea typeface="宋体" charset="-122"/>
                    <a:cs typeface="+mn-cs"/>
                  </a:rPr>
                  <a:t>Hydrogen Burning</a:t>
                </a:r>
                <a:endParaRPr kumimoji="0" lang="de-DE"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rebuchet MS" pitchFamily="34" charset="0"/>
                  <a:ea typeface="宋体" charset="-122"/>
                  <a:cs typeface="+mn-cs"/>
                </a:endParaRPr>
              </a:p>
            </p:txBody>
          </p:sp>
        </p:grpSp>
        <p:sp useBgFill="1">
          <p:nvSpPr>
            <p:cNvPr id="11279" name="Rectangle 15"/>
            <p:cNvSpPr>
              <a:spLocks noChangeArrowheads="1"/>
            </p:cNvSpPr>
            <p:nvPr/>
          </p:nvSpPr>
          <p:spPr bwMode="auto">
            <a:xfrm>
              <a:off x="198438" y="762000"/>
              <a:ext cx="4878387" cy="626745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宋体" charset="-122"/>
                <a:cs typeface="+mn-cs"/>
              </a:endParaRPr>
            </a:p>
          </p:txBody>
        </p:sp>
        <p:grpSp>
          <p:nvGrpSpPr>
            <p:cNvPr id="5" name="Group 16"/>
            <p:cNvGrpSpPr>
              <a:grpSpLocks/>
            </p:cNvGrpSpPr>
            <p:nvPr/>
          </p:nvGrpSpPr>
          <p:grpSpPr bwMode="auto">
            <a:xfrm>
              <a:off x="250825" y="881514"/>
              <a:ext cx="4392613" cy="5571674"/>
              <a:chOff x="96" y="563"/>
              <a:chExt cx="2977" cy="3469"/>
            </a:xfrm>
          </p:grpSpPr>
          <p:sp>
            <p:nvSpPr>
              <p:cNvPr id="11281" name="Rectangle 17"/>
              <p:cNvSpPr>
                <a:spLocks noChangeArrowheads="1"/>
              </p:cNvSpPr>
              <p:nvPr/>
            </p:nvSpPr>
            <p:spPr bwMode="auto">
              <a:xfrm>
                <a:off x="192" y="563"/>
                <a:ext cx="2785" cy="336"/>
              </a:xfrm>
              <a:prstGeom prst="rect">
                <a:avLst/>
              </a:prstGeom>
              <a:solidFill>
                <a:srgbClr val="DDDDDD"/>
              </a:solidFill>
              <a:ln w="9525">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99"/>
                    </a:solidFill>
                    <a:effectLst>
                      <a:outerShdw blurRad="38100" dist="38100" dir="2700000" algn="tl">
                        <a:srgbClr val="000000"/>
                      </a:outerShdw>
                    </a:effectLst>
                    <a:uLnTx/>
                    <a:uFillTx/>
                    <a:latin typeface="Trebuchet MS" pitchFamily="34" charset="0"/>
                    <a:ea typeface="宋体" charset="-122"/>
                    <a:cs typeface="+mn-cs"/>
                  </a:rPr>
                  <a:t>Onion structure</a:t>
                </a:r>
              </a:p>
            </p:txBody>
          </p:sp>
          <p:sp>
            <p:nvSpPr>
              <p:cNvPr id="11282" name="Oval 18" descr="bigstar"/>
              <p:cNvSpPr>
                <a:spLocks noChangeAspect="1" noChangeArrowheads="1"/>
              </p:cNvSpPr>
              <p:nvPr/>
            </p:nvSpPr>
            <p:spPr bwMode="auto">
              <a:xfrm>
                <a:off x="96" y="1056"/>
                <a:ext cx="2977" cy="2976"/>
              </a:xfrm>
              <a:prstGeom prst="ellipse">
                <a:avLst/>
              </a:prstGeom>
              <a:blipFill dpi="0" rotWithShape="0">
                <a:blip r:embed="rId4" cstate="print"/>
                <a:srcRect/>
                <a:stretch>
                  <a:fillRect/>
                </a:stretch>
              </a:blipFill>
              <a:ln w="9525">
                <a:solidFill>
                  <a:schemeClr val="tx1"/>
                </a:solidFill>
                <a:round/>
                <a:headEnd/>
                <a:tailEnd/>
              </a:ln>
              <a:effectLst>
                <a:outerShdw dist="17961" dir="27000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a:ea typeface="宋体" charset="-122"/>
                  <a:cs typeface="+mn-cs"/>
                </a:endParaRPr>
              </a:p>
            </p:txBody>
          </p:sp>
        </p:grpSp>
        <p:sp useBgFill="1">
          <p:nvSpPr>
            <p:cNvPr id="11283" name="Rectangle 19"/>
            <p:cNvSpPr>
              <a:spLocks noChangeArrowheads="1"/>
            </p:cNvSpPr>
            <p:nvPr/>
          </p:nvSpPr>
          <p:spPr bwMode="auto">
            <a:xfrm>
              <a:off x="5037138" y="857250"/>
              <a:ext cx="4648200" cy="6172200"/>
            </a:xfrm>
            <a:prstGeom prst="rect">
              <a:avLst/>
            </a:prstGeom>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33399"/>
                </a:solidFill>
                <a:effectLst>
                  <a:outerShdw blurRad="38100" dist="38100" dir="2700000" algn="tl">
                    <a:srgbClr val="C0C0C0"/>
                  </a:outerShdw>
                </a:effectLst>
                <a:uLnTx/>
                <a:uFillTx/>
                <a:latin typeface="Comic Sans MS" pitchFamily="66" charset="0"/>
                <a:ea typeface="宋体" charset="-122"/>
                <a:cs typeface="+mn-cs"/>
                <a:sym typeface="Symbol" pitchFamily="18"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33399"/>
                </a:solidFill>
                <a:effectLst>
                  <a:outerShdw blurRad="38100" dist="38100" dir="2700000" algn="tl">
                    <a:srgbClr val="C0C0C0"/>
                  </a:outerShdw>
                </a:effectLst>
                <a:uLnTx/>
                <a:uFillTx/>
                <a:latin typeface="Comic Sans MS" pitchFamily="66" charset="0"/>
                <a:ea typeface="宋体" charset="-122"/>
                <a:cs typeface="+mn-cs"/>
              </a:endParaRPr>
            </a:p>
          </p:txBody>
        </p:sp>
        <p:sp>
          <p:nvSpPr>
            <p:cNvPr id="11284" name="Rectangle 20"/>
            <p:cNvSpPr>
              <a:spLocks noChangeArrowheads="1"/>
            </p:cNvSpPr>
            <p:nvPr/>
          </p:nvSpPr>
          <p:spPr bwMode="auto">
            <a:xfrm>
              <a:off x="1403350" y="5157788"/>
              <a:ext cx="2808288" cy="1600200"/>
            </a:xfrm>
            <a:prstGeom prst="rect">
              <a:avLst/>
            </a:prstGeom>
            <a:solidFill>
              <a:srgbClr val="DDDDDD"/>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rPr>
                <a:t>Degenerate iron core:</a:t>
              </a:r>
            </a:p>
            <a:p>
              <a:pPr marL="0" marR="0" lvl="0" indent="0" algn="l" defTabSz="914400" rtl="0" eaLnBrk="1" fontAlgn="auto" latinLnBrk="0" hangingPunct="1">
                <a:lnSpc>
                  <a:spcPct val="100000"/>
                </a:lnSpc>
                <a:spcBef>
                  <a:spcPts val="0"/>
                </a:spcBef>
                <a:spcAft>
                  <a:spcPts val="0"/>
                </a:spcAft>
                <a:buClrTx/>
                <a:buSzTx/>
                <a:buFont typeface="Symbol" pitchFamily="18" charset="2"/>
                <a:buNone/>
                <a:tabLst/>
                <a:defRPr/>
              </a:pPr>
              <a:r>
                <a:rPr kumimoji="0" lang="en-US" sz="1600" b="1" i="0" u="none" strike="noStrike" kern="1200" cap="none" spc="0" normalizeH="0" baseline="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sym typeface="Symbol" pitchFamily="18" charset="2"/>
                </a:rPr>
                <a:t>  </a:t>
              </a:r>
              <a:r>
                <a:rPr kumimoji="0" lang="en-US" sz="1600" b="1" i="0" u="none" strike="noStrike" kern="1200" cap="none" spc="0" normalizeH="0" baseline="0" noProof="0" dirty="0">
                  <a:ln>
                    <a:noFill/>
                  </a:ln>
                  <a:solidFill>
                    <a:srgbClr val="404040"/>
                  </a:solidFill>
                  <a:effectLst>
                    <a:outerShdw blurRad="38100" dist="38100" dir="2700000" algn="tl">
                      <a:srgbClr val="000000"/>
                    </a:outerShdw>
                  </a:effectLst>
                  <a:uLnTx/>
                  <a:uFillTx/>
                  <a:latin typeface="Symbol" pitchFamily="18" charset="2"/>
                  <a:ea typeface="宋体" charset="-122"/>
                  <a:cs typeface="+mn-cs"/>
                  <a:sym typeface="Symbol" pitchFamily="18" charset="2"/>
                </a:rPr>
                <a:t>r</a:t>
              </a:r>
              <a:r>
                <a:rPr kumimoji="0" lang="en-US" sz="1600" b="0" i="0" u="none" strike="noStrike" kern="1200" cap="none" spc="0" normalizeH="0" baseline="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sym typeface="Symbol" pitchFamily="18" charset="2"/>
                </a:rPr>
                <a:t>   </a:t>
              </a:r>
              <a:r>
                <a:rPr kumimoji="0" lang="en-US" sz="1200" b="0" i="0" u="none" strike="noStrike" kern="1200" cap="none" spc="0" normalizeH="0" baseline="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sym typeface="Symbol" pitchFamily="18" charset="2"/>
                </a:rPr>
                <a:t>  </a:t>
              </a:r>
              <a:r>
                <a:rPr kumimoji="0" lang="en-US" sz="1600" b="0" i="0" u="none" strike="noStrike" kern="1200" cap="none" spc="0" normalizeH="0" baseline="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sym typeface="Symbol" pitchFamily="18" charset="2"/>
                </a:rPr>
                <a:t> 10</a:t>
              </a:r>
              <a:r>
                <a:rPr kumimoji="0" lang="en-US" sz="1800" b="0" i="0" u="none" strike="noStrike" kern="1200" cap="none" spc="0" normalizeH="0" baseline="3000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sym typeface="Symbol" pitchFamily="18" charset="2"/>
                </a:rPr>
                <a:t>9</a:t>
              </a:r>
              <a:r>
                <a:rPr kumimoji="0" lang="en-US" sz="1600" b="0" i="0" u="none" strike="noStrike" kern="1200" cap="none" spc="0" normalizeH="0" baseline="3000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sym typeface="Symbol" pitchFamily="18" charset="2"/>
                </a:rPr>
                <a:t> </a:t>
              </a:r>
              <a:r>
                <a:rPr kumimoji="0" lang="en-US" sz="1600" b="0" i="0" u="none" strike="noStrike" kern="1200" cap="none" spc="0" normalizeH="0" baseline="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sym typeface="Symbol" pitchFamily="18" charset="2"/>
                </a:rPr>
                <a:t> g cm</a:t>
              </a:r>
              <a:r>
                <a:rPr kumimoji="0" lang="en-US" sz="1800" b="0" i="0" u="none" strike="noStrike" kern="1200" cap="none" spc="0" normalizeH="0" baseline="30000" noProof="0" dirty="0">
                  <a:ln>
                    <a:noFill/>
                  </a:ln>
                  <a:solidFill>
                    <a:srgbClr val="404040"/>
                  </a:solidFill>
                  <a:effectLst>
                    <a:outerShdw blurRad="38100" dist="38100" dir="2700000" algn="tl">
                      <a:srgbClr val="000000"/>
                    </a:outerShdw>
                  </a:effectLst>
                  <a:uLnTx/>
                  <a:uFillTx/>
                  <a:latin typeface="Symbol" pitchFamily="18" charset="2"/>
                  <a:ea typeface="宋体" charset="-122"/>
                  <a:cs typeface="+mn-cs"/>
                  <a:sym typeface="Symbol" pitchFamily="18" charset="2"/>
                </a:rPr>
                <a:t>-</a:t>
              </a:r>
              <a:r>
                <a:rPr kumimoji="0" lang="en-US" sz="1800" b="0" i="0" u="none" strike="noStrike" kern="1200" cap="none" spc="0" normalizeH="0" baseline="3000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sym typeface="Symbol" pitchFamily="18" charset="2"/>
                </a:rPr>
                <a:t>3</a:t>
              </a:r>
            </a:p>
            <a:p>
              <a:pPr marL="0" marR="0" lvl="0" indent="0" algn="l" defTabSz="914400" rtl="0" eaLnBrk="1" fontAlgn="auto" latinLnBrk="0" hangingPunct="1">
                <a:lnSpc>
                  <a:spcPct val="100000"/>
                </a:lnSpc>
                <a:spcBef>
                  <a:spcPts val="0"/>
                </a:spcBef>
                <a:spcAft>
                  <a:spcPts val="0"/>
                </a:spcAft>
                <a:buClrTx/>
                <a:buSzTx/>
                <a:buFont typeface="Symbol" pitchFamily="18" charset="2"/>
                <a:buNone/>
                <a:tabLst/>
                <a:defRPr/>
              </a:pPr>
              <a:r>
                <a:rPr kumimoji="0" lang="en-US" sz="1600" b="0" i="0" u="none" strike="noStrike" kern="1200" cap="none" spc="0" normalizeH="0" baseline="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rPr>
                <a:t>  T   </a:t>
              </a:r>
              <a:r>
                <a:rPr kumimoji="0" lang="en-US" sz="1200" b="0" i="0" u="none" strike="noStrike" kern="1200" cap="none" spc="0" normalizeH="0" baseline="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rPr>
                <a:t> </a:t>
              </a:r>
              <a:r>
                <a:rPr kumimoji="0" lang="en-US" sz="1100" b="0" i="0" u="none" strike="noStrike" kern="1200" cap="none" spc="0" normalizeH="0" baseline="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rPr>
                <a:t> </a:t>
              </a:r>
              <a:r>
                <a:rPr kumimoji="0" lang="en-US" sz="1600" b="0" i="0" u="none" strike="noStrike" kern="1200" cap="none" spc="0" normalizeH="0" baseline="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sym typeface="Symbol" pitchFamily="18" charset="2"/>
                </a:rPr>
                <a:t> 10</a:t>
              </a:r>
              <a:r>
                <a:rPr kumimoji="0" lang="en-US" sz="1800" b="0" i="0" u="none" strike="noStrike" kern="1200" cap="none" spc="0" normalizeH="0" baseline="3000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sym typeface="Symbol" pitchFamily="18" charset="2"/>
                </a:rPr>
                <a:t>10 </a:t>
              </a:r>
              <a:r>
                <a:rPr kumimoji="0" lang="en-US" sz="1600" b="0" i="0" u="none" strike="noStrike" kern="1200" cap="none" spc="0" normalizeH="0" baseline="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sym typeface="Symbol" pitchFamily="18" charset="2"/>
                </a:rPr>
                <a:t> K</a:t>
              </a:r>
            </a:p>
            <a:p>
              <a:pPr marL="0" marR="0" lvl="0" indent="0" algn="l" defTabSz="914400" rtl="0" eaLnBrk="1" fontAlgn="auto" latinLnBrk="0" hangingPunct="1">
                <a:lnSpc>
                  <a:spcPct val="100000"/>
                </a:lnSpc>
                <a:spcBef>
                  <a:spcPts val="0"/>
                </a:spcBef>
                <a:spcAft>
                  <a:spcPts val="0"/>
                </a:spcAft>
                <a:buClrTx/>
                <a:buSzTx/>
                <a:buFont typeface="Symbol" pitchFamily="18" charset="2"/>
                <a:buNone/>
                <a:tabLst/>
                <a:defRPr/>
              </a:pPr>
              <a:r>
                <a:rPr kumimoji="0" lang="en-US" sz="1600" b="0" i="0" u="none" strike="noStrike" kern="1200" cap="none" spc="0" normalizeH="0" baseline="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rPr>
                <a:t>  </a:t>
              </a:r>
              <a:r>
                <a:rPr kumimoji="0" lang="en-US" sz="1600" b="0" i="0" u="none" strike="noStrike" kern="1200" cap="none" spc="0" normalizeH="0" baseline="0" noProof="0" dirty="0" err="1">
                  <a:ln>
                    <a:noFill/>
                  </a:ln>
                  <a:solidFill>
                    <a:srgbClr val="404040"/>
                  </a:solidFill>
                  <a:effectLst>
                    <a:outerShdw blurRad="38100" dist="38100" dir="2700000" algn="tl">
                      <a:srgbClr val="000000"/>
                    </a:outerShdw>
                  </a:effectLst>
                  <a:uLnTx/>
                  <a:uFillTx/>
                  <a:latin typeface="Trebuchet MS" pitchFamily="34" charset="0"/>
                  <a:ea typeface="宋体" charset="-122"/>
                  <a:cs typeface="+mn-cs"/>
                </a:rPr>
                <a:t>M</a:t>
              </a:r>
              <a:r>
                <a:rPr kumimoji="0" lang="en-US" sz="1800" b="0" i="0" u="none" strike="noStrike" kern="1200" cap="none" spc="0" normalizeH="0" baseline="-25000" noProof="0" dirty="0" err="1">
                  <a:ln>
                    <a:noFill/>
                  </a:ln>
                  <a:solidFill>
                    <a:srgbClr val="404040"/>
                  </a:solidFill>
                  <a:effectLst>
                    <a:outerShdw blurRad="38100" dist="38100" dir="2700000" algn="tl">
                      <a:srgbClr val="000000"/>
                    </a:outerShdw>
                  </a:effectLst>
                  <a:uLnTx/>
                  <a:uFillTx/>
                  <a:latin typeface="Trebuchet MS" pitchFamily="34" charset="0"/>
                  <a:ea typeface="宋体" charset="-122"/>
                  <a:cs typeface="+mn-cs"/>
                </a:rPr>
                <a:t>Fe</a:t>
              </a:r>
              <a:r>
                <a:rPr kumimoji="0" lang="en-US" sz="1600" b="0" i="0" u="none" strike="noStrike" kern="1200" cap="none" spc="0" normalizeH="0" baseline="-2500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rPr>
                <a:t>  </a:t>
              </a:r>
              <a:r>
                <a:rPr kumimoji="0" lang="en-US" sz="1600" b="0" i="0" u="none" strike="noStrike" kern="1200" cap="none" spc="0" normalizeH="0" baseline="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sym typeface="Symbol" pitchFamily="18" charset="2"/>
                </a:rPr>
                <a:t> 1.5 </a:t>
              </a:r>
              <a:r>
                <a:rPr kumimoji="0" lang="en-US" sz="1600" b="0" i="0" u="none" strike="noStrike" kern="1200" cap="none" spc="0" normalizeH="0" baseline="0" noProof="0" dirty="0" err="1">
                  <a:ln>
                    <a:noFill/>
                  </a:ln>
                  <a:solidFill>
                    <a:srgbClr val="404040"/>
                  </a:solidFill>
                  <a:effectLst>
                    <a:outerShdw blurRad="38100" dist="38100" dir="2700000" algn="tl">
                      <a:srgbClr val="000000"/>
                    </a:outerShdw>
                  </a:effectLst>
                  <a:uLnTx/>
                  <a:uFillTx/>
                  <a:latin typeface="Trebuchet MS" pitchFamily="34" charset="0"/>
                  <a:ea typeface="宋体" charset="-122"/>
                  <a:cs typeface="+mn-cs"/>
                  <a:sym typeface="Symbol" pitchFamily="18" charset="2"/>
                </a:rPr>
                <a:t>M</a:t>
              </a:r>
              <a:r>
                <a:rPr kumimoji="0" lang="en-US" sz="1800" b="0" i="0" u="none" strike="noStrike" kern="1200" cap="none" spc="0" normalizeH="0" baseline="-25000" noProof="0" dirty="0" err="1">
                  <a:ln>
                    <a:noFill/>
                  </a:ln>
                  <a:solidFill>
                    <a:srgbClr val="404040"/>
                  </a:solidFill>
                  <a:effectLst>
                    <a:outerShdw blurRad="38100" dist="38100" dir="2700000" algn="tl">
                      <a:srgbClr val="000000"/>
                    </a:outerShdw>
                  </a:effectLst>
                  <a:uLnTx/>
                  <a:uFillTx/>
                  <a:latin typeface="Trebuchet MS" pitchFamily="34" charset="0"/>
                  <a:ea typeface="宋体" charset="-122"/>
                  <a:cs typeface="+mn-cs"/>
                  <a:sym typeface="Symbol" pitchFamily="18" charset="2"/>
                </a:rPr>
                <a:t>sun</a:t>
              </a:r>
              <a:endParaRPr kumimoji="0" lang="en-US" sz="1800" b="0" i="0" u="none" strike="noStrike" kern="1200" cap="none" spc="0" normalizeH="0" baseline="-2500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sym typeface="Symbol" pitchFamily="18" charset="2"/>
              </a:endParaRPr>
            </a:p>
            <a:p>
              <a:pPr marL="0" marR="0" lvl="0" indent="0" algn="l" defTabSz="914400" rtl="0" eaLnBrk="1" fontAlgn="auto" latinLnBrk="0" hangingPunct="1">
                <a:lnSpc>
                  <a:spcPct val="100000"/>
                </a:lnSpc>
                <a:spcBef>
                  <a:spcPts val="0"/>
                </a:spcBef>
                <a:spcAft>
                  <a:spcPts val="0"/>
                </a:spcAft>
                <a:buClrTx/>
                <a:buSzTx/>
                <a:buFont typeface="Symbol" pitchFamily="18" charset="2"/>
                <a:buNone/>
                <a:tabLst/>
                <a:defRPr/>
              </a:pPr>
              <a:r>
                <a:rPr kumimoji="0" lang="en-US" sz="1600" b="0" i="0" u="none" strike="noStrike" kern="1200" cap="none" spc="0" normalizeH="0" baseline="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rPr>
                <a:t>  </a:t>
              </a:r>
              <a:r>
                <a:rPr kumimoji="0" lang="en-US" sz="1600" b="0" i="0" u="none" strike="noStrike" kern="1200" cap="none" spc="0" normalizeH="0" baseline="0" noProof="0" dirty="0" err="1">
                  <a:ln>
                    <a:noFill/>
                  </a:ln>
                  <a:solidFill>
                    <a:srgbClr val="404040"/>
                  </a:solidFill>
                  <a:effectLst>
                    <a:outerShdw blurRad="38100" dist="38100" dir="2700000" algn="tl">
                      <a:srgbClr val="000000"/>
                    </a:outerShdw>
                  </a:effectLst>
                  <a:uLnTx/>
                  <a:uFillTx/>
                  <a:latin typeface="Trebuchet MS" pitchFamily="34" charset="0"/>
                  <a:ea typeface="宋体" charset="-122"/>
                  <a:cs typeface="+mn-cs"/>
                </a:rPr>
                <a:t>R</a:t>
              </a:r>
              <a:r>
                <a:rPr kumimoji="0" lang="en-US" sz="1800" b="0" i="0" u="none" strike="noStrike" kern="1200" cap="none" spc="0" normalizeH="0" baseline="-25000" noProof="0" dirty="0" err="1">
                  <a:ln>
                    <a:noFill/>
                  </a:ln>
                  <a:solidFill>
                    <a:srgbClr val="404040"/>
                  </a:solidFill>
                  <a:effectLst>
                    <a:outerShdw blurRad="38100" dist="38100" dir="2700000" algn="tl">
                      <a:srgbClr val="000000"/>
                    </a:outerShdw>
                  </a:effectLst>
                  <a:uLnTx/>
                  <a:uFillTx/>
                  <a:latin typeface="Trebuchet MS" pitchFamily="34" charset="0"/>
                  <a:ea typeface="宋体" charset="-122"/>
                  <a:cs typeface="+mn-cs"/>
                </a:rPr>
                <a:t>Fe</a:t>
              </a:r>
              <a:r>
                <a:rPr kumimoji="0" lang="en-US" sz="1600" b="0" i="0" u="none" strike="noStrike" kern="1200" cap="none" spc="0" normalizeH="0" baseline="-2500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rPr>
                <a:t>  </a:t>
              </a:r>
              <a:r>
                <a:rPr kumimoji="0" lang="en-US" sz="1200" b="0" i="0" u="none" strike="noStrike" kern="1200" cap="none" spc="0" normalizeH="0" baseline="-2500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rPr>
                <a:t> </a:t>
              </a:r>
              <a:r>
                <a:rPr kumimoji="0" lang="en-US" sz="1600" b="0" i="0" u="none" strike="noStrike" kern="1200" cap="none" spc="0" normalizeH="0" baseline="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sym typeface="Symbol" pitchFamily="18" charset="2"/>
                </a:rPr>
                <a:t> 8000 km</a:t>
              </a:r>
              <a:endParaRPr kumimoji="0" lang="en-US" sz="1600" b="0" i="0" u="none" strike="noStrike" kern="1200" cap="none" spc="0" normalizeH="0" baseline="0" noProof="0" dirty="0">
                <a:ln>
                  <a:noFill/>
                </a:ln>
                <a:solidFill>
                  <a:srgbClr val="404040"/>
                </a:solidFill>
                <a:effectLst>
                  <a:outerShdw blurRad="38100" dist="38100" dir="2700000" algn="tl">
                    <a:srgbClr val="000000"/>
                  </a:outerShdw>
                </a:effectLst>
                <a:uLnTx/>
                <a:uFillTx/>
                <a:latin typeface="Trebuchet MS" pitchFamily="34" charset="0"/>
                <a:ea typeface="宋体" charset="-122"/>
                <a:cs typeface="+mn-cs"/>
              </a:endParaRPr>
            </a:p>
          </p:txBody>
        </p:sp>
        <p:grpSp>
          <p:nvGrpSpPr>
            <p:cNvPr id="6" name="Group 21"/>
            <p:cNvGrpSpPr>
              <a:grpSpLocks/>
            </p:cNvGrpSpPr>
            <p:nvPr/>
          </p:nvGrpSpPr>
          <p:grpSpPr bwMode="auto">
            <a:xfrm>
              <a:off x="1736725" y="881567"/>
              <a:ext cx="7659688" cy="5068383"/>
              <a:chOff x="1079" y="563"/>
              <a:chExt cx="4825" cy="3107"/>
            </a:xfrm>
          </p:grpSpPr>
          <p:sp>
            <p:nvSpPr>
              <p:cNvPr id="11286" name="Rectangle 22"/>
              <p:cNvSpPr>
                <a:spLocks noChangeArrowheads="1"/>
              </p:cNvSpPr>
              <p:nvPr/>
            </p:nvSpPr>
            <p:spPr bwMode="auto">
              <a:xfrm>
                <a:off x="3120" y="563"/>
                <a:ext cx="2784" cy="336"/>
              </a:xfrm>
              <a:prstGeom prst="rect">
                <a:avLst/>
              </a:prstGeom>
              <a:solidFill>
                <a:srgbClr val="DDDDDD"/>
              </a:solidFill>
              <a:ln w="9525">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99"/>
                    </a:solidFill>
                    <a:effectLst>
                      <a:outerShdw blurRad="38100" dist="38100" dir="2700000" algn="tl">
                        <a:srgbClr val="000000"/>
                      </a:outerShdw>
                    </a:effectLst>
                    <a:uLnTx/>
                    <a:uFillTx/>
                    <a:latin typeface="Trebuchet MS" pitchFamily="34" charset="0"/>
                    <a:ea typeface="宋体" charset="-122"/>
                    <a:cs typeface="+mn-cs"/>
                  </a:rPr>
                  <a:t>Collapse (implosion)</a:t>
                </a:r>
              </a:p>
            </p:txBody>
          </p:sp>
          <p:grpSp>
            <p:nvGrpSpPr>
              <p:cNvPr id="39948" name="Group 23"/>
              <p:cNvGrpSpPr>
                <a:grpSpLocks/>
              </p:cNvGrpSpPr>
              <p:nvPr/>
            </p:nvGrpSpPr>
            <p:grpSpPr bwMode="auto">
              <a:xfrm>
                <a:off x="1079" y="1450"/>
                <a:ext cx="3170" cy="2193"/>
                <a:chOff x="1012" y="1368"/>
                <a:chExt cx="2972" cy="2064"/>
              </a:xfrm>
            </p:grpSpPr>
            <p:sp>
              <p:nvSpPr>
                <p:cNvPr id="39950" name="Arc 24"/>
                <p:cNvSpPr>
                  <a:spLocks/>
                </p:cNvSpPr>
                <p:nvPr/>
              </p:nvSpPr>
              <p:spPr bwMode="auto">
                <a:xfrm>
                  <a:off x="1012" y="1935"/>
                  <a:ext cx="490" cy="933"/>
                </a:xfrm>
                <a:custGeom>
                  <a:avLst/>
                  <a:gdLst>
                    <a:gd name="T0" fmla="*/ 0 w 21600"/>
                    <a:gd name="T1" fmla="*/ 0 h 42181"/>
                    <a:gd name="T2" fmla="*/ 0 w 21600"/>
                    <a:gd name="T3" fmla="*/ 0 h 42181"/>
                    <a:gd name="T4" fmla="*/ 0 w 21600"/>
                    <a:gd name="T5" fmla="*/ 0 h 42181"/>
                    <a:gd name="T6" fmla="*/ 0 60000 65536"/>
                    <a:gd name="T7" fmla="*/ 0 60000 65536"/>
                    <a:gd name="T8" fmla="*/ 0 60000 65536"/>
                    <a:gd name="T9" fmla="*/ 0 w 21600"/>
                    <a:gd name="T10" fmla="*/ 0 h 42181"/>
                    <a:gd name="T11" fmla="*/ 21600 w 21600"/>
                    <a:gd name="T12" fmla="*/ 42181 h 42181"/>
                  </a:gdLst>
                  <a:ahLst/>
                  <a:cxnLst>
                    <a:cxn ang="T6">
                      <a:pos x="T0" y="T1"/>
                    </a:cxn>
                    <a:cxn ang="T7">
                      <a:pos x="T2" y="T3"/>
                    </a:cxn>
                    <a:cxn ang="T8">
                      <a:pos x="T4" y="T5"/>
                    </a:cxn>
                  </a:cxnLst>
                  <a:rect l="T9" t="T10" r="T11" b="T12"/>
                  <a:pathLst>
                    <a:path w="21600" h="42181" fill="none" extrusionOk="0">
                      <a:moveTo>
                        <a:pt x="16915" y="42181"/>
                      </a:moveTo>
                      <a:cubicBezTo>
                        <a:pt x="7032" y="39985"/>
                        <a:pt x="0" y="31219"/>
                        <a:pt x="0" y="21095"/>
                      </a:cubicBezTo>
                      <a:cubicBezTo>
                        <a:pt x="-1" y="10954"/>
                        <a:pt x="7054" y="2179"/>
                        <a:pt x="16957" y="-1"/>
                      </a:cubicBezTo>
                    </a:path>
                    <a:path w="21600" h="42181" stroke="0" extrusionOk="0">
                      <a:moveTo>
                        <a:pt x="16915" y="42181"/>
                      </a:moveTo>
                      <a:cubicBezTo>
                        <a:pt x="7032" y="39985"/>
                        <a:pt x="0" y="31219"/>
                        <a:pt x="0" y="21095"/>
                      </a:cubicBezTo>
                      <a:cubicBezTo>
                        <a:pt x="-1" y="10954"/>
                        <a:pt x="7054" y="2179"/>
                        <a:pt x="16957" y="-1"/>
                      </a:cubicBezTo>
                      <a:lnTo>
                        <a:pt x="21600" y="21095"/>
                      </a:lnTo>
                      <a:lnTo>
                        <a:pt x="16915" y="42181"/>
                      </a:lnTo>
                      <a:close/>
                    </a:path>
                  </a:pathLst>
                </a:custGeom>
                <a:solidFill>
                  <a:schemeClr val="tx1">
                    <a:alpha val="50195"/>
                  </a:schemeClr>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39951" name="Freeform 25"/>
                <p:cNvSpPr>
                  <a:spLocks/>
                </p:cNvSpPr>
                <p:nvPr/>
              </p:nvSpPr>
              <p:spPr bwMode="auto">
                <a:xfrm>
                  <a:off x="1392" y="1368"/>
                  <a:ext cx="2592" cy="2064"/>
                </a:xfrm>
                <a:custGeom>
                  <a:avLst/>
                  <a:gdLst>
                    <a:gd name="T0" fmla="*/ 0 w 2592"/>
                    <a:gd name="T1" fmla="*/ 7151 h 1920"/>
                    <a:gd name="T2" fmla="*/ 2592 w 2592"/>
                    <a:gd name="T3" fmla="*/ 0 h 1920"/>
                    <a:gd name="T4" fmla="*/ 2592 w 2592"/>
                    <a:gd name="T5" fmla="*/ 25943 h 1920"/>
                    <a:gd name="T6" fmla="*/ 0 w 2592"/>
                    <a:gd name="T7" fmla="*/ 18801 h 1920"/>
                    <a:gd name="T8" fmla="*/ 0 60000 65536"/>
                    <a:gd name="T9" fmla="*/ 0 60000 65536"/>
                    <a:gd name="T10" fmla="*/ 0 60000 65536"/>
                    <a:gd name="T11" fmla="*/ 0 60000 65536"/>
                    <a:gd name="T12" fmla="*/ 0 w 2592"/>
                    <a:gd name="T13" fmla="*/ 0 h 1920"/>
                    <a:gd name="T14" fmla="*/ 2592 w 2592"/>
                    <a:gd name="T15" fmla="*/ 1920 h 1920"/>
                  </a:gdLst>
                  <a:ahLst/>
                  <a:cxnLst>
                    <a:cxn ang="T8">
                      <a:pos x="T0" y="T1"/>
                    </a:cxn>
                    <a:cxn ang="T9">
                      <a:pos x="T2" y="T3"/>
                    </a:cxn>
                    <a:cxn ang="T10">
                      <a:pos x="T4" y="T5"/>
                    </a:cxn>
                    <a:cxn ang="T11">
                      <a:pos x="T6" y="T7"/>
                    </a:cxn>
                  </a:cxnLst>
                  <a:rect l="T12" t="T13" r="T14" b="T15"/>
                  <a:pathLst>
                    <a:path w="2592" h="1920">
                      <a:moveTo>
                        <a:pt x="0" y="528"/>
                      </a:moveTo>
                      <a:lnTo>
                        <a:pt x="2592" y="0"/>
                      </a:lnTo>
                      <a:lnTo>
                        <a:pt x="2592" y="1920"/>
                      </a:lnTo>
                      <a:lnTo>
                        <a:pt x="0" y="1392"/>
                      </a:lnTo>
                    </a:path>
                  </a:pathLst>
                </a:custGeom>
                <a:solidFill>
                  <a:schemeClr val="tx1">
                    <a:alpha val="50195"/>
                  </a:schemeClr>
                </a:solidFill>
                <a:ln w="9525" cap="flat" cmpd="sng">
                  <a:solidFill>
                    <a:schemeClr val="tx1"/>
                  </a:solidFill>
                  <a:prstDash val="solid"/>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charset="-122"/>
                    <a:cs typeface="+mn-cs"/>
                  </a:endParaRPr>
                </a:p>
              </p:txBody>
            </p:sp>
          </p:grpSp>
          <p:sp>
            <p:nvSpPr>
              <p:cNvPr id="11290" name="Oval 26" descr="implosion"/>
              <p:cNvSpPr>
                <a:spLocks noChangeAspect="1" noChangeArrowheads="1"/>
              </p:cNvSpPr>
              <p:nvPr/>
            </p:nvSpPr>
            <p:spPr bwMode="auto">
              <a:xfrm>
                <a:off x="3385" y="1417"/>
                <a:ext cx="2132" cy="2253"/>
              </a:xfrm>
              <a:prstGeom prst="ellipse">
                <a:avLst/>
              </a:prstGeom>
              <a:blipFill dpi="0" rotWithShape="0">
                <a:blip r:embed="rId5" cstate="print"/>
                <a:srcRect/>
                <a:stretch>
                  <a:fillRect/>
                </a:stretch>
              </a:blipFill>
              <a:ln w="952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3399"/>
                  </a:solidFill>
                  <a:effectLst>
                    <a:outerShdw blurRad="38100" dist="38100" dir="2700000" algn="tl">
                      <a:srgbClr val="C0C0C0"/>
                    </a:outerShdw>
                  </a:effectLst>
                  <a:uLnTx/>
                  <a:uFillTx/>
                  <a:latin typeface="Trebuchet MS" pitchFamily="34" charset="0"/>
                  <a:ea typeface="宋体" charset="-122"/>
                  <a:cs typeface="+mn-cs"/>
                </a:endParaRPr>
              </a:p>
            </p:txBody>
          </p:sp>
        </p:grpSp>
      </p:grpSp>
      <p:sp>
        <p:nvSpPr>
          <p:cNvPr id="28" name="标题 1"/>
          <p:cNvSpPr>
            <a:spLocks noGrp="1"/>
          </p:cNvSpPr>
          <p:nvPr>
            <p:ph type="title"/>
          </p:nvPr>
        </p:nvSpPr>
        <p:spPr>
          <a:xfrm>
            <a:off x="428596" y="142852"/>
            <a:ext cx="8319868" cy="714380"/>
          </a:xfrm>
        </p:spPr>
        <p:txBody>
          <a:bodyPr/>
          <a:lstStyle/>
          <a:p>
            <a:r>
              <a:rPr lang="zh-CN" altLang="en-US" sz="2800" dirty="0"/>
              <a:t>大质量恒星的塌缩</a:t>
            </a:r>
            <a:endParaRPr lang="zh-CN" altLang="en-US" sz="2800" dirty="0">
              <a:solidFill>
                <a:srgbClr val="FF0000"/>
              </a:solidFill>
            </a:endParaRPr>
          </a:p>
        </p:txBody>
      </p:sp>
    </p:spTree>
    <p:extLst>
      <p:ext uri="{BB962C8B-B14F-4D97-AF65-F5344CB8AC3E}">
        <p14:creationId xmlns:p14="http://schemas.microsoft.com/office/powerpoint/2010/main" val="22322308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88032" y="1124744"/>
            <a:ext cx="8748465" cy="5400066"/>
            <a:chOff x="0" y="533400"/>
            <a:chExt cx="10599462" cy="6641800"/>
          </a:xfrm>
        </p:grpSpPr>
        <p:sp useBgFill="1">
          <p:nvSpPr>
            <p:cNvPr id="40962" name="Rectangle 4"/>
            <p:cNvSpPr>
              <a:spLocks noChangeArrowheads="1"/>
            </p:cNvSpPr>
            <p:nvPr/>
          </p:nvSpPr>
          <p:spPr bwMode="auto">
            <a:xfrm>
              <a:off x="0" y="533400"/>
              <a:ext cx="10599462" cy="66294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nvGrpSpPr>
            <p:cNvPr id="40964" name="Group 6"/>
            <p:cNvGrpSpPr>
              <a:grpSpLocks/>
            </p:cNvGrpSpPr>
            <p:nvPr/>
          </p:nvGrpSpPr>
          <p:grpSpPr bwMode="auto">
            <a:xfrm>
              <a:off x="4953000" y="990600"/>
              <a:ext cx="4418013" cy="4835525"/>
              <a:chOff x="3120" y="624"/>
              <a:chExt cx="2783" cy="3046"/>
            </a:xfrm>
          </p:grpSpPr>
          <p:sp>
            <p:nvSpPr>
              <p:cNvPr id="41006" name="Oval 7" descr="implosion"/>
              <p:cNvSpPr>
                <a:spLocks noChangeAspect="1" noChangeArrowheads="1"/>
              </p:cNvSpPr>
              <p:nvPr/>
            </p:nvSpPr>
            <p:spPr bwMode="auto">
              <a:xfrm>
                <a:off x="3385" y="1417"/>
                <a:ext cx="2253" cy="2253"/>
              </a:xfrm>
              <a:prstGeom prst="ellipse">
                <a:avLst/>
              </a:prstGeom>
              <a:blipFill dpi="0" rotWithShape="0">
                <a:blip r:embed="rId2"/>
                <a:srcRect/>
                <a:stretch>
                  <a:fillRect/>
                </a:stretch>
              </a:blip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2296" name="Rectangle 8"/>
              <p:cNvSpPr>
                <a:spLocks noChangeArrowheads="1"/>
              </p:cNvSpPr>
              <p:nvPr/>
            </p:nvSpPr>
            <p:spPr bwMode="auto">
              <a:xfrm>
                <a:off x="3120" y="624"/>
                <a:ext cx="2783" cy="336"/>
              </a:xfrm>
              <a:prstGeom prst="rect">
                <a:avLst/>
              </a:prstGeom>
              <a:solidFill>
                <a:srgbClr val="DDDDDD"/>
              </a:solidFill>
              <a:ln w="9525">
                <a:solidFill>
                  <a:schemeClr val="tx1"/>
                </a:solidFill>
                <a:miter lim="800000"/>
                <a:headEnd/>
                <a:tailEnd/>
              </a:ln>
              <a:effectLst/>
            </p:spPr>
            <p:txBody>
              <a:bodyPr wrap="none" anchor="ctr"/>
              <a:lstStyle/>
              <a:p>
                <a:pPr algn="ctr" eaLnBrk="1" fontAlgn="auto" hangingPunct="1">
                  <a:spcBef>
                    <a:spcPts val="0"/>
                  </a:spcBef>
                  <a:spcAft>
                    <a:spcPts val="0"/>
                  </a:spcAft>
                  <a:defRPr/>
                </a:pPr>
                <a:r>
                  <a:rPr lang="en-US" sz="2400" b="1">
                    <a:solidFill>
                      <a:srgbClr val="003399"/>
                    </a:solidFill>
                    <a:effectLst>
                      <a:outerShdw blurRad="38100" dist="38100" dir="2700000" algn="tl">
                        <a:srgbClr val="000000"/>
                      </a:outerShdw>
                    </a:effectLst>
                    <a:latin typeface="Trebuchet MS" pitchFamily="34" charset="0"/>
                    <a:cs typeface="+mn-cs"/>
                  </a:rPr>
                  <a:t>Collapse (implosion)</a:t>
                </a:r>
              </a:p>
            </p:txBody>
          </p:sp>
        </p:grpSp>
        <p:grpSp>
          <p:nvGrpSpPr>
            <p:cNvPr id="3" name="Group 9"/>
            <p:cNvGrpSpPr>
              <a:grpSpLocks/>
            </p:cNvGrpSpPr>
            <p:nvPr/>
          </p:nvGrpSpPr>
          <p:grpSpPr bwMode="auto">
            <a:xfrm>
              <a:off x="5292725" y="2168525"/>
              <a:ext cx="3738563" cy="3740150"/>
              <a:chOff x="3334" y="1366"/>
              <a:chExt cx="2355" cy="2356"/>
            </a:xfrm>
          </p:grpSpPr>
          <p:sp useBgFill="1">
            <p:nvSpPr>
              <p:cNvPr id="41004" name="Rectangle 10"/>
              <p:cNvSpPr>
                <a:spLocks noChangeArrowheads="1"/>
              </p:cNvSpPr>
              <p:nvPr/>
            </p:nvSpPr>
            <p:spPr bwMode="auto">
              <a:xfrm>
                <a:off x="3334" y="1366"/>
                <a:ext cx="2355" cy="2356"/>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41005" name="Oval 11" descr="implosion"/>
              <p:cNvSpPr>
                <a:spLocks noChangeAspect="1" noChangeArrowheads="1"/>
              </p:cNvSpPr>
              <p:nvPr/>
            </p:nvSpPr>
            <p:spPr bwMode="auto">
              <a:xfrm>
                <a:off x="3692" y="1725"/>
                <a:ext cx="1639" cy="1638"/>
              </a:xfrm>
              <a:prstGeom prst="ellipse">
                <a:avLst/>
              </a:prstGeom>
              <a:blipFill dpi="0" rotWithShape="0">
                <a:blip r:embed="rId2"/>
                <a:srcRect/>
                <a:stretch>
                  <a:fillRect/>
                </a:stretch>
              </a:blip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grpSp>
          <p:nvGrpSpPr>
            <p:cNvPr id="4" name="Group 12"/>
            <p:cNvGrpSpPr>
              <a:grpSpLocks/>
            </p:cNvGrpSpPr>
            <p:nvPr/>
          </p:nvGrpSpPr>
          <p:grpSpPr bwMode="auto">
            <a:xfrm>
              <a:off x="5292725" y="2168525"/>
              <a:ext cx="3738563" cy="3740150"/>
              <a:chOff x="3334" y="1366"/>
              <a:chExt cx="2355" cy="2356"/>
            </a:xfrm>
          </p:grpSpPr>
          <p:sp useBgFill="1">
            <p:nvSpPr>
              <p:cNvPr id="41002" name="Rectangle 13"/>
              <p:cNvSpPr>
                <a:spLocks noChangeArrowheads="1"/>
              </p:cNvSpPr>
              <p:nvPr/>
            </p:nvSpPr>
            <p:spPr bwMode="auto">
              <a:xfrm>
                <a:off x="3334" y="1366"/>
                <a:ext cx="2355" cy="2356"/>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41003" name="Oval 14" descr="implosion"/>
              <p:cNvSpPr>
                <a:spLocks noChangeAspect="1" noChangeArrowheads="1"/>
              </p:cNvSpPr>
              <p:nvPr/>
            </p:nvSpPr>
            <p:spPr bwMode="auto">
              <a:xfrm>
                <a:off x="3948" y="1981"/>
                <a:ext cx="1127" cy="1126"/>
              </a:xfrm>
              <a:prstGeom prst="ellipse">
                <a:avLst/>
              </a:prstGeom>
              <a:blipFill dpi="0" rotWithShape="0">
                <a:blip r:embed="rId3"/>
                <a:srcRect/>
                <a:stretch>
                  <a:fillRect/>
                </a:stretch>
              </a:blip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grpSp>
          <p:nvGrpSpPr>
            <p:cNvPr id="5" name="Group 15"/>
            <p:cNvGrpSpPr>
              <a:grpSpLocks/>
            </p:cNvGrpSpPr>
            <p:nvPr/>
          </p:nvGrpSpPr>
          <p:grpSpPr bwMode="auto">
            <a:xfrm>
              <a:off x="5292725" y="2168525"/>
              <a:ext cx="3738563" cy="3740150"/>
              <a:chOff x="3334" y="1366"/>
              <a:chExt cx="2355" cy="2356"/>
            </a:xfrm>
          </p:grpSpPr>
          <p:sp useBgFill="1">
            <p:nvSpPr>
              <p:cNvPr id="41000" name="Rectangle 16"/>
              <p:cNvSpPr>
                <a:spLocks noChangeArrowheads="1"/>
              </p:cNvSpPr>
              <p:nvPr/>
            </p:nvSpPr>
            <p:spPr bwMode="auto">
              <a:xfrm>
                <a:off x="3334" y="1366"/>
                <a:ext cx="2355" cy="2356"/>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41001" name="Oval 17"/>
              <p:cNvSpPr>
                <a:spLocks noChangeArrowheads="1"/>
              </p:cNvSpPr>
              <p:nvPr/>
            </p:nvSpPr>
            <p:spPr bwMode="auto">
              <a:xfrm>
                <a:off x="4204" y="2237"/>
                <a:ext cx="615" cy="614"/>
              </a:xfrm>
              <a:prstGeom prst="ellipse">
                <a:avLst/>
              </a:pr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grpSp>
          <p:nvGrpSpPr>
            <p:cNvPr id="6" name="Group 18"/>
            <p:cNvGrpSpPr>
              <a:grpSpLocks/>
            </p:cNvGrpSpPr>
            <p:nvPr/>
          </p:nvGrpSpPr>
          <p:grpSpPr bwMode="auto">
            <a:xfrm>
              <a:off x="4887913" y="914400"/>
              <a:ext cx="4549775" cy="5040313"/>
              <a:chOff x="3079" y="576"/>
              <a:chExt cx="2866" cy="3175"/>
            </a:xfrm>
          </p:grpSpPr>
          <p:sp useBgFill="1">
            <p:nvSpPr>
              <p:cNvPr id="40996" name="Rectangle 19"/>
              <p:cNvSpPr>
                <a:spLocks noChangeArrowheads="1"/>
              </p:cNvSpPr>
              <p:nvPr/>
            </p:nvSpPr>
            <p:spPr bwMode="auto">
              <a:xfrm>
                <a:off x="3079" y="576"/>
                <a:ext cx="2866" cy="317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2308" name="Rectangle 20"/>
              <p:cNvSpPr>
                <a:spLocks noChangeArrowheads="1"/>
              </p:cNvSpPr>
              <p:nvPr/>
            </p:nvSpPr>
            <p:spPr bwMode="auto">
              <a:xfrm>
                <a:off x="3120" y="624"/>
                <a:ext cx="2783" cy="336"/>
              </a:xfrm>
              <a:prstGeom prst="rect">
                <a:avLst/>
              </a:prstGeom>
              <a:solidFill>
                <a:srgbClr val="DDDDDD"/>
              </a:solidFill>
              <a:ln w="9525">
                <a:solidFill>
                  <a:schemeClr val="tx1"/>
                </a:solidFill>
                <a:miter lim="800000"/>
                <a:headEnd/>
                <a:tailEnd/>
              </a:ln>
              <a:effectLst/>
            </p:spPr>
            <p:txBody>
              <a:bodyPr wrap="none" anchor="ctr"/>
              <a:lstStyle/>
              <a:p>
                <a:pPr algn="ctr" eaLnBrk="1" fontAlgn="auto" hangingPunct="1">
                  <a:spcBef>
                    <a:spcPts val="0"/>
                  </a:spcBef>
                  <a:spcAft>
                    <a:spcPts val="0"/>
                  </a:spcAft>
                  <a:defRPr/>
                </a:pPr>
                <a:r>
                  <a:rPr lang="en-US" sz="2400" b="1">
                    <a:solidFill>
                      <a:srgbClr val="003399"/>
                    </a:solidFill>
                    <a:effectLst>
                      <a:outerShdw blurRad="38100" dist="38100" dir="2700000" algn="tl">
                        <a:srgbClr val="000000"/>
                      </a:outerShdw>
                    </a:effectLst>
                    <a:latin typeface="Trebuchet MS" pitchFamily="34" charset="0"/>
                    <a:cs typeface="+mn-cs"/>
                  </a:rPr>
                  <a:t>Explosion</a:t>
                </a:r>
              </a:p>
            </p:txBody>
          </p:sp>
          <p:sp>
            <p:nvSpPr>
              <p:cNvPr id="40998" name="Oval 21"/>
              <p:cNvSpPr>
                <a:spLocks noChangeArrowheads="1"/>
              </p:cNvSpPr>
              <p:nvPr/>
            </p:nvSpPr>
            <p:spPr bwMode="auto">
              <a:xfrm>
                <a:off x="4205" y="2237"/>
                <a:ext cx="614" cy="614"/>
              </a:xfrm>
              <a:prstGeom prst="ellipse">
                <a:avLst/>
              </a:pr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40999" name="Picture 22" descr="explos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2" y="2083"/>
                <a:ext cx="920"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23"/>
            <p:cNvGrpSpPr>
              <a:grpSpLocks/>
            </p:cNvGrpSpPr>
            <p:nvPr/>
          </p:nvGrpSpPr>
          <p:grpSpPr bwMode="auto">
            <a:xfrm>
              <a:off x="5902325" y="2778125"/>
              <a:ext cx="2519363" cy="2520950"/>
              <a:chOff x="3288" y="1752"/>
              <a:chExt cx="1488" cy="1488"/>
            </a:xfrm>
          </p:grpSpPr>
          <p:pic>
            <p:nvPicPr>
              <p:cNvPr id="40994" name="Picture 24" descr="explos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8" y="1752"/>
                <a:ext cx="1488"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5" name="Oval 25"/>
              <p:cNvSpPr>
                <a:spLocks noChangeArrowheads="1"/>
              </p:cNvSpPr>
              <p:nvPr/>
            </p:nvSpPr>
            <p:spPr bwMode="auto">
              <a:xfrm>
                <a:off x="3744" y="2208"/>
                <a:ext cx="576" cy="576"/>
              </a:xfrm>
              <a:prstGeom prst="ellipse">
                <a:avLst/>
              </a:pr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grpSp>
          <p:nvGrpSpPr>
            <p:cNvPr id="8" name="Group 26"/>
            <p:cNvGrpSpPr>
              <a:grpSpLocks/>
            </p:cNvGrpSpPr>
            <p:nvPr/>
          </p:nvGrpSpPr>
          <p:grpSpPr bwMode="auto">
            <a:xfrm>
              <a:off x="5251450" y="2128838"/>
              <a:ext cx="3821113" cy="3819525"/>
              <a:chOff x="2904" y="1368"/>
              <a:chExt cx="2256" cy="2256"/>
            </a:xfrm>
          </p:grpSpPr>
          <p:pic>
            <p:nvPicPr>
              <p:cNvPr id="40992" name="Picture 27" descr="explo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4" y="1368"/>
                <a:ext cx="225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3" name="Oval 28"/>
              <p:cNvSpPr>
                <a:spLocks noChangeArrowheads="1"/>
              </p:cNvSpPr>
              <p:nvPr/>
            </p:nvSpPr>
            <p:spPr bwMode="auto">
              <a:xfrm>
                <a:off x="3744" y="2208"/>
                <a:ext cx="576" cy="576"/>
              </a:xfrm>
              <a:prstGeom prst="ellipse">
                <a:avLst/>
              </a:pr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grpSp>
          <p:nvGrpSpPr>
            <p:cNvPr id="9" name="Group 29"/>
            <p:cNvGrpSpPr>
              <a:grpSpLocks/>
            </p:cNvGrpSpPr>
            <p:nvPr/>
          </p:nvGrpSpPr>
          <p:grpSpPr bwMode="auto">
            <a:xfrm>
              <a:off x="4683125" y="1558925"/>
              <a:ext cx="4957763" cy="4959350"/>
              <a:chOff x="2760" y="936"/>
              <a:chExt cx="2928" cy="2928"/>
            </a:xfrm>
          </p:grpSpPr>
          <p:grpSp>
            <p:nvGrpSpPr>
              <p:cNvPr id="40988" name="Group 30"/>
              <p:cNvGrpSpPr>
                <a:grpSpLocks/>
              </p:cNvGrpSpPr>
              <p:nvPr/>
            </p:nvGrpSpPr>
            <p:grpSpPr bwMode="auto">
              <a:xfrm>
                <a:off x="3072" y="1248"/>
                <a:ext cx="2304" cy="2304"/>
                <a:chOff x="3072" y="1248"/>
                <a:chExt cx="2304" cy="2304"/>
              </a:xfrm>
            </p:grpSpPr>
            <p:sp useBgFill="1">
              <p:nvSpPr>
                <p:cNvPr id="40990" name="Rectangle 31"/>
                <p:cNvSpPr>
                  <a:spLocks noChangeArrowheads="1"/>
                </p:cNvSpPr>
                <p:nvPr/>
              </p:nvSpPr>
              <p:spPr bwMode="auto">
                <a:xfrm>
                  <a:off x="3072" y="1248"/>
                  <a:ext cx="2304" cy="2304"/>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40991" name="Oval 32"/>
                <p:cNvSpPr>
                  <a:spLocks noChangeArrowheads="1"/>
                </p:cNvSpPr>
                <p:nvPr/>
              </p:nvSpPr>
              <p:spPr bwMode="auto">
                <a:xfrm>
                  <a:off x="3936" y="2112"/>
                  <a:ext cx="576" cy="576"/>
                </a:xfrm>
                <a:prstGeom prst="ellipse">
                  <a:avLst/>
                </a:pr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pic>
            <p:nvPicPr>
              <p:cNvPr id="40989" name="Picture 33" descr="explo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 y="936"/>
                <a:ext cx="2928"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34"/>
            <p:cNvGrpSpPr>
              <a:grpSpLocks/>
            </p:cNvGrpSpPr>
            <p:nvPr/>
          </p:nvGrpSpPr>
          <p:grpSpPr bwMode="auto">
            <a:xfrm rot="-136023">
              <a:off x="4086753" y="871533"/>
              <a:ext cx="6148178" cy="6178550"/>
              <a:chOff x="2409" y="546"/>
              <a:chExt cx="3631" cy="3648"/>
            </a:xfrm>
          </p:grpSpPr>
          <p:grpSp>
            <p:nvGrpSpPr>
              <p:cNvPr id="40984" name="Group 35"/>
              <p:cNvGrpSpPr>
                <a:grpSpLocks/>
              </p:cNvGrpSpPr>
              <p:nvPr/>
            </p:nvGrpSpPr>
            <p:grpSpPr bwMode="auto">
              <a:xfrm>
                <a:off x="2736" y="960"/>
                <a:ext cx="2928" cy="3072"/>
                <a:chOff x="2736" y="960"/>
                <a:chExt cx="2928" cy="3072"/>
              </a:xfrm>
            </p:grpSpPr>
            <p:sp useBgFill="1">
              <p:nvSpPr>
                <p:cNvPr id="40986" name="Rectangle 36"/>
                <p:cNvSpPr>
                  <a:spLocks noChangeArrowheads="1"/>
                </p:cNvSpPr>
                <p:nvPr/>
              </p:nvSpPr>
              <p:spPr bwMode="auto">
                <a:xfrm>
                  <a:off x="2736" y="960"/>
                  <a:ext cx="2928" cy="3072"/>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40987" name="Oval 37"/>
                <p:cNvSpPr>
                  <a:spLocks noChangeArrowheads="1"/>
                </p:cNvSpPr>
                <p:nvPr/>
              </p:nvSpPr>
              <p:spPr bwMode="auto">
                <a:xfrm>
                  <a:off x="3936" y="2112"/>
                  <a:ext cx="576" cy="576"/>
                </a:xfrm>
                <a:prstGeom prst="ellipse">
                  <a:avLst/>
                </a:pr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pic>
            <p:nvPicPr>
              <p:cNvPr id="40985" name="Picture 38" descr="explo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 y="546"/>
                <a:ext cx="3631" cy="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39"/>
            <p:cNvGrpSpPr>
              <a:grpSpLocks/>
            </p:cNvGrpSpPr>
            <p:nvPr/>
          </p:nvGrpSpPr>
          <p:grpSpPr bwMode="auto">
            <a:xfrm>
              <a:off x="304800" y="990600"/>
              <a:ext cx="7345363" cy="6184600"/>
              <a:chOff x="192" y="624"/>
              <a:chExt cx="4627" cy="3997"/>
            </a:xfrm>
          </p:grpSpPr>
          <p:sp>
            <p:nvSpPr>
              <p:cNvPr id="12328" name="Rectangle 40"/>
              <p:cNvSpPr>
                <a:spLocks noChangeArrowheads="1"/>
              </p:cNvSpPr>
              <p:nvPr/>
            </p:nvSpPr>
            <p:spPr bwMode="auto">
              <a:xfrm>
                <a:off x="192" y="624"/>
                <a:ext cx="2784" cy="335"/>
              </a:xfrm>
              <a:prstGeom prst="rect">
                <a:avLst/>
              </a:prstGeom>
              <a:solidFill>
                <a:srgbClr val="DDDDDD"/>
              </a:solidFill>
              <a:ln w="9525">
                <a:solidFill>
                  <a:schemeClr val="tx1"/>
                </a:solidFill>
                <a:miter lim="800000"/>
                <a:headEnd/>
                <a:tailEnd/>
              </a:ln>
              <a:effectLst/>
            </p:spPr>
            <p:txBody>
              <a:bodyPr wrap="none" anchor="ctr"/>
              <a:lstStyle/>
              <a:p>
                <a:pPr algn="ctr" eaLnBrk="1" fontAlgn="auto" hangingPunct="1">
                  <a:spcBef>
                    <a:spcPts val="0"/>
                  </a:spcBef>
                  <a:spcAft>
                    <a:spcPts val="0"/>
                  </a:spcAft>
                  <a:defRPr/>
                </a:pPr>
                <a:r>
                  <a:rPr lang="en-US" sz="2400" b="1">
                    <a:solidFill>
                      <a:srgbClr val="003399"/>
                    </a:solidFill>
                    <a:effectLst>
                      <a:outerShdw blurRad="38100" dist="38100" dir="2700000" algn="tl">
                        <a:srgbClr val="000000"/>
                      </a:outerShdw>
                    </a:effectLst>
                    <a:latin typeface="Trebuchet MS" pitchFamily="34" charset="0"/>
                    <a:cs typeface="+mn-cs"/>
                  </a:rPr>
                  <a:t>Newborn Neutron Star</a:t>
                </a:r>
              </a:p>
            </p:txBody>
          </p:sp>
          <p:sp>
            <p:nvSpPr>
              <p:cNvPr id="40979" name="AutoShape 41"/>
              <p:cNvSpPr>
                <a:spLocks noChangeArrowheads="1"/>
              </p:cNvSpPr>
              <p:nvPr/>
            </p:nvSpPr>
            <p:spPr bwMode="auto">
              <a:xfrm rot="-5400000">
                <a:off x="2176" y="1161"/>
                <a:ext cx="1907" cy="276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482 w 21600"/>
                  <a:gd name="T13" fmla="*/ 5484 h 21600"/>
                  <a:gd name="T14" fmla="*/ 16118 w 21600"/>
                  <a:gd name="T15" fmla="*/ 16116 h 21600"/>
                </a:gdLst>
                <a:ahLst/>
                <a:cxnLst>
                  <a:cxn ang="T8">
                    <a:pos x="T0" y="T1"/>
                  </a:cxn>
                  <a:cxn ang="T9">
                    <a:pos x="T2" y="T3"/>
                  </a:cxn>
                  <a:cxn ang="T10">
                    <a:pos x="T4" y="T5"/>
                  </a:cxn>
                  <a:cxn ang="T11">
                    <a:pos x="T6" y="T7"/>
                  </a:cxn>
                </a:cxnLst>
                <a:rect l="T12" t="T13" r="T14" b="T15"/>
                <a:pathLst>
                  <a:path w="21600" h="21600">
                    <a:moveTo>
                      <a:pt x="0" y="0"/>
                    </a:moveTo>
                    <a:lnTo>
                      <a:pt x="7373" y="21600"/>
                    </a:lnTo>
                    <a:lnTo>
                      <a:pt x="14227" y="21600"/>
                    </a:lnTo>
                    <a:lnTo>
                      <a:pt x="21600" y="0"/>
                    </a:lnTo>
                    <a:lnTo>
                      <a:pt x="0" y="0"/>
                    </a:lnTo>
                    <a:close/>
                  </a:path>
                </a:pathLst>
              </a:custGeom>
              <a:solidFill>
                <a:schemeClr val="bg2">
                  <a:alpha val="50195"/>
                </a:schemeClr>
              </a:solidFill>
              <a:ln w="9525">
                <a:solidFill>
                  <a:schemeClr val="tx1"/>
                </a:solidFill>
                <a:miter lim="800000"/>
                <a:headEnd/>
                <a:tailEnd/>
              </a:ln>
            </p:spPr>
            <p:txBody>
              <a:bodyPr wrap="none" anchor="ctr"/>
              <a:lstStyle/>
              <a:p>
                <a:endParaRPr lang="zh-CN" altLang="en-US"/>
              </a:p>
            </p:txBody>
          </p:sp>
          <p:sp>
            <p:nvSpPr>
              <p:cNvPr id="12330" name="Oval 42"/>
              <p:cNvSpPr>
                <a:spLocks noChangeAspect="1" noChangeArrowheads="1"/>
              </p:cNvSpPr>
              <p:nvPr/>
            </p:nvSpPr>
            <p:spPr bwMode="auto">
              <a:xfrm>
                <a:off x="611" y="1571"/>
                <a:ext cx="1945" cy="1946"/>
              </a:xfrm>
              <a:prstGeom prst="ellipse">
                <a:avLst/>
              </a:prstGeom>
              <a:solidFill>
                <a:srgbClr val="4D4D4D"/>
              </a:solidFill>
              <a:ln w="9525">
                <a:noFill/>
                <a:round/>
                <a:headEnd/>
                <a:tailEnd/>
              </a:ln>
              <a:effectLst>
                <a:outerShdw dist="17961" dir="2700000" algn="ctr" rotWithShape="0">
                  <a:schemeClr val="bg2"/>
                </a:outerShdw>
              </a:effectLst>
            </p:spPr>
            <p:txBody>
              <a:bodyPr wrap="none" anchor="ctr"/>
              <a:lstStyle/>
              <a:p>
                <a:pPr eaLnBrk="1" fontAlgn="auto" hangingPunct="1">
                  <a:spcBef>
                    <a:spcPts val="0"/>
                  </a:spcBef>
                  <a:spcAft>
                    <a:spcPts val="0"/>
                  </a:spcAft>
                  <a:defRPr/>
                </a:pPr>
                <a:endParaRPr lang="it-IT">
                  <a:latin typeface="+mn-lt"/>
                  <a:cs typeface="+mn-cs"/>
                </a:endParaRPr>
              </a:p>
            </p:txBody>
          </p:sp>
          <p:sp>
            <p:nvSpPr>
              <p:cNvPr id="12331" name="AutoShape 43"/>
              <p:cNvSpPr>
                <a:spLocks noChangeArrowheads="1"/>
              </p:cNvSpPr>
              <p:nvPr/>
            </p:nvSpPr>
            <p:spPr bwMode="auto">
              <a:xfrm>
                <a:off x="611" y="1104"/>
                <a:ext cx="1945" cy="429"/>
              </a:xfrm>
              <a:prstGeom prst="leftRightArrow">
                <a:avLst>
                  <a:gd name="adj1" fmla="val 52444"/>
                  <a:gd name="adj2" fmla="val 49641"/>
                </a:avLst>
              </a:prstGeom>
              <a:solidFill>
                <a:srgbClr val="4D4D4D"/>
              </a:solidFill>
              <a:ln w="9525">
                <a:solidFill>
                  <a:schemeClr val="tx1"/>
                </a:solidFill>
                <a:miter lim="800000"/>
                <a:headEnd/>
                <a:tailEnd/>
              </a:ln>
              <a:effectLst/>
            </p:spPr>
            <p:txBody>
              <a:bodyPr wrap="none" lIns="97530" tIns="48765" rIns="97530" bIns="48765" anchor="ctr"/>
              <a:lstStyle/>
              <a:p>
                <a:pPr algn="ctr" defTabSz="974725" eaLnBrk="1" fontAlgn="auto" hangingPunct="1">
                  <a:spcBef>
                    <a:spcPts val="0"/>
                  </a:spcBef>
                  <a:spcAft>
                    <a:spcPts val="0"/>
                  </a:spcAft>
                  <a:defRPr/>
                </a:pPr>
                <a:r>
                  <a:rPr lang="en-US" sz="2000">
                    <a:solidFill>
                      <a:schemeClr val="bg1"/>
                    </a:solidFill>
                    <a:effectLst>
                      <a:outerShdw blurRad="38100" dist="38100" dir="2700000" algn="tl">
                        <a:srgbClr val="000000"/>
                      </a:outerShdw>
                    </a:effectLst>
                    <a:latin typeface="Trebuchet MS" pitchFamily="34" charset="0"/>
                    <a:cs typeface="+mn-cs"/>
                  </a:rPr>
                  <a:t>~ 50 km</a:t>
                </a:r>
              </a:p>
            </p:txBody>
          </p:sp>
          <p:sp>
            <p:nvSpPr>
              <p:cNvPr id="12332" name="Rectangle 44"/>
              <p:cNvSpPr>
                <a:spLocks noChangeArrowheads="1"/>
              </p:cNvSpPr>
              <p:nvPr/>
            </p:nvSpPr>
            <p:spPr bwMode="auto">
              <a:xfrm>
                <a:off x="192" y="3853"/>
                <a:ext cx="2784" cy="768"/>
              </a:xfrm>
              <a:prstGeom prst="rect">
                <a:avLst/>
              </a:prstGeom>
              <a:solidFill>
                <a:srgbClr val="DDDDDD"/>
              </a:solidFill>
              <a:ln w="9525">
                <a:solidFill>
                  <a:schemeClr val="tx1"/>
                </a:solidFill>
                <a:miter lim="800000"/>
                <a:headEnd/>
                <a:tailEnd/>
              </a:ln>
              <a:effectLst/>
            </p:spPr>
            <p:txBody>
              <a:bodyPr wrap="none" anchor="ctr"/>
              <a:lstStyle/>
              <a:p>
                <a:pPr algn="ctr" eaLnBrk="1" fontAlgn="auto" hangingPunct="1">
                  <a:lnSpc>
                    <a:spcPct val="120000"/>
                  </a:lnSpc>
                  <a:spcBef>
                    <a:spcPts val="0"/>
                  </a:spcBef>
                  <a:spcAft>
                    <a:spcPts val="0"/>
                  </a:spcAft>
                  <a:defRPr/>
                </a:pPr>
                <a:r>
                  <a:rPr lang="en-US" sz="2000" dirty="0">
                    <a:solidFill>
                      <a:srgbClr val="404040"/>
                    </a:solidFill>
                    <a:effectLst>
                      <a:outerShdw blurRad="38100" dist="38100" dir="2700000" algn="tl">
                        <a:srgbClr val="000000"/>
                      </a:outerShdw>
                    </a:effectLst>
                    <a:latin typeface="Trebuchet MS" pitchFamily="34" charset="0"/>
                    <a:cs typeface="+mn-cs"/>
                  </a:rPr>
                  <a:t>Proto-Neutron Star</a:t>
                </a:r>
              </a:p>
              <a:p>
                <a:pPr algn="ctr" eaLnBrk="1" fontAlgn="auto" hangingPunct="1">
                  <a:lnSpc>
                    <a:spcPct val="120000"/>
                  </a:lnSpc>
                  <a:spcBef>
                    <a:spcPts val="0"/>
                  </a:spcBef>
                  <a:spcAft>
                    <a:spcPts val="0"/>
                  </a:spcAft>
                  <a:buFont typeface="Symbol" pitchFamily="18" charset="2"/>
                  <a:buNone/>
                  <a:defRPr/>
                </a:pPr>
                <a:r>
                  <a:rPr lang="en-US" sz="2000" b="1" dirty="0">
                    <a:solidFill>
                      <a:srgbClr val="404040"/>
                    </a:solidFill>
                    <a:effectLst>
                      <a:outerShdw blurRad="38100" dist="38100" dir="2700000" algn="tl">
                        <a:srgbClr val="000000"/>
                      </a:outerShdw>
                    </a:effectLst>
                    <a:latin typeface="Symbol" pitchFamily="18" charset="2"/>
                    <a:cs typeface="+mn-cs"/>
                  </a:rPr>
                  <a:t>r</a:t>
                </a:r>
                <a:r>
                  <a:rPr lang="en-US" sz="2000" b="1" dirty="0">
                    <a:solidFill>
                      <a:srgbClr val="404040"/>
                    </a:solidFill>
                    <a:effectLst>
                      <a:outerShdw blurRad="38100" dist="38100" dir="2700000" algn="tl">
                        <a:srgbClr val="000000"/>
                      </a:outerShdw>
                    </a:effectLst>
                    <a:latin typeface="Trebuchet MS" pitchFamily="34" charset="0"/>
                    <a:cs typeface="+mn-cs"/>
                    <a:sym typeface="Symbol" pitchFamily="18" charset="2"/>
                  </a:rPr>
                  <a:t>  </a:t>
                </a:r>
                <a:r>
                  <a:rPr lang="en-US" sz="2000" b="1" dirty="0" err="1">
                    <a:solidFill>
                      <a:srgbClr val="404040"/>
                    </a:solidFill>
                    <a:effectLst>
                      <a:outerShdw blurRad="38100" dist="38100" dir="2700000" algn="tl">
                        <a:srgbClr val="000000"/>
                      </a:outerShdw>
                    </a:effectLst>
                    <a:latin typeface="Symbol" pitchFamily="18" charset="2"/>
                    <a:cs typeface="+mn-cs"/>
                  </a:rPr>
                  <a:t>r</a:t>
                </a:r>
                <a:r>
                  <a:rPr lang="en-US" sz="2400" baseline="-25000" dirty="0" err="1">
                    <a:solidFill>
                      <a:srgbClr val="404040"/>
                    </a:solidFill>
                    <a:effectLst>
                      <a:outerShdw blurRad="38100" dist="38100" dir="2700000" algn="tl">
                        <a:srgbClr val="000000"/>
                      </a:outerShdw>
                    </a:effectLst>
                    <a:latin typeface="Trebuchet MS" pitchFamily="34" charset="0"/>
                    <a:cs typeface="+mn-cs"/>
                    <a:sym typeface="Symbol" pitchFamily="18" charset="2"/>
                  </a:rPr>
                  <a:t>nuc</a:t>
                </a:r>
                <a:r>
                  <a:rPr lang="en-US" sz="2000" b="1" dirty="0">
                    <a:solidFill>
                      <a:srgbClr val="404040"/>
                    </a:solidFill>
                    <a:effectLst>
                      <a:outerShdw blurRad="38100" dist="38100" dir="2700000" algn="tl">
                        <a:srgbClr val="000000"/>
                      </a:outerShdw>
                    </a:effectLst>
                    <a:latin typeface="Trebuchet MS" pitchFamily="34" charset="0"/>
                    <a:cs typeface="+mn-cs"/>
                    <a:sym typeface="Symbol" pitchFamily="18" charset="2"/>
                  </a:rPr>
                  <a:t> </a:t>
                </a:r>
                <a:r>
                  <a:rPr lang="en-US" sz="2000" b="1" dirty="0">
                    <a:solidFill>
                      <a:srgbClr val="404040"/>
                    </a:solidFill>
                    <a:effectLst>
                      <a:outerShdw blurRad="38100" dist="38100" dir="2700000" algn="tl">
                        <a:srgbClr val="000000"/>
                      </a:outerShdw>
                    </a:effectLst>
                    <a:latin typeface="Symbol" pitchFamily="18" charset="2"/>
                    <a:cs typeface="+mn-cs"/>
                    <a:sym typeface="Symbol" pitchFamily="18" charset="2"/>
                  </a:rPr>
                  <a:t>=</a:t>
                </a:r>
                <a:r>
                  <a:rPr lang="en-US" sz="2000" dirty="0">
                    <a:solidFill>
                      <a:srgbClr val="404040"/>
                    </a:solidFill>
                    <a:effectLst>
                      <a:outerShdw blurRad="38100" dist="38100" dir="2700000" algn="tl">
                        <a:srgbClr val="000000"/>
                      </a:outerShdw>
                    </a:effectLst>
                    <a:latin typeface="Trebuchet MS" pitchFamily="34" charset="0"/>
                    <a:cs typeface="+mn-cs"/>
                    <a:sym typeface="Symbol" pitchFamily="18" charset="2"/>
                  </a:rPr>
                  <a:t> 3</a:t>
                </a:r>
                <a:r>
                  <a:rPr lang="en-US" sz="1600" dirty="0">
                    <a:solidFill>
                      <a:srgbClr val="404040"/>
                    </a:solidFill>
                    <a:effectLst>
                      <a:outerShdw blurRad="38100" dist="38100" dir="2700000" algn="tl">
                        <a:srgbClr val="000000"/>
                      </a:outerShdw>
                    </a:effectLst>
                    <a:latin typeface="Trebuchet MS" pitchFamily="34" charset="0"/>
                    <a:cs typeface="+mn-cs"/>
                    <a:sym typeface="Symbol" pitchFamily="18" charset="2"/>
                  </a:rPr>
                  <a:t> </a:t>
                </a:r>
                <a:r>
                  <a:rPr lang="en-US" sz="2000" b="1" dirty="0">
                    <a:solidFill>
                      <a:srgbClr val="404040"/>
                    </a:solidFill>
                    <a:effectLst>
                      <a:outerShdw blurRad="38100" dist="38100" dir="2700000" algn="tl">
                        <a:srgbClr val="000000"/>
                      </a:outerShdw>
                    </a:effectLst>
                    <a:latin typeface="Trebuchet MS" pitchFamily="34" charset="0"/>
                    <a:cs typeface="+mn-cs"/>
                    <a:sym typeface="Symbol" pitchFamily="18" charset="2"/>
                  </a:rPr>
                  <a:t></a:t>
                </a:r>
                <a:r>
                  <a:rPr lang="en-US" sz="600" b="1" dirty="0">
                    <a:solidFill>
                      <a:srgbClr val="404040"/>
                    </a:solidFill>
                    <a:effectLst>
                      <a:outerShdw blurRad="38100" dist="38100" dir="2700000" algn="tl">
                        <a:srgbClr val="000000"/>
                      </a:outerShdw>
                    </a:effectLst>
                    <a:latin typeface="Trebuchet MS" pitchFamily="34" charset="0"/>
                    <a:cs typeface="+mn-cs"/>
                    <a:sym typeface="Symbol" pitchFamily="18" charset="2"/>
                  </a:rPr>
                  <a:t> </a:t>
                </a:r>
                <a:r>
                  <a:rPr lang="en-US" sz="2000" dirty="0">
                    <a:solidFill>
                      <a:srgbClr val="404040"/>
                    </a:solidFill>
                    <a:effectLst>
                      <a:outerShdw blurRad="38100" dist="38100" dir="2700000" algn="tl">
                        <a:srgbClr val="000000"/>
                      </a:outerShdw>
                    </a:effectLst>
                    <a:latin typeface="Trebuchet MS" pitchFamily="34" charset="0"/>
                    <a:cs typeface="+mn-cs"/>
                    <a:sym typeface="Symbol" pitchFamily="18" charset="2"/>
                  </a:rPr>
                  <a:t>10</a:t>
                </a:r>
                <a:r>
                  <a:rPr lang="en-US" sz="2400" baseline="30000" dirty="0">
                    <a:solidFill>
                      <a:srgbClr val="404040"/>
                    </a:solidFill>
                    <a:effectLst>
                      <a:outerShdw blurRad="38100" dist="38100" dir="2700000" algn="tl">
                        <a:srgbClr val="000000"/>
                      </a:outerShdw>
                    </a:effectLst>
                    <a:latin typeface="Trebuchet MS" pitchFamily="34" charset="0"/>
                    <a:cs typeface="+mn-cs"/>
                    <a:sym typeface="Symbol" pitchFamily="18" charset="2"/>
                  </a:rPr>
                  <a:t>14</a:t>
                </a:r>
                <a:r>
                  <a:rPr lang="en-US" sz="2000" baseline="30000" dirty="0">
                    <a:solidFill>
                      <a:srgbClr val="404040"/>
                    </a:solidFill>
                    <a:effectLst>
                      <a:outerShdw blurRad="38100" dist="38100" dir="2700000" algn="tl">
                        <a:srgbClr val="000000"/>
                      </a:outerShdw>
                    </a:effectLst>
                    <a:latin typeface="Trebuchet MS" pitchFamily="34" charset="0"/>
                    <a:cs typeface="+mn-cs"/>
                    <a:sym typeface="Symbol" pitchFamily="18" charset="2"/>
                  </a:rPr>
                  <a:t> </a:t>
                </a:r>
                <a:r>
                  <a:rPr lang="en-US" sz="2000" dirty="0">
                    <a:solidFill>
                      <a:srgbClr val="404040"/>
                    </a:solidFill>
                    <a:effectLst>
                      <a:outerShdw blurRad="38100" dist="38100" dir="2700000" algn="tl">
                        <a:srgbClr val="000000"/>
                      </a:outerShdw>
                    </a:effectLst>
                    <a:latin typeface="Trebuchet MS" pitchFamily="34" charset="0"/>
                    <a:cs typeface="+mn-cs"/>
                    <a:sym typeface="Symbol" pitchFamily="18" charset="2"/>
                  </a:rPr>
                  <a:t> g cm</a:t>
                </a:r>
                <a:r>
                  <a:rPr lang="en-US" sz="2400" baseline="30000" dirty="0">
                    <a:solidFill>
                      <a:srgbClr val="404040"/>
                    </a:solidFill>
                    <a:effectLst>
                      <a:outerShdw blurRad="38100" dist="38100" dir="2700000" algn="tl">
                        <a:srgbClr val="000000"/>
                      </a:outerShdw>
                    </a:effectLst>
                    <a:latin typeface="Symbol" pitchFamily="18" charset="2"/>
                    <a:cs typeface="+mn-cs"/>
                    <a:sym typeface="Symbol" pitchFamily="18" charset="2"/>
                  </a:rPr>
                  <a:t>-</a:t>
                </a:r>
                <a:r>
                  <a:rPr lang="en-US" sz="2400" baseline="30000" dirty="0">
                    <a:solidFill>
                      <a:srgbClr val="404040"/>
                    </a:solidFill>
                    <a:effectLst>
                      <a:outerShdw blurRad="38100" dist="38100" dir="2700000" algn="tl">
                        <a:srgbClr val="000000"/>
                      </a:outerShdw>
                    </a:effectLst>
                    <a:latin typeface="Trebuchet MS" pitchFamily="34" charset="0"/>
                    <a:cs typeface="+mn-cs"/>
                    <a:sym typeface="Symbol" pitchFamily="18" charset="2"/>
                  </a:rPr>
                  <a:t>3</a:t>
                </a:r>
                <a:r>
                  <a:rPr lang="en-US" sz="2000" baseline="30000" dirty="0">
                    <a:solidFill>
                      <a:srgbClr val="404040"/>
                    </a:solidFill>
                    <a:effectLst>
                      <a:outerShdw blurRad="38100" dist="38100" dir="2700000" algn="tl">
                        <a:srgbClr val="000000"/>
                      </a:outerShdw>
                    </a:effectLst>
                    <a:latin typeface="Trebuchet MS" pitchFamily="34" charset="0"/>
                    <a:cs typeface="+mn-cs"/>
                    <a:sym typeface="Symbol" pitchFamily="18" charset="2"/>
                  </a:rPr>
                  <a:t> </a:t>
                </a:r>
                <a:endParaRPr lang="en-US" sz="2000" baseline="30000" dirty="0">
                  <a:solidFill>
                    <a:srgbClr val="404040"/>
                  </a:solidFill>
                  <a:effectLst>
                    <a:outerShdw blurRad="38100" dist="38100" dir="2700000" algn="tl">
                      <a:srgbClr val="000000"/>
                    </a:outerShdw>
                  </a:effectLst>
                  <a:latin typeface="Trebuchet MS" pitchFamily="34" charset="0"/>
                  <a:cs typeface="+mn-cs"/>
                </a:endParaRPr>
              </a:p>
              <a:p>
                <a:pPr algn="ctr" eaLnBrk="1" fontAlgn="auto" hangingPunct="1">
                  <a:lnSpc>
                    <a:spcPct val="120000"/>
                  </a:lnSpc>
                  <a:spcBef>
                    <a:spcPts val="0"/>
                  </a:spcBef>
                  <a:spcAft>
                    <a:spcPts val="0"/>
                  </a:spcAft>
                  <a:buFont typeface="Symbol" pitchFamily="18" charset="2"/>
                  <a:buNone/>
                  <a:defRPr/>
                </a:pPr>
                <a:r>
                  <a:rPr lang="en-US" sz="2000" dirty="0">
                    <a:solidFill>
                      <a:srgbClr val="404040"/>
                    </a:solidFill>
                    <a:effectLst>
                      <a:outerShdw blurRad="38100" dist="38100" dir="2700000" algn="tl">
                        <a:srgbClr val="000000"/>
                      </a:outerShdw>
                    </a:effectLst>
                    <a:latin typeface="Trebuchet MS" pitchFamily="34" charset="0"/>
                    <a:cs typeface="+mn-cs"/>
                  </a:rPr>
                  <a:t>T </a:t>
                </a:r>
                <a:r>
                  <a:rPr lang="en-US" sz="2000" b="1" dirty="0">
                    <a:solidFill>
                      <a:srgbClr val="404040"/>
                    </a:solidFill>
                    <a:effectLst>
                      <a:outerShdw blurRad="38100" dist="38100" dir="2700000" algn="tl">
                        <a:srgbClr val="000000"/>
                      </a:outerShdw>
                    </a:effectLst>
                    <a:latin typeface="Trebuchet MS" pitchFamily="34" charset="0"/>
                    <a:cs typeface="+mn-cs"/>
                    <a:sym typeface="Symbol" pitchFamily="18" charset="2"/>
                  </a:rPr>
                  <a:t></a:t>
                </a:r>
                <a:r>
                  <a:rPr lang="en-US" sz="2000" dirty="0">
                    <a:solidFill>
                      <a:srgbClr val="404040"/>
                    </a:solidFill>
                    <a:effectLst>
                      <a:outerShdw blurRad="38100" dist="38100" dir="2700000" algn="tl">
                        <a:srgbClr val="000000"/>
                      </a:outerShdw>
                    </a:effectLst>
                    <a:latin typeface="Trebuchet MS" pitchFamily="34" charset="0"/>
                    <a:cs typeface="+mn-cs"/>
                    <a:sym typeface="Symbol" pitchFamily="18" charset="2"/>
                  </a:rPr>
                  <a:t> 30 MeV</a:t>
                </a:r>
              </a:p>
            </p:txBody>
          </p:sp>
          <p:sp>
            <p:nvSpPr>
              <p:cNvPr id="40983" name="Oval 45"/>
              <p:cNvSpPr>
                <a:spLocks noChangeArrowheads="1"/>
              </p:cNvSpPr>
              <p:nvPr/>
            </p:nvSpPr>
            <p:spPr bwMode="auto">
              <a:xfrm>
                <a:off x="4205" y="2237"/>
                <a:ext cx="614" cy="614"/>
              </a:xfrm>
              <a:prstGeom prst="ellipse">
                <a:avLst/>
              </a:pr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sp>
          <p:nvSpPr>
            <p:cNvPr id="12334" name="Oval 46"/>
            <p:cNvSpPr>
              <a:spLocks noChangeArrowheads="1"/>
            </p:cNvSpPr>
            <p:nvPr/>
          </p:nvSpPr>
          <p:spPr bwMode="auto">
            <a:xfrm>
              <a:off x="6665913" y="3500438"/>
              <a:ext cx="974725" cy="974725"/>
            </a:xfrm>
            <a:prstGeom prst="ellipse">
              <a:avLst/>
            </a:pr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nvGrpSpPr>
            <p:cNvPr id="14" name="Group 47"/>
            <p:cNvGrpSpPr>
              <a:grpSpLocks/>
            </p:cNvGrpSpPr>
            <p:nvPr/>
          </p:nvGrpSpPr>
          <p:grpSpPr bwMode="auto">
            <a:xfrm>
              <a:off x="563563" y="2087563"/>
              <a:ext cx="3900487" cy="3902075"/>
              <a:chOff x="355" y="1315"/>
              <a:chExt cx="2457" cy="2458"/>
            </a:xfrm>
          </p:grpSpPr>
          <p:pic>
            <p:nvPicPr>
              <p:cNvPr id="40976" name="Picture 48" descr="nuemis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 y="1315"/>
                <a:ext cx="2457" cy="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7" name="Text Box 49"/>
              <p:cNvSpPr txBox="1">
                <a:spLocks noChangeArrowheads="1"/>
              </p:cNvSpPr>
              <p:nvPr/>
            </p:nvSpPr>
            <p:spPr bwMode="auto">
              <a:xfrm>
                <a:off x="995" y="2283"/>
                <a:ext cx="1177" cy="522"/>
              </a:xfrm>
              <a:prstGeom prst="rect">
                <a:avLst/>
              </a:prstGeom>
              <a:noFill/>
              <a:ln w="9525">
                <a:noFill/>
                <a:miter lim="800000"/>
                <a:headEnd/>
                <a:tailEnd/>
              </a:ln>
              <a:effectLst/>
            </p:spPr>
            <p:txBody>
              <a:bodyPr lIns="97530" tIns="48765" rIns="97530" bIns="48765">
                <a:spAutoFit/>
              </a:bodyPr>
              <a:lstStyle/>
              <a:p>
                <a:pPr algn="ctr" defTabSz="974725" eaLnBrk="1" fontAlgn="auto" hangingPunct="1">
                  <a:spcBef>
                    <a:spcPts val="0"/>
                  </a:spcBef>
                  <a:spcAft>
                    <a:spcPts val="0"/>
                  </a:spcAft>
                  <a:defRPr/>
                </a:pPr>
                <a:r>
                  <a:rPr lang="en-US" sz="2400" b="1">
                    <a:solidFill>
                      <a:srgbClr val="66FF33"/>
                    </a:solidFill>
                    <a:effectLst>
                      <a:outerShdw blurRad="38100" dist="38100" dir="2700000" algn="tl">
                        <a:srgbClr val="C0C0C0"/>
                      </a:outerShdw>
                    </a:effectLst>
                    <a:latin typeface="Trebuchet MS" pitchFamily="34" charset="0"/>
                    <a:cs typeface="+mn-cs"/>
                  </a:rPr>
                  <a:t>Neutrino</a:t>
                </a:r>
              </a:p>
              <a:p>
                <a:pPr algn="ctr" defTabSz="974725" eaLnBrk="1" fontAlgn="auto" hangingPunct="1">
                  <a:spcBef>
                    <a:spcPts val="0"/>
                  </a:spcBef>
                  <a:spcAft>
                    <a:spcPts val="0"/>
                  </a:spcAft>
                  <a:defRPr/>
                </a:pPr>
                <a:r>
                  <a:rPr lang="en-US" sz="2400" b="1">
                    <a:solidFill>
                      <a:srgbClr val="66FF33"/>
                    </a:solidFill>
                    <a:effectLst>
                      <a:outerShdw blurRad="38100" dist="38100" dir="2700000" algn="tl">
                        <a:srgbClr val="C0C0C0"/>
                      </a:outerShdw>
                    </a:effectLst>
                    <a:latin typeface="Trebuchet MS" pitchFamily="34" charset="0"/>
                    <a:cs typeface="+mn-cs"/>
                  </a:rPr>
                  <a:t>Cooling</a:t>
                </a:r>
                <a:endParaRPr lang="de-DE" sz="2400" b="1">
                  <a:solidFill>
                    <a:srgbClr val="66FF33"/>
                  </a:solidFill>
                  <a:effectLst>
                    <a:outerShdw blurRad="38100" dist="38100" dir="2700000" algn="tl">
                      <a:srgbClr val="C0C0C0"/>
                    </a:outerShdw>
                  </a:effectLst>
                  <a:latin typeface="Trebuchet MS" pitchFamily="34" charset="0"/>
                  <a:cs typeface="+mn-cs"/>
                </a:endParaRPr>
              </a:p>
            </p:txBody>
          </p:sp>
        </p:grpSp>
      </p:grpSp>
      <p:sp>
        <p:nvSpPr>
          <p:cNvPr id="50" name="标题 1"/>
          <p:cNvSpPr>
            <a:spLocks noGrp="1"/>
          </p:cNvSpPr>
          <p:nvPr>
            <p:ph type="title"/>
          </p:nvPr>
        </p:nvSpPr>
        <p:spPr>
          <a:xfrm>
            <a:off x="428596" y="142852"/>
            <a:ext cx="8319868" cy="714380"/>
          </a:xfrm>
        </p:spPr>
        <p:txBody>
          <a:bodyPr/>
          <a:lstStyle/>
          <a:p>
            <a:r>
              <a:rPr lang="zh-CN" altLang="en-US" sz="3200" dirty="0"/>
              <a:t>超新星爆发</a:t>
            </a:r>
          </a:p>
        </p:txBody>
      </p:sp>
      <p:sp>
        <p:nvSpPr>
          <p:cNvPr id="51" name="Text Box 13"/>
          <p:cNvSpPr txBox="1">
            <a:spLocks noChangeArrowheads="1"/>
          </p:cNvSpPr>
          <p:nvPr/>
        </p:nvSpPr>
        <p:spPr bwMode="auto">
          <a:xfrm>
            <a:off x="4427984" y="5050803"/>
            <a:ext cx="4539970" cy="1618557"/>
          </a:xfrm>
          <a:prstGeom prst="rect">
            <a:avLst/>
          </a:prstGeom>
          <a:noFill/>
          <a:ln w="9525">
            <a:solidFill>
              <a:schemeClr val="tx1"/>
            </a:solidFill>
            <a:miter lim="800000"/>
            <a:headEnd/>
            <a:tailEnd/>
          </a:ln>
          <a:effectLst/>
        </p:spPr>
        <p:txBody>
          <a:bodyPr wrap="none" lIns="97530" tIns="48765" rIns="97530" bIns="48765" anchor="ctr"/>
          <a:lstStyle/>
          <a:p>
            <a:pPr defTabSz="974725"/>
            <a:r>
              <a:rPr lang="en-US" b="1" dirty="0" err="1"/>
              <a:t>Grav</a:t>
            </a:r>
            <a:r>
              <a:rPr lang="en-US" b="1" dirty="0"/>
              <a:t>. binding energy </a:t>
            </a:r>
            <a:r>
              <a:rPr lang="en-US" altLang="zh-CN" b="1" dirty="0"/>
              <a:t>E</a:t>
            </a:r>
            <a:r>
              <a:rPr lang="en-US" altLang="zh-CN" sz="2400" b="1" baseline="-25000" dirty="0"/>
              <a:t>b</a:t>
            </a:r>
            <a:r>
              <a:rPr lang="en-US" altLang="zh-CN" b="1" dirty="0">
                <a:sym typeface="Symbol" pitchFamily="18" charset="2"/>
              </a:rPr>
              <a:t></a:t>
            </a:r>
            <a:r>
              <a:rPr lang="en-US" altLang="zh-CN" b="1" dirty="0"/>
              <a:t>3 </a:t>
            </a:r>
            <a:r>
              <a:rPr lang="en-US" altLang="zh-CN" b="1" dirty="0">
                <a:sym typeface="Symbol" pitchFamily="18" charset="2"/>
              </a:rPr>
              <a:t> 10</a:t>
            </a:r>
            <a:r>
              <a:rPr lang="en-US" altLang="zh-CN" sz="2400" b="1" baseline="30000" dirty="0">
                <a:sym typeface="Symbol" pitchFamily="18" charset="2"/>
              </a:rPr>
              <a:t>53</a:t>
            </a:r>
            <a:r>
              <a:rPr lang="en-US" altLang="zh-CN" b="1" dirty="0">
                <a:sym typeface="Symbol" pitchFamily="18" charset="2"/>
              </a:rPr>
              <a:t> erg</a:t>
            </a:r>
            <a:r>
              <a:rPr lang="en-US" b="1" dirty="0"/>
              <a:t> </a:t>
            </a:r>
          </a:p>
          <a:p>
            <a:pPr algn="l" defTabSz="974725"/>
            <a:r>
              <a:rPr lang="en-US" b="1" dirty="0"/>
              <a:t> 99%    Neutrinos		</a:t>
            </a:r>
          </a:p>
          <a:p>
            <a:pPr algn="l" defTabSz="974725"/>
            <a:r>
              <a:rPr lang="en-US" sz="1600" b="1" dirty="0"/>
              <a:t>    </a:t>
            </a:r>
            <a:r>
              <a:rPr lang="en-US" b="1" dirty="0"/>
              <a:t>1%    Kinetic energy of explosion</a:t>
            </a:r>
          </a:p>
          <a:p>
            <a:pPr algn="l" defTabSz="974725"/>
            <a:r>
              <a:rPr lang="en-US" b="1" dirty="0"/>
              <a:t>            (1% of this into cosmic rays) </a:t>
            </a:r>
          </a:p>
          <a:p>
            <a:pPr algn="l" defTabSz="974725"/>
            <a:r>
              <a:rPr lang="en-US" b="1" dirty="0"/>
              <a:t>0.01%  Photons, outshine host galaxy</a:t>
            </a:r>
            <a:endParaRPr lang="de-DE" altLang="zh-CN" sz="2000" b="1" dirty="0"/>
          </a:p>
        </p:txBody>
      </p:sp>
    </p:spTree>
    <p:extLst>
      <p:ext uri="{BB962C8B-B14F-4D97-AF65-F5344CB8AC3E}">
        <p14:creationId xmlns:p14="http://schemas.microsoft.com/office/powerpoint/2010/main" val="320272815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323528" y="1519839"/>
            <a:ext cx="4824535" cy="4680452"/>
            <a:chOff x="96" y="480"/>
            <a:chExt cx="3936" cy="3936"/>
          </a:xfrm>
        </p:grpSpPr>
        <p:sp>
          <p:nvSpPr>
            <p:cNvPr id="4" name="Oval 4"/>
            <p:cNvSpPr>
              <a:spLocks noChangeAspect="1" noChangeArrowheads="1"/>
            </p:cNvSpPr>
            <p:nvPr/>
          </p:nvSpPr>
          <p:spPr bwMode="auto">
            <a:xfrm>
              <a:off x="96" y="480"/>
              <a:ext cx="3936" cy="3936"/>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en-US" sz="1340"/>
            </a:p>
          </p:txBody>
        </p:sp>
        <p:sp>
          <p:nvSpPr>
            <p:cNvPr id="5" name="Oval 5"/>
            <p:cNvSpPr>
              <a:spLocks noChangeAspect="1" noChangeArrowheads="1"/>
            </p:cNvSpPr>
            <p:nvPr/>
          </p:nvSpPr>
          <p:spPr bwMode="auto">
            <a:xfrm>
              <a:off x="775" y="1171"/>
              <a:ext cx="2577" cy="2554"/>
            </a:xfrm>
            <a:prstGeom prst="ellipse">
              <a:avLst/>
            </a:prstGeom>
            <a:solidFill>
              <a:srgbClr val="3366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40"/>
            </a:p>
          </p:txBody>
        </p:sp>
        <p:grpSp>
          <p:nvGrpSpPr>
            <p:cNvPr id="6" name="Group 6"/>
            <p:cNvGrpSpPr>
              <a:grpSpLocks/>
            </p:cNvGrpSpPr>
            <p:nvPr/>
          </p:nvGrpSpPr>
          <p:grpSpPr bwMode="auto">
            <a:xfrm>
              <a:off x="983" y="1374"/>
              <a:ext cx="2163" cy="2148"/>
              <a:chOff x="1872" y="1152"/>
              <a:chExt cx="2016" cy="2016"/>
            </a:xfrm>
          </p:grpSpPr>
          <p:sp>
            <p:nvSpPr>
              <p:cNvPr id="11" name="Oval 7"/>
              <p:cNvSpPr>
                <a:spLocks noChangeAspect="1" noChangeArrowheads="1"/>
              </p:cNvSpPr>
              <p:nvPr/>
            </p:nvSpPr>
            <p:spPr bwMode="auto">
              <a:xfrm>
                <a:off x="2016" y="1296"/>
                <a:ext cx="1728" cy="1728"/>
              </a:xfrm>
              <a:prstGeom prst="ellipse">
                <a:avLst/>
              </a:prstGeom>
              <a:solidFill>
                <a:srgbClr val="FF9999"/>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40"/>
              </a:p>
            </p:txBody>
          </p:sp>
          <p:sp>
            <p:nvSpPr>
              <p:cNvPr id="12" name="Line 8"/>
              <p:cNvSpPr>
                <a:spLocks noChangeShapeType="1"/>
              </p:cNvSpPr>
              <p:nvPr/>
            </p:nvSpPr>
            <p:spPr bwMode="auto">
              <a:xfrm>
                <a:off x="3744" y="2161"/>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13" name="Line 9"/>
              <p:cNvSpPr>
                <a:spLocks noChangeShapeType="1"/>
              </p:cNvSpPr>
              <p:nvPr/>
            </p:nvSpPr>
            <p:spPr bwMode="auto">
              <a:xfrm rot="10800000">
                <a:off x="1872" y="2160"/>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14" name="Line 10"/>
              <p:cNvSpPr>
                <a:spLocks noChangeShapeType="1"/>
              </p:cNvSpPr>
              <p:nvPr/>
            </p:nvSpPr>
            <p:spPr bwMode="auto">
              <a:xfrm rot="5400000">
                <a:off x="2808" y="3096"/>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15" name="Line 11"/>
              <p:cNvSpPr>
                <a:spLocks noChangeShapeType="1"/>
              </p:cNvSpPr>
              <p:nvPr/>
            </p:nvSpPr>
            <p:spPr bwMode="auto">
              <a:xfrm rot="16200000">
                <a:off x="2808" y="1224"/>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16" name="Line 12"/>
              <p:cNvSpPr>
                <a:spLocks noChangeShapeType="1"/>
              </p:cNvSpPr>
              <p:nvPr/>
            </p:nvSpPr>
            <p:spPr bwMode="auto">
              <a:xfrm rot="18900000">
                <a:off x="3470" y="1498"/>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17" name="Line 13"/>
              <p:cNvSpPr>
                <a:spLocks noChangeShapeType="1"/>
              </p:cNvSpPr>
              <p:nvPr/>
            </p:nvSpPr>
            <p:spPr bwMode="auto">
              <a:xfrm rot="29700000">
                <a:off x="2146" y="2821"/>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18" name="Line 14"/>
              <p:cNvSpPr>
                <a:spLocks noChangeShapeType="1"/>
              </p:cNvSpPr>
              <p:nvPr/>
            </p:nvSpPr>
            <p:spPr bwMode="auto">
              <a:xfrm rot="24300000">
                <a:off x="3469" y="2821"/>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19" name="Line 15"/>
              <p:cNvSpPr>
                <a:spLocks noChangeShapeType="1"/>
              </p:cNvSpPr>
              <p:nvPr/>
            </p:nvSpPr>
            <p:spPr bwMode="auto">
              <a:xfrm rot="35100000">
                <a:off x="2146" y="1498"/>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20" name="Line 16"/>
              <p:cNvSpPr>
                <a:spLocks noChangeShapeType="1"/>
              </p:cNvSpPr>
              <p:nvPr/>
            </p:nvSpPr>
            <p:spPr bwMode="auto">
              <a:xfrm rot="20280000">
                <a:off x="3676" y="1810"/>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21" name="Line 17"/>
              <p:cNvSpPr>
                <a:spLocks noChangeShapeType="1"/>
              </p:cNvSpPr>
              <p:nvPr/>
            </p:nvSpPr>
            <p:spPr bwMode="auto">
              <a:xfrm rot="31080000">
                <a:off x="1940" y="2510"/>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22" name="Line 18"/>
              <p:cNvSpPr>
                <a:spLocks noChangeShapeType="1"/>
              </p:cNvSpPr>
              <p:nvPr/>
            </p:nvSpPr>
            <p:spPr bwMode="auto">
              <a:xfrm rot="25680000">
                <a:off x="3158" y="3027"/>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23" name="Line 19"/>
              <p:cNvSpPr>
                <a:spLocks noChangeShapeType="1"/>
              </p:cNvSpPr>
              <p:nvPr/>
            </p:nvSpPr>
            <p:spPr bwMode="auto">
              <a:xfrm rot="36480000">
                <a:off x="2457" y="1292"/>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24" name="Line 20"/>
              <p:cNvSpPr>
                <a:spLocks noChangeShapeType="1"/>
              </p:cNvSpPr>
              <p:nvPr/>
            </p:nvSpPr>
            <p:spPr bwMode="auto">
              <a:xfrm rot="39180000">
                <a:off x="3174" y="1298"/>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25" name="Line 21"/>
              <p:cNvSpPr>
                <a:spLocks noChangeShapeType="1"/>
              </p:cNvSpPr>
              <p:nvPr/>
            </p:nvSpPr>
            <p:spPr bwMode="auto">
              <a:xfrm rot="49980000">
                <a:off x="2442" y="3021"/>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26" name="Line 22"/>
              <p:cNvSpPr>
                <a:spLocks noChangeShapeType="1"/>
              </p:cNvSpPr>
              <p:nvPr/>
            </p:nvSpPr>
            <p:spPr bwMode="auto">
              <a:xfrm rot="44580000">
                <a:off x="3669" y="2525"/>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27" name="Line 23"/>
              <p:cNvSpPr>
                <a:spLocks noChangeShapeType="1"/>
              </p:cNvSpPr>
              <p:nvPr/>
            </p:nvSpPr>
            <p:spPr bwMode="auto">
              <a:xfrm rot="55380000">
                <a:off x="1946" y="1794"/>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28" name="Line 24"/>
              <p:cNvSpPr>
                <a:spLocks noChangeShapeType="1"/>
              </p:cNvSpPr>
              <p:nvPr/>
            </p:nvSpPr>
            <p:spPr bwMode="auto">
              <a:xfrm rot="660000">
                <a:off x="3726" y="2339"/>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29" name="Line 25"/>
              <p:cNvSpPr>
                <a:spLocks noChangeShapeType="1"/>
              </p:cNvSpPr>
              <p:nvPr/>
            </p:nvSpPr>
            <p:spPr bwMode="auto">
              <a:xfrm rot="11460000">
                <a:off x="1889" y="1981"/>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30" name="Line 26"/>
              <p:cNvSpPr>
                <a:spLocks noChangeShapeType="1"/>
              </p:cNvSpPr>
              <p:nvPr/>
            </p:nvSpPr>
            <p:spPr bwMode="auto">
              <a:xfrm rot="6060000">
                <a:off x="2629" y="3078"/>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31" name="Line 27"/>
              <p:cNvSpPr>
                <a:spLocks noChangeShapeType="1"/>
              </p:cNvSpPr>
              <p:nvPr/>
            </p:nvSpPr>
            <p:spPr bwMode="auto">
              <a:xfrm rot="16860000">
                <a:off x="2986" y="1241"/>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32" name="Line 28"/>
              <p:cNvSpPr>
                <a:spLocks noChangeShapeType="1"/>
              </p:cNvSpPr>
              <p:nvPr/>
            </p:nvSpPr>
            <p:spPr bwMode="auto">
              <a:xfrm rot="19560000">
                <a:off x="3584" y="1637"/>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33" name="Line 29"/>
              <p:cNvSpPr>
                <a:spLocks noChangeShapeType="1"/>
              </p:cNvSpPr>
              <p:nvPr/>
            </p:nvSpPr>
            <p:spPr bwMode="auto">
              <a:xfrm rot="30360000">
                <a:off x="2032" y="2683"/>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34" name="Line 30"/>
              <p:cNvSpPr>
                <a:spLocks noChangeShapeType="1"/>
              </p:cNvSpPr>
              <p:nvPr/>
            </p:nvSpPr>
            <p:spPr bwMode="auto">
              <a:xfrm rot="24960000">
                <a:off x="3331" y="2935"/>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35" name="Line 31"/>
              <p:cNvSpPr>
                <a:spLocks noChangeShapeType="1"/>
              </p:cNvSpPr>
              <p:nvPr/>
            </p:nvSpPr>
            <p:spPr bwMode="auto">
              <a:xfrm rot="35760000">
                <a:off x="2284" y="1384"/>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36" name="Line 32"/>
              <p:cNvSpPr>
                <a:spLocks noChangeShapeType="1"/>
              </p:cNvSpPr>
              <p:nvPr/>
            </p:nvSpPr>
            <p:spPr bwMode="auto">
              <a:xfrm rot="20940000">
                <a:off x="3726" y="1982"/>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37" name="Line 33"/>
              <p:cNvSpPr>
                <a:spLocks noChangeShapeType="1"/>
              </p:cNvSpPr>
              <p:nvPr/>
            </p:nvSpPr>
            <p:spPr bwMode="auto">
              <a:xfrm rot="31740000">
                <a:off x="1889" y="2338"/>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38" name="Line 34"/>
              <p:cNvSpPr>
                <a:spLocks noChangeShapeType="1"/>
              </p:cNvSpPr>
              <p:nvPr/>
            </p:nvSpPr>
            <p:spPr bwMode="auto">
              <a:xfrm rot="26340000">
                <a:off x="2986" y="3078"/>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39" name="Line 35"/>
              <p:cNvSpPr>
                <a:spLocks noChangeShapeType="1"/>
              </p:cNvSpPr>
              <p:nvPr/>
            </p:nvSpPr>
            <p:spPr bwMode="auto">
              <a:xfrm rot="37140000">
                <a:off x="2629" y="1241"/>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40" name="Line 36"/>
              <p:cNvSpPr>
                <a:spLocks noChangeShapeType="1"/>
              </p:cNvSpPr>
              <p:nvPr/>
            </p:nvSpPr>
            <p:spPr bwMode="auto">
              <a:xfrm rot="39840000">
                <a:off x="3332" y="1384"/>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41" name="Line 37"/>
              <p:cNvSpPr>
                <a:spLocks noChangeShapeType="1"/>
              </p:cNvSpPr>
              <p:nvPr/>
            </p:nvSpPr>
            <p:spPr bwMode="auto">
              <a:xfrm rot="50640000">
                <a:off x="2284" y="2935"/>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42" name="Line 38"/>
              <p:cNvSpPr>
                <a:spLocks noChangeShapeType="1"/>
              </p:cNvSpPr>
              <p:nvPr/>
            </p:nvSpPr>
            <p:spPr bwMode="auto">
              <a:xfrm rot="45240000">
                <a:off x="3583" y="2683"/>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sp>
            <p:nvSpPr>
              <p:cNvPr id="43" name="Line 39"/>
              <p:cNvSpPr>
                <a:spLocks noChangeShapeType="1"/>
              </p:cNvSpPr>
              <p:nvPr/>
            </p:nvSpPr>
            <p:spPr bwMode="auto">
              <a:xfrm rot="56040000">
                <a:off x="2032" y="1636"/>
                <a:ext cx="144"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40"/>
              </a:p>
            </p:txBody>
          </p:sp>
        </p:grpSp>
        <p:sp>
          <p:nvSpPr>
            <p:cNvPr id="7" name="Text Box 40"/>
            <p:cNvSpPr txBox="1">
              <a:spLocks noChangeArrowheads="1"/>
            </p:cNvSpPr>
            <p:nvPr/>
          </p:nvSpPr>
          <p:spPr bwMode="auto">
            <a:xfrm>
              <a:off x="1471" y="2064"/>
              <a:ext cx="1186" cy="81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576" tIns="36288" rIns="72576" bIns="36288">
              <a:spAutoFit/>
            </a:bodyP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lgn="ctr"/>
              <a:r>
                <a:rPr lang="en-US" sz="1786">
                  <a:latin typeface="Trebuchet MS" pitchFamily="34" charset="0"/>
                </a:rPr>
                <a:t>Dissociated</a:t>
              </a:r>
            </a:p>
            <a:p>
              <a:pPr algn="ctr"/>
              <a:r>
                <a:rPr lang="en-US" sz="1786">
                  <a:latin typeface="Trebuchet MS" pitchFamily="34" charset="0"/>
                </a:rPr>
                <a:t>Material</a:t>
              </a:r>
            </a:p>
            <a:p>
              <a:pPr algn="ctr"/>
              <a:r>
                <a:rPr lang="en-US" sz="1786">
                  <a:latin typeface="Trebuchet MS" pitchFamily="34" charset="0"/>
                </a:rPr>
                <a:t>(n, p, e, </a:t>
              </a:r>
              <a:r>
                <a:rPr lang="en-US" sz="1786" b="1">
                  <a:latin typeface="Symbol" pitchFamily="18" charset="2"/>
                </a:rPr>
                <a:t>n</a:t>
              </a:r>
              <a:r>
                <a:rPr lang="en-US" sz="1786">
                  <a:latin typeface="Trebuchet MS" pitchFamily="34" charset="0"/>
                </a:rPr>
                <a:t>)</a:t>
              </a:r>
            </a:p>
          </p:txBody>
        </p:sp>
        <p:sp>
          <p:nvSpPr>
            <p:cNvPr id="8" name="WordArt 41"/>
            <p:cNvSpPr>
              <a:spLocks noChangeAspect="1" noChangeArrowheads="1" noChangeShapeType="1" noTextEdit="1"/>
            </p:cNvSpPr>
            <p:nvPr/>
          </p:nvSpPr>
          <p:spPr bwMode="auto">
            <a:xfrm>
              <a:off x="932" y="1338"/>
              <a:ext cx="2264" cy="2219"/>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3454460"/>
                </a:avLst>
              </a:prstTxWarp>
            </a:bodyPr>
            <a:lstStyle/>
            <a:p>
              <a:pPr algn="dist"/>
              <a:r>
                <a:rPr lang="en-US" sz="1340" b="1" kern="10">
                  <a:ln w="9525">
                    <a:solidFill>
                      <a:schemeClr val="tx1"/>
                    </a:solidFill>
                    <a:round/>
                    <a:headEnd/>
                    <a:tailEnd/>
                  </a:ln>
                  <a:solidFill>
                    <a:schemeClr val="bg1"/>
                  </a:solidFill>
                  <a:latin typeface="Trebuchet MS"/>
                </a:rPr>
                <a:t>Collapsed Core</a:t>
              </a:r>
            </a:p>
          </p:txBody>
        </p:sp>
        <p:sp>
          <p:nvSpPr>
            <p:cNvPr id="9" name="WordArt 42"/>
            <p:cNvSpPr>
              <a:spLocks noChangeAspect="1" noChangeArrowheads="1" noChangeShapeType="1" noTextEdit="1"/>
            </p:cNvSpPr>
            <p:nvPr/>
          </p:nvSpPr>
          <p:spPr bwMode="auto">
            <a:xfrm>
              <a:off x="853" y="1259"/>
              <a:ext cx="2423" cy="2377"/>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Down">
                <a:avLst>
                  <a:gd name="adj" fmla="val 2276433"/>
                </a:avLst>
              </a:prstTxWarp>
            </a:bodyPr>
            <a:lstStyle/>
            <a:p>
              <a:pPr algn="dist"/>
              <a:r>
                <a:rPr lang="en-US" sz="1340" b="1" kern="10">
                  <a:ln w="9525">
                    <a:solidFill>
                      <a:schemeClr val="tx1"/>
                    </a:solidFill>
                    <a:round/>
                    <a:headEnd/>
                    <a:tailEnd/>
                  </a:ln>
                  <a:solidFill>
                    <a:schemeClr val="bg1"/>
                  </a:solidFill>
                  <a:latin typeface="Trebuchet MS"/>
                </a:rPr>
                <a:t>Undissociated Iron</a:t>
              </a:r>
            </a:p>
          </p:txBody>
        </p:sp>
        <p:sp>
          <p:nvSpPr>
            <p:cNvPr id="10" name="WordArt 43"/>
            <p:cNvSpPr>
              <a:spLocks noChangeAspect="1" noChangeArrowheads="1" noChangeShapeType="1" noTextEdit="1"/>
            </p:cNvSpPr>
            <p:nvPr/>
          </p:nvSpPr>
          <p:spPr bwMode="auto">
            <a:xfrm>
              <a:off x="1325" y="1723"/>
              <a:ext cx="1478" cy="1449"/>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3179085"/>
                </a:avLst>
              </a:prstTxWarp>
            </a:bodyPr>
            <a:lstStyle/>
            <a:p>
              <a:pPr algn="dist"/>
              <a:r>
                <a:rPr lang="en-US" sz="1340" b="1" kern="10">
                  <a:ln w="9525">
                    <a:solidFill>
                      <a:schemeClr val="tx1"/>
                    </a:solidFill>
                    <a:round/>
                    <a:headEnd/>
                    <a:tailEnd/>
                  </a:ln>
                  <a:solidFill>
                    <a:schemeClr val="bg1"/>
                  </a:solidFill>
                  <a:latin typeface="Trebuchet MS"/>
                </a:rPr>
                <a:t>Shock Wave</a:t>
              </a:r>
            </a:p>
          </p:txBody>
        </p:sp>
      </p:grpSp>
      <p:sp>
        <p:nvSpPr>
          <p:cNvPr id="45" name="Text Box 45"/>
          <p:cNvSpPr txBox="1">
            <a:spLocks noChangeArrowheads="1"/>
          </p:cNvSpPr>
          <p:nvPr/>
        </p:nvSpPr>
        <p:spPr bwMode="auto">
          <a:xfrm>
            <a:off x="5436096" y="4268043"/>
            <a:ext cx="3024336" cy="1969270"/>
          </a:xfrm>
          <a:prstGeom prst="rect">
            <a:avLst/>
          </a:prstGeom>
          <a:noFill/>
          <a:ln w="9525">
            <a:noFill/>
            <a:miter lim="800000"/>
            <a:headEnd/>
            <a:tailEnd/>
          </a:ln>
          <a:effectLst/>
        </p:spPr>
        <p:txBody>
          <a:bodyPr wrap="none" lIns="68577" tIns="34289" rIns="68577" bIns="34289" anchor="ctr"/>
          <a:lstStyle>
            <a:lvl1pPr algn="l" defTabSz="974725">
              <a:defRPr sz="2400">
                <a:solidFill>
                  <a:schemeClr val="tx1"/>
                </a:solidFill>
                <a:latin typeface="Times New Roman" pitchFamily="18" charset="0"/>
              </a:defRPr>
            </a:lvl1pPr>
            <a:lvl2pPr marL="487363" algn="l" defTabSz="974725">
              <a:defRPr sz="2400">
                <a:solidFill>
                  <a:schemeClr val="tx1"/>
                </a:solidFill>
                <a:latin typeface="Times New Roman" pitchFamily="18" charset="0"/>
              </a:defRPr>
            </a:lvl2pPr>
            <a:lvl3pPr marL="974725" algn="l" defTabSz="974725">
              <a:defRPr sz="2400">
                <a:solidFill>
                  <a:schemeClr val="tx1"/>
                </a:solidFill>
                <a:latin typeface="Times New Roman" pitchFamily="18" charset="0"/>
              </a:defRPr>
            </a:lvl3pPr>
            <a:lvl4pPr marL="1463675" algn="l" defTabSz="974725">
              <a:defRPr sz="2400">
                <a:solidFill>
                  <a:schemeClr val="tx1"/>
                </a:solidFill>
                <a:latin typeface="Times New Roman" pitchFamily="18" charset="0"/>
              </a:defRPr>
            </a:lvl4pPr>
            <a:lvl5pPr marL="1951038" algn="l" defTabSz="974725">
              <a:defRPr sz="2400">
                <a:solidFill>
                  <a:schemeClr val="tx1"/>
                </a:solidFill>
                <a:latin typeface="Times New Roman" pitchFamily="18" charset="0"/>
              </a:defRPr>
            </a:lvl5pPr>
            <a:lvl6pPr marL="2408238" defTabSz="974725" fontAlgn="base">
              <a:spcBef>
                <a:spcPct val="0"/>
              </a:spcBef>
              <a:spcAft>
                <a:spcPct val="0"/>
              </a:spcAft>
              <a:defRPr sz="2400">
                <a:solidFill>
                  <a:schemeClr val="tx1"/>
                </a:solidFill>
                <a:latin typeface="Times New Roman" pitchFamily="18" charset="0"/>
              </a:defRPr>
            </a:lvl6pPr>
            <a:lvl7pPr marL="2865438" defTabSz="974725" fontAlgn="base">
              <a:spcBef>
                <a:spcPct val="0"/>
              </a:spcBef>
              <a:spcAft>
                <a:spcPct val="0"/>
              </a:spcAft>
              <a:defRPr sz="2400">
                <a:solidFill>
                  <a:schemeClr val="tx1"/>
                </a:solidFill>
                <a:latin typeface="Times New Roman" pitchFamily="18" charset="0"/>
              </a:defRPr>
            </a:lvl7pPr>
            <a:lvl8pPr marL="3322638" defTabSz="974725" fontAlgn="base">
              <a:spcBef>
                <a:spcPct val="0"/>
              </a:spcBef>
              <a:spcAft>
                <a:spcPct val="0"/>
              </a:spcAft>
              <a:defRPr sz="2400">
                <a:solidFill>
                  <a:schemeClr val="tx1"/>
                </a:solidFill>
                <a:latin typeface="Times New Roman" pitchFamily="18" charset="0"/>
              </a:defRPr>
            </a:lvl8pPr>
            <a:lvl9pPr marL="3779838" defTabSz="974725" fontAlgn="base">
              <a:spcBef>
                <a:spcPct val="0"/>
              </a:spcBef>
              <a:spcAft>
                <a:spcPct val="0"/>
              </a:spcAft>
              <a:defRPr sz="2400">
                <a:solidFill>
                  <a:schemeClr val="tx1"/>
                </a:solidFill>
                <a:latin typeface="Times New Roman" pitchFamily="18" charset="0"/>
              </a:defRPr>
            </a:lvl9pPr>
          </a:lstStyle>
          <a:p>
            <a:pPr>
              <a:buFontTx/>
              <a:buChar char="•"/>
            </a:pPr>
            <a:r>
              <a:rPr lang="en-US" sz="1786" b="1" dirty="0">
                <a:latin typeface="+mn-lt"/>
              </a:rPr>
              <a:t> Shock wave forms </a:t>
            </a:r>
          </a:p>
          <a:p>
            <a:r>
              <a:rPr lang="en-US" sz="1786" b="1" dirty="0">
                <a:latin typeface="+mn-lt"/>
              </a:rPr>
              <a:t>   within the iron core</a:t>
            </a:r>
          </a:p>
          <a:p>
            <a:endParaRPr lang="en-US" sz="596" b="1" dirty="0">
              <a:latin typeface="+mn-lt"/>
            </a:endParaRPr>
          </a:p>
          <a:p>
            <a:pPr>
              <a:buFontTx/>
              <a:buChar char="•"/>
            </a:pPr>
            <a:r>
              <a:rPr lang="en-US" sz="1786" b="1" dirty="0">
                <a:latin typeface="+mn-lt"/>
              </a:rPr>
              <a:t> Dissipates its energy </a:t>
            </a:r>
          </a:p>
          <a:p>
            <a:r>
              <a:rPr lang="en-US" sz="1786" b="1" dirty="0">
                <a:latin typeface="+mn-lt"/>
              </a:rPr>
              <a:t>   by dissociating the </a:t>
            </a:r>
          </a:p>
          <a:p>
            <a:r>
              <a:rPr lang="en-US" sz="1786" b="1" dirty="0">
                <a:latin typeface="+mn-lt"/>
              </a:rPr>
              <a:t>   remaining layer of iron  </a:t>
            </a:r>
          </a:p>
        </p:txBody>
      </p:sp>
      <p:sp>
        <p:nvSpPr>
          <p:cNvPr id="46" name="标题 1"/>
          <p:cNvSpPr txBox="1">
            <a:spLocks/>
          </p:cNvSpPr>
          <p:nvPr/>
        </p:nvSpPr>
        <p:spPr>
          <a:xfrm>
            <a:off x="428596" y="266348"/>
            <a:ext cx="8319868" cy="714380"/>
          </a:xfrm>
          <a:prstGeom prst="rect">
            <a:avLst/>
          </a:prstGeom>
        </p:spPr>
        <p:txBody>
          <a:bodyPr/>
          <a:lstStyle>
            <a:lvl1pPr algn="l" rtl="0" eaLnBrk="0" fontAlgn="base" hangingPunct="0">
              <a:spcBef>
                <a:spcPct val="0"/>
              </a:spcBef>
              <a:spcAft>
                <a:spcPct val="0"/>
              </a:spcAft>
              <a:defRPr lang="zh-CN" altLang="en-US" sz="3600" b="1" dirty="0">
                <a:solidFill>
                  <a:schemeClr val="bg1"/>
                </a:solidFill>
                <a:latin typeface="微软雅黑" pitchFamily="34" charset="-122"/>
                <a:ea typeface="微软雅黑" pitchFamily="34" charset="-122"/>
                <a:cs typeface="+mj-cs"/>
              </a:defRPr>
            </a:lvl1pPr>
            <a:lvl2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2pPr>
            <a:lvl3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3pPr>
            <a:lvl4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4pPr>
            <a:lvl5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5pPr>
            <a:lvl6pPr marL="457200" algn="ctr" rtl="0" fontAlgn="base">
              <a:spcBef>
                <a:spcPct val="0"/>
              </a:spcBef>
              <a:spcAft>
                <a:spcPct val="0"/>
              </a:spcAft>
              <a:defRPr sz="3600" b="1">
                <a:solidFill>
                  <a:srgbClr val="FF3300"/>
                </a:solidFill>
                <a:latin typeface="Arial" pitchFamily="34" charset="0"/>
                <a:ea typeface="华文新魏" pitchFamily="2" charset="-122"/>
              </a:defRPr>
            </a:lvl6pPr>
            <a:lvl7pPr marL="914400" algn="ctr" rtl="0" fontAlgn="base">
              <a:spcBef>
                <a:spcPct val="0"/>
              </a:spcBef>
              <a:spcAft>
                <a:spcPct val="0"/>
              </a:spcAft>
              <a:defRPr sz="3600" b="1">
                <a:solidFill>
                  <a:srgbClr val="FF3300"/>
                </a:solidFill>
                <a:latin typeface="Arial" pitchFamily="34" charset="0"/>
                <a:ea typeface="华文新魏" pitchFamily="2" charset="-122"/>
              </a:defRPr>
            </a:lvl7pPr>
            <a:lvl8pPr marL="1371600" algn="ctr" rtl="0" fontAlgn="base">
              <a:spcBef>
                <a:spcPct val="0"/>
              </a:spcBef>
              <a:spcAft>
                <a:spcPct val="0"/>
              </a:spcAft>
              <a:defRPr sz="3600" b="1">
                <a:solidFill>
                  <a:srgbClr val="FF3300"/>
                </a:solidFill>
                <a:latin typeface="Arial" pitchFamily="34" charset="0"/>
                <a:ea typeface="华文新魏" pitchFamily="2" charset="-122"/>
              </a:defRPr>
            </a:lvl8pPr>
            <a:lvl9pPr marL="1828800" algn="ctr" rtl="0" fontAlgn="base">
              <a:spcBef>
                <a:spcPct val="0"/>
              </a:spcBef>
              <a:spcAft>
                <a:spcPct val="0"/>
              </a:spcAft>
              <a:defRPr sz="3600" b="1">
                <a:solidFill>
                  <a:srgbClr val="FF3300"/>
                </a:solidFill>
                <a:latin typeface="Arial" pitchFamily="34" charset="0"/>
                <a:ea typeface="华文新魏" pitchFamily="2" charset="-122"/>
              </a:defRPr>
            </a:lvl9pPr>
          </a:lstStyle>
          <a:p>
            <a:r>
              <a:rPr lang="zh-CN" altLang="en-US" sz="2800" kern="0" dirty="0"/>
              <a:t>为什么不能直接爆发？</a:t>
            </a:r>
            <a:endParaRPr lang="en-US" altLang="zh-CN" sz="2800" kern="0" dirty="0"/>
          </a:p>
        </p:txBody>
      </p:sp>
      <p:sp>
        <p:nvSpPr>
          <p:cNvPr id="48" name="AutoShape 44"/>
          <p:cNvSpPr>
            <a:spLocks noChangeArrowheads="1"/>
          </p:cNvSpPr>
          <p:nvPr/>
        </p:nvSpPr>
        <p:spPr bwMode="auto">
          <a:xfrm>
            <a:off x="5458588" y="1532893"/>
            <a:ext cx="2857828" cy="1643062"/>
          </a:xfrm>
          <a:prstGeom prst="wedgeRectCallout">
            <a:avLst>
              <a:gd name="adj1" fmla="val -99324"/>
              <a:gd name="adj2" fmla="val 102444"/>
            </a:avLst>
          </a:prstGeom>
          <a:solidFill>
            <a:srgbClr val="336699"/>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rgbClr val="5F5F5F"/>
                  </a:outerShdw>
                </a:effectLst>
              </a14:hiddenEffects>
            </a:ext>
          </a:extLst>
        </p:spPr>
        <p:txBody>
          <a:bodyPr wrap="none" lIns="91436" tIns="45718" rIns="91436" bIns="45718" anchor="ctr"/>
          <a:lstStyle/>
          <a:p>
            <a:pPr defTabSz="913834">
              <a:buFontTx/>
              <a:buChar char="•"/>
            </a:pPr>
            <a:r>
              <a:rPr lang="en-US" b="1" dirty="0">
                <a:solidFill>
                  <a:srgbClr val="FF0000"/>
                </a:solidFill>
              </a:rPr>
              <a:t> 0.1 </a:t>
            </a:r>
            <a:r>
              <a:rPr lang="en-US" b="1" dirty="0" err="1">
                <a:solidFill>
                  <a:srgbClr val="FF0000"/>
                </a:solidFill>
              </a:rPr>
              <a:t>M</a:t>
            </a:r>
            <a:r>
              <a:rPr lang="en-US" sz="2000" b="1" baseline="-25000" dirty="0" err="1">
                <a:solidFill>
                  <a:srgbClr val="FF0000"/>
                </a:solidFill>
              </a:rPr>
              <a:t>sun</a:t>
            </a:r>
            <a:r>
              <a:rPr lang="en-US" b="1" baseline="-25000" dirty="0">
                <a:solidFill>
                  <a:srgbClr val="FF0000"/>
                </a:solidFill>
              </a:rPr>
              <a:t> </a:t>
            </a:r>
            <a:r>
              <a:rPr lang="en-US" b="1" dirty="0">
                <a:solidFill>
                  <a:srgbClr val="FF0000"/>
                </a:solidFill>
              </a:rPr>
              <a:t> of iron has a </a:t>
            </a:r>
          </a:p>
          <a:p>
            <a:pPr defTabSz="913834"/>
            <a:r>
              <a:rPr lang="en-US" b="1" dirty="0">
                <a:solidFill>
                  <a:srgbClr val="FF0000"/>
                </a:solidFill>
              </a:rPr>
              <a:t>   nuclear binding energy</a:t>
            </a:r>
          </a:p>
          <a:p>
            <a:pPr defTabSz="913834"/>
            <a:r>
              <a:rPr lang="en-US" b="1" dirty="0">
                <a:solidFill>
                  <a:srgbClr val="FF0000"/>
                </a:solidFill>
                <a:sym typeface="Symbol" pitchFamily="18" charset="2"/>
              </a:rPr>
              <a:t>    </a:t>
            </a:r>
            <a:r>
              <a:rPr lang="en-US" b="1" dirty="0">
                <a:solidFill>
                  <a:srgbClr val="FF0000"/>
                </a:solidFill>
              </a:rPr>
              <a:t>1.7 </a:t>
            </a:r>
            <a:r>
              <a:rPr lang="en-US" b="1" dirty="0">
                <a:solidFill>
                  <a:srgbClr val="FF0000"/>
                </a:solidFill>
                <a:sym typeface="Symbol" pitchFamily="18" charset="2"/>
              </a:rPr>
              <a:t></a:t>
            </a:r>
            <a:r>
              <a:rPr lang="en-US" b="1" dirty="0">
                <a:solidFill>
                  <a:srgbClr val="FF0000"/>
                </a:solidFill>
              </a:rPr>
              <a:t> 10</a:t>
            </a:r>
            <a:r>
              <a:rPr lang="en-US" sz="2000" b="1" baseline="30000" dirty="0">
                <a:solidFill>
                  <a:srgbClr val="FF0000"/>
                </a:solidFill>
              </a:rPr>
              <a:t>51</a:t>
            </a:r>
            <a:r>
              <a:rPr lang="en-US" b="1" dirty="0">
                <a:solidFill>
                  <a:srgbClr val="FF0000"/>
                </a:solidFill>
              </a:rPr>
              <a:t> erg</a:t>
            </a:r>
          </a:p>
          <a:p>
            <a:pPr defTabSz="913834">
              <a:buFontTx/>
              <a:buChar char="•"/>
            </a:pPr>
            <a:r>
              <a:rPr lang="en-US" b="1" dirty="0">
                <a:solidFill>
                  <a:srgbClr val="FF0000"/>
                </a:solidFill>
              </a:rPr>
              <a:t> Comparable to</a:t>
            </a:r>
          </a:p>
          <a:p>
            <a:pPr defTabSz="913834"/>
            <a:r>
              <a:rPr lang="en-US" b="1" dirty="0">
                <a:solidFill>
                  <a:srgbClr val="FF0000"/>
                </a:solidFill>
              </a:rPr>
              <a:t>   explosion energy</a:t>
            </a:r>
          </a:p>
        </p:txBody>
      </p:sp>
    </p:spTree>
    <p:extLst>
      <p:ext uri="{BB962C8B-B14F-4D97-AF65-F5344CB8AC3E}">
        <p14:creationId xmlns:p14="http://schemas.microsoft.com/office/powerpoint/2010/main" val="271034174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52D5161-DE31-42E3-848F-3EF09468E738}"/>
              </a:ext>
            </a:extLst>
          </p:cNvPr>
          <p:cNvPicPr>
            <a:picLocks noChangeAspect="1"/>
          </p:cNvPicPr>
          <p:nvPr/>
        </p:nvPicPr>
        <p:blipFill>
          <a:blip r:embed="rId2"/>
          <a:stretch>
            <a:fillRect/>
          </a:stretch>
        </p:blipFill>
        <p:spPr>
          <a:xfrm>
            <a:off x="-9427" y="1052736"/>
            <a:ext cx="9144000" cy="5537118"/>
          </a:xfrm>
          <a:prstGeom prst="rect">
            <a:avLst/>
          </a:prstGeom>
        </p:spPr>
      </p:pic>
      <p:sp>
        <p:nvSpPr>
          <p:cNvPr id="4" name="标题 1">
            <a:extLst>
              <a:ext uri="{FF2B5EF4-FFF2-40B4-BE49-F238E27FC236}">
                <a16:creationId xmlns:a16="http://schemas.microsoft.com/office/drawing/2014/main" id="{F0C1A4B5-BFB3-4B2B-B3FC-0530AEC9665E}"/>
              </a:ext>
            </a:extLst>
          </p:cNvPr>
          <p:cNvSpPr txBox="1">
            <a:spLocks/>
          </p:cNvSpPr>
          <p:nvPr/>
        </p:nvSpPr>
        <p:spPr>
          <a:xfrm>
            <a:off x="428596" y="266348"/>
            <a:ext cx="8319868" cy="714380"/>
          </a:xfrm>
          <a:prstGeom prst="rect">
            <a:avLst/>
          </a:prstGeom>
        </p:spPr>
        <p:txBody>
          <a:bodyPr/>
          <a:lstStyle>
            <a:lvl1pPr algn="l" rtl="0" eaLnBrk="0" fontAlgn="base" hangingPunct="0">
              <a:spcBef>
                <a:spcPct val="0"/>
              </a:spcBef>
              <a:spcAft>
                <a:spcPct val="0"/>
              </a:spcAft>
              <a:defRPr lang="zh-CN" altLang="en-US" sz="3600" b="1" dirty="0">
                <a:solidFill>
                  <a:schemeClr val="bg1"/>
                </a:solidFill>
                <a:latin typeface="微软雅黑" pitchFamily="34" charset="-122"/>
                <a:ea typeface="微软雅黑" pitchFamily="34" charset="-122"/>
                <a:cs typeface="+mj-cs"/>
              </a:defRPr>
            </a:lvl1pPr>
            <a:lvl2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2pPr>
            <a:lvl3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3pPr>
            <a:lvl4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4pPr>
            <a:lvl5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5pPr>
            <a:lvl6pPr marL="457200" algn="ctr" rtl="0" fontAlgn="base">
              <a:spcBef>
                <a:spcPct val="0"/>
              </a:spcBef>
              <a:spcAft>
                <a:spcPct val="0"/>
              </a:spcAft>
              <a:defRPr sz="3600" b="1">
                <a:solidFill>
                  <a:srgbClr val="FF3300"/>
                </a:solidFill>
                <a:latin typeface="Arial" pitchFamily="34" charset="0"/>
                <a:ea typeface="华文新魏" pitchFamily="2" charset="-122"/>
              </a:defRPr>
            </a:lvl6pPr>
            <a:lvl7pPr marL="914400" algn="ctr" rtl="0" fontAlgn="base">
              <a:spcBef>
                <a:spcPct val="0"/>
              </a:spcBef>
              <a:spcAft>
                <a:spcPct val="0"/>
              </a:spcAft>
              <a:defRPr sz="3600" b="1">
                <a:solidFill>
                  <a:srgbClr val="FF3300"/>
                </a:solidFill>
                <a:latin typeface="Arial" pitchFamily="34" charset="0"/>
                <a:ea typeface="华文新魏" pitchFamily="2" charset="-122"/>
              </a:defRPr>
            </a:lvl7pPr>
            <a:lvl8pPr marL="1371600" algn="ctr" rtl="0" fontAlgn="base">
              <a:spcBef>
                <a:spcPct val="0"/>
              </a:spcBef>
              <a:spcAft>
                <a:spcPct val="0"/>
              </a:spcAft>
              <a:defRPr sz="3600" b="1">
                <a:solidFill>
                  <a:srgbClr val="FF3300"/>
                </a:solidFill>
                <a:latin typeface="Arial" pitchFamily="34" charset="0"/>
                <a:ea typeface="华文新魏" pitchFamily="2" charset="-122"/>
              </a:defRPr>
            </a:lvl8pPr>
            <a:lvl9pPr marL="1828800" algn="ctr" rtl="0" fontAlgn="base">
              <a:spcBef>
                <a:spcPct val="0"/>
              </a:spcBef>
              <a:spcAft>
                <a:spcPct val="0"/>
              </a:spcAft>
              <a:defRPr sz="3600" b="1">
                <a:solidFill>
                  <a:srgbClr val="FF3300"/>
                </a:solidFill>
                <a:latin typeface="Arial" pitchFamily="34" charset="0"/>
                <a:ea typeface="华文新魏" pitchFamily="2" charset="-122"/>
              </a:defRPr>
            </a:lvl9pPr>
          </a:lstStyle>
          <a:p>
            <a:r>
              <a:rPr lang="zh-CN" altLang="en-US" sz="2800" kern="0" dirty="0"/>
              <a:t>中微子的角色</a:t>
            </a:r>
            <a:endParaRPr lang="en-US" altLang="zh-CN" sz="2800" kern="0" dirty="0"/>
          </a:p>
        </p:txBody>
      </p:sp>
    </p:spTree>
    <p:extLst>
      <p:ext uri="{BB962C8B-B14F-4D97-AF65-F5344CB8AC3E}">
        <p14:creationId xmlns:p14="http://schemas.microsoft.com/office/powerpoint/2010/main" val="394195365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42607" y="1231984"/>
            <a:ext cx="6858787" cy="4608376"/>
          </a:xfrm>
          <a:prstGeom prst="rect">
            <a:avLst/>
          </a:prstGeom>
          <a:solidFill>
            <a:srgbClr val="EAEAE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a:p>
        </p:txBody>
      </p:sp>
      <p:pic>
        <p:nvPicPr>
          <p:cNvPr id="3" name="Picture 2" descr="C:\Users\Georg Raffelt\Desktop\a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3269" y="2204864"/>
            <a:ext cx="6537465" cy="37510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3479284" y="1339155"/>
            <a:ext cx="2316852" cy="857082"/>
          </a:xfrm>
          <a:prstGeom prst="rec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7" tIns="34289" rIns="68577" bIns="34289" anchor="ctr"/>
          <a:lstStyle/>
          <a:p>
            <a:pPr defTabSz="685376"/>
            <a:r>
              <a:rPr lang="en-US" sz="1786" b="1" dirty="0">
                <a:solidFill>
                  <a:schemeClr val="bg1"/>
                </a:solidFill>
              </a:rPr>
              <a:t>Neutrino heating</a:t>
            </a:r>
          </a:p>
          <a:p>
            <a:pPr defTabSz="685376"/>
            <a:r>
              <a:rPr lang="en-US" sz="1786" b="1" dirty="0">
                <a:solidFill>
                  <a:schemeClr val="bg1"/>
                </a:solidFill>
              </a:rPr>
              <a:t>increases pressure</a:t>
            </a:r>
          </a:p>
          <a:p>
            <a:pPr defTabSz="685376"/>
            <a:r>
              <a:rPr lang="en-US" sz="1786" b="1" dirty="0">
                <a:solidFill>
                  <a:schemeClr val="bg1"/>
                </a:solidFill>
              </a:rPr>
              <a:t>behind shock front</a:t>
            </a:r>
          </a:p>
        </p:txBody>
      </p:sp>
      <p:sp>
        <p:nvSpPr>
          <p:cNvPr id="5" name="Rectangle 4"/>
          <p:cNvSpPr>
            <a:spLocks noChangeArrowheads="1"/>
          </p:cNvSpPr>
          <p:nvPr/>
        </p:nvSpPr>
        <p:spPr bwMode="auto">
          <a:xfrm>
            <a:off x="1624865" y="5733256"/>
            <a:ext cx="5894271" cy="375047"/>
          </a:xfrm>
          <a:prstGeom prst="rect">
            <a:avLst/>
          </a:prstGeom>
          <a:noFill/>
          <a:ln w="9525">
            <a:noFill/>
            <a:miter lim="800000"/>
            <a:headEnd/>
            <a:tailEnd/>
          </a:ln>
          <a:effectLst/>
        </p:spPr>
        <p:txBody>
          <a:bodyPr wrap="none" lIns="64295" tIns="32148" rIns="64295" bIns="32148" anchor="ctr"/>
          <a:lstStyle/>
          <a:p>
            <a:pPr algn="ctr"/>
            <a:r>
              <a:rPr lang="en-US" sz="1786" b="1" dirty="0" err="1">
                <a:solidFill>
                  <a:srgbClr val="FF0000"/>
                </a:solidFill>
              </a:rPr>
              <a:t>Janka</a:t>
            </a:r>
            <a:r>
              <a:rPr lang="en-US" sz="1786" b="1" dirty="0">
                <a:solidFill>
                  <a:srgbClr val="FF0000"/>
                </a:solidFill>
              </a:rPr>
              <a:t>, </a:t>
            </a:r>
            <a:r>
              <a:rPr lang="en-US" sz="1786" b="1" dirty="0" err="1">
                <a:solidFill>
                  <a:srgbClr val="FF0000"/>
                </a:solidFill>
              </a:rPr>
              <a:t>astro-ph</a:t>
            </a:r>
            <a:r>
              <a:rPr lang="en-US" sz="1786" b="1" dirty="0">
                <a:solidFill>
                  <a:srgbClr val="FF0000"/>
                </a:solidFill>
              </a:rPr>
              <a:t>/0008432</a:t>
            </a:r>
          </a:p>
        </p:txBody>
      </p:sp>
      <p:sp>
        <p:nvSpPr>
          <p:cNvPr id="7" name="标题 1"/>
          <p:cNvSpPr txBox="1">
            <a:spLocks/>
          </p:cNvSpPr>
          <p:nvPr/>
        </p:nvSpPr>
        <p:spPr>
          <a:xfrm>
            <a:off x="428596" y="266348"/>
            <a:ext cx="8319868" cy="714380"/>
          </a:xfrm>
          <a:prstGeom prst="rect">
            <a:avLst/>
          </a:prstGeom>
        </p:spPr>
        <p:txBody>
          <a:bodyPr/>
          <a:lstStyle>
            <a:lvl1pPr algn="l" rtl="0" eaLnBrk="0" fontAlgn="base" hangingPunct="0">
              <a:spcBef>
                <a:spcPct val="0"/>
              </a:spcBef>
              <a:spcAft>
                <a:spcPct val="0"/>
              </a:spcAft>
              <a:defRPr lang="zh-CN" altLang="en-US" sz="3600" b="1" dirty="0">
                <a:solidFill>
                  <a:schemeClr val="bg1"/>
                </a:solidFill>
                <a:latin typeface="微软雅黑" pitchFamily="34" charset="-122"/>
                <a:ea typeface="微软雅黑" pitchFamily="34" charset="-122"/>
                <a:cs typeface="+mj-cs"/>
              </a:defRPr>
            </a:lvl1pPr>
            <a:lvl2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2pPr>
            <a:lvl3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3pPr>
            <a:lvl4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4pPr>
            <a:lvl5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5pPr>
            <a:lvl6pPr marL="457200" algn="ctr" rtl="0" fontAlgn="base">
              <a:spcBef>
                <a:spcPct val="0"/>
              </a:spcBef>
              <a:spcAft>
                <a:spcPct val="0"/>
              </a:spcAft>
              <a:defRPr sz="3600" b="1">
                <a:solidFill>
                  <a:srgbClr val="FF3300"/>
                </a:solidFill>
                <a:latin typeface="Arial" pitchFamily="34" charset="0"/>
                <a:ea typeface="华文新魏" pitchFamily="2" charset="-122"/>
              </a:defRPr>
            </a:lvl6pPr>
            <a:lvl7pPr marL="914400" algn="ctr" rtl="0" fontAlgn="base">
              <a:spcBef>
                <a:spcPct val="0"/>
              </a:spcBef>
              <a:spcAft>
                <a:spcPct val="0"/>
              </a:spcAft>
              <a:defRPr sz="3600" b="1">
                <a:solidFill>
                  <a:srgbClr val="FF3300"/>
                </a:solidFill>
                <a:latin typeface="Arial" pitchFamily="34" charset="0"/>
                <a:ea typeface="华文新魏" pitchFamily="2" charset="-122"/>
              </a:defRPr>
            </a:lvl7pPr>
            <a:lvl8pPr marL="1371600" algn="ctr" rtl="0" fontAlgn="base">
              <a:spcBef>
                <a:spcPct val="0"/>
              </a:spcBef>
              <a:spcAft>
                <a:spcPct val="0"/>
              </a:spcAft>
              <a:defRPr sz="3600" b="1">
                <a:solidFill>
                  <a:srgbClr val="FF3300"/>
                </a:solidFill>
                <a:latin typeface="Arial" pitchFamily="34" charset="0"/>
                <a:ea typeface="华文新魏" pitchFamily="2" charset="-122"/>
              </a:defRPr>
            </a:lvl8pPr>
            <a:lvl9pPr marL="1828800" algn="ctr" rtl="0" fontAlgn="base">
              <a:spcBef>
                <a:spcPct val="0"/>
              </a:spcBef>
              <a:spcAft>
                <a:spcPct val="0"/>
              </a:spcAft>
              <a:defRPr sz="3600" b="1">
                <a:solidFill>
                  <a:srgbClr val="FF3300"/>
                </a:solidFill>
                <a:latin typeface="Arial" pitchFamily="34" charset="0"/>
                <a:ea typeface="华文新魏" pitchFamily="2" charset="-122"/>
              </a:defRPr>
            </a:lvl9pPr>
          </a:lstStyle>
          <a:p>
            <a:r>
              <a:rPr lang="zh-CN" altLang="en-US" sz="2800" kern="0" dirty="0"/>
              <a:t>中微子的角色</a:t>
            </a:r>
            <a:endParaRPr lang="en-US" altLang="zh-CN" sz="2800" kern="0" dirty="0"/>
          </a:p>
        </p:txBody>
      </p:sp>
    </p:spTree>
    <p:extLst>
      <p:ext uri="{BB962C8B-B14F-4D97-AF65-F5344CB8AC3E}">
        <p14:creationId xmlns:p14="http://schemas.microsoft.com/office/powerpoint/2010/main" val="350404065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72009" y="1124744"/>
            <a:ext cx="9036495" cy="5400600"/>
          </a:xfrm>
          <a:prstGeom prst="rect">
            <a:avLst/>
          </a:prstGeom>
        </p:spPr>
      </p:pic>
      <p:sp>
        <p:nvSpPr>
          <p:cNvPr id="5" name="标题 1"/>
          <p:cNvSpPr>
            <a:spLocks noGrp="1"/>
          </p:cNvSpPr>
          <p:nvPr>
            <p:ph type="title"/>
          </p:nvPr>
        </p:nvSpPr>
        <p:spPr>
          <a:xfrm>
            <a:off x="428596" y="142852"/>
            <a:ext cx="8319868" cy="714380"/>
          </a:xfrm>
        </p:spPr>
        <p:txBody>
          <a:bodyPr/>
          <a:lstStyle/>
          <a:p>
            <a:r>
              <a:rPr lang="zh-CN" altLang="en-US" sz="2800" dirty="0"/>
              <a:t>中微子：作为基本粒子的属性</a:t>
            </a:r>
          </a:p>
        </p:txBody>
      </p:sp>
    </p:spTree>
    <p:extLst>
      <p:ext uri="{BB962C8B-B14F-4D97-AF65-F5344CB8AC3E}">
        <p14:creationId xmlns:p14="http://schemas.microsoft.com/office/powerpoint/2010/main" val="3073305702"/>
      </p:ext>
    </p:extLst>
  </p:cSld>
  <p:clrMapOvr>
    <a:masterClrMapping/>
  </p:clrMapOvr>
  <p:transition spd="med">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BC939-B703-4667-9737-FE34D8A14C93}"/>
              </a:ext>
            </a:extLst>
          </p:cNvPr>
          <p:cNvPicPr>
            <a:picLocks noChangeAspect="1"/>
          </p:cNvPicPr>
          <p:nvPr/>
        </p:nvPicPr>
        <p:blipFill>
          <a:blip r:embed="rId2"/>
          <a:stretch>
            <a:fillRect/>
          </a:stretch>
        </p:blipFill>
        <p:spPr>
          <a:xfrm>
            <a:off x="0" y="1093509"/>
            <a:ext cx="9144000" cy="5503843"/>
          </a:xfrm>
          <a:prstGeom prst="rect">
            <a:avLst/>
          </a:prstGeom>
        </p:spPr>
      </p:pic>
      <p:sp>
        <p:nvSpPr>
          <p:cNvPr id="4" name="标题 1">
            <a:extLst>
              <a:ext uri="{FF2B5EF4-FFF2-40B4-BE49-F238E27FC236}">
                <a16:creationId xmlns:a16="http://schemas.microsoft.com/office/drawing/2014/main" id="{2893A854-CFF4-4F4C-AC8B-D7C608F4AC6D}"/>
              </a:ext>
            </a:extLst>
          </p:cNvPr>
          <p:cNvSpPr txBox="1">
            <a:spLocks/>
          </p:cNvSpPr>
          <p:nvPr/>
        </p:nvSpPr>
        <p:spPr>
          <a:xfrm>
            <a:off x="428596" y="266348"/>
            <a:ext cx="8319868" cy="714380"/>
          </a:xfrm>
          <a:prstGeom prst="rect">
            <a:avLst/>
          </a:prstGeom>
        </p:spPr>
        <p:txBody>
          <a:bodyPr/>
          <a:lstStyle>
            <a:lvl1pPr algn="l" rtl="0" eaLnBrk="0" fontAlgn="base" hangingPunct="0">
              <a:spcBef>
                <a:spcPct val="0"/>
              </a:spcBef>
              <a:spcAft>
                <a:spcPct val="0"/>
              </a:spcAft>
              <a:defRPr lang="zh-CN" altLang="en-US" sz="3600" b="1" dirty="0">
                <a:solidFill>
                  <a:schemeClr val="bg1"/>
                </a:solidFill>
                <a:latin typeface="微软雅黑" pitchFamily="34" charset="-122"/>
                <a:ea typeface="微软雅黑" pitchFamily="34" charset="-122"/>
                <a:cs typeface="+mj-cs"/>
              </a:defRPr>
            </a:lvl1pPr>
            <a:lvl2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2pPr>
            <a:lvl3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3pPr>
            <a:lvl4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4pPr>
            <a:lvl5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5pPr>
            <a:lvl6pPr marL="457200" algn="ctr" rtl="0" fontAlgn="base">
              <a:spcBef>
                <a:spcPct val="0"/>
              </a:spcBef>
              <a:spcAft>
                <a:spcPct val="0"/>
              </a:spcAft>
              <a:defRPr sz="3600" b="1">
                <a:solidFill>
                  <a:srgbClr val="FF3300"/>
                </a:solidFill>
                <a:latin typeface="Arial" pitchFamily="34" charset="0"/>
                <a:ea typeface="华文新魏" pitchFamily="2" charset="-122"/>
              </a:defRPr>
            </a:lvl6pPr>
            <a:lvl7pPr marL="914400" algn="ctr" rtl="0" fontAlgn="base">
              <a:spcBef>
                <a:spcPct val="0"/>
              </a:spcBef>
              <a:spcAft>
                <a:spcPct val="0"/>
              </a:spcAft>
              <a:defRPr sz="3600" b="1">
                <a:solidFill>
                  <a:srgbClr val="FF3300"/>
                </a:solidFill>
                <a:latin typeface="Arial" pitchFamily="34" charset="0"/>
                <a:ea typeface="华文新魏" pitchFamily="2" charset="-122"/>
              </a:defRPr>
            </a:lvl7pPr>
            <a:lvl8pPr marL="1371600" algn="ctr" rtl="0" fontAlgn="base">
              <a:spcBef>
                <a:spcPct val="0"/>
              </a:spcBef>
              <a:spcAft>
                <a:spcPct val="0"/>
              </a:spcAft>
              <a:defRPr sz="3600" b="1">
                <a:solidFill>
                  <a:srgbClr val="FF3300"/>
                </a:solidFill>
                <a:latin typeface="Arial" pitchFamily="34" charset="0"/>
                <a:ea typeface="华文新魏" pitchFamily="2" charset="-122"/>
              </a:defRPr>
            </a:lvl8pPr>
            <a:lvl9pPr marL="1828800" algn="ctr" rtl="0" fontAlgn="base">
              <a:spcBef>
                <a:spcPct val="0"/>
              </a:spcBef>
              <a:spcAft>
                <a:spcPct val="0"/>
              </a:spcAft>
              <a:defRPr sz="3600" b="1">
                <a:solidFill>
                  <a:srgbClr val="FF3300"/>
                </a:solidFill>
                <a:latin typeface="Arial" pitchFamily="34" charset="0"/>
                <a:ea typeface="华文新魏" pitchFamily="2" charset="-122"/>
              </a:defRPr>
            </a:lvl9pPr>
          </a:lstStyle>
          <a:p>
            <a:r>
              <a:rPr lang="zh-CN" altLang="en-US" sz="2800" kern="0" dirty="0"/>
              <a:t>核塌缩型超新星的物理模型</a:t>
            </a:r>
            <a:endParaRPr lang="en-US" altLang="zh-CN" sz="2800" kern="0" dirty="0"/>
          </a:p>
        </p:txBody>
      </p:sp>
    </p:spTree>
    <p:extLst>
      <p:ext uri="{BB962C8B-B14F-4D97-AF65-F5344CB8AC3E}">
        <p14:creationId xmlns:p14="http://schemas.microsoft.com/office/powerpoint/2010/main" val="341655733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C01ABC-5A42-4C1C-AD37-90169CF5BE21}"/>
              </a:ext>
            </a:extLst>
          </p:cNvPr>
          <p:cNvSpPr txBox="1">
            <a:spLocks/>
          </p:cNvSpPr>
          <p:nvPr/>
        </p:nvSpPr>
        <p:spPr>
          <a:xfrm>
            <a:off x="428596" y="266348"/>
            <a:ext cx="8319868" cy="714380"/>
          </a:xfrm>
          <a:prstGeom prst="rect">
            <a:avLst/>
          </a:prstGeom>
        </p:spPr>
        <p:txBody>
          <a:bodyPr/>
          <a:lstStyle>
            <a:lvl1pPr algn="l" rtl="0" eaLnBrk="0" fontAlgn="base" hangingPunct="0">
              <a:spcBef>
                <a:spcPct val="0"/>
              </a:spcBef>
              <a:spcAft>
                <a:spcPct val="0"/>
              </a:spcAft>
              <a:defRPr lang="zh-CN" altLang="en-US" sz="3600" b="1" dirty="0">
                <a:solidFill>
                  <a:schemeClr val="bg1"/>
                </a:solidFill>
                <a:latin typeface="微软雅黑" pitchFamily="34" charset="-122"/>
                <a:ea typeface="微软雅黑" pitchFamily="34" charset="-122"/>
                <a:cs typeface="+mj-cs"/>
              </a:defRPr>
            </a:lvl1pPr>
            <a:lvl2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2pPr>
            <a:lvl3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3pPr>
            <a:lvl4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4pPr>
            <a:lvl5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5pPr>
            <a:lvl6pPr marL="457200" algn="ctr" rtl="0" fontAlgn="base">
              <a:spcBef>
                <a:spcPct val="0"/>
              </a:spcBef>
              <a:spcAft>
                <a:spcPct val="0"/>
              </a:spcAft>
              <a:defRPr sz="3600" b="1">
                <a:solidFill>
                  <a:srgbClr val="FF3300"/>
                </a:solidFill>
                <a:latin typeface="Arial" pitchFamily="34" charset="0"/>
                <a:ea typeface="华文新魏" pitchFamily="2" charset="-122"/>
              </a:defRPr>
            </a:lvl6pPr>
            <a:lvl7pPr marL="914400" algn="ctr" rtl="0" fontAlgn="base">
              <a:spcBef>
                <a:spcPct val="0"/>
              </a:spcBef>
              <a:spcAft>
                <a:spcPct val="0"/>
              </a:spcAft>
              <a:defRPr sz="3600" b="1">
                <a:solidFill>
                  <a:srgbClr val="FF3300"/>
                </a:solidFill>
                <a:latin typeface="Arial" pitchFamily="34" charset="0"/>
                <a:ea typeface="华文新魏" pitchFamily="2" charset="-122"/>
              </a:defRPr>
            </a:lvl7pPr>
            <a:lvl8pPr marL="1371600" algn="ctr" rtl="0" fontAlgn="base">
              <a:spcBef>
                <a:spcPct val="0"/>
              </a:spcBef>
              <a:spcAft>
                <a:spcPct val="0"/>
              </a:spcAft>
              <a:defRPr sz="3600" b="1">
                <a:solidFill>
                  <a:srgbClr val="FF3300"/>
                </a:solidFill>
                <a:latin typeface="Arial" pitchFamily="34" charset="0"/>
                <a:ea typeface="华文新魏" pitchFamily="2" charset="-122"/>
              </a:defRPr>
            </a:lvl8pPr>
            <a:lvl9pPr marL="1828800" algn="ctr" rtl="0" fontAlgn="base">
              <a:spcBef>
                <a:spcPct val="0"/>
              </a:spcBef>
              <a:spcAft>
                <a:spcPct val="0"/>
              </a:spcAft>
              <a:defRPr sz="3600" b="1">
                <a:solidFill>
                  <a:srgbClr val="FF3300"/>
                </a:solidFill>
                <a:latin typeface="Arial" pitchFamily="34" charset="0"/>
                <a:ea typeface="华文新魏" pitchFamily="2" charset="-122"/>
              </a:defRPr>
            </a:lvl9pPr>
          </a:lstStyle>
          <a:p>
            <a:r>
              <a:rPr lang="zh-CN" altLang="en-US" sz="2800" kern="0" dirty="0"/>
              <a:t>核塌缩型超新星的物理模型</a:t>
            </a:r>
            <a:endParaRPr lang="en-US" altLang="zh-CN" sz="2800" kern="0" dirty="0"/>
          </a:p>
        </p:txBody>
      </p:sp>
      <p:pic>
        <p:nvPicPr>
          <p:cNvPr id="5" name="图片 4">
            <a:extLst>
              <a:ext uri="{FF2B5EF4-FFF2-40B4-BE49-F238E27FC236}">
                <a16:creationId xmlns:a16="http://schemas.microsoft.com/office/drawing/2014/main" id="{44635052-BE15-4A94-BAD7-7968C256CBEC}"/>
              </a:ext>
            </a:extLst>
          </p:cNvPr>
          <p:cNvPicPr>
            <a:picLocks noChangeAspect="1"/>
          </p:cNvPicPr>
          <p:nvPr/>
        </p:nvPicPr>
        <p:blipFill>
          <a:blip r:embed="rId2"/>
          <a:stretch>
            <a:fillRect/>
          </a:stretch>
        </p:blipFill>
        <p:spPr>
          <a:xfrm>
            <a:off x="35496" y="1098223"/>
            <a:ext cx="9001000" cy="5379595"/>
          </a:xfrm>
          <a:prstGeom prst="rect">
            <a:avLst/>
          </a:prstGeom>
        </p:spPr>
      </p:pic>
    </p:spTree>
    <p:extLst>
      <p:ext uri="{BB962C8B-B14F-4D97-AF65-F5344CB8AC3E}">
        <p14:creationId xmlns:p14="http://schemas.microsoft.com/office/powerpoint/2010/main" val="59665060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93110F7-25EB-4871-BE4B-28EA54CBA0B4}"/>
              </a:ext>
            </a:extLst>
          </p:cNvPr>
          <p:cNvPicPr>
            <a:picLocks noChangeAspect="1"/>
          </p:cNvPicPr>
          <p:nvPr/>
        </p:nvPicPr>
        <p:blipFill>
          <a:blip r:embed="rId2"/>
          <a:stretch>
            <a:fillRect/>
          </a:stretch>
        </p:blipFill>
        <p:spPr>
          <a:xfrm>
            <a:off x="35497" y="1052737"/>
            <a:ext cx="9072854" cy="5538916"/>
          </a:xfrm>
          <a:prstGeom prst="rect">
            <a:avLst/>
          </a:prstGeom>
        </p:spPr>
      </p:pic>
      <p:sp>
        <p:nvSpPr>
          <p:cNvPr id="4" name="标题 1">
            <a:extLst>
              <a:ext uri="{FF2B5EF4-FFF2-40B4-BE49-F238E27FC236}">
                <a16:creationId xmlns:a16="http://schemas.microsoft.com/office/drawing/2014/main" id="{AA0EE659-A083-42AE-9754-3CF9BC7A15D4}"/>
              </a:ext>
            </a:extLst>
          </p:cNvPr>
          <p:cNvSpPr txBox="1">
            <a:spLocks/>
          </p:cNvSpPr>
          <p:nvPr/>
        </p:nvSpPr>
        <p:spPr>
          <a:xfrm>
            <a:off x="428596" y="266348"/>
            <a:ext cx="8319868" cy="714380"/>
          </a:xfrm>
          <a:prstGeom prst="rect">
            <a:avLst/>
          </a:prstGeom>
        </p:spPr>
        <p:txBody>
          <a:bodyPr/>
          <a:lstStyle>
            <a:lvl1pPr algn="l" rtl="0" eaLnBrk="0" fontAlgn="base" hangingPunct="0">
              <a:spcBef>
                <a:spcPct val="0"/>
              </a:spcBef>
              <a:spcAft>
                <a:spcPct val="0"/>
              </a:spcAft>
              <a:defRPr lang="zh-CN" altLang="en-US" sz="3600" b="1" dirty="0">
                <a:solidFill>
                  <a:schemeClr val="bg1"/>
                </a:solidFill>
                <a:latin typeface="微软雅黑" pitchFamily="34" charset="-122"/>
                <a:ea typeface="微软雅黑" pitchFamily="34" charset="-122"/>
                <a:cs typeface="+mj-cs"/>
              </a:defRPr>
            </a:lvl1pPr>
            <a:lvl2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2pPr>
            <a:lvl3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3pPr>
            <a:lvl4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4pPr>
            <a:lvl5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5pPr>
            <a:lvl6pPr marL="457200" algn="ctr" rtl="0" fontAlgn="base">
              <a:spcBef>
                <a:spcPct val="0"/>
              </a:spcBef>
              <a:spcAft>
                <a:spcPct val="0"/>
              </a:spcAft>
              <a:defRPr sz="3600" b="1">
                <a:solidFill>
                  <a:srgbClr val="FF3300"/>
                </a:solidFill>
                <a:latin typeface="Arial" pitchFamily="34" charset="0"/>
                <a:ea typeface="华文新魏" pitchFamily="2" charset="-122"/>
              </a:defRPr>
            </a:lvl6pPr>
            <a:lvl7pPr marL="914400" algn="ctr" rtl="0" fontAlgn="base">
              <a:spcBef>
                <a:spcPct val="0"/>
              </a:spcBef>
              <a:spcAft>
                <a:spcPct val="0"/>
              </a:spcAft>
              <a:defRPr sz="3600" b="1">
                <a:solidFill>
                  <a:srgbClr val="FF3300"/>
                </a:solidFill>
                <a:latin typeface="Arial" pitchFamily="34" charset="0"/>
                <a:ea typeface="华文新魏" pitchFamily="2" charset="-122"/>
              </a:defRPr>
            </a:lvl7pPr>
            <a:lvl8pPr marL="1371600" algn="ctr" rtl="0" fontAlgn="base">
              <a:spcBef>
                <a:spcPct val="0"/>
              </a:spcBef>
              <a:spcAft>
                <a:spcPct val="0"/>
              </a:spcAft>
              <a:defRPr sz="3600" b="1">
                <a:solidFill>
                  <a:srgbClr val="FF3300"/>
                </a:solidFill>
                <a:latin typeface="Arial" pitchFamily="34" charset="0"/>
                <a:ea typeface="华文新魏" pitchFamily="2" charset="-122"/>
              </a:defRPr>
            </a:lvl8pPr>
            <a:lvl9pPr marL="1828800" algn="ctr" rtl="0" fontAlgn="base">
              <a:spcBef>
                <a:spcPct val="0"/>
              </a:spcBef>
              <a:spcAft>
                <a:spcPct val="0"/>
              </a:spcAft>
              <a:defRPr sz="3600" b="1">
                <a:solidFill>
                  <a:srgbClr val="FF3300"/>
                </a:solidFill>
                <a:latin typeface="Arial" pitchFamily="34" charset="0"/>
                <a:ea typeface="华文新魏" pitchFamily="2" charset="-122"/>
              </a:defRPr>
            </a:lvl9pPr>
          </a:lstStyle>
          <a:p>
            <a:r>
              <a:rPr lang="zh-CN" altLang="en-US" sz="2800" kern="0" dirty="0"/>
              <a:t>对流引擎</a:t>
            </a:r>
            <a:endParaRPr lang="en-US" altLang="zh-CN" sz="2800" kern="0" dirty="0"/>
          </a:p>
        </p:txBody>
      </p:sp>
    </p:spTree>
    <p:extLst>
      <p:ext uri="{BB962C8B-B14F-4D97-AF65-F5344CB8AC3E}">
        <p14:creationId xmlns:p14="http://schemas.microsoft.com/office/powerpoint/2010/main" val="146554284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B43D7-E1F7-4CB8-8E15-54D39FC93012}"/>
              </a:ext>
            </a:extLst>
          </p:cNvPr>
          <p:cNvPicPr>
            <a:picLocks noChangeAspect="1"/>
          </p:cNvPicPr>
          <p:nvPr/>
        </p:nvPicPr>
        <p:blipFill>
          <a:blip r:embed="rId2"/>
          <a:stretch>
            <a:fillRect/>
          </a:stretch>
        </p:blipFill>
        <p:spPr>
          <a:xfrm>
            <a:off x="0" y="1052736"/>
            <a:ext cx="9144000" cy="5544616"/>
          </a:xfrm>
          <a:prstGeom prst="rect">
            <a:avLst/>
          </a:prstGeom>
        </p:spPr>
      </p:pic>
      <p:sp>
        <p:nvSpPr>
          <p:cNvPr id="4" name="标题 1">
            <a:extLst>
              <a:ext uri="{FF2B5EF4-FFF2-40B4-BE49-F238E27FC236}">
                <a16:creationId xmlns:a16="http://schemas.microsoft.com/office/drawing/2014/main" id="{3652E766-2362-4650-9C6A-0669215AE51B}"/>
              </a:ext>
            </a:extLst>
          </p:cNvPr>
          <p:cNvSpPr txBox="1">
            <a:spLocks/>
          </p:cNvSpPr>
          <p:nvPr/>
        </p:nvSpPr>
        <p:spPr>
          <a:xfrm>
            <a:off x="428596" y="266348"/>
            <a:ext cx="8319868" cy="714380"/>
          </a:xfrm>
          <a:prstGeom prst="rect">
            <a:avLst/>
          </a:prstGeom>
        </p:spPr>
        <p:txBody>
          <a:bodyPr/>
          <a:lstStyle>
            <a:lvl1pPr algn="l" rtl="0" eaLnBrk="0" fontAlgn="base" hangingPunct="0">
              <a:spcBef>
                <a:spcPct val="0"/>
              </a:spcBef>
              <a:spcAft>
                <a:spcPct val="0"/>
              </a:spcAft>
              <a:defRPr lang="zh-CN" altLang="en-US" sz="3600" b="1" dirty="0">
                <a:solidFill>
                  <a:schemeClr val="bg1"/>
                </a:solidFill>
                <a:latin typeface="微软雅黑" pitchFamily="34" charset="-122"/>
                <a:ea typeface="微软雅黑" pitchFamily="34" charset="-122"/>
                <a:cs typeface="+mj-cs"/>
              </a:defRPr>
            </a:lvl1pPr>
            <a:lvl2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2pPr>
            <a:lvl3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3pPr>
            <a:lvl4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4pPr>
            <a:lvl5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5pPr>
            <a:lvl6pPr marL="457200" algn="ctr" rtl="0" fontAlgn="base">
              <a:spcBef>
                <a:spcPct val="0"/>
              </a:spcBef>
              <a:spcAft>
                <a:spcPct val="0"/>
              </a:spcAft>
              <a:defRPr sz="3600" b="1">
                <a:solidFill>
                  <a:srgbClr val="FF3300"/>
                </a:solidFill>
                <a:latin typeface="Arial" pitchFamily="34" charset="0"/>
                <a:ea typeface="华文新魏" pitchFamily="2" charset="-122"/>
              </a:defRPr>
            </a:lvl6pPr>
            <a:lvl7pPr marL="914400" algn="ctr" rtl="0" fontAlgn="base">
              <a:spcBef>
                <a:spcPct val="0"/>
              </a:spcBef>
              <a:spcAft>
                <a:spcPct val="0"/>
              </a:spcAft>
              <a:defRPr sz="3600" b="1">
                <a:solidFill>
                  <a:srgbClr val="FF3300"/>
                </a:solidFill>
                <a:latin typeface="Arial" pitchFamily="34" charset="0"/>
                <a:ea typeface="华文新魏" pitchFamily="2" charset="-122"/>
              </a:defRPr>
            </a:lvl7pPr>
            <a:lvl8pPr marL="1371600" algn="ctr" rtl="0" fontAlgn="base">
              <a:spcBef>
                <a:spcPct val="0"/>
              </a:spcBef>
              <a:spcAft>
                <a:spcPct val="0"/>
              </a:spcAft>
              <a:defRPr sz="3600" b="1">
                <a:solidFill>
                  <a:srgbClr val="FF3300"/>
                </a:solidFill>
                <a:latin typeface="Arial" pitchFamily="34" charset="0"/>
                <a:ea typeface="华文新魏" pitchFamily="2" charset="-122"/>
              </a:defRPr>
            </a:lvl8pPr>
            <a:lvl9pPr marL="1828800" algn="ctr" rtl="0" fontAlgn="base">
              <a:spcBef>
                <a:spcPct val="0"/>
              </a:spcBef>
              <a:spcAft>
                <a:spcPct val="0"/>
              </a:spcAft>
              <a:defRPr sz="3600" b="1">
                <a:solidFill>
                  <a:srgbClr val="FF3300"/>
                </a:solidFill>
                <a:latin typeface="Arial" pitchFamily="34" charset="0"/>
                <a:ea typeface="华文新魏" pitchFamily="2" charset="-122"/>
              </a:defRPr>
            </a:lvl9pPr>
          </a:lstStyle>
          <a:p>
            <a:r>
              <a:rPr lang="zh-CN" altLang="en-US" sz="2800" kern="0" dirty="0"/>
              <a:t>对流引擎</a:t>
            </a:r>
            <a:endParaRPr lang="en-US" altLang="zh-CN" sz="2800" kern="0" dirty="0"/>
          </a:p>
        </p:txBody>
      </p:sp>
    </p:spTree>
    <p:extLst>
      <p:ext uri="{BB962C8B-B14F-4D97-AF65-F5344CB8AC3E}">
        <p14:creationId xmlns:p14="http://schemas.microsoft.com/office/powerpoint/2010/main" val="72785841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17705" y="258911"/>
            <a:ext cx="5506423" cy="649809"/>
          </a:xfrm>
        </p:spPr>
        <p:txBody>
          <a:bodyPr>
            <a:normAutofit/>
          </a:bodyPr>
          <a:lstStyle/>
          <a:p>
            <a:r>
              <a:rPr lang="zh-CN" altLang="en-US" sz="2800" dirty="0"/>
              <a:t>爆发模型</a:t>
            </a:r>
            <a:r>
              <a:rPr lang="zh-CN" altLang="en-US" sz="3100" dirty="0"/>
              <a:t>：</a:t>
            </a:r>
            <a:r>
              <a:rPr lang="en-US" sz="2400" dirty="0">
                <a:solidFill>
                  <a:srgbClr val="FF0000"/>
                </a:solidFill>
              </a:rPr>
              <a:t>(8–10 Solar Masses)</a:t>
            </a:r>
          </a:p>
        </p:txBody>
      </p:sp>
      <p:sp>
        <p:nvSpPr>
          <p:cNvPr id="3" name="Rectangle 5"/>
          <p:cNvSpPr>
            <a:spLocks noChangeArrowheads="1"/>
          </p:cNvSpPr>
          <p:nvPr/>
        </p:nvSpPr>
        <p:spPr bwMode="auto">
          <a:xfrm>
            <a:off x="1239918" y="5882406"/>
            <a:ext cx="6644450" cy="642938"/>
          </a:xfrm>
          <a:prstGeom prst="rect">
            <a:avLst/>
          </a:prstGeom>
          <a:noFill/>
          <a:ln w="9525">
            <a:noFill/>
            <a:miter lim="800000"/>
            <a:headEnd/>
            <a:tailEnd/>
          </a:ln>
          <a:effectLst/>
        </p:spPr>
        <p:txBody>
          <a:bodyPr wrap="none" lIns="64295" tIns="32148" rIns="64295" bIns="32148" anchor="ctr"/>
          <a:lstStyle/>
          <a:p>
            <a:pPr algn="ctr"/>
            <a:r>
              <a:rPr lang="en-US" sz="1488" dirty="0" err="1"/>
              <a:t>Kitaura</a:t>
            </a:r>
            <a:r>
              <a:rPr lang="en-US" sz="1488" dirty="0"/>
              <a:t>, </a:t>
            </a:r>
            <a:r>
              <a:rPr lang="en-US" sz="1488" dirty="0" err="1"/>
              <a:t>Janka</a:t>
            </a:r>
            <a:r>
              <a:rPr lang="en-US" sz="1488" dirty="0"/>
              <a:t> &amp; </a:t>
            </a:r>
            <a:r>
              <a:rPr lang="en-US" sz="1488" dirty="0" err="1"/>
              <a:t>Hillebrandt</a:t>
            </a:r>
            <a:r>
              <a:rPr lang="en-US" sz="1488" dirty="0"/>
              <a:t>: “Explosions of </a:t>
            </a:r>
            <a:r>
              <a:rPr lang="de-DE" sz="1488" dirty="0"/>
              <a:t>O</a:t>
            </a:r>
            <a:r>
              <a:rPr lang="en-US" sz="1488" dirty="0"/>
              <a:t>-Ne-Mg cores, the Crab supernova,</a:t>
            </a:r>
          </a:p>
          <a:p>
            <a:pPr algn="ctr"/>
            <a:r>
              <a:rPr lang="en-US" sz="1488" dirty="0"/>
              <a:t>and </a:t>
            </a:r>
            <a:r>
              <a:rPr lang="en-US" sz="1488" dirty="0" err="1"/>
              <a:t>subluminous</a:t>
            </a:r>
            <a:r>
              <a:rPr lang="en-US" sz="1488" dirty="0"/>
              <a:t> type II-P supernovae”, </a:t>
            </a:r>
            <a:r>
              <a:rPr lang="en-US" sz="1488" dirty="0" err="1"/>
              <a:t>astro-ph</a:t>
            </a:r>
            <a:r>
              <a:rPr lang="en-US" sz="1488" dirty="0"/>
              <a:t>/0512065</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3698" y="1226035"/>
            <a:ext cx="5454606" cy="4656371"/>
          </a:xfrm>
          <a:prstGeom prst="rect">
            <a:avLst/>
          </a:prstGeom>
        </p:spPr>
      </p:pic>
    </p:spTree>
    <p:extLst>
      <p:ext uri="{BB962C8B-B14F-4D97-AF65-F5344CB8AC3E}">
        <p14:creationId xmlns:p14="http://schemas.microsoft.com/office/powerpoint/2010/main" val="207970888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Now Playing- Core Collapse — in 3D!.mp4" descr="Now Playing- Core Collapse — in 3D!.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949796"/>
            <a:ext cx="9144000" cy="5143500"/>
          </a:xfrm>
          <a:prstGeom prst="rect">
            <a:avLst/>
          </a:prstGeom>
          <a:ln w="12700">
            <a:miter lim="400000"/>
          </a:ln>
        </p:spPr>
      </p:pic>
      <p:sp>
        <p:nvSpPr>
          <p:cNvPr id="264" name="三维铁核坍缩超新星模拟"/>
          <p:cNvSpPr txBox="1"/>
          <p:nvPr/>
        </p:nvSpPr>
        <p:spPr>
          <a:xfrm>
            <a:off x="467544" y="202701"/>
            <a:ext cx="8424935" cy="50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3000"/>
            </a:lvl1pPr>
          </a:lstStyle>
          <a:p>
            <a:r>
              <a:rPr lang="zh-CN" altLang="en-US" sz="2800" b="1" dirty="0">
                <a:solidFill>
                  <a:schemeClr val="bg1"/>
                </a:solidFill>
                <a:latin typeface="微软雅黑" pitchFamily="34" charset="-122"/>
                <a:ea typeface="微软雅黑" pitchFamily="34" charset="-122"/>
                <a:cs typeface="+mj-cs"/>
              </a:rPr>
              <a:t>三维铁核坍缩的超新星模拟</a:t>
            </a:r>
          </a:p>
        </p:txBody>
      </p:sp>
      <p:sp>
        <p:nvSpPr>
          <p:cNvPr id="265" name="动力学演化～0.45s 耗时4.5月"/>
          <p:cNvSpPr txBox="1"/>
          <p:nvPr/>
        </p:nvSpPr>
        <p:spPr>
          <a:xfrm>
            <a:off x="163601" y="6169686"/>
            <a:ext cx="2981586"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400"/>
            </a:lvl1pPr>
          </a:lstStyle>
          <a:p>
            <a:r>
              <a:rPr sz="1687" b="1" dirty="0">
                <a:latin typeface="微软雅黑" panose="020B0503020204020204" pitchFamily="34" charset="-122"/>
                <a:ea typeface="微软雅黑" panose="020B0503020204020204" pitchFamily="34" charset="-122"/>
              </a:rPr>
              <a:t>动力学演化～0.45s 耗时4.5月</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6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63"/>
                </p:tgtEl>
              </p:cMediaNode>
            </p:video>
            <p:seq concurrent="1" prevAc="none" nextAc="seek">
              <p:cTn id="8" restart="whenNotActive" fill="hold" evtFilter="cancelBubble" nodeType="interactiveSeq">
                <p:stCondLst>
                  <p:cond evt="onClick" delay="0">
                    <p:tgtEl>
                      <p:spTgt spid="26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3"/>
                                        </p:tgtEl>
                                      </p:cBhvr>
                                    </p:cmd>
                                  </p:childTnLst>
                                </p:cTn>
                              </p:par>
                            </p:childTnLst>
                          </p:cTn>
                        </p:par>
                      </p:childTnLst>
                    </p:cTn>
                  </p:par>
                </p:childTnLst>
              </p:cTn>
              <p:nextCondLst>
                <p:cond evt="onClick" delay="0">
                  <p:tgtEl>
                    <p:spTgt spid="26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org Raffelt\Desktop\a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99" y="1140848"/>
            <a:ext cx="7146663" cy="51684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标题 1"/>
          <p:cNvSpPr txBox="1">
            <a:spLocks/>
          </p:cNvSpPr>
          <p:nvPr/>
        </p:nvSpPr>
        <p:spPr>
          <a:xfrm>
            <a:off x="428596" y="266348"/>
            <a:ext cx="8319868" cy="714380"/>
          </a:xfrm>
          <a:prstGeom prst="rect">
            <a:avLst/>
          </a:prstGeom>
        </p:spPr>
        <p:txBody>
          <a:bodyPr/>
          <a:lstStyle>
            <a:lvl1pPr algn="l" rtl="0" eaLnBrk="0" fontAlgn="base" hangingPunct="0">
              <a:spcBef>
                <a:spcPct val="0"/>
              </a:spcBef>
              <a:spcAft>
                <a:spcPct val="0"/>
              </a:spcAft>
              <a:defRPr lang="zh-CN" altLang="en-US" sz="3600" b="1" dirty="0">
                <a:solidFill>
                  <a:schemeClr val="bg1"/>
                </a:solidFill>
                <a:latin typeface="微软雅黑" pitchFamily="34" charset="-122"/>
                <a:ea typeface="微软雅黑" pitchFamily="34" charset="-122"/>
                <a:cs typeface="+mj-cs"/>
              </a:defRPr>
            </a:lvl1pPr>
            <a:lvl2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2pPr>
            <a:lvl3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3pPr>
            <a:lvl4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4pPr>
            <a:lvl5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5pPr>
            <a:lvl6pPr marL="457200" algn="ctr" rtl="0" fontAlgn="base">
              <a:spcBef>
                <a:spcPct val="0"/>
              </a:spcBef>
              <a:spcAft>
                <a:spcPct val="0"/>
              </a:spcAft>
              <a:defRPr sz="3600" b="1">
                <a:solidFill>
                  <a:srgbClr val="FF3300"/>
                </a:solidFill>
                <a:latin typeface="Arial" pitchFamily="34" charset="0"/>
                <a:ea typeface="华文新魏" pitchFamily="2" charset="-122"/>
              </a:defRPr>
            </a:lvl6pPr>
            <a:lvl7pPr marL="914400" algn="ctr" rtl="0" fontAlgn="base">
              <a:spcBef>
                <a:spcPct val="0"/>
              </a:spcBef>
              <a:spcAft>
                <a:spcPct val="0"/>
              </a:spcAft>
              <a:defRPr sz="3600" b="1">
                <a:solidFill>
                  <a:srgbClr val="FF3300"/>
                </a:solidFill>
                <a:latin typeface="Arial" pitchFamily="34" charset="0"/>
                <a:ea typeface="华文新魏" pitchFamily="2" charset="-122"/>
              </a:defRPr>
            </a:lvl7pPr>
            <a:lvl8pPr marL="1371600" algn="ctr" rtl="0" fontAlgn="base">
              <a:spcBef>
                <a:spcPct val="0"/>
              </a:spcBef>
              <a:spcAft>
                <a:spcPct val="0"/>
              </a:spcAft>
              <a:defRPr sz="3600" b="1">
                <a:solidFill>
                  <a:srgbClr val="FF3300"/>
                </a:solidFill>
                <a:latin typeface="Arial" pitchFamily="34" charset="0"/>
                <a:ea typeface="华文新魏" pitchFamily="2" charset="-122"/>
              </a:defRPr>
            </a:lvl8pPr>
            <a:lvl9pPr marL="1828800" algn="ctr" rtl="0" fontAlgn="base">
              <a:spcBef>
                <a:spcPct val="0"/>
              </a:spcBef>
              <a:spcAft>
                <a:spcPct val="0"/>
              </a:spcAft>
              <a:defRPr sz="3600" b="1">
                <a:solidFill>
                  <a:srgbClr val="FF3300"/>
                </a:solidFill>
                <a:latin typeface="Arial" pitchFamily="34" charset="0"/>
                <a:ea typeface="华文新魏" pitchFamily="2" charset="-122"/>
              </a:defRPr>
            </a:lvl9pPr>
          </a:lstStyle>
          <a:p>
            <a:r>
              <a:rPr lang="zh-CN" altLang="en-US" sz="2800" kern="0" dirty="0"/>
              <a:t>超新星的延迟爆发机制</a:t>
            </a:r>
            <a:endParaRPr lang="en-US" altLang="zh-CN" sz="2800" kern="0" dirty="0"/>
          </a:p>
        </p:txBody>
      </p:sp>
    </p:spTree>
    <p:extLst>
      <p:ext uri="{BB962C8B-B14F-4D97-AF65-F5344CB8AC3E}">
        <p14:creationId xmlns:p14="http://schemas.microsoft.com/office/powerpoint/2010/main" val="222727952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98902" y="330919"/>
            <a:ext cx="6505346" cy="433785"/>
          </a:xfrm>
        </p:spPr>
        <p:txBody>
          <a:bodyPr>
            <a:noAutofit/>
          </a:bodyPr>
          <a:lstStyle/>
          <a:p>
            <a:r>
              <a:rPr lang="zh-CN" altLang="en-US" sz="2800" dirty="0"/>
              <a:t>中微子产生的三个阶段：</a:t>
            </a:r>
            <a:r>
              <a:rPr lang="en-US" altLang="zh-CN" sz="2800" dirty="0"/>
              <a:t>Basel </a:t>
            </a:r>
            <a:endParaRPr lang="en-US" altLang="en-US" sz="2800" dirty="0"/>
          </a:p>
        </p:txBody>
      </p:sp>
      <p:pic>
        <p:nvPicPr>
          <p:cNvPr id="31" name="图片 30">
            <a:extLst>
              <a:ext uri="{FF2B5EF4-FFF2-40B4-BE49-F238E27FC236}">
                <a16:creationId xmlns:a16="http://schemas.microsoft.com/office/drawing/2014/main" id="{46027E4A-7374-46EE-880C-25D43677F2AE}"/>
              </a:ext>
            </a:extLst>
          </p:cNvPr>
          <p:cNvPicPr>
            <a:picLocks noChangeAspect="1"/>
          </p:cNvPicPr>
          <p:nvPr/>
        </p:nvPicPr>
        <p:blipFill>
          <a:blip r:embed="rId2"/>
          <a:stretch>
            <a:fillRect/>
          </a:stretch>
        </p:blipFill>
        <p:spPr>
          <a:xfrm>
            <a:off x="35496" y="1052736"/>
            <a:ext cx="9001000" cy="5496672"/>
          </a:xfrm>
          <a:prstGeom prst="rect">
            <a:avLst/>
          </a:prstGeom>
        </p:spPr>
      </p:pic>
    </p:spTree>
    <p:extLst>
      <p:ext uri="{BB962C8B-B14F-4D97-AF65-F5344CB8AC3E}">
        <p14:creationId xmlns:p14="http://schemas.microsoft.com/office/powerpoint/2010/main" val="135223583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58220" y="1127866"/>
            <a:ext cx="8111967" cy="4343300"/>
            <a:chOff x="327116" y="712121"/>
            <a:chExt cx="8111967" cy="4343300"/>
          </a:xfrm>
        </p:grpSpPr>
        <p:pic>
          <p:nvPicPr>
            <p:cNvPr id="9" name="Picture 4"/>
            <p:cNvPicPr>
              <a:picLocks noChangeAspect="1" noChangeArrowheads="1"/>
            </p:cNvPicPr>
            <p:nvPr/>
          </p:nvPicPr>
          <p:blipFill>
            <a:blip r:embed="rId3" cstate="print"/>
            <a:srcRect/>
            <a:stretch>
              <a:fillRect/>
            </a:stretch>
          </p:blipFill>
          <p:spPr bwMode="auto">
            <a:xfrm>
              <a:off x="465730" y="1030705"/>
              <a:ext cx="7973353" cy="4024716"/>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332740" y="712121"/>
              <a:ext cx="8100300" cy="3954917"/>
            </a:xfrm>
            <a:prstGeom prst="rect">
              <a:avLst/>
            </a:prstGeom>
            <a:noFill/>
            <a:ln w="9525">
              <a:noFill/>
              <a:miter lim="800000"/>
              <a:headEnd/>
              <a:tailEnd/>
            </a:ln>
          </p:spPr>
        </p:pic>
        <p:sp>
          <p:nvSpPr>
            <p:cNvPr id="11" name="矩形 10"/>
            <p:cNvSpPr/>
            <p:nvPr/>
          </p:nvSpPr>
          <p:spPr>
            <a:xfrm>
              <a:off x="327116" y="4560979"/>
              <a:ext cx="232861" cy="491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48916" y="1124744"/>
            <a:ext cx="8111462" cy="43292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732240" y="3342881"/>
            <a:ext cx="1724896" cy="307777"/>
          </a:xfrm>
          <a:prstGeom prst="rect">
            <a:avLst/>
          </a:prstGeom>
        </p:spPr>
        <p:txBody>
          <a:bodyPr wrap="none">
            <a:spAutoFit/>
          </a:bodyPr>
          <a:lstStyle/>
          <a:p>
            <a:r>
              <a:rPr lang="en-US" altLang="zh-CN" sz="1400" b="1" i="1" dirty="0" err="1"/>
              <a:t>Janka</a:t>
            </a:r>
            <a:r>
              <a:rPr lang="en-US" altLang="zh-CN" sz="1400" b="1" i="1" dirty="0"/>
              <a:t>,   1211.1378</a:t>
            </a:r>
          </a:p>
        </p:txBody>
      </p:sp>
      <p:sp>
        <p:nvSpPr>
          <p:cNvPr id="13" name="Rectangle 13"/>
          <p:cNvSpPr>
            <a:spLocks noChangeArrowheads="1"/>
          </p:cNvSpPr>
          <p:nvPr/>
        </p:nvSpPr>
        <p:spPr bwMode="auto">
          <a:xfrm>
            <a:off x="530228" y="5589240"/>
            <a:ext cx="2169564" cy="845356"/>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27" tIns="42864" rIns="85727" bIns="42864" anchor="ctr"/>
          <a:lstStyle/>
          <a:p>
            <a:pPr algn="l"/>
            <a:r>
              <a:rPr lang="en-US" altLang="en-US" b="1" dirty="0">
                <a:latin typeface="微软雅黑" pitchFamily="34" charset="-122"/>
                <a:ea typeface="微软雅黑" pitchFamily="34" charset="-122"/>
                <a:cs typeface="+mj-cs"/>
              </a:rPr>
              <a:t>Shock breakout</a:t>
            </a:r>
          </a:p>
          <a:p>
            <a:pPr algn="l"/>
            <a:endParaRPr lang="en-US" altLang="en-US" b="1" dirty="0">
              <a:latin typeface="微软雅黑" pitchFamily="34" charset="-122"/>
              <a:ea typeface="微软雅黑" pitchFamily="34" charset="-122"/>
              <a:cs typeface="+mj-cs"/>
            </a:endParaRPr>
          </a:p>
        </p:txBody>
      </p:sp>
      <p:sp>
        <p:nvSpPr>
          <p:cNvPr id="14" name="Rectangle 15"/>
          <p:cNvSpPr>
            <a:spLocks noChangeArrowheads="1"/>
          </p:cNvSpPr>
          <p:nvPr/>
        </p:nvSpPr>
        <p:spPr bwMode="auto">
          <a:xfrm>
            <a:off x="5940152" y="5472732"/>
            <a:ext cx="2758796" cy="100012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27" tIns="42864" rIns="85727" bIns="42864" anchor="ctr"/>
          <a:lstStyle/>
          <a:p>
            <a:pPr algn="ctr"/>
            <a:r>
              <a:rPr lang="en-US" altLang="zh-CN" dirty="0"/>
              <a:t> </a:t>
            </a:r>
            <a:r>
              <a:rPr lang="en-US" b="1" dirty="0">
                <a:latin typeface="微软雅黑" pitchFamily="34" charset="-122"/>
                <a:ea typeface="微软雅黑" pitchFamily="34" charset="-122"/>
                <a:cs typeface="+mj-cs"/>
              </a:rPr>
              <a:t>Cooling on the neutrino</a:t>
            </a:r>
          </a:p>
          <a:p>
            <a:pPr algn="ctr"/>
            <a:r>
              <a:rPr lang="en-US" b="1" dirty="0">
                <a:latin typeface="微软雅黑" pitchFamily="34" charset="-122"/>
                <a:ea typeface="微软雅黑" pitchFamily="34" charset="-122"/>
                <a:cs typeface="+mj-cs"/>
              </a:rPr>
              <a:t>diffusion time scale</a:t>
            </a:r>
          </a:p>
        </p:txBody>
      </p:sp>
      <mc:AlternateContent xmlns:mc="http://schemas.openxmlformats.org/markup-compatibility/2006" xmlns:a14="http://schemas.microsoft.com/office/drawing/2010/main">
        <mc:Choice Requires="a14">
          <p:sp>
            <p:nvSpPr>
              <p:cNvPr id="15" name="Rectangle 14"/>
              <p:cNvSpPr>
                <a:spLocks noChangeArrowheads="1"/>
              </p:cNvSpPr>
              <p:nvPr/>
            </p:nvSpPr>
            <p:spPr bwMode="auto">
              <a:xfrm>
                <a:off x="3131840" y="5517232"/>
                <a:ext cx="2857828" cy="1000125"/>
              </a:xfrm>
              <a:prstGeom prst="rect">
                <a:avLst/>
              </a:prstGeom>
              <a:noFill/>
              <a:ln>
                <a:noFill/>
              </a:ln>
              <a:effectLst/>
              <a:extLst>
                <a:ext uri="{909E8E84-426E-40DD-AFC4-6F175D3DCCD1}">
                  <a14:hiddenFill>
                    <a:solidFill>
                      <a:srgbClr val="DDDDDD"/>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lIns="85727" tIns="42864" rIns="85727" bIns="42864" anchor="ctr"/>
              <a:lstStyle/>
              <a:p>
                <a:r>
                  <a:rPr lang="en-US" b="1" dirty="0">
                    <a:latin typeface="微软雅黑" pitchFamily="34" charset="-122"/>
                    <a:ea typeface="微软雅黑" pitchFamily="34" charset="-122"/>
                    <a:cs typeface="+mj-cs"/>
                  </a:rPr>
                  <a:t>Shock stalls </a:t>
                </a:r>
                <a14:m>
                  <m:oMath xmlns:m="http://schemas.openxmlformats.org/officeDocument/2006/math">
                    <m:r>
                      <a:rPr lang="en-US" b="1">
                        <a:latin typeface="Cambria Math" panose="02040503050406030204" pitchFamily="18" charset="0"/>
                        <a:ea typeface="微软雅黑" pitchFamily="34" charset="-122"/>
                        <a:cs typeface="+mj-cs"/>
                      </a:rPr>
                      <m:t>~</m:t>
                    </m:r>
                  </m:oMath>
                </a14:m>
                <a:r>
                  <a:rPr lang="en-US" b="1" dirty="0">
                    <a:latin typeface="微软雅黑" pitchFamily="34" charset="-122"/>
                    <a:ea typeface="微软雅黑" pitchFamily="34" charset="-122"/>
                    <a:cs typeface="+mj-cs"/>
                  </a:rPr>
                  <a:t>150 km</a:t>
                </a:r>
              </a:p>
              <a:p>
                <a:r>
                  <a:rPr lang="en-US" b="1" dirty="0">
                    <a:latin typeface="微软雅黑" pitchFamily="34" charset="-122"/>
                    <a:ea typeface="微软雅黑" pitchFamily="34" charset="-122"/>
                    <a:cs typeface="+mj-cs"/>
                  </a:rPr>
                  <a:t>Neutrinos powered by</a:t>
                </a:r>
              </a:p>
              <a:p>
                <a:r>
                  <a:rPr lang="en-US" b="1" dirty="0">
                    <a:latin typeface="微软雅黑" pitchFamily="34" charset="-122"/>
                    <a:ea typeface="微软雅黑" pitchFamily="34" charset="-122"/>
                    <a:cs typeface="+mj-cs"/>
                  </a:rPr>
                  <a:t>   </a:t>
                </a:r>
                <a:r>
                  <a:rPr lang="en-US" b="1" dirty="0" err="1">
                    <a:latin typeface="微软雅黑" pitchFamily="34" charset="-122"/>
                    <a:ea typeface="微软雅黑" pitchFamily="34" charset="-122"/>
                    <a:cs typeface="+mj-cs"/>
                  </a:rPr>
                  <a:t>infalling</a:t>
                </a:r>
                <a:r>
                  <a:rPr lang="en-US" b="1" dirty="0">
                    <a:latin typeface="微软雅黑" pitchFamily="34" charset="-122"/>
                    <a:ea typeface="微软雅黑" pitchFamily="34" charset="-122"/>
                    <a:cs typeface="+mj-cs"/>
                  </a:rPr>
                  <a:t> matter</a:t>
                </a:r>
              </a:p>
            </p:txBody>
          </p:sp>
        </mc:Choice>
        <mc:Fallback xmlns="">
          <p:sp>
            <p:nvSpPr>
              <p:cNvPr id="15" name="Rectangle 14"/>
              <p:cNvSpPr>
                <a:spLocks noRot="1" noChangeAspect="1" noMove="1" noResize="1" noEditPoints="1" noAdjustHandles="1" noChangeArrowheads="1" noChangeShapeType="1" noTextEdit="1"/>
              </p:cNvSpPr>
              <p:nvPr/>
            </p:nvSpPr>
            <p:spPr bwMode="auto">
              <a:xfrm>
                <a:off x="3131840" y="5517232"/>
                <a:ext cx="2857828" cy="1000125"/>
              </a:xfrm>
              <a:prstGeom prst="rect">
                <a:avLst/>
              </a:prstGeom>
              <a:blipFill rotWithShape="0">
                <a:blip r:embed="rId5"/>
                <a:stretch>
                  <a:fillRect l="-2132" b="-5488"/>
                </a:stretch>
              </a:blip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pic>
        <p:nvPicPr>
          <p:cNvPr id="16" name="图片 15"/>
          <p:cNvPicPr>
            <a:picLocks noChangeAspect="1"/>
          </p:cNvPicPr>
          <p:nvPr/>
        </p:nvPicPr>
        <p:blipFill>
          <a:blip r:embed="rId6"/>
          <a:stretch>
            <a:fillRect/>
          </a:stretch>
        </p:blipFill>
        <p:spPr>
          <a:xfrm>
            <a:off x="539552" y="6077622"/>
            <a:ext cx="2169724" cy="375714"/>
          </a:xfrm>
          <a:prstGeom prst="rect">
            <a:avLst/>
          </a:prstGeom>
        </p:spPr>
      </p:pic>
      <p:sp>
        <p:nvSpPr>
          <p:cNvPr id="17" name="Title 1">
            <a:extLst>
              <a:ext uri="{FF2B5EF4-FFF2-40B4-BE49-F238E27FC236}">
                <a16:creationId xmlns:a16="http://schemas.microsoft.com/office/drawing/2014/main" id="{D71A8002-2281-4063-AA73-7A09DD2E62B4}"/>
              </a:ext>
            </a:extLst>
          </p:cNvPr>
          <p:cNvSpPr txBox="1">
            <a:spLocks/>
          </p:cNvSpPr>
          <p:nvPr/>
        </p:nvSpPr>
        <p:spPr bwMode="auto">
          <a:xfrm>
            <a:off x="298902" y="330919"/>
            <a:ext cx="6505346" cy="43378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lang="zh-CN" altLang="en-US" sz="3600" b="1" dirty="0">
                <a:solidFill>
                  <a:schemeClr val="bg1"/>
                </a:solidFill>
                <a:latin typeface="微软雅黑" pitchFamily="34" charset="-122"/>
                <a:ea typeface="微软雅黑" pitchFamily="34" charset="-122"/>
                <a:cs typeface="+mj-cs"/>
              </a:defRPr>
            </a:lvl1pPr>
            <a:lvl2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2pPr>
            <a:lvl3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3pPr>
            <a:lvl4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4pPr>
            <a:lvl5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5pPr>
            <a:lvl6pPr marL="457200" algn="ctr" rtl="0" fontAlgn="base">
              <a:spcBef>
                <a:spcPct val="0"/>
              </a:spcBef>
              <a:spcAft>
                <a:spcPct val="0"/>
              </a:spcAft>
              <a:defRPr sz="3600" b="1">
                <a:solidFill>
                  <a:srgbClr val="FF3300"/>
                </a:solidFill>
                <a:latin typeface="Arial" pitchFamily="34" charset="0"/>
                <a:ea typeface="华文新魏" pitchFamily="2" charset="-122"/>
              </a:defRPr>
            </a:lvl6pPr>
            <a:lvl7pPr marL="914400" algn="ctr" rtl="0" fontAlgn="base">
              <a:spcBef>
                <a:spcPct val="0"/>
              </a:spcBef>
              <a:spcAft>
                <a:spcPct val="0"/>
              </a:spcAft>
              <a:defRPr sz="3600" b="1">
                <a:solidFill>
                  <a:srgbClr val="FF3300"/>
                </a:solidFill>
                <a:latin typeface="Arial" pitchFamily="34" charset="0"/>
                <a:ea typeface="华文新魏" pitchFamily="2" charset="-122"/>
              </a:defRPr>
            </a:lvl7pPr>
            <a:lvl8pPr marL="1371600" algn="ctr" rtl="0" fontAlgn="base">
              <a:spcBef>
                <a:spcPct val="0"/>
              </a:spcBef>
              <a:spcAft>
                <a:spcPct val="0"/>
              </a:spcAft>
              <a:defRPr sz="3600" b="1">
                <a:solidFill>
                  <a:srgbClr val="FF3300"/>
                </a:solidFill>
                <a:latin typeface="Arial" pitchFamily="34" charset="0"/>
                <a:ea typeface="华文新魏" pitchFamily="2" charset="-122"/>
              </a:defRPr>
            </a:lvl8pPr>
            <a:lvl9pPr marL="1828800" algn="ctr" rtl="0" fontAlgn="base">
              <a:spcBef>
                <a:spcPct val="0"/>
              </a:spcBef>
              <a:spcAft>
                <a:spcPct val="0"/>
              </a:spcAft>
              <a:defRPr sz="3600" b="1">
                <a:solidFill>
                  <a:srgbClr val="FF3300"/>
                </a:solidFill>
                <a:latin typeface="Arial" pitchFamily="34" charset="0"/>
                <a:ea typeface="华文新魏" pitchFamily="2" charset="-122"/>
              </a:defRPr>
            </a:lvl9pPr>
          </a:lstStyle>
          <a:p>
            <a:r>
              <a:rPr lang="zh-CN" altLang="en-US" sz="2800" kern="0" dirty="0"/>
              <a:t>中微子产生的三个阶段：</a:t>
            </a:r>
            <a:r>
              <a:rPr lang="en-US" altLang="zh-CN" sz="2800" kern="0" dirty="0" err="1"/>
              <a:t>Garching</a:t>
            </a:r>
            <a:r>
              <a:rPr lang="en-US" altLang="zh-CN" sz="2800" kern="0" dirty="0"/>
              <a:t> </a:t>
            </a:r>
            <a:endParaRPr lang="zh-CN" altLang="en-US" sz="2800" kern="0" dirty="0"/>
          </a:p>
        </p:txBody>
      </p:sp>
    </p:spTree>
    <p:extLst>
      <p:ext uri="{BB962C8B-B14F-4D97-AF65-F5344CB8AC3E}">
        <p14:creationId xmlns:p14="http://schemas.microsoft.com/office/powerpoint/2010/main" val="724566597"/>
      </p:ext>
    </p:extLst>
  </p:cSld>
  <p:clrMapOvr>
    <a:masterClrMapping/>
  </p:clrMapOvr>
  <p:transition spd="med">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68238" y="1196752"/>
            <a:ext cx="7964201" cy="5308121"/>
            <a:chOff x="568239" y="1592797"/>
            <a:chExt cx="7743248" cy="4191996"/>
          </a:xfrm>
        </p:grpSpPr>
        <p:pic>
          <p:nvPicPr>
            <p:cNvPr id="4" name="Picture 2" descr="C:\Users\Georg Raffelt\Desktop\signal.jpg"/>
            <p:cNvPicPr>
              <a:picLocks noChangeAspect="1" noChangeArrowheads="1"/>
            </p:cNvPicPr>
            <p:nvPr/>
          </p:nvPicPr>
          <p:blipFill>
            <a:blip r:embed="rId2" cstate="print"/>
            <a:srcRect/>
            <a:stretch>
              <a:fillRect/>
            </a:stretch>
          </p:blipFill>
          <p:spPr bwMode="auto">
            <a:xfrm>
              <a:off x="4898864" y="1592797"/>
              <a:ext cx="3412623" cy="4188962"/>
            </a:xfrm>
            <a:prstGeom prst="rect">
              <a:avLst/>
            </a:prstGeom>
            <a:noFill/>
          </p:spPr>
        </p:pic>
        <p:sp>
          <p:nvSpPr>
            <p:cNvPr id="9" name="Text Box 12"/>
            <p:cNvSpPr txBox="1">
              <a:spLocks noChangeArrowheads="1"/>
            </p:cNvSpPr>
            <p:nvPr/>
          </p:nvSpPr>
          <p:spPr bwMode="auto">
            <a:xfrm>
              <a:off x="568239" y="1592797"/>
              <a:ext cx="3672408" cy="1133771"/>
            </a:xfrm>
            <a:prstGeom prst="rect">
              <a:avLst/>
            </a:prstGeom>
            <a:solidFill>
              <a:srgbClr val="CC0000"/>
            </a:solidFill>
            <a:ln w="9525">
              <a:solidFill>
                <a:schemeClr val="tx1"/>
              </a:solidFill>
              <a:miter lim="800000"/>
              <a:headEnd/>
              <a:tailEnd/>
            </a:ln>
            <a:effectLst/>
          </p:spPr>
          <p:txBody>
            <a:bodyPr wrap="none" lIns="73148" tIns="36574" rIns="73148" bIns="36574"/>
            <a:lstStyle/>
            <a:p>
              <a:pPr defTabSz="731044">
                <a:lnSpc>
                  <a:spcPct val="130000"/>
                </a:lnSpc>
              </a:pPr>
              <a:r>
                <a:rPr lang="en-US" altLang="zh-CN" b="1" dirty="0" err="1">
                  <a:solidFill>
                    <a:srgbClr val="FFFF00"/>
                  </a:solidFill>
                  <a:effectLst>
                    <a:outerShdw blurRad="38100" dist="38100" dir="2700000" algn="tl">
                      <a:srgbClr val="000000"/>
                    </a:outerShdw>
                  </a:effectLst>
                  <a:latin typeface="Trebuchet MS" pitchFamily="34" charset="0"/>
                  <a:ea typeface="黑体" pitchFamily="49" charset="-122"/>
                </a:rPr>
                <a:t>Kamiokande</a:t>
              </a:r>
              <a:r>
                <a:rPr lang="en-US" altLang="zh-CN" b="1" dirty="0">
                  <a:solidFill>
                    <a:srgbClr val="FFFF00"/>
                  </a:solidFill>
                  <a:effectLst>
                    <a:outerShdw blurRad="38100" dist="38100" dir="2700000" algn="tl">
                      <a:srgbClr val="000000"/>
                    </a:outerShdw>
                  </a:effectLst>
                  <a:latin typeface="Trebuchet MS" pitchFamily="34" charset="0"/>
                  <a:ea typeface="黑体" pitchFamily="49" charset="-122"/>
                </a:rPr>
                <a:t>-II (Japan):</a:t>
              </a:r>
              <a:endParaRPr lang="en-US" altLang="zh-CN" b="1" dirty="0">
                <a:solidFill>
                  <a:srgbClr val="FFFF00"/>
                </a:solidFill>
                <a:latin typeface="Trebuchet MS" pitchFamily="34" charset="0"/>
                <a:ea typeface="黑体" pitchFamily="49" charset="-122"/>
              </a:endParaRPr>
            </a:p>
            <a:p>
              <a:pPr defTabSz="731044">
                <a:lnSpc>
                  <a:spcPct val="130000"/>
                </a:lnSpc>
                <a:buFont typeface="Wingdings" pitchFamily="2" charset="2"/>
                <a:buChar char="n"/>
              </a:pPr>
              <a:r>
                <a:rPr lang="en-US" b="1" dirty="0">
                  <a:solidFill>
                    <a:srgbClr val="FFFF00"/>
                  </a:solidFill>
                  <a:effectLst>
                    <a:outerShdw blurRad="38100" dist="38100" dir="2700000" algn="tl">
                      <a:srgbClr val="000000"/>
                    </a:outerShdw>
                  </a:effectLst>
                  <a:latin typeface="黑体" pitchFamily="49" charset="-122"/>
                  <a:ea typeface="黑体" pitchFamily="49" charset="-122"/>
                </a:rPr>
                <a:t> </a:t>
              </a:r>
              <a:r>
                <a:rPr lang="en-US" altLang="zh-CN" b="1" dirty="0">
                  <a:solidFill>
                    <a:srgbClr val="FFFF00"/>
                  </a:solidFill>
                  <a:latin typeface="Trebuchet MS" pitchFamily="34" charset="0"/>
                  <a:ea typeface="黑体" pitchFamily="49" charset="-122"/>
                </a:rPr>
                <a:t>Water Cherenkov </a:t>
              </a:r>
              <a:r>
                <a:rPr lang="en-US" altLang="zh-CN" b="1" dirty="0">
                  <a:solidFill>
                    <a:srgbClr val="FFFF00"/>
                  </a:solidFill>
                  <a:effectLst>
                    <a:outerShdw blurRad="38100" dist="38100" dir="2700000" algn="tl">
                      <a:srgbClr val="000000"/>
                    </a:outerShdw>
                  </a:effectLst>
                  <a:latin typeface="Trebuchet MS" pitchFamily="34" charset="0"/>
                  <a:ea typeface="黑体" pitchFamily="49" charset="-122"/>
                </a:rPr>
                <a:t>(</a:t>
              </a:r>
              <a:r>
                <a:rPr lang="en-US" altLang="zh-CN" b="1" dirty="0">
                  <a:solidFill>
                    <a:srgbClr val="FFFF00"/>
                  </a:solidFill>
                  <a:effectLst>
                    <a:outerShdw blurRad="38100" dist="38100" dir="2700000" algn="tl">
                      <a:srgbClr val="000000"/>
                    </a:outerShdw>
                  </a:effectLst>
                  <a:latin typeface="Trebuchet MS" pitchFamily="34" charset="0"/>
                  <a:ea typeface="Tahoma" pitchFamily="34" charset="0"/>
                  <a:cs typeface="Tahoma" pitchFamily="34" charset="0"/>
                </a:rPr>
                <a:t>2,140</a:t>
              </a:r>
              <a:r>
                <a:rPr lang="zh-CN" altLang="en-US" b="1" dirty="0">
                  <a:solidFill>
                    <a:srgbClr val="FFFF00"/>
                  </a:solidFill>
                  <a:effectLst>
                    <a:outerShdw blurRad="38100" dist="38100" dir="2700000" algn="tl">
                      <a:srgbClr val="000000"/>
                    </a:outerShdw>
                  </a:effectLst>
                  <a:latin typeface="Trebuchet MS" pitchFamily="34" charset="0"/>
                  <a:ea typeface="黑体" pitchFamily="49" charset="-122"/>
                </a:rPr>
                <a:t> </a:t>
              </a:r>
              <a:r>
                <a:rPr lang="en-US" altLang="zh-CN" b="1" dirty="0">
                  <a:solidFill>
                    <a:srgbClr val="FFFF00"/>
                  </a:solidFill>
                  <a:effectLst>
                    <a:outerShdw blurRad="38100" dist="38100" dir="2700000" algn="tl">
                      <a:srgbClr val="000000"/>
                    </a:outerShdw>
                  </a:effectLst>
                  <a:latin typeface="Trebuchet MS" pitchFamily="34" charset="0"/>
                  <a:ea typeface="黑体" pitchFamily="49" charset="-122"/>
                </a:rPr>
                <a:t>ton)</a:t>
              </a:r>
            </a:p>
            <a:p>
              <a:pPr defTabSz="731044">
                <a:lnSpc>
                  <a:spcPct val="130000"/>
                </a:lnSpc>
                <a:buFont typeface="Wingdings" pitchFamily="2" charset="2"/>
                <a:buChar char="n"/>
              </a:pPr>
              <a:r>
                <a:rPr lang="zh-CN" altLang="en-US" b="1" dirty="0">
                  <a:solidFill>
                    <a:srgbClr val="FFFF00"/>
                  </a:solidFill>
                  <a:effectLst>
                    <a:outerShdw blurRad="38100" dist="38100" dir="2700000" algn="tl">
                      <a:srgbClr val="000000"/>
                    </a:outerShdw>
                  </a:effectLst>
                  <a:latin typeface="黑体" pitchFamily="49" charset="-122"/>
                  <a:ea typeface="黑体" pitchFamily="49" charset="-122"/>
                </a:rPr>
                <a:t> </a:t>
              </a:r>
              <a:r>
                <a:rPr lang="en-US" altLang="zh-CN" b="1" dirty="0">
                  <a:solidFill>
                    <a:srgbClr val="FFFF00"/>
                  </a:solidFill>
                  <a:latin typeface="Trebuchet MS" pitchFamily="34" charset="0"/>
                  <a:ea typeface="黑体" pitchFamily="49" charset="-122"/>
                </a:rPr>
                <a:t>Clock Uncertainty</a:t>
              </a:r>
              <a:r>
                <a:rPr lang="zh-CN" altLang="en-US" b="1" dirty="0">
                  <a:solidFill>
                    <a:srgbClr val="FFFF00"/>
                  </a:solidFill>
                  <a:latin typeface="Trebuchet MS" pitchFamily="34" charset="0"/>
                  <a:ea typeface="黑体" pitchFamily="49" charset="-122"/>
                </a:rPr>
                <a:t> </a:t>
              </a:r>
              <a:r>
                <a:rPr lang="en-US" altLang="zh-CN" b="1" dirty="0">
                  <a:solidFill>
                    <a:srgbClr val="FFFF00"/>
                  </a:solidFill>
                  <a:latin typeface="Trebuchet MS" pitchFamily="34" charset="0"/>
                  <a:ea typeface="黑体" pitchFamily="49" charset="-122"/>
                </a:rPr>
                <a:t>±</a:t>
              </a:r>
              <a:r>
                <a:rPr lang="en-US" altLang="zh-CN" b="1" dirty="0">
                  <a:solidFill>
                    <a:srgbClr val="FFFF00"/>
                  </a:solidFill>
                  <a:latin typeface="Trebuchet MS" pitchFamily="34" charset="0"/>
                  <a:ea typeface="Tahoma" pitchFamily="34" charset="0"/>
                  <a:cs typeface="Tahoma" pitchFamily="34" charset="0"/>
                </a:rPr>
                <a:t> 1 min</a:t>
              </a:r>
              <a:endParaRPr lang="de-DE" altLang="zh-CN" sz="2400" dirty="0">
                <a:solidFill>
                  <a:srgbClr val="FFFF00"/>
                </a:solidFill>
                <a:latin typeface="Trebuchet MS" pitchFamily="34" charset="0"/>
                <a:ea typeface="黑体" pitchFamily="49" charset="-122"/>
                <a:cs typeface="Tahoma" pitchFamily="34" charset="0"/>
              </a:endParaRPr>
            </a:p>
          </p:txBody>
        </p:sp>
        <p:sp>
          <p:nvSpPr>
            <p:cNvPr id="12" name="Text Box 12"/>
            <p:cNvSpPr txBox="1">
              <a:spLocks noChangeArrowheads="1"/>
            </p:cNvSpPr>
            <p:nvPr/>
          </p:nvSpPr>
          <p:spPr bwMode="auto">
            <a:xfrm>
              <a:off x="568533" y="2843872"/>
              <a:ext cx="3672408" cy="1133771"/>
            </a:xfrm>
            <a:prstGeom prst="rect">
              <a:avLst/>
            </a:prstGeom>
            <a:solidFill>
              <a:srgbClr val="002060"/>
            </a:solidFill>
            <a:ln w="9525">
              <a:solidFill>
                <a:schemeClr val="tx1"/>
              </a:solidFill>
              <a:miter lim="800000"/>
              <a:headEnd/>
              <a:tailEnd/>
            </a:ln>
            <a:effectLst/>
          </p:spPr>
          <p:txBody>
            <a:bodyPr wrap="none" lIns="73148" tIns="36574" rIns="73148" bIns="36574"/>
            <a:lstStyle/>
            <a:p>
              <a:pPr defTabSz="731044">
                <a:lnSpc>
                  <a:spcPct val="130000"/>
                </a:lnSpc>
              </a:pPr>
              <a:r>
                <a:rPr lang="en-US" altLang="zh-CN" b="1" dirty="0">
                  <a:solidFill>
                    <a:srgbClr val="FF0000"/>
                  </a:solidFill>
                  <a:latin typeface="Trebuchet MS" pitchFamily="34" charset="0"/>
                  <a:ea typeface="黑体" pitchFamily="49" charset="-122"/>
                </a:rPr>
                <a:t>Irvine-Michigan-Brookhaven (US):</a:t>
              </a:r>
              <a:endParaRPr lang="en-US" altLang="zh-CN" b="1" dirty="0">
                <a:solidFill>
                  <a:srgbClr val="FF0000"/>
                </a:solidFill>
                <a:latin typeface="黑体" pitchFamily="49" charset="-122"/>
                <a:ea typeface="黑体" pitchFamily="49" charset="-122"/>
              </a:endParaRPr>
            </a:p>
            <a:p>
              <a:pPr defTabSz="731044">
                <a:lnSpc>
                  <a:spcPct val="130000"/>
                </a:lnSpc>
                <a:buFont typeface="Wingdings" pitchFamily="2" charset="2"/>
                <a:buChar char="n"/>
              </a:pPr>
              <a:r>
                <a:rPr lang="en-US" b="1" dirty="0">
                  <a:solidFill>
                    <a:srgbClr val="FF0000"/>
                  </a:solidFill>
                  <a:effectLst>
                    <a:outerShdw blurRad="38100" dist="38100" dir="2700000" algn="tl">
                      <a:srgbClr val="000000"/>
                    </a:outerShdw>
                  </a:effectLst>
                  <a:latin typeface="黑体" pitchFamily="49" charset="-122"/>
                  <a:ea typeface="黑体" pitchFamily="49" charset="-122"/>
                </a:rPr>
                <a:t> </a:t>
              </a:r>
              <a:r>
                <a:rPr lang="en-US" altLang="zh-CN" b="1" dirty="0">
                  <a:solidFill>
                    <a:srgbClr val="FF0000"/>
                  </a:solidFill>
                  <a:latin typeface="Trebuchet MS" pitchFamily="34" charset="0"/>
                  <a:ea typeface="黑体" pitchFamily="49" charset="-122"/>
                </a:rPr>
                <a:t>Water Cherenkov (</a:t>
              </a:r>
              <a:r>
                <a:rPr lang="en-US" altLang="zh-CN" b="1" dirty="0">
                  <a:solidFill>
                    <a:srgbClr val="FF0000"/>
                  </a:solidFill>
                  <a:latin typeface="Trebuchet MS" pitchFamily="34" charset="0"/>
                  <a:ea typeface="Tahoma" pitchFamily="34" charset="0"/>
                  <a:cs typeface="Tahoma" pitchFamily="34" charset="0"/>
                </a:rPr>
                <a:t>6,800</a:t>
              </a:r>
              <a:r>
                <a:rPr lang="zh-CN" altLang="en-US" b="1" dirty="0">
                  <a:solidFill>
                    <a:srgbClr val="FF0000"/>
                  </a:solidFill>
                  <a:latin typeface="Trebuchet MS" pitchFamily="34" charset="0"/>
                  <a:ea typeface="黑体" pitchFamily="49" charset="-122"/>
                </a:rPr>
                <a:t> </a:t>
              </a:r>
              <a:r>
                <a:rPr lang="en-US" altLang="zh-CN" b="1" dirty="0">
                  <a:solidFill>
                    <a:srgbClr val="FF0000"/>
                  </a:solidFill>
                  <a:latin typeface="Trebuchet MS" pitchFamily="34" charset="0"/>
                  <a:ea typeface="黑体" pitchFamily="49" charset="-122"/>
                </a:rPr>
                <a:t>ton)</a:t>
              </a:r>
            </a:p>
            <a:p>
              <a:pPr defTabSz="731044">
                <a:lnSpc>
                  <a:spcPct val="130000"/>
                </a:lnSpc>
                <a:buFont typeface="Wingdings" pitchFamily="2" charset="2"/>
                <a:buChar char="n"/>
              </a:pPr>
              <a:r>
                <a:rPr lang="zh-CN" altLang="en-US" b="1" dirty="0">
                  <a:solidFill>
                    <a:srgbClr val="FF0000"/>
                  </a:solidFill>
                  <a:effectLst>
                    <a:outerShdw blurRad="38100" dist="38100" dir="2700000" algn="tl">
                      <a:srgbClr val="000000"/>
                    </a:outerShdw>
                  </a:effectLst>
                  <a:latin typeface="黑体" pitchFamily="49" charset="-122"/>
                  <a:ea typeface="黑体" pitchFamily="49" charset="-122"/>
                </a:rPr>
                <a:t> </a:t>
              </a:r>
              <a:r>
                <a:rPr lang="en-US" altLang="zh-CN" b="1" dirty="0">
                  <a:solidFill>
                    <a:srgbClr val="FF0000"/>
                  </a:solidFill>
                  <a:latin typeface="Trebuchet MS" pitchFamily="34" charset="0"/>
                  <a:ea typeface="黑体" pitchFamily="49" charset="-122"/>
                </a:rPr>
                <a:t>Clock Uncertainty ±</a:t>
              </a:r>
              <a:r>
                <a:rPr lang="en-US" altLang="zh-CN" b="1" dirty="0">
                  <a:solidFill>
                    <a:srgbClr val="FF0000"/>
                  </a:solidFill>
                  <a:latin typeface="Trebuchet MS" pitchFamily="34" charset="0"/>
                  <a:ea typeface="Tahoma" pitchFamily="34" charset="0"/>
                  <a:cs typeface="Tahoma" pitchFamily="34" charset="0"/>
                </a:rPr>
                <a:t>50</a:t>
              </a:r>
              <a:r>
                <a:rPr lang="zh-CN" altLang="en-US" b="1" dirty="0">
                  <a:solidFill>
                    <a:srgbClr val="FF0000"/>
                  </a:solidFill>
                  <a:latin typeface="Trebuchet MS" pitchFamily="34" charset="0"/>
                  <a:ea typeface="黑体" pitchFamily="49" charset="-122"/>
                  <a:cs typeface="Tahoma" pitchFamily="34" charset="0"/>
                </a:rPr>
                <a:t> </a:t>
              </a:r>
              <a:r>
                <a:rPr lang="en-US" altLang="zh-CN" b="1" dirty="0">
                  <a:solidFill>
                    <a:srgbClr val="FF0000"/>
                  </a:solidFill>
                  <a:latin typeface="Trebuchet MS" pitchFamily="34" charset="0"/>
                  <a:ea typeface="黑体" pitchFamily="49" charset="-122"/>
                  <a:cs typeface="Tahoma" pitchFamily="34" charset="0"/>
                </a:rPr>
                <a:t>ms</a:t>
              </a:r>
              <a:endParaRPr lang="de-DE" altLang="zh-CN" sz="2400" dirty="0">
                <a:solidFill>
                  <a:srgbClr val="FF0000"/>
                </a:solidFill>
                <a:latin typeface="Trebuchet MS" pitchFamily="34" charset="0"/>
                <a:ea typeface="黑体" pitchFamily="49" charset="-122"/>
                <a:cs typeface="Tahoma" pitchFamily="34" charset="0"/>
              </a:endParaRPr>
            </a:p>
          </p:txBody>
        </p:sp>
        <p:sp>
          <p:nvSpPr>
            <p:cNvPr id="13" name="Text Box 12"/>
            <p:cNvSpPr txBox="1">
              <a:spLocks noChangeArrowheads="1"/>
            </p:cNvSpPr>
            <p:nvPr/>
          </p:nvSpPr>
          <p:spPr bwMode="auto">
            <a:xfrm>
              <a:off x="568533" y="4077073"/>
              <a:ext cx="3672408" cy="1133771"/>
            </a:xfrm>
            <a:prstGeom prst="rect">
              <a:avLst/>
            </a:prstGeom>
            <a:solidFill>
              <a:schemeClr val="accent6">
                <a:lumMod val="50000"/>
              </a:schemeClr>
            </a:solidFill>
            <a:ln w="9525">
              <a:solidFill>
                <a:schemeClr val="tx1"/>
              </a:solidFill>
              <a:miter lim="800000"/>
              <a:headEnd/>
              <a:tailEnd/>
            </a:ln>
            <a:effectLst/>
          </p:spPr>
          <p:txBody>
            <a:bodyPr wrap="none" lIns="73148" tIns="36574" rIns="73148" bIns="36574"/>
            <a:lstStyle/>
            <a:p>
              <a:pPr defTabSz="731044">
                <a:lnSpc>
                  <a:spcPct val="130000"/>
                </a:lnSpc>
              </a:pPr>
              <a:r>
                <a:rPr lang="en-US" altLang="zh-CN" b="1" dirty="0" err="1">
                  <a:solidFill>
                    <a:srgbClr val="FF0000"/>
                  </a:solidFill>
                  <a:latin typeface="Trebuchet MS" pitchFamily="34" charset="0"/>
                  <a:ea typeface="Tahoma" pitchFamily="34" charset="0"/>
                  <a:cs typeface="Tahoma" pitchFamily="34" charset="0"/>
                </a:rPr>
                <a:t>Baksan</a:t>
              </a:r>
              <a:r>
                <a:rPr lang="zh-CN" altLang="en-US" b="1" dirty="0">
                  <a:solidFill>
                    <a:srgbClr val="FF0000"/>
                  </a:solidFill>
                  <a:latin typeface="Trebuchet MS" pitchFamily="34" charset="0"/>
                  <a:ea typeface="黑体" pitchFamily="49" charset="-122"/>
                </a:rPr>
                <a:t> </a:t>
              </a:r>
              <a:r>
                <a:rPr lang="en-US" altLang="zh-CN" b="1" dirty="0">
                  <a:solidFill>
                    <a:srgbClr val="FF0000"/>
                  </a:solidFill>
                  <a:latin typeface="Trebuchet MS" pitchFamily="34" charset="0"/>
                  <a:ea typeface="黑体" pitchFamily="49" charset="-122"/>
                </a:rPr>
                <a:t>LST (Soviet Union):</a:t>
              </a:r>
              <a:endParaRPr lang="en-US" altLang="zh-CN" b="1" dirty="0">
                <a:solidFill>
                  <a:srgbClr val="FF0000"/>
                </a:solidFill>
                <a:latin typeface="黑体" pitchFamily="49" charset="-122"/>
                <a:ea typeface="黑体" pitchFamily="49" charset="-122"/>
              </a:endParaRPr>
            </a:p>
            <a:p>
              <a:pPr defTabSz="731044">
                <a:lnSpc>
                  <a:spcPct val="130000"/>
                </a:lnSpc>
                <a:buFont typeface="Wingdings" pitchFamily="2" charset="2"/>
                <a:buChar char="n"/>
              </a:pPr>
              <a:r>
                <a:rPr lang="en-US" b="1" dirty="0">
                  <a:solidFill>
                    <a:srgbClr val="FF0000"/>
                  </a:solidFill>
                  <a:effectLst>
                    <a:outerShdw blurRad="38100" dist="38100" dir="2700000" algn="tl">
                      <a:srgbClr val="000000"/>
                    </a:outerShdw>
                  </a:effectLst>
                  <a:latin typeface="黑体" pitchFamily="49" charset="-122"/>
                  <a:ea typeface="黑体" pitchFamily="49" charset="-122"/>
                </a:rPr>
                <a:t> </a:t>
              </a:r>
              <a:r>
                <a:rPr lang="en-US" altLang="zh-CN" b="1" dirty="0">
                  <a:solidFill>
                    <a:srgbClr val="FF0000"/>
                  </a:solidFill>
                  <a:latin typeface="Trebuchet MS" pitchFamily="34" charset="0"/>
                  <a:ea typeface="黑体" pitchFamily="49" charset="-122"/>
                </a:rPr>
                <a:t>Liquid </a:t>
              </a:r>
              <a:r>
                <a:rPr lang="en-US" altLang="zh-CN" b="1" dirty="0" err="1">
                  <a:solidFill>
                    <a:srgbClr val="FF0000"/>
                  </a:solidFill>
                  <a:latin typeface="Trebuchet MS" pitchFamily="34" charset="0"/>
                  <a:ea typeface="黑体" pitchFamily="49" charset="-122"/>
                </a:rPr>
                <a:t>Scintillator</a:t>
              </a:r>
              <a:r>
                <a:rPr lang="en-US" altLang="zh-CN" b="1" dirty="0">
                  <a:solidFill>
                    <a:srgbClr val="FF0000"/>
                  </a:solidFill>
                  <a:latin typeface="Trebuchet MS" pitchFamily="34" charset="0"/>
                  <a:ea typeface="黑体" pitchFamily="49" charset="-122"/>
                </a:rPr>
                <a:t> (</a:t>
              </a:r>
              <a:r>
                <a:rPr lang="en-US" altLang="zh-CN" b="1" dirty="0">
                  <a:solidFill>
                    <a:srgbClr val="FF0000"/>
                  </a:solidFill>
                  <a:latin typeface="Trebuchet MS" pitchFamily="34" charset="0"/>
                  <a:ea typeface="Tahoma" pitchFamily="34" charset="0"/>
                  <a:cs typeface="Tahoma" pitchFamily="34" charset="0"/>
                </a:rPr>
                <a:t>200</a:t>
              </a:r>
              <a:r>
                <a:rPr lang="zh-CN" altLang="en-US" b="1" dirty="0">
                  <a:solidFill>
                    <a:srgbClr val="FF0000"/>
                  </a:solidFill>
                  <a:latin typeface="Trebuchet MS" pitchFamily="34" charset="0"/>
                  <a:ea typeface="黑体" pitchFamily="49" charset="-122"/>
                </a:rPr>
                <a:t> </a:t>
              </a:r>
              <a:r>
                <a:rPr lang="en-US" altLang="zh-CN" b="1" dirty="0">
                  <a:solidFill>
                    <a:srgbClr val="FF0000"/>
                  </a:solidFill>
                  <a:latin typeface="Trebuchet MS" pitchFamily="34" charset="0"/>
                  <a:ea typeface="黑体" pitchFamily="49" charset="-122"/>
                </a:rPr>
                <a:t>ton)</a:t>
              </a:r>
            </a:p>
            <a:p>
              <a:pPr defTabSz="731044">
                <a:lnSpc>
                  <a:spcPct val="130000"/>
                </a:lnSpc>
                <a:buFont typeface="Wingdings" pitchFamily="2" charset="2"/>
                <a:buChar char="n"/>
              </a:pPr>
              <a:r>
                <a:rPr lang="zh-CN" altLang="en-US" b="1" dirty="0">
                  <a:solidFill>
                    <a:srgbClr val="FF0000"/>
                  </a:solidFill>
                  <a:effectLst>
                    <a:outerShdw blurRad="38100" dist="38100" dir="2700000" algn="tl">
                      <a:srgbClr val="000000"/>
                    </a:outerShdw>
                  </a:effectLst>
                  <a:latin typeface="黑体" pitchFamily="49" charset="-122"/>
                  <a:ea typeface="黑体" pitchFamily="49" charset="-122"/>
                </a:rPr>
                <a:t> </a:t>
              </a:r>
              <a:r>
                <a:rPr lang="en-US" altLang="zh-CN" b="1" dirty="0">
                  <a:solidFill>
                    <a:srgbClr val="FF0000"/>
                  </a:solidFill>
                  <a:latin typeface="Trebuchet MS" pitchFamily="34" charset="0"/>
                  <a:ea typeface="黑体" pitchFamily="49" charset="-122"/>
                </a:rPr>
                <a:t>Clock Uncertainty</a:t>
              </a:r>
              <a:r>
                <a:rPr lang="zh-CN" altLang="en-US" b="1" dirty="0">
                  <a:solidFill>
                    <a:srgbClr val="FF0000"/>
                  </a:solidFill>
                  <a:latin typeface="Trebuchet MS" pitchFamily="34" charset="0"/>
                  <a:ea typeface="黑体" pitchFamily="49" charset="-122"/>
                </a:rPr>
                <a:t> </a:t>
              </a:r>
              <a:r>
                <a:rPr lang="en-US" altLang="zh-CN" b="1" dirty="0">
                  <a:solidFill>
                    <a:srgbClr val="FF0000"/>
                  </a:solidFill>
                  <a:latin typeface="Trebuchet MS" pitchFamily="34" charset="0"/>
                  <a:ea typeface="Tahoma" pitchFamily="34" charset="0"/>
                  <a:cs typeface="Tahoma" pitchFamily="34" charset="0"/>
                </a:rPr>
                <a:t>+2/-54</a:t>
              </a:r>
              <a:r>
                <a:rPr lang="zh-CN" altLang="en-US" b="1" dirty="0">
                  <a:solidFill>
                    <a:srgbClr val="FF0000"/>
                  </a:solidFill>
                  <a:latin typeface="Trebuchet MS" pitchFamily="34" charset="0"/>
                  <a:ea typeface="黑体" pitchFamily="49" charset="-122"/>
                  <a:cs typeface="Tahoma" pitchFamily="34" charset="0"/>
                </a:rPr>
                <a:t> </a:t>
              </a:r>
              <a:r>
                <a:rPr lang="en-US" altLang="zh-CN" b="1" dirty="0">
                  <a:solidFill>
                    <a:srgbClr val="FF0000"/>
                  </a:solidFill>
                  <a:latin typeface="Trebuchet MS" pitchFamily="34" charset="0"/>
                  <a:ea typeface="黑体" pitchFamily="49" charset="-122"/>
                  <a:cs typeface="Tahoma" pitchFamily="34" charset="0"/>
                </a:rPr>
                <a:t>s</a:t>
              </a:r>
              <a:endParaRPr lang="de-DE" altLang="zh-CN" sz="2400" dirty="0">
                <a:solidFill>
                  <a:srgbClr val="FF0000"/>
                </a:solidFill>
                <a:latin typeface="Trebuchet MS" pitchFamily="34" charset="0"/>
                <a:ea typeface="黑体" pitchFamily="49" charset="-122"/>
                <a:cs typeface="Tahoma" pitchFamily="34" charset="0"/>
              </a:endParaRPr>
            </a:p>
          </p:txBody>
        </p:sp>
        <p:sp>
          <p:nvSpPr>
            <p:cNvPr id="14" name="Text Box 12"/>
            <p:cNvSpPr txBox="1">
              <a:spLocks noChangeArrowheads="1"/>
            </p:cNvSpPr>
            <p:nvPr/>
          </p:nvSpPr>
          <p:spPr bwMode="auto">
            <a:xfrm>
              <a:off x="568533" y="5353100"/>
              <a:ext cx="3672408" cy="431693"/>
            </a:xfrm>
            <a:prstGeom prst="rect">
              <a:avLst/>
            </a:prstGeom>
            <a:solidFill>
              <a:schemeClr val="accent4">
                <a:lumMod val="50000"/>
              </a:schemeClr>
            </a:solidFill>
            <a:ln w="9525">
              <a:solidFill>
                <a:schemeClr val="tx1"/>
              </a:solidFill>
              <a:miter lim="800000"/>
              <a:headEnd/>
              <a:tailEnd/>
            </a:ln>
            <a:effectLst/>
          </p:spPr>
          <p:txBody>
            <a:bodyPr wrap="none" lIns="73148" tIns="36574" rIns="73148" bIns="36574"/>
            <a:lstStyle/>
            <a:p>
              <a:pPr defTabSz="731044">
                <a:lnSpc>
                  <a:spcPct val="130000"/>
                </a:lnSpc>
              </a:pPr>
              <a:r>
                <a:rPr lang="en-US" altLang="zh-CN" b="1" dirty="0">
                  <a:solidFill>
                    <a:srgbClr val="FF0000"/>
                  </a:solidFill>
                  <a:latin typeface="Trebuchet MS" pitchFamily="34" charset="0"/>
                  <a:ea typeface="Tahoma" pitchFamily="34" charset="0"/>
                  <a:cs typeface="Tahoma" pitchFamily="34" charset="0"/>
                </a:rPr>
                <a:t>Mont Blanc: 5</a:t>
              </a:r>
              <a:r>
                <a:rPr lang="zh-CN" altLang="en-US" b="1" dirty="0">
                  <a:solidFill>
                    <a:srgbClr val="FF0000"/>
                  </a:solidFill>
                  <a:latin typeface="Trebuchet MS" pitchFamily="34" charset="0"/>
                  <a:ea typeface="黑体" pitchFamily="49" charset="-122"/>
                  <a:cs typeface="Tahoma" pitchFamily="34" charset="0"/>
                </a:rPr>
                <a:t> </a:t>
              </a:r>
              <a:r>
                <a:rPr lang="en-US" altLang="zh-CN" b="1" dirty="0">
                  <a:solidFill>
                    <a:srgbClr val="FF0000"/>
                  </a:solidFill>
                  <a:latin typeface="Trebuchet MS" pitchFamily="34" charset="0"/>
                  <a:ea typeface="黑体" pitchFamily="49" charset="-122"/>
                  <a:cs typeface="Tahoma" pitchFamily="34" charset="0"/>
                </a:rPr>
                <a:t>events, </a:t>
              </a:r>
              <a:r>
                <a:rPr lang="en-US" altLang="zh-CN" b="1" dirty="0">
                  <a:solidFill>
                    <a:srgbClr val="FF0000"/>
                  </a:solidFill>
                  <a:latin typeface="Trebuchet MS" pitchFamily="34" charset="0"/>
                  <a:ea typeface="Tahoma" pitchFamily="34" charset="0"/>
                  <a:cs typeface="Tahoma" pitchFamily="34" charset="0"/>
                </a:rPr>
                <a:t>5</a:t>
              </a:r>
              <a:r>
                <a:rPr lang="zh-CN" altLang="en-US" b="1" dirty="0">
                  <a:solidFill>
                    <a:srgbClr val="FF0000"/>
                  </a:solidFill>
                  <a:latin typeface="Trebuchet MS" pitchFamily="34" charset="0"/>
                  <a:ea typeface="黑体" pitchFamily="49" charset="-122"/>
                  <a:cs typeface="Tahoma" pitchFamily="34" charset="0"/>
                </a:rPr>
                <a:t> </a:t>
              </a:r>
              <a:r>
                <a:rPr lang="en-US" altLang="zh-CN" b="1" dirty="0">
                  <a:solidFill>
                    <a:srgbClr val="FF0000"/>
                  </a:solidFill>
                  <a:latin typeface="Trebuchet MS" pitchFamily="34" charset="0"/>
                  <a:ea typeface="黑体" pitchFamily="49" charset="-122"/>
                  <a:cs typeface="Tahoma" pitchFamily="34" charset="0"/>
                </a:rPr>
                <a:t>h earlier</a:t>
              </a:r>
            </a:p>
          </p:txBody>
        </p:sp>
      </p:grpSp>
      <p:sp>
        <p:nvSpPr>
          <p:cNvPr id="10" name="Rectangle 2"/>
          <p:cNvSpPr>
            <a:spLocks noGrp="1" noChangeArrowheads="1"/>
          </p:cNvSpPr>
          <p:nvPr>
            <p:ph type="title"/>
          </p:nvPr>
        </p:nvSpPr>
        <p:spPr>
          <a:xfrm>
            <a:off x="323528" y="188640"/>
            <a:ext cx="6408712" cy="658466"/>
          </a:xfrm>
        </p:spPr>
        <p:txBody>
          <a:bodyPr/>
          <a:lstStyle/>
          <a:p>
            <a:pPr eaLnBrk="1" hangingPunct="1"/>
            <a:r>
              <a:rPr lang="zh-CN" altLang="en-US" sz="2800" dirty="0"/>
              <a:t>超新星中微子观测：</a:t>
            </a:r>
            <a:r>
              <a:rPr lang="en-US" altLang="zh-CN" sz="2400" dirty="0">
                <a:solidFill>
                  <a:srgbClr val="FF0000"/>
                </a:solidFill>
              </a:rPr>
              <a:t>SN1987A</a:t>
            </a:r>
            <a:endParaRPr lang="en-US" altLang="en-US" sz="2400" dirty="0">
              <a:solidFill>
                <a:srgbClr val="FF0000"/>
              </a:solidFill>
            </a:endParaRPr>
          </a:p>
        </p:txBody>
      </p:sp>
    </p:spTree>
    <p:extLst>
      <p:ext uri="{BB962C8B-B14F-4D97-AF65-F5344CB8AC3E}">
        <p14:creationId xmlns:p14="http://schemas.microsoft.com/office/powerpoint/2010/main" val="2943217068"/>
      </p:ext>
    </p:extLst>
  </p:cSld>
  <p:clrMapOvr>
    <a:masterClrMapping/>
  </p:clrMapOvr>
  <p:transition spd="med">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a:t>中微子：作为宇宙的信使</a:t>
            </a:r>
          </a:p>
        </p:txBody>
      </p:sp>
      <p:pic>
        <p:nvPicPr>
          <p:cNvPr id="4" name="图片 3"/>
          <p:cNvPicPr>
            <a:picLocks noChangeAspect="1"/>
          </p:cNvPicPr>
          <p:nvPr/>
        </p:nvPicPr>
        <p:blipFill>
          <a:blip r:embed="rId2"/>
          <a:stretch>
            <a:fillRect/>
          </a:stretch>
        </p:blipFill>
        <p:spPr>
          <a:xfrm>
            <a:off x="818485" y="1052736"/>
            <a:ext cx="7540089" cy="5664201"/>
          </a:xfrm>
          <a:prstGeom prst="rect">
            <a:avLst/>
          </a:prstGeom>
        </p:spPr>
      </p:pic>
    </p:spTree>
    <p:extLst>
      <p:ext uri="{BB962C8B-B14F-4D97-AF65-F5344CB8AC3E}">
        <p14:creationId xmlns:p14="http://schemas.microsoft.com/office/powerpoint/2010/main" val="2963384665"/>
      </p:ext>
    </p:extLst>
  </p:cSld>
  <p:clrMapOvr>
    <a:masterClrMapping/>
  </p:clrMapOvr>
  <p:transition spd="med">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39552" y="1268760"/>
            <a:ext cx="8136904" cy="5184576"/>
            <a:chOff x="1223629" y="1646802"/>
            <a:chExt cx="6588731" cy="3996444"/>
          </a:xfrm>
        </p:grpSpPr>
        <p:sp>
          <p:nvSpPr>
            <p:cNvPr id="5" name="Rectangle 16"/>
            <p:cNvSpPr>
              <a:spLocks noChangeArrowheads="1"/>
            </p:cNvSpPr>
            <p:nvPr/>
          </p:nvSpPr>
          <p:spPr bwMode="auto">
            <a:xfrm rot="16200000">
              <a:off x="-469700" y="3340131"/>
              <a:ext cx="3672408" cy="285750"/>
            </a:xfrm>
            <a:prstGeom prst="rect">
              <a:avLst/>
            </a:prstGeom>
            <a:solidFill>
              <a:schemeClr val="accent1">
                <a:lumMod val="75000"/>
              </a:schemeClr>
            </a:solidFill>
            <a:ln w="9525">
              <a:solidFill>
                <a:schemeClr val="tx1"/>
              </a:solidFill>
              <a:miter lim="800000"/>
              <a:headEnd/>
              <a:tailEnd/>
            </a:ln>
            <a:effectLst/>
          </p:spPr>
          <p:txBody>
            <a:bodyPr wrap="none" anchor="ctr"/>
            <a:lstStyle/>
            <a:p>
              <a:pPr algn="ctr"/>
              <a:r>
                <a:rPr lang="en-US" dirty="0" err="1">
                  <a:solidFill>
                    <a:schemeClr val="bg1"/>
                  </a:solidFill>
                </a:rPr>
                <a:t>E</a:t>
              </a:r>
              <a:r>
                <a:rPr lang="en-US" baseline="-25000" dirty="0" err="1">
                  <a:solidFill>
                    <a:schemeClr val="bg1"/>
                  </a:solidFill>
                </a:rPr>
                <a:t>b</a:t>
              </a:r>
              <a:r>
                <a:rPr lang="en-US" baseline="-25000" dirty="0">
                  <a:solidFill>
                    <a:schemeClr val="bg1"/>
                  </a:solidFill>
                </a:rPr>
                <a:t> </a:t>
              </a:r>
              <a:r>
                <a:rPr lang="en-US" dirty="0">
                  <a:solidFill>
                    <a:schemeClr val="bg1"/>
                  </a:solidFill>
                </a:rPr>
                <a:t>[10</a:t>
              </a:r>
              <a:r>
                <a:rPr lang="en-US" baseline="30000" dirty="0">
                  <a:solidFill>
                    <a:schemeClr val="bg1"/>
                  </a:solidFill>
                </a:rPr>
                <a:t>53 </a:t>
              </a:r>
              <a:r>
                <a:rPr lang="en-US" dirty="0">
                  <a:solidFill>
                    <a:schemeClr val="bg1"/>
                  </a:solidFill>
                </a:rPr>
                <a:t>ergs]</a:t>
              </a:r>
            </a:p>
          </p:txBody>
        </p:sp>
        <p:sp>
          <p:nvSpPr>
            <p:cNvPr id="6" name="Rectangle 16"/>
            <p:cNvSpPr>
              <a:spLocks noChangeArrowheads="1"/>
            </p:cNvSpPr>
            <p:nvPr/>
          </p:nvSpPr>
          <p:spPr bwMode="auto">
            <a:xfrm>
              <a:off x="1547664" y="5342508"/>
              <a:ext cx="4320480" cy="285750"/>
            </a:xfrm>
            <a:prstGeom prst="rect">
              <a:avLst/>
            </a:prstGeom>
            <a:solidFill>
              <a:schemeClr val="accent1">
                <a:lumMod val="75000"/>
              </a:schemeClr>
            </a:solidFill>
            <a:ln w="9525">
              <a:solidFill>
                <a:schemeClr val="tx1"/>
              </a:solidFill>
              <a:miter lim="800000"/>
              <a:headEnd/>
              <a:tailEnd/>
            </a:ln>
            <a:effectLst/>
          </p:spPr>
          <p:txBody>
            <a:bodyPr wrap="none" anchor="ctr"/>
            <a:lstStyle/>
            <a:p>
              <a:pPr algn="ctr"/>
              <a:r>
                <a:rPr lang="en-US" baseline="-25000" dirty="0">
                  <a:solidFill>
                    <a:schemeClr val="bg1"/>
                  </a:solidFill>
                </a:rPr>
                <a:t> </a:t>
              </a:r>
              <a:r>
                <a:rPr lang="en-US" dirty="0">
                  <a:solidFill>
                    <a:schemeClr val="bg1"/>
                  </a:solidFill>
                </a:rPr>
                <a:t>Spectral anti-</a:t>
              </a:r>
              <a:r>
                <a:rPr lang="el-GR" dirty="0">
                  <a:solidFill>
                    <a:schemeClr val="bg1"/>
                  </a:solidFill>
                </a:rPr>
                <a:t>ν</a:t>
              </a:r>
              <a:r>
                <a:rPr lang="en-US" baseline="-25000" dirty="0">
                  <a:solidFill>
                    <a:schemeClr val="bg1"/>
                  </a:solidFill>
                </a:rPr>
                <a:t>e </a:t>
              </a:r>
              <a:r>
                <a:rPr lang="en-US" dirty="0">
                  <a:solidFill>
                    <a:schemeClr val="bg1"/>
                  </a:solidFill>
                </a:rPr>
                <a:t>Temperature [</a:t>
              </a:r>
              <a:r>
                <a:rPr lang="en-US" dirty="0" err="1">
                  <a:solidFill>
                    <a:schemeClr val="bg1"/>
                  </a:solidFill>
                </a:rPr>
                <a:t>MeV</a:t>
              </a:r>
              <a:r>
                <a:rPr lang="en-US" dirty="0">
                  <a:solidFill>
                    <a:schemeClr val="bg1"/>
                  </a:solidFill>
                </a:rPr>
                <a:t>]</a:t>
              </a:r>
            </a:p>
          </p:txBody>
        </p:sp>
        <p:pic>
          <p:nvPicPr>
            <p:cNvPr id="4099" name="Picture 3"/>
            <p:cNvPicPr>
              <a:picLocks noChangeAspect="1" noChangeArrowheads="1"/>
            </p:cNvPicPr>
            <p:nvPr/>
          </p:nvPicPr>
          <p:blipFill>
            <a:blip r:embed="rId2" cstate="print"/>
            <a:srcRect/>
            <a:stretch>
              <a:fillRect/>
            </a:stretch>
          </p:blipFill>
          <p:spPr bwMode="auto">
            <a:xfrm>
              <a:off x="1547664" y="1646803"/>
              <a:ext cx="4320480" cy="3674108"/>
            </a:xfrm>
            <a:prstGeom prst="rect">
              <a:avLst/>
            </a:prstGeom>
            <a:noFill/>
            <a:ln w="9525">
              <a:noFill/>
              <a:miter lim="800000"/>
              <a:headEnd/>
              <a:tailEnd/>
            </a:ln>
          </p:spPr>
        </p:pic>
        <p:sp>
          <p:nvSpPr>
            <p:cNvPr id="9" name="Rectangle 6"/>
            <p:cNvSpPr>
              <a:spLocks noChangeArrowheads="1"/>
            </p:cNvSpPr>
            <p:nvPr/>
          </p:nvSpPr>
          <p:spPr bwMode="auto">
            <a:xfrm>
              <a:off x="3815916" y="2672916"/>
              <a:ext cx="1566174" cy="323999"/>
            </a:xfrm>
            <a:prstGeom prst="rect">
              <a:avLst/>
            </a:prstGeom>
            <a:noFill/>
            <a:ln w="9525">
              <a:noFill/>
              <a:miter lim="800000"/>
              <a:headEnd/>
              <a:tailEnd/>
            </a:ln>
            <a:effectLst/>
            <a:extLst>
              <a:ext uri="{AF507438-7753-43E0-B8FC-AC1667EBCBE1}">
                <a14:hiddenEffects xmlns:a14="http://schemas.microsoft.com/office/drawing/2010/main">
                  <a:effectLst>
                    <a:outerShdw dist="25400" algn="ctr" rotWithShape="0">
                      <a:schemeClr val="accent2"/>
                    </a:outerShdw>
                  </a:effectLst>
                </a14:hiddenEffects>
              </a:ext>
            </a:extLst>
          </p:spPr>
          <p:txBody>
            <a:bodyPr wrap="none" lIns="64802" tIns="32401" rIns="64802" bIns="32401" anchor="ctr"/>
            <a:lstStyle/>
            <a:p>
              <a:pPr algn="ctr"/>
              <a:r>
                <a:rPr lang="en-US" altLang="zh-CN" sz="1050" b="1" dirty="0" err="1">
                  <a:solidFill>
                    <a:srgbClr val="FF0000"/>
                  </a:solidFill>
                </a:rPr>
                <a:t>Jegerlehner</a:t>
              </a:r>
              <a:r>
                <a:rPr lang="en-US" altLang="zh-CN" sz="1050" b="1" dirty="0">
                  <a:solidFill>
                    <a:srgbClr val="FF0000"/>
                  </a:solidFill>
                </a:rPr>
                <a:t>, </a:t>
              </a:r>
              <a:r>
                <a:rPr lang="en-US" altLang="zh-CN" sz="1050" b="1" dirty="0" err="1">
                  <a:solidFill>
                    <a:srgbClr val="FF0000"/>
                  </a:solidFill>
                </a:rPr>
                <a:t>Neubig</a:t>
              </a:r>
              <a:r>
                <a:rPr lang="en-US" altLang="zh-CN" sz="1050" b="1" dirty="0">
                  <a:solidFill>
                    <a:srgbClr val="FF0000"/>
                  </a:solidFill>
                </a:rPr>
                <a:t> &amp; </a:t>
              </a:r>
              <a:r>
                <a:rPr lang="en-US" altLang="zh-CN" sz="1050" b="1" dirty="0" err="1">
                  <a:solidFill>
                    <a:srgbClr val="FF0000"/>
                  </a:solidFill>
                </a:rPr>
                <a:t>Raffelt</a:t>
              </a:r>
              <a:endParaRPr lang="en-US" altLang="zh-CN" sz="1050" b="1" dirty="0">
                <a:solidFill>
                  <a:srgbClr val="FF0000"/>
                </a:solidFill>
              </a:endParaRPr>
            </a:p>
            <a:p>
              <a:r>
                <a:rPr lang="en-US" altLang="zh-CN" sz="1050" b="1" dirty="0">
                  <a:solidFill>
                    <a:srgbClr val="FF0000"/>
                  </a:solidFill>
                </a:rPr>
                <a:t> </a:t>
              </a:r>
              <a:r>
                <a:rPr lang="en-US" altLang="zh-CN" sz="1050" b="1" dirty="0" err="1">
                  <a:solidFill>
                    <a:srgbClr val="FF0000"/>
                  </a:solidFill>
                </a:rPr>
                <a:t>astro</a:t>
              </a:r>
              <a:r>
                <a:rPr lang="en-US" altLang="zh-CN" sz="1050" b="1" dirty="0">
                  <a:solidFill>
                    <a:srgbClr val="FF0000"/>
                  </a:solidFill>
                </a:rPr>
                <a:t>-ph/9601111</a:t>
              </a:r>
            </a:p>
          </p:txBody>
        </p:sp>
        <p:sp>
          <p:nvSpPr>
            <p:cNvPr id="10" name="内容占位符 3"/>
            <p:cNvSpPr txBox="1">
              <a:spLocks/>
            </p:cNvSpPr>
            <p:nvPr/>
          </p:nvSpPr>
          <p:spPr>
            <a:xfrm>
              <a:off x="6138174" y="1646802"/>
              <a:ext cx="1674186" cy="1080120"/>
            </a:xfrm>
            <a:prstGeom prst="rect">
              <a:avLst/>
            </a:prstGeom>
            <a:solidFill>
              <a:srgbClr val="92D050"/>
            </a:solidFill>
          </p:spPr>
          <p:txBody>
            <a:bodyPr vert="horz" lIns="68580" tIns="34290" rIns="68580" bIns="34290" rtlCol="0">
              <a:noAutofit/>
            </a:bodyPr>
            <a:lstStyle/>
            <a:p>
              <a:pPr marL="257175" indent="-257175">
                <a:spcBef>
                  <a:spcPct val="20000"/>
                </a:spcBef>
                <a:defRPr/>
              </a:pPr>
              <a:r>
                <a:rPr lang="en-US" altLang="zh-CN" b="1" dirty="0">
                  <a:solidFill>
                    <a:schemeClr val="bg1"/>
                  </a:solidFill>
                  <a:latin typeface="Trebuchet MS" pitchFamily="34" charset="0"/>
                  <a:ea typeface="黑体" pitchFamily="49" charset="-122"/>
                  <a:cs typeface="Tahoma" pitchFamily="34" charset="0"/>
                </a:rPr>
                <a:t>Assumptions:</a:t>
              </a:r>
            </a:p>
            <a:p>
              <a:pPr marL="342900" indent="-342900">
                <a:spcBef>
                  <a:spcPct val="20000"/>
                </a:spcBef>
                <a:buFont typeface="Wingdings" pitchFamily="2" charset="2"/>
                <a:buChar char="p"/>
                <a:defRPr/>
              </a:pPr>
              <a:r>
                <a:rPr lang="en-US" altLang="zh-CN" b="1" dirty="0">
                  <a:solidFill>
                    <a:schemeClr val="bg1"/>
                  </a:solidFill>
                  <a:latin typeface="Trebuchet MS" pitchFamily="34" charset="0"/>
                  <a:ea typeface="黑体" pitchFamily="49" charset="-122"/>
                  <a:cs typeface="Tahoma" pitchFamily="34" charset="0"/>
                </a:rPr>
                <a:t>Thermal</a:t>
              </a:r>
            </a:p>
            <a:p>
              <a:pPr marL="342900" indent="-342900">
                <a:spcBef>
                  <a:spcPct val="20000"/>
                </a:spcBef>
                <a:buFont typeface="Wingdings" pitchFamily="2" charset="2"/>
                <a:buChar char="p"/>
                <a:defRPr/>
              </a:pPr>
              <a:r>
                <a:rPr lang="en-US" altLang="zh-CN" b="1" dirty="0" err="1">
                  <a:solidFill>
                    <a:schemeClr val="bg1"/>
                  </a:solidFill>
                  <a:latin typeface="Trebuchet MS" pitchFamily="34" charset="0"/>
                  <a:ea typeface="黑体" pitchFamily="49" charset="-122"/>
                  <a:cs typeface="Tahoma" pitchFamily="34" charset="0"/>
                </a:rPr>
                <a:t>Equipart</a:t>
              </a:r>
              <a:r>
                <a:rPr lang="en-US" altLang="zh-CN" b="1" dirty="0">
                  <a:solidFill>
                    <a:schemeClr val="bg1"/>
                  </a:solidFill>
                  <a:latin typeface="Trebuchet MS" pitchFamily="34" charset="0"/>
                  <a:ea typeface="黑体" pitchFamily="49" charset="-122"/>
                  <a:cs typeface="Tahoma" pitchFamily="34" charset="0"/>
                </a:rPr>
                <a:t>.</a:t>
              </a:r>
              <a:endParaRPr lang="zh-CN" altLang="en-US" b="1" dirty="0">
                <a:solidFill>
                  <a:schemeClr val="bg1"/>
                </a:solidFill>
                <a:latin typeface="Trebuchet MS" pitchFamily="34" charset="0"/>
                <a:ea typeface="黑体" pitchFamily="49" charset="-122"/>
                <a:cs typeface="Tahoma" pitchFamily="34" charset="0"/>
              </a:endParaRPr>
            </a:p>
          </p:txBody>
        </p:sp>
        <p:sp>
          <p:nvSpPr>
            <p:cNvPr id="11" name="Text Box 12"/>
            <p:cNvSpPr txBox="1">
              <a:spLocks noChangeArrowheads="1"/>
            </p:cNvSpPr>
            <p:nvPr/>
          </p:nvSpPr>
          <p:spPr bwMode="auto">
            <a:xfrm>
              <a:off x="6110790" y="2834934"/>
              <a:ext cx="1701570" cy="1566174"/>
            </a:xfrm>
            <a:prstGeom prst="rect">
              <a:avLst/>
            </a:prstGeom>
            <a:solidFill>
              <a:srgbClr val="CC0000"/>
            </a:solidFill>
            <a:ln w="9525">
              <a:solidFill>
                <a:schemeClr val="tx1"/>
              </a:solidFill>
              <a:miter lim="800000"/>
              <a:headEnd/>
              <a:tailEnd/>
            </a:ln>
            <a:effectLst/>
          </p:spPr>
          <p:txBody>
            <a:bodyPr wrap="none" lIns="73148" tIns="36574" rIns="73148" bIns="36574"/>
            <a:lstStyle/>
            <a:p>
              <a:pPr defTabSz="731044">
                <a:lnSpc>
                  <a:spcPct val="130000"/>
                </a:lnSpc>
              </a:pPr>
              <a:r>
                <a:rPr lang="en-US" altLang="zh-CN" b="1" dirty="0">
                  <a:solidFill>
                    <a:schemeClr val="bg1"/>
                  </a:solidFill>
                  <a:latin typeface="Trebuchet MS" pitchFamily="34" charset="0"/>
                  <a:ea typeface="黑体" pitchFamily="49" charset="-122"/>
                </a:rPr>
                <a:t>Conclusions:</a:t>
              </a:r>
            </a:p>
            <a:p>
              <a:pPr defTabSz="731044">
                <a:lnSpc>
                  <a:spcPct val="130000"/>
                </a:lnSpc>
                <a:buFont typeface="Wingdings" pitchFamily="2" charset="2"/>
                <a:buChar char="n"/>
              </a:pPr>
              <a:r>
                <a:rPr lang="en-US" b="1" dirty="0">
                  <a:solidFill>
                    <a:schemeClr val="bg1"/>
                  </a:solidFill>
                  <a:effectLst>
                    <a:outerShdw blurRad="38100" dist="38100" dir="2700000" algn="tl">
                      <a:srgbClr val="000000"/>
                    </a:outerShdw>
                  </a:effectLst>
                  <a:latin typeface="Trebuchet MS" pitchFamily="34" charset="0"/>
                  <a:ea typeface="黑体" pitchFamily="49" charset="-122"/>
                </a:rPr>
                <a:t> </a:t>
              </a:r>
              <a:r>
                <a:rPr lang="en-US" altLang="zh-CN" dirty="0">
                  <a:solidFill>
                    <a:schemeClr val="bg1"/>
                  </a:solidFill>
                  <a:effectLst>
                    <a:outerShdw blurRad="38100" dist="38100" dir="2700000" algn="tl">
                      <a:srgbClr val="000000"/>
                    </a:outerShdw>
                  </a:effectLst>
                  <a:latin typeface="Trebuchet MS" pitchFamily="34" charset="0"/>
                  <a:ea typeface="黑体" pitchFamily="49" charset="-122"/>
                </a:rPr>
                <a:t>Collapse</a:t>
              </a:r>
            </a:p>
            <a:p>
              <a:pPr defTabSz="731044">
                <a:lnSpc>
                  <a:spcPct val="130000"/>
                </a:lnSpc>
                <a:buFont typeface="Wingdings" pitchFamily="2" charset="2"/>
                <a:buChar char="n"/>
              </a:pPr>
              <a:r>
                <a:rPr lang="zh-CN" altLang="en-US" b="1" dirty="0">
                  <a:solidFill>
                    <a:schemeClr val="bg1"/>
                  </a:solidFill>
                  <a:effectLst>
                    <a:outerShdw blurRad="38100" dist="38100" dir="2700000" algn="tl">
                      <a:srgbClr val="000000"/>
                    </a:outerShdw>
                  </a:effectLst>
                  <a:latin typeface="Trebuchet MS" pitchFamily="34" charset="0"/>
                  <a:ea typeface="黑体" pitchFamily="49" charset="-122"/>
                </a:rPr>
                <a:t> </a:t>
              </a:r>
              <a:r>
                <a:rPr lang="en-US" altLang="zh-CN" b="1" dirty="0" err="1">
                  <a:solidFill>
                    <a:schemeClr val="bg1"/>
                  </a:solidFill>
                  <a:latin typeface="Trebuchet MS" pitchFamily="34" charset="0"/>
                  <a:ea typeface="黑体" pitchFamily="49" charset="-122"/>
                </a:rPr>
                <a:t>Ave.Ener</a:t>
              </a:r>
              <a:r>
                <a:rPr lang="en-US" altLang="zh-CN" b="1" dirty="0">
                  <a:solidFill>
                    <a:schemeClr val="bg1"/>
                  </a:solidFill>
                  <a:latin typeface="Trebuchet MS" pitchFamily="34" charset="0"/>
                  <a:ea typeface="黑体" pitchFamily="49" charset="-122"/>
                </a:rPr>
                <a:t>.</a:t>
              </a:r>
            </a:p>
            <a:p>
              <a:pPr defTabSz="731044">
                <a:lnSpc>
                  <a:spcPct val="130000"/>
                </a:lnSpc>
                <a:buFont typeface="Wingdings" pitchFamily="2" charset="2"/>
                <a:buChar char="n"/>
              </a:pPr>
              <a:r>
                <a:rPr lang="en-US" altLang="zh-CN" b="1" dirty="0">
                  <a:solidFill>
                    <a:schemeClr val="bg1"/>
                  </a:solidFill>
                  <a:latin typeface="Trebuchet MS" pitchFamily="34" charset="0"/>
                  <a:ea typeface="黑体" pitchFamily="49" charset="-122"/>
                  <a:cs typeface="Tahoma" pitchFamily="34" charset="0"/>
                </a:rPr>
                <a:t> Duration</a:t>
              </a:r>
              <a:endParaRPr lang="de-DE" altLang="zh-CN" sz="2400" dirty="0">
                <a:solidFill>
                  <a:schemeClr val="bg1"/>
                </a:solidFill>
                <a:latin typeface="Trebuchet MS" pitchFamily="34" charset="0"/>
                <a:ea typeface="黑体" pitchFamily="49" charset="-122"/>
                <a:cs typeface="Tahoma" pitchFamily="34" charset="0"/>
              </a:endParaRPr>
            </a:p>
          </p:txBody>
        </p:sp>
        <p:sp>
          <p:nvSpPr>
            <p:cNvPr id="12" name="内容占位符 3"/>
            <p:cNvSpPr txBox="1">
              <a:spLocks/>
            </p:cNvSpPr>
            <p:nvPr/>
          </p:nvSpPr>
          <p:spPr>
            <a:xfrm>
              <a:off x="6138174" y="4509120"/>
              <a:ext cx="1674186" cy="1134126"/>
            </a:xfrm>
            <a:prstGeom prst="rect">
              <a:avLst/>
            </a:prstGeom>
            <a:solidFill>
              <a:srgbClr val="002060"/>
            </a:solidFill>
          </p:spPr>
          <p:txBody>
            <a:bodyPr vert="horz" lIns="68580" tIns="34290" rIns="68580" bIns="34290" rtlCol="0">
              <a:noAutofit/>
            </a:bodyPr>
            <a:lstStyle/>
            <a:p>
              <a:pPr marL="257175" indent="-257175">
                <a:spcBef>
                  <a:spcPct val="20000"/>
                </a:spcBef>
                <a:defRPr/>
              </a:pPr>
              <a:r>
                <a:rPr lang="en-US" altLang="zh-CN" b="1" dirty="0">
                  <a:solidFill>
                    <a:srgbClr val="FFFF00"/>
                  </a:solidFill>
                  <a:latin typeface="Trebuchet MS" pitchFamily="34" charset="0"/>
                  <a:ea typeface="黑体" pitchFamily="49" charset="-122"/>
                  <a:cs typeface="Tahoma" pitchFamily="34" charset="0"/>
                </a:rPr>
                <a:t>Problems</a:t>
              </a:r>
              <a:r>
                <a:rPr lang="zh-CN" altLang="en-US" b="1" dirty="0">
                  <a:solidFill>
                    <a:srgbClr val="FFFF00"/>
                  </a:solidFill>
                  <a:latin typeface="Trebuchet MS" pitchFamily="34" charset="0"/>
                  <a:ea typeface="黑体" pitchFamily="49" charset="-122"/>
                  <a:cs typeface="Tahoma" pitchFamily="34" charset="0"/>
                </a:rPr>
                <a:t>：</a:t>
              </a:r>
              <a:endParaRPr lang="en-US" altLang="zh-CN" b="1" dirty="0">
                <a:solidFill>
                  <a:srgbClr val="FFFF00"/>
                </a:solidFill>
                <a:latin typeface="Trebuchet MS" pitchFamily="34" charset="0"/>
                <a:ea typeface="黑体" pitchFamily="49" charset="-122"/>
                <a:cs typeface="Tahoma" pitchFamily="34" charset="0"/>
              </a:endParaRPr>
            </a:p>
            <a:p>
              <a:pPr marL="342900" indent="-342900">
                <a:spcBef>
                  <a:spcPct val="20000"/>
                </a:spcBef>
                <a:buFont typeface="Wingdings" pitchFamily="2" charset="2"/>
                <a:buChar char="p"/>
                <a:defRPr/>
              </a:pPr>
              <a:r>
                <a:rPr lang="en-US" altLang="zh-CN" b="1" dirty="0">
                  <a:solidFill>
                    <a:srgbClr val="FFFF00"/>
                  </a:solidFill>
                  <a:latin typeface="Trebuchet MS" pitchFamily="34" charset="0"/>
                  <a:ea typeface="黑体" pitchFamily="49" charset="-122"/>
                  <a:cs typeface="Tahoma" pitchFamily="34" charset="0"/>
                </a:rPr>
                <a:t>24 events</a:t>
              </a:r>
            </a:p>
            <a:p>
              <a:pPr marL="342900" indent="-342900">
                <a:spcBef>
                  <a:spcPct val="20000"/>
                </a:spcBef>
                <a:buFont typeface="Wingdings" pitchFamily="2" charset="2"/>
                <a:buChar char="p"/>
                <a:defRPr/>
              </a:pPr>
              <a:r>
                <a:rPr lang="en-US" altLang="zh-CN" b="1" dirty="0">
                  <a:solidFill>
                    <a:srgbClr val="FFFF00"/>
                  </a:solidFill>
                  <a:latin typeface="Trebuchet MS" pitchFamily="34" charset="0"/>
                  <a:ea typeface="黑体" pitchFamily="49" charset="-122"/>
                  <a:cs typeface="Tahoma" pitchFamily="34" charset="0"/>
                </a:rPr>
                <a:t>by chance</a:t>
              </a:r>
              <a:endParaRPr lang="zh-CN" altLang="en-US" b="1" dirty="0">
                <a:solidFill>
                  <a:srgbClr val="FFFF00"/>
                </a:solidFill>
                <a:latin typeface="Trebuchet MS" pitchFamily="34" charset="0"/>
                <a:ea typeface="黑体" pitchFamily="49" charset="-122"/>
                <a:cs typeface="Tahoma" pitchFamily="34" charset="0"/>
              </a:endParaRPr>
            </a:p>
          </p:txBody>
        </p:sp>
      </p:grpSp>
      <p:sp>
        <p:nvSpPr>
          <p:cNvPr id="13" name="Rectangle 2"/>
          <p:cNvSpPr>
            <a:spLocks noGrp="1" noChangeArrowheads="1"/>
          </p:cNvSpPr>
          <p:nvPr>
            <p:ph type="title"/>
          </p:nvPr>
        </p:nvSpPr>
        <p:spPr>
          <a:xfrm>
            <a:off x="323528" y="188640"/>
            <a:ext cx="6408712" cy="658466"/>
          </a:xfrm>
        </p:spPr>
        <p:txBody>
          <a:bodyPr/>
          <a:lstStyle/>
          <a:p>
            <a:pPr eaLnBrk="1" hangingPunct="1"/>
            <a:r>
              <a:rPr lang="zh-CN" altLang="en-US" sz="2800" dirty="0"/>
              <a:t>超新星中微子观测：</a:t>
            </a:r>
            <a:r>
              <a:rPr lang="en-US" altLang="zh-CN" sz="2400" dirty="0">
                <a:solidFill>
                  <a:srgbClr val="FF0000"/>
                </a:solidFill>
              </a:rPr>
              <a:t>SN1987A</a:t>
            </a:r>
            <a:endParaRPr lang="en-US" altLang="en-US" sz="2400" dirty="0">
              <a:solidFill>
                <a:srgbClr val="FF0000"/>
              </a:solidFill>
            </a:endParaRPr>
          </a:p>
        </p:txBody>
      </p:sp>
    </p:spTree>
    <p:extLst>
      <p:ext uri="{BB962C8B-B14F-4D97-AF65-F5344CB8AC3E}">
        <p14:creationId xmlns:p14="http://schemas.microsoft.com/office/powerpoint/2010/main" val="2130169944"/>
      </p:ext>
    </p:extLst>
  </p:cSld>
  <p:clrMapOvr>
    <a:masterClrMapping/>
  </p:clrMapOvr>
  <p:transition spd="med">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C1083E-91B2-456F-8A67-C0756098DE0B}"/>
              </a:ext>
            </a:extLst>
          </p:cNvPr>
          <p:cNvSpPr>
            <a:spLocks noGrp="1"/>
          </p:cNvSpPr>
          <p:nvPr>
            <p:ph type="title"/>
          </p:nvPr>
        </p:nvSpPr>
        <p:spPr>
          <a:xfrm>
            <a:off x="428596" y="194340"/>
            <a:ext cx="8319868" cy="714380"/>
          </a:xfrm>
        </p:spPr>
        <p:txBody>
          <a:bodyPr/>
          <a:lstStyle/>
          <a:p>
            <a:r>
              <a:rPr lang="en-US" altLang="zh-CN" sz="2800" dirty="0"/>
              <a:t>SN1987A</a:t>
            </a:r>
            <a:r>
              <a:rPr lang="zh-CN" altLang="en-US" sz="2800" dirty="0"/>
              <a:t>：电磁观测</a:t>
            </a:r>
          </a:p>
        </p:txBody>
      </p:sp>
      <p:pic>
        <p:nvPicPr>
          <p:cNvPr id="5" name="图片 4">
            <a:extLst>
              <a:ext uri="{FF2B5EF4-FFF2-40B4-BE49-F238E27FC236}">
                <a16:creationId xmlns:a16="http://schemas.microsoft.com/office/drawing/2014/main" id="{49362D9E-30B3-4ED0-84D8-3E855D922D6D}"/>
              </a:ext>
            </a:extLst>
          </p:cNvPr>
          <p:cNvPicPr>
            <a:picLocks noChangeAspect="1"/>
          </p:cNvPicPr>
          <p:nvPr/>
        </p:nvPicPr>
        <p:blipFill>
          <a:blip r:embed="rId2"/>
          <a:stretch>
            <a:fillRect/>
          </a:stretch>
        </p:blipFill>
        <p:spPr>
          <a:xfrm>
            <a:off x="2123728" y="1079987"/>
            <a:ext cx="4414778" cy="5589373"/>
          </a:xfrm>
          <a:prstGeom prst="rect">
            <a:avLst/>
          </a:prstGeom>
        </p:spPr>
      </p:pic>
    </p:spTree>
    <p:extLst>
      <p:ext uri="{BB962C8B-B14F-4D97-AF65-F5344CB8AC3E}">
        <p14:creationId xmlns:p14="http://schemas.microsoft.com/office/powerpoint/2010/main" val="380851609"/>
      </p:ext>
    </p:extLst>
  </p:cSld>
  <p:clrMapOvr>
    <a:masterClrMapping/>
  </p:clrMapOvr>
  <p:transition spd="med">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9CF2FED5-A861-4A92-880F-2787ED0CF66F}"/>
              </a:ext>
            </a:extLst>
          </p:cNvPr>
          <p:cNvSpPr>
            <a:spLocks noGrp="1"/>
          </p:cNvSpPr>
          <p:nvPr>
            <p:ph type="title"/>
          </p:nvPr>
        </p:nvSpPr>
        <p:spPr>
          <a:xfrm>
            <a:off x="428596" y="142852"/>
            <a:ext cx="8319868" cy="714380"/>
          </a:xfrm>
        </p:spPr>
        <p:txBody>
          <a:bodyPr/>
          <a:lstStyle/>
          <a:p>
            <a:r>
              <a:rPr lang="en-US" altLang="zh-CN" sz="2800" dirty="0"/>
              <a:t>SN1987A</a:t>
            </a:r>
            <a:r>
              <a:rPr lang="zh-CN" altLang="en-US" sz="2800" dirty="0"/>
              <a:t>：中心中子星</a:t>
            </a:r>
          </a:p>
        </p:txBody>
      </p:sp>
      <p:pic>
        <p:nvPicPr>
          <p:cNvPr id="6" name="图片 5">
            <a:extLst>
              <a:ext uri="{FF2B5EF4-FFF2-40B4-BE49-F238E27FC236}">
                <a16:creationId xmlns:a16="http://schemas.microsoft.com/office/drawing/2014/main" id="{97219DC6-3684-4AB5-A1EB-E4AB1AAC55E9}"/>
              </a:ext>
            </a:extLst>
          </p:cNvPr>
          <p:cNvPicPr>
            <a:picLocks noChangeAspect="1"/>
          </p:cNvPicPr>
          <p:nvPr/>
        </p:nvPicPr>
        <p:blipFill>
          <a:blip r:embed="rId2"/>
          <a:stretch>
            <a:fillRect/>
          </a:stretch>
        </p:blipFill>
        <p:spPr>
          <a:xfrm>
            <a:off x="539552" y="1124744"/>
            <a:ext cx="8388424" cy="5400600"/>
          </a:xfrm>
          <a:prstGeom prst="rect">
            <a:avLst/>
          </a:prstGeom>
        </p:spPr>
      </p:pic>
    </p:spTree>
    <p:extLst>
      <p:ext uri="{BB962C8B-B14F-4D97-AF65-F5344CB8AC3E}">
        <p14:creationId xmlns:p14="http://schemas.microsoft.com/office/powerpoint/2010/main" val="3872911576"/>
      </p:ext>
    </p:extLst>
  </p:cSld>
  <p:clrMapOvr>
    <a:masterClrMapping/>
  </p:clrMapOvr>
  <p:transition spd="med">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61FAFE-134F-4980-99E7-6FF88831076F}"/>
              </a:ext>
            </a:extLst>
          </p:cNvPr>
          <p:cNvSpPr>
            <a:spLocks noGrp="1"/>
          </p:cNvSpPr>
          <p:nvPr>
            <p:ph type="title"/>
          </p:nvPr>
        </p:nvSpPr>
        <p:spPr/>
        <p:txBody>
          <a:bodyPr/>
          <a:lstStyle/>
          <a:p>
            <a:r>
              <a:rPr lang="en-US" altLang="zh-CN" sz="2800" dirty="0"/>
              <a:t>Great achievement</a:t>
            </a:r>
            <a:endParaRPr lang="zh-CN" altLang="en-US" sz="2800" dirty="0"/>
          </a:p>
        </p:txBody>
      </p:sp>
      <p:pic>
        <p:nvPicPr>
          <p:cNvPr id="5" name="图片 4">
            <a:extLst>
              <a:ext uri="{FF2B5EF4-FFF2-40B4-BE49-F238E27FC236}">
                <a16:creationId xmlns:a16="http://schemas.microsoft.com/office/drawing/2014/main" id="{3E62E69D-98BD-420E-9C12-D28898664FCA}"/>
              </a:ext>
            </a:extLst>
          </p:cNvPr>
          <p:cNvPicPr>
            <a:picLocks noChangeAspect="1"/>
          </p:cNvPicPr>
          <p:nvPr/>
        </p:nvPicPr>
        <p:blipFill>
          <a:blip r:embed="rId2"/>
          <a:stretch>
            <a:fillRect/>
          </a:stretch>
        </p:blipFill>
        <p:spPr>
          <a:xfrm>
            <a:off x="0" y="1052736"/>
            <a:ext cx="9144000" cy="5544616"/>
          </a:xfrm>
          <a:prstGeom prst="rect">
            <a:avLst/>
          </a:prstGeom>
        </p:spPr>
      </p:pic>
      <p:pic>
        <p:nvPicPr>
          <p:cNvPr id="7" name="图片 6">
            <a:extLst>
              <a:ext uri="{FF2B5EF4-FFF2-40B4-BE49-F238E27FC236}">
                <a16:creationId xmlns:a16="http://schemas.microsoft.com/office/drawing/2014/main" id="{B80BE676-768B-4F0B-BC1B-F7BB99234A28}"/>
              </a:ext>
            </a:extLst>
          </p:cNvPr>
          <p:cNvPicPr>
            <a:picLocks noChangeAspect="1"/>
          </p:cNvPicPr>
          <p:nvPr/>
        </p:nvPicPr>
        <p:blipFill>
          <a:blip r:embed="rId3"/>
          <a:stretch>
            <a:fillRect/>
          </a:stretch>
        </p:blipFill>
        <p:spPr>
          <a:xfrm>
            <a:off x="5718224" y="3356992"/>
            <a:ext cx="3425776" cy="1788321"/>
          </a:xfrm>
          <a:prstGeom prst="rect">
            <a:avLst/>
          </a:prstGeom>
        </p:spPr>
      </p:pic>
    </p:spTree>
    <p:extLst>
      <p:ext uri="{BB962C8B-B14F-4D97-AF65-F5344CB8AC3E}">
        <p14:creationId xmlns:p14="http://schemas.microsoft.com/office/powerpoint/2010/main" val="2610180499"/>
      </p:ext>
    </p:extLst>
  </p:cSld>
  <p:clrMapOvr>
    <a:masterClrMapping/>
  </p:clrMapOvr>
  <p:transition spd="med">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shot 2023-04-14 at 15.18.37.png" descr="Screenshot 2023-04-14 at 15.18.37.png">
            <a:extLst>
              <a:ext uri="{FF2B5EF4-FFF2-40B4-BE49-F238E27FC236}">
                <a16:creationId xmlns:a16="http://schemas.microsoft.com/office/drawing/2014/main" id="{83906892-0E60-44DC-8263-CAD1BDEE3DF9}"/>
              </a:ext>
            </a:extLst>
          </p:cNvPr>
          <p:cNvPicPr>
            <a:picLocks noChangeAspect="1"/>
          </p:cNvPicPr>
          <p:nvPr/>
        </p:nvPicPr>
        <p:blipFill>
          <a:blip r:embed="rId2"/>
          <a:stretch>
            <a:fillRect/>
          </a:stretch>
        </p:blipFill>
        <p:spPr>
          <a:xfrm>
            <a:off x="323528" y="1124744"/>
            <a:ext cx="8211497" cy="5396542"/>
          </a:xfrm>
          <a:prstGeom prst="rect">
            <a:avLst/>
          </a:prstGeom>
          <a:ln w="12700">
            <a:miter lim="400000"/>
          </a:ln>
        </p:spPr>
      </p:pic>
      <p:sp>
        <p:nvSpPr>
          <p:cNvPr id="5" name="Title 1">
            <a:extLst>
              <a:ext uri="{FF2B5EF4-FFF2-40B4-BE49-F238E27FC236}">
                <a16:creationId xmlns:a16="http://schemas.microsoft.com/office/drawing/2014/main" id="{C929F269-5FA0-4BF6-8511-47C82CEA4926}"/>
              </a:ext>
            </a:extLst>
          </p:cNvPr>
          <p:cNvSpPr txBox="1">
            <a:spLocks/>
          </p:cNvSpPr>
          <p:nvPr/>
        </p:nvSpPr>
        <p:spPr bwMode="auto">
          <a:xfrm>
            <a:off x="298901" y="330919"/>
            <a:ext cx="5814373" cy="43378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lang="zh-CN" altLang="en-US" sz="3600" b="1" dirty="0">
                <a:solidFill>
                  <a:schemeClr val="bg1"/>
                </a:solidFill>
                <a:latin typeface="微软雅黑" pitchFamily="34" charset="-122"/>
                <a:ea typeface="微软雅黑" pitchFamily="34" charset="-122"/>
                <a:cs typeface="+mj-cs"/>
              </a:defRPr>
            </a:lvl1pPr>
            <a:lvl2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2pPr>
            <a:lvl3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3pPr>
            <a:lvl4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4pPr>
            <a:lvl5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5pPr>
            <a:lvl6pPr marL="457200" algn="ctr" rtl="0" fontAlgn="base">
              <a:spcBef>
                <a:spcPct val="0"/>
              </a:spcBef>
              <a:spcAft>
                <a:spcPct val="0"/>
              </a:spcAft>
              <a:defRPr sz="3600" b="1">
                <a:solidFill>
                  <a:srgbClr val="FF3300"/>
                </a:solidFill>
                <a:latin typeface="Arial" pitchFamily="34" charset="0"/>
                <a:ea typeface="华文新魏" pitchFamily="2" charset="-122"/>
              </a:defRPr>
            </a:lvl6pPr>
            <a:lvl7pPr marL="914400" algn="ctr" rtl="0" fontAlgn="base">
              <a:spcBef>
                <a:spcPct val="0"/>
              </a:spcBef>
              <a:spcAft>
                <a:spcPct val="0"/>
              </a:spcAft>
              <a:defRPr sz="3600" b="1">
                <a:solidFill>
                  <a:srgbClr val="FF3300"/>
                </a:solidFill>
                <a:latin typeface="Arial" pitchFamily="34" charset="0"/>
                <a:ea typeface="华文新魏" pitchFamily="2" charset="-122"/>
              </a:defRPr>
            </a:lvl7pPr>
            <a:lvl8pPr marL="1371600" algn="ctr" rtl="0" fontAlgn="base">
              <a:spcBef>
                <a:spcPct val="0"/>
              </a:spcBef>
              <a:spcAft>
                <a:spcPct val="0"/>
              </a:spcAft>
              <a:defRPr sz="3600" b="1">
                <a:solidFill>
                  <a:srgbClr val="FF3300"/>
                </a:solidFill>
                <a:latin typeface="Arial" pitchFamily="34" charset="0"/>
                <a:ea typeface="华文新魏" pitchFamily="2" charset="-122"/>
              </a:defRPr>
            </a:lvl8pPr>
            <a:lvl9pPr marL="1828800" algn="ctr" rtl="0" fontAlgn="base">
              <a:spcBef>
                <a:spcPct val="0"/>
              </a:spcBef>
              <a:spcAft>
                <a:spcPct val="0"/>
              </a:spcAft>
              <a:defRPr sz="3600" b="1">
                <a:solidFill>
                  <a:srgbClr val="FF3300"/>
                </a:solidFill>
                <a:latin typeface="Arial" pitchFamily="34" charset="0"/>
                <a:ea typeface="华文新魏" pitchFamily="2" charset="-122"/>
              </a:defRPr>
            </a:lvl9pPr>
          </a:lstStyle>
          <a:p>
            <a:r>
              <a:rPr lang="zh-CN" altLang="en-US" sz="2800" kern="0" dirty="0"/>
              <a:t>超新星爆发的多信使天文学</a:t>
            </a:r>
          </a:p>
        </p:txBody>
      </p:sp>
    </p:spTree>
    <p:extLst>
      <p:ext uri="{BB962C8B-B14F-4D97-AF65-F5344CB8AC3E}">
        <p14:creationId xmlns:p14="http://schemas.microsoft.com/office/powerpoint/2010/main" val="782710029"/>
      </p:ext>
    </p:extLst>
  </p:cSld>
  <p:clrMapOvr>
    <a:masterClrMapping/>
  </p:clrMapOvr>
  <p:transition spd="med">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628800"/>
            <a:ext cx="74422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1"/>
          <p:cNvSpPr txBox="1">
            <a:spLocks noChangeArrowheads="1"/>
          </p:cNvSpPr>
          <p:nvPr/>
        </p:nvSpPr>
        <p:spPr bwMode="auto">
          <a:xfrm>
            <a:off x="323850" y="1196752"/>
            <a:ext cx="74882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i="1" dirty="0">
                <a:solidFill>
                  <a:srgbClr val="FF0000"/>
                </a:solidFill>
                <a:latin typeface="Comic Sans MS" panose="030F0702030302020204" pitchFamily="66" charset="0"/>
              </a:rPr>
              <a:t>[Nakamura, </a:t>
            </a:r>
            <a:r>
              <a:rPr lang="en-US" altLang="en-US" sz="1600" i="1" dirty="0" err="1">
                <a:solidFill>
                  <a:srgbClr val="FF0000"/>
                </a:solidFill>
                <a:latin typeface="Comic Sans MS" panose="030F0702030302020204" pitchFamily="66" charset="0"/>
              </a:rPr>
              <a:t>Horiuchi</a:t>
            </a:r>
            <a:r>
              <a:rPr lang="en-US" altLang="en-US" sz="1600" i="1" dirty="0">
                <a:solidFill>
                  <a:srgbClr val="FF0000"/>
                </a:solidFill>
                <a:latin typeface="Comic Sans MS" panose="030F0702030302020204" pitchFamily="66" charset="0"/>
              </a:rPr>
              <a:t>, </a:t>
            </a:r>
            <a:r>
              <a:rPr lang="en-US" altLang="en-US" sz="1600" i="1" dirty="0" err="1">
                <a:solidFill>
                  <a:srgbClr val="FF0000"/>
                </a:solidFill>
                <a:latin typeface="Comic Sans MS" panose="030F0702030302020204" pitchFamily="66" charset="0"/>
              </a:rPr>
              <a:t>Tamaka</a:t>
            </a:r>
            <a:r>
              <a:rPr lang="en-US" altLang="en-US" sz="1600" i="1" dirty="0">
                <a:solidFill>
                  <a:srgbClr val="FF0000"/>
                </a:solidFill>
                <a:latin typeface="Comic Sans MS" panose="030F0702030302020204" pitchFamily="66" charset="0"/>
              </a:rPr>
              <a:t>, </a:t>
            </a:r>
            <a:r>
              <a:rPr lang="en-US" altLang="en-US" sz="1600" i="1" dirty="0" err="1">
                <a:solidFill>
                  <a:srgbClr val="FF0000"/>
                </a:solidFill>
                <a:latin typeface="Comic Sans MS" panose="030F0702030302020204" pitchFamily="66" charset="0"/>
              </a:rPr>
              <a:t>Hayama</a:t>
            </a:r>
            <a:r>
              <a:rPr lang="en-US" altLang="en-US" sz="1600" i="1" dirty="0">
                <a:solidFill>
                  <a:srgbClr val="FF0000"/>
                </a:solidFill>
                <a:latin typeface="Comic Sans MS" panose="030F0702030302020204" pitchFamily="66" charset="0"/>
              </a:rPr>
              <a:t>, arXiV:1602.03028]</a:t>
            </a:r>
          </a:p>
        </p:txBody>
      </p:sp>
      <p:sp>
        <p:nvSpPr>
          <p:cNvPr id="5" name="Title 1"/>
          <p:cNvSpPr txBox="1">
            <a:spLocks/>
          </p:cNvSpPr>
          <p:nvPr/>
        </p:nvSpPr>
        <p:spPr bwMode="auto">
          <a:xfrm>
            <a:off x="298901" y="330919"/>
            <a:ext cx="5814373" cy="43378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lang="zh-CN" altLang="en-US" sz="3600" b="1" dirty="0">
                <a:solidFill>
                  <a:schemeClr val="bg1"/>
                </a:solidFill>
                <a:latin typeface="微软雅黑" pitchFamily="34" charset="-122"/>
                <a:ea typeface="微软雅黑" pitchFamily="34" charset="-122"/>
                <a:cs typeface="+mj-cs"/>
              </a:defRPr>
            </a:lvl1pPr>
            <a:lvl2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2pPr>
            <a:lvl3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3pPr>
            <a:lvl4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4pPr>
            <a:lvl5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5pPr>
            <a:lvl6pPr marL="457200" algn="ctr" rtl="0" fontAlgn="base">
              <a:spcBef>
                <a:spcPct val="0"/>
              </a:spcBef>
              <a:spcAft>
                <a:spcPct val="0"/>
              </a:spcAft>
              <a:defRPr sz="3600" b="1">
                <a:solidFill>
                  <a:srgbClr val="FF3300"/>
                </a:solidFill>
                <a:latin typeface="Arial" pitchFamily="34" charset="0"/>
                <a:ea typeface="华文新魏" pitchFamily="2" charset="-122"/>
              </a:defRPr>
            </a:lvl6pPr>
            <a:lvl7pPr marL="914400" algn="ctr" rtl="0" fontAlgn="base">
              <a:spcBef>
                <a:spcPct val="0"/>
              </a:spcBef>
              <a:spcAft>
                <a:spcPct val="0"/>
              </a:spcAft>
              <a:defRPr sz="3600" b="1">
                <a:solidFill>
                  <a:srgbClr val="FF3300"/>
                </a:solidFill>
                <a:latin typeface="Arial" pitchFamily="34" charset="0"/>
                <a:ea typeface="华文新魏" pitchFamily="2" charset="-122"/>
              </a:defRPr>
            </a:lvl7pPr>
            <a:lvl8pPr marL="1371600" algn="ctr" rtl="0" fontAlgn="base">
              <a:spcBef>
                <a:spcPct val="0"/>
              </a:spcBef>
              <a:spcAft>
                <a:spcPct val="0"/>
              </a:spcAft>
              <a:defRPr sz="3600" b="1">
                <a:solidFill>
                  <a:srgbClr val="FF3300"/>
                </a:solidFill>
                <a:latin typeface="Arial" pitchFamily="34" charset="0"/>
                <a:ea typeface="华文新魏" pitchFamily="2" charset="-122"/>
              </a:defRPr>
            </a:lvl8pPr>
            <a:lvl9pPr marL="1828800" algn="ctr" rtl="0" fontAlgn="base">
              <a:spcBef>
                <a:spcPct val="0"/>
              </a:spcBef>
              <a:spcAft>
                <a:spcPct val="0"/>
              </a:spcAft>
              <a:defRPr sz="3600" b="1">
                <a:solidFill>
                  <a:srgbClr val="FF3300"/>
                </a:solidFill>
                <a:latin typeface="Arial" pitchFamily="34" charset="0"/>
                <a:ea typeface="华文新魏" pitchFamily="2" charset="-122"/>
              </a:defRPr>
            </a:lvl9pPr>
          </a:lstStyle>
          <a:p>
            <a:r>
              <a:rPr lang="zh-CN" altLang="en-US" sz="2800" kern="0" dirty="0"/>
              <a:t>超新星爆发的多信使天文学</a:t>
            </a:r>
          </a:p>
        </p:txBody>
      </p:sp>
    </p:spTree>
    <p:extLst>
      <p:ext uri="{BB962C8B-B14F-4D97-AF65-F5344CB8AC3E}">
        <p14:creationId xmlns:p14="http://schemas.microsoft.com/office/powerpoint/2010/main" val="3340030244"/>
      </p:ext>
    </p:extLst>
  </p:cSld>
  <p:clrMapOvr>
    <a:masterClrMapping/>
  </p:clrMapOvr>
  <p:transition spd="med">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599AF674-3A20-477F-9143-6BF5E47D3928}"/>
              </a:ext>
            </a:extLst>
          </p:cNvPr>
          <p:cNvGrpSpPr/>
          <p:nvPr/>
        </p:nvGrpSpPr>
        <p:grpSpPr>
          <a:xfrm>
            <a:off x="222406" y="1124744"/>
            <a:ext cx="11248120" cy="8310537"/>
            <a:chOff x="-1406808" y="6800"/>
            <a:chExt cx="11248119" cy="8310536"/>
          </a:xfrm>
        </p:grpSpPr>
        <p:pic>
          <p:nvPicPr>
            <p:cNvPr id="5" name="Image" descr="Image">
              <a:extLst>
                <a:ext uri="{FF2B5EF4-FFF2-40B4-BE49-F238E27FC236}">
                  <a16:creationId xmlns:a16="http://schemas.microsoft.com/office/drawing/2014/main" id="{DFB4F84A-1576-4743-AA89-5D663C210CBB}"/>
                </a:ext>
              </a:extLst>
            </p:cNvPr>
            <p:cNvPicPr>
              <a:picLocks noChangeAspect="1"/>
            </p:cNvPicPr>
            <p:nvPr/>
          </p:nvPicPr>
          <p:blipFill>
            <a:blip r:embed="rId2"/>
            <a:stretch>
              <a:fillRect/>
            </a:stretch>
          </p:blipFill>
          <p:spPr>
            <a:xfrm>
              <a:off x="-1406808" y="6800"/>
              <a:ext cx="8526057" cy="5472607"/>
            </a:xfrm>
            <a:prstGeom prst="rect">
              <a:avLst/>
            </a:prstGeom>
            <a:ln w="12700" cap="flat">
              <a:noFill/>
              <a:miter lim="400000"/>
            </a:ln>
            <a:effectLst/>
          </p:spPr>
        </p:pic>
        <p:sp>
          <p:nvSpPr>
            <p:cNvPr id="6" name="Rectangle">
              <a:extLst>
                <a:ext uri="{FF2B5EF4-FFF2-40B4-BE49-F238E27FC236}">
                  <a16:creationId xmlns:a16="http://schemas.microsoft.com/office/drawing/2014/main" id="{6A6578CC-0A0F-47BC-8D8C-959F9F4D5DA7}"/>
                </a:ext>
              </a:extLst>
            </p:cNvPr>
            <p:cNvSpPr/>
            <p:nvPr/>
          </p:nvSpPr>
          <p:spPr>
            <a:xfrm>
              <a:off x="8067436" y="7031398"/>
              <a:ext cx="1773875" cy="128593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endParaRPr/>
            </a:p>
          </p:txBody>
        </p:sp>
      </p:grpSp>
      <p:sp>
        <p:nvSpPr>
          <p:cNvPr id="7" name="Title 1">
            <a:extLst>
              <a:ext uri="{FF2B5EF4-FFF2-40B4-BE49-F238E27FC236}">
                <a16:creationId xmlns:a16="http://schemas.microsoft.com/office/drawing/2014/main" id="{614C0858-A048-40F6-B753-A4C74C8F3ADF}"/>
              </a:ext>
            </a:extLst>
          </p:cNvPr>
          <p:cNvSpPr txBox="1">
            <a:spLocks/>
          </p:cNvSpPr>
          <p:nvPr/>
        </p:nvSpPr>
        <p:spPr bwMode="auto">
          <a:xfrm>
            <a:off x="298901" y="330919"/>
            <a:ext cx="5814373" cy="43378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lang="zh-CN" altLang="en-US" sz="3600" b="1" dirty="0">
                <a:solidFill>
                  <a:schemeClr val="bg1"/>
                </a:solidFill>
                <a:latin typeface="微软雅黑" pitchFamily="34" charset="-122"/>
                <a:ea typeface="微软雅黑" pitchFamily="34" charset="-122"/>
                <a:cs typeface="+mj-cs"/>
              </a:defRPr>
            </a:lvl1pPr>
            <a:lvl2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2pPr>
            <a:lvl3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3pPr>
            <a:lvl4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4pPr>
            <a:lvl5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5pPr>
            <a:lvl6pPr marL="457200" algn="ctr" rtl="0" fontAlgn="base">
              <a:spcBef>
                <a:spcPct val="0"/>
              </a:spcBef>
              <a:spcAft>
                <a:spcPct val="0"/>
              </a:spcAft>
              <a:defRPr sz="3600" b="1">
                <a:solidFill>
                  <a:srgbClr val="FF3300"/>
                </a:solidFill>
                <a:latin typeface="Arial" pitchFamily="34" charset="0"/>
                <a:ea typeface="华文新魏" pitchFamily="2" charset="-122"/>
              </a:defRPr>
            </a:lvl6pPr>
            <a:lvl7pPr marL="914400" algn="ctr" rtl="0" fontAlgn="base">
              <a:spcBef>
                <a:spcPct val="0"/>
              </a:spcBef>
              <a:spcAft>
                <a:spcPct val="0"/>
              </a:spcAft>
              <a:defRPr sz="3600" b="1">
                <a:solidFill>
                  <a:srgbClr val="FF3300"/>
                </a:solidFill>
                <a:latin typeface="Arial" pitchFamily="34" charset="0"/>
                <a:ea typeface="华文新魏" pitchFamily="2" charset="-122"/>
              </a:defRPr>
            </a:lvl7pPr>
            <a:lvl8pPr marL="1371600" algn="ctr" rtl="0" fontAlgn="base">
              <a:spcBef>
                <a:spcPct val="0"/>
              </a:spcBef>
              <a:spcAft>
                <a:spcPct val="0"/>
              </a:spcAft>
              <a:defRPr sz="3600" b="1">
                <a:solidFill>
                  <a:srgbClr val="FF3300"/>
                </a:solidFill>
                <a:latin typeface="Arial" pitchFamily="34" charset="0"/>
                <a:ea typeface="华文新魏" pitchFamily="2" charset="-122"/>
              </a:defRPr>
            </a:lvl8pPr>
            <a:lvl9pPr marL="1828800" algn="ctr" rtl="0" fontAlgn="base">
              <a:spcBef>
                <a:spcPct val="0"/>
              </a:spcBef>
              <a:spcAft>
                <a:spcPct val="0"/>
              </a:spcAft>
              <a:defRPr sz="3600" b="1">
                <a:solidFill>
                  <a:srgbClr val="FF3300"/>
                </a:solidFill>
                <a:latin typeface="Arial" pitchFamily="34" charset="0"/>
                <a:ea typeface="华文新魏" pitchFamily="2" charset="-122"/>
              </a:defRPr>
            </a:lvl9pPr>
          </a:lstStyle>
          <a:p>
            <a:r>
              <a:rPr lang="zh-CN" altLang="en-US" sz="2800" kern="0" dirty="0"/>
              <a:t>引力波信号</a:t>
            </a:r>
          </a:p>
        </p:txBody>
      </p:sp>
    </p:spTree>
    <p:extLst>
      <p:ext uri="{BB962C8B-B14F-4D97-AF65-F5344CB8AC3E}">
        <p14:creationId xmlns:p14="http://schemas.microsoft.com/office/powerpoint/2010/main" val="2790974091"/>
      </p:ext>
    </p:extLst>
  </p:cSld>
  <p:clrMapOvr>
    <a:masterClrMapping/>
  </p:clrMapOvr>
  <p:transition spd="med">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MYFILES\myworld.gif"/>
          <p:cNvPicPr>
            <a:picLocks noChangeAspect="1" noChangeArrowheads="1"/>
          </p:cNvPicPr>
          <p:nvPr/>
        </p:nvPicPr>
        <p:blipFill>
          <a:blip r:embed="rId2" cstate="print"/>
          <a:srcRect l="5147" r="5147"/>
          <a:stretch>
            <a:fillRect/>
          </a:stretch>
        </p:blipFill>
        <p:spPr bwMode="auto">
          <a:xfrm>
            <a:off x="1771650" y="2000250"/>
            <a:ext cx="6057900" cy="3543300"/>
          </a:xfrm>
          <a:prstGeom prst="rect">
            <a:avLst/>
          </a:prstGeom>
          <a:noFill/>
          <a:effectLst>
            <a:outerShdw dist="17961" dir="2700000" algn="ctr" rotWithShape="0">
              <a:srgbClr val="808080"/>
            </a:outerShdw>
          </a:effectLst>
        </p:spPr>
      </p:pic>
      <p:sp>
        <p:nvSpPr>
          <p:cNvPr id="6" name="AutoShape 4"/>
          <p:cNvSpPr>
            <a:spLocks noChangeArrowheads="1"/>
          </p:cNvSpPr>
          <p:nvPr/>
        </p:nvSpPr>
        <p:spPr bwMode="auto">
          <a:xfrm>
            <a:off x="5490102" y="1646856"/>
            <a:ext cx="2682298" cy="466578"/>
          </a:xfrm>
          <a:prstGeom prst="wedgeRectCallout">
            <a:avLst>
              <a:gd name="adj1" fmla="val -32387"/>
              <a:gd name="adj2" fmla="val 248441"/>
            </a:avLst>
          </a:prstGeom>
          <a:solidFill>
            <a:srgbClr val="CC0000"/>
          </a:solidFill>
          <a:ln w="9525">
            <a:solidFill>
              <a:schemeClr val="tx1"/>
            </a:solidFill>
            <a:miter lim="800000"/>
            <a:headEnd/>
            <a:tailEnd/>
          </a:ln>
          <a:effectLst/>
        </p:spPr>
        <p:txBody>
          <a:bodyPr wrap="none" lIns="73148" tIns="36574" rIns="73148" bIns="36574" anchor="ctr"/>
          <a:lstStyle/>
          <a:p>
            <a:pPr defTabSz="731044"/>
            <a:r>
              <a:rPr lang="en-US" sz="1500" b="1" dirty="0">
                <a:solidFill>
                  <a:srgbClr val="FFFF00"/>
                </a:solidFill>
                <a:latin typeface="微软雅黑" panose="020B0503020204020204" pitchFamily="34" charset="-122"/>
                <a:ea typeface="微软雅黑" panose="020B0503020204020204" pitchFamily="34" charset="-122"/>
              </a:rPr>
              <a:t>Super-K/</a:t>
            </a:r>
            <a:r>
              <a:rPr lang="en-US" sz="1500" b="1" dirty="0" err="1">
                <a:solidFill>
                  <a:srgbClr val="0000FF"/>
                </a:solidFill>
                <a:latin typeface="微软雅黑" panose="020B0503020204020204" pitchFamily="34" charset="-122"/>
                <a:ea typeface="微软雅黑" panose="020B0503020204020204" pitchFamily="34" charset="-122"/>
              </a:rPr>
              <a:t>HyperK</a:t>
            </a:r>
            <a:r>
              <a:rPr lang="en-US" sz="1500" b="1" dirty="0">
                <a:solidFill>
                  <a:srgbClr val="FFFF00"/>
                </a:solidFill>
                <a:latin typeface="微软雅黑" panose="020B0503020204020204" pitchFamily="34" charset="-122"/>
                <a:ea typeface="微软雅黑" panose="020B0503020204020204" pitchFamily="34" charset="-122"/>
              </a:rPr>
              <a:t> (10</a:t>
            </a:r>
            <a:r>
              <a:rPr lang="en-US" b="1" baseline="30000" dirty="0">
                <a:solidFill>
                  <a:srgbClr val="FFFF00"/>
                </a:solidFill>
                <a:latin typeface="微软雅黑" panose="020B0503020204020204" pitchFamily="34" charset="-122"/>
                <a:ea typeface="微软雅黑" panose="020B0503020204020204" pitchFamily="34" charset="-122"/>
              </a:rPr>
              <a:t>4</a:t>
            </a:r>
            <a:r>
              <a:rPr lang="en-US" b="1" dirty="0">
                <a:solidFill>
                  <a:srgbClr val="FFFF00"/>
                </a:solidFill>
                <a:latin typeface="微软雅黑" panose="020B0503020204020204" pitchFamily="34" charset="-122"/>
                <a:ea typeface="微软雅黑" panose="020B0503020204020204" pitchFamily="34" charset="-122"/>
              </a:rPr>
              <a:t>, </a:t>
            </a:r>
            <a:r>
              <a:rPr lang="en-US" altLang="zh-CN" sz="1500" b="1" dirty="0">
                <a:solidFill>
                  <a:srgbClr val="0000FF"/>
                </a:solidFill>
                <a:latin typeface="微软雅黑" panose="020B0503020204020204" pitchFamily="34" charset="-122"/>
                <a:ea typeface="微软雅黑" panose="020B0503020204020204" pitchFamily="34" charset="-122"/>
              </a:rPr>
              <a:t>10</a:t>
            </a:r>
            <a:r>
              <a:rPr lang="en-US" altLang="zh-CN" sz="1600" b="1" baseline="30000" dirty="0">
                <a:solidFill>
                  <a:srgbClr val="0000FF"/>
                </a:solidFill>
                <a:latin typeface="微软雅黑" panose="020B0503020204020204" pitchFamily="34" charset="-122"/>
                <a:ea typeface="微软雅黑" panose="020B0503020204020204" pitchFamily="34" charset="-122"/>
              </a:rPr>
              <a:t>5</a:t>
            </a:r>
            <a:r>
              <a:rPr lang="en-US" sz="1500" b="1" dirty="0">
                <a:solidFill>
                  <a:srgbClr val="FFFF00"/>
                </a:solidFill>
                <a:latin typeface="微软雅黑" panose="020B0503020204020204" pitchFamily="34" charset="-122"/>
                <a:ea typeface="微软雅黑" panose="020B0503020204020204" pitchFamily="34" charset="-122"/>
              </a:rPr>
              <a:t>)</a:t>
            </a:r>
          </a:p>
          <a:p>
            <a:pPr defTabSz="731044"/>
            <a:r>
              <a:rPr lang="en-US" sz="1500" b="1" dirty="0" err="1">
                <a:solidFill>
                  <a:srgbClr val="FFFF00"/>
                </a:solidFill>
                <a:latin typeface="微软雅黑" panose="020B0503020204020204" pitchFamily="34" charset="-122"/>
                <a:ea typeface="微软雅黑" panose="020B0503020204020204" pitchFamily="34" charset="-122"/>
              </a:rPr>
              <a:t>KamLAND</a:t>
            </a:r>
            <a:r>
              <a:rPr lang="en-US" sz="1500" b="1" dirty="0">
                <a:solidFill>
                  <a:srgbClr val="FFFF00"/>
                </a:solidFill>
                <a:latin typeface="微软雅黑" panose="020B0503020204020204" pitchFamily="34" charset="-122"/>
                <a:ea typeface="微软雅黑" panose="020B0503020204020204" pitchFamily="34" charset="-122"/>
              </a:rPr>
              <a:t> (400)</a:t>
            </a:r>
            <a:endParaRPr lang="de-DE" altLang="zh-CN" sz="1500" b="1" dirty="0">
              <a:solidFill>
                <a:srgbClr val="FFFF00"/>
              </a:solidFill>
              <a:latin typeface="微软雅黑" panose="020B0503020204020204" pitchFamily="34" charset="-122"/>
              <a:ea typeface="微软雅黑" panose="020B0503020204020204" pitchFamily="34" charset="-122"/>
            </a:endParaRPr>
          </a:p>
        </p:txBody>
      </p:sp>
      <p:sp>
        <p:nvSpPr>
          <p:cNvPr id="7" name="AutoShape 5"/>
          <p:cNvSpPr>
            <a:spLocks noChangeArrowheads="1"/>
          </p:cNvSpPr>
          <p:nvPr/>
        </p:nvSpPr>
        <p:spPr bwMode="auto">
          <a:xfrm>
            <a:off x="539552" y="1474390"/>
            <a:ext cx="1800200" cy="658466"/>
          </a:xfrm>
          <a:prstGeom prst="wedgeRectCallout">
            <a:avLst>
              <a:gd name="adj1" fmla="val 82210"/>
              <a:gd name="adj2" fmla="val 194365"/>
            </a:avLst>
          </a:prstGeom>
          <a:solidFill>
            <a:srgbClr val="CC0000"/>
          </a:solidFill>
          <a:ln w="9525">
            <a:solidFill>
              <a:schemeClr val="tx1"/>
            </a:solidFill>
            <a:miter lim="800000"/>
            <a:headEnd/>
            <a:tailEnd/>
          </a:ln>
          <a:effectLst/>
        </p:spPr>
        <p:txBody>
          <a:bodyPr wrap="none" lIns="73148" tIns="36574" rIns="73148" bIns="36574" anchor="ctr"/>
          <a:lstStyle/>
          <a:p>
            <a:pPr defTabSz="731044"/>
            <a:r>
              <a:rPr lang="en-US" sz="1500" b="1" dirty="0" err="1">
                <a:solidFill>
                  <a:schemeClr val="bg1">
                    <a:lumMod val="65000"/>
                  </a:schemeClr>
                </a:solidFill>
                <a:latin typeface="微软雅黑" panose="020B0503020204020204" pitchFamily="34" charset="-122"/>
                <a:ea typeface="微软雅黑" panose="020B0503020204020204" pitchFamily="34" charset="-122"/>
              </a:rPr>
              <a:t>MiniBooNE</a:t>
            </a:r>
            <a:r>
              <a:rPr lang="en-US" sz="1500" b="1" dirty="0">
                <a:solidFill>
                  <a:schemeClr val="bg1">
                    <a:lumMod val="65000"/>
                  </a:schemeClr>
                </a:solidFill>
                <a:latin typeface="微软雅黑" panose="020B0503020204020204" pitchFamily="34" charset="-122"/>
                <a:ea typeface="微软雅黑" panose="020B0503020204020204" pitchFamily="34" charset="-122"/>
              </a:rPr>
              <a:t> (200)</a:t>
            </a:r>
          </a:p>
          <a:p>
            <a:pPr defTabSz="731044"/>
            <a:r>
              <a:rPr lang="de-DE" altLang="zh-CN" sz="1500" b="1" dirty="0">
                <a:solidFill>
                  <a:srgbClr val="0000FF"/>
                </a:solidFill>
                <a:latin typeface="微软雅黑" panose="020B0503020204020204" pitchFamily="34" charset="-122"/>
                <a:ea typeface="微软雅黑" panose="020B0503020204020204" pitchFamily="34" charset="-122"/>
              </a:rPr>
              <a:t>DUNE (5000)</a:t>
            </a:r>
          </a:p>
          <a:p>
            <a:pPr defTabSz="731044"/>
            <a:r>
              <a:rPr lang="de-DE" altLang="zh-CN" sz="1500" b="1" dirty="0">
                <a:solidFill>
                  <a:srgbClr val="FFFF00"/>
                </a:solidFill>
                <a:latin typeface="微软雅黑" panose="020B0503020204020204" pitchFamily="34" charset="-122"/>
                <a:ea typeface="微软雅黑" panose="020B0503020204020204" pitchFamily="34" charset="-122"/>
              </a:rPr>
              <a:t>HALO (10)</a:t>
            </a:r>
          </a:p>
        </p:txBody>
      </p:sp>
      <p:sp>
        <p:nvSpPr>
          <p:cNvPr id="8" name="AutoShape 7"/>
          <p:cNvSpPr>
            <a:spLocks noChangeArrowheads="1"/>
          </p:cNvSpPr>
          <p:nvPr/>
        </p:nvSpPr>
        <p:spPr bwMode="auto">
          <a:xfrm>
            <a:off x="2628900" y="1630524"/>
            <a:ext cx="1714500" cy="484026"/>
          </a:xfrm>
          <a:prstGeom prst="wedgeRectCallout">
            <a:avLst>
              <a:gd name="adj1" fmla="val 39916"/>
              <a:gd name="adj2" fmla="val 227173"/>
            </a:avLst>
          </a:prstGeom>
          <a:solidFill>
            <a:srgbClr val="CC0000"/>
          </a:solidFill>
          <a:ln w="9525">
            <a:solidFill>
              <a:schemeClr val="tx1"/>
            </a:solidFill>
            <a:miter lim="800000"/>
            <a:headEnd/>
            <a:tailEnd/>
          </a:ln>
          <a:effectLst/>
        </p:spPr>
        <p:txBody>
          <a:bodyPr wrap="none" lIns="73148" tIns="36574" rIns="73148" bIns="36574" anchor="ctr"/>
          <a:lstStyle/>
          <a:p>
            <a:pPr defTabSz="731044"/>
            <a:r>
              <a:rPr lang="de-DE" altLang="zh-CN" sz="1500" b="1" dirty="0">
                <a:solidFill>
                  <a:schemeClr val="bg1">
                    <a:lumMod val="75000"/>
                  </a:schemeClr>
                </a:solidFill>
                <a:latin typeface="微软雅黑" panose="020B0503020204020204" pitchFamily="34" charset="-122"/>
                <a:ea typeface="微软雅黑" panose="020B0503020204020204" pitchFamily="34" charset="-122"/>
              </a:rPr>
              <a:t>LVD (400)</a:t>
            </a:r>
          </a:p>
          <a:p>
            <a:pPr defTabSz="731044"/>
            <a:r>
              <a:rPr lang="de-DE" altLang="zh-CN" sz="1500" b="1" dirty="0" err="1">
                <a:solidFill>
                  <a:schemeClr val="bg1">
                    <a:lumMod val="65000"/>
                  </a:schemeClr>
                </a:solidFill>
                <a:latin typeface="微软雅黑" panose="020B0503020204020204" pitchFamily="34" charset="-122"/>
                <a:ea typeface="微软雅黑" panose="020B0503020204020204" pitchFamily="34" charset="-122"/>
              </a:rPr>
              <a:t>Borexino</a:t>
            </a:r>
            <a:r>
              <a:rPr lang="de-DE" altLang="zh-CN" sz="1500" b="1" dirty="0">
                <a:solidFill>
                  <a:schemeClr val="bg1">
                    <a:lumMod val="65000"/>
                  </a:schemeClr>
                </a:solidFill>
                <a:latin typeface="微软雅黑" panose="020B0503020204020204" pitchFamily="34" charset="-122"/>
                <a:ea typeface="微软雅黑" panose="020B0503020204020204" pitchFamily="34" charset="-122"/>
              </a:rPr>
              <a:t> (100)</a:t>
            </a:r>
          </a:p>
        </p:txBody>
      </p:sp>
      <p:sp>
        <p:nvSpPr>
          <p:cNvPr id="9" name="AutoShape 8"/>
          <p:cNvSpPr>
            <a:spLocks noChangeArrowheads="1"/>
          </p:cNvSpPr>
          <p:nvPr/>
        </p:nvSpPr>
        <p:spPr bwMode="auto">
          <a:xfrm>
            <a:off x="3690965" y="5589240"/>
            <a:ext cx="1419170" cy="324036"/>
          </a:xfrm>
          <a:prstGeom prst="wedgeRectCallout">
            <a:avLst>
              <a:gd name="adj1" fmla="val 22556"/>
              <a:gd name="adj2" fmla="val -185069"/>
            </a:avLst>
          </a:prstGeom>
          <a:solidFill>
            <a:srgbClr val="CC0000"/>
          </a:solidFill>
          <a:ln w="9525">
            <a:solidFill>
              <a:schemeClr val="tx1"/>
            </a:solidFill>
            <a:miter lim="800000"/>
            <a:headEnd/>
            <a:tailEnd/>
          </a:ln>
          <a:effectLst/>
        </p:spPr>
        <p:txBody>
          <a:bodyPr wrap="none" lIns="73148" tIns="36574" rIns="73148" bIns="36574" anchor="ctr"/>
          <a:lstStyle/>
          <a:p>
            <a:pPr defTabSz="731044"/>
            <a:r>
              <a:rPr lang="en-US" sz="1500" b="1" dirty="0" err="1">
                <a:solidFill>
                  <a:srgbClr val="FFFF00"/>
                </a:solidFill>
                <a:latin typeface="微软雅黑" panose="020B0503020204020204" pitchFamily="34" charset="-122"/>
                <a:ea typeface="微软雅黑" panose="020B0503020204020204" pitchFamily="34" charset="-122"/>
              </a:rPr>
              <a:t>IceCube</a:t>
            </a:r>
            <a:r>
              <a:rPr lang="en-US" sz="1500" b="1" dirty="0">
                <a:solidFill>
                  <a:srgbClr val="FFFF00"/>
                </a:solidFill>
                <a:latin typeface="微软雅黑" panose="020B0503020204020204" pitchFamily="34" charset="-122"/>
                <a:ea typeface="微软雅黑" panose="020B0503020204020204" pitchFamily="34" charset="-122"/>
              </a:rPr>
              <a:t> (10</a:t>
            </a:r>
            <a:r>
              <a:rPr lang="en-US" b="1" baseline="30000" dirty="0">
                <a:solidFill>
                  <a:srgbClr val="FFFF00"/>
                </a:solidFill>
                <a:latin typeface="微软雅黑" panose="020B0503020204020204" pitchFamily="34" charset="-122"/>
                <a:ea typeface="微软雅黑" panose="020B0503020204020204" pitchFamily="34" charset="-122"/>
              </a:rPr>
              <a:t>6</a:t>
            </a:r>
            <a:r>
              <a:rPr lang="en-US" sz="1500" b="1" dirty="0">
                <a:solidFill>
                  <a:srgbClr val="FFFF00"/>
                </a:solidFill>
                <a:latin typeface="微软雅黑" panose="020B0503020204020204" pitchFamily="34" charset="-122"/>
                <a:ea typeface="微软雅黑" panose="020B0503020204020204" pitchFamily="34" charset="-122"/>
              </a:rPr>
              <a:t>)</a:t>
            </a:r>
          </a:p>
        </p:txBody>
      </p:sp>
      <p:sp>
        <p:nvSpPr>
          <p:cNvPr id="10" name="AutoShape 9"/>
          <p:cNvSpPr>
            <a:spLocks noChangeArrowheads="1"/>
          </p:cNvSpPr>
          <p:nvPr/>
        </p:nvSpPr>
        <p:spPr bwMode="auto">
          <a:xfrm>
            <a:off x="4400550" y="1630524"/>
            <a:ext cx="1028700" cy="484026"/>
          </a:xfrm>
          <a:prstGeom prst="wedgeRectCallout">
            <a:avLst>
              <a:gd name="adj1" fmla="val -32198"/>
              <a:gd name="adj2" fmla="val 226889"/>
            </a:avLst>
          </a:prstGeom>
          <a:solidFill>
            <a:srgbClr val="CC0000"/>
          </a:solidFill>
          <a:ln w="9525">
            <a:solidFill>
              <a:schemeClr val="tx1"/>
            </a:solidFill>
            <a:miter lim="800000"/>
            <a:headEnd/>
            <a:tailEnd/>
          </a:ln>
          <a:effectLst/>
        </p:spPr>
        <p:txBody>
          <a:bodyPr wrap="none" lIns="73148" tIns="36574" rIns="73148" bIns="36574" anchor="ctr"/>
          <a:lstStyle/>
          <a:p>
            <a:pPr defTabSz="731044"/>
            <a:r>
              <a:rPr lang="en-US" sz="1500" b="1" dirty="0">
                <a:solidFill>
                  <a:srgbClr val="FFFF00"/>
                </a:solidFill>
                <a:latin typeface="微软雅黑" panose="020B0503020204020204" pitchFamily="34" charset="-122"/>
                <a:ea typeface="微软雅黑" panose="020B0503020204020204" pitchFamily="34" charset="-122"/>
              </a:rPr>
              <a:t> </a:t>
            </a:r>
            <a:r>
              <a:rPr lang="en-US" sz="1500" b="1" dirty="0" err="1">
                <a:solidFill>
                  <a:srgbClr val="FFFF00"/>
                </a:solidFill>
                <a:latin typeface="微软雅黑" panose="020B0503020204020204" pitchFamily="34" charset="-122"/>
                <a:ea typeface="微软雅黑" panose="020B0503020204020204" pitchFamily="34" charset="-122"/>
              </a:rPr>
              <a:t>Baksan</a:t>
            </a:r>
            <a:endParaRPr lang="en-US" sz="1500" b="1" dirty="0">
              <a:solidFill>
                <a:srgbClr val="FFFF00"/>
              </a:solidFill>
              <a:latin typeface="微软雅黑" panose="020B0503020204020204" pitchFamily="34" charset="-122"/>
              <a:ea typeface="微软雅黑" panose="020B0503020204020204" pitchFamily="34" charset="-122"/>
            </a:endParaRPr>
          </a:p>
          <a:p>
            <a:pPr defTabSz="731044"/>
            <a:r>
              <a:rPr lang="en-US" sz="1500" b="1" dirty="0">
                <a:solidFill>
                  <a:srgbClr val="FFFF00"/>
                </a:solidFill>
                <a:latin typeface="微软雅黑" panose="020B0503020204020204" pitchFamily="34" charset="-122"/>
                <a:ea typeface="微软雅黑" panose="020B0503020204020204" pitchFamily="34" charset="-122"/>
              </a:rPr>
              <a:t> (100)</a:t>
            </a:r>
            <a:endParaRPr lang="de-DE" altLang="zh-CN" sz="1500" b="1" dirty="0">
              <a:solidFill>
                <a:srgbClr val="FFFF00"/>
              </a:solidFill>
              <a:latin typeface="微软雅黑" panose="020B0503020204020204" pitchFamily="34" charset="-122"/>
              <a:ea typeface="微软雅黑" panose="020B0503020204020204" pitchFamily="34" charset="-122"/>
            </a:endParaRPr>
          </a:p>
        </p:txBody>
      </p:sp>
      <p:sp>
        <p:nvSpPr>
          <p:cNvPr id="13" name="AutoShape 8"/>
          <p:cNvSpPr>
            <a:spLocks noChangeArrowheads="1"/>
          </p:cNvSpPr>
          <p:nvPr/>
        </p:nvSpPr>
        <p:spPr bwMode="auto">
          <a:xfrm>
            <a:off x="4801086" y="3665496"/>
            <a:ext cx="1171296" cy="324036"/>
          </a:xfrm>
          <a:prstGeom prst="wedgeRectCallout">
            <a:avLst>
              <a:gd name="adj1" fmla="val 18187"/>
              <a:gd name="adj2" fmla="val -175593"/>
            </a:avLst>
          </a:prstGeom>
          <a:solidFill>
            <a:srgbClr val="FF0000"/>
          </a:solidFill>
          <a:ln w="9525">
            <a:solidFill>
              <a:schemeClr val="tx1"/>
            </a:solidFill>
            <a:miter lim="800000"/>
            <a:headEnd/>
            <a:tailEnd/>
          </a:ln>
          <a:effectLst/>
        </p:spPr>
        <p:txBody>
          <a:bodyPr wrap="none" lIns="73148" tIns="36574" rIns="73148" bIns="36574" anchor="ctr"/>
          <a:lstStyle/>
          <a:p>
            <a:pPr defTabSz="731044"/>
            <a:r>
              <a:rPr lang="en-US" altLang="zh-CN" sz="1500" b="1" dirty="0">
                <a:solidFill>
                  <a:srgbClr val="0000FF"/>
                </a:solidFill>
                <a:latin typeface="微软雅黑" panose="020B0503020204020204" pitchFamily="34" charset="-122"/>
                <a:ea typeface="微软雅黑" panose="020B0503020204020204" pitchFamily="34" charset="-122"/>
              </a:rPr>
              <a:t>JUNO</a:t>
            </a:r>
            <a:r>
              <a:rPr lang="en-US" sz="1500" b="1" dirty="0">
                <a:solidFill>
                  <a:srgbClr val="0000FF"/>
                </a:solidFill>
                <a:latin typeface="微软雅黑" panose="020B0503020204020204" pitchFamily="34" charset="-122"/>
                <a:ea typeface="微软雅黑" panose="020B0503020204020204" pitchFamily="34" charset="-122"/>
              </a:rPr>
              <a:t> (10</a:t>
            </a:r>
            <a:r>
              <a:rPr lang="en-US" b="1" baseline="30000" dirty="0">
                <a:solidFill>
                  <a:srgbClr val="0000FF"/>
                </a:solidFill>
                <a:latin typeface="微软雅黑" panose="020B0503020204020204" pitchFamily="34" charset="-122"/>
                <a:ea typeface="微软雅黑" panose="020B0503020204020204" pitchFamily="34" charset="-122"/>
              </a:rPr>
              <a:t>4</a:t>
            </a:r>
            <a:r>
              <a:rPr lang="en-US" sz="1500" b="1" dirty="0">
                <a:solidFill>
                  <a:srgbClr val="0000FF"/>
                </a:solidFill>
                <a:latin typeface="微软雅黑" panose="020B0503020204020204" pitchFamily="34" charset="-122"/>
                <a:ea typeface="微软雅黑" panose="020B0503020204020204" pitchFamily="34" charset="-122"/>
              </a:rPr>
              <a:t>)</a:t>
            </a:r>
          </a:p>
        </p:txBody>
      </p:sp>
      <p:sp>
        <p:nvSpPr>
          <p:cNvPr id="14" name="TextBox 13"/>
          <p:cNvSpPr txBox="1"/>
          <p:nvPr/>
        </p:nvSpPr>
        <p:spPr>
          <a:xfrm>
            <a:off x="7433889" y="2276872"/>
            <a:ext cx="1458591" cy="323165"/>
          </a:xfrm>
          <a:prstGeom prst="rect">
            <a:avLst/>
          </a:prstGeom>
          <a:solidFill>
            <a:srgbClr val="2A7E00"/>
          </a:solidFill>
        </p:spPr>
        <p:txBody>
          <a:bodyPr wrap="square" rtlCol="0">
            <a:spAutoFit/>
          </a:bodyPr>
          <a:lstStyle/>
          <a:p>
            <a:pPr algn="ctr"/>
            <a:r>
              <a:rPr lang="en-US" altLang="zh-CN" sz="1500" b="1" dirty="0">
                <a:solidFill>
                  <a:srgbClr val="FFFF00"/>
                </a:solidFill>
                <a:latin typeface="微软雅黑" panose="020B0503020204020204" pitchFamily="34" charset="-122"/>
                <a:ea typeface="微软雅黑" panose="020B0503020204020204" pitchFamily="34" charset="-122"/>
                <a:cs typeface="Tahoma" pitchFamily="34" charset="0"/>
              </a:rPr>
              <a:t>SN</a:t>
            </a:r>
            <a:r>
              <a:rPr lang="zh-CN" altLang="en-US" sz="1500" b="1" dirty="0">
                <a:solidFill>
                  <a:srgbClr val="FFFF00"/>
                </a:solidFill>
                <a:latin typeface="微软雅黑" panose="020B0503020204020204" pitchFamily="34" charset="-122"/>
                <a:ea typeface="微软雅黑" panose="020B0503020204020204" pitchFamily="34" charset="-122"/>
                <a:cs typeface="Tahoma" pitchFamily="34" charset="0"/>
              </a:rPr>
              <a:t> </a:t>
            </a:r>
            <a:r>
              <a:rPr lang="en-US" altLang="zh-CN" sz="1500" b="1" dirty="0">
                <a:solidFill>
                  <a:srgbClr val="FFFF00"/>
                </a:solidFill>
                <a:latin typeface="微软雅黑" panose="020B0503020204020204" pitchFamily="34" charset="-122"/>
                <a:ea typeface="微软雅黑" panose="020B0503020204020204" pitchFamily="34" charset="-122"/>
                <a:cs typeface="Tahoma" pitchFamily="34" charset="0"/>
              </a:rPr>
              <a:t>@10 </a:t>
            </a:r>
            <a:r>
              <a:rPr lang="en-US" altLang="zh-CN" sz="1500" b="1" dirty="0" err="1">
                <a:solidFill>
                  <a:srgbClr val="FFFF00"/>
                </a:solidFill>
                <a:latin typeface="微软雅黑" panose="020B0503020204020204" pitchFamily="34" charset="-122"/>
                <a:ea typeface="微软雅黑" panose="020B0503020204020204" pitchFamily="34" charset="-122"/>
                <a:cs typeface="Tahoma" pitchFamily="34" charset="0"/>
              </a:rPr>
              <a:t>kpc</a:t>
            </a:r>
            <a:endParaRPr lang="zh-CN" altLang="en-US" sz="1500" b="1" baseline="-25000" dirty="0">
              <a:solidFill>
                <a:srgbClr val="FFFF00"/>
              </a:solidFill>
              <a:latin typeface="微软雅黑" panose="020B0503020204020204" pitchFamily="34" charset="-122"/>
              <a:ea typeface="微软雅黑" panose="020B0503020204020204" pitchFamily="34" charset="-122"/>
              <a:cs typeface="Tahoma" pitchFamily="34" charset="0"/>
            </a:endParaRPr>
          </a:p>
        </p:txBody>
      </p:sp>
      <p:sp>
        <p:nvSpPr>
          <p:cNvPr id="15" name="AutoShape 8"/>
          <p:cNvSpPr>
            <a:spLocks noChangeArrowheads="1"/>
          </p:cNvSpPr>
          <p:nvPr/>
        </p:nvSpPr>
        <p:spPr bwMode="auto">
          <a:xfrm>
            <a:off x="6315318" y="3542327"/>
            <a:ext cx="1584582" cy="324036"/>
          </a:xfrm>
          <a:prstGeom prst="wedgeRectCallout">
            <a:avLst>
              <a:gd name="adj1" fmla="val -90212"/>
              <a:gd name="adj2" fmla="val -134528"/>
            </a:avLst>
          </a:prstGeom>
          <a:solidFill>
            <a:srgbClr val="CC0000"/>
          </a:solidFill>
          <a:ln w="9525">
            <a:solidFill>
              <a:schemeClr val="tx1"/>
            </a:solidFill>
            <a:miter lim="800000"/>
            <a:headEnd/>
            <a:tailEnd/>
          </a:ln>
          <a:effectLst/>
        </p:spPr>
        <p:txBody>
          <a:bodyPr wrap="none" lIns="73148" tIns="36574" rIns="73148" bIns="36574" anchor="ctr"/>
          <a:lstStyle/>
          <a:p>
            <a:pPr defTabSz="731044"/>
            <a:r>
              <a:rPr lang="en-US" altLang="zh-CN" sz="1500" b="1" dirty="0" err="1">
                <a:solidFill>
                  <a:schemeClr val="bg1">
                    <a:lumMod val="65000"/>
                  </a:schemeClr>
                </a:solidFill>
                <a:latin typeface="微软雅黑" panose="020B0503020204020204" pitchFamily="34" charset="-122"/>
                <a:ea typeface="微软雅黑" panose="020B0503020204020204" pitchFamily="34" charset="-122"/>
              </a:rPr>
              <a:t>Daya</a:t>
            </a:r>
            <a:r>
              <a:rPr lang="en-US" altLang="zh-CN" sz="1500" b="1" dirty="0">
                <a:solidFill>
                  <a:schemeClr val="bg1">
                    <a:lumMod val="65000"/>
                  </a:schemeClr>
                </a:solidFill>
                <a:latin typeface="微软雅黑" panose="020B0503020204020204" pitchFamily="34" charset="-122"/>
                <a:ea typeface="微软雅黑" panose="020B0503020204020204" pitchFamily="34" charset="-122"/>
              </a:rPr>
              <a:t> Bay</a:t>
            </a:r>
            <a:r>
              <a:rPr lang="en-US" sz="1500" b="1" dirty="0">
                <a:solidFill>
                  <a:schemeClr val="bg1">
                    <a:lumMod val="65000"/>
                  </a:schemeClr>
                </a:solidFill>
                <a:latin typeface="微软雅黑" panose="020B0503020204020204" pitchFamily="34" charset="-122"/>
                <a:ea typeface="微软雅黑" panose="020B0503020204020204" pitchFamily="34" charset="-122"/>
              </a:rPr>
              <a:t> (100)</a:t>
            </a:r>
          </a:p>
        </p:txBody>
      </p:sp>
      <p:sp>
        <p:nvSpPr>
          <p:cNvPr id="16" name="Rectangle 2"/>
          <p:cNvSpPr>
            <a:spLocks noGrp="1" noChangeArrowheads="1"/>
          </p:cNvSpPr>
          <p:nvPr>
            <p:ph type="title"/>
          </p:nvPr>
        </p:nvSpPr>
        <p:spPr>
          <a:xfrm>
            <a:off x="323528" y="188640"/>
            <a:ext cx="6408712" cy="658466"/>
          </a:xfrm>
        </p:spPr>
        <p:txBody>
          <a:bodyPr/>
          <a:lstStyle/>
          <a:p>
            <a:pPr eaLnBrk="1" hangingPunct="1"/>
            <a:r>
              <a:rPr lang="zh-CN" altLang="en-US" sz="2800" dirty="0"/>
              <a:t>超新星中微子观测</a:t>
            </a:r>
            <a:endParaRPr lang="en-US" altLang="en-US" sz="2400" dirty="0">
              <a:solidFill>
                <a:srgbClr val="FF0000"/>
              </a:solidFill>
            </a:endParaRPr>
          </a:p>
        </p:txBody>
      </p:sp>
      <p:sp>
        <p:nvSpPr>
          <p:cNvPr id="17" name="TextBox 13"/>
          <p:cNvSpPr txBox="1"/>
          <p:nvPr/>
        </p:nvSpPr>
        <p:spPr>
          <a:xfrm>
            <a:off x="6156176" y="5206841"/>
            <a:ext cx="2592288" cy="1246495"/>
          </a:xfrm>
          <a:prstGeom prst="rect">
            <a:avLst/>
          </a:prstGeom>
          <a:solidFill>
            <a:srgbClr val="FF0000"/>
          </a:solidFill>
        </p:spPr>
        <p:txBody>
          <a:bodyPr wrap="square" rtlCol="0">
            <a:spAutoFit/>
          </a:bodyPr>
          <a:lstStyle/>
          <a:p>
            <a:pPr algn="ctr"/>
            <a:r>
              <a:rPr lang="en-US" altLang="zh-CN" sz="1500" b="1" dirty="0">
                <a:latin typeface="微软雅黑" panose="020B0503020204020204" pitchFamily="34" charset="-122"/>
                <a:ea typeface="微软雅黑" panose="020B0503020204020204" pitchFamily="34" charset="-122"/>
                <a:cs typeface="Tahoma" pitchFamily="34" charset="0"/>
              </a:rPr>
              <a:t>Water/ICE Cherenkov Detector</a:t>
            </a:r>
          </a:p>
          <a:p>
            <a:pPr algn="ctr"/>
            <a:r>
              <a:rPr lang="en-US" altLang="zh-CN" sz="1500" b="1" dirty="0">
                <a:latin typeface="微软雅黑" panose="020B0503020204020204" pitchFamily="34" charset="-122"/>
                <a:ea typeface="微软雅黑" panose="020B0503020204020204" pitchFamily="34" charset="-122"/>
                <a:cs typeface="Tahoma" pitchFamily="34" charset="0"/>
              </a:rPr>
              <a:t>Liquid Scintillation Detector</a:t>
            </a:r>
          </a:p>
          <a:p>
            <a:pPr algn="ctr"/>
            <a:r>
              <a:rPr lang="en-US" altLang="zh-CN" sz="1500" b="1" dirty="0">
                <a:latin typeface="微软雅黑" panose="020B0503020204020204" pitchFamily="34" charset="-122"/>
                <a:ea typeface="微软雅黑" panose="020B0503020204020204" pitchFamily="34" charset="-122"/>
                <a:cs typeface="Tahoma" pitchFamily="34" charset="0"/>
              </a:rPr>
              <a:t>Liquid Argon Detector</a:t>
            </a:r>
          </a:p>
        </p:txBody>
      </p:sp>
    </p:spTree>
    <p:extLst>
      <p:ext uri="{BB962C8B-B14F-4D97-AF65-F5344CB8AC3E}">
        <p14:creationId xmlns:p14="http://schemas.microsoft.com/office/powerpoint/2010/main" val="504865211"/>
      </p:ext>
    </p:extLst>
  </p:cSld>
  <p:clrMapOvr>
    <a:masterClrMapping/>
  </p:clrMapOvr>
  <p:transition spd="med">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51520" y="260648"/>
            <a:ext cx="8737595" cy="43378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lang="zh-CN" altLang="en-US" sz="3600" b="1" dirty="0">
                <a:solidFill>
                  <a:schemeClr val="bg1"/>
                </a:solidFill>
                <a:latin typeface="微软雅黑" pitchFamily="34" charset="-122"/>
                <a:ea typeface="微软雅黑" pitchFamily="34" charset="-122"/>
                <a:cs typeface="+mj-cs"/>
              </a:defRPr>
            </a:lvl1pPr>
            <a:lvl2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2pPr>
            <a:lvl3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3pPr>
            <a:lvl4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4pPr>
            <a:lvl5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5pPr>
            <a:lvl6pPr marL="457200" algn="ctr" rtl="0" fontAlgn="base">
              <a:spcBef>
                <a:spcPct val="0"/>
              </a:spcBef>
              <a:spcAft>
                <a:spcPct val="0"/>
              </a:spcAft>
              <a:defRPr sz="3600" b="1">
                <a:solidFill>
                  <a:srgbClr val="FF3300"/>
                </a:solidFill>
                <a:latin typeface="Arial" pitchFamily="34" charset="0"/>
                <a:ea typeface="华文新魏" pitchFamily="2" charset="-122"/>
              </a:defRPr>
            </a:lvl6pPr>
            <a:lvl7pPr marL="914400" algn="ctr" rtl="0" fontAlgn="base">
              <a:spcBef>
                <a:spcPct val="0"/>
              </a:spcBef>
              <a:spcAft>
                <a:spcPct val="0"/>
              </a:spcAft>
              <a:defRPr sz="3600" b="1">
                <a:solidFill>
                  <a:srgbClr val="FF3300"/>
                </a:solidFill>
                <a:latin typeface="Arial" pitchFamily="34" charset="0"/>
                <a:ea typeface="华文新魏" pitchFamily="2" charset="-122"/>
              </a:defRPr>
            </a:lvl7pPr>
            <a:lvl8pPr marL="1371600" algn="ctr" rtl="0" fontAlgn="base">
              <a:spcBef>
                <a:spcPct val="0"/>
              </a:spcBef>
              <a:spcAft>
                <a:spcPct val="0"/>
              </a:spcAft>
              <a:defRPr sz="3600" b="1">
                <a:solidFill>
                  <a:srgbClr val="FF3300"/>
                </a:solidFill>
                <a:latin typeface="Arial" pitchFamily="34" charset="0"/>
                <a:ea typeface="华文新魏" pitchFamily="2" charset="-122"/>
              </a:defRPr>
            </a:lvl8pPr>
            <a:lvl9pPr marL="1828800" algn="ctr" rtl="0" fontAlgn="base">
              <a:spcBef>
                <a:spcPct val="0"/>
              </a:spcBef>
              <a:spcAft>
                <a:spcPct val="0"/>
              </a:spcAft>
              <a:defRPr sz="3600" b="1">
                <a:solidFill>
                  <a:srgbClr val="FF3300"/>
                </a:solidFill>
                <a:latin typeface="Arial" pitchFamily="34" charset="0"/>
                <a:ea typeface="华文新魏" pitchFamily="2" charset="-122"/>
              </a:defRPr>
            </a:lvl9pPr>
          </a:lstStyle>
          <a:p>
            <a:r>
              <a:rPr lang="zh-CN" altLang="en-US" sz="2800" kern="0" dirty="0"/>
              <a:t>超新星预警系统：</a:t>
            </a:r>
            <a:r>
              <a:rPr lang="en-US" altLang="zh-CN" sz="1800" dirty="0" err="1">
                <a:solidFill>
                  <a:srgbClr val="FF0000"/>
                </a:solidFill>
                <a:latin typeface="Trebuchet MS" pitchFamily="34" charset="0"/>
                <a:ea typeface="Tahoma" pitchFamily="34" charset="0"/>
                <a:cs typeface="Tahoma" pitchFamily="34" charset="0"/>
              </a:rPr>
              <a:t>S</a:t>
            </a:r>
            <a:r>
              <a:rPr lang="en-US" altLang="zh-CN" sz="1800" dirty="0" err="1">
                <a:effectLst>
                  <a:outerShdw blurRad="38100" dist="38100" dir="2700000" algn="tl">
                    <a:srgbClr val="000000"/>
                  </a:outerShdw>
                </a:effectLst>
                <a:latin typeface="Trebuchet MS" pitchFamily="34" charset="0"/>
                <a:ea typeface="Tahoma" pitchFamily="34" charset="0"/>
                <a:cs typeface="Tahoma" pitchFamily="34" charset="0"/>
              </a:rPr>
              <a:t>uper</a:t>
            </a:r>
            <a:r>
              <a:rPr lang="en-US" altLang="zh-CN" sz="1800" dirty="0" err="1">
                <a:solidFill>
                  <a:srgbClr val="FF0000"/>
                </a:solidFill>
                <a:effectLst>
                  <a:outerShdw blurRad="38100" dist="38100" dir="2700000" algn="tl">
                    <a:srgbClr val="000000"/>
                  </a:outerShdw>
                </a:effectLst>
                <a:latin typeface="Trebuchet MS" pitchFamily="34" charset="0"/>
                <a:ea typeface="Tahoma" pitchFamily="34" charset="0"/>
                <a:cs typeface="Tahoma" pitchFamily="34" charset="0"/>
              </a:rPr>
              <a:t>N</a:t>
            </a:r>
            <a:r>
              <a:rPr lang="en-US" altLang="zh-CN" sz="1800" dirty="0" err="1">
                <a:effectLst>
                  <a:outerShdw blurRad="38100" dist="38100" dir="2700000" algn="tl">
                    <a:srgbClr val="000000"/>
                  </a:outerShdw>
                </a:effectLst>
                <a:latin typeface="Trebuchet MS" pitchFamily="34" charset="0"/>
                <a:ea typeface="Tahoma" pitchFamily="34" charset="0"/>
                <a:cs typeface="Tahoma" pitchFamily="34" charset="0"/>
              </a:rPr>
              <a:t>ova</a:t>
            </a:r>
            <a:r>
              <a:rPr lang="en-US" altLang="zh-CN" sz="1800" dirty="0">
                <a:effectLst>
                  <a:outerShdw blurRad="38100" dist="38100" dir="2700000" algn="tl">
                    <a:srgbClr val="000000"/>
                  </a:outerShdw>
                </a:effectLst>
                <a:latin typeface="Trebuchet MS" pitchFamily="34" charset="0"/>
                <a:ea typeface="Tahoma" pitchFamily="34" charset="0"/>
                <a:cs typeface="Tahoma" pitchFamily="34" charset="0"/>
              </a:rPr>
              <a:t> </a:t>
            </a:r>
            <a:r>
              <a:rPr lang="en-US" altLang="zh-CN" sz="1800" dirty="0">
                <a:solidFill>
                  <a:srgbClr val="FF0000"/>
                </a:solidFill>
                <a:effectLst>
                  <a:outerShdw blurRad="38100" dist="38100" dir="2700000" algn="tl">
                    <a:srgbClr val="000000"/>
                  </a:outerShdw>
                </a:effectLst>
                <a:latin typeface="Trebuchet MS" pitchFamily="34" charset="0"/>
                <a:ea typeface="Tahoma" pitchFamily="34" charset="0"/>
                <a:cs typeface="Tahoma" pitchFamily="34" charset="0"/>
              </a:rPr>
              <a:t>E</a:t>
            </a:r>
            <a:r>
              <a:rPr lang="en-US" altLang="zh-CN" sz="1800" dirty="0">
                <a:effectLst>
                  <a:outerShdw blurRad="38100" dist="38100" dir="2700000" algn="tl">
                    <a:srgbClr val="000000"/>
                  </a:outerShdw>
                </a:effectLst>
                <a:latin typeface="Trebuchet MS" pitchFamily="34" charset="0"/>
                <a:ea typeface="Tahoma" pitchFamily="34" charset="0"/>
                <a:cs typeface="Tahoma" pitchFamily="34" charset="0"/>
              </a:rPr>
              <a:t>arly </a:t>
            </a:r>
            <a:r>
              <a:rPr lang="en-US" altLang="zh-CN" sz="1800" dirty="0">
                <a:solidFill>
                  <a:srgbClr val="FF0000"/>
                </a:solidFill>
                <a:effectLst>
                  <a:outerShdw blurRad="38100" dist="38100" dir="2700000" algn="tl">
                    <a:srgbClr val="000000"/>
                  </a:outerShdw>
                </a:effectLst>
                <a:latin typeface="Trebuchet MS" pitchFamily="34" charset="0"/>
                <a:ea typeface="Tahoma" pitchFamily="34" charset="0"/>
                <a:cs typeface="Tahoma" pitchFamily="34" charset="0"/>
              </a:rPr>
              <a:t>W</a:t>
            </a:r>
            <a:r>
              <a:rPr lang="en-US" altLang="zh-CN" sz="1800" dirty="0">
                <a:effectLst>
                  <a:outerShdw blurRad="38100" dist="38100" dir="2700000" algn="tl">
                    <a:srgbClr val="000000"/>
                  </a:outerShdw>
                </a:effectLst>
                <a:latin typeface="Trebuchet MS" pitchFamily="34" charset="0"/>
                <a:ea typeface="Tahoma" pitchFamily="34" charset="0"/>
                <a:cs typeface="Tahoma" pitchFamily="34" charset="0"/>
              </a:rPr>
              <a:t>arning </a:t>
            </a:r>
            <a:r>
              <a:rPr lang="en-US" altLang="zh-CN" sz="1800" dirty="0">
                <a:solidFill>
                  <a:srgbClr val="FF0000"/>
                </a:solidFill>
                <a:effectLst>
                  <a:outerShdw blurRad="38100" dist="38100" dir="2700000" algn="tl">
                    <a:srgbClr val="000000"/>
                  </a:outerShdw>
                </a:effectLst>
                <a:latin typeface="Trebuchet MS" pitchFamily="34" charset="0"/>
                <a:ea typeface="Tahoma" pitchFamily="34" charset="0"/>
                <a:cs typeface="Tahoma" pitchFamily="34" charset="0"/>
              </a:rPr>
              <a:t>S</a:t>
            </a:r>
            <a:r>
              <a:rPr lang="en-US" altLang="zh-CN" sz="1800" dirty="0">
                <a:effectLst>
                  <a:outerShdw blurRad="38100" dist="38100" dir="2700000" algn="tl">
                    <a:srgbClr val="000000"/>
                  </a:outerShdw>
                </a:effectLst>
                <a:latin typeface="Trebuchet MS" pitchFamily="34" charset="0"/>
                <a:ea typeface="Tahoma" pitchFamily="34" charset="0"/>
                <a:cs typeface="Tahoma" pitchFamily="34" charset="0"/>
              </a:rPr>
              <a:t>ystem </a:t>
            </a:r>
            <a:r>
              <a:rPr lang="en-US" altLang="zh-CN" sz="1800" dirty="0">
                <a:effectLst>
                  <a:outerShdw blurRad="38100" dist="38100" dir="2700000" algn="tl">
                    <a:srgbClr val="000000"/>
                  </a:outerShdw>
                </a:effectLst>
                <a:latin typeface="Trebuchet MS" pitchFamily="34" charset="0"/>
                <a:ea typeface="黑体" pitchFamily="49" charset="-122"/>
                <a:cs typeface="Tahoma" pitchFamily="34" charset="0"/>
              </a:rPr>
              <a:t>(</a:t>
            </a:r>
            <a:r>
              <a:rPr lang="en-US" altLang="zh-CN" sz="1800" dirty="0">
                <a:solidFill>
                  <a:srgbClr val="FF0000"/>
                </a:solidFill>
                <a:effectLst>
                  <a:outerShdw blurRad="38100" dist="38100" dir="2700000" algn="tl">
                    <a:srgbClr val="000000"/>
                  </a:outerShdw>
                </a:effectLst>
                <a:latin typeface="Trebuchet MS" pitchFamily="34" charset="0"/>
                <a:ea typeface="Tahoma" pitchFamily="34" charset="0"/>
                <a:cs typeface="Tahoma" pitchFamily="34" charset="0"/>
              </a:rPr>
              <a:t>SNEWS</a:t>
            </a:r>
            <a:r>
              <a:rPr lang="en-US" altLang="zh-CN" sz="1800" dirty="0">
                <a:effectLst>
                  <a:outerShdw blurRad="38100" dist="38100" dir="2700000" algn="tl">
                    <a:srgbClr val="000000"/>
                  </a:outerShdw>
                </a:effectLst>
                <a:latin typeface="Trebuchet MS" pitchFamily="34" charset="0"/>
                <a:ea typeface="黑体" pitchFamily="49" charset="-122"/>
                <a:cs typeface="Tahoma" pitchFamily="34" charset="0"/>
              </a:rPr>
              <a:t>)</a:t>
            </a:r>
            <a:endParaRPr lang="en-US" altLang="zh-CN" sz="1800" dirty="0">
              <a:effectLst>
                <a:outerShdw blurRad="38100" dist="38100" dir="2700000" algn="tl">
                  <a:srgbClr val="000000"/>
                </a:outerShdw>
              </a:effectLst>
              <a:latin typeface="Trebuchet MS" pitchFamily="34" charset="0"/>
              <a:ea typeface="Tahoma" pitchFamily="34" charset="0"/>
              <a:cs typeface="Tahoma" pitchFamily="34" charset="0"/>
            </a:endParaRPr>
          </a:p>
        </p:txBody>
      </p:sp>
      <p:pic>
        <p:nvPicPr>
          <p:cNvPr id="5" name="Picture 2" descr="C:\Users\zhou\Desktop\new_snews_logo.jpg"/>
          <p:cNvPicPr>
            <a:picLocks noChangeAspect="1" noChangeArrowheads="1"/>
          </p:cNvPicPr>
          <p:nvPr/>
        </p:nvPicPr>
        <p:blipFill>
          <a:blip r:embed="rId2" cstate="print"/>
          <a:srcRect/>
          <a:stretch>
            <a:fillRect/>
          </a:stretch>
        </p:blipFill>
        <p:spPr bwMode="auto">
          <a:xfrm>
            <a:off x="179512" y="4221088"/>
            <a:ext cx="3072341" cy="2304256"/>
          </a:xfrm>
          <a:prstGeom prst="rect">
            <a:avLst/>
          </a:prstGeom>
          <a:solidFill>
            <a:srgbClr val="2A7E00"/>
          </a:solidFill>
        </p:spPr>
      </p:pic>
      <p:pic>
        <p:nvPicPr>
          <p:cNvPr id="6" name="图片 5"/>
          <p:cNvPicPr>
            <a:picLocks noChangeAspect="1"/>
          </p:cNvPicPr>
          <p:nvPr/>
        </p:nvPicPr>
        <p:blipFill>
          <a:blip r:embed="rId3"/>
          <a:stretch>
            <a:fillRect/>
          </a:stretch>
        </p:blipFill>
        <p:spPr>
          <a:xfrm>
            <a:off x="3635896" y="1196752"/>
            <a:ext cx="5328592" cy="5368290"/>
          </a:xfrm>
          <a:prstGeom prst="rect">
            <a:avLst/>
          </a:prstGeom>
        </p:spPr>
      </p:pic>
      <p:sp>
        <p:nvSpPr>
          <p:cNvPr id="7" name="矩形 6"/>
          <p:cNvSpPr/>
          <p:nvPr/>
        </p:nvSpPr>
        <p:spPr>
          <a:xfrm>
            <a:off x="6012160" y="1196752"/>
            <a:ext cx="2808312" cy="1200329"/>
          </a:xfrm>
          <a:prstGeom prst="rect">
            <a:avLst/>
          </a:prstGeom>
        </p:spPr>
        <p:txBody>
          <a:bodyPr wrap="square">
            <a:spAutoFit/>
          </a:bodyPr>
          <a:lstStyle/>
          <a:p>
            <a:pPr eaLnBrk="0" hangingPunct="0"/>
            <a:r>
              <a:rPr lang="en-US" altLang="zh-CN" b="1" kern="0" dirty="0">
                <a:latin typeface="微软雅黑" pitchFamily="34" charset="-122"/>
                <a:ea typeface="微软雅黑" pitchFamily="34" charset="-122"/>
                <a:cs typeface="+mj-cs"/>
              </a:rPr>
              <a:t>Neutrino observations can alert astronomers </a:t>
            </a:r>
            <a:r>
              <a:rPr lang="en-US" altLang="zh-CN" b="1" kern="0" dirty="0">
                <a:solidFill>
                  <a:srgbClr val="FF0000"/>
                </a:solidFill>
                <a:latin typeface="微软雅黑" pitchFamily="34" charset="-122"/>
                <a:ea typeface="微软雅黑" pitchFamily="34" charset="-122"/>
                <a:cs typeface="+mj-cs"/>
              </a:rPr>
              <a:t>several hours</a:t>
            </a:r>
            <a:r>
              <a:rPr lang="en-US" altLang="zh-CN" b="1" kern="0" dirty="0">
                <a:latin typeface="微软雅黑" pitchFamily="34" charset="-122"/>
                <a:ea typeface="微软雅黑" pitchFamily="34" charset="-122"/>
                <a:cs typeface="+mj-cs"/>
              </a:rPr>
              <a:t> in advance to a SN. </a:t>
            </a:r>
            <a:endParaRPr lang="zh-CN" altLang="en-US" b="1" kern="0" dirty="0">
              <a:latin typeface="微软雅黑" pitchFamily="34" charset="-122"/>
              <a:ea typeface="微软雅黑" pitchFamily="34" charset="-122"/>
              <a:cs typeface="+mj-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20" y="1196752"/>
            <a:ext cx="3435432" cy="2829524"/>
          </a:xfrm>
          <a:prstGeom prst="rect">
            <a:avLst/>
          </a:prstGeom>
        </p:spPr>
      </p:pic>
    </p:spTree>
    <p:extLst>
      <p:ext uri="{BB962C8B-B14F-4D97-AF65-F5344CB8AC3E}">
        <p14:creationId xmlns:p14="http://schemas.microsoft.com/office/powerpoint/2010/main" val="824367844"/>
      </p:ext>
    </p:extLst>
  </p:cSld>
  <p:clrMapOvr>
    <a:masterClrMapping/>
  </p:clrMapOvr>
  <p:transition spd="med">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699792" y="1056442"/>
            <a:ext cx="6417573" cy="5540909"/>
          </a:xfrm>
          <a:prstGeom prst="rect">
            <a:avLst/>
          </a:prstGeom>
        </p:spPr>
      </p:pic>
      <p:sp>
        <p:nvSpPr>
          <p:cNvPr id="5" name="Title 1"/>
          <p:cNvSpPr txBox="1">
            <a:spLocks/>
          </p:cNvSpPr>
          <p:nvPr/>
        </p:nvSpPr>
        <p:spPr bwMode="auto">
          <a:xfrm>
            <a:off x="298901" y="330919"/>
            <a:ext cx="5814373" cy="43378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lang="zh-CN" altLang="en-US" sz="3600" b="1" dirty="0">
                <a:solidFill>
                  <a:schemeClr val="bg1"/>
                </a:solidFill>
                <a:latin typeface="微软雅黑" pitchFamily="34" charset="-122"/>
                <a:ea typeface="微软雅黑" pitchFamily="34" charset="-122"/>
                <a:cs typeface="+mj-cs"/>
              </a:defRPr>
            </a:lvl1pPr>
            <a:lvl2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2pPr>
            <a:lvl3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3pPr>
            <a:lvl4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4pPr>
            <a:lvl5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5pPr>
            <a:lvl6pPr marL="457200" algn="ctr" rtl="0" fontAlgn="base">
              <a:spcBef>
                <a:spcPct val="0"/>
              </a:spcBef>
              <a:spcAft>
                <a:spcPct val="0"/>
              </a:spcAft>
              <a:defRPr sz="3600" b="1">
                <a:solidFill>
                  <a:srgbClr val="FF3300"/>
                </a:solidFill>
                <a:latin typeface="Arial" pitchFamily="34" charset="0"/>
                <a:ea typeface="华文新魏" pitchFamily="2" charset="-122"/>
              </a:defRPr>
            </a:lvl6pPr>
            <a:lvl7pPr marL="914400" algn="ctr" rtl="0" fontAlgn="base">
              <a:spcBef>
                <a:spcPct val="0"/>
              </a:spcBef>
              <a:spcAft>
                <a:spcPct val="0"/>
              </a:spcAft>
              <a:defRPr sz="3600" b="1">
                <a:solidFill>
                  <a:srgbClr val="FF3300"/>
                </a:solidFill>
                <a:latin typeface="Arial" pitchFamily="34" charset="0"/>
                <a:ea typeface="华文新魏" pitchFamily="2" charset="-122"/>
              </a:defRPr>
            </a:lvl7pPr>
            <a:lvl8pPr marL="1371600" algn="ctr" rtl="0" fontAlgn="base">
              <a:spcBef>
                <a:spcPct val="0"/>
              </a:spcBef>
              <a:spcAft>
                <a:spcPct val="0"/>
              </a:spcAft>
              <a:defRPr sz="3600" b="1">
                <a:solidFill>
                  <a:srgbClr val="FF3300"/>
                </a:solidFill>
                <a:latin typeface="Arial" pitchFamily="34" charset="0"/>
                <a:ea typeface="华文新魏" pitchFamily="2" charset="-122"/>
              </a:defRPr>
            </a:lvl8pPr>
            <a:lvl9pPr marL="1828800" algn="ctr" rtl="0" fontAlgn="base">
              <a:spcBef>
                <a:spcPct val="0"/>
              </a:spcBef>
              <a:spcAft>
                <a:spcPct val="0"/>
              </a:spcAft>
              <a:defRPr sz="3600" b="1">
                <a:solidFill>
                  <a:srgbClr val="FF3300"/>
                </a:solidFill>
                <a:latin typeface="Arial" pitchFamily="34" charset="0"/>
                <a:ea typeface="华文新魏" pitchFamily="2" charset="-122"/>
              </a:defRPr>
            </a:lvl9pPr>
          </a:lstStyle>
          <a:p>
            <a:r>
              <a:rPr lang="zh-CN" altLang="en-US" sz="2800" kern="0" dirty="0"/>
              <a:t>超新星中微子的探测策略</a:t>
            </a:r>
          </a:p>
        </p:txBody>
      </p:sp>
      <p:pic>
        <p:nvPicPr>
          <p:cNvPr id="6" name="图片 5"/>
          <p:cNvPicPr>
            <a:picLocks noChangeAspect="1"/>
          </p:cNvPicPr>
          <p:nvPr/>
        </p:nvPicPr>
        <p:blipFill>
          <a:blip r:embed="rId3"/>
          <a:stretch>
            <a:fillRect/>
          </a:stretch>
        </p:blipFill>
        <p:spPr>
          <a:xfrm>
            <a:off x="20707" y="2961182"/>
            <a:ext cx="2549859" cy="1835970"/>
          </a:xfrm>
          <a:prstGeom prst="rect">
            <a:avLst/>
          </a:prstGeom>
        </p:spPr>
      </p:pic>
      <p:pic>
        <p:nvPicPr>
          <p:cNvPr id="7" name="图片 6"/>
          <p:cNvPicPr>
            <a:picLocks noChangeAspect="1"/>
          </p:cNvPicPr>
          <p:nvPr/>
        </p:nvPicPr>
        <p:blipFill>
          <a:blip r:embed="rId4"/>
          <a:stretch>
            <a:fillRect/>
          </a:stretch>
        </p:blipFill>
        <p:spPr>
          <a:xfrm>
            <a:off x="35496" y="1092211"/>
            <a:ext cx="2535070" cy="1832733"/>
          </a:xfrm>
          <a:prstGeom prst="rect">
            <a:avLst/>
          </a:prstGeom>
        </p:spPr>
      </p:pic>
      <p:pic>
        <p:nvPicPr>
          <p:cNvPr id="8" name="图片 7"/>
          <p:cNvPicPr>
            <a:picLocks noChangeAspect="1"/>
          </p:cNvPicPr>
          <p:nvPr/>
        </p:nvPicPr>
        <p:blipFill>
          <a:blip r:embed="rId5"/>
          <a:stretch>
            <a:fillRect/>
          </a:stretch>
        </p:blipFill>
        <p:spPr>
          <a:xfrm>
            <a:off x="35496" y="4859885"/>
            <a:ext cx="2535069" cy="1737467"/>
          </a:xfrm>
          <a:prstGeom prst="rect">
            <a:avLst/>
          </a:prstGeom>
        </p:spPr>
      </p:pic>
    </p:spTree>
    <p:extLst>
      <p:ext uri="{BB962C8B-B14F-4D97-AF65-F5344CB8AC3E}">
        <p14:creationId xmlns:p14="http://schemas.microsoft.com/office/powerpoint/2010/main" val="2367695478"/>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134B8B-C544-4BAF-8154-0344C4D08FFF}"/>
              </a:ext>
            </a:extLst>
          </p:cNvPr>
          <p:cNvSpPr>
            <a:spLocks noGrp="1"/>
          </p:cNvSpPr>
          <p:nvPr>
            <p:ph type="title"/>
          </p:nvPr>
        </p:nvSpPr>
        <p:spPr/>
        <p:txBody>
          <a:bodyPr/>
          <a:lstStyle/>
          <a:p>
            <a:r>
              <a:rPr lang="en-US" altLang="zh-CN" sz="2800" kern="1200" dirty="0"/>
              <a:t>Supernova 1054</a:t>
            </a:r>
            <a:endParaRPr lang="zh-CN" altLang="en-US" sz="2800" kern="1200" dirty="0"/>
          </a:p>
        </p:txBody>
      </p:sp>
      <p:grpSp>
        <p:nvGrpSpPr>
          <p:cNvPr id="18" name="组合 17">
            <a:extLst>
              <a:ext uri="{FF2B5EF4-FFF2-40B4-BE49-F238E27FC236}">
                <a16:creationId xmlns:a16="http://schemas.microsoft.com/office/drawing/2014/main" id="{18AFDB74-7C3F-4C23-B7E6-8EEFE6F40F97}"/>
              </a:ext>
            </a:extLst>
          </p:cNvPr>
          <p:cNvGrpSpPr/>
          <p:nvPr/>
        </p:nvGrpSpPr>
        <p:grpSpPr>
          <a:xfrm>
            <a:off x="179512" y="1124744"/>
            <a:ext cx="8592787" cy="5483059"/>
            <a:chOff x="445678" y="1077669"/>
            <a:chExt cx="13827745" cy="6853729"/>
          </a:xfrm>
        </p:grpSpPr>
        <p:pic>
          <p:nvPicPr>
            <p:cNvPr id="19" name="Image" descr="Image">
              <a:extLst>
                <a:ext uri="{FF2B5EF4-FFF2-40B4-BE49-F238E27FC236}">
                  <a16:creationId xmlns:a16="http://schemas.microsoft.com/office/drawing/2014/main" id="{4C7F7A9C-EB92-48D4-BD3F-A385F1F5A067}"/>
                </a:ext>
              </a:extLst>
            </p:cNvPr>
            <p:cNvPicPr>
              <a:picLocks noChangeAspect="1"/>
            </p:cNvPicPr>
            <p:nvPr/>
          </p:nvPicPr>
          <p:blipFill>
            <a:blip r:embed="rId2"/>
            <a:stretch>
              <a:fillRect/>
            </a:stretch>
          </p:blipFill>
          <p:spPr>
            <a:xfrm>
              <a:off x="445678" y="1707730"/>
              <a:ext cx="4698500" cy="4698503"/>
            </a:xfrm>
            <a:prstGeom prst="rect">
              <a:avLst/>
            </a:prstGeom>
            <a:ln w="12700">
              <a:miter lim="400000"/>
            </a:ln>
          </p:spPr>
        </p:pic>
        <p:sp>
          <p:nvSpPr>
            <p:cNvPr id="20" name="超新星遗迹—蟹状星云">
              <a:extLst>
                <a:ext uri="{FF2B5EF4-FFF2-40B4-BE49-F238E27FC236}">
                  <a16:creationId xmlns:a16="http://schemas.microsoft.com/office/drawing/2014/main" id="{88992795-B67B-4D24-8D63-D0AE922B4FD1}"/>
                </a:ext>
              </a:extLst>
            </p:cNvPr>
            <p:cNvSpPr txBox="1"/>
            <p:nvPr/>
          </p:nvSpPr>
          <p:spPr>
            <a:xfrm>
              <a:off x="510976" y="6478193"/>
              <a:ext cx="4698502" cy="512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800"/>
              </a:lvl1pPr>
            </a:lstStyle>
            <a:p>
              <a:r>
                <a:rPr sz="2000" dirty="0" err="1">
                  <a:solidFill>
                    <a:srgbClr val="FF0000"/>
                  </a:solidFill>
                  <a:latin typeface="微软雅黑" panose="020B0503020204020204" pitchFamily="34" charset="-122"/>
                  <a:ea typeface="微软雅黑" panose="020B0503020204020204" pitchFamily="34" charset="-122"/>
                </a:rPr>
                <a:t>超新星遗迹</a:t>
              </a:r>
              <a:r>
                <a:rPr sz="2000" dirty="0">
                  <a:solidFill>
                    <a:srgbClr val="FF0000"/>
                  </a:solidFill>
                  <a:latin typeface="微软雅黑" panose="020B0503020204020204" pitchFamily="34" charset="-122"/>
                  <a:ea typeface="微软雅黑" panose="020B0503020204020204" pitchFamily="34" charset="-122"/>
                </a:rPr>
                <a:t>—</a:t>
              </a:r>
              <a:r>
                <a:rPr sz="2000" dirty="0" err="1">
                  <a:solidFill>
                    <a:srgbClr val="FF0000"/>
                  </a:solidFill>
                  <a:latin typeface="微软雅黑" panose="020B0503020204020204" pitchFamily="34" charset="-122"/>
                  <a:ea typeface="微软雅黑" panose="020B0503020204020204" pitchFamily="34" charset="-122"/>
                </a:rPr>
                <a:t>蟹状星云</a:t>
              </a:r>
              <a:endParaRPr sz="2000" dirty="0">
                <a:solidFill>
                  <a:srgbClr val="FF0000"/>
                </a:solidFill>
                <a:latin typeface="微软雅黑" panose="020B0503020204020204" pitchFamily="34" charset="-122"/>
                <a:ea typeface="微软雅黑" panose="020B0503020204020204" pitchFamily="34" charset="-122"/>
              </a:endParaRPr>
            </a:p>
          </p:txBody>
        </p:sp>
        <p:pic>
          <p:nvPicPr>
            <p:cNvPr id="21" name="Image" descr="Image">
              <a:extLst>
                <a:ext uri="{FF2B5EF4-FFF2-40B4-BE49-F238E27FC236}">
                  <a16:creationId xmlns:a16="http://schemas.microsoft.com/office/drawing/2014/main" id="{195B800C-E33A-48D7-8BE9-66128EEBF373}"/>
                </a:ext>
              </a:extLst>
            </p:cNvPr>
            <p:cNvPicPr>
              <a:picLocks noChangeAspect="1"/>
            </p:cNvPicPr>
            <p:nvPr/>
          </p:nvPicPr>
          <p:blipFill>
            <a:blip r:embed="rId3"/>
            <a:stretch>
              <a:fillRect/>
            </a:stretch>
          </p:blipFill>
          <p:spPr>
            <a:xfrm>
              <a:off x="7765328" y="2337793"/>
              <a:ext cx="6508095" cy="5089532"/>
            </a:xfrm>
            <a:prstGeom prst="rect">
              <a:avLst/>
            </a:prstGeom>
            <a:ln w="12700">
              <a:miter lim="400000"/>
            </a:ln>
          </p:spPr>
        </p:pic>
        <p:sp>
          <p:nvSpPr>
            <p:cNvPr id="22" name="SN 1054：北宋天关客星，距地～6500光年">
              <a:extLst>
                <a:ext uri="{FF2B5EF4-FFF2-40B4-BE49-F238E27FC236}">
                  <a16:creationId xmlns:a16="http://schemas.microsoft.com/office/drawing/2014/main" id="{EA9BF3D1-99E5-4468-B97A-DB8960071BFA}"/>
                </a:ext>
              </a:extLst>
            </p:cNvPr>
            <p:cNvSpPr txBox="1"/>
            <p:nvPr/>
          </p:nvSpPr>
          <p:spPr>
            <a:xfrm>
              <a:off x="9104251" y="1440123"/>
              <a:ext cx="5130816" cy="897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lvl1pPr>
            </a:lstStyle>
            <a:p>
              <a:pPr>
                <a:defRPr sz="3000"/>
              </a:pPr>
              <a:r>
                <a:rPr sz="2000" dirty="0">
                  <a:solidFill>
                    <a:srgbClr val="FF0000"/>
                  </a:solidFill>
                  <a:latin typeface="微软雅黑" panose="020B0503020204020204" pitchFamily="34" charset="-122"/>
                  <a:ea typeface="微软雅黑" panose="020B0503020204020204" pitchFamily="34" charset="-122"/>
                </a:rPr>
                <a:t>SN1054：北宋天关客星，</a:t>
              </a:r>
              <a:endParaRPr lang="en-US" sz="2000" dirty="0">
                <a:solidFill>
                  <a:srgbClr val="FF0000"/>
                </a:solidFill>
                <a:latin typeface="微软雅黑" panose="020B0503020204020204" pitchFamily="34" charset="-122"/>
                <a:ea typeface="微软雅黑" panose="020B0503020204020204" pitchFamily="34" charset="-122"/>
              </a:endParaRPr>
            </a:p>
            <a:p>
              <a:pPr>
                <a:defRPr sz="3000"/>
              </a:pPr>
              <a:r>
                <a:rPr sz="2000" dirty="0">
                  <a:solidFill>
                    <a:srgbClr val="FF0000"/>
                  </a:solidFill>
                  <a:latin typeface="微软雅黑" panose="020B0503020204020204" pitchFamily="34" charset="-122"/>
                  <a:ea typeface="微软雅黑" panose="020B0503020204020204" pitchFamily="34" charset="-122"/>
                </a:rPr>
                <a:t>距地～6500光年</a:t>
              </a:r>
              <a:r>
                <a:rPr lang="en-US" sz="2000" dirty="0">
                  <a:solidFill>
                    <a:srgbClr val="FF0000"/>
                  </a:solidFill>
                  <a:latin typeface="微软雅黑" panose="020B0503020204020204" pitchFamily="34" charset="-122"/>
                  <a:ea typeface="微软雅黑" panose="020B0503020204020204" pitchFamily="34" charset="-122"/>
                </a:rPr>
                <a:t> </a:t>
              </a:r>
              <a:r>
                <a:rPr lang="en-US" altLang="zh-CN" sz="2000" dirty="0">
                  <a:solidFill>
                    <a:srgbClr val="FF0000"/>
                  </a:solidFill>
                  <a:latin typeface="微软雅黑" panose="020B0503020204020204" pitchFamily="34" charset="-122"/>
                  <a:ea typeface="微软雅黑" panose="020B0503020204020204" pitchFamily="34" charset="-122"/>
                </a:rPr>
                <a:t>(2 kpc)</a:t>
              </a:r>
            </a:p>
          </p:txBody>
        </p:sp>
        <p:sp>
          <p:nvSpPr>
            <p:cNvPr id="23" name="超新星 (Supernova) 峰值光度 Lmax～109 Lsun">
              <a:extLst>
                <a:ext uri="{FF2B5EF4-FFF2-40B4-BE49-F238E27FC236}">
                  <a16:creationId xmlns:a16="http://schemas.microsoft.com/office/drawing/2014/main" id="{F880A2FD-D589-4AB1-B303-E063F31622D9}"/>
                </a:ext>
              </a:extLst>
            </p:cNvPr>
            <p:cNvSpPr txBox="1"/>
            <p:nvPr/>
          </p:nvSpPr>
          <p:spPr>
            <a:xfrm>
              <a:off x="445678" y="1077669"/>
              <a:ext cx="9170202" cy="512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3000"/>
              </a:pPr>
              <a:r>
                <a:rPr sz="2000" dirty="0" err="1">
                  <a:latin typeface="微软雅黑" panose="020B0503020204020204" pitchFamily="34" charset="-122"/>
                  <a:ea typeface="微软雅黑" panose="020B0503020204020204" pitchFamily="34" charset="-122"/>
                </a:rPr>
                <a:t>超新星</a:t>
              </a:r>
              <a:r>
                <a:rPr sz="2000" dirty="0">
                  <a:latin typeface="微软雅黑" panose="020B0503020204020204" pitchFamily="34" charset="-122"/>
                  <a:ea typeface="微软雅黑" panose="020B0503020204020204" pitchFamily="34" charset="-122"/>
                </a:rPr>
                <a:t> (Supernova) </a:t>
              </a:r>
              <a:r>
                <a:rPr sz="2000" dirty="0" err="1">
                  <a:latin typeface="微软雅黑" panose="020B0503020204020204" pitchFamily="34" charset="-122"/>
                  <a:ea typeface="微软雅黑" panose="020B0503020204020204" pitchFamily="34" charset="-122"/>
                </a:rPr>
                <a:t>峰值光度</a:t>
              </a:r>
              <a:r>
                <a:rPr sz="2000" dirty="0">
                  <a:latin typeface="微软雅黑" panose="020B0503020204020204" pitchFamily="34" charset="-122"/>
                  <a:ea typeface="微软雅黑" panose="020B0503020204020204" pitchFamily="34" charset="-122"/>
                </a:rPr>
                <a:t> </a:t>
              </a:r>
              <a:r>
                <a:rPr sz="2000" i="1" dirty="0">
                  <a:latin typeface="微软雅黑" panose="020B0503020204020204" pitchFamily="34" charset="-122"/>
                  <a:ea typeface="微软雅黑" panose="020B0503020204020204" pitchFamily="34" charset="-122"/>
                </a:rPr>
                <a:t>L</a:t>
              </a:r>
              <a:r>
                <a:rPr sz="2000" baseline="-5999" dirty="0">
                  <a:latin typeface="微软雅黑" panose="020B0503020204020204" pitchFamily="34" charset="-122"/>
                  <a:ea typeface="微软雅黑" panose="020B0503020204020204" pitchFamily="34" charset="-122"/>
                </a:rPr>
                <a:t>max</a:t>
              </a:r>
              <a:r>
                <a:rPr sz="2000" dirty="0">
                  <a:latin typeface="微软雅黑" panose="020B0503020204020204" pitchFamily="34" charset="-122"/>
                  <a:ea typeface="微软雅黑" panose="020B0503020204020204" pitchFamily="34" charset="-122"/>
                </a:rPr>
                <a:t>～10</a:t>
              </a:r>
              <a:r>
                <a:rPr sz="2000" baseline="31999" dirty="0">
                  <a:latin typeface="微软雅黑" panose="020B0503020204020204" pitchFamily="34" charset="-122"/>
                  <a:ea typeface="微软雅黑" panose="020B0503020204020204" pitchFamily="34" charset="-122"/>
                </a:rPr>
                <a:t>9</a:t>
              </a:r>
              <a:r>
                <a:rPr sz="2000" dirty="0">
                  <a:latin typeface="微软雅黑" panose="020B0503020204020204" pitchFamily="34" charset="-122"/>
                  <a:ea typeface="微软雅黑" panose="020B0503020204020204" pitchFamily="34" charset="-122"/>
                </a:rPr>
                <a:t> </a:t>
              </a:r>
              <a:r>
                <a:rPr sz="2000" i="1" dirty="0" err="1">
                  <a:latin typeface="微软雅黑" panose="020B0503020204020204" pitchFamily="34" charset="-122"/>
                  <a:ea typeface="微软雅黑" panose="020B0503020204020204" pitchFamily="34" charset="-122"/>
                </a:rPr>
                <a:t>L</a:t>
              </a:r>
              <a:r>
                <a:rPr sz="2000" baseline="-5999" dirty="0" err="1">
                  <a:latin typeface="微软雅黑" panose="020B0503020204020204" pitchFamily="34" charset="-122"/>
                  <a:ea typeface="微软雅黑" panose="020B0503020204020204" pitchFamily="34" charset="-122"/>
                </a:rPr>
                <a:t>sun</a:t>
              </a:r>
              <a:endParaRPr sz="2000" baseline="-5999" dirty="0">
                <a:latin typeface="微软雅黑" panose="020B0503020204020204" pitchFamily="34" charset="-122"/>
                <a:ea typeface="微软雅黑" panose="020B0503020204020204" pitchFamily="34" charset="-122"/>
              </a:endParaRPr>
            </a:p>
          </p:txBody>
        </p:sp>
        <p:sp>
          <p:nvSpPr>
            <p:cNvPr id="24" name="直径约为11光年…">
              <a:extLst>
                <a:ext uri="{FF2B5EF4-FFF2-40B4-BE49-F238E27FC236}">
                  <a16:creationId xmlns:a16="http://schemas.microsoft.com/office/drawing/2014/main" id="{E96F3A4A-2806-429F-AE73-1C515F95639F}"/>
                </a:ext>
              </a:extLst>
            </p:cNvPr>
            <p:cNvSpPr txBox="1"/>
            <p:nvPr/>
          </p:nvSpPr>
          <p:spPr>
            <a:xfrm>
              <a:off x="445678" y="7033729"/>
              <a:ext cx="8898713" cy="897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defRPr sz="2400"/>
              </a:pPr>
              <a:r>
                <a:rPr sz="2000" dirty="0">
                  <a:latin typeface="微软雅黑" panose="020B0503020204020204" pitchFamily="34" charset="-122"/>
                  <a:ea typeface="微软雅黑" panose="020B0503020204020204" pitchFamily="34" charset="-122"/>
                </a:rPr>
                <a:t>直径约为11光年</a:t>
              </a:r>
            </a:p>
            <a:p>
              <a:pPr algn="l">
                <a:defRPr sz="2400"/>
              </a:pPr>
              <a:r>
                <a:rPr sz="2000" dirty="0">
                  <a:latin typeface="微软雅黑" panose="020B0503020204020204" pitchFamily="34" charset="-122"/>
                  <a:ea typeface="微软雅黑" panose="020B0503020204020204" pitchFamily="34" charset="-122"/>
                </a:rPr>
                <a:t>以1500km/</a:t>
              </a:r>
              <a:r>
                <a:rPr sz="2000" dirty="0" err="1">
                  <a:latin typeface="微软雅黑" panose="020B0503020204020204" pitchFamily="34" charset="-122"/>
                  <a:ea typeface="微软雅黑" panose="020B0503020204020204" pitchFamily="34" charset="-122"/>
                </a:rPr>
                <a:t>s速度膨胀</a:t>
              </a:r>
              <a:r>
                <a:rPr lang="en-US" sz="2000" dirty="0" err="1">
                  <a:latin typeface="微软雅黑" panose="020B0503020204020204" pitchFamily="34" charset="-122"/>
                  <a:ea typeface="微软雅黑" panose="020B0503020204020204" pitchFamily="34" charset="-122"/>
                </a:rPr>
                <a:t>,</a:t>
              </a:r>
              <a:r>
                <a:rPr sz="2000" dirty="0" err="1">
                  <a:latin typeface="微软雅黑" panose="020B0503020204020204" pitchFamily="34" charset="-122"/>
                  <a:ea typeface="微软雅黑" panose="020B0503020204020204" pitchFamily="34" charset="-122"/>
                </a:rPr>
                <a:t>中心为一颗脉冲</a:t>
              </a:r>
              <a:r>
                <a:rPr sz="2000" dirty="0">
                  <a:latin typeface="微软雅黑" panose="020B0503020204020204" pitchFamily="34" charset="-122"/>
                  <a:ea typeface="微软雅黑" panose="020B0503020204020204" pitchFamily="34" charset="-122"/>
                </a:rPr>
                <a:t>(</a:t>
              </a:r>
              <a:r>
                <a:rPr sz="2000" dirty="0" err="1">
                  <a:latin typeface="微软雅黑" panose="020B0503020204020204" pitchFamily="34" charset="-122"/>
                  <a:ea typeface="微软雅黑" panose="020B0503020204020204" pitchFamily="34" charset="-122"/>
                </a:rPr>
                <a:t>中子</a:t>
              </a:r>
              <a:r>
                <a:rPr sz="2000" dirty="0">
                  <a:latin typeface="微软雅黑" panose="020B0503020204020204" pitchFamily="34" charset="-122"/>
                  <a:ea typeface="微软雅黑" panose="020B0503020204020204" pitchFamily="34" charset="-122"/>
                </a:rPr>
                <a:t>)星</a:t>
              </a:r>
            </a:p>
          </p:txBody>
        </p:sp>
      </p:grpSp>
    </p:spTree>
    <p:extLst>
      <p:ext uri="{BB962C8B-B14F-4D97-AF65-F5344CB8AC3E}">
        <p14:creationId xmlns:p14="http://schemas.microsoft.com/office/powerpoint/2010/main" val="3562668600"/>
      </p:ext>
    </p:extLst>
  </p:cSld>
  <p:clrMapOvr>
    <a:masterClrMapping/>
  </p:clrMapOvr>
  <p:transition spd="med">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23528" y="188640"/>
            <a:ext cx="4605794" cy="658466"/>
          </a:xfrm>
        </p:spPr>
        <p:txBody>
          <a:bodyPr/>
          <a:lstStyle/>
          <a:p>
            <a:pPr eaLnBrk="1" hangingPunct="1"/>
            <a:r>
              <a:rPr lang="zh-CN" altLang="en-US" sz="2800" dirty="0"/>
              <a:t>银河系的超新星爆发率</a:t>
            </a:r>
            <a:endParaRPr lang="en-US" altLang="en-US" sz="2800" dirty="0"/>
          </a:p>
        </p:txBody>
      </p:sp>
      <p:sp>
        <p:nvSpPr>
          <p:cNvPr id="3359747" name="Rectangle 3"/>
          <p:cNvSpPr>
            <a:spLocks noChangeArrowheads="1"/>
          </p:cNvSpPr>
          <p:nvPr/>
        </p:nvSpPr>
        <p:spPr bwMode="auto">
          <a:xfrm>
            <a:off x="142875" y="2232819"/>
            <a:ext cx="8858250" cy="714375"/>
          </a:xfrm>
          <a:prstGeom prst="rect">
            <a:avLst/>
          </a:prstGeom>
          <a:solidFill>
            <a:srgbClr val="EAEAEA"/>
          </a:solidFill>
          <a:ln w="9525">
            <a:solidFill>
              <a:schemeClr val="tx1"/>
            </a:solidFill>
            <a:miter lim="800000"/>
            <a:headEnd/>
            <a:tailEnd/>
          </a:ln>
          <a:effectLst/>
        </p:spPr>
        <p:txBody>
          <a:bodyPr wrap="none" lIns="91434" tIns="45717" rIns="91434" bIns="45717" anchor="ctr"/>
          <a:lstStyle/>
          <a:p>
            <a:pPr defTabSz="913805" eaLnBrk="1" fontAlgn="auto" hangingPunct="1">
              <a:spcBef>
                <a:spcPts val="0"/>
              </a:spcBef>
              <a:spcAft>
                <a:spcPts val="0"/>
              </a:spcAft>
              <a:defRPr/>
            </a:pPr>
            <a:r>
              <a:rPr lang="en-US" dirty="0">
                <a:effectLst>
                  <a:outerShdw blurRad="38100" dist="38100" dir="2700000" algn="tl">
                    <a:srgbClr val="000000"/>
                  </a:outerShdw>
                </a:effectLst>
                <a:latin typeface="+mn-lt"/>
                <a:cs typeface="+mn-cs"/>
              </a:rPr>
              <a:t>Gamma rays from</a:t>
            </a:r>
          </a:p>
          <a:p>
            <a:pPr defTabSz="913805" eaLnBrk="1" fontAlgn="auto" hangingPunct="1">
              <a:spcBef>
                <a:spcPts val="0"/>
              </a:spcBef>
              <a:spcAft>
                <a:spcPts val="0"/>
              </a:spcAft>
              <a:defRPr/>
            </a:pPr>
            <a:r>
              <a:rPr lang="en-US" sz="2300" baseline="30000" dirty="0">
                <a:effectLst>
                  <a:outerShdw blurRad="38100" dist="38100" dir="2700000" algn="tl">
                    <a:srgbClr val="000000"/>
                  </a:outerShdw>
                </a:effectLst>
                <a:latin typeface="+mn-lt"/>
                <a:cs typeface="+mn-cs"/>
              </a:rPr>
              <a:t>26</a:t>
            </a:r>
            <a:r>
              <a:rPr lang="en-US" dirty="0">
                <a:effectLst>
                  <a:outerShdw blurRad="38100" dist="38100" dir="2700000" algn="tl">
                    <a:srgbClr val="000000"/>
                  </a:outerShdw>
                </a:effectLst>
                <a:latin typeface="+mn-lt"/>
                <a:cs typeface="+mn-cs"/>
              </a:rPr>
              <a:t>Al (Milky Way)</a:t>
            </a:r>
          </a:p>
        </p:txBody>
      </p:sp>
      <p:sp>
        <p:nvSpPr>
          <p:cNvPr id="3359748" name="Rectangle 4"/>
          <p:cNvSpPr>
            <a:spLocks noChangeArrowheads="1"/>
          </p:cNvSpPr>
          <p:nvPr/>
        </p:nvSpPr>
        <p:spPr bwMode="auto">
          <a:xfrm>
            <a:off x="142875" y="3090069"/>
            <a:ext cx="8858250" cy="928687"/>
          </a:xfrm>
          <a:prstGeom prst="rect">
            <a:avLst/>
          </a:prstGeom>
          <a:solidFill>
            <a:srgbClr val="EAEAEA"/>
          </a:solidFill>
          <a:ln w="9525">
            <a:solidFill>
              <a:schemeClr val="tx1"/>
            </a:solidFill>
            <a:miter lim="800000"/>
            <a:headEnd/>
            <a:tailEnd/>
          </a:ln>
          <a:effectLst/>
        </p:spPr>
        <p:txBody>
          <a:bodyPr wrap="none" lIns="91434" tIns="45717" rIns="91434" bIns="45717" anchor="ctr"/>
          <a:lstStyle/>
          <a:p>
            <a:pPr defTabSz="913805" eaLnBrk="1" fontAlgn="auto" hangingPunct="1">
              <a:spcBef>
                <a:spcPts val="0"/>
              </a:spcBef>
              <a:spcAft>
                <a:spcPts val="0"/>
              </a:spcAft>
              <a:defRPr/>
            </a:pPr>
            <a:r>
              <a:rPr lang="en-US" dirty="0">
                <a:effectLst>
                  <a:outerShdw blurRad="38100" dist="38100" dir="2700000" algn="tl">
                    <a:srgbClr val="000000"/>
                  </a:outerShdw>
                </a:effectLst>
                <a:latin typeface="+mn-lt"/>
                <a:cs typeface="+mn-cs"/>
              </a:rPr>
              <a:t>Historical galactic</a:t>
            </a:r>
          </a:p>
          <a:p>
            <a:pPr defTabSz="913805" eaLnBrk="1" fontAlgn="auto" hangingPunct="1">
              <a:spcBef>
                <a:spcPts val="0"/>
              </a:spcBef>
              <a:spcAft>
                <a:spcPts val="0"/>
              </a:spcAft>
              <a:defRPr/>
            </a:pPr>
            <a:r>
              <a:rPr lang="en-US" dirty="0" err="1">
                <a:effectLst>
                  <a:outerShdw blurRad="38100" dist="38100" dir="2700000" algn="tl">
                    <a:srgbClr val="000000"/>
                  </a:outerShdw>
                </a:effectLst>
                <a:latin typeface="+mn-lt"/>
                <a:cs typeface="+mn-cs"/>
              </a:rPr>
              <a:t>SNe</a:t>
            </a:r>
            <a:r>
              <a:rPr lang="en-US" dirty="0">
                <a:effectLst>
                  <a:outerShdw blurRad="38100" dist="38100" dir="2700000" algn="tl">
                    <a:srgbClr val="000000"/>
                  </a:outerShdw>
                </a:effectLst>
                <a:latin typeface="+mn-lt"/>
                <a:cs typeface="+mn-cs"/>
              </a:rPr>
              <a:t> (all types)</a:t>
            </a:r>
          </a:p>
        </p:txBody>
      </p:sp>
      <p:sp>
        <p:nvSpPr>
          <p:cNvPr id="3359749" name="Rectangle 5"/>
          <p:cNvSpPr>
            <a:spLocks noChangeArrowheads="1"/>
          </p:cNvSpPr>
          <p:nvPr/>
        </p:nvSpPr>
        <p:spPr bwMode="auto">
          <a:xfrm>
            <a:off x="142875" y="1161256"/>
            <a:ext cx="8858250" cy="928688"/>
          </a:xfrm>
          <a:prstGeom prst="rect">
            <a:avLst/>
          </a:prstGeom>
          <a:solidFill>
            <a:srgbClr val="EAEAEA"/>
          </a:solidFill>
          <a:ln w="9525">
            <a:solidFill>
              <a:schemeClr val="tx1"/>
            </a:solidFill>
            <a:miter lim="800000"/>
            <a:headEnd/>
            <a:tailEnd/>
          </a:ln>
          <a:effectLst/>
        </p:spPr>
        <p:txBody>
          <a:bodyPr wrap="none" lIns="91434" tIns="45717" rIns="91434" bIns="45717" anchor="ctr"/>
          <a:lstStyle/>
          <a:p>
            <a:pPr defTabSz="913805" eaLnBrk="1" fontAlgn="auto" hangingPunct="1">
              <a:spcBef>
                <a:spcPts val="0"/>
              </a:spcBef>
              <a:spcAft>
                <a:spcPts val="0"/>
              </a:spcAft>
              <a:defRPr/>
            </a:pPr>
            <a:r>
              <a:rPr lang="en-US" dirty="0">
                <a:effectLst>
                  <a:outerShdw blurRad="38100" dist="38100" dir="2700000" algn="tl">
                    <a:srgbClr val="000000"/>
                  </a:outerShdw>
                </a:effectLst>
                <a:latin typeface="+mn-lt"/>
                <a:cs typeface="+mn-cs"/>
              </a:rPr>
              <a:t>SN statistics in</a:t>
            </a:r>
          </a:p>
          <a:p>
            <a:pPr defTabSz="913805" eaLnBrk="1" fontAlgn="auto" hangingPunct="1">
              <a:spcBef>
                <a:spcPts val="0"/>
              </a:spcBef>
              <a:spcAft>
                <a:spcPts val="0"/>
              </a:spcAft>
              <a:defRPr/>
            </a:pPr>
            <a:r>
              <a:rPr lang="en-US" dirty="0">
                <a:effectLst>
                  <a:outerShdw blurRad="38100" dist="38100" dir="2700000" algn="tl">
                    <a:srgbClr val="000000"/>
                  </a:outerShdw>
                </a:effectLst>
                <a:latin typeface="+mn-lt"/>
                <a:cs typeface="+mn-cs"/>
              </a:rPr>
              <a:t>external galaxies</a:t>
            </a:r>
          </a:p>
        </p:txBody>
      </p:sp>
      <p:sp>
        <p:nvSpPr>
          <p:cNvPr id="3359750" name="Rectangle 6"/>
          <p:cNvSpPr>
            <a:spLocks noChangeArrowheads="1"/>
          </p:cNvSpPr>
          <p:nvPr/>
        </p:nvSpPr>
        <p:spPr bwMode="auto">
          <a:xfrm>
            <a:off x="142875" y="4161631"/>
            <a:ext cx="8858250" cy="714375"/>
          </a:xfrm>
          <a:prstGeom prst="rect">
            <a:avLst/>
          </a:prstGeom>
          <a:solidFill>
            <a:srgbClr val="EAEAEA"/>
          </a:solidFill>
          <a:ln w="9525">
            <a:solidFill>
              <a:schemeClr val="tx1"/>
            </a:solidFill>
            <a:miter lim="800000"/>
            <a:headEnd/>
            <a:tailEnd/>
          </a:ln>
          <a:effectLst/>
        </p:spPr>
        <p:txBody>
          <a:bodyPr wrap="none" lIns="91434" tIns="45717" rIns="91434" bIns="45717" anchor="ctr"/>
          <a:lstStyle/>
          <a:p>
            <a:pPr defTabSz="913805" eaLnBrk="1" fontAlgn="auto" hangingPunct="1">
              <a:spcBef>
                <a:spcPts val="0"/>
              </a:spcBef>
              <a:spcAft>
                <a:spcPts val="0"/>
              </a:spcAft>
              <a:defRPr/>
            </a:pPr>
            <a:r>
              <a:rPr lang="en-US" dirty="0">
                <a:effectLst>
                  <a:outerShdw blurRad="38100" dist="38100" dir="2700000" algn="tl">
                    <a:srgbClr val="000000"/>
                  </a:outerShdw>
                </a:effectLst>
                <a:latin typeface="+mn-lt"/>
                <a:cs typeface="+mn-cs"/>
              </a:rPr>
              <a:t>No galactic neutrino</a:t>
            </a:r>
          </a:p>
          <a:p>
            <a:pPr defTabSz="913805" eaLnBrk="1" fontAlgn="auto" hangingPunct="1">
              <a:spcBef>
                <a:spcPts val="0"/>
              </a:spcBef>
              <a:spcAft>
                <a:spcPts val="0"/>
              </a:spcAft>
              <a:defRPr/>
            </a:pPr>
            <a:r>
              <a:rPr lang="en-US" dirty="0">
                <a:effectLst>
                  <a:outerShdw blurRad="38100" dist="38100" dir="2700000" algn="tl">
                    <a:srgbClr val="000000"/>
                  </a:outerShdw>
                </a:effectLst>
                <a:latin typeface="+mn-lt"/>
                <a:cs typeface="+mn-cs"/>
              </a:rPr>
              <a:t>burst since 1980</a:t>
            </a:r>
          </a:p>
        </p:txBody>
      </p:sp>
      <p:grpSp>
        <p:nvGrpSpPr>
          <p:cNvPr id="26631" name="Group 7"/>
          <p:cNvGrpSpPr>
            <a:grpSpLocks/>
          </p:cNvGrpSpPr>
          <p:nvPr/>
        </p:nvGrpSpPr>
        <p:grpSpPr bwMode="auto">
          <a:xfrm>
            <a:off x="2214563" y="1161256"/>
            <a:ext cx="4003675" cy="4572000"/>
            <a:chOff x="1488" y="480"/>
            <a:chExt cx="2690" cy="3072"/>
          </a:xfrm>
        </p:grpSpPr>
        <p:grpSp>
          <p:nvGrpSpPr>
            <p:cNvPr id="26655" name="Group 8"/>
            <p:cNvGrpSpPr>
              <a:grpSpLocks/>
            </p:cNvGrpSpPr>
            <p:nvPr/>
          </p:nvGrpSpPr>
          <p:grpSpPr bwMode="auto">
            <a:xfrm>
              <a:off x="1632" y="480"/>
              <a:ext cx="2400" cy="2592"/>
              <a:chOff x="1632" y="576"/>
              <a:chExt cx="2400" cy="3216"/>
            </a:xfrm>
          </p:grpSpPr>
          <p:sp>
            <p:nvSpPr>
              <p:cNvPr id="26668" name="Line 9"/>
              <p:cNvSpPr>
                <a:spLocks noChangeShapeType="1"/>
              </p:cNvSpPr>
              <p:nvPr/>
            </p:nvSpPr>
            <p:spPr bwMode="auto">
              <a:xfrm>
                <a:off x="1632" y="576"/>
                <a:ext cx="0" cy="3216"/>
              </a:xfrm>
              <a:prstGeom prst="line">
                <a:avLst/>
              </a:prstGeom>
              <a:noFill/>
              <a:ln w="50800">
                <a:solidFill>
                  <a:srgbClr val="008000"/>
                </a:solidFill>
                <a:round/>
                <a:headEnd/>
                <a:tailEnd/>
              </a:ln>
              <a:extLst>
                <a:ext uri="{909E8E84-426E-40DD-AFC4-6F175D3DCCD1}">
                  <a14:hiddenFill xmlns:a14="http://schemas.microsoft.com/office/drawing/2010/main">
                    <a:noFill/>
                  </a14:hiddenFill>
                </a:ext>
              </a:extLst>
            </p:spPr>
            <p:txBody>
              <a:bodyPr wrap="none"/>
              <a:lstStyle/>
              <a:p>
                <a:endParaRPr lang="zh-CN" altLang="en-US"/>
              </a:p>
            </p:txBody>
          </p:sp>
          <p:sp>
            <p:nvSpPr>
              <p:cNvPr id="26669" name="Line 10"/>
              <p:cNvSpPr>
                <a:spLocks noChangeShapeType="1"/>
              </p:cNvSpPr>
              <p:nvPr/>
            </p:nvSpPr>
            <p:spPr bwMode="auto">
              <a:xfrm flipH="1">
                <a:off x="1872" y="576"/>
                <a:ext cx="0" cy="3216"/>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wrap="none"/>
              <a:lstStyle/>
              <a:p>
                <a:endParaRPr lang="zh-CN" altLang="en-US"/>
              </a:p>
            </p:txBody>
          </p:sp>
          <p:sp>
            <p:nvSpPr>
              <p:cNvPr id="26670" name="Line 11"/>
              <p:cNvSpPr>
                <a:spLocks noChangeShapeType="1"/>
              </p:cNvSpPr>
              <p:nvPr/>
            </p:nvSpPr>
            <p:spPr bwMode="auto">
              <a:xfrm>
                <a:off x="2832" y="576"/>
                <a:ext cx="0" cy="3216"/>
              </a:xfrm>
              <a:prstGeom prst="line">
                <a:avLst/>
              </a:prstGeom>
              <a:noFill/>
              <a:ln w="50800">
                <a:solidFill>
                  <a:srgbClr val="008000"/>
                </a:solidFill>
                <a:round/>
                <a:headEnd/>
                <a:tailEnd/>
              </a:ln>
              <a:extLst>
                <a:ext uri="{909E8E84-426E-40DD-AFC4-6F175D3DCCD1}">
                  <a14:hiddenFill xmlns:a14="http://schemas.microsoft.com/office/drawing/2010/main">
                    <a:noFill/>
                  </a14:hiddenFill>
                </a:ext>
              </a:extLst>
            </p:spPr>
            <p:txBody>
              <a:bodyPr wrap="none"/>
              <a:lstStyle/>
              <a:p>
                <a:endParaRPr lang="zh-CN" altLang="en-US"/>
              </a:p>
            </p:txBody>
          </p:sp>
          <p:sp>
            <p:nvSpPr>
              <p:cNvPr id="26671" name="Line 12"/>
              <p:cNvSpPr>
                <a:spLocks noChangeShapeType="1"/>
              </p:cNvSpPr>
              <p:nvPr/>
            </p:nvSpPr>
            <p:spPr bwMode="auto">
              <a:xfrm>
                <a:off x="4032" y="576"/>
                <a:ext cx="0" cy="3216"/>
              </a:xfrm>
              <a:prstGeom prst="line">
                <a:avLst/>
              </a:prstGeom>
              <a:noFill/>
              <a:ln w="50800">
                <a:solidFill>
                  <a:srgbClr val="008000"/>
                </a:solidFill>
                <a:round/>
                <a:headEnd/>
                <a:tailEnd/>
              </a:ln>
              <a:extLst>
                <a:ext uri="{909E8E84-426E-40DD-AFC4-6F175D3DCCD1}">
                  <a14:hiddenFill xmlns:a14="http://schemas.microsoft.com/office/drawing/2010/main">
                    <a:noFill/>
                  </a14:hiddenFill>
                </a:ext>
              </a:extLst>
            </p:spPr>
            <p:txBody>
              <a:bodyPr wrap="none"/>
              <a:lstStyle/>
              <a:p>
                <a:endParaRPr lang="zh-CN" altLang="en-US"/>
              </a:p>
            </p:txBody>
          </p:sp>
          <p:sp>
            <p:nvSpPr>
              <p:cNvPr id="26672" name="Line 13"/>
              <p:cNvSpPr>
                <a:spLocks noChangeShapeType="1"/>
              </p:cNvSpPr>
              <p:nvPr/>
            </p:nvSpPr>
            <p:spPr bwMode="auto">
              <a:xfrm flipH="1">
                <a:off x="2112" y="576"/>
                <a:ext cx="0" cy="3216"/>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wrap="none"/>
              <a:lstStyle/>
              <a:p>
                <a:endParaRPr lang="zh-CN" altLang="en-US"/>
              </a:p>
            </p:txBody>
          </p:sp>
          <p:sp>
            <p:nvSpPr>
              <p:cNvPr id="26673" name="Line 14"/>
              <p:cNvSpPr>
                <a:spLocks noChangeShapeType="1"/>
              </p:cNvSpPr>
              <p:nvPr/>
            </p:nvSpPr>
            <p:spPr bwMode="auto">
              <a:xfrm flipH="1">
                <a:off x="2352" y="576"/>
                <a:ext cx="0" cy="3216"/>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wrap="none"/>
              <a:lstStyle/>
              <a:p>
                <a:endParaRPr lang="zh-CN" altLang="en-US"/>
              </a:p>
            </p:txBody>
          </p:sp>
          <p:sp>
            <p:nvSpPr>
              <p:cNvPr id="26674" name="Line 15"/>
              <p:cNvSpPr>
                <a:spLocks noChangeShapeType="1"/>
              </p:cNvSpPr>
              <p:nvPr/>
            </p:nvSpPr>
            <p:spPr bwMode="auto">
              <a:xfrm flipH="1">
                <a:off x="2592" y="576"/>
                <a:ext cx="0" cy="3216"/>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wrap="none"/>
              <a:lstStyle/>
              <a:p>
                <a:endParaRPr lang="zh-CN" altLang="en-US"/>
              </a:p>
            </p:txBody>
          </p:sp>
          <p:sp>
            <p:nvSpPr>
              <p:cNvPr id="26675" name="Line 16"/>
              <p:cNvSpPr>
                <a:spLocks noChangeShapeType="1"/>
              </p:cNvSpPr>
              <p:nvPr/>
            </p:nvSpPr>
            <p:spPr bwMode="auto">
              <a:xfrm flipH="1">
                <a:off x="3072" y="576"/>
                <a:ext cx="0" cy="3216"/>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wrap="none"/>
              <a:lstStyle/>
              <a:p>
                <a:endParaRPr lang="zh-CN" altLang="en-US"/>
              </a:p>
            </p:txBody>
          </p:sp>
          <p:sp>
            <p:nvSpPr>
              <p:cNvPr id="26676" name="Line 17"/>
              <p:cNvSpPr>
                <a:spLocks noChangeShapeType="1"/>
              </p:cNvSpPr>
              <p:nvPr/>
            </p:nvSpPr>
            <p:spPr bwMode="auto">
              <a:xfrm flipH="1">
                <a:off x="3312" y="576"/>
                <a:ext cx="0" cy="3216"/>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wrap="none"/>
              <a:lstStyle/>
              <a:p>
                <a:endParaRPr lang="zh-CN" altLang="en-US"/>
              </a:p>
            </p:txBody>
          </p:sp>
          <p:sp>
            <p:nvSpPr>
              <p:cNvPr id="26677" name="Line 18"/>
              <p:cNvSpPr>
                <a:spLocks noChangeShapeType="1"/>
              </p:cNvSpPr>
              <p:nvPr/>
            </p:nvSpPr>
            <p:spPr bwMode="auto">
              <a:xfrm flipH="1">
                <a:off x="3552" y="576"/>
                <a:ext cx="0" cy="3216"/>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wrap="none"/>
              <a:lstStyle/>
              <a:p>
                <a:endParaRPr lang="zh-CN" altLang="en-US"/>
              </a:p>
            </p:txBody>
          </p:sp>
          <p:sp>
            <p:nvSpPr>
              <p:cNvPr id="26678" name="Line 19"/>
              <p:cNvSpPr>
                <a:spLocks noChangeShapeType="1"/>
              </p:cNvSpPr>
              <p:nvPr/>
            </p:nvSpPr>
            <p:spPr bwMode="auto">
              <a:xfrm flipH="1">
                <a:off x="3792" y="576"/>
                <a:ext cx="0" cy="3216"/>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wrap="none"/>
              <a:lstStyle/>
              <a:p>
                <a:endParaRPr lang="zh-CN" altLang="en-US"/>
              </a:p>
            </p:txBody>
          </p:sp>
        </p:grpSp>
        <p:sp>
          <p:nvSpPr>
            <p:cNvPr id="3359764" name="Rectangle 20"/>
            <p:cNvSpPr>
              <a:spLocks noChangeArrowheads="1"/>
            </p:cNvSpPr>
            <p:nvPr/>
          </p:nvSpPr>
          <p:spPr bwMode="auto">
            <a:xfrm>
              <a:off x="1488" y="3072"/>
              <a:ext cx="2688" cy="480"/>
            </a:xfrm>
            <a:prstGeom prst="rect">
              <a:avLst/>
            </a:prstGeom>
            <a:solidFill>
              <a:srgbClr val="008000"/>
            </a:solidFill>
            <a:ln w="9525">
              <a:solidFill>
                <a:schemeClr val="tx1"/>
              </a:solidFill>
              <a:miter lim="800000"/>
              <a:headEnd/>
              <a:tailEnd/>
            </a:ln>
            <a:effectLst/>
          </p:spPr>
          <p:txBody>
            <a:bodyPr wrap="none" lIns="97530" tIns="48765" rIns="97530" bIns="48765" anchor="b"/>
            <a:lstStyle/>
            <a:p>
              <a:pPr defTabSz="913805" eaLnBrk="1" fontAlgn="auto" hangingPunct="1">
                <a:spcBef>
                  <a:spcPts val="0"/>
                </a:spcBef>
                <a:spcAft>
                  <a:spcPts val="0"/>
                </a:spcAft>
                <a:defRPr/>
              </a:pPr>
              <a:r>
                <a:rPr lang="en-US" dirty="0">
                  <a:solidFill>
                    <a:schemeClr val="bg1"/>
                  </a:solidFill>
                  <a:effectLst>
                    <a:outerShdw blurRad="38100" dist="38100" dir="2700000" algn="tl">
                      <a:srgbClr val="000000"/>
                    </a:outerShdw>
                  </a:effectLst>
                  <a:latin typeface="+mn-lt"/>
                  <a:cs typeface="+mn-cs"/>
                </a:rPr>
                <a:t>Core-collapse </a:t>
              </a:r>
              <a:r>
                <a:rPr lang="en-US" dirty="0" err="1">
                  <a:solidFill>
                    <a:schemeClr val="bg1"/>
                  </a:solidFill>
                  <a:effectLst>
                    <a:outerShdw blurRad="38100" dist="38100" dir="2700000" algn="tl">
                      <a:srgbClr val="000000"/>
                    </a:outerShdw>
                  </a:effectLst>
                  <a:latin typeface="+mn-lt"/>
                  <a:cs typeface="+mn-cs"/>
                </a:rPr>
                <a:t>SNe</a:t>
              </a:r>
              <a:r>
                <a:rPr lang="en-US" dirty="0">
                  <a:solidFill>
                    <a:schemeClr val="bg1"/>
                  </a:solidFill>
                  <a:effectLst>
                    <a:outerShdw blurRad="38100" dist="38100" dir="2700000" algn="tl">
                      <a:srgbClr val="000000"/>
                    </a:outerShdw>
                  </a:effectLst>
                  <a:latin typeface="+mn-lt"/>
                  <a:cs typeface="+mn-cs"/>
                </a:rPr>
                <a:t> per century</a:t>
              </a:r>
            </a:p>
          </p:txBody>
        </p:sp>
        <p:sp>
          <p:nvSpPr>
            <p:cNvPr id="3359765" name="Text Box 21"/>
            <p:cNvSpPr txBox="1">
              <a:spLocks noChangeArrowheads="1"/>
            </p:cNvSpPr>
            <p:nvPr/>
          </p:nvSpPr>
          <p:spPr bwMode="auto">
            <a:xfrm>
              <a:off x="1529" y="3081"/>
              <a:ext cx="208" cy="240"/>
            </a:xfrm>
            <a:prstGeom prst="rect">
              <a:avLst/>
            </a:prstGeom>
            <a:noFill/>
            <a:ln w="9525">
              <a:noFill/>
              <a:miter lim="800000"/>
              <a:headEnd/>
              <a:tailEnd/>
            </a:ln>
            <a:effectLst/>
          </p:spPr>
          <p:txBody>
            <a:bodyPr wrap="none" lIns="97530" tIns="48765" rIns="97530" bIns="48765" anchor="ctr"/>
            <a:lstStyle/>
            <a:p>
              <a:pPr defTabSz="913805" eaLnBrk="1" fontAlgn="auto" hangingPunct="1">
                <a:spcBef>
                  <a:spcPts val="0"/>
                </a:spcBef>
                <a:spcAft>
                  <a:spcPts val="0"/>
                </a:spcAft>
                <a:defRPr/>
              </a:pPr>
              <a:r>
                <a:rPr lang="en-US" dirty="0">
                  <a:solidFill>
                    <a:schemeClr val="bg1"/>
                  </a:solidFill>
                  <a:effectLst>
                    <a:outerShdw blurRad="38100" dist="38100" dir="2700000" algn="tl">
                      <a:srgbClr val="000000"/>
                    </a:outerShdw>
                  </a:effectLst>
                  <a:latin typeface="+mn-lt"/>
                  <a:cs typeface="+mn-cs"/>
                </a:rPr>
                <a:t>0</a:t>
              </a:r>
            </a:p>
          </p:txBody>
        </p:sp>
        <p:sp>
          <p:nvSpPr>
            <p:cNvPr id="3359766" name="Text Box 22"/>
            <p:cNvSpPr txBox="1">
              <a:spLocks noChangeArrowheads="1"/>
            </p:cNvSpPr>
            <p:nvPr/>
          </p:nvSpPr>
          <p:spPr bwMode="auto">
            <a:xfrm>
              <a:off x="1769" y="3081"/>
              <a:ext cx="208" cy="240"/>
            </a:xfrm>
            <a:prstGeom prst="rect">
              <a:avLst/>
            </a:prstGeom>
            <a:noFill/>
            <a:ln w="9525">
              <a:noFill/>
              <a:miter lim="800000"/>
              <a:headEnd/>
              <a:tailEnd/>
            </a:ln>
            <a:effectLst/>
          </p:spPr>
          <p:txBody>
            <a:bodyPr wrap="none" lIns="97530" tIns="48765" rIns="97530" bIns="48765" anchor="ctr"/>
            <a:lstStyle/>
            <a:p>
              <a:pPr defTabSz="913805" eaLnBrk="1" fontAlgn="auto" hangingPunct="1">
                <a:spcBef>
                  <a:spcPts val="0"/>
                </a:spcBef>
                <a:spcAft>
                  <a:spcPts val="0"/>
                </a:spcAft>
                <a:defRPr/>
              </a:pPr>
              <a:r>
                <a:rPr lang="en-US" dirty="0">
                  <a:solidFill>
                    <a:schemeClr val="bg1"/>
                  </a:solidFill>
                  <a:effectLst>
                    <a:outerShdw blurRad="38100" dist="38100" dir="2700000" algn="tl">
                      <a:srgbClr val="000000"/>
                    </a:outerShdw>
                  </a:effectLst>
                  <a:latin typeface="+mn-lt"/>
                  <a:cs typeface="+mn-cs"/>
                </a:rPr>
                <a:t>1</a:t>
              </a:r>
            </a:p>
          </p:txBody>
        </p:sp>
        <p:sp>
          <p:nvSpPr>
            <p:cNvPr id="3359767" name="Text Box 23"/>
            <p:cNvSpPr txBox="1">
              <a:spLocks noChangeArrowheads="1"/>
            </p:cNvSpPr>
            <p:nvPr/>
          </p:nvSpPr>
          <p:spPr bwMode="auto">
            <a:xfrm>
              <a:off x="2009" y="3081"/>
              <a:ext cx="208" cy="240"/>
            </a:xfrm>
            <a:prstGeom prst="rect">
              <a:avLst/>
            </a:prstGeom>
            <a:noFill/>
            <a:ln w="9525">
              <a:noFill/>
              <a:miter lim="800000"/>
              <a:headEnd/>
              <a:tailEnd/>
            </a:ln>
            <a:effectLst/>
          </p:spPr>
          <p:txBody>
            <a:bodyPr wrap="none" lIns="97530" tIns="48765" rIns="97530" bIns="48765" anchor="ctr"/>
            <a:lstStyle/>
            <a:p>
              <a:pPr defTabSz="913805" eaLnBrk="1" fontAlgn="auto" hangingPunct="1">
                <a:spcBef>
                  <a:spcPts val="0"/>
                </a:spcBef>
                <a:spcAft>
                  <a:spcPts val="0"/>
                </a:spcAft>
                <a:defRPr/>
              </a:pPr>
              <a:r>
                <a:rPr lang="en-US" dirty="0">
                  <a:solidFill>
                    <a:schemeClr val="bg1"/>
                  </a:solidFill>
                  <a:effectLst>
                    <a:outerShdw blurRad="38100" dist="38100" dir="2700000" algn="tl">
                      <a:srgbClr val="000000"/>
                    </a:outerShdw>
                  </a:effectLst>
                  <a:latin typeface="+mn-lt"/>
                  <a:cs typeface="+mn-cs"/>
                </a:rPr>
                <a:t>2</a:t>
              </a:r>
            </a:p>
          </p:txBody>
        </p:sp>
        <p:sp>
          <p:nvSpPr>
            <p:cNvPr id="3359768" name="Text Box 24"/>
            <p:cNvSpPr txBox="1">
              <a:spLocks noChangeArrowheads="1"/>
            </p:cNvSpPr>
            <p:nvPr/>
          </p:nvSpPr>
          <p:spPr bwMode="auto">
            <a:xfrm>
              <a:off x="2247" y="3081"/>
              <a:ext cx="209" cy="256"/>
            </a:xfrm>
            <a:prstGeom prst="rect">
              <a:avLst/>
            </a:prstGeom>
            <a:noFill/>
            <a:ln w="9525">
              <a:noFill/>
              <a:miter lim="800000"/>
              <a:headEnd/>
              <a:tailEnd/>
            </a:ln>
            <a:effectLst/>
          </p:spPr>
          <p:txBody>
            <a:bodyPr wrap="none" lIns="97530" tIns="48765" rIns="97530" bIns="48765" anchor="ctr"/>
            <a:lstStyle/>
            <a:p>
              <a:pPr defTabSz="913805" eaLnBrk="1" fontAlgn="auto" hangingPunct="1">
                <a:spcBef>
                  <a:spcPts val="0"/>
                </a:spcBef>
                <a:spcAft>
                  <a:spcPts val="0"/>
                </a:spcAft>
                <a:defRPr/>
              </a:pPr>
              <a:r>
                <a:rPr lang="en-US" sz="2000" dirty="0">
                  <a:solidFill>
                    <a:schemeClr val="bg1"/>
                  </a:solidFill>
                  <a:effectLst>
                    <a:outerShdw blurRad="38100" dist="38100" dir="2700000" algn="tl">
                      <a:srgbClr val="000000"/>
                    </a:outerShdw>
                  </a:effectLst>
                  <a:latin typeface="+mn-lt"/>
                  <a:cs typeface="+mn-cs"/>
                </a:rPr>
                <a:t>3</a:t>
              </a:r>
            </a:p>
          </p:txBody>
        </p:sp>
        <p:sp>
          <p:nvSpPr>
            <p:cNvPr id="3359769" name="Text Box 25"/>
            <p:cNvSpPr txBox="1">
              <a:spLocks noChangeArrowheads="1"/>
            </p:cNvSpPr>
            <p:nvPr/>
          </p:nvSpPr>
          <p:spPr bwMode="auto">
            <a:xfrm>
              <a:off x="2488" y="3081"/>
              <a:ext cx="207" cy="240"/>
            </a:xfrm>
            <a:prstGeom prst="rect">
              <a:avLst/>
            </a:prstGeom>
            <a:noFill/>
            <a:ln w="9525">
              <a:noFill/>
              <a:miter lim="800000"/>
              <a:headEnd/>
              <a:tailEnd/>
            </a:ln>
            <a:effectLst/>
          </p:spPr>
          <p:txBody>
            <a:bodyPr wrap="none" lIns="97530" tIns="48765" rIns="97530" bIns="48765" anchor="ctr"/>
            <a:lstStyle/>
            <a:p>
              <a:pPr defTabSz="913805" eaLnBrk="1" fontAlgn="auto" hangingPunct="1">
                <a:spcBef>
                  <a:spcPts val="0"/>
                </a:spcBef>
                <a:spcAft>
                  <a:spcPts val="0"/>
                </a:spcAft>
                <a:defRPr/>
              </a:pPr>
              <a:r>
                <a:rPr lang="en-US" dirty="0">
                  <a:solidFill>
                    <a:schemeClr val="bg1"/>
                  </a:solidFill>
                  <a:effectLst>
                    <a:outerShdw blurRad="38100" dist="38100" dir="2700000" algn="tl">
                      <a:srgbClr val="000000"/>
                    </a:outerShdw>
                  </a:effectLst>
                  <a:latin typeface="+mn-lt"/>
                  <a:cs typeface="+mn-cs"/>
                </a:rPr>
                <a:t>4</a:t>
              </a:r>
            </a:p>
          </p:txBody>
        </p:sp>
        <p:sp>
          <p:nvSpPr>
            <p:cNvPr id="3359770" name="Text Box 26"/>
            <p:cNvSpPr txBox="1">
              <a:spLocks noChangeArrowheads="1"/>
            </p:cNvSpPr>
            <p:nvPr/>
          </p:nvSpPr>
          <p:spPr bwMode="auto">
            <a:xfrm>
              <a:off x="2728" y="3081"/>
              <a:ext cx="207" cy="240"/>
            </a:xfrm>
            <a:prstGeom prst="rect">
              <a:avLst/>
            </a:prstGeom>
            <a:noFill/>
            <a:ln w="9525">
              <a:noFill/>
              <a:miter lim="800000"/>
              <a:headEnd/>
              <a:tailEnd/>
            </a:ln>
            <a:effectLst/>
          </p:spPr>
          <p:txBody>
            <a:bodyPr wrap="none" lIns="97530" tIns="48765" rIns="97530" bIns="48765" anchor="ctr"/>
            <a:lstStyle/>
            <a:p>
              <a:pPr defTabSz="913805" eaLnBrk="1" fontAlgn="auto" hangingPunct="1">
                <a:spcBef>
                  <a:spcPts val="0"/>
                </a:spcBef>
                <a:spcAft>
                  <a:spcPts val="0"/>
                </a:spcAft>
                <a:defRPr/>
              </a:pPr>
              <a:r>
                <a:rPr lang="en-US" dirty="0">
                  <a:solidFill>
                    <a:schemeClr val="bg1"/>
                  </a:solidFill>
                  <a:effectLst>
                    <a:outerShdw blurRad="38100" dist="38100" dir="2700000" algn="tl">
                      <a:srgbClr val="000000"/>
                    </a:outerShdw>
                  </a:effectLst>
                  <a:latin typeface="+mn-lt"/>
                  <a:cs typeface="+mn-cs"/>
                </a:rPr>
                <a:t>5</a:t>
              </a:r>
            </a:p>
          </p:txBody>
        </p:sp>
        <p:sp>
          <p:nvSpPr>
            <p:cNvPr id="3359771" name="Text Box 27"/>
            <p:cNvSpPr txBox="1">
              <a:spLocks noChangeArrowheads="1"/>
            </p:cNvSpPr>
            <p:nvPr/>
          </p:nvSpPr>
          <p:spPr bwMode="auto">
            <a:xfrm>
              <a:off x="2970" y="3081"/>
              <a:ext cx="208" cy="240"/>
            </a:xfrm>
            <a:prstGeom prst="rect">
              <a:avLst/>
            </a:prstGeom>
            <a:noFill/>
            <a:ln w="9525">
              <a:noFill/>
              <a:miter lim="800000"/>
              <a:headEnd/>
              <a:tailEnd/>
            </a:ln>
            <a:effectLst/>
          </p:spPr>
          <p:txBody>
            <a:bodyPr wrap="none" lIns="97530" tIns="48765" rIns="97530" bIns="48765" anchor="ctr"/>
            <a:lstStyle/>
            <a:p>
              <a:pPr defTabSz="913805" eaLnBrk="1" fontAlgn="auto" hangingPunct="1">
                <a:spcBef>
                  <a:spcPts val="0"/>
                </a:spcBef>
                <a:spcAft>
                  <a:spcPts val="0"/>
                </a:spcAft>
                <a:defRPr/>
              </a:pPr>
              <a:r>
                <a:rPr lang="en-US" dirty="0">
                  <a:solidFill>
                    <a:schemeClr val="bg1"/>
                  </a:solidFill>
                  <a:effectLst>
                    <a:outerShdw blurRad="38100" dist="38100" dir="2700000" algn="tl">
                      <a:srgbClr val="000000"/>
                    </a:outerShdw>
                  </a:effectLst>
                  <a:latin typeface="+mn-lt"/>
                  <a:cs typeface="+mn-cs"/>
                </a:rPr>
                <a:t>6</a:t>
              </a:r>
            </a:p>
          </p:txBody>
        </p:sp>
        <p:sp>
          <p:nvSpPr>
            <p:cNvPr id="3359772" name="Text Box 28"/>
            <p:cNvSpPr txBox="1">
              <a:spLocks noChangeArrowheads="1"/>
            </p:cNvSpPr>
            <p:nvPr/>
          </p:nvSpPr>
          <p:spPr bwMode="auto">
            <a:xfrm>
              <a:off x="3207" y="3072"/>
              <a:ext cx="210" cy="249"/>
            </a:xfrm>
            <a:prstGeom prst="rect">
              <a:avLst/>
            </a:prstGeom>
            <a:noFill/>
            <a:ln w="9525">
              <a:noFill/>
              <a:miter lim="800000"/>
              <a:headEnd/>
              <a:tailEnd/>
            </a:ln>
            <a:effectLst/>
          </p:spPr>
          <p:txBody>
            <a:bodyPr wrap="none" lIns="97530" tIns="48765" rIns="97530" bIns="48765" anchor="ctr"/>
            <a:lstStyle/>
            <a:p>
              <a:pPr defTabSz="913805" eaLnBrk="1" fontAlgn="auto" hangingPunct="1">
                <a:spcBef>
                  <a:spcPts val="0"/>
                </a:spcBef>
                <a:spcAft>
                  <a:spcPts val="0"/>
                </a:spcAft>
                <a:defRPr/>
              </a:pPr>
              <a:r>
                <a:rPr lang="en-US" sz="2000" dirty="0">
                  <a:solidFill>
                    <a:schemeClr val="bg1"/>
                  </a:solidFill>
                  <a:effectLst>
                    <a:outerShdw blurRad="38100" dist="38100" dir="2700000" algn="tl">
                      <a:srgbClr val="000000"/>
                    </a:outerShdw>
                  </a:effectLst>
                  <a:latin typeface="+mn-lt"/>
                  <a:cs typeface="+mn-cs"/>
                </a:rPr>
                <a:t>7</a:t>
              </a:r>
            </a:p>
          </p:txBody>
        </p:sp>
        <p:sp>
          <p:nvSpPr>
            <p:cNvPr id="3359773" name="Text Box 29"/>
            <p:cNvSpPr txBox="1">
              <a:spLocks noChangeArrowheads="1"/>
            </p:cNvSpPr>
            <p:nvPr/>
          </p:nvSpPr>
          <p:spPr bwMode="auto">
            <a:xfrm>
              <a:off x="3447" y="3072"/>
              <a:ext cx="210" cy="249"/>
            </a:xfrm>
            <a:prstGeom prst="rect">
              <a:avLst/>
            </a:prstGeom>
            <a:noFill/>
            <a:ln w="9525">
              <a:noFill/>
              <a:miter lim="800000"/>
              <a:headEnd/>
              <a:tailEnd/>
            </a:ln>
            <a:effectLst/>
          </p:spPr>
          <p:txBody>
            <a:bodyPr wrap="none" lIns="97530" tIns="48765" rIns="97530" bIns="48765" anchor="ctr"/>
            <a:lstStyle/>
            <a:p>
              <a:pPr defTabSz="913805" eaLnBrk="1" fontAlgn="auto" hangingPunct="1">
                <a:spcBef>
                  <a:spcPts val="0"/>
                </a:spcBef>
                <a:spcAft>
                  <a:spcPts val="0"/>
                </a:spcAft>
                <a:defRPr/>
              </a:pPr>
              <a:r>
                <a:rPr lang="en-US" sz="2000" dirty="0">
                  <a:solidFill>
                    <a:schemeClr val="bg1"/>
                  </a:solidFill>
                  <a:effectLst>
                    <a:outerShdw blurRad="38100" dist="38100" dir="2700000" algn="tl">
                      <a:srgbClr val="000000"/>
                    </a:outerShdw>
                  </a:effectLst>
                  <a:latin typeface="+mn-lt"/>
                  <a:cs typeface="+mn-cs"/>
                </a:rPr>
                <a:t>8</a:t>
              </a:r>
            </a:p>
          </p:txBody>
        </p:sp>
        <p:sp>
          <p:nvSpPr>
            <p:cNvPr id="3359774" name="Text Box 30"/>
            <p:cNvSpPr txBox="1">
              <a:spLocks noChangeArrowheads="1"/>
            </p:cNvSpPr>
            <p:nvPr/>
          </p:nvSpPr>
          <p:spPr bwMode="auto">
            <a:xfrm>
              <a:off x="3696" y="3081"/>
              <a:ext cx="206" cy="240"/>
            </a:xfrm>
            <a:prstGeom prst="rect">
              <a:avLst/>
            </a:prstGeom>
            <a:noFill/>
            <a:ln w="9525">
              <a:noFill/>
              <a:miter lim="800000"/>
              <a:headEnd/>
              <a:tailEnd/>
            </a:ln>
            <a:effectLst/>
          </p:spPr>
          <p:txBody>
            <a:bodyPr wrap="none" lIns="97530" tIns="48765" rIns="97530" bIns="48765" anchor="ctr"/>
            <a:lstStyle/>
            <a:p>
              <a:pPr defTabSz="913805" eaLnBrk="1" fontAlgn="auto" hangingPunct="1">
                <a:spcBef>
                  <a:spcPts val="0"/>
                </a:spcBef>
                <a:spcAft>
                  <a:spcPts val="0"/>
                </a:spcAft>
                <a:defRPr/>
              </a:pPr>
              <a:r>
                <a:rPr lang="en-US" dirty="0">
                  <a:solidFill>
                    <a:schemeClr val="bg1"/>
                  </a:solidFill>
                  <a:effectLst>
                    <a:outerShdw blurRad="38100" dist="38100" dir="2700000" algn="tl">
                      <a:srgbClr val="000000"/>
                    </a:outerShdw>
                  </a:effectLst>
                  <a:latin typeface="+mn-lt"/>
                  <a:cs typeface="+mn-cs"/>
                </a:rPr>
                <a:t>9</a:t>
              </a:r>
            </a:p>
          </p:txBody>
        </p:sp>
        <p:sp>
          <p:nvSpPr>
            <p:cNvPr id="3359775" name="Text Box 31"/>
            <p:cNvSpPr txBox="1">
              <a:spLocks noChangeArrowheads="1"/>
            </p:cNvSpPr>
            <p:nvPr/>
          </p:nvSpPr>
          <p:spPr bwMode="auto">
            <a:xfrm>
              <a:off x="3888" y="3081"/>
              <a:ext cx="290" cy="240"/>
            </a:xfrm>
            <a:prstGeom prst="rect">
              <a:avLst/>
            </a:prstGeom>
            <a:noFill/>
            <a:ln w="9525">
              <a:noFill/>
              <a:miter lim="800000"/>
              <a:headEnd/>
              <a:tailEnd/>
            </a:ln>
            <a:effectLst/>
          </p:spPr>
          <p:txBody>
            <a:bodyPr wrap="none" lIns="97530" tIns="48765" rIns="97530" bIns="48765" anchor="ctr"/>
            <a:lstStyle/>
            <a:p>
              <a:pPr defTabSz="913805" eaLnBrk="1" fontAlgn="auto" hangingPunct="1">
                <a:spcBef>
                  <a:spcPts val="0"/>
                </a:spcBef>
                <a:spcAft>
                  <a:spcPts val="0"/>
                </a:spcAft>
                <a:defRPr/>
              </a:pPr>
              <a:r>
                <a:rPr lang="en-US" dirty="0">
                  <a:solidFill>
                    <a:schemeClr val="bg1"/>
                  </a:solidFill>
                  <a:effectLst>
                    <a:outerShdw blurRad="38100" dist="38100" dir="2700000" algn="tl">
                      <a:srgbClr val="000000"/>
                    </a:outerShdw>
                  </a:effectLst>
                  <a:latin typeface="+mn-lt"/>
                  <a:cs typeface="+mn-cs"/>
                </a:rPr>
                <a:t>10</a:t>
              </a:r>
            </a:p>
          </p:txBody>
        </p:sp>
      </p:grpSp>
      <p:grpSp>
        <p:nvGrpSpPr>
          <p:cNvPr id="26632" name="Group 32"/>
          <p:cNvGrpSpPr>
            <a:grpSpLocks/>
          </p:cNvGrpSpPr>
          <p:nvPr/>
        </p:nvGrpSpPr>
        <p:grpSpPr bwMode="auto">
          <a:xfrm>
            <a:off x="3000375" y="1304131"/>
            <a:ext cx="642938" cy="285750"/>
            <a:chOff x="4248" y="528"/>
            <a:chExt cx="432" cy="192"/>
          </a:xfrm>
        </p:grpSpPr>
        <p:sp>
          <p:nvSpPr>
            <p:cNvPr id="26653" name="Rectangle 33"/>
            <p:cNvSpPr>
              <a:spLocks noChangeArrowheads="1"/>
            </p:cNvSpPr>
            <p:nvPr/>
          </p:nvSpPr>
          <p:spPr bwMode="auto">
            <a:xfrm flipH="1">
              <a:off x="4248" y="528"/>
              <a:ext cx="432" cy="192"/>
            </a:xfrm>
            <a:prstGeom prst="rec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6654" name="Oval 34"/>
            <p:cNvSpPr>
              <a:spLocks noChangeAspect="1" noChangeArrowheads="1"/>
            </p:cNvSpPr>
            <p:nvPr/>
          </p:nvSpPr>
          <p:spPr bwMode="auto">
            <a:xfrm>
              <a:off x="4368" y="528"/>
              <a:ext cx="192" cy="192"/>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sp>
        <p:nvSpPr>
          <p:cNvPr id="3359779" name="Rectangle 35"/>
          <p:cNvSpPr>
            <a:spLocks noChangeArrowheads="1"/>
          </p:cNvSpPr>
          <p:nvPr/>
        </p:nvSpPr>
        <p:spPr bwMode="auto">
          <a:xfrm>
            <a:off x="5357813" y="1304131"/>
            <a:ext cx="3571875" cy="285750"/>
          </a:xfrm>
          <a:prstGeom prst="rect">
            <a:avLst/>
          </a:prstGeom>
          <a:solidFill>
            <a:srgbClr val="4D4D4D"/>
          </a:solidFill>
          <a:ln w="9525">
            <a:solidFill>
              <a:schemeClr val="tx1"/>
            </a:solidFill>
            <a:miter lim="800000"/>
            <a:headEnd/>
            <a:tailEnd/>
          </a:ln>
          <a:effectLst/>
        </p:spPr>
        <p:txBody>
          <a:bodyPr wrap="none" lIns="91434" tIns="45717" rIns="91434" bIns="45717" anchor="ctr"/>
          <a:lstStyle/>
          <a:p>
            <a:pPr defTabSz="913805" eaLnBrk="1" fontAlgn="auto" hangingPunct="1">
              <a:spcBef>
                <a:spcPts val="0"/>
              </a:spcBef>
              <a:spcAft>
                <a:spcPts val="0"/>
              </a:spcAft>
              <a:defRPr/>
            </a:pPr>
            <a:r>
              <a:rPr lang="en-US" dirty="0">
                <a:solidFill>
                  <a:schemeClr val="bg1"/>
                </a:solidFill>
                <a:effectLst>
                  <a:outerShdw blurRad="38100" dist="38100" dir="2700000" algn="tl">
                    <a:srgbClr val="000000"/>
                  </a:outerShdw>
                </a:effectLst>
                <a:latin typeface="+mn-lt"/>
                <a:cs typeface="+mn-cs"/>
              </a:rPr>
              <a:t>van den Bergh &amp; McClure (1994)</a:t>
            </a:r>
          </a:p>
        </p:txBody>
      </p:sp>
      <p:grpSp>
        <p:nvGrpSpPr>
          <p:cNvPr id="26634" name="Group 36"/>
          <p:cNvGrpSpPr>
            <a:grpSpLocks/>
          </p:cNvGrpSpPr>
          <p:nvPr/>
        </p:nvGrpSpPr>
        <p:grpSpPr bwMode="auto">
          <a:xfrm>
            <a:off x="2714625" y="1661319"/>
            <a:ext cx="714375" cy="285750"/>
            <a:chOff x="1824" y="768"/>
            <a:chExt cx="480" cy="192"/>
          </a:xfrm>
        </p:grpSpPr>
        <p:sp>
          <p:nvSpPr>
            <p:cNvPr id="26651" name="Rectangle 37"/>
            <p:cNvSpPr>
              <a:spLocks noChangeArrowheads="1"/>
            </p:cNvSpPr>
            <p:nvPr/>
          </p:nvSpPr>
          <p:spPr bwMode="auto">
            <a:xfrm flipH="1">
              <a:off x="1824" y="768"/>
              <a:ext cx="480" cy="192"/>
            </a:xfrm>
            <a:prstGeom prst="rec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6652" name="Oval 38"/>
            <p:cNvSpPr>
              <a:spLocks noChangeAspect="1" noChangeArrowheads="1"/>
            </p:cNvSpPr>
            <p:nvPr/>
          </p:nvSpPr>
          <p:spPr bwMode="auto">
            <a:xfrm>
              <a:off x="1968" y="768"/>
              <a:ext cx="192" cy="192"/>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sp>
        <p:nvSpPr>
          <p:cNvPr id="3359783" name="Rectangle 39"/>
          <p:cNvSpPr>
            <a:spLocks noChangeArrowheads="1"/>
          </p:cNvSpPr>
          <p:nvPr/>
        </p:nvSpPr>
        <p:spPr bwMode="auto">
          <a:xfrm>
            <a:off x="5357813" y="1661319"/>
            <a:ext cx="3571875" cy="285750"/>
          </a:xfrm>
          <a:prstGeom prst="rect">
            <a:avLst/>
          </a:prstGeom>
          <a:solidFill>
            <a:srgbClr val="4D4D4D"/>
          </a:solidFill>
          <a:ln w="9525">
            <a:solidFill>
              <a:schemeClr val="tx1"/>
            </a:solidFill>
            <a:miter lim="800000"/>
            <a:headEnd/>
            <a:tailEnd/>
          </a:ln>
          <a:effectLst/>
        </p:spPr>
        <p:txBody>
          <a:bodyPr wrap="none" lIns="91434" tIns="45717" rIns="91434" bIns="45717" anchor="ctr"/>
          <a:lstStyle/>
          <a:p>
            <a:pPr defTabSz="913805" eaLnBrk="1" fontAlgn="auto" hangingPunct="1">
              <a:spcBef>
                <a:spcPts val="0"/>
              </a:spcBef>
              <a:spcAft>
                <a:spcPts val="0"/>
              </a:spcAft>
              <a:defRPr/>
            </a:pPr>
            <a:r>
              <a:rPr lang="en-US" dirty="0" err="1">
                <a:solidFill>
                  <a:schemeClr val="bg1"/>
                </a:solidFill>
                <a:effectLst>
                  <a:outerShdw blurRad="38100" dist="38100" dir="2700000" algn="tl">
                    <a:srgbClr val="000000"/>
                  </a:outerShdw>
                </a:effectLst>
                <a:latin typeface="+mn-lt"/>
                <a:cs typeface="+mn-cs"/>
              </a:rPr>
              <a:t>Cappellaro</a:t>
            </a:r>
            <a:r>
              <a:rPr lang="en-US" dirty="0">
                <a:solidFill>
                  <a:schemeClr val="bg1"/>
                </a:solidFill>
                <a:effectLst>
                  <a:outerShdw blurRad="38100" dist="38100" dir="2700000" algn="tl">
                    <a:srgbClr val="000000"/>
                  </a:outerShdw>
                </a:effectLst>
                <a:latin typeface="+mn-lt"/>
                <a:cs typeface="+mn-cs"/>
              </a:rPr>
              <a:t> &amp; </a:t>
            </a:r>
            <a:r>
              <a:rPr lang="en-US" dirty="0" err="1">
                <a:solidFill>
                  <a:schemeClr val="bg1"/>
                </a:solidFill>
                <a:effectLst>
                  <a:outerShdw blurRad="38100" dist="38100" dir="2700000" algn="tl">
                    <a:srgbClr val="000000"/>
                  </a:outerShdw>
                </a:effectLst>
                <a:latin typeface="+mn-lt"/>
                <a:cs typeface="+mn-cs"/>
              </a:rPr>
              <a:t>Turatto</a:t>
            </a:r>
            <a:r>
              <a:rPr lang="en-US" dirty="0">
                <a:solidFill>
                  <a:schemeClr val="bg1"/>
                </a:solidFill>
                <a:effectLst>
                  <a:outerShdw blurRad="38100" dist="38100" dir="2700000" algn="tl">
                    <a:srgbClr val="000000"/>
                  </a:outerShdw>
                </a:effectLst>
                <a:latin typeface="+mn-lt"/>
                <a:cs typeface="+mn-cs"/>
              </a:rPr>
              <a:t> (2000)</a:t>
            </a:r>
          </a:p>
        </p:txBody>
      </p:sp>
      <p:grpSp>
        <p:nvGrpSpPr>
          <p:cNvPr id="26636" name="Group 40"/>
          <p:cNvGrpSpPr>
            <a:grpSpLocks/>
          </p:cNvGrpSpPr>
          <p:nvPr/>
        </p:nvGrpSpPr>
        <p:grpSpPr bwMode="auto">
          <a:xfrm>
            <a:off x="2714625" y="2447131"/>
            <a:ext cx="785813" cy="285750"/>
            <a:chOff x="4440" y="1296"/>
            <a:chExt cx="528" cy="192"/>
          </a:xfrm>
        </p:grpSpPr>
        <p:sp>
          <p:nvSpPr>
            <p:cNvPr id="26649" name="Rectangle 41"/>
            <p:cNvSpPr>
              <a:spLocks noChangeArrowheads="1"/>
            </p:cNvSpPr>
            <p:nvPr/>
          </p:nvSpPr>
          <p:spPr bwMode="auto">
            <a:xfrm flipH="1">
              <a:off x="4440" y="1296"/>
              <a:ext cx="528" cy="192"/>
            </a:xfrm>
            <a:prstGeom prst="rec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6650" name="Oval 42"/>
            <p:cNvSpPr>
              <a:spLocks noChangeAspect="1" noChangeArrowheads="1"/>
            </p:cNvSpPr>
            <p:nvPr/>
          </p:nvSpPr>
          <p:spPr bwMode="auto">
            <a:xfrm>
              <a:off x="4608" y="1296"/>
              <a:ext cx="192" cy="192"/>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sp>
        <p:nvSpPr>
          <p:cNvPr id="3359787" name="Rectangle 43"/>
          <p:cNvSpPr>
            <a:spLocks noChangeArrowheads="1"/>
          </p:cNvSpPr>
          <p:nvPr/>
        </p:nvSpPr>
        <p:spPr bwMode="auto">
          <a:xfrm>
            <a:off x="6143625" y="2447131"/>
            <a:ext cx="2786063" cy="285750"/>
          </a:xfrm>
          <a:prstGeom prst="rect">
            <a:avLst/>
          </a:prstGeom>
          <a:solidFill>
            <a:srgbClr val="4D4D4D"/>
          </a:solidFill>
          <a:ln w="9525">
            <a:solidFill>
              <a:schemeClr val="tx1"/>
            </a:solidFill>
            <a:miter lim="800000"/>
            <a:headEnd/>
            <a:tailEnd/>
          </a:ln>
          <a:effectLst/>
        </p:spPr>
        <p:txBody>
          <a:bodyPr wrap="none" lIns="91434" tIns="45717" rIns="91434" bIns="45717" anchor="ctr"/>
          <a:lstStyle/>
          <a:p>
            <a:pPr defTabSz="913805" eaLnBrk="1" fontAlgn="auto" hangingPunct="1">
              <a:spcBef>
                <a:spcPts val="0"/>
              </a:spcBef>
              <a:spcAft>
                <a:spcPts val="0"/>
              </a:spcAft>
              <a:defRPr/>
            </a:pPr>
            <a:r>
              <a:rPr lang="en-US" dirty="0">
                <a:solidFill>
                  <a:schemeClr val="bg1"/>
                </a:solidFill>
                <a:effectLst>
                  <a:outerShdw blurRad="38100" dist="38100" dir="2700000" algn="tl">
                    <a:srgbClr val="000000"/>
                  </a:outerShdw>
                </a:effectLst>
                <a:latin typeface="+mn-lt"/>
                <a:cs typeface="+mn-cs"/>
              </a:rPr>
              <a:t>Diehl et al. (2006)</a:t>
            </a:r>
          </a:p>
        </p:txBody>
      </p:sp>
      <p:sp>
        <p:nvSpPr>
          <p:cNvPr id="3359788" name="Rectangle 44"/>
          <p:cNvSpPr>
            <a:spLocks noChangeArrowheads="1"/>
          </p:cNvSpPr>
          <p:nvPr/>
        </p:nvSpPr>
        <p:spPr bwMode="auto">
          <a:xfrm>
            <a:off x="6143625" y="3590131"/>
            <a:ext cx="2786063" cy="285750"/>
          </a:xfrm>
          <a:prstGeom prst="rect">
            <a:avLst/>
          </a:prstGeom>
          <a:solidFill>
            <a:srgbClr val="4D4D4D"/>
          </a:solidFill>
          <a:ln w="9525">
            <a:solidFill>
              <a:schemeClr val="tx1"/>
            </a:solidFill>
            <a:miter lim="800000"/>
            <a:headEnd/>
            <a:tailEnd/>
          </a:ln>
          <a:effectLst/>
        </p:spPr>
        <p:txBody>
          <a:bodyPr wrap="none" lIns="91434" tIns="45717" rIns="91434" bIns="45717" anchor="ctr"/>
          <a:lstStyle/>
          <a:p>
            <a:pPr defTabSz="913805" eaLnBrk="1" fontAlgn="auto" hangingPunct="1">
              <a:spcBef>
                <a:spcPts val="0"/>
              </a:spcBef>
              <a:spcAft>
                <a:spcPts val="0"/>
              </a:spcAft>
              <a:defRPr/>
            </a:pPr>
            <a:r>
              <a:rPr lang="en-US" dirty="0" err="1">
                <a:solidFill>
                  <a:schemeClr val="bg1"/>
                </a:solidFill>
                <a:effectLst>
                  <a:outerShdw blurRad="38100" dist="38100" dir="2700000" algn="tl">
                    <a:srgbClr val="000000"/>
                  </a:outerShdw>
                </a:effectLst>
                <a:latin typeface="+mn-lt"/>
                <a:cs typeface="+mn-cs"/>
              </a:rPr>
              <a:t>Tammann</a:t>
            </a:r>
            <a:r>
              <a:rPr lang="en-US" dirty="0">
                <a:solidFill>
                  <a:schemeClr val="bg1"/>
                </a:solidFill>
                <a:effectLst>
                  <a:outerShdw blurRad="38100" dist="38100" dir="2700000" algn="tl">
                    <a:srgbClr val="000000"/>
                  </a:outerShdw>
                </a:effectLst>
                <a:latin typeface="+mn-lt"/>
                <a:cs typeface="+mn-cs"/>
              </a:rPr>
              <a:t> et al. (1994)</a:t>
            </a:r>
          </a:p>
        </p:txBody>
      </p:sp>
      <p:sp>
        <p:nvSpPr>
          <p:cNvPr id="3359789" name="Rectangle 45"/>
          <p:cNvSpPr>
            <a:spLocks noChangeArrowheads="1"/>
          </p:cNvSpPr>
          <p:nvPr/>
        </p:nvSpPr>
        <p:spPr bwMode="auto">
          <a:xfrm>
            <a:off x="6143625" y="3232944"/>
            <a:ext cx="2786063" cy="285750"/>
          </a:xfrm>
          <a:prstGeom prst="rect">
            <a:avLst/>
          </a:prstGeom>
          <a:solidFill>
            <a:srgbClr val="4D4D4D"/>
          </a:solidFill>
          <a:ln w="9525">
            <a:solidFill>
              <a:schemeClr val="tx1"/>
            </a:solidFill>
            <a:miter lim="800000"/>
            <a:headEnd/>
            <a:tailEnd/>
          </a:ln>
          <a:effectLst/>
        </p:spPr>
        <p:txBody>
          <a:bodyPr wrap="none" lIns="91434" tIns="45717" rIns="91434" bIns="45717" anchor="ctr"/>
          <a:lstStyle/>
          <a:p>
            <a:pPr defTabSz="913805" eaLnBrk="1" fontAlgn="auto" hangingPunct="1">
              <a:spcBef>
                <a:spcPts val="0"/>
              </a:spcBef>
              <a:spcAft>
                <a:spcPts val="0"/>
              </a:spcAft>
              <a:defRPr/>
            </a:pPr>
            <a:r>
              <a:rPr lang="en-US" dirty="0">
                <a:solidFill>
                  <a:schemeClr val="bg1"/>
                </a:solidFill>
                <a:effectLst>
                  <a:outerShdw blurRad="38100" dist="38100" dir="2700000" algn="tl">
                    <a:srgbClr val="000000"/>
                  </a:outerShdw>
                </a:effectLst>
                <a:latin typeface="+mn-lt"/>
                <a:cs typeface="+mn-cs"/>
              </a:rPr>
              <a:t>Strom (1994)</a:t>
            </a:r>
          </a:p>
        </p:txBody>
      </p:sp>
      <p:grpSp>
        <p:nvGrpSpPr>
          <p:cNvPr id="26640" name="Group 46"/>
          <p:cNvGrpSpPr>
            <a:grpSpLocks/>
          </p:cNvGrpSpPr>
          <p:nvPr/>
        </p:nvGrpSpPr>
        <p:grpSpPr bwMode="auto">
          <a:xfrm>
            <a:off x="3857625" y="3232944"/>
            <a:ext cx="1209675" cy="285750"/>
            <a:chOff x="2592" y="1872"/>
            <a:chExt cx="813" cy="192"/>
          </a:xfrm>
        </p:grpSpPr>
        <p:sp>
          <p:nvSpPr>
            <p:cNvPr id="26647" name="Rectangle 47"/>
            <p:cNvSpPr>
              <a:spLocks noChangeArrowheads="1"/>
            </p:cNvSpPr>
            <p:nvPr/>
          </p:nvSpPr>
          <p:spPr bwMode="auto">
            <a:xfrm flipH="1">
              <a:off x="2592" y="1872"/>
              <a:ext cx="813" cy="192"/>
            </a:xfrm>
            <a:prstGeom prst="rec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6648" name="Oval 48"/>
            <p:cNvSpPr>
              <a:spLocks noChangeAspect="1" noChangeArrowheads="1"/>
            </p:cNvSpPr>
            <p:nvPr/>
          </p:nvSpPr>
          <p:spPr bwMode="auto">
            <a:xfrm>
              <a:off x="2904" y="1872"/>
              <a:ext cx="192" cy="192"/>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grpSp>
        <p:nvGrpSpPr>
          <p:cNvPr id="26641" name="Group 49"/>
          <p:cNvGrpSpPr>
            <a:grpSpLocks/>
          </p:cNvGrpSpPr>
          <p:nvPr/>
        </p:nvGrpSpPr>
        <p:grpSpPr bwMode="auto">
          <a:xfrm>
            <a:off x="3214688" y="3590131"/>
            <a:ext cx="1201737" cy="285750"/>
            <a:chOff x="2160" y="2112"/>
            <a:chExt cx="807" cy="192"/>
          </a:xfrm>
        </p:grpSpPr>
        <p:sp>
          <p:nvSpPr>
            <p:cNvPr id="26645" name="Rectangle 50"/>
            <p:cNvSpPr>
              <a:spLocks noChangeArrowheads="1"/>
            </p:cNvSpPr>
            <p:nvPr/>
          </p:nvSpPr>
          <p:spPr bwMode="auto">
            <a:xfrm flipH="1">
              <a:off x="2160" y="2112"/>
              <a:ext cx="807" cy="192"/>
            </a:xfrm>
            <a:prstGeom prst="rec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6646" name="Oval 51"/>
            <p:cNvSpPr>
              <a:spLocks noChangeAspect="1" noChangeArrowheads="1"/>
            </p:cNvSpPr>
            <p:nvPr/>
          </p:nvSpPr>
          <p:spPr bwMode="auto">
            <a:xfrm>
              <a:off x="2478" y="2112"/>
              <a:ext cx="192" cy="192"/>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sp>
        <p:nvSpPr>
          <p:cNvPr id="3359796" name="Rectangle 52"/>
          <p:cNvSpPr>
            <a:spLocks noChangeArrowheads="1"/>
          </p:cNvSpPr>
          <p:nvPr/>
        </p:nvSpPr>
        <p:spPr bwMode="auto">
          <a:xfrm flipH="1">
            <a:off x="2428875" y="4375944"/>
            <a:ext cx="3303588" cy="285750"/>
          </a:xfrm>
          <a:prstGeom prst="rect">
            <a:avLst/>
          </a:prstGeom>
          <a:solidFill>
            <a:srgbClr val="FF0000"/>
          </a:solidFill>
          <a:ln w="9525">
            <a:solidFill>
              <a:schemeClr val="tx1"/>
            </a:solidFill>
            <a:miter lim="800000"/>
            <a:headEnd/>
            <a:tailEnd/>
          </a:ln>
          <a:effectLst/>
        </p:spPr>
        <p:txBody>
          <a:bodyPr wrap="none" lIns="85725" tIns="42863" rIns="85725" bIns="42863" anchor="ctr"/>
          <a:lstStyle/>
          <a:p>
            <a:pPr eaLnBrk="1" fontAlgn="auto" hangingPunct="1">
              <a:spcBef>
                <a:spcPts val="0"/>
              </a:spcBef>
              <a:spcAft>
                <a:spcPts val="0"/>
              </a:spcAft>
              <a:defRPr/>
            </a:pPr>
            <a:r>
              <a:rPr lang="en-US">
                <a:solidFill>
                  <a:schemeClr val="bg1"/>
                </a:solidFill>
                <a:effectLst>
                  <a:outerShdw blurRad="38100" dist="38100" dir="2700000" algn="tl">
                    <a:srgbClr val="000000"/>
                  </a:outerShdw>
                </a:effectLst>
                <a:latin typeface="+mn-lt"/>
                <a:cs typeface="+mn-cs"/>
              </a:rPr>
              <a:t>90 </a:t>
            </a:r>
            <a:r>
              <a:rPr lang="en-US" b="1">
                <a:solidFill>
                  <a:schemeClr val="bg1"/>
                </a:solidFill>
                <a:effectLst>
                  <a:outerShdw blurRad="38100" dist="38100" dir="2700000" algn="tl">
                    <a:srgbClr val="000000"/>
                  </a:outerShdw>
                </a:effectLst>
                <a:latin typeface="+mn-lt"/>
                <a:cs typeface="+mn-cs"/>
              </a:rPr>
              <a:t>%</a:t>
            </a:r>
            <a:r>
              <a:rPr lang="en-US">
                <a:solidFill>
                  <a:schemeClr val="bg1"/>
                </a:solidFill>
                <a:effectLst>
                  <a:outerShdw blurRad="38100" dist="38100" dir="2700000" algn="tl">
                    <a:srgbClr val="000000"/>
                  </a:outerShdw>
                </a:effectLst>
                <a:latin typeface="+mn-lt"/>
                <a:cs typeface="+mn-cs"/>
              </a:rPr>
              <a:t> CL (25 y obserservation)</a:t>
            </a:r>
          </a:p>
        </p:txBody>
      </p:sp>
      <p:sp>
        <p:nvSpPr>
          <p:cNvPr id="3359797" name="Rectangle 53"/>
          <p:cNvSpPr>
            <a:spLocks noChangeArrowheads="1"/>
          </p:cNvSpPr>
          <p:nvPr/>
        </p:nvSpPr>
        <p:spPr bwMode="auto">
          <a:xfrm>
            <a:off x="6143625" y="4375944"/>
            <a:ext cx="2786063" cy="285750"/>
          </a:xfrm>
          <a:prstGeom prst="rect">
            <a:avLst/>
          </a:prstGeom>
          <a:solidFill>
            <a:srgbClr val="4D4D4D"/>
          </a:solidFill>
          <a:ln w="9525">
            <a:solidFill>
              <a:schemeClr val="tx1"/>
            </a:solidFill>
            <a:miter lim="800000"/>
            <a:headEnd/>
            <a:tailEnd/>
          </a:ln>
          <a:effectLst/>
        </p:spPr>
        <p:txBody>
          <a:bodyPr wrap="none" lIns="91434" tIns="45717" rIns="91434" bIns="45717" anchor="ctr"/>
          <a:lstStyle/>
          <a:p>
            <a:pPr defTabSz="913805" eaLnBrk="1" fontAlgn="auto" hangingPunct="1">
              <a:spcBef>
                <a:spcPts val="0"/>
              </a:spcBef>
              <a:spcAft>
                <a:spcPts val="0"/>
              </a:spcAft>
              <a:defRPr/>
            </a:pPr>
            <a:r>
              <a:rPr lang="en-US" dirty="0">
                <a:solidFill>
                  <a:schemeClr val="bg1"/>
                </a:solidFill>
                <a:effectLst>
                  <a:outerShdw blurRad="38100" dist="38100" dir="2700000" algn="tl">
                    <a:srgbClr val="000000"/>
                  </a:outerShdw>
                </a:effectLst>
                <a:latin typeface="+mn-lt"/>
                <a:cs typeface="+mn-cs"/>
              </a:rPr>
              <a:t>Alekseev et al. (1993)</a:t>
            </a:r>
          </a:p>
        </p:txBody>
      </p:sp>
      <p:sp>
        <p:nvSpPr>
          <p:cNvPr id="3359798" name="Rectangle 54"/>
          <p:cNvSpPr>
            <a:spLocks noChangeArrowheads="1"/>
          </p:cNvSpPr>
          <p:nvPr/>
        </p:nvSpPr>
        <p:spPr bwMode="auto">
          <a:xfrm>
            <a:off x="142875" y="5715000"/>
            <a:ext cx="8858250" cy="857250"/>
          </a:xfrm>
          <a:prstGeom prst="rect">
            <a:avLst/>
          </a:prstGeom>
          <a:solidFill>
            <a:srgbClr val="EAEAEA"/>
          </a:solidFill>
          <a:ln w="9525">
            <a:solidFill>
              <a:schemeClr val="tx1"/>
            </a:solidFill>
            <a:miter lim="800000"/>
            <a:headEnd/>
            <a:tailEnd/>
          </a:ln>
          <a:effectLst/>
        </p:spPr>
        <p:txBody>
          <a:bodyPr lIns="85725" tIns="42863" rIns="85725" bIns="42863" anchor="ctr"/>
          <a:lstStyle/>
          <a:p>
            <a:pPr eaLnBrk="1" fontAlgn="auto" hangingPunct="1">
              <a:spcBef>
                <a:spcPts val="0"/>
              </a:spcBef>
              <a:spcAft>
                <a:spcPts val="0"/>
              </a:spcAft>
              <a:defRPr/>
            </a:pPr>
            <a:r>
              <a:rPr lang="en-US" sz="1700" b="1" dirty="0">
                <a:solidFill>
                  <a:srgbClr val="4D4D4D"/>
                </a:solidFill>
                <a:latin typeface="+mn-lt"/>
                <a:cs typeface="+mn-cs"/>
              </a:rPr>
              <a:t>References: van den Bergh &amp; McClure, </a:t>
            </a:r>
            <a:r>
              <a:rPr lang="en-US" sz="1700" b="1" dirty="0" err="1">
                <a:solidFill>
                  <a:srgbClr val="4D4D4D"/>
                </a:solidFill>
                <a:latin typeface="+mn-lt"/>
                <a:cs typeface="+mn-cs"/>
              </a:rPr>
              <a:t>ApJ</a:t>
            </a:r>
            <a:r>
              <a:rPr lang="en-US" sz="1700" b="1" dirty="0">
                <a:solidFill>
                  <a:srgbClr val="4D4D4D"/>
                </a:solidFill>
                <a:latin typeface="+mn-lt"/>
                <a:cs typeface="+mn-cs"/>
              </a:rPr>
              <a:t> 425 (1994) 205. </a:t>
            </a:r>
            <a:r>
              <a:rPr lang="en-US" sz="1700" b="1" dirty="0" err="1">
                <a:solidFill>
                  <a:srgbClr val="4D4D4D"/>
                </a:solidFill>
                <a:latin typeface="+mn-lt"/>
                <a:cs typeface="+mn-cs"/>
              </a:rPr>
              <a:t>Cappellaro</a:t>
            </a:r>
            <a:r>
              <a:rPr lang="en-US" sz="1700" b="1" dirty="0">
                <a:solidFill>
                  <a:srgbClr val="4D4D4D"/>
                </a:solidFill>
                <a:latin typeface="+mn-lt"/>
                <a:cs typeface="+mn-cs"/>
              </a:rPr>
              <a:t> &amp; </a:t>
            </a:r>
            <a:r>
              <a:rPr lang="en-US" sz="1700" b="1" dirty="0" err="1">
                <a:solidFill>
                  <a:srgbClr val="4D4D4D"/>
                </a:solidFill>
                <a:latin typeface="+mn-lt"/>
                <a:cs typeface="+mn-cs"/>
              </a:rPr>
              <a:t>Turatto</a:t>
            </a:r>
            <a:r>
              <a:rPr lang="en-US" sz="1700" b="1" dirty="0">
                <a:solidFill>
                  <a:srgbClr val="4D4D4D"/>
                </a:solidFill>
                <a:latin typeface="+mn-lt"/>
                <a:cs typeface="+mn-cs"/>
              </a:rPr>
              <a:t>, </a:t>
            </a:r>
            <a:r>
              <a:rPr lang="en-US" sz="1700" b="1" dirty="0" err="1">
                <a:solidFill>
                  <a:srgbClr val="4D4D4D"/>
                </a:solidFill>
                <a:latin typeface="+mn-lt"/>
                <a:cs typeface="+mn-cs"/>
              </a:rPr>
              <a:t>astro</a:t>
            </a:r>
            <a:r>
              <a:rPr lang="en-US" sz="1700" b="1" dirty="0">
                <a:solidFill>
                  <a:srgbClr val="4D4D4D"/>
                </a:solidFill>
                <a:latin typeface="+mn-lt"/>
                <a:cs typeface="+mn-cs"/>
              </a:rPr>
              <a:t>-ph/0012455. Diehl et al., Nature 439 (2006) 45. Strom, Astron. </a:t>
            </a:r>
            <a:r>
              <a:rPr lang="en-US" sz="1700" b="1" dirty="0" err="1">
                <a:solidFill>
                  <a:srgbClr val="4D4D4D"/>
                </a:solidFill>
                <a:latin typeface="+mn-lt"/>
                <a:cs typeface="+mn-cs"/>
              </a:rPr>
              <a:t>Astrophys</a:t>
            </a:r>
            <a:r>
              <a:rPr lang="en-US" sz="1700" b="1" dirty="0">
                <a:solidFill>
                  <a:srgbClr val="4D4D4D"/>
                </a:solidFill>
                <a:latin typeface="+mn-lt"/>
                <a:cs typeface="+mn-cs"/>
              </a:rPr>
              <a:t>. 288 (1994) L1. </a:t>
            </a:r>
            <a:r>
              <a:rPr lang="en-US" sz="1700" b="1" dirty="0" err="1">
                <a:solidFill>
                  <a:srgbClr val="4D4D4D"/>
                </a:solidFill>
                <a:latin typeface="+mn-lt"/>
                <a:cs typeface="+mn-cs"/>
              </a:rPr>
              <a:t>Tammann</a:t>
            </a:r>
            <a:r>
              <a:rPr lang="en-US" sz="1700" b="1" dirty="0">
                <a:solidFill>
                  <a:srgbClr val="4D4D4D"/>
                </a:solidFill>
                <a:latin typeface="+mn-lt"/>
                <a:cs typeface="+mn-cs"/>
              </a:rPr>
              <a:t> et al., </a:t>
            </a:r>
            <a:r>
              <a:rPr lang="en-US" sz="1700" b="1" dirty="0" err="1">
                <a:solidFill>
                  <a:srgbClr val="4D4D4D"/>
                </a:solidFill>
                <a:latin typeface="+mn-lt"/>
                <a:cs typeface="+mn-cs"/>
              </a:rPr>
              <a:t>ApJ</a:t>
            </a:r>
            <a:r>
              <a:rPr lang="en-US" sz="1700" b="1" dirty="0">
                <a:solidFill>
                  <a:srgbClr val="4D4D4D"/>
                </a:solidFill>
                <a:latin typeface="+mn-lt"/>
                <a:cs typeface="+mn-cs"/>
              </a:rPr>
              <a:t> 92 (1994) 487. Alekseev et al., JETP 77 (1993) 339</a:t>
            </a:r>
          </a:p>
        </p:txBody>
      </p:sp>
    </p:spTree>
    <p:extLst>
      <p:ext uri="{BB962C8B-B14F-4D97-AF65-F5344CB8AC3E}">
        <p14:creationId xmlns:p14="http://schemas.microsoft.com/office/powerpoint/2010/main" val="38056987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07EC170-2F7A-4AE0-857C-6FF2C671FA7F}"/>
              </a:ext>
            </a:extLst>
          </p:cNvPr>
          <p:cNvPicPr>
            <a:picLocks noChangeAspect="1"/>
          </p:cNvPicPr>
          <p:nvPr/>
        </p:nvPicPr>
        <p:blipFill>
          <a:blip r:embed="rId2"/>
          <a:stretch>
            <a:fillRect/>
          </a:stretch>
        </p:blipFill>
        <p:spPr>
          <a:xfrm>
            <a:off x="158824" y="1124744"/>
            <a:ext cx="8388424" cy="5380556"/>
          </a:xfrm>
          <a:prstGeom prst="rect">
            <a:avLst/>
          </a:prstGeom>
        </p:spPr>
      </p:pic>
      <p:sp>
        <p:nvSpPr>
          <p:cNvPr id="5" name="Rectangle 2">
            <a:extLst>
              <a:ext uri="{FF2B5EF4-FFF2-40B4-BE49-F238E27FC236}">
                <a16:creationId xmlns:a16="http://schemas.microsoft.com/office/drawing/2014/main" id="{C3A7FDBE-FA8C-4035-92E6-3B97834875AD}"/>
              </a:ext>
            </a:extLst>
          </p:cNvPr>
          <p:cNvSpPr>
            <a:spLocks noGrp="1" noChangeArrowheads="1"/>
          </p:cNvSpPr>
          <p:nvPr>
            <p:ph type="title"/>
          </p:nvPr>
        </p:nvSpPr>
        <p:spPr>
          <a:xfrm>
            <a:off x="323528" y="188640"/>
            <a:ext cx="5040560" cy="658466"/>
          </a:xfrm>
        </p:spPr>
        <p:txBody>
          <a:bodyPr/>
          <a:lstStyle/>
          <a:p>
            <a:pPr eaLnBrk="1" hangingPunct="1"/>
            <a:r>
              <a:rPr lang="zh-CN" altLang="en-US" sz="2800" dirty="0"/>
              <a:t>银河系的超新星爆发率：时间</a:t>
            </a:r>
            <a:endParaRPr lang="en-US" altLang="en-US" sz="2800" dirty="0"/>
          </a:p>
        </p:txBody>
      </p:sp>
      <p:sp>
        <p:nvSpPr>
          <p:cNvPr id="7" name="文本框 6">
            <a:extLst>
              <a:ext uri="{FF2B5EF4-FFF2-40B4-BE49-F238E27FC236}">
                <a16:creationId xmlns:a16="http://schemas.microsoft.com/office/drawing/2014/main" id="{97914330-1BE0-4273-A49C-8D0BEC53F427}"/>
              </a:ext>
            </a:extLst>
          </p:cNvPr>
          <p:cNvSpPr txBox="1"/>
          <p:nvPr/>
        </p:nvSpPr>
        <p:spPr>
          <a:xfrm>
            <a:off x="611560" y="1268760"/>
            <a:ext cx="2232248" cy="369332"/>
          </a:xfrm>
          <a:prstGeom prst="rect">
            <a:avLst/>
          </a:prstGeom>
          <a:noFill/>
        </p:spPr>
        <p:txBody>
          <a:bodyPr wrap="square">
            <a:spAutoFit/>
          </a:bodyPr>
          <a:lstStyle/>
          <a:p>
            <a:r>
              <a:rPr lang="zh-CN" altLang="en-US" dirty="0"/>
              <a:t>astro-ph/ 0810.1959</a:t>
            </a:r>
          </a:p>
        </p:txBody>
      </p:sp>
    </p:spTree>
    <p:extLst>
      <p:ext uri="{BB962C8B-B14F-4D97-AF65-F5344CB8AC3E}">
        <p14:creationId xmlns:p14="http://schemas.microsoft.com/office/powerpoint/2010/main" val="3876545873"/>
      </p:ext>
    </p:extLst>
  </p:cSld>
  <p:clrMapOvr>
    <a:masterClrMapping/>
  </p:clrMapOvr>
  <p:transition spd="med">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3E422BD-9AF6-4264-8A3A-E1AF86A235FE}"/>
              </a:ext>
            </a:extLst>
          </p:cNvPr>
          <p:cNvPicPr>
            <a:picLocks noChangeAspect="1"/>
          </p:cNvPicPr>
          <p:nvPr/>
        </p:nvPicPr>
        <p:blipFill>
          <a:blip r:embed="rId2"/>
          <a:stretch>
            <a:fillRect/>
          </a:stretch>
        </p:blipFill>
        <p:spPr>
          <a:xfrm>
            <a:off x="539552" y="1124744"/>
            <a:ext cx="7884368" cy="5353493"/>
          </a:xfrm>
          <a:prstGeom prst="rect">
            <a:avLst/>
          </a:prstGeom>
        </p:spPr>
      </p:pic>
      <p:sp>
        <p:nvSpPr>
          <p:cNvPr id="5" name="Rectangle 2">
            <a:extLst>
              <a:ext uri="{FF2B5EF4-FFF2-40B4-BE49-F238E27FC236}">
                <a16:creationId xmlns:a16="http://schemas.microsoft.com/office/drawing/2014/main" id="{073DCC98-AF7F-4965-A266-DA52D448F8DC}"/>
              </a:ext>
            </a:extLst>
          </p:cNvPr>
          <p:cNvSpPr>
            <a:spLocks noGrp="1" noChangeArrowheads="1"/>
          </p:cNvSpPr>
          <p:nvPr>
            <p:ph type="title"/>
          </p:nvPr>
        </p:nvSpPr>
        <p:spPr>
          <a:xfrm>
            <a:off x="323528" y="188640"/>
            <a:ext cx="5040560" cy="658466"/>
          </a:xfrm>
        </p:spPr>
        <p:txBody>
          <a:bodyPr/>
          <a:lstStyle/>
          <a:p>
            <a:pPr eaLnBrk="1" hangingPunct="1"/>
            <a:r>
              <a:rPr lang="zh-CN" altLang="en-US" sz="2800" dirty="0"/>
              <a:t>银河系的超新星爆发率：距离</a:t>
            </a:r>
            <a:endParaRPr lang="en-US" altLang="en-US" sz="2800" dirty="0"/>
          </a:p>
        </p:txBody>
      </p:sp>
      <p:sp>
        <p:nvSpPr>
          <p:cNvPr id="8" name="文本框 7">
            <a:extLst>
              <a:ext uri="{FF2B5EF4-FFF2-40B4-BE49-F238E27FC236}">
                <a16:creationId xmlns:a16="http://schemas.microsoft.com/office/drawing/2014/main" id="{04CBBD1C-F551-460A-8D7F-640E9F4222D2}"/>
              </a:ext>
            </a:extLst>
          </p:cNvPr>
          <p:cNvSpPr txBox="1"/>
          <p:nvPr/>
        </p:nvSpPr>
        <p:spPr>
          <a:xfrm>
            <a:off x="899592" y="1115452"/>
            <a:ext cx="2069976" cy="369332"/>
          </a:xfrm>
          <a:prstGeom prst="rect">
            <a:avLst/>
          </a:prstGeom>
          <a:noFill/>
        </p:spPr>
        <p:txBody>
          <a:bodyPr wrap="square">
            <a:spAutoFit/>
          </a:bodyPr>
          <a:lstStyle/>
          <a:p>
            <a:r>
              <a:rPr lang="zh-CN" altLang="en-US" dirty="0"/>
              <a:t>astro-ph/ 0604300</a:t>
            </a:r>
          </a:p>
        </p:txBody>
      </p:sp>
    </p:spTree>
    <p:extLst>
      <p:ext uri="{BB962C8B-B14F-4D97-AF65-F5344CB8AC3E}">
        <p14:creationId xmlns:p14="http://schemas.microsoft.com/office/powerpoint/2010/main" val="3623641168"/>
      </p:ext>
    </p:extLst>
  </p:cSld>
  <p:clrMapOvr>
    <a:masterClrMapping/>
  </p:clrMapOvr>
  <p:transition spd="med">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F20921-4698-4828-836F-E12EB79ECF1B}"/>
              </a:ext>
            </a:extLst>
          </p:cNvPr>
          <p:cNvPicPr>
            <a:picLocks noChangeAspect="1"/>
          </p:cNvPicPr>
          <p:nvPr/>
        </p:nvPicPr>
        <p:blipFill>
          <a:blip r:embed="rId2"/>
          <a:stretch>
            <a:fillRect/>
          </a:stretch>
        </p:blipFill>
        <p:spPr>
          <a:xfrm>
            <a:off x="0" y="1052736"/>
            <a:ext cx="9129860" cy="5544616"/>
          </a:xfrm>
          <a:prstGeom prst="rect">
            <a:avLst/>
          </a:prstGeom>
        </p:spPr>
      </p:pic>
      <p:sp>
        <p:nvSpPr>
          <p:cNvPr id="5" name="Rectangle 2">
            <a:extLst>
              <a:ext uri="{FF2B5EF4-FFF2-40B4-BE49-F238E27FC236}">
                <a16:creationId xmlns:a16="http://schemas.microsoft.com/office/drawing/2014/main" id="{C981ED54-6C6A-4024-B405-16B90D6BEA1C}"/>
              </a:ext>
            </a:extLst>
          </p:cNvPr>
          <p:cNvSpPr>
            <a:spLocks noGrp="1" noChangeArrowheads="1"/>
          </p:cNvSpPr>
          <p:nvPr>
            <p:ph type="title"/>
          </p:nvPr>
        </p:nvSpPr>
        <p:spPr>
          <a:xfrm>
            <a:off x="323528" y="188640"/>
            <a:ext cx="5040560" cy="658466"/>
          </a:xfrm>
        </p:spPr>
        <p:txBody>
          <a:bodyPr/>
          <a:lstStyle/>
          <a:p>
            <a:pPr eaLnBrk="1" hangingPunct="1"/>
            <a:r>
              <a:rPr lang="zh-CN" altLang="en-US" sz="2800" dirty="0"/>
              <a:t>超级神冈实验</a:t>
            </a:r>
            <a:endParaRPr lang="en-US" altLang="en-US" sz="2800" dirty="0"/>
          </a:p>
        </p:txBody>
      </p:sp>
    </p:spTree>
    <p:extLst>
      <p:ext uri="{BB962C8B-B14F-4D97-AF65-F5344CB8AC3E}">
        <p14:creationId xmlns:p14="http://schemas.microsoft.com/office/powerpoint/2010/main" val="2908462615"/>
      </p:ext>
    </p:extLst>
  </p:cSld>
  <p:clrMapOvr>
    <a:masterClrMapping/>
  </p:clrMapOvr>
  <p:transition spd="med">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2EE3E72-1BBF-4C6E-9063-7187779939E2}"/>
              </a:ext>
            </a:extLst>
          </p:cNvPr>
          <p:cNvSpPr>
            <a:spLocks noGrp="1" noChangeArrowheads="1"/>
          </p:cNvSpPr>
          <p:nvPr>
            <p:ph type="title"/>
          </p:nvPr>
        </p:nvSpPr>
        <p:spPr>
          <a:xfrm>
            <a:off x="323528" y="188640"/>
            <a:ext cx="5040560" cy="658466"/>
          </a:xfrm>
        </p:spPr>
        <p:txBody>
          <a:bodyPr/>
          <a:lstStyle/>
          <a:p>
            <a:pPr eaLnBrk="1" hangingPunct="1"/>
            <a:r>
              <a:rPr lang="zh-CN" altLang="en-US" sz="2800" dirty="0"/>
              <a:t>超级神冈实验</a:t>
            </a:r>
            <a:endParaRPr lang="en-US" altLang="en-US" sz="2800" dirty="0"/>
          </a:p>
        </p:txBody>
      </p:sp>
      <p:grpSp>
        <p:nvGrpSpPr>
          <p:cNvPr id="8" name="组合 7">
            <a:extLst>
              <a:ext uri="{FF2B5EF4-FFF2-40B4-BE49-F238E27FC236}">
                <a16:creationId xmlns:a16="http://schemas.microsoft.com/office/drawing/2014/main" id="{CC903268-B0CB-455F-B8DC-EC1EB4D18F59}"/>
              </a:ext>
            </a:extLst>
          </p:cNvPr>
          <p:cNvGrpSpPr/>
          <p:nvPr/>
        </p:nvGrpSpPr>
        <p:grpSpPr>
          <a:xfrm>
            <a:off x="0" y="1052736"/>
            <a:ext cx="9144000" cy="5544616"/>
            <a:chOff x="0" y="1052736"/>
            <a:chExt cx="9144000" cy="5544616"/>
          </a:xfrm>
        </p:grpSpPr>
        <p:pic>
          <p:nvPicPr>
            <p:cNvPr id="4" name="图片 3">
              <a:extLst>
                <a:ext uri="{FF2B5EF4-FFF2-40B4-BE49-F238E27FC236}">
                  <a16:creationId xmlns:a16="http://schemas.microsoft.com/office/drawing/2014/main" id="{849D10ED-441D-45F0-AEEC-81355FCE1650}"/>
                </a:ext>
              </a:extLst>
            </p:cNvPr>
            <p:cNvPicPr>
              <a:picLocks noChangeAspect="1"/>
            </p:cNvPicPr>
            <p:nvPr/>
          </p:nvPicPr>
          <p:blipFill>
            <a:blip r:embed="rId2"/>
            <a:stretch>
              <a:fillRect/>
            </a:stretch>
          </p:blipFill>
          <p:spPr>
            <a:xfrm>
              <a:off x="0" y="1052736"/>
              <a:ext cx="9144000" cy="5544616"/>
            </a:xfrm>
            <a:prstGeom prst="rect">
              <a:avLst/>
            </a:prstGeom>
          </p:spPr>
        </p:pic>
        <p:pic>
          <p:nvPicPr>
            <p:cNvPr id="7" name="图片 6">
              <a:extLst>
                <a:ext uri="{FF2B5EF4-FFF2-40B4-BE49-F238E27FC236}">
                  <a16:creationId xmlns:a16="http://schemas.microsoft.com/office/drawing/2014/main" id="{DE6BF7EC-A1E1-4F11-B269-4AF1DA6F7810}"/>
                </a:ext>
              </a:extLst>
            </p:cNvPr>
            <p:cNvPicPr>
              <a:picLocks noChangeAspect="1"/>
            </p:cNvPicPr>
            <p:nvPr/>
          </p:nvPicPr>
          <p:blipFill>
            <a:blip r:embed="rId3"/>
            <a:stretch>
              <a:fillRect/>
            </a:stretch>
          </p:blipFill>
          <p:spPr>
            <a:xfrm>
              <a:off x="35496" y="1052736"/>
              <a:ext cx="1152128" cy="1358924"/>
            </a:xfrm>
            <a:prstGeom prst="rect">
              <a:avLst/>
            </a:prstGeom>
          </p:spPr>
        </p:pic>
      </p:grpSp>
    </p:spTree>
    <p:extLst>
      <p:ext uri="{BB962C8B-B14F-4D97-AF65-F5344CB8AC3E}">
        <p14:creationId xmlns:p14="http://schemas.microsoft.com/office/powerpoint/2010/main" val="350360056"/>
      </p:ext>
    </p:extLst>
  </p:cSld>
  <p:clrMapOvr>
    <a:masterClrMapping/>
  </p:clrMapOvr>
  <p:transition spd="med">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A7DA7CC-A187-454F-AED4-DECC69BB9155}"/>
              </a:ext>
            </a:extLst>
          </p:cNvPr>
          <p:cNvPicPr>
            <a:picLocks noChangeAspect="1"/>
          </p:cNvPicPr>
          <p:nvPr/>
        </p:nvPicPr>
        <p:blipFill>
          <a:blip r:embed="rId2"/>
          <a:stretch>
            <a:fillRect/>
          </a:stretch>
        </p:blipFill>
        <p:spPr>
          <a:xfrm>
            <a:off x="0" y="1052736"/>
            <a:ext cx="9144000" cy="5540291"/>
          </a:xfrm>
          <a:prstGeom prst="rect">
            <a:avLst/>
          </a:prstGeom>
        </p:spPr>
      </p:pic>
      <p:sp>
        <p:nvSpPr>
          <p:cNvPr id="5" name="Rectangle 2">
            <a:extLst>
              <a:ext uri="{FF2B5EF4-FFF2-40B4-BE49-F238E27FC236}">
                <a16:creationId xmlns:a16="http://schemas.microsoft.com/office/drawing/2014/main" id="{B3182103-E7DA-4DFD-AB3E-38794476A43A}"/>
              </a:ext>
            </a:extLst>
          </p:cNvPr>
          <p:cNvSpPr>
            <a:spLocks noGrp="1" noChangeArrowheads="1"/>
          </p:cNvSpPr>
          <p:nvPr>
            <p:ph type="title"/>
          </p:nvPr>
        </p:nvSpPr>
        <p:spPr>
          <a:xfrm>
            <a:off x="323528" y="188640"/>
            <a:ext cx="5040560" cy="658466"/>
          </a:xfrm>
        </p:spPr>
        <p:txBody>
          <a:bodyPr/>
          <a:lstStyle/>
          <a:p>
            <a:pPr eaLnBrk="1" hangingPunct="1"/>
            <a:r>
              <a:rPr lang="zh-CN" altLang="en-US" sz="2800" dirty="0"/>
              <a:t>南极冰立方实验</a:t>
            </a:r>
            <a:endParaRPr lang="en-US" altLang="en-US" sz="2800" dirty="0"/>
          </a:p>
        </p:txBody>
      </p:sp>
    </p:spTree>
    <p:extLst>
      <p:ext uri="{BB962C8B-B14F-4D97-AF65-F5344CB8AC3E}">
        <p14:creationId xmlns:p14="http://schemas.microsoft.com/office/powerpoint/2010/main" val="160483025"/>
      </p:ext>
    </p:extLst>
  </p:cSld>
  <p:clrMapOvr>
    <a:masterClrMapping/>
  </p:clrMapOvr>
  <p:transition spd="med">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AA24118-6E93-4596-85BF-D2C6D5C5EA9D}"/>
              </a:ext>
            </a:extLst>
          </p:cNvPr>
          <p:cNvPicPr>
            <a:picLocks noChangeAspect="1"/>
          </p:cNvPicPr>
          <p:nvPr/>
        </p:nvPicPr>
        <p:blipFill>
          <a:blip r:embed="rId2"/>
          <a:stretch>
            <a:fillRect/>
          </a:stretch>
        </p:blipFill>
        <p:spPr>
          <a:xfrm>
            <a:off x="107504" y="1124743"/>
            <a:ext cx="8748464" cy="5468143"/>
          </a:xfrm>
          <a:prstGeom prst="rect">
            <a:avLst/>
          </a:prstGeom>
        </p:spPr>
      </p:pic>
      <p:sp>
        <p:nvSpPr>
          <p:cNvPr id="5" name="Rectangle 2">
            <a:extLst>
              <a:ext uri="{FF2B5EF4-FFF2-40B4-BE49-F238E27FC236}">
                <a16:creationId xmlns:a16="http://schemas.microsoft.com/office/drawing/2014/main" id="{60FE70FA-ED30-49AF-867A-572F9277487A}"/>
              </a:ext>
            </a:extLst>
          </p:cNvPr>
          <p:cNvSpPr>
            <a:spLocks noGrp="1" noChangeArrowheads="1"/>
          </p:cNvSpPr>
          <p:nvPr>
            <p:ph type="title"/>
          </p:nvPr>
        </p:nvSpPr>
        <p:spPr>
          <a:xfrm>
            <a:off x="323528" y="188640"/>
            <a:ext cx="5040560" cy="658466"/>
          </a:xfrm>
        </p:spPr>
        <p:txBody>
          <a:bodyPr/>
          <a:lstStyle/>
          <a:p>
            <a:pPr eaLnBrk="1" hangingPunct="1"/>
            <a:r>
              <a:rPr lang="zh-CN" altLang="en-US" sz="2800" dirty="0"/>
              <a:t>南极冰立方实验</a:t>
            </a:r>
            <a:endParaRPr lang="en-US" altLang="en-US" sz="2800" dirty="0"/>
          </a:p>
        </p:txBody>
      </p:sp>
    </p:spTree>
    <p:extLst>
      <p:ext uri="{BB962C8B-B14F-4D97-AF65-F5344CB8AC3E}">
        <p14:creationId xmlns:p14="http://schemas.microsoft.com/office/powerpoint/2010/main" val="2753512978"/>
      </p:ext>
    </p:extLst>
  </p:cSld>
  <p:clrMapOvr>
    <a:masterClrMapping/>
  </p:clrMapOvr>
  <p:transition spd="med">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3111D81-7F61-4775-9300-90E39014AE99}"/>
              </a:ext>
            </a:extLst>
          </p:cNvPr>
          <p:cNvPicPr>
            <a:picLocks noChangeAspect="1"/>
          </p:cNvPicPr>
          <p:nvPr/>
        </p:nvPicPr>
        <p:blipFill>
          <a:blip r:embed="rId2"/>
          <a:stretch>
            <a:fillRect/>
          </a:stretch>
        </p:blipFill>
        <p:spPr>
          <a:xfrm>
            <a:off x="0" y="1052737"/>
            <a:ext cx="9144000" cy="5616624"/>
          </a:xfrm>
          <a:prstGeom prst="rect">
            <a:avLst/>
          </a:prstGeom>
        </p:spPr>
      </p:pic>
      <p:sp>
        <p:nvSpPr>
          <p:cNvPr id="5" name="Rectangle 2">
            <a:extLst>
              <a:ext uri="{FF2B5EF4-FFF2-40B4-BE49-F238E27FC236}">
                <a16:creationId xmlns:a16="http://schemas.microsoft.com/office/drawing/2014/main" id="{713E9CF0-D2BE-43D0-B4D6-3E0CCCB22A31}"/>
              </a:ext>
            </a:extLst>
          </p:cNvPr>
          <p:cNvSpPr>
            <a:spLocks noGrp="1" noChangeArrowheads="1"/>
          </p:cNvSpPr>
          <p:nvPr>
            <p:ph type="title"/>
          </p:nvPr>
        </p:nvSpPr>
        <p:spPr>
          <a:xfrm>
            <a:off x="323528" y="188640"/>
            <a:ext cx="5040560" cy="658466"/>
          </a:xfrm>
        </p:spPr>
        <p:txBody>
          <a:bodyPr/>
          <a:lstStyle/>
          <a:p>
            <a:pPr eaLnBrk="1" hangingPunct="1"/>
            <a:r>
              <a:rPr lang="zh-CN" altLang="en-US" sz="2800" dirty="0"/>
              <a:t>南极冰立方实验</a:t>
            </a:r>
            <a:endParaRPr lang="en-US" altLang="en-US" sz="2800" dirty="0"/>
          </a:p>
        </p:txBody>
      </p:sp>
    </p:spTree>
    <p:extLst>
      <p:ext uri="{BB962C8B-B14F-4D97-AF65-F5344CB8AC3E}">
        <p14:creationId xmlns:p14="http://schemas.microsoft.com/office/powerpoint/2010/main" val="2855902092"/>
      </p:ext>
    </p:extLst>
  </p:cSld>
  <p:clrMapOvr>
    <a:masterClrMapping/>
  </p:clrMapOvr>
  <p:transition spd="med">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65C56B-D7CF-491D-A8AA-D5F986977656}"/>
              </a:ext>
            </a:extLst>
          </p:cNvPr>
          <p:cNvPicPr>
            <a:picLocks noChangeAspect="1"/>
          </p:cNvPicPr>
          <p:nvPr/>
        </p:nvPicPr>
        <p:blipFill>
          <a:blip r:embed="rId2"/>
          <a:stretch>
            <a:fillRect/>
          </a:stretch>
        </p:blipFill>
        <p:spPr>
          <a:xfrm>
            <a:off x="107504" y="1124744"/>
            <a:ext cx="8892480" cy="5441446"/>
          </a:xfrm>
          <a:prstGeom prst="rect">
            <a:avLst/>
          </a:prstGeom>
        </p:spPr>
      </p:pic>
      <p:sp>
        <p:nvSpPr>
          <p:cNvPr id="5" name="Rectangle 2">
            <a:extLst>
              <a:ext uri="{FF2B5EF4-FFF2-40B4-BE49-F238E27FC236}">
                <a16:creationId xmlns:a16="http://schemas.microsoft.com/office/drawing/2014/main" id="{0938A112-3366-421C-A864-0C13E16E16F4}"/>
              </a:ext>
            </a:extLst>
          </p:cNvPr>
          <p:cNvSpPr>
            <a:spLocks noGrp="1" noChangeArrowheads="1"/>
          </p:cNvSpPr>
          <p:nvPr>
            <p:ph type="title"/>
          </p:nvPr>
        </p:nvSpPr>
        <p:spPr>
          <a:xfrm>
            <a:off x="323528" y="188640"/>
            <a:ext cx="5040560" cy="658466"/>
          </a:xfrm>
        </p:spPr>
        <p:txBody>
          <a:bodyPr/>
          <a:lstStyle/>
          <a:p>
            <a:pPr eaLnBrk="1" hangingPunct="1"/>
            <a:r>
              <a:rPr lang="zh-CN" altLang="en-US" sz="2800" dirty="0"/>
              <a:t>未来实验</a:t>
            </a:r>
            <a:endParaRPr lang="en-US" altLang="en-US" sz="2800" dirty="0"/>
          </a:p>
        </p:txBody>
      </p:sp>
    </p:spTree>
    <p:extLst>
      <p:ext uri="{BB962C8B-B14F-4D97-AF65-F5344CB8AC3E}">
        <p14:creationId xmlns:p14="http://schemas.microsoft.com/office/powerpoint/2010/main" val="3223378524"/>
      </p:ext>
    </p:extLst>
  </p:cSld>
  <p:clrMapOvr>
    <a:masterClrMapping/>
  </p:clrMapOvr>
  <p:transition spd="med">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6024" y="142852"/>
            <a:ext cx="8460432" cy="714380"/>
          </a:xfrm>
        </p:spPr>
        <p:txBody>
          <a:bodyPr/>
          <a:lstStyle/>
          <a:p>
            <a:r>
              <a:rPr lang="en-US" altLang="zh-CN" sz="2800" dirty="0"/>
              <a:t>JUNO</a:t>
            </a:r>
            <a:r>
              <a:rPr lang="zh-CN" altLang="en-US" sz="2800" dirty="0"/>
              <a:t>测量银河系的超新星中微子</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479149"/>
            <a:ext cx="8640960" cy="2237883"/>
          </a:xfrm>
          <a:prstGeom prst="rect">
            <a:avLst/>
          </a:prstGeom>
          <a:ln w="28575">
            <a:noFill/>
          </a:ln>
        </p:spPr>
      </p:pic>
      <mc:AlternateContent xmlns:mc="http://schemas.openxmlformats.org/markup-compatibility/2006" xmlns:a14="http://schemas.microsoft.com/office/drawing/2010/main">
        <mc:Choice Requires="a14">
          <p:sp>
            <p:nvSpPr>
              <p:cNvPr id="6" name="Rectangle 18"/>
              <p:cNvSpPr>
                <a:spLocks noChangeArrowheads="1"/>
              </p:cNvSpPr>
              <p:nvPr/>
            </p:nvSpPr>
            <p:spPr bwMode="auto">
              <a:xfrm>
                <a:off x="89756" y="3920808"/>
                <a:ext cx="5850396" cy="444296"/>
              </a:xfrm>
              <a:prstGeom prst="rect">
                <a:avLst/>
              </a:prstGeom>
              <a:noFill/>
              <a:ln w="9525">
                <a:solidFill>
                  <a:schemeClr val="tx1"/>
                </a:solidFill>
                <a:miter lim="800000"/>
                <a:headEnd/>
                <a:tailEnd/>
              </a:ln>
              <a:effectLst/>
            </p:spPr>
            <p:txBody>
              <a:bodyPr wrap="none" anchor="ctr"/>
              <a:lstStyle/>
              <a:p>
                <a:r>
                  <a:rPr lang="en-US" sz="2000" b="1" dirty="0">
                    <a:solidFill>
                      <a:srgbClr val="000000"/>
                    </a:solidFill>
                    <a:effectLst>
                      <a:outerShdw blurRad="38100" dist="38100" dir="2700000" algn="tl">
                        <a:srgbClr val="000000">
                          <a:alpha val="43137"/>
                        </a:srgbClr>
                      </a:outerShdw>
                    </a:effectLst>
                  </a:rPr>
                  <a:t>Detect</a:t>
                </a:r>
                <a14:m>
                  <m:oMath xmlns:m="http://schemas.openxmlformats.org/officeDocument/2006/math">
                    <m:sSub>
                      <m:sSubPr>
                        <m:ctrlPr>
                          <a:rPr lang="en-US" altLang="zh-CN" sz="2400" b="1" i="1">
                            <a:latin typeface="Cambria Math" panose="02040503050406030204" pitchFamily="18" charset="0"/>
                            <a:ea typeface="Cambria Math"/>
                          </a:rPr>
                        </m:ctrlPr>
                      </m:sSubPr>
                      <m:e>
                        <m:r>
                          <a:rPr lang="en-US" altLang="zh-CN" sz="2400" b="1" i="1">
                            <a:latin typeface="Cambria Math" panose="02040503050406030204" pitchFamily="18" charset="0"/>
                            <a:ea typeface="Cambria Math"/>
                          </a:rPr>
                          <m:t>  </m:t>
                        </m:r>
                        <m:acc>
                          <m:accPr>
                            <m:chr m:val="̅"/>
                            <m:ctrlPr>
                              <a:rPr lang="en-US" altLang="zh-CN" sz="2400" b="1" i="1">
                                <a:latin typeface="Cambria Math" panose="02040503050406030204" pitchFamily="18" charset="0"/>
                                <a:ea typeface="Cambria Math"/>
                              </a:rPr>
                            </m:ctrlPr>
                          </m:accPr>
                          <m:e>
                            <m:r>
                              <a:rPr lang="en-US" altLang="zh-CN" sz="2400" b="1" i="1">
                                <a:latin typeface="Cambria Math"/>
                                <a:ea typeface="Cambria Math"/>
                              </a:rPr>
                              <m:t>𝝂</m:t>
                            </m:r>
                          </m:e>
                        </m:acc>
                      </m:e>
                      <m:sub>
                        <m:r>
                          <a:rPr lang="en-US" altLang="zh-CN" sz="2400" b="1" i="1">
                            <a:latin typeface="Cambria Math"/>
                            <a:ea typeface="Cambria Math"/>
                          </a:rPr>
                          <m:t>𝒆</m:t>
                        </m:r>
                      </m:sub>
                    </m:sSub>
                    <m:r>
                      <a:rPr lang="en-US" altLang="zh-CN" sz="2800" b="1" i="1" smtClean="0">
                        <a:solidFill>
                          <a:srgbClr val="000000"/>
                        </a:solidFill>
                        <a:effectLst>
                          <a:outerShdw blurRad="38100" dist="38100" dir="2700000" algn="tl">
                            <a:srgbClr val="000000">
                              <a:alpha val="43137"/>
                            </a:srgbClr>
                          </a:outerShdw>
                        </a:effectLst>
                        <a:latin typeface="Cambria Math" panose="02040503050406030204" pitchFamily="18" charset="0"/>
                      </a:rPr>
                      <m:t>,</m:t>
                    </m:r>
                    <m:sSub>
                      <m:sSubPr>
                        <m:ctrlPr>
                          <a:rPr lang="en-US" altLang="zh-CN" sz="2800" b="1" i="1" smtClean="0">
                            <a:solidFill>
                              <a:srgbClr val="000000"/>
                            </a:solidFill>
                            <a:effectLst>
                              <a:outerShdw blurRad="38100" dist="38100" dir="2700000" algn="tl">
                                <a:srgbClr val="000000">
                                  <a:alpha val="43137"/>
                                </a:srgbClr>
                              </a:outerShdw>
                            </a:effectLst>
                            <a:latin typeface="Cambria Math" panose="02040503050406030204" pitchFamily="18" charset="0"/>
                          </a:rPr>
                        </m:ctrlPr>
                      </m:sSubPr>
                      <m:e>
                        <m:r>
                          <a:rPr lang="zh-CN" altLang="en-US" sz="2800" b="1" i="1" smtClean="0">
                            <a:solidFill>
                              <a:srgbClr val="000000"/>
                            </a:solidFill>
                            <a:effectLst>
                              <a:outerShdw blurRad="38100" dist="38100" dir="2700000" algn="tl">
                                <a:srgbClr val="000000">
                                  <a:alpha val="43137"/>
                                </a:srgbClr>
                              </a:outerShdw>
                            </a:effectLst>
                            <a:latin typeface="Cambria Math" panose="02040503050406030204" pitchFamily="18" charset="0"/>
                          </a:rPr>
                          <m:t>𝝂</m:t>
                        </m:r>
                      </m:e>
                      <m:sub>
                        <m:r>
                          <a:rPr lang="en-US" altLang="zh-CN" sz="2800" b="1" i="1" smtClean="0">
                            <a:solidFill>
                              <a:srgbClr val="000000"/>
                            </a:solidFill>
                            <a:effectLst>
                              <a:outerShdw blurRad="38100" dist="38100" dir="2700000" algn="tl">
                                <a:srgbClr val="000000">
                                  <a:alpha val="43137"/>
                                </a:srgbClr>
                              </a:outerShdw>
                            </a:effectLst>
                            <a:latin typeface="Cambria Math" panose="02040503050406030204" pitchFamily="18" charset="0"/>
                          </a:rPr>
                          <m:t>𝒆</m:t>
                        </m:r>
                      </m:sub>
                    </m:sSub>
                    <m:r>
                      <a:rPr lang="en-US" altLang="zh-CN" sz="2800" b="1" i="1" smtClean="0">
                        <a:solidFill>
                          <a:srgbClr val="000000"/>
                        </a:solidFill>
                        <a:effectLst>
                          <a:outerShdw blurRad="38100" dist="38100" dir="2700000" algn="tl">
                            <a:srgbClr val="000000">
                              <a:alpha val="43137"/>
                            </a:srgbClr>
                          </a:outerShdw>
                        </a:effectLst>
                        <a:latin typeface="Cambria Math" panose="02040503050406030204" pitchFamily="18" charset="0"/>
                      </a:rPr>
                      <m:t>,</m:t>
                    </m:r>
                    <m:sSub>
                      <m:sSubPr>
                        <m:ctrlPr>
                          <a:rPr lang="en-US" altLang="zh-CN" sz="2800" b="1" i="1" smtClean="0">
                            <a:solidFill>
                              <a:srgbClr val="000000"/>
                            </a:solidFill>
                            <a:effectLst>
                              <a:outerShdw blurRad="38100" dist="38100" dir="2700000" algn="tl">
                                <a:srgbClr val="000000">
                                  <a:alpha val="43137"/>
                                </a:srgbClr>
                              </a:outerShdw>
                            </a:effectLst>
                            <a:latin typeface="Cambria Math" panose="02040503050406030204" pitchFamily="18" charset="0"/>
                          </a:rPr>
                        </m:ctrlPr>
                      </m:sSubPr>
                      <m:e>
                        <m:r>
                          <a:rPr lang="zh-CN" altLang="en-US" sz="2800" b="1" i="1" smtClean="0">
                            <a:solidFill>
                              <a:srgbClr val="000000"/>
                            </a:solidFill>
                            <a:effectLst>
                              <a:outerShdw blurRad="38100" dist="38100" dir="2700000" algn="tl">
                                <a:srgbClr val="000000">
                                  <a:alpha val="43137"/>
                                </a:srgbClr>
                              </a:outerShdw>
                            </a:effectLst>
                            <a:latin typeface="Cambria Math" panose="02040503050406030204" pitchFamily="18" charset="0"/>
                          </a:rPr>
                          <m:t>𝝂</m:t>
                        </m:r>
                      </m:e>
                      <m:sub>
                        <m:r>
                          <a:rPr lang="en-US" altLang="zh-CN" sz="2800" b="1" i="1" smtClean="0">
                            <a:solidFill>
                              <a:srgbClr val="000000"/>
                            </a:solidFill>
                            <a:effectLst>
                              <a:outerShdw blurRad="38100" dist="38100" dir="2700000" algn="tl">
                                <a:srgbClr val="000000">
                                  <a:alpha val="43137"/>
                                </a:srgbClr>
                              </a:outerShdw>
                            </a:effectLst>
                            <a:latin typeface="Cambria Math" panose="02040503050406030204" pitchFamily="18" charset="0"/>
                          </a:rPr>
                          <m:t>𝒙</m:t>
                        </m:r>
                      </m:sub>
                    </m:sSub>
                  </m:oMath>
                </a14:m>
                <a:r>
                  <a:rPr lang="en-US" sz="2000" b="1" dirty="0">
                    <a:solidFill>
                      <a:srgbClr val="000000"/>
                    </a:solidFill>
                    <a:effectLst>
                      <a:outerShdw blurRad="38100" dist="38100" dir="2700000" algn="tl">
                        <a:srgbClr val="000000">
                          <a:alpha val="43137"/>
                        </a:srgbClr>
                      </a:outerShdw>
                    </a:effectLst>
                  </a:rPr>
                  <a:t> from a galactic SN @ 10 </a:t>
                </a:r>
                <a:r>
                  <a:rPr lang="en-US" sz="2000" b="1" dirty="0" err="1">
                    <a:solidFill>
                      <a:srgbClr val="000000"/>
                    </a:solidFill>
                    <a:effectLst>
                      <a:outerShdw blurRad="38100" dist="38100" dir="2700000" algn="tl">
                        <a:srgbClr val="000000">
                          <a:alpha val="43137"/>
                        </a:srgbClr>
                      </a:outerShdw>
                    </a:effectLst>
                  </a:rPr>
                  <a:t>kpc</a:t>
                </a:r>
                <a:endParaRPr lang="en-US" sz="2000" b="1" dirty="0">
                  <a:solidFill>
                    <a:srgbClr val="000000"/>
                  </a:solidFill>
                  <a:effectLst>
                    <a:outerShdw blurRad="38100" dist="38100" dir="2700000" algn="tl">
                      <a:srgbClr val="000000">
                        <a:alpha val="43137"/>
                      </a:srgbClr>
                    </a:outerShdw>
                  </a:effectLst>
                </a:endParaRPr>
              </a:p>
            </p:txBody>
          </p:sp>
        </mc:Choice>
        <mc:Fallback xmlns="">
          <p:sp>
            <p:nvSpPr>
              <p:cNvPr id="6" name="Rectangle 18"/>
              <p:cNvSpPr>
                <a:spLocks noRot="1" noChangeAspect="1" noMove="1" noResize="1" noEditPoints="1" noAdjustHandles="1" noChangeArrowheads="1" noChangeShapeType="1" noTextEdit="1"/>
              </p:cNvSpPr>
              <p:nvPr/>
            </p:nvSpPr>
            <p:spPr bwMode="auto">
              <a:xfrm>
                <a:off x="89756" y="3920808"/>
                <a:ext cx="5850396" cy="444296"/>
              </a:xfrm>
              <a:prstGeom prst="rect">
                <a:avLst/>
              </a:prstGeom>
              <a:blipFill rotWithShape="0">
                <a:blip r:embed="rId4"/>
                <a:stretch>
                  <a:fillRect l="-1145" r="-1457" b="-29333"/>
                </a:stretch>
              </a:blipFill>
              <a:ln w="9525">
                <a:solidFill>
                  <a:schemeClr val="tx1"/>
                </a:solidFill>
                <a:miter lim="800000"/>
                <a:headEnd/>
                <a:tailEnd/>
              </a:ln>
              <a:effectLst/>
              <a:extLst/>
            </p:spPr>
            <p:txBody>
              <a:bodyPr/>
              <a:lstStyle/>
              <a:p>
                <a:r>
                  <a:rPr lang="zh-CN" altLang="en-US">
                    <a:noFill/>
                  </a:rPr>
                  <a:t> </a:t>
                </a:r>
              </a:p>
            </p:txBody>
          </p:sp>
        </mc:Fallback>
      </mc:AlternateContent>
      <p:sp>
        <p:nvSpPr>
          <p:cNvPr id="7" name="Title 1"/>
          <p:cNvSpPr txBox="1">
            <a:spLocks/>
          </p:cNvSpPr>
          <p:nvPr/>
        </p:nvSpPr>
        <p:spPr>
          <a:xfrm>
            <a:off x="122413" y="4509120"/>
            <a:ext cx="8608303" cy="1728192"/>
          </a:xfrm>
          <a:prstGeom prst="rect">
            <a:avLst/>
          </a:prstGeom>
        </p:spPr>
        <p:txBody>
          <a:bodyPr vert="horz" lIns="91440" tIns="45720" rIns="91440" bIns="45720" rtlCol="0" anchor="ctr">
            <a:noAutofit/>
          </a:bodyPr>
          <a:lstStyle/>
          <a:p>
            <a:pPr marL="285750" indent="-285750">
              <a:buFont typeface="Wingdings" panose="05000000000000000000" pitchFamily="2" charset="2"/>
              <a:buChar char="l"/>
              <a:defRPr/>
            </a:pPr>
            <a:r>
              <a:rPr lang="zh-CN" altLang="en-US" sz="2400" b="1" dirty="0">
                <a:solidFill>
                  <a:srgbClr val="000000"/>
                </a:solidFill>
                <a:latin typeface="微软雅黑" pitchFamily="34" charset="-122"/>
                <a:ea typeface="微软雅黑" pitchFamily="34" charset="-122"/>
              </a:rPr>
              <a:t>测量三个不同时期的中微子信号</a:t>
            </a:r>
            <a:endParaRPr lang="en-US" altLang="en-US" sz="2400" b="1" dirty="0">
              <a:solidFill>
                <a:srgbClr val="000000"/>
              </a:solidFill>
              <a:latin typeface="微软雅黑" pitchFamily="34" charset="-122"/>
              <a:ea typeface="微软雅黑" pitchFamily="34" charset="-122"/>
            </a:endParaRPr>
          </a:p>
          <a:p>
            <a:pPr marL="285750" indent="-285750">
              <a:buFont typeface="Wingdings" panose="05000000000000000000" pitchFamily="2" charset="2"/>
              <a:buChar char="l"/>
              <a:defRPr/>
            </a:pPr>
            <a:r>
              <a:rPr lang="zh-CN" altLang="en-US" sz="2400" b="1" dirty="0">
                <a:solidFill>
                  <a:srgbClr val="000000"/>
                </a:solidFill>
                <a:latin typeface="微软雅黑" pitchFamily="34" charset="-122"/>
                <a:ea typeface="微软雅黑" pitchFamily="34" charset="-122"/>
              </a:rPr>
              <a:t>测量所有味道的中微子</a:t>
            </a:r>
            <a:endParaRPr lang="en-US" altLang="zh-CN" sz="2400" b="1" dirty="0">
              <a:solidFill>
                <a:srgbClr val="000000"/>
              </a:solidFill>
              <a:latin typeface="微软雅黑" pitchFamily="34" charset="-122"/>
              <a:ea typeface="微软雅黑" pitchFamily="34" charset="-122"/>
            </a:endParaRPr>
          </a:p>
          <a:p>
            <a:pPr marL="285750" indent="-285750">
              <a:buFont typeface="Wingdings" panose="05000000000000000000" pitchFamily="2" charset="2"/>
              <a:buChar char="l"/>
              <a:defRPr/>
            </a:pPr>
            <a:r>
              <a:rPr lang="zh-CN" altLang="en-US" sz="2400" b="1" dirty="0">
                <a:solidFill>
                  <a:srgbClr val="000000"/>
                </a:solidFill>
                <a:latin typeface="微软雅黑" pitchFamily="34" charset="-122"/>
                <a:ea typeface="微软雅黑" pitchFamily="34" charset="-122"/>
              </a:rPr>
              <a:t>重建中微子的通量和能谱</a:t>
            </a:r>
            <a:endParaRPr lang="en-US" altLang="zh-CN" sz="2400" b="1" dirty="0">
              <a:solidFill>
                <a:srgbClr val="000000"/>
              </a:solidFill>
              <a:latin typeface="微软雅黑" pitchFamily="34" charset="-122"/>
              <a:ea typeface="微软雅黑" pitchFamily="34" charset="-122"/>
            </a:endParaRPr>
          </a:p>
          <a:p>
            <a:pPr marL="285750" indent="-285750">
              <a:buFont typeface="Wingdings" panose="05000000000000000000" pitchFamily="2" charset="2"/>
              <a:buChar char="l"/>
              <a:defRPr/>
            </a:pPr>
            <a:r>
              <a:rPr lang="zh-CN" altLang="en-US" sz="2400" b="1" dirty="0">
                <a:solidFill>
                  <a:srgbClr val="000000"/>
                </a:solidFill>
                <a:latin typeface="微软雅黑" pitchFamily="34" charset="-122"/>
                <a:ea typeface="微软雅黑" pitchFamily="34" charset="-122"/>
              </a:rPr>
              <a:t>优越的预警能力</a:t>
            </a:r>
            <a:endParaRPr lang="en-US" altLang="en-US" sz="2400" b="1" dirty="0">
              <a:solidFill>
                <a:srgbClr val="000000"/>
              </a:solidFill>
              <a:latin typeface="微软雅黑" pitchFamily="34" charset="-122"/>
              <a:ea typeface="微软雅黑" pitchFamily="34" charset="-122"/>
            </a:endParaRPr>
          </a:p>
        </p:txBody>
      </p:sp>
      <p:sp>
        <p:nvSpPr>
          <p:cNvPr id="3" name="矩形 2"/>
          <p:cNvSpPr/>
          <p:nvPr/>
        </p:nvSpPr>
        <p:spPr>
          <a:xfrm>
            <a:off x="6084168" y="3779748"/>
            <a:ext cx="2978701" cy="369332"/>
          </a:xfrm>
          <a:prstGeom prst="rect">
            <a:avLst/>
          </a:prstGeom>
        </p:spPr>
        <p:txBody>
          <a:bodyPr wrap="none">
            <a:spAutoFit/>
          </a:bodyPr>
          <a:lstStyle/>
          <a:p>
            <a:r>
              <a:rPr lang="en-US" altLang="zh-CN" dirty="0"/>
              <a:t>  </a:t>
            </a:r>
            <a:r>
              <a:rPr lang="en-US" altLang="zh-CN" sz="1400" b="1" i="1" dirty="0"/>
              <a:t>JUNO Collaboration, JPG 2016</a:t>
            </a:r>
            <a:endParaRPr lang="zh-CN" altLang="en-US" sz="1400" b="1" i="1" dirty="0"/>
          </a:p>
        </p:txBody>
      </p:sp>
      <p:sp>
        <p:nvSpPr>
          <p:cNvPr id="4" name="矩形 3"/>
          <p:cNvSpPr/>
          <p:nvPr/>
        </p:nvSpPr>
        <p:spPr>
          <a:xfrm>
            <a:off x="35496" y="1043444"/>
            <a:ext cx="4572000" cy="369332"/>
          </a:xfrm>
          <a:prstGeom prst="rect">
            <a:avLst/>
          </a:prstGeom>
        </p:spPr>
        <p:txBody>
          <a:bodyPr>
            <a:spAutoFit/>
          </a:bodyPr>
          <a:lstStyle/>
          <a:p>
            <a:r>
              <a:rPr lang="en-US" altLang="zh-CN" b="1" dirty="0">
                <a:solidFill>
                  <a:srgbClr val="000000"/>
                </a:solidFill>
                <a:effectLst>
                  <a:outerShdw blurRad="38100" dist="38100" dir="2700000" algn="tl">
                    <a:srgbClr val="000000">
                      <a:alpha val="43137"/>
                    </a:srgbClr>
                  </a:outerShdw>
                </a:effectLst>
              </a:rPr>
              <a:t> For 20 </a:t>
            </a:r>
            <a:r>
              <a:rPr lang="en-US" altLang="zh-CN" b="1" dirty="0" err="1">
                <a:solidFill>
                  <a:srgbClr val="000000"/>
                </a:solidFill>
                <a:effectLst>
                  <a:outerShdw blurRad="38100" dist="38100" dir="2700000" algn="tl">
                    <a:srgbClr val="000000">
                      <a:alpha val="43137"/>
                    </a:srgbClr>
                  </a:outerShdw>
                </a:effectLst>
              </a:rPr>
              <a:t>kt</a:t>
            </a:r>
            <a:r>
              <a:rPr lang="en-US" altLang="zh-CN" b="1" dirty="0">
                <a:solidFill>
                  <a:srgbClr val="000000"/>
                </a:solidFill>
                <a:effectLst>
                  <a:outerShdw blurRad="38100" dist="38100" dir="2700000" algn="tl">
                    <a:srgbClr val="000000">
                      <a:alpha val="43137"/>
                    </a:srgbClr>
                  </a:outerShdw>
                </a:effectLst>
              </a:rPr>
              <a:t> LS@JUNO</a:t>
            </a:r>
          </a:p>
        </p:txBody>
      </p:sp>
    </p:spTree>
    <p:extLst>
      <p:ext uri="{BB962C8B-B14F-4D97-AF65-F5344CB8AC3E}">
        <p14:creationId xmlns:p14="http://schemas.microsoft.com/office/powerpoint/2010/main" val="2272256407"/>
      </p:ext>
    </p:extLst>
  </p:cSld>
  <p:clrMapOvr>
    <a:masterClrMapping/>
  </p:clrMapOvr>
  <p:transition spd="med">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81000" y="260648"/>
            <a:ext cx="8229600" cy="53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r>
              <a:rPr lang="en-US" altLang="en-US" sz="2800" b="1" dirty="0">
                <a:solidFill>
                  <a:schemeClr val="bg1"/>
                </a:solidFill>
                <a:latin typeface="微软雅黑" pitchFamily="34" charset="-122"/>
                <a:ea typeface="微软雅黑" pitchFamily="34" charset="-122"/>
                <a:cs typeface="+mj-cs"/>
              </a:rPr>
              <a:t>Supernova 1604</a:t>
            </a:r>
            <a:endParaRPr lang="it-IT" altLang="en-US" sz="2800" b="1" dirty="0">
              <a:solidFill>
                <a:schemeClr val="bg1"/>
              </a:solidFill>
              <a:latin typeface="微软雅黑" pitchFamily="34" charset="-122"/>
              <a:ea typeface="微软雅黑" pitchFamily="34" charset="-122"/>
              <a:cs typeface="+mj-cs"/>
            </a:endParaRPr>
          </a:p>
        </p:txBody>
      </p:sp>
      <p:sp>
        <p:nvSpPr>
          <p:cNvPr id="13315" name="Text Box 3"/>
          <p:cNvSpPr txBox="1">
            <a:spLocks noChangeArrowheads="1"/>
          </p:cNvSpPr>
          <p:nvPr/>
        </p:nvSpPr>
        <p:spPr bwMode="auto">
          <a:xfrm>
            <a:off x="35496" y="1086693"/>
            <a:ext cx="8983216" cy="147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kumimoji="1" lang="it-IT" altLang="en-US" sz="2000" b="1" dirty="0">
                <a:latin typeface="微软雅黑" panose="020B0503020204020204" pitchFamily="34" charset="-122"/>
                <a:ea typeface="微软雅黑" panose="020B0503020204020204" pitchFamily="34" charset="-122"/>
                <a:cs typeface="Tahoma" pitchFamily="34" charset="0"/>
              </a:rPr>
              <a:t>(1) A New Star</a:t>
            </a:r>
            <a:r>
              <a:rPr kumimoji="1" lang="en-US" altLang="en-US" sz="2000" b="1" dirty="0">
                <a:latin typeface="微软雅黑" panose="020B0503020204020204" pitchFamily="34" charset="-122"/>
                <a:ea typeface="微软雅黑" panose="020B0503020204020204" pitchFamily="34" charset="-122"/>
                <a:cs typeface="Tahoma" pitchFamily="34" charset="0"/>
              </a:rPr>
              <a:t> </a:t>
            </a:r>
            <a:r>
              <a:rPr kumimoji="1" lang="en-US" altLang="en-US" sz="2000" b="1" dirty="0">
                <a:solidFill>
                  <a:srgbClr val="FF0000"/>
                </a:solidFill>
                <a:latin typeface="微软雅黑" panose="020B0503020204020204" pitchFamily="34" charset="-122"/>
                <a:ea typeface="微软雅黑" panose="020B0503020204020204" pitchFamily="34" charset="-122"/>
                <a:cs typeface="Tahoma" pitchFamily="34" charset="0"/>
              </a:rPr>
              <a:t>(Stella Nova)</a:t>
            </a:r>
            <a:r>
              <a:rPr kumimoji="1" lang="it-IT" altLang="en-US" sz="2000" b="1" dirty="0">
                <a:latin typeface="微软雅黑" panose="020B0503020204020204" pitchFamily="34" charset="-122"/>
                <a:ea typeface="微软雅黑" panose="020B0503020204020204" pitchFamily="34" charset="-122"/>
                <a:cs typeface="Tahoma" pitchFamily="34" charset="0"/>
              </a:rPr>
              <a:t>, as bright and as red as Mars, was discovered on October 9 1604</a:t>
            </a:r>
            <a:r>
              <a:rPr kumimoji="1" lang="en-US" altLang="en-US" sz="2000" b="1" dirty="0">
                <a:latin typeface="微软雅黑" panose="020B0503020204020204" pitchFamily="34" charset="-122"/>
                <a:ea typeface="微软雅黑" panose="020B0503020204020204" pitchFamily="34" charset="-122"/>
                <a:cs typeface="Tahoma" pitchFamily="34" charset="0"/>
              </a:rPr>
              <a:t>. </a:t>
            </a:r>
            <a:r>
              <a:rPr kumimoji="1" lang="it-IT" altLang="en-US" sz="2000" b="1" dirty="0">
                <a:latin typeface="微软雅黑" panose="020B0503020204020204" pitchFamily="34" charset="-122"/>
                <a:ea typeface="微软雅黑" panose="020B0503020204020204" pitchFamily="34" charset="-122"/>
                <a:cs typeface="Tahoma" pitchFamily="34" charset="0"/>
              </a:rPr>
              <a:t>At  Padua</a:t>
            </a:r>
          </a:p>
          <a:p>
            <a:pPr algn="just" eaLnBrk="1" hangingPunct="1">
              <a:spcBef>
                <a:spcPct val="50000"/>
              </a:spcBef>
              <a:buFontTx/>
              <a:buNone/>
            </a:pPr>
            <a:r>
              <a:rPr kumimoji="1" lang="en-US" altLang="zh-CN" sz="2000" b="1" dirty="0">
                <a:latin typeface="微软雅黑" panose="020B0503020204020204" pitchFamily="34" charset="-122"/>
                <a:ea typeface="微软雅黑" panose="020B0503020204020204" pitchFamily="34" charset="-122"/>
                <a:cs typeface="Tahoma" pitchFamily="34" charset="0"/>
              </a:rPr>
              <a:t>(2)T</a:t>
            </a:r>
            <a:r>
              <a:rPr kumimoji="1" lang="it-IT" altLang="en-US" sz="2000" b="1" dirty="0">
                <a:latin typeface="微软雅黑" panose="020B0503020204020204" pitchFamily="34" charset="-122"/>
                <a:ea typeface="微软雅黑" panose="020B0503020204020204" pitchFamily="34" charset="-122"/>
                <a:cs typeface="Tahoma" pitchFamily="34" charset="0"/>
              </a:rPr>
              <a:t>he new star was observed by </a:t>
            </a:r>
            <a:r>
              <a:rPr kumimoji="1" lang="it-IT" altLang="en-US" sz="2000" b="1" dirty="0">
                <a:solidFill>
                  <a:srgbClr val="FF0000"/>
                </a:solidFill>
                <a:latin typeface="微软雅黑" panose="020B0503020204020204" pitchFamily="34" charset="-122"/>
                <a:ea typeface="微软雅黑" panose="020B0503020204020204" pitchFamily="34" charset="-122"/>
                <a:cs typeface="Tahoma" pitchFamily="34" charset="0"/>
              </a:rPr>
              <a:t>Galileo</a:t>
            </a:r>
            <a:r>
              <a:rPr kumimoji="1" lang="it-IT" altLang="en-US" sz="2000" b="1" dirty="0">
                <a:latin typeface="微软雅黑" panose="020B0503020204020204" pitchFamily="34" charset="-122"/>
                <a:ea typeface="微软雅黑" panose="020B0503020204020204" pitchFamily="34" charset="-122"/>
                <a:cs typeface="Tahoma" pitchFamily="34" charset="0"/>
              </a:rPr>
              <a:t>, while in</a:t>
            </a:r>
            <a:r>
              <a:rPr kumimoji="1" lang="en-US" altLang="en-US" sz="2000" b="1" dirty="0">
                <a:latin typeface="微软雅黑" panose="020B0503020204020204" pitchFamily="34" charset="-122"/>
                <a:ea typeface="微软雅黑" panose="020B0503020204020204" pitchFamily="34" charset="-122"/>
                <a:cs typeface="Tahoma" pitchFamily="34" charset="0"/>
              </a:rPr>
              <a:t> </a:t>
            </a:r>
            <a:r>
              <a:rPr kumimoji="1" lang="it-IT" altLang="en-US" sz="2000" b="1" dirty="0">
                <a:latin typeface="微软雅黑" panose="020B0503020204020204" pitchFamily="34" charset="-122"/>
                <a:ea typeface="微软雅黑" panose="020B0503020204020204" pitchFamily="34" charset="-122"/>
                <a:cs typeface="Tahoma" pitchFamily="34" charset="0"/>
              </a:rPr>
              <a:t>Prague </a:t>
            </a:r>
            <a:r>
              <a:rPr kumimoji="1" lang="it-IT" altLang="en-US" sz="2000" b="1" dirty="0">
                <a:solidFill>
                  <a:srgbClr val="FF0000"/>
                </a:solidFill>
                <a:latin typeface="微软雅黑" panose="020B0503020204020204" pitchFamily="34" charset="-122"/>
                <a:ea typeface="微软雅黑" panose="020B0503020204020204" pitchFamily="34" charset="-122"/>
                <a:cs typeface="Tahoma" pitchFamily="34" charset="0"/>
              </a:rPr>
              <a:t>Kepler </a:t>
            </a:r>
            <a:r>
              <a:rPr kumimoji="1" lang="it-IT" altLang="en-US" sz="2000" b="1" dirty="0">
                <a:latin typeface="微软雅黑" panose="020B0503020204020204" pitchFamily="34" charset="-122"/>
                <a:ea typeface="微软雅黑" panose="020B0503020204020204" pitchFamily="34" charset="-122"/>
                <a:cs typeface="Tahoma" pitchFamily="34" charset="0"/>
              </a:rPr>
              <a:t>made careful observations and the</a:t>
            </a:r>
            <a:r>
              <a:rPr kumimoji="1" lang="en-US" altLang="en-US" sz="2000" b="1" dirty="0">
                <a:latin typeface="微软雅黑" panose="020B0503020204020204" pitchFamily="34" charset="-122"/>
                <a:ea typeface="微软雅黑" panose="020B0503020204020204" pitchFamily="34" charset="-122"/>
                <a:cs typeface="Tahoma" pitchFamily="34" charset="0"/>
              </a:rPr>
              <a:t> </a:t>
            </a:r>
            <a:r>
              <a:rPr kumimoji="1" lang="it-IT" altLang="en-US" sz="2000" b="1" dirty="0">
                <a:latin typeface="微软雅黑" panose="020B0503020204020204" pitchFamily="34" charset="-122"/>
                <a:ea typeface="微软雅黑" panose="020B0503020204020204" pitchFamily="34" charset="-122"/>
                <a:cs typeface="Tahoma" pitchFamily="34" charset="0"/>
              </a:rPr>
              <a:t>Supernova now carries his name.</a:t>
            </a:r>
          </a:p>
        </p:txBody>
      </p:sp>
      <p:grpSp>
        <p:nvGrpSpPr>
          <p:cNvPr id="2" name="Group 4"/>
          <p:cNvGrpSpPr>
            <a:grpSpLocks/>
          </p:cNvGrpSpPr>
          <p:nvPr/>
        </p:nvGrpSpPr>
        <p:grpSpPr bwMode="auto">
          <a:xfrm>
            <a:off x="179512" y="2670220"/>
            <a:ext cx="8929688" cy="3048566"/>
            <a:chOff x="144" y="1440"/>
            <a:chExt cx="5625" cy="1683"/>
          </a:xfrm>
        </p:grpSpPr>
        <p:grpSp>
          <p:nvGrpSpPr>
            <p:cNvPr id="13322" name="Group 5"/>
            <p:cNvGrpSpPr>
              <a:grpSpLocks/>
            </p:cNvGrpSpPr>
            <p:nvPr/>
          </p:nvGrpSpPr>
          <p:grpSpPr bwMode="auto">
            <a:xfrm>
              <a:off x="144" y="1440"/>
              <a:ext cx="2352" cy="1683"/>
              <a:chOff x="192" y="1900"/>
              <a:chExt cx="2352" cy="1683"/>
            </a:xfrm>
          </p:grpSpPr>
          <p:graphicFrame>
            <p:nvGraphicFramePr>
              <p:cNvPr id="13325" name="Object 3"/>
              <p:cNvGraphicFramePr>
                <a:graphicFrameLocks noChangeAspect="1"/>
              </p:cNvGraphicFramePr>
              <p:nvPr/>
            </p:nvGraphicFramePr>
            <p:xfrm>
              <a:off x="192" y="1920"/>
              <a:ext cx="2304" cy="1663"/>
            </p:xfrm>
            <a:graphic>
              <a:graphicData uri="http://schemas.openxmlformats.org/presentationml/2006/ole">
                <mc:AlternateContent xmlns:mc="http://schemas.openxmlformats.org/markup-compatibility/2006">
                  <mc:Choice xmlns:v="urn:schemas-microsoft-com:vml" Requires="v">
                    <p:oleObj spid="_x0000_s1272" name="Fotografia di Photo Editor" r:id="rId3" imgW="3057143" imgH="2200582" progId="MSPhotoEd.3">
                      <p:embed/>
                    </p:oleObj>
                  </mc:Choice>
                  <mc:Fallback>
                    <p:oleObj name="Fotografia di Photo Editor" r:id="rId3" imgW="3057143" imgH="2200582" progId="MSPhotoEd.3">
                      <p:embed/>
                      <p:pic>
                        <p:nvPicPr>
                          <p:cNvPr id="1332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1920"/>
                            <a:ext cx="2304" cy="1663"/>
                          </a:xfrm>
                          <a:prstGeom prst="rect">
                            <a:avLst/>
                          </a:prstGeom>
                          <a:noFill/>
                          <a:ln>
                            <a:noFill/>
                          </a:ln>
                          <a:effectLst/>
                        </p:spPr>
                      </p:pic>
                    </p:oleObj>
                  </mc:Fallback>
                </mc:AlternateContent>
              </a:graphicData>
            </a:graphic>
          </p:graphicFrame>
          <p:sp>
            <p:nvSpPr>
              <p:cNvPr id="13326" name="Text Box 7"/>
              <p:cNvSpPr txBox="1">
                <a:spLocks noChangeArrowheads="1"/>
              </p:cNvSpPr>
              <p:nvPr/>
            </p:nvSpPr>
            <p:spPr bwMode="auto">
              <a:xfrm>
                <a:off x="624" y="1900"/>
                <a:ext cx="1920"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887" tIns="56443" rIns="112887" bIns="5644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3300"/>
                    </a:solidFill>
                  </a:rPr>
                  <a:t>Galileo’s observations of </a:t>
                </a:r>
                <a:r>
                  <a:rPr lang="en-US" altLang="en-US" sz="1800" b="1" i="1">
                    <a:solidFill>
                      <a:srgbClr val="FF3300"/>
                    </a:solidFill>
                  </a:rPr>
                  <a:t>nova</a:t>
                </a:r>
                <a:r>
                  <a:rPr lang="en-US" altLang="en-US" sz="1800" b="1">
                    <a:solidFill>
                      <a:srgbClr val="FF3300"/>
                    </a:solidFill>
                  </a:rPr>
                  <a:t> luminosity (1604)</a:t>
                </a:r>
                <a:endParaRPr lang="it-IT" altLang="en-US" sz="1800" b="1" i="1">
                  <a:solidFill>
                    <a:srgbClr val="FF3300"/>
                  </a:solidFill>
                </a:endParaRPr>
              </a:p>
            </p:txBody>
          </p:sp>
        </p:grpSp>
        <p:sp>
          <p:nvSpPr>
            <p:cNvPr id="13324" name="Rectangle 9"/>
            <p:cNvSpPr>
              <a:spLocks noChangeArrowheads="1"/>
            </p:cNvSpPr>
            <p:nvPr/>
          </p:nvSpPr>
          <p:spPr bwMode="auto">
            <a:xfrm>
              <a:off x="4425" y="1522"/>
              <a:ext cx="134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887" tIns="56443" rIns="112887" bIns="5644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dirty="0">
                  <a:solidFill>
                    <a:schemeClr val="accent2"/>
                  </a:solidFill>
                </a:rPr>
                <a:t>Kepler,</a:t>
              </a:r>
              <a:r>
                <a:rPr lang="en-GB" altLang="en-US" sz="1800" b="1" i="1" dirty="0">
                  <a:solidFill>
                    <a:schemeClr val="accent2"/>
                  </a:solidFill>
                </a:rPr>
                <a:t> De Stella Nova in </a:t>
              </a:r>
              <a:r>
                <a:rPr lang="en-GB" altLang="en-US" sz="1800" b="1" i="1" dirty="0" err="1">
                  <a:solidFill>
                    <a:schemeClr val="accent2"/>
                  </a:solidFill>
                </a:rPr>
                <a:t>Pede</a:t>
              </a:r>
              <a:r>
                <a:rPr lang="en-GB" altLang="en-US" sz="1800" b="1" i="1" dirty="0">
                  <a:solidFill>
                    <a:schemeClr val="accent2"/>
                  </a:solidFill>
                </a:rPr>
                <a:t> </a:t>
              </a:r>
              <a:r>
                <a:rPr lang="en-GB" altLang="en-US" sz="1800" b="1" i="1" dirty="0" err="1">
                  <a:solidFill>
                    <a:schemeClr val="accent2"/>
                  </a:solidFill>
                </a:rPr>
                <a:t>Serpentarii</a:t>
              </a:r>
              <a:r>
                <a:rPr lang="en-GB" altLang="en-US" sz="1800" b="1" i="1" dirty="0">
                  <a:solidFill>
                    <a:schemeClr val="accent2"/>
                  </a:solidFill>
                </a:rPr>
                <a:t>, </a:t>
              </a:r>
              <a:r>
                <a:rPr lang="en-GB" altLang="en-US" sz="1800" b="1" dirty="0">
                  <a:solidFill>
                    <a:schemeClr val="accent2"/>
                  </a:solidFill>
                </a:rPr>
                <a:t>(1606)</a:t>
              </a:r>
              <a:endParaRPr lang="it-IT" altLang="en-US" sz="1800" b="1" dirty="0">
                <a:solidFill>
                  <a:schemeClr val="accent2"/>
                </a:solidFill>
              </a:endParaRPr>
            </a:p>
          </p:txBody>
        </p:sp>
      </p:grpSp>
      <p:grpSp>
        <p:nvGrpSpPr>
          <p:cNvPr id="13318" name="Group 11"/>
          <p:cNvGrpSpPr>
            <a:grpSpLocks/>
          </p:cNvGrpSpPr>
          <p:nvPr/>
        </p:nvGrpSpPr>
        <p:grpSpPr bwMode="auto">
          <a:xfrm>
            <a:off x="215900" y="6035676"/>
            <a:ext cx="8610600" cy="488950"/>
            <a:chOff x="136" y="3802"/>
            <a:chExt cx="5424" cy="308"/>
          </a:xfrm>
        </p:grpSpPr>
        <p:sp>
          <p:nvSpPr>
            <p:cNvPr id="13320" name="Text Box 12"/>
            <p:cNvSpPr txBox="1">
              <a:spLocks noChangeArrowheads="1"/>
            </p:cNvSpPr>
            <p:nvPr/>
          </p:nvSpPr>
          <p:spPr bwMode="auto">
            <a:xfrm>
              <a:off x="136" y="3802"/>
              <a:ext cx="5424"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887" tIns="56443" rIns="112887" bIns="5644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endParaRPr lang="en-GB" altLang="en-US" sz="1800"/>
            </a:p>
          </p:txBody>
        </p:sp>
        <p:sp>
          <p:nvSpPr>
            <p:cNvPr id="13321" name="Rectangle 13"/>
            <p:cNvSpPr>
              <a:spLocks noChangeArrowheads="1"/>
            </p:cNvSpPr>
            <p:nvPr/>
          </p:nvSpPr>
          <p:spPr bwMode="auto">
            <a:xfrm>
              <a:off x="166" y="3844"/>
              <a:ext cx="5311"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887" tIns="56443" rIns="112887" bIns="5644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kumimoji="1" lang="zh-CN" altLang="en-US" sz="2000" b="1" dirty="0">
                  <a:latin typeface="微软雅黑" panose="020B0503020204020204" pitchFamily="34" charset="-122"/>
                  <a:ea typeface="微软雅黑" panose="020B0503020204020204" pitchFamily="34" charset="-122"/>
                  <a:cs typeface="Tahoma" pitchFamily="34" charset="0"/>
                </a:rPr>
                <a:t>这是我们的银河系最后一个确定的超新星爆发，已经过去</a:t>
              </a:r>
              <a:r>
                <a:rPr kumimoji="1" lang="en-US" altLang="zh-CN" sz="2000" b="1" dirty="0">
                  <a:latin typeface="微软雅黑" panose="020B0503020204020204" pitchFamily="34" charset="-122"/>
                  <a:ea typeface="微软雅黑" panose="020B0503020204020204" pitchFamily="34" charset="-122"/>
                  <a:cs typeface="Tahoma" pitchFamily="34" charset="0"/>
                </a:rPr>
                <a:t>400</a:t>
              </a:r>
              <a:r>
                <a:rPr kumimoji="1" lang="zh-CN" altLang="en-US" sz="2000" b="1" dirty="0">
                  <a:latin typeface="微软雅黑" panose="020B0503020204020204" pitchFamily="34" charset="-122"/>
                  <a:ea typeface="微软雅黑" panose="020B0503020204020204" pitchFamily="34" charset="-122"/>
                  <a:cs typeface="Tahoma" pitchFamily="34" charset="0"/>
                </a:rPr>
                <a:t>年！</a:t>
              </a:r>
              <a:endParaRPr kumimoji="1" lang="en-US" altLang="en-US" sz="2000" b="1" dirty="0">
                <a:latin typeface="微软雅黑" panose="020B0503020204020204" pitchFamily="34" charset="-122"/>
                <a:ea typeface="微软雅黑" panose="020B0503020204020204" pitchFamily="34" charset="-122"/>
                <a:cs typeface="Tahoma" pitchFamily="34" charset="0"/>
              </a:endParaRPr>
            </a:p>
          </p:txBody>
        </p:sp>
      </p:grpSp>
      <p:graphicFrame>
        <p:nvGraphicFramePr>
          <p:cNvPr id="16" name="Object 2"/>
          <p:cNvGraphicFramePr>
            <a:graphicFrameLocks noChangeAspect="1"/>
          </p:cNvGraphicFramePr>
          <p:nvPr/>
        </p:nvGraphicFramePr>
        <p:xfrm>
          <a:off x="3837112" y="2706448"/>
          <a:ext cx="3161828" cy="3012948"/>
        </p:xfrm>
        <a:graphic>
          <a:graphicData uri="http://schemas.openxmlformats.org/presentationml/2006/ole">
            <mc:AlternateContent xmlns:mc="http://schemas.openxmlformats.org/markup-compatibility/2006">
              <mc:Choice xmlns:v="urn:schemas-microsoft-com:vml" Requires="v">
                <p:oleObj spid="_x0000_s1273" name="CorelPhotoPaint.Image.9" r:id="rId5" imgW="4444444" imgH="4444444" progId="CorelPhotoPaint.Image.9">
                  <p:embed/>
                </p:oleObj>
              </mc:Choice>
              <mc:Fallback>
                <p:oleObj name="CorelPhotoPaint.Image.9" r:id="rId5" imgW="4444444" imgH="4444444" progId="CorelPhotoPaint.Image.9">
                  <p:embed/>
                  <p:pic>
                    <p:nvPicPr>
                      <p:cNvPr id="1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7112" y="2706448"/>
                        <a:ext cx="3161828" cy="301294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5918331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400" dirty="0"/>
              <a:t>(A): </a:t>
            </a:r>
            <a:r>
              <a:rPr lang="zh-CN" altLang="en-US" sz="2400" dirty="0"/>
              <a:t>测量中微子的时间分布信息</a:t>
            </a:r>
          </a:p>
        </p:txBody>
      </p:sp>
      <p:pic>
        <p:nvPicPr>
          <p:cNvPr id="4" name="图片 3"/>
          <p:cNvPicPr>
            <a:picLocks noChangeAspect="1"/>
          </p:cNvPicPr>
          <p:nvPr/>
        </p:nvPicPr>
        <p:blipFill>
          <a:blip r:embed="rId2">
            <a:lum bright="-20000" contrast="40000"/>
          </a:blip>
          <a:stretch>
            <a:fillRect/>
          </a:stretch>
        </p:blipFill>
        <p:spPr>
          <a:xfrm>
            <a:off x="35496" y="1196752"/>
            <a:ext cx="9036496" cy="4536504"/>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415212" y="5981218"/>
                <a:ext cx="8477268" cy="400110"/>
              </a:xfrm>
              <a:prstGeom prst="rect">
                <a:avLst/>
              </a:prstGeom>
            </p:spPr>
            <p:txBody>
              <a:bodyPr wrap="square">
                <a:spAutoFit/>
              </a:bodyPr>
              <a:lstStyle/>
              <a:p>
                <a:pPr>
                  <a:defRPr/>
                </a:pPr>
                <a:r>
                  <a:rPr lang="en-US" altLang="en-US" sz="2000" b="1" dirty="0">
                    <a:solidFill>
                      <a:srgbClr val="0000FF"/>
                    </a:solidFill>
                    <a:latin typeface="微软雅黑" pitchFamily="34" charset="-122"/>
                    <a:ea typeface="微软雅黑" pitchFamily="34" charset="-122"/>
                  </a:rPr>
                  <a:t>w/o oscillation </a:t>
                </a:r>
                <a:r>
                  <a:rPr lang="en-US" altLang="en-US" sz="2000" b="1" dirty="0">
                    <a:solidFill>
                      <a:srgbClr val="000000"/>
                    </a:solidFill>
                    <a:latin typeface="微软雅黑" pitchFamily="34" charset="-122"/>
                    <a:ea typeface="微软雅黑" pitchFamily="34" charset="-122"/>
                  </a:rPr>
                  <a:t>or </a:t>
                </a:r>
                <a:r>
                  <a:rPr lang="en-US" altLang="en-US" sz="2000" b="1" dirty="0">
                    <a:solidFill>
                      <a:srgbClr val="C00000"/>
                    </a:solidFill>
                    <a:latin typeface="微软雅黑" pitchFamily="34" charset="-122"/>
                    <a:ea typeface="微软雅黑" pitchFamily="34" charset="-122"/>
                  </a:rPr>
                  <a:t>with largest transition </a:t>
                </a:r>
                <a:r>
                  <a:rPr lang="en-US" altLang="en-US" sz="2000" b="1" dirty="0">
                    <a:solidFill>
                      <a:srgbClr val="000000"/>
                    </a:solidFill>
                    <a:latin typeface="微软雅黑" pitchFamily="34" charset="-122"/>
                    <a:ea typeface="微软雅黑" pitchFamily="34" charset="-122"/>
                  </a:rPr>
                  <a:t>between </a:t>
                </a:r>
                <a14:m>
                  <m:oMath xmlns:m="http://schemas.openxmlformats.org/officeDocument/2006/math">
                    <m:sSub>
                      <m:sSubPr>
                        <m:ctrlPr>
                          <a:rPr lang="en-US" altLang="zh-CN" sz="2000" b="1" i="1" smtClean="0">
                            <a:solidFill>
                              <a:srgbClr val="000000"/>
                            </a:solidFill>
                            <a:latin typeface="Cambria Math" panose="02040503050406030204" pitchFamily="18" charset="0"/>
                          </a:rPr>
                        </m:ctrlPr>
                      </m:sSubPr>
                      <m:e>
                        <m:r>
                          <a:rPr lang="en-US" altLang="zh-CN" sz="2000" b="1" i="1">
                            <a:solidFill>
                              <a:srgbClr val="000000"/>
                            </a:solidFill>
                            <a:latin typeface="Cambria Math"/>
                          </a:rPr>
                          <m:t>𝝂</m:t>
                        </m:r>
                      </m:e>
                      <m:sub>
                        <m:r>
                          <a:rPr lang="en-US" altLang="zh-CN" sz="2000" b="1" i="1">
                            <a:solidFill>
                              <a:srgbClr val="000000"/>
                            </a:solidFill>
                            <a:latin typeface="Cambria Math"/>
                          </a:rPr>
                          <m:t>𝒆</m:t>
                        </m:r>
                      </m:sub>
                    </m:sSub>
                  </m:oMath>
                </a14:m>
                <a:r>
                  <a:rPr lang="en-US" altLang="en-US" sz="2000" b="1" dirty="0">
                    <a:solidFill>
                      <a:srgbClr val="000000"/>
                    </a:solidFill>
                    <a:latin typeface="微软雅黑" pitchFamily="34" charset="-122"/>
                    <a:ea typeface="微软雅黑" pitchFamily="34" charset="-122"/>
                  </a:rPr>
                  <a:t>(</a:t>
                </a:r>
                <a14:m>
                  <m:oMath xmlns:m="http://schemas.openxmlformats.org/officeDocument/2006/math">
                    <m:sSub>
                      <m:sSubPr>
                        <m:ctrlPr>
                          <a:rPr lang="en-US" altLang="zh-CN" b="1" i="1" smtClean="0">
                            <a:solidFill>
                              <a:schemeClr val="tx1"/>
                            </a:solidFill>
                            <a:latin typeface="Cambria Math" panose="02040503050406030204" pitchFamily="18" charset="0"/>
                            <a:ea typeface="Cambria Math"/>
                          </a:rPr>
                        </m:ctrlPr>
                      </m:sSubPr>
                      <m:e>
                        <m:r>
                          <a:rPr lang="en-US" altLang="zh-CN" b="1" i="1">
                            <a:solidFill>
                              <a:schemeClr val="tx1"/>
                            </a:solidFill>
                            <a:latin typeface="Cambria Math" panose="02040503050406030204" pitchFamily="18" charset="0"/>
                            <a:ea typeface="Cambria Math"/>
                          </a:rPr>
                          <m:t>  </m:t>
                        </m:r>
                        <m:acc>
                          <m:accPr>
                            <m:chr m:val="̅"/>
                            <m:ctrlPr>
                              <a:rPr lang="en-US" altLang="zh-CN" b="1" i="1">
                                <a:solidFill>
                                  <a:schemeClr val="tx1"/>
                                </a:solidFill>
                                <a:latin typeface="Cambria Math" panose="02040503050406030204" pitchFamily="18" charset="0"/>
                                <a:ea typeface="Cambria Math"/>
                              </a:rPr>
                            </m:ctrlPr>
                          </m:accPr>
                          <m:e>
                            <m:r>
                              <a:rPr lang="en-US" altLang="zh-CN" b="1" i="1">
                                <a:solidFill>
                                  <a:schemeClr val="tx1"/>
                                </a:solidFill>
                                <a:latin typeface="Cambria Math"/>
                                <a:ea typeface="Cambria Math"/>
                              </a:rPr>
                              <m:t>𝝂</m:t>
                            </m:r>
                          </m:e>
                        </m:acc>
                      </m:e>
                      <m:sub>
                        <m:r>
                          <a:rPr lang="en-US" altLang="zh-CN" b="1" i="1">
                            <a:solidFill>
                              <a:schemeClr val="tx1"/>
                            </a:solidFill>
                            <a:latin typeface="Cambria Math"/>
                            <a:ea typeface="Cambria Math"/>
                          </a:rPr>
                          <m:t>𝒆</m:t>
                        </m:r>
                      </m:sub>
                    </m:sSub>
                  </m:oMath>
                </a14:m>
                <a:r>
                  <a:rPr lang="en-US" altLang="en-US" sz="2000" b="1" dirty="0">
                    <a:solidFill>
                      <a:srgbClr val="000000"/>
                    </a:solidFill>
                    <a:latin typeface="微软雅黑" pitchFamily="34" charset="-122"/>
                    <a:ea typeface="微软雅黑" pitchFamily="34" charset="-122"/>
                  </a:rPr>
                  <a:t>) and </a:t>
                </a:r>
                <a14:m>
                  <m:oMath xmlns:m="http://schemas.openxmlformats.org/officeDocument/2006/math">
                    <m:sSub>
                      <m:sSubPr>
                        <m:ctrlPr>
                          <a:rPr lang="en-US" altLang="zh-CN" sz="2000" b="1" i="1" smtClean="0">
                            <a:solidFill>
                              <a:srgbClr val="000000"/>
                            </a:solidFill>
                            <a:latin typeface="Cambria Math" panose="02040503050406030204" pitchFamily="18" charset="0"/>
                          </a:rPr>
                        </m:ctrlPr>
                      </m:sSubPr>
                      <m:e>
                        <m:r>
                          <a:rPr lang="en-US" altLang="zh-CN" sz="2000" b="1" i="1">
                            <a:solidFill>
                              <a:srgbClr val="000000"/>
                            </a:solidFill>
                            <a:latin typeface="Cambria Math"/>
                          </a:rPr>
                          <m:t>𝝂</m:t>
                        </m:r>
                      </m:e>
                      <m:sub>
                        <m:r>
                          <a:rPr lang="en-US" altLang="zh-CN" sz="2000" b="1" i="1" smtClean="0">
                            <a:solidFill>
                              <a:srgbClr val="000000"/>
                            </a:solidFill>
                            <a:latin typeface="Cambria Math" panose="02040503050406030204" pitchFamily="18" charset="0"/>
                          </a:rPr>
                          <m:t>𝒙</m:t>
                        </m:r>
                      </m:sub>
                    </m:sSub>
                  </m:oMath>
                </a14:m>
                <a:r>
                  <a:rPr lang="en-US" altLang="en-US" sz="2000" b="1" dirty="0">
                    <a:solidFill>
                      <a:srgbClr val="000000"/>
                    </a:solidFill>
                    <a:latin typeface="微软雅黑" pitchFamily="34" charset="-122"/>
                    <a:ea typeface="微软雅黑" pitchFamily="34" charset="-122"/>
                  </a:rPr>
                  <a:t> </a:t>
                </a:r>
              </a:p>
            </p:txBody>
          </p:sp>
        </mc:Choice>
        <mc:Fallback xmlns="">
          <p:sp>
            <p:nvSpPr>
              <p:cNvPr id="5" name="矩形 4"/>
              <p:cNvSpPr>
                <a:spLocks noRot="1" noChangeAspect="1" noMove="1" noResize="1" noEditPoints="1" noAdjustHandles="1" noChangeArrowheads="1" noChangeShapeType="1" noTextEdit="1"/>
              </p:cNvSpPr>
              <p:nvPr/>
            </p:nvSpPr>
            <p:spPr>
              <a:xfrm>
                <a:off x="415212" y="5981218"/>
                <a:ext cx="8477268" cy="400110"/>
              </a:xfrm>
              <a:prstGeom prst="rect">
                <a:avLst/>
              </a:prstGeom>
              <a:blipFill rotWithShape="0">
                <a:blip r:embed="rId3"/>
                <a:stretch>
                  <a:fillRect l="-719" t="-7576" b="-257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011376644"/>
      </p:ext>
    </p:extLst>
  </p:cSld>
  <p:clrMapOvr>
    <a:masterClrMapping/>
  </p:clrMapOvr>
  <p:transition spd="med">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683568" y="1124744"/>
            <a:ext cx="7920880" cy="5472608"/>
          </a:xfrm>
          <a:prstGeom prst="rect">
            <a:avLst/>
          </a:prstGeom>
        </p:spPr>
      </p:pic>
      <p:sp>
        <p:nvSpPr>
          <p:cNvPr id="3" name="标题 1"/>
          <p:cNvSpPr>
            <a:spLocks noGrp="1"/>
          </p:cNvSpPr>
          <p:nvPr>
            <p:ph type="title"/>
          </p:nvPr>
        </p:nvSpPr>
        <p:spPr>
          <a:xfrm>
            <a:off x="216024" y="142852"/>
            <a:ext cx="8460432" cy="714380"/>
          </a:xfrm>
        </p:spPr>
        <p:txBody>
          <a:bodyPr/>
          <a:lstStyle/>
          <a:p>
            <a:r>
              <a:rPr lang="en-US" altLang="zh-CN" sz="2400" dirty="0"/>
              <a:t>(B):</a:t>
            </a:r>
            <a:r>
              <a:rPr lang="zh-CN" altLang="en-US" sz="2400" dirty="0"/>
              <a:t> 测量所有三种类型中微子</a:t>
            </a:r>
          </a:p>
        </p:txBody>
      </p:sp>
      <p:sp>
        <p:nvSpPr>
          <p:cNvPr id="4" name="标题 1">
            <a:extLst>
              <a:ext uri="{FF2B5EF4-FFF2-40B4-BE49-F238E27FC236}">
                <a16:creationId xmlns:a16="http://schemas.microsoft.com/office/drawing/2014/main" id="{9EE5AA80-30B9-44EB-A293-18B5AD774F5A}"/>
              </a:ext>
            </a:extLst>
          </p:cNvPr>
          <p:cNvSpPr txBox="1">
            <a:spLocks/>
          </p:cNvSpPr>
          <p:nvPr/>
        </p:nvSpPr>
        <p:spPr bwMode="auto">
          <a:xfrm>
            <a:off x="107504" y="5954980"/>
            <a:ext cx="3483496" cy="7143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zh-CN" altLang="en-US" sz="3600" b="1">
                <a:solidFill>
                  <a:schemeClr val="bg1"/>
                </a:solidFill>
                <a:latin typeface="微软雅黑" pitchFamily="34" charset="-122"/>
                <a:ea typeface="微软雅黑" pitchFamily="34" charset="-122"/>
                <a:cs typeface="+mj-cs"/>
              </a:defRPr>
            </a:lvl1pPr>
            <a:lvl2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2pPr>
            <a:lvl3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3pPr>
            <a:lvl4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4pPr>
            <a:lvl5pPr algn="l" rtl="0" eaLnBrk="0" fontAlgn="base" hangingPunct="0">
              <a:spcBef>
                <a:spcPct val="0"/>
              </a:spcBef>
              <a:spcAft>
                <a:spcPct val="0"/>
              </a:spcAft>
              <a:defRPr sz="3600" b="1">
                <a:solidFill>
                  <a:schemeClr val="bg1"/>
                </a:solidFill>
                <a:latin typeface="微软雅黑" pitchFamily="34" charset="-122"/>
                <a:ea typeface="微软雅黑" pitchFamily="34" charset="-122"/>
              </a:defRPr>
            </a:lvl5pPr>
            <a:lvl6pPr marL="457200" algn="ctr" rtl="0" fontAlgn="base">
              <a:spcBef>
                <a:spcPct val="0"/>
              </a:spcBef>
              <a:spcAft>
                <a:spcPct val="0"/>
              </a:spcAft>
              <a:defRPr sz="3600" b="1">
                <a:solidFill>
                  <a:srgbClr val="FF3300"/>
                </a:solidFill>
                <a:latin typeface="Arial" pitchFamily="34" charset="0"/>
                <a:ea typeface="华文新魏" pitchFamily="2" charset="-122"/>
              </a:defRPr>
            </a:lvl6pPr>
            <a:lvl7pPr marL="914400" algn="ctr" rtl="0" fontAlgn="base">
              <a:spcBef>
                <a:spcPct val="0"/>
              </a:spcBef>
              <a:spcAft>
                <a:spcPct val="0"/>
              </a:spcAft>
              <a:defRPr sz="3600" b="1">
                <a:solidFill>
                  <a:srgbClr val="FF3300"/>
                </a:solidFill>
                <a:latin typeface="Arial" pitchFamily="34" charset="0"/>
                <a:ea typeface="华文新魏" pitchFamily="2" charset="-122"/>
              </a:defRPr>
            </a:lvl7pPr>
            <a:lvl8pPr marL="1371600" algn="ctr" rtl="0" fontAlgn="base">
              <a:spcBef>
                <a:spcPct val="0"/>
              </a:spcBef>
              <a:spcAft>
                <a:spcPct val="0"/>
              </a:spcAft>
              <a:defRPr sz="3600" b="1">
                <a:solidFill>
                  <a:srgbClr val="FF3300"/>
                </a:solidFill>
                <a:latin typeface="Arial" pitchFamily="34" charset="0"/>
                <a:ea typeface="华文新魏" pitchFamily="2" charset="-122"/>
              </a:defRPr>
            </a:lvl8pPr>
            <a:lvl9pPr marL="1828800" algn="ctr" rtl="0" fontAlgn="base">
              <a:spcBef>
                <a:spcPct val="0"/>
              </a:spcBef>
              <a:spcAft>
                <a:spcPct val="0"/>
              </a:spcAft>
              <a:defRPr sz="3600" b="1">
                <a:solidFill>
                  <a:srgbClr val="FF3300"/>
                </a:solidFill>
                <a:latin typeface="Arial" pitchFamily="34" charset="0"/>
                <a:ea typeface="华文新魏" pitchFamily="2" charset="-122"/>
              </a:defRPr>
            </a:lvl9pPr>
          </a:lstStyle>
          <a:p>
            <a:r>
              <a:rPr lang="zh-CN" altLang="en-US" sz="2000" kern="0" dirty="0">
                <a:solidFill>
                  <a:schemeClr val="tx1"/>
                </a:solidFill>
              </a:rPr>
              <a:t>研究中微子的质量顺序</a:t>
            </a:r>
          </a:p>
        </p:txBody>
      </p:sp>
    </p:spTree>
    <p:extLst>
      <p:ext uri="{BB962C8B-B14F-4D97-AF65-F5344CB8AC3E}">
        <p14:creationId xmlns:p14="http://schemas.microsoft.com/office/powerpoint/2010/main" val="1453563116"/>
      </p:ext>
    </p:extLst>
  </p:cSld>
  <p:clrMapOvr>
    <a:masterClrMapping/>
  </p:clrMapOvr>
  <p:transition spd="med">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400" dirty="0"/>
              <a:t>(C):</a:t>
            </a:r>
            <a:r>
              <a:rPr lang="zh-CN" altLang="en-US" sz="2400" dirty="0"/>
              <a:t> 测量中微子的能谱信息</a:t>
            </a:r>
          </a:p>
        </p:txBody>
      </p:sp>
      <p:sp>
        <p:nvSpPr>
          <p:cNvPr id="6" name="矩形 5"/>
          <p:cNvSpPr/>
          <p:nvPr/>
        </p:nvSpPr>
        <p:spPr>
          <a:xfrm>
            <a:off x="971601" y="5254168"/>
            <a:ext cx="7560839" cy="1323439"/>
          </a:xfrm>
          <a:prstGeom prst="rect">
            <a:avLst/>
          </a:prstGeom>
        </p:spPr>
        <p:txBody>
          <a:bodyPr wrap="square">
            <a:spAutoFit/>
          </a:bodyPr>
          <a:lstStyle/>
          <a:p>
            <a:pPr>
              <a:defRPr/>
            </a:pPr>
            <a:r>
              <a:rPr lang="en-US" altLang="en-US" sz="2000" b="1" dirty="0">
                <a:solidFill>
                  <a:srgbClr val="000000"/>
                </a:solidFill>
                <a:latin typeface="微软雅黑" pitchFamily="34" charset="-122"/>
                <a:ea typeface="微软雅黑" pitchFamily="34" charset="-122"/>
              </a:rPr>
              <a:t>1) IBD events dominate at the high energy range</a:t>
            </a:r>
          </a:p>
          <a:p>
            <a:pPr>
              <a:defRPr/>
            </a:pPr>
            <a:r>
              <a:rPr lang="en-US" altLang="en-US" sz="2000" b="1" dirty="0">
                <a:solidFill>
                  <a:srgbClr val="000000"/>
                </a:solidFill>
                <a:latin typeface="微软雅黑" pitchFamily="34" charset="-122"/>
                <a:ea typeface="微软雅黑" pitchFamily="34" charset="-122"/>
              </a:rPr>
              <a:t>2) nu-p ES channel dominates at low energies</a:t>
            </a:r>
          </a:p>
          <a:p>
            <a:pPr>
              <a:defRPr/>
            </a:pPr>
            <a:r>
              <a:rPr lang="en-US" altLang="en-US" sz="2000" b="1" dirty="0">
                <a:solidFill>
                  <a:srgbClr val="000000"/>
                </a:solidFill>
                <a:latin typeface="微软雅黑" pitchFamily="34" charset="-122"/>
                <a:ea typeface="微软雅黑" pitchFamily="34" charset="-122"/>
              </a:rPr>
              <a:t>3) coincidence events vs. singles events</a:t>
            </a:r>
          </a:p>
          <a:p>
            <a:pPr>
              <a:defRPr/>
            </a:pPr>
            <a:r>
              <a:rPr lang="en-US" altLang="en-US" sz="2000" b="1" dirty="0">
                <a:solidFill>
                  <a:srgbClr val="000000"/>
                </a:solidFill>
                <a:latin typeface="微软雅黑" pitchFamily="34" charset="-122"/>
                <a:ea typeface="微软雅黑" pitchFamily="34" charset="-122"/>
              </a:rPr>
              <a:t>4) e. vs. p discrimination: Pulse shape discrimination</a:t>
            </a:r>
          </a:p>
        </p:txBody>
      </p:sp>
      <p:pic>
        <p:nvPicPr>
          <p:cNvPr id="5" name="图片 4">
            <a:extLst>
              <a:ext uri="{FF2B5EF4-FFF2-40B4-BE49-F238E27FC236}">
                <a16:creationId xmlns:a16="http://schemas.microsoft.com/office/drawing/2014/main" id="{9631C1A4-6422-4C5D-96AB-EA4BE01C27A4}"/>
              </a:ext>
            </a:extLst>
          </p:cNvPr>
          <p:cNvPicPr>
            <a:picLocks noChangeAspect="1"/>
          </p:cNvPicPr>
          <p:nvPr/>
        </p:nvPicPr>
        <p:blipFill>
          <a:blip r:embed="rId3"/>
          <a:stretch>
            <a:fillRect/>
          </a:stretch>
        </p:blipFill>
        <p:spPr>
          <a:xfrm>
            <a:off x="1331640" y="1112827"/>
            <a:ext cx="6120680" cy="4116373"/>
          </a:xfrm>
          <a:prstGeom prst="rect">
            <a:avLst/>
          </a:prstGeom>
        </p:spPr>
      </p:pic>
    </p:spTree>
    <p:extLst>
      <p:ext uri="{BB962C8B-B14F-4D97-AF65-F5344CB8AC3E}">
        <p14:creationId xmlns:p14="http://schemas.microsoft.com/office/powerpoint/2010/main" val="2704893467"/>
      </p:ext>
    </p:extLst>
  </p:cSld>
  <p:clrMapOvr>
    <a:masterClrMapping/>
  </p:clrMapOvr>
  <p:transition spd="med">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6D3A662-656B-466C-9306-D3040288230A}"/>
              </a:ext>
            </a:extLst>
          </p:cNvPr>
          <p:cNvSpPr>
            <a:spLocks noGrp="1"/>
          </p:cNvSpPr>
          <p:nvPr>
            <p:ph type="title"/>
          </p:nvPr>
        </p:nvSpPr>
        <p:spPr>
          <a:xfrm>
            <a:off x="428596" y="142852"/>
            <a:ext cx="8319868" cy="714380"/>
          </a:xfrm>
        </p:spPr>
        <p:txBody>
          <a:bodyPr/>
          <a:lstStyle/>
          <a:p>
            <a:r>
              <a:rPr lang="en-US" altLang="zh-CN" sz="2400" dirty="0"/>
              <a:t>(D):</a:t>
            </a:r>
            <a:r>
              <a:rPr lang="zh-CN" altLang="en-US" sz="2400" dirty="0"/>
              <a:t> 超新星预警能力</a:t>
            </a:r>
          </a:p>
        </p:txBody>
      </p:sp>
      <p:sp>
        <p:nvSpPr>
          <p:cNvPr id="5" name="文本框 4">
            <a:extLst>
              <a:ext uri="{FF2B5EF4-FFF2-40B4-BE49-F238E27FC236}">
                <a16:creationId xmlns:a16="http://schemas.microsoft.com/office/drawing/2014/main" id="{5D9BB517-9A9C-4DE3-B5D7-D8A52F311DB6}"/>
              </a:ext>
            </a:extLst>
          </p:cNvPr>
          <p:cNvSpPr txBox="1"/>
          <p:nvPr/>
        </p:nvSpPr>
        <p:spPr>
          <a:xfrm>
            <a:off x="35496" y="1138649"/>
            <a:ext cx="3744416" cy="4308872"/>
          </a:xfrm>
          <a:prstGeom prst="rect">
            <a:avLst/>
          </a:prstGeom>
          <a:solidFill>
            <a:schemeClr val="bg1"/>
          </a:solidFill>
        </p:spPr>
        <p:txBody>
          <a:bodyPr wrap="square" rtlCol="0">
            <a:spAutoFit/>
          </a:bodyPr>
          <a:lstStyle/>
          <a:p>
            <a:pPr marL="359942" marR="0" lvl="0" indent="-359942" algn="l" defTabSz="959846" rtl="0" eaLnBrk="1" fontAlgn="auto" latinLnBrk="0" hangingPunct="1">
              <a:lnSpc>
                <a:spcPct val="100000"/>
              </a:lnSpc>
              <a:spcBef>
                <a:spcPts val="63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srgbClr val="C00000"/>
                </a:solidFill>
                <a:effectLst/>
                <a:uLnTx/>
                <a:uFillTx/>
                <a:latin typeface="Calibri" panose="020F0502020204030204"/>
                <a:ea typeface="等线" panose="02010600030101010101" pitchFamily="2" charset="-122"/>
                <a:cs typeface="+mn-cs"/>
              </a:rPr>
              <a:t>Excellent capability of early warning </a:t>
            </a:r>
          </a:p>
          <a:p>
            <a:pPr marL="359942" marR="0" lvl="0" indent="-359942" algn="l" defTabSz="959846" rtl="0" eaLnBrk="1" fontAlgn="auto" latinLnBrk="0" hangingPunct="1">
              <a:lnSpc>
                <a:spcPct val="100000"/>
              </a:lnSpc>
              <a:spcBef>
                <a:spcPts val="63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srgbClr val="C00000"/>
                </a:solidFill>
                <a:effectLst/>
                <a:uLnTx/>
                <a:uFillTx/>
                <a:latin typeface="Calibri" panose="020F0502020204030204"/>
                <a:ea typeface="等线" panose="02010600030101010101" pitchFamily="2" charset="-122"/>
                <a:cs typeface="+mn-cs"/>
              </a:rPr>
              <a:t>CCSN</a:t>
            </a:r>
          </a:p>
          <a:p>
            <a:pPr marL="874174" marR="0" lvl="1" indent="-359942" algn="l" defTabSz="959846" rtl="0" eaLnBrk="1" fontAlgn="auto" latinLnBrk="0" hangingPunct="1">
              <a:lnSpc>
                <a:spcPct val="100000"/>
              </a:lnSpc>
              <a:spcBef>
                <a:spcPts val="63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reach 240 ~ 400 </a:t>
            </a:r>
            <a:r>
              <a:rPr kumimoji="0" lang="en-US" altLang="zh-CN" sz="20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kpc</a:t>
            </a: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w/ </a:t>
            </a:r>
            <a:r>
              <a:rPr kumimoji="0" lang="en-US" altLang="zh-CN"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50% prob</a:t>
            </a: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p>
          <a:p>
            <a:pPr marL="874174" marR="0" lvl="1" indent="-359942" algn="l" defTabSz="959846" rtl="0" eaLnBrk="1" fontAlgn="auto" latinLnBrk="0" hangingPunct="1">
              <a:lnSpc>
                <a:spcPct val="100000"/>
              </a:lnSpc>
              <a:spcBef>
                <a:spcPts val="63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alert in 10 ~ 30 </a:t>
            </a:r>
            <a:r>
              <a:rPr kumimoji="0" lang="en-US" altLang="zh-CN" sz="20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ms</a:t>
            </a:r>
            <a:endPar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359942" marR="0" lvl="0" indent="-359942" algn="l" defTabSz="959846" rtl="0" eaLnBrk="1" fontAlgn="auto" latinLnBrk="0" hangingPunct="1">
              <a:lnSpc>
                <a:spcPct val="100000"/>
              </a:lnSpc>
              <a:spcBef>
                <a:spcPts val="63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srgbClr val="C00000"/>
                </a:solidFill>
                <a:effectLst/>
                <a:uLnTx/>
                <a:uFillTx/>
                <a:latin typeface="Calibri" panose="020F0502020204030204"/>
                <a:ea typeface="等线" panose="02010600030101010101" pitchFamily="2" charset="-122"/>
                <a:cs typeface="+mn-cs"/>
              </a:rPr>
              <a:t>pre-SN: </a:t>
            </a:r>
          </a:p>
          <a:p>
            <a:pPr marL="874173" marR="0" lvl="2" indent="-359942" algn="l" defTabSz="959846" rtl="0" eaLnBrk="1" fontAlgn="auto" latinLnBrk="0" hangingPunct="1">
              <a:lnSpc>
                <a:spcPct val="100000"/>
              </a:lnSpc>
              <a:spcBef>
                <a:spcPts val="63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reach 0.6 ~ 1.7 </a:t>
            </a:r>
            <a:r>
              <a:rPr kumimoji="0" lang="en-US" altLang="zh-CN" sz="20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kpc</a:t>
            </a: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w/ </a:t>
            </a:r>
            <a:r>
              <a:rPr kumimoji="0" lang="en-US" altLang="zh-CN"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50% prob.</a:t>
            </a:r>
          </a:p>
          <a:p>
            <a:pPr marL="874173" marR="0" lvl="2" indent="-359942" algn="l" defTabSz="959846" rtl="0" eaLnBrk="1" fontAlgn="auto" latinLnBrk="0" hangingPunct="1">
              <a:lnSpc>
                <a:spcPct val="100000"/>
              </a:lnSpc>
              <a:spcBef>
                <a:spcPts val="63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&gt;~ 100 </a:t>
            </a:r>
            <a:r>
              <a:rPr kumimoji="0" lang="en-US" altLang="zh-CN" sz="20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hr</a:t>
            </a: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in advance if 0.2 </a:t>
            </a:r>
            <a:r>
              <a:rPr kumimoji="0" lang="en-US" altLang="zh-CN" sz="20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kpc</a:t>
            </a:r>
            <a:endPar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id="{6CC5E37A-0AD0-42BD-9846-5208532EE13C}"/>
              </a:ext>
            </a:extLst>
          </p:cNvPr>
          <p:cNvGrpSpPr>
            <a:grpSpLocks noChangeAspect="1"/>
          </p:cNvGrpSpPr>
          <p:nvPr/>
        </p:nvGrpSpPr>
        <p:grpSpPr>
          <a:xfrm>
            <a:off x="3995936" y="1124744"/>
            <a:ext cx="4975664" cy="2910999"/>
            <a:chOff x="4436896" y="935487"/>
            <a:chExt cx="7840823" cy="3252029"/>
          </a:xfrm>
        </p:grpSpPr>
        <p:pic>
          <p:nvPicPr>
            <p:cNvPr id="7" name="图片 6">
              <a:extLst>
                <a:ext uri="{FF2B5EF4-FFF2-40B4-BE49-F238E27FC236}">
                  <a16:creationId xmlns:a16="http://schemas.microsoft.com/office/drawing/2014/main" id="{C47F5EE0-0489-47C8-8738-93FB0814E307}"/>
                </a:ext>
              </a:extLst>
            </p:cNvPr>
            <p:cNvPicPr>
              <a:picLocks noChangeAspect="1"/>
            </p:cNvPicPr>
            <p:nvPr/>
          </p:nvPicPr>
          <p:blipFill>
            <a:blip r:embed="rId2"/>
            <a:stretch>
              <a:fillRect/>
            </a:stretch>
          </p:blipFill>
          <p:spPr>
            <a:xfrm>
              <a:off x="8397335" y="935487"/>
              <a:ext cx="3880384" cy="3247200"/>
            </a:xfrm>
            <a:prstGeom prst="rect">
              <a:avLst/>
            </a:prstGeom>
          </p:spPr>
        </p:pic>
        <p:pic>
          <p:nvPicPr>
            <p:cNvPr id="8" name="图片 7">
              <a:extLst>
                <a:ext uri="{FF2B5EF4-FFF2-40B4-BE49-F238E27FC236}">
                  <a16:creationId xmlns:a16="http://schemas.microsoft.com/office/drawing/2014/main" id="{F47CC7AC-1363-4174-BE6B-3DFEA1337829}"/>
                </a:ext>
              </a:extLst>
            </p:cNvPr>
            <p:cNvPicPr>
              <a:picLocks noChangeAspect="1"/>
            </p:cNvPicPr>
            <p:nvPr/>
          </p:nvPicPr>
          <p:blipFill>
            <a:blip r:embed="rId3"/>
            <a:stretch>
              <a:fillRect/>
            </a:stretch>
          </p:blipFill>
          <p:spPr>
            <a:xfrm>
              <a:off x="4436896" y="951021"/>
              <a:ext cx="3880383" cy="3236495"/>
            </a:xfrm>
            <a:prstGeom prst="rect">
              <a:avLst/>
            </a:prstGeom>
          </p:spPr>
        </p:pic>
        <p:sp>
          <p:nvSpPr>
            <p:cNvPr id="9" name="文本框 8">
              <a:extLst>
                <a:ext uri="{FF2B5EF4-FFF2-40B4-BE49-F238E27FC236}">
                  <a16:creationId xmlns:a16="http://schemas.microsoft.com/office/drawing/2014/main" id="{62A66A87-1402-46BC-9953-7AE9491CC89A}"/>
                </a:ext>
              </a:extLst>
            </p:cNvPr>
            <p:cNvSpPr txBox="1"/>
            <p:nvPr/>
          </p:nvSpPr>
          <p:spPr>
            <a:xfrm>
              <a:off x="10953589" y="2383477"/>
              <a:ext cx="1085977" cy="680790"/>
            </a:xfrm>
            <a:prstGeom prst="rect">
              <a:avLst/>
            </a:prstGeom>
            <a:solidFill>
              <a:srgbClr val="FFFF00">
                <a:alpha val="50000"/>
              </a:srgbClr>
            </a:solidFill>
          </p:spPr>
          <p:txBody>
            <a:bodyPr wrap="square" rtlCol="0">
              <a:spAutoFit/>
            </a:bodyPr>
            <a:lstStyle/>
            <a:p>
              <a:pPr marL="0" marR="0" lvl="0" indent="0" algn="ctr" defTabSz="959846" rtl="0" eaLnBrk="1" fontAlgn="auto" latinLnBrk="0" hangingPunct="1">
                <a:lnSpc>
                  <a:spcPct val="100000"/>
                </a:lnSpc>
                <a:spcBef>
                  <a:spcPts val="630"/>
                </a:spcBef>
                <a:spcAft>
                  <a:spcPts val="0"/>
                </a:spcAft>
                <a:buClrTx/>
                <a:buSzTx/>
                <a:buFontTx/>
                <a:buNone/>
                <a:tabLst/>
                <a:defRPr/>
              </a:pPr>
              <a:r>
                <a:rPr kumimoji="0" lang="en-US" altLang="zh-CN" sz="168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CCSN alert</a:t>
              </a:r>
            </a:p>
          </p:txBody>
        </p:sp>
      </p:grpSp>
      <p:pic>
        <p:nvPicPr>
          <p:cNvPr id="10" name="图片 9">
            <a:extLst>
              <a:ext uri="{FF2B5EF4-FFF2-40B4-BE49-F238E27FC236}">
                <a16:creationId xmlns:a16="http://schemas.microsoft.com/office/drawing/2014/main" id="{A9C6F186-EEE1-46BB-A50D-92CC448B30EA}"/>
              </a:ext>
            </a:extLst>
          </p:cNvPr>
          <p:cNvPicPr>
            <a:picLocks noChangeAspect="1"/>
          </p:cNvPicPr>
          <p:nvPr/>
        </p:nvPicPr>
        <p:blipFill>
          <a:blip r:embed="rId4"/>
          <a:stretch>
            <a:fillRect/>
          </a:stretch>
        </p:blipFill>
        <p:spPr>
          <a:xfrm>
            <a:off x="4067944" y="4221088"/>
            <a:ext cx="2375037" cy="2376264"/>
          </a:xfrm>
          <a:prstGeom prst="rect">
            <a:avLst/>
          </a:prstGeom>
        </p:spPr>
      </p:pic>
      <p:pic>
        <p:nvPicPr>
          <p:cNvPr id="11" name="图片 10">
            <a:extLst>
              <a:ext uri="{FF2B5EF4-FFF2-40B4-BE49-F238E27FC236}">
                <a16:creationId xmlns:a16="http://schemas.microsoft.com/office/drawing/2014/main" id="{D3E10D3D-0AB9-472E-9C38-621AFBDBA25D}"/>
              </a:ext>
            </a:extLst>
          </p:cNvPr>
          <p:cNvPicPr>
            <a:picLocks noChangeAspect="1"/>
          </p:cNvPicPr>
          <p:nvPr/>
        </p:nvPicPr>
        <p:blipFill>
          <a:blip r:embed="rId5"/>
          <a:stretch>
            <a:fillRect/>
          </a:stretch>
        </p:blipFill>
        <p:spPr>
          <a:xfrm>
            <a:off x="6538061" y="4233857"/>
            <a:ext cx="2498435" cy="2376265"/>
          </a:xfrm>
          <a:prstGeom prst="rect">
            <a:avLst/>
          </a:prstGeom>
        </p:spPr>
      </p:pic>
      <p:sp>
        <p:nvSpPr>
          <p:cNvPr id="12" name="文本框 11">
            <a:extLst>
              <a:ext uri="{FF2B5EF4-FFF2-40B4-BE49-F238E27FC236}">
                <a16:creationId xmlns:a16="http://schemas.microsoft.com/office/drawing/2014/main" id="{22630487-5A74-486D-99E1-57DB429A32EB}"/>
              </a:ext>
            </a:extLst>
          </p:cNvPr>
          <p:cNvSpPr txBox="1"/>
          <p:nvPr/>
        </p:nvSpPr>
        <p:spPr>
          <a:xfrm>
            <a:off x="8079458" y="5301208"/>
            <a:ext cx="885030" cy="609398"/>
          </a:xfrm>
          <a:prstGeom prst="rect">
            <a:avLst/>
          </a:prstGeom>
          <a:solidFill>
            <a:srgbClr val="FFFF00">
              <a:alpha val="50000"/>
            </a:srgbClr>
          </a:solidFill>
        </p:spPr>
        <p:txBody>
          <a:bodyPr wrap="square" rtlCol="0">
            <a:spAutoFit/>
          </a:bodyPr>
          <a:lstStyle/>
          <a:p>
            <a:pPr marL="0" marR="0" lvl="0" indent="0" algn="ctr" defTabSz="959846" rtl="0" eaLnBrk="1" fontAlgn="auto" latinLnBrk="0" hangingPunct="1">
              <a:lnSpc>
                <a:spcPct val="100000"/>
              </a:lnSpc>
              <a:spcBef>
                <a:spcPts val="630"/>
              </a:spcBef>
              <a:spcAft>
                <a:spcPts val="0"/>
              </a:spcAft>
              <a:buClrTx/>
              <a:buSzTx/>
              <a:buFontTx/>
              <a:buNone/>
              <a:tabLst/>
              <a:defRPr/>
            </a:pPr>
            <a:r>
              <a:rPr kumimoji="0" lang="en-US" altLang="zh-CN" sz="168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Pre-SN alert</a:t>
            </a:r>
          </a:p>
        </p:txBody>
      </p:sp>
      <p:sp>
        <p:nvSpPr>
          <p:cNvPr id="13" name="文本框 12">
            <a:extLst>
              <a:ext uri="{FF2B5EF4-FFF2-40B4-BE49-F238E27FC236}">
                <a16:creationId xmlns:a16="http://schemas.microsoft.com/office/drawing/2014/main" id="{4280DBB6-F706-4FC6-BD5D-30744BAE625D}"/>
              </a:ext>
            </a:extLst>
          </p:cNvPr>
          <p:cNvSpPr txBox="1"/>
          <p:nvPr/>
        </p:nvSpPr>
        <p:spPr>
          <a:xfrm>
            <a:off x="107504" y="5661248"/>
            <a:ext cx="3221793" cy="646331"/>
          </a:xfrm>
          <a:prstGeom prst="rect">
            <a:avLst/>
          </a:prstGeom>
          <a:noFill/>
        </p:spPr>
        <p:txBody>
          <a:bodyPr wrap="square">
            <a:spAutoFit/>
          </a:bodyPr>
          <a:lstStyle/>
          <a:p>
            <a:pPr algn="ctr" defTabSz="914349">
              <a:spcBef>
                <a:spcPts val="600"/>
              </a:spcBef>
            </a:pPr>
            <a:r>
              <a:rPr lang="en-US" altLang="zh-CN" b="0" i="0" dirty="0">
                <a:solidFill>
                  <a:srgbClr val="212529"/>
                </a:solidFill>
                <a:effectLst/>
                <a:latin typeface="-apple-system"/>
              </a:rPr>
              <a:t> </a:t>
            </a:r>
            <a:r>
              <a:rPr lang="en-US" altLang="zh-CN" i="1" dirty="0">
                <a:solidFill>
                  <a:srgbClr val="FF0000"/>
                </a:solidFill>
                <a:latin typeface="Calibri" panose="020F0502020204030204"/>
                <a:ea typeface="等线" panose="02010600030101010101" pitchFamily="2" charset="-122"/>
                <a:cs typeface="Times New Roman" panose="02020603050405020304" pitchFamily="18" charset="0"/>
              </a:rPr>
              <a:t>JCAP 01 (2024) 057 </a:t>
            </a:r>
            <a:r>
              <a:rPr lang="en-US" altLang="zh-CN" i="1" dirty="0" err="1">
                <a:solidFill>
                  <a:srgbClr val="FF0000"/>
                </a:solidFill>
                <a:latin typeface="Calibri" panose="020F0502020204030204"/>
                <a:ea typeface="等线" panose="02010600030101010101" pitchFamily="2" charset="-122"/>
                <a:cs typeface="Times New Roman" panose="02020603050405020304" pitchFamily="18" charset="0"/>
              </a:rPr>
              <a:t>arXiv</a:t>
            </a:r>
            <a:r>
              <a:rPr lang="en-US" altLang="zh-CN" i="1" dirty="0">
                <a:solidFill>
                  <a:srgbClr val="FF0000"/>
                </a:solidFill>
                <a:latin typeface="Calibri" panose="020F0502020204030204"/>
                <a:ea typeface="等线" panose="02010600030101010101" pitchFamily="2" charset="-122"/>
                <a:cs typeface="Times New Roman" panose="02020603050405020304" pitchFamily="18" charset="0"/>
              </a:rPr>
              <a:t>: 2309.07109 [hep-ex]</a:t>
            </a:r>
          </a:p>
        </p:txBody>
      </p:sp>
    </p:spTree>
    <p:extLst>
      <p:ext uri="{BB962C8B-B14F-4D97-AF65-F5344CB8AC3E}">
        <p14:creationId xmlns:p14="http://schemas.microsoft.com/office/powerpoint/2010/main" val="2477835580"/>
      </p:ext>
    </p:extLst>
  </p:cSld>
  <p:clrMapOvr>
    <a:masterClrMapping/>
  </p:clrMapOvr>
  <p:transition spd="med">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41A7F8-161D-4257-8A50-CE8288E27489}"/>
              </a:ext>
            </a:extLst>
          </p:cNvPr>
          <p:cNvSpPr>
            <a:spLocks noGrp="1"/>
          </p:cNvSpPr>
          <p:nvPr>
            <p:ph type="title"/>
          </p:nvPr>
        </p:nvSpPr>
        <p:spPr/>
        <p:txBody>
          <a:bodyPr/>
          <a:lstStyle/>
          <a:p>
            <a:r>
              <a:rPr lang="zh-CN" altLang="en-US" sz="2800" dirty="0"/>
              <a:t>测量超新星中微子的意义：检验爆发机制</a:t>
            </a:r>
          </a:p>
        </p:txBody>
      </p:sp>
      <p:pic>
        <p:nvPicPr>
          <p:cNvPr id="5" name="图片 4">
            <a:extLst>
              <a:ext uri="{FF2B5EF4-FFF2-40B4-BE49-F238E27FC236}">
                <a16:creationId xmlns:a16="http://schemas.microsoft.com/office/drawing/2014/main" id="{89756548-CC84-4D57-BD7B-A2A0BA241013}"/>
              </a:ext>
            </a:extLst>
          </p:cNvPr>
          <p:cNvPicPr>
            <a:picLocks noChangeAspect="1"/>
          </p:cNvPicPr>
          <p:nvPr/>
        </p:nvPicPr>
        <p:blipFill>
          <a:blip r:embed="rId2"/>
          <a:stretch>
            <a:fillRect/>
          </a:stretch>
        </p:blipFill>
        <p:spPr>
          <a:xfrm>
            <a:off x="0" y="1124744"/>
            <a:ext cx="9144000" cy="5472608"/>
          </a:xfrm>
          <a:prstGeom prst="rect">
            <a:avLst/>
          </a:prstGeom>
        </p:spPr>
      </p:pic>
    </p:spTree>
    <p:extLst>
      <p:ext uri="{BB962C8B-B14F-4D97-AF65-F5344CB8AC3E}">
        <p14:creationId xmlns:p14="http://schemas.microsoft.com/office/powerpoint/2010/main" val="315580501"/>
      </p:ext>
    </p:extLst>
  </p:cSld>
  <p:clrMapOvr>
    <a:masterClrMapping/>
  </p:clrMapOvr>
  <p:transition spd="med">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2BE7694C-316C-4514-8FC3-AE7F0C5AB478}"/>
              </a:ext>
            </a:extLst>
          </p:cNvPr>
          <p:cNvSpPr>
            <a:spLocks noGrp="1"/>
          </p:cNvSpPr>
          <p:nvPr>
            <p:ph type="title"/>
          </p:nvPr>
        </p:nvSpPr>
        <p:spPr>
          <a:xfrm>
            <a:off x="428596" y="142852"/>
            <a:ext cx="8319868" cy="714380"/>
          </a:xfrm>
        </p:spPr>
        <p:txBody>
          <a:bodyPr/>
          <a:lstStyle/>
          <a:p>
            <a:r>
              <a:rPr lang="zh-CN" altLang="en-US" sz="2800" dirty="0"/>
              <a:t>测量超新星中微子的意义：检验爆发机制</a:t>
            </a:r>
          </a:p>
        </p:txBody>
      </p:sp>
      <p:pic>
        <p:nvPicPr>
          <p:cNvPr id="5" name="CCSN_QCDPT_movie.mp4" descr="CCSN_QCDPT_movie.mp4">
            <a:extLst>
              <a:ext uri="{FF2B5EF4-FFF2-40B4-BE49-F238E27FC236}">
                <a16:creationId xmlns:a16="http://schemas.microsoft.com/office/drawing/2014/main" id="{B188FAF3-DFFE-4407-A84B-5C7DC6850C8A}"/>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62756" y="2204864"/>
            <a:ext cx="8818488" cy="4396365"/>
          </a:xfrm>
          <a:prstGeom prst="rect">
            <a:avLst/>
          </a:prstGeom>
          <a:ln w="12700">
            <a:miter lim="400000"/>
          </a:ln>
        </p:spPr>
      </p:pic>
      <p:sp>
        <p:nvSpPr>
          <p:cNvPr id="6" name="核子—夸克相变驱动超新星爆发">
            <a:extLst>
              <a:ext uri="{FF2B5EF4-FFF2-40B4-BE49-F238E27FC236}">
                <a16:creationId xmlns:a16="http://schemas.microsoft.com/office/drawing/2014/main" id="{39942ADE-5534-4AA7-A870-5289ACE0A947}"/>
              </a:ext>
            </a:extLst>
          </p:cNvPr>
          <p:cNvSpPr txBox="1"/>
          <p:nvPr/>
        </p:nvSpPr>
        <p:spPr>
          <a:xfrm>
            <a:off x="-1024144" y="-2364641"/>
            <a:ext cx="3134753"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400"/>
            </a:lvl1pPr>
          </a:lstStyle>
          <a:p>
            <a:r>
              <a:t>核子—夸克相变驱动超新星爆发</a:t>
            </a:r>
          </a:p>
        </p:txBody>
      </p:sp>
      <p:pic>
        <p:nvPicPr>
          <p:cNvPr id="7" name="Image" descr="Image">
            <a:extLst>
              <a:ext uri="{FF2B5EF4-FFF2-40B4-BE49-F238E27FC236}">
                <a16:creationId xmlns:a16="http://schemas.microsoft.com/office/drawing/2014/main" id="{D5B0374F-354D-4E3F-A0D9-D0D594552E01}"/>
              </a:ext>
            </a:extLst>
          </p:cNvPr>
          <p:cNvPicPr>
            <a:picLocks noChangeAspect="1"/>
          </p:cNvPicPr>
          <p:nvPr/>
        </p:nvPicPr>
        <p:blipFill>
          <a:blip r:embed="rId5"/>
          <a:stretch>
            <a:fillRect/>
          </a:stretch>
        </p:blipFill>
        <p:spPr>
          <a:xfrm>
            <a:off x="4418207" y="-2100188"/>
            <a:ext cx="2505396" cy="1671080"/>
          </a:xfrm>
          <a:prstGeom prst="rect">
            <a:avLst/>
          </a:prstGeom>
          <a:ln w="12700">
            <a:miter lim="400000"/>
          </a:ln>
        </p:spPr>
      </p:pic>
      <p:sp>
        <p:nvSpPr>
          <p:cNvPr id="8" name="核子—夸克相变驱动超新星爆发">
            <a:extLst>
              <a:ext uri="{FF2B5EF4-FFF2-40B4-BE49-F238E27FC236}">
                <a16:creationId xmlns:a16="http://schemas.microsoft.com/office/drawing/2014/main" id="{AF273ACE-2A5C-481C-8AFE-7FCF4EE66803}"/>
              </a:ext>
            </a:extLst>
          </p:cNvPr>
          <p:cNvSpPr txBox="1"/>
          <p:nvPr/>
        </p:nvSpPr>
        <p:spPr>
          <a:xfrm>
            <a:off x="251520" y="1106934"/>
            <a:ext cx="4536504"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400"/>
            </a:lvl1pPr>
          </a:lstStyle>
          <a:p>
            <a:r>
              <a:rPr lang="zh-CN" altLang="en-US" sz="2000" b="1" dirty="0">
                <a:latin typeface="微软雅黑" pitchFamily="34" charset="-122"/>
                <a:ea typeface="微软雅黑" pitchFamily="34" charset="-122"/>
                <a:cs typeface="+mj-cs"/>
              </a:rPr>
              <a:t>核子—夸克相变驱动超新星爆发：</a:t>
            </a:r>
            <a:endParaRPr lang="en-US" altLang="zh-CN" sz="2000" b="1" dirty="0">
              <a:latin typeface="微软雅黑" pitchFamily="34" charset="-122"/>
              <a:ea typeface="微软雅黑" pitchFamily="34" charset="-122"/>
              <a:cs typeface="+mj-cs"/>
            </a:endParaRPr>
          </a:p>
          <a:p>
            <a:r>
              <a:rPr lang="zh-CN" altLang="en-US" sz="2000" b="1" dirty="0">
                <a:solidFill>
                  <a:srgbClr val="0000FF"/>
                </a:solidFill>
                <a:latin typeface="微软雅黑" pitchFamily="34" charset="-122"/>
                <a:ea typeface="微软雅黑" pitchFamily="34" charset="-122"/>
                <a:cs typeface="+mj-cs"/>
              </a:rPr>
              <a:t>第二个中微子爆发</a:t>
            </a:r>
            <a:r>
              <a:rPr lang="en-US" altLang="zh-CN" sz="2000" b="1" dirty="0">
                <a:solidFill>
                  <a:srgbClr val="0000FF"/>
                </a:solidFill>
                <a:latin typeface="微软雅黑" pitchFamily="34" charset="-122"/>
                <a:ea typeface="微软雅黑" pitchFamily="34" charset="-122"/>
                <a:cs typeface="+mj-cs"/>
              </a:rPr>
              <a:t>&amp;</a:t>
            </a:r>
            <a:r>
              <a:rPr lang="zh-CN" altLang="en-US" sz="2000" b="1" dirty="0">
                <a:solidFill>
                  <a:srgbClr val="0000FF"/>
                </a:solidFill>
                <a:latin typeface="微软雅黑" pitchFamily="34" charset="-122"/>
                <a:ea typeface="微软雅黑" pitchFamily="34" charset="-122"/>
                <a:cs typeface="+mj-cs"/>
              </a:rPr>
              <a:t>增强的引力波信号</a:t>
            </a:r>
            <a:endParaRPr lang="en-US" altLang="zh-CN" sz="2000" b="1" dirty="0">
              <a:solidFill>
                <a:srgbClr val="0000FF"/>
              </a:solidFill>
              <a:latin typeface="微软雅黑" pitchFamily="34" charset="-122"/>
              <a:ea typeface="微软雅黑" pitchFamily="34" charset="-122"/>
              <a:cs typeface="+mj-cs"/>
            </a:endParaRPr>
          </a:p>
          <a:p>
            <a:r>
              <a:rPr lang="en-US" altLang="zh-CN" sz="2000" b="1" dirty="0">
                <a:latin typeface="微软雅黑" pitchFamily="34" charset="-122"/>
                <a:ea typeface="微软雅黑" pitchFamily="34" charset="-122"/>
                <a:cs typeface="+mj-cs"/>
              </a:rPr>
              <a:t>[</a:t>
            </a:r>
            <a:r>
              <a:rPr lang="zh-CN" altLang="en-US" sz="2000" b="1" dirty="0">
                <a:latin typeface="微软雅黑" pitchFamily="34" charset="-122"/>
                <a:ea typeface="微软雅黑" pitchFamily="34" charset="-122"/>
                <a:cs typeface="+mj-cs"/>
              </a:rPr>
              <a:t>云南天文台，查帅</a:t>
            </a:r>
            <a:r>
              <a:rPr lang="en-US" altLang="zh-CN" sz="2000" b="1" dirty="0">
                <a:latin typeface="微软雅黑" pitchFamily="34" charset="-122"/>
                <a:ea typeface="微软雅黑" pitchFamily="34" charset="-122"/>
                <a:cs typeface="+mj-cs"/>
              </a:rPr>
              <a:t>]</a:t>
            </a:r>
            <a:endParaRPr lang="zh-CN" altLang="en-US" sz="2000" b="1" dirty="0">
              <a:latin typeface="微软雅黑" pitchFamily="34" charset="-122"/>
              <a:ea typeface="微软雅黑" pitchFamily="34" charset="-122"/>
              <a:cs typeface="+mj-cs"/>
            </a:endParaRPr>
          </a:p>
        </p:txBody>
      </p:sp>
      <p:pic>
        <p:nvPicPr>
          <p:cNvPr id="9" name="Image" descr="Image">
            <a:extLst>
              <a:ext uri="{FF2B5EF4-FFF2-40B4-BE49-F238E27FC236}">
                <a16:creationId xmlns:a16="http://schemas.microsoft.com/office/drawing/2014/main" id="{9752E31A-1956-4B80-A5AB-43586F865D5A}"/>
              </a:ext>
            </a:extLst>
          </p:cNvPr>
          <p:cNvPicPr>
            <a:picLocks noChangeAspect="1"/>
          </p:cNvPicPr>
          <p:nvPr/>
        </p:nvPicPr>
        <p:blipFill>
          <a:blip r:embed="rId5"/>
          <a:stretch>
            <a:fillRect/>
          </a:stretch>
        </p:blipFill>
        <p:spPr>
          <a:xfrm>
            <a:off x="7020272" y="1052736"/>
            <a:ext cx="1944216" cy="1118393"/>
          </a:xfrm>
          <a:prstGeom prst="rect">
            <a:avLst/>
          </a:prstGeom>
          <a:ln w="12700">
            <a:miter lim="400000"/>
          </a:ln>
        </p:spPr>
      </p:pic>
    </p:spTree>
    <p:extLst>
      <p:ext uri="{BB962C8B-B14F-4D97-AF65-F5344CB8AC3E}">
        <p14:creationId xmlns:p14="http://schemas.microsoft.com/office/powerpoint/2010/main" val="248755759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100000">
                <p:cTn id="12" fill="hold" display="0">
                  <p:stCondLst>
                    <p:cond delay="indefinite"/>
                  </p:stCondLst>
                </p:cTn>
                <p:tgtEl>
                  <p:spTgt spid="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EE4D7E7-E206-4052-A339-F597A0378A3F}"/>
              </a:ext>
            </a:extLst>
          </p:cNvPr>
          <p:cNvPicPr>
            <a:picLocks noChangeAspect="1"/>
          </p:cNvPicPr>
          <p:nvPr/>
        </p:nvPicPr>
        <p:blipFill>
          <a:blip r:embed="rId2"/>
          <a:stretch>
            <a:fillRect/>
          </a:stretch>
        </p:blipFill>
        <p:spPr>
          <a:xfrm>
            <a:off x="-29546" y="1124744"/>
            <a:ext cx="9144000" cy="5093623"/>
          </a:xfrm>
          <a:prstGeom prst="rect">
            <a:avLst/>
          </a:prstGeom>
        </p:spPr>
      </p:pic>
      <p:sp>
        <p:nvSpPr>
          <p:cNvPr id="6" name="标题 1">
            <a:extLst>
              <a:ext uri="{FF2B5EF4-FFF2-40B4-BE49-F238E27FC236}">
                <a16:creationId xmlns:a16="http://schemas.microsoft.com/office/drawing/2014/main" id="{87E2403B-EE32-4902-969E-C1F9D2AA0FC8}"/>
              </a:ext>
            </a:extLst>
          </p:cNvPr>
          <p:cNvSpPr>
            <a:spLocks noGrp="1"/>
          </p:cNvSpPr>
          <p:nvPr>
            <p:ph type="title"/>
          </p:nvPr>
        </p:nvSpPr>
        <p:spPr>
          <a:xfrm>
            <a:off x="428596" y="142852"/>
            <a:ext cx="8319868" cy="714380"/>
          </a:xfrm>
        </p:spPr>
        <p:txBody>
          <a:bodyPr/>
          <a:lstStyle/>
          <a:p>
            <a:r>
              <a:rPr lang="zh-CN" altLang="en-US" sz="2800" dirty="0"/>
              <a:t>测量超新星中微子的意义：粒子物理学</a:t>
            </a:r>
          </a:p>
        </p:txBody>
      </p:sp>
    </p:spTree>
    <p:extLst>
      <p:ext uri="{BB962C8B-B14F-4D97-AF65-F5344CB8AC3E}">
        <p14:creationId xmlns:p14="http://schemas.microsoft.com/office/powerpoint/2010/main" val="3642173004"/>
      </p:ext>
    </p:extLst>
  </p:cSld>
  <p:clrMapOvr>
    <a:masterClrMapping/>
  </p:clrMapOvr>
  <p:transition spd="med">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1EE85EC-0760-4A19-A10D-2E40F740A442}"/>
              </a:ext>
            </a:extLst>
          </p:cNvPr>
          <p:cNvPicPr>
            <a:picLocks noChangeAspect="1"/>
          </p:cNvPicPr>
          <p:nvPr/>
        </p:nvPicPr>
        <p:blipFill>
          <a:blip r:embed="rId2"/>
          <a:stretch>
            <a:fillRect/>
          </a:stretch>
        </p:blipFill>
        <p:spPr>
          <a:xfrm>
            <a:off x="35496" y="1074656"/>
            <a:ext cx="9036497" cy="5522696"/>
          </a:xfrm>
          <a:prstGeom prst="rect">
            <a:avLst/>
          </a:prstGeom>
        </p:spPr>
      </p:pic>
      <p:sp>
        <p:nvSpPr>
          <p:cNvPr id="6" name="标题 1">
            <a:extLst>
              <a:ext uri="{FF2B5EF4-FFF2-40B4-BE49-F238E27FC236}">
                <a16:creationId xmlns:a16="http://schemas.microsoft.com/office/drawing/2014/main" id="{5A516589-CE8B-48E2-BBC0-6C8F8DAF8A87}"/>
              </a:ext>
            </a:extLst>
          </p:cNvPr>
          <p:cNvSpPr>
            <a:spLocks noGrp="1"/>
          </p:cNvSpPr>
          <p:nvPr>
            <p:ph type="title"/>
          </p:nvPr>
        </p:nvSpPr>
        <p:spPr>
          <a:xfrm>
            <a:off x="428596" y="142852"/>
            <a:ext cx="8319868" cy="714380"/>
          </a:xfrm>
        </p:spPr>
        <p:txBody>
          <a:bodyPr/>
          <a:lstStyle/>
          <a:p>
            <a:r>
              <a:rPr lang="zh-CN" altLang="en-US" sz="2800" dirty="0"/>
              <a:t>测量超新星中微子的意义：粒子物理学</a:t>
            </a:r>
          </a:p>
        </p:txBody>
      </p:sp>
    </p:spTree>
    <p:extLst>
      <p:ext uri="{BB962C8B-B14F-4D97-AF65-F5344CB8AC3E}">
        <p14:creationId xmlns:p14="http://schemas.microsoft.com/office/powerpoint/2010/main" val="2532306722"/>
      </p:ext>
    </p:extLst>
  </p:cSld>
  <p:clrMapOvr>
    <a:masterClrMapping/>
  </p:clrMapOvr>
  <p:transition spd="med">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6AAE5B6-4133-4B9E-AC9D-B2F58D8B13E1}"/>
              </a:ext>
            </a:extLst>
          </p:cNvPr>
          <p:cNvSpPr>
            <a:spLocks noGrp="1"/>
          </p:cNvSpPr>
          <p:nvPr>
            <p:ph idx="1"/>
          </p:nvPr>
        </p:nvSpPr>
        <p:spPr>
          <a:xfrm>
            <a:off x="457200" y="1214422"/>
            <a:ext cx="8507288" cy="4911741"/>
          </a:xfrm>
        </p:spPr>
        <p:txBody>
          <a:bodyPr/>
          <a:lstStyle/>
          <a:p>
            <a:pPr marL="0" indent="0">
              <a:buNone/>
            </a:pPr>
            <a:r>
              <a:rPr lang="zh-CN" altLang="en-US" sz="2000" kern="1200" dirty="0">
                <a:cs typeface="+mj-cs"/>
              </a:rPr>
              <a:t>银河系内的超新星爆炸是一件壮观的事件它将产生大量可检测到的中微子</a:t>
            </a:r>
            <a:endParaRPr lang="en-US" altLang="zh-CN" sz="2000" kern="1200" dirty="0">
              <a:cs typeface="+mj-cs"/>
            </a:endParaRPr>
          </a:p>
          <a:p>
            <a:pPr marL="0" indent="0">
              <a:buNone/>
            </a:pPr>
            <a:endParaRPr lang="en-US" altLang="zh-CN" sz="2000" kern="1200" dirty="0">
              <a:cs typeface="+mj-cs"/>
            </a:endParaRPr>
          </a:p>
          <a:p>
            <a:pPr marL="0" indent="0">
              <a:buNone/>
            </a:pPr>
            <a:r>
              <a:rPr lang="zh-CN" altLang="en-US" sz="2000" kern="1200" dirty="0">
                <a:cs typeface="+mj-cs"/>
              </a:rPr>
              <a:t>但这种事件非常罕见大约每世纪发生</a:t>
            </a:r>
            <a:r>
              <a:rPr lang="en-US" altLang="zh-CN" sz="2000" kern="1200" dirty="0">
                <a:cs typeface="+mj-cs"/>
              </a:rPr>
              <a:t>2-3</a:t>
            </a:r>
            <a:r>
              <a:rPr lang="zh-CN" altLang="en-US" sz="2000" kern="1200" dirty="0">
                <a:cs typeface="+mj-cs"/>
              </a:rPr>
              <a:t>次</a:t>
            </a:r>
            <a:r>
              <a:rPr lang="en-US" altLang="zh-CN" sz="2000" kern="1200" dirty="0">
                <a:cs typeface="+mj-cs"/>
              </a:rPr>
              <a:t>!</a:t>
            </a:r>
          </a:p>
          <a:p>
            <a:pPr marL="0" indent="0">
              <a:buNone/>
            </a:pPr>
            <a:endParaRPr lang="en-US" altLang="zh-CN" sz="2000" kern="1200" dirty="0">
              <a:cs typeface="+mj-cs"/>
            </a:endParaRPr>
          </a:p>
          <a:p>
            <a:pPr marL="0" indent="0">
              <a:buNone/>
            </a:pPr>
            <a:r>
              <a:rPr lang="en-US" altLang="zh-CN" sz="2000" kern="1200" dirty="0">
                <a:cs typeface="+mj-cs"/>
              </a:rPr>
              <a:t>We cannot solve key problems without detecting supernova neutrinos</a:t>
            </a:r>
            <a:endParaRPr lang="zh-CN" altLang="en-US" sz="2000" kern="1200" dirty="0">
              <a:cs typeface="+mj-cs"/>
            </a:endParaRPr>
          </a:p>
        </p:txBody>
      </p:sp>
      <p:pic>
        <p:nvPicPr>
          <p:cNvPr id="5" name="图片 4">
            <a:extLst>
              <a:ext uri="{FF2B5EF4-FFF2-40B4-BE49-F238E27FC236}">
                <a16:creationId xmlns:a16="http://schemas.microsoft.com/office/drawing/2014/main" id="{125CF58C-26E8-4D35-AF78-CED430AA89FF}"/>
              </a:ext>
            </a:extLst>
          </p:cNvPr>
          <p:cNvPicPr>
            <a:picLocks noChangeAspect="1"/>
          </p:cNvPicPr>
          <p:nvPr/>
        </p:nvPicPr>
        <p:blipFill>
          <a:blip r:embed="rId2"/>
          <a:stretch>
            <a:fillRect/>
          </a:stretch>
        </p:blipFill>
        <p:spPr>
          <a:xfrm>
            <a:off x="4355976" y="3833655"/>
            <a:ext cx="4032448" cy="2475665"/>
          </a:xfrm>
          <a:prstGeom prst="rect">
            <a:avLst/>
          </a:prstGeom>
        </p:spPr>
      </p:pic>
    </p:spTree>
    <p:extLst>
      <p:ext uri="{BB962C8B-B14F-4D97-AF65-F5344CB8AC3E}">
        <p14:creationId xmlns:p14="http://schemas.microsoft.com/office/powerpoint/2010/main" val="1740520029"/>
      </p:ext>
    </p:extLst>
  </p:cSld>
  <p:clrMapOvr>
    <a:masterClrMapping/>
  </p:clrMapOvr>
  <p:transition spd="med">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AAAB971-E0F0-464A-8AE2-95A4959D2D98}"/>
              </a:ext>
            </a:extLst>
          </p:cNvPr>
          <p:cNvPicPr>
            <a:picLocks noChangeAspect="1"/>
          </p:cNvPicPr>
          <p:nvPr/>
        </p:nvPicPr>
        <p:blipFill>
          <a:blip r:embed="rId2"/>
          <a:stretch>
            <a:fillRect/>
          </a:stretch>
        </p:blipFill>
        <p:spPr>
          <a:xfrm>
            <a:off x="611560" y="1052736"/>
            <a:ext cx="8064903" cy="5544616"/>
          </a:xfrm>
          <a:prstGeom prst="rect">
            <a:avLst/>
          </a:prstGeom>
        </p:spPr>
      </p:pic>
      <p:sp>
        <p:nvSpPr>
          <p:cNvPr id="8" name="标题 1">
            <a:extLst>
              <a:ext uri="{FF2B5EF4-FFF2-40B4-BE49-F238E27FC236}">
                <a16:creationId xmlns:a16="http://schemas.microsoft.com/office/drawing/2014/main" id="{4F25AADC-66E3-49A1-8206-D1E7C5118E36}"/>
              </a:ext>
            </a:extLst>
          </p:cNvPr>
          <p:cNvSpPr>
            <a:spLocks noGrp="1"/>
          </p:cNvSpPr>
          <p:nvPr>
            <p:ph type="title"/>
          </p:nvPr>
        </p:nvSpPr>
        <p:spPr>
          <a:xfrm>
            <a:off x="428596" y="142852"/>
            <a:ext cx="8319868" cy="714380"/>
          </a:xfrm>
        </p:spPr>
        <p:txBody>
          <a:bodyPr/>
          <a:lstStyle/>
          <a:p>
            <a:r>
              <a:rPr lang="zh-CN" altLang="en-US" sz="2800" dirty="0"/>
              <a:t>超新星背景中微子</a:t>
            </a:r>
          </a:p>
        </p:txBody>
      </p:sp>
    </p:spTree>
    <p:extLst>
      <p:ext uri="{BB962C8B-B14F-4D97-AF65-F5344CB8AC3E}">
        <p14:creationId xmlns:p14="http://schemas.microsoft.com/office/powerpoint/2010/main" val="834161474"/>
      </p:ext>
    </p:extLst>
  </p:cSld>
  <p:clrMapOvr>
    <a:masterClrMapping/>
  </p:clrMapOvr>
  <p:transition spd="med">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0D59375D-93A4-44E7-9F5A-DBEFD7D8388D}"/>
              </a:ext>
            </a:extLst>
          </p:cNvPr>
          <p:cNvSpPr>
            <a:spLocks noGrp="1"/>
          </p:cNvSpPr>
          <p:nvPr>
            <p:ph type="title"/>
          </p:nvPr>
        </p:nvSpPr>
        <p:spPr>
          <a:xfrm>
            <a:off x="428596" y="142852"/>
            <a:ext cx="8319868" cy="714380"/>
          </a:xfrm>
        </p:spPr>
        <p:txBody>
          <a:bodyPr/>
          <a:lstStyle/>
          <a:p>
            <a:r>
              <a:rPr lang="en-US" altLang="zh-CN" sz="2800" kern="1200" dirty="0"/>
              <a:t>SN1987A</a:t>
            </a:r>
            <a:endParaRPr lang="zh-CN" altLang="en-US" sz="2800" kern="1200" dirty="0"/>
          </a:p>
        </p:txBody>
      </p:sp>
      <p:pic>
        <p:nvPicPr>
          <p:cNvPr id="5" name="Image" descr="Image">
            <a:extLst>
              <a:ext uri="{FF2B5EF4-FFF2-40B4-BE49-F238E27FC236}">
                <a16:creationId xmlns:a16="http://schemas.microsoft.com/office/drawing/2014/main" id="{B9F7E220-6766-4C71-BFAC-1BAC9338BCCF}"/>
              </a:ext>
            </a:extLst>
          </p:cNvPr>
          <p:cNvPicPr>
            <a:picLocks noChangeAspect="1"/>
          </p:cNvPicPr>
          <p:nvPr/>
        </p:nvPicPr>
        <p:blipFill>
          <a:blip r:embed="rId2"/>
          <a:stretch>
            <a:fillRect/>
          </a:stretch>
        </p:blipFill>
        <p:spPr>
          <a:xfrm>
            <a:off x="992323" y="1124745"/>
            <a:ext cx="7632848" cy="5112568"/>
          </a:xfrm>
          <a:prstGeom prst="rect">
            <a:avLst/>
          </a:prstGeom>
          <a:ln w="12700">
            <a:miter lim="400000"/>
          </a:ln>
        </p:spPr>
      </p:pic>
      <p:sp>
        <p:nvSpPr>
          <p:cNvPr id="6" name="SN 1987A">
            <a:extLst>
              <a:ext uri="{FF2B5EF4-FFF2-40B4-BE49-F238E27FC236}">
                <a16:creationId xmlns:a16="http://schemas.microsoft.com/office/drawing/2014/main" id="{396B68B9-9C8F-4273-862E-A25E85E56C67}"/>
              </a:ext>
            </a:extLst>
          </p:cNvPr>
          <p:cNvSpPr txBox="1"/>
          <p:nvPr/>
        </p:nvSpPr>
        <p:spPr>
          <a:xfrm>
            <a:off x="1043608" y="1484784"/>
            <a:ext cx="1525149"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000">
                <a:solidFill>
                  <a:srgbClr val="FFFFFF"/>
                </a:solidFill>
              </a:defRPr>
            </a:lvl1pPr>
          </a:lstStyle>
          <a:p>
            <a:r>
              <a:rPr sz="2000" dirty="0">
                <a:solidFill>
                  <a:schemeClr val="bg1"/>
                </a:solidFill>
              </a:rPr>
              <a:t>SN 1987A</a:t>
            </a:r>
          </a:p>
        </p:txBody>
      </p:sp>
      <p:sp>
        <p:nvSpPr>
          <p:cNvPr id="11" name="开普勒(1604)之后肉眼可见的超新星，发生于大麦哲伦星系，距离～50 kpc">
            <a:extLst>
              <a:ext uri="{FF2B5EF4-FFF2-40B4-BE49-F238E27FC236}">
                <a16:creationId xmlns:a16="http://schemas.microsoft.com/office/drawing/2014/main" id="{A70BCFEA-5D03-43CC-9A84-54CB948D0F4A}"/>
              </a:ext>
            </a:extLst>
          </p:cNvPr>
          <p:cNvSpPr txBox="1"/>
          <p:nvPr/>
        </p:nvSpPr>
        <p:spPr>
          <a:xfrm>
            <a:off x="428370" y="6289769"/>
            <a:ext cx="8608126"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2800"/>
            </a:lvl1pPr>
          </a:lstStyle>
          <a:p>
            <a:pPr defTabSz="1733930" fontAlgn="auto" hangingPunct="0">
              <a:lnSpc>
                <a:spcPct val="90000"/>
              </a:lnSpc>
              <a:spcBef>
                <a:spcPts val="0"/>
              </a:spcBef>
              <a:spcAft>
                <a:spcPts val="0"/>
              </a:spcAft>
            </a:pPr>
            <a:r>
              <a:rPr sz="2000" kern="0" dirty="0" err="1">
                <a:solidFill>
                  <a:srgbClr val="000000"/>
                </a:solidFill>
                <a:latin typeface="微软雅黑" panose="020B0503020204020204" pitchFamily="34" charset="-122"/>
                <a:ea typeface="微软雅黑" panose="020B0503020204020204" pitchFamily="34" charset="-122"/>
                <a:sym typeface="Canela Text Regular"/>
              </a:rPr>
              <a:t>开普勒</a:t>
            </a:r>
            <a:r>
              <a:rPr sz="2000" kern="0" dirty="0">
                <a:solidFill>
                  <a:srgbClr val="000000"/>
                </a:solidFill>
                <a:latin typeface="微软雅黑" panose="020B0503020204020204" pitchFamily="34" charset="-122"/>
                <a:ea typeface="微软雅黑" panose="020B0503020204020204" pitchFamily="34" charset="-122"/>
                <a:sym typeface="Canela Text Regular"/>
              </a:rPr>
              <a:t>(1604)之后肉眼可见的超新星，发生于大麦哲伦星系，距离～50 kpc</a:t>
            </a:r>
          </a:p>
        </p:txBody>
      </p:sp>
    </p:spTree>
    <p:extLst>
      <p:ext uri="{BB962C8B-B14F-4D97-AF65-F5344CB8AC3E}">
        <p14:creationId xmlns:p14="http://schemas.microsoft.com/office/powerpoint/2010/main" val="1685205089"/>
      </p:ext>
    </p:extLst>
  </p:cSld>
  <p:clrMapOvr>
    <a:masterClrMapping/>
  </p:clrMapOvr>
  <p:transition spd="med">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867D0FD-D430-48D1-B0DA-3F5016A88A3C}"/>
              </a:ext>
            </a:extLst>
          </p:cNvPr>
          <p:cNvPicPr>
            <a:picLocks noChangeAspect="1"/>
          </p:cNvPicPr>
          <p:nvPr/>
        </p:nvPicPr>
        <p:blipFill>
          <a:blip r:embed="rId2"/>
          <a:stretch>
            <a:fillRect/>
          </a:stretch>
        </p:blipFill>
        <p:spPr>
          <a:xfrm>
            <a:off x="0" y="1903126"/>
            <a:ext cx="9144000" cy="4694226"/>
          </a:xfrm>
          <a:prstGeom prst="rect">
            <a:avLst/>
          </a:prstGeom>
        </p:spPr>
      </p:pic>
      <p:sp>
        <p:nvSpPr>
          <p:cNvPr id="6" name="标题 1">
            <a:extLst>
              <a:ext uri="{FF2B5EF4-FFF2-40B4-BE49-F238E27FC236}">
                <a16:creationId xmlns:a16="http://schemas.microsoft.com/office/drawing/2014/main" id="{39F112FB-7C79-4AD3-8F08-3A92889A5670}"/>
              </a:ext>
            </a:extLst>
          </p:cNvPr>
          <p:cNvSpPr>
            <a:spLocks noGrp="1"/>
          </p:cNvSpPr>
          <p:nvPr>
            <p:ph type="title"/>
          </p:nvPr>
        </p:nvSpPr>
        <p:spPr>
          <a:xfrm>
            <a:off x="428596" y="142852"/>
            <a:ext cx="8319868" cy="714380"/>
          </a:xfrm>
        </p:spPr>
        <p:txBody>
          <a:bodyPr/>
          <a:lstStyle/>
          <a:p>
            <a:r>
              <a:rPr lang="zh-CN" altLang="en-US" sz="2800" dirty="0"/>
              <a:t>超新星背景中微子</a:t>
            </a:r>
          </a:p>
        </p:txBody>
      </p:sp>
      <p:sp>
        <p:nvSpPr>
          <p:cNvPr id="8" name="文本框 7">
            <a:extLst>
              <a:ext uri="{FF2B5EF4-FFF2-40B4-BE49-F238E27FC236}">
                <a16:creationId xmlns:a16="http://schemas.microsoft.com/office/drawing/2014/main" id="{4E417388-4753-4675-98C3-763D6A8704E1}"/>
              </a:ext>
            </a:extLst>
          </p:cNvPr>
          <p:cNvSpPr txBox="1"/>
          <p:nvPr/>
        </p:nvSpPr>
        <p:spPr>
          <a:xfrm>
            <a:off x="107504" y="1124744"/>
            <a:ext cx="8784976" cy="646331"/>
          </a:xfrm>
          <a:prstGeom prst="rect">
            <a:avLst/>
          </a:prstGeom>
          <a:noFill/>
        </p:spPr>
        <p:txBody>
          <a:bodyPr wrap="square">
            <a:spAutoFit/>
          </a:bodyPr>
          <a:lstStyle/>
          <a:p>
            <a:pPr marL="285750" indent="-285750">
              <a:buFont typeface="Wingdings" panose="05000000000000000000" pitchFamily="2" charset="2"/>
              <a:buChar char="l"/>
              <a:defRPr/>
            </a:pPr>
            <a:r>
              <a:rPr lang="zh-CN" altLang="en-US" b="1" dirty="0">
                <a:solidFill>
                  <a:srgbClr val="000000"/>
                </a:solidFill>
                <a:latin typeface="微软雅黑" pitchFamily="34" charset="-122"/>
                <a:ea typeface="微软雅黑" pitchFamily="34" charset="-122"/>
              </a:rPr>
              <a:t>超新星背景中微子依赖于</a:t>
            </a:r>
            <a:endParaRPr lang="en-US" altLang="zh-CN" b="1" dirty="0">
              <a:solidFill>
                <a:srgbClr val="000000"/>
              </a:solidFill>
              <a:latin typeface="微软雅黑" pitchFamily="34" charset="-122"/>
              <a:ea typeface="微软雅黑" pitchFamily="34" charset="-122"/>
            </a:endParaRPr>
          </a:p>
          <a:p>
            <a:pPr>
              <a:defRPr/>
            </a:pPr>
            <a:r>
              <a:rPr lang="en-US" altLang="zh-CN" b="1" dirty="0">
                <a:solidFill>
                  <a:srgbClr val="000000"/>
                </a:solidFill>
                <a:latin typeface="微软雅黑" pitchFamily="34" charset="-122"/>
                <a:ea typeface="微软雅黑" pitchFamily="34" charset="-122"/>
              </a:rPr>
              <a:t>    </a:t>
            </a:r>
            <a:r>
              <a:rPr lang="zh-CN" altLang="en-US" b="1" dirty="0">
                <a:solidFill>
                  <a:srgbClr val="FF0000"/>
                </a:solidFill>
                <a:latin typeface="微软雅黑" pitchFamily="34" charset="-122"/>
                <a:ea typeface="微软雅黑" pitchFamily="34" charset="-122"/>
              </a:rPr>
              <a:t>超新星爆发率、超新星中微子能谱、宇宙演化历史、以及探测器能力</a:t>
            </a:r>
            <a:endParaRPr lang="en-US" altLang="en-US" sz="18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1356607064"/>
      </p:ext>
    </p:extLst>
  </p:cSld>
  <p:clrMapOvr>
    <a:masterClrMapping/>
  </p:clrMapOvr>
  <p:transition spd="med">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F5379614-3D72-48AD-AA3D-900D3B563C32}"/>
              </a:ext>
            </a:extLst>
          </p:cNvPr>
          <p:cNvSpPr>
            <a:spLocks noGrp="1"/>
          </p:cNvSpPr>
          <p:nvPr>
            <p:ph type="title"/>
          </p:nvPr>
        </p:nvSpPr>
        <p:spPr>
          <a:xfrm>
            <a:off x="428596" y="142852"/>
            <a:ext cx="8319868" cy="714380"/>
          </a:xfrm>
        </p:spPr>
        <p:txBody>
          <a:bodyPr/>
          <a:lstStyle/>
          <a:p>
            <a:r>
              <a:rPr lang="en-US" altLang="zh-CN" sz="2800" dirty="0"/>
              <a:t>JUNO</a:t>
            </a:r>
            <a:r>
              <a:rPr lang="zh-CN" altLang="en-US" sz="2800" dirty="0"/>
              <a:t>测量超新星背景中微子</a:t>
            </a:r>
          </a:p>
        </p:txBody>
      </p:sp>
      <p:pic>
        <p:nvPicPr>
          <p:cNvPr id="5" name="图片 4">
            <a:extLst>
              <a:ext uri="{FF2B5EF4-FFF2-40B4-BE49-F238E27FC236}">
                <a16:creationId xmlns:a16="http://schemas.microsoft.com/office/drawing/2014/main" id="{B63DEBA2-03F2-4467-846C-01217E940FE8}"/>
              </a:ext>
            </a:extLst>
          </p:cNvPr>
          <p:cNvPicPr>
            <a:picLocks noChangeAspect="1"/>
          </p:cNvPicPr>
          <p:nvPr/>
        </p:nvPicPr>
        <p:blipFill>
          <a:blip r:embed="rId2"/>
          <a:stretch>
            <a:fillRect/>
          </a:stretch>
        </p:blipFill>
        <p:spPr>
          <a:xfrm>
            <a:off x="755576" y="1196752"/>
            <a:ext cx="7521073" cy="4085429"/>
          </a:xfrm>
          <a:prstGeom prst="rect">
            <a:avLst/>
          </a:prstGeom>
        </p:spPr>
      </p:pic>
      <p:sp>
        <p:nvSpPr>
          <p:cNvPr id="6" name="文本框 5">
            <a:extLst>
              <a:ext uri="{FF2B5EF4-FFF2-40B4-BE49-F238E27FC236}">
                <a16:creationId xmlns:a16="http://schemas.microsoft.com/office/drawing/2014/main" id="{722EBA68-25C5-4DF5-A62E-65E124EC33DC}"/>
              </a:ext>
            </a:extLst>
          </p:cNvPr>
          <p:cNvSpPr txBox="1"/>
          <p:nvPr/>
        </p:nvSpPr>
        <p:spPr>
          <a:xfrm>
            <a:off x="755576" y="5507940"/>
            <a:ext cx="5472608" cy="369332"/>
          </a:xfrm>
          <a:prstGeom prst="rect">
            <a:avLst/>
          </a:prstGeom>
          <a:noFill/>
        </p:spPr>
        <p:txBody>
          <a:bodyPr wrap="square">
            <a:spAutoFit/>
          </a:bodyPr>
          <a:lstStyle/>
          <a:p>
            <a:pPr>
              <a:defRPr/>
            </a:pPr>
            <a:r>
              <a:rPr lang="zh-CN" altLang="en-US" b="1" dirty="0">
                <a:latin typeface="微软雅黑" pitchFamily="34" charset="-122"/>
                <a:ea typeface="微软雅黑" pitchFamily="34" charset="-122"/>
              </a:rPr>
              <a:t>探测窗口：</a:t>
            </a:r>
            <a:r>
              <a:rPr lang="en-US" altLang="zh-CN" b="1" dirty="0">
                <a:latin typeface="微软雅黑" pitchFamily="34" charset="-122"/>
                <a:ea typeface="微软雅黑" pitchFamily="34" charset="-122"/>
              </a:rPr>
              <a:t>10-30</a:t>
            </a:r>
            <a:r>
              <a:rPr lang="zh-CN" altLang="en-US" b="1" dirty="0">
                <a:latin typeface="微软雅黑" pitchFamily="34" charset="-122"/>
                <a:ea typeface="微软雅黑" pitchFamily="34" charset="-122"/>
              </a:rPr>
              <a:t> </a:t>
            </a:r>
            <a:r>
              <a:rPr lang="en-US" altLang="zh-CN" b="1" dirty="0">
                <a:latin typeface="微软雅黑" pitchFamily="34" charset="-122"/>
                <a:ea typeface="微软雅黑" pitchFamily="34" charset="-122"/>
              </a:rPr>
              <a:t>MeV</a:t>
            </a:r>
            <a:r>
              <a:rPr lang="zh-CN" altLang="en-US" b="1" dirty="0">
                <a:latin typeface="微软雅黑" pitchFamily="34" charset="-122"/>
                <a:ea typeface="微软雅黑" pitchFamily="34" charset="-122"/>
              </a:rPr>
              <a:t>，信噪比达到</a:t>
            </a:r>
            <a:r>
              <a:rPr lang="en-US" altLang="zh-CN" b="1" dirty="0">
                <a:latin typeface="微软雅黑" pitchFamily="34" charset="-122"/>
                <a:ea typeface="微软雅黑" pitchFamily="34" charset="-122"/>
              </a:rPr>
              <a:t>7/2</a:t>
            </a:r>
          </a:p>
        </p:txBody>
      </p:sp>
    </p:spTree>
    <p:extLst>
      <p:ext uri="{BB962C8B-B14F-4D97-AF65-F5344CB8AC3E}">
        <p14:creationId xmlns:p14="http://schemas.microsoft.com/office/powerpoint/2010/main" val="50969578"/>
      </p:ext>
    </p:extLst>
  </p:cSld>
  <p:clrMapOvr>
    <a:masterClrMapping/>
  </p:clrMapOvr>
  <p:transition spd="med">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81C0C5F-9880-4C86-9C75-B09A79E6B2B0}"/>
              </a:ext>
            </a:extLst>
          </p:cNvPr>
          <p:cNvPicPr>
            <a:picLocks noChangeAspect="1"/>
          </p:cNvPicPr>
          <p:nvPr/>
        </p:nvPicPr>
        <p:blipFill>
          <a:blip r:embed="rId2"/>
          <a:stretch>
            <a:fillRect/>
          </a:stretch>
        </p:blipFill>
        <p:spPr>
          <a:xfrm>
            <a:off x="35496" y="1124744"/>
            <a:ext cx="9019966" cy="3197377"/>
          </a:xfrm>
          <a:prstGeom prst="rect">
            <a:avLst/>
          </a:prstGeom>
        </p:spPr>
      </p:pic>
      <p:sp>
        <p:nvSpPr>
          <p:cNvPr id="13" name="标题 1">
            <a:extLst>
              <a:ext uri="{FF2B5EF4-FFF2-40B4-BE49-F238E27FC236}">
                <a16:creationId xmlns:a16="http://schemas.microsoft.com/office/drawing/2014/main" id="{199E7987-2AD5-4C48-B6F7-8EA136F2FBDC}"/>
              </a:ext>
            </a:extLst>
          </p:cNvPr>
          <p:cNvSpPr>
            <a:spLocks noGrp="1"/>
          </p:cNvSpPr>
          <p:nvPr>
            <p:ph type="title"/>
          </p:nvPr>
        </p:nvSpPr>
        <p:spPr>
          <a:xfrm>
            <a:off x="467544" y="142852"/>
            <a:ext cx="8280920" cy="693860"/>
          </a:xfrm>
        </p:spPr>
        <p:txBody>
          <a:bodyPr/>
          <a:lstStyle/>
          <a:p>
            <a:r>
              <a:rPr lang="en-US" altLang="zh-CN" sz="2800" dirty="0"/>
              <a:t>JUNO</a:t>
            </a:r>
            <a:r>
              <a:rPr lang="zh-CN" altLang="en-US" sz="2800" dirty="0"/>
              <a:t>测量超新星背景中微子</a:t>
            </a:r>
          </a:p>
        </p:txBody>
      </p:sp>
      <p:sp>
        <p:nvSpPr>
          <p:cNvPr id="14" name="文本框 13">
            <a:extLst>
              <a:ext uri="{FF2B5EF4-FFF2-40B4-BE49-F238E27FC236}">
                <a16:creationId xmlns:a16="http://schemas.microsoft.com/office/drawing/2014/main" id="{DDF63215-22D3-478F-94BE-3723A8E24DCA}"/>
              </a:ext>
            </a:extLst>
          </p:cNvPr>
          <p:cNvSpPr txBox="1"/>
          <p:nvPr/>
        </p:nvSpPr>
        <p:spPr>
          <a:xfrm>
            <a:off x="107504" y="4582869"/>
            <a:ext cx="8784976" cy="1477328"/>
          </a:xfrm>
          <a:prstGeom prst="rect">
            <a:avLst/>
          </a:prstGeom>
          <a:noFill/>
        </p:spPr>
        <p:txBody>
          <a:bodyPr wrap="square">
            <a:spAutoFit/>
          </a:bodyPr>
          <a:lstStyle/>
          <a:p>
            <a:pPr marL="285750" indent="-285750">
              <a:buFont typeface="Wingdings" panose="05000000000000000000" pitchFamily="2" charset="2"/>
              <a:buChar char="l"/>
              <a:defRPr/>
            </a:pPr>
            <a:r>
              <a:rPr lang="zh-CN" altLang="en-US" b="1" dirty="0">
                <a:solidFill>
                  <a:srgbClr val="000000"/>
                </a:solidFill>
                <a:latin typeface="微软雅黑" pitchFamily="34" charset="-122"/>
                <a:ea typeface="微软雅黑" pitchFamily="34" charset="-122"/>
              </a:rPr>
              <a:t>基于</a:t>
            </a:r>
            <a:r>
              <a:rPr lang="en-US" altLang="zh-CN" b="1" dirty="0">
                <a:solidFill>
                  <a:srgbClr val="000000"/>
                </a:solidFill>
                <a:latin typeface="微软雅黑" pitchFamily="34" charset="-122"/>
                <a:ea typeface="微软雅黑" pitchFamily="34" charset="-122"/>
              </a:rPr>
              <a:t>DSNB</a:t>
            </a:r>
            <a:r>
              <a:rPr lang="zh-CN" altLang="en-US" b="1" dirty="0">
                <a:solidFill>
                  <a:srgbClr val="000000"/>
                </a:solidFill>
                <a:latin typeface="微软雅黑" pitchFamily="34" charset="-122"/>
                <a:ea typeface="微软雅黑" pitchFamily="34" charset="-122"/>
              </a:rPr>
              <a:t>参考模型</a:t>
            </a:r>
            <a:r>
              <a:rPr lang="en-US" altLang="zh-CN" b="1" dirty="0">
                <a:solidFill>
                  <a:srgbClr val="000000"/>
                </a:solidFill>
                <a:latin typeface="微软雅黑" pitchFamily="34" charset="-122"/>
                <a:ea typeface="微软雅黑" pitchFamily="34" charset="-122"/>
              </a:rPr>
              <a:t>: 3</a:t>
            </a:r>
            <a:r>
              <a:rPr lang="zh-CN" altLang="en-US" b="1" dirty="0">
                <a:solidFill>
                  <a:srgbClr val="000000"/>
                </a:solidFill>
                <a:latin typeface="微软雅黑" pitchFamily="34" charset="-122"/>
                <a:ea typeface="微软雅黑" pitchFamily="34" charset="-122"/>
              </a:rPr>
              <a:t>𝜎 </a:t>
            </a:r>
            <a:r>
              <a:rPr lang="en-US" altLang="zh-CN" b="1" dirty="0">
                <a:solidFill>
                  <a:srgbClr val="000000"/>
                </a:solidFill>
                <a:latin typeface="微软雅黑" pitchFamily="34" charset="-122"/>
                <a:ea typeface="微软雅黑" pitchFamily="34" charset="-122"/>
              </a:rPr>
              <a:t>(3 </a:t>
            </a:r>
            <a:r>
              <a:rPr lang="zh-CN" altLang="en-US" b="1" dirty="0">
                <a:solidFill>
                  <a:srgbClr val="000000"/>
                </a:solidFill>
                <a:latin typeface="微软雅黑" pitchFamily="34" charset="-122"/>
                <a:ea typeface="微软雅黑" pitchFamily="34" charset="-122"/>
              </a:rPr>
              <a:t>年数据</a:t>
            </a:r>
            <a:r>
              <a:rPr lang="en-US" altLang="zh-CN" b="1" dirty="0">
                <a:solidFill>
                  <a:srgbClr val="000000"/>
                </a:solidFill>
                <a:latin typeface="微软雅黑" pitchFamily="34" charset="-122"/>
                <a:ea typeface="微软雅黑" pitchFamily="34" charset="-122"/>
              </a:rPr>
              <a:t>) </a:t>
            </a:r>
            <a:r>
              <a:rPr lang="zh-CN" altLang="en-US" b="1" dirty="0">
                <a:solidFill>
                  <a:srgbClr val="000000"/>
                </a:solidFill>
                <a:latin typeface="微软雅黑" pitchFamily="34" charset="-122"/>
                <a:ea typeface="微软雅黑" pitchFamily="34" charset="-122"/>
              </a:rPr>
              <a:t>和 </a:t>
            </a:r>
            <a:r>
              <a:rPr lang="en-US" altLang="zh-CN" b="1" dirty="0">
                <a:solidFill>
                  <a:srgbClr val="000000"/>
                </a:solidFill>
                <a:latin typeface="微软雅黑" pitchFamily="34" charset="-122"/>
                <a:ea typeface="微软雅黑" pitchFamily="34" charset="-122"/>
              </a:rPr>
              <a:t>6</a:t>
            </a:r>
            <a:r>
              <a:rPr lang="zh-CN" altLang="en-US" b="1" dirty="0">
                <a:solidFill>
                  <a:srgbClr val="000000"/>
                </a:solidFill>
                <a:latin typeface="微软雅黑" pitchFamily="34" charset="-122"/>
                <a:ea typeface="微软雅黑" pitchFamily="34" charset="-122"/>
              </a:rPr>
              <a:t>𝜎 </a:t>
            </a:r>
            <a:r>
              <a:rPr lang="en-US" altLang="zh-CN" b="1" dirty="0">
                <a:solidFill>
                  <a:srgbClr val="000000"/>
                </a:solidFill>
                <a:latin typeface="微软雅黑" pitchFamily="34" charset="-122"/>
                <a:ea typeface="微软雅黑" pitchFamily="34" charset="-122"/>
              </a:rPr>
              <a:t>(10 </a:t>
            </a:r>
            <a:r>
              <a:rPr lang="zh-CN" altLang="en-US" b="1" dirty="0">
                <a:solidFill>
                  <a:srgbClr val="000000"/>
                </a:solidFill>
                <a:latin typeface="微软雅黑" pitchFamily="34" charset="-122"/>
                <a:ea typeface="微软雅黑" pitchFamily="34" charset="-122"/>
              </a:rPr>
              <a:t>年数据</a:t>
            </a:r>
            <a:r>
              <a:rPr lang="en-US" altLang="zh-CN" b="1" dirty="0">
                <a:solidFill>
                  <a:srgbClr val="000000"/>
                </a:solidFill>
                <a:latin typeface="微软雅黑" pitchFamily="34" charset="-122"/>
                <a:ea typeface="微软雅黑" pitchFamily="34" charset="-122"/>
              </a:rPr>
              <a:t>)</a:t>
            </a:r>
          </a:p>
          <a:p>
            <a:pPr>
              <a:defRPr/>
            </a:pPr>
            <a:endParaRPr lang="en-US" altLang="zh-CN" b="1" dirty="0">
              <a:solidFill>
                <a:srgbClr val="000000"/>
              </a:solidFill>
              <a:latin typeface="微软雅黑" pitchFamily="34" charset="-122"/>
              <a:ea typeface="微软雅黑" pitchFamily="34" charset="-122"/>
            </a:endParaRPr>
          </a:p>
          <a:p>
            <a:pPr marL="285750" indent="-285750">
              <a:buFont typeface="Wingdings" panose="05000000000000000000" pitchFamily="2" charset="2"/>
              <a:buChar char="l"/>
              <a:defRPr/>
            </a:pPr>
            <a:r>
              <a:rPr lang="zh-CN" altLang="en-US" b="1" dirty="0">
                <a:solidFill>
                  <a:srgbClr val="000000"/>
                </a:solidFill>
                <a:latin typeface="微软雅黑" pitchFamily="34" charset="-122"/>
                <a:ea typeface="微软雅黑" pitchFamily="34" charset="-122"/>
              </a:rPr>
              <a:t>如果没有观测到结果</a:t>
            </a:r>
            <a:r>
              <a:rPr lang="en-US" altLang="zh-CN" b="1" dirty="0">
                <a:solidFill>
                  <a:srgbClr val="000000"/>
                </a:solidFill>
                <a:latin typeface="微软雅黑" pitchFamily="34" charset="-122"/>
                <a:ea typeface="微软雅黑" pitchFamily="34" charset="-122"/>
              </a:rPr>
              <a:t>, JUNO </a:t>
            </a:r>
            <a:r>
              <a:rPr lang="zh-CN" altLang="en-US" b="1" dirty="0">
                <a:solidFill>
                  <a:srgbClr val="000000"/>
                </a:solidFill>
                <a:latin typeface="微软雅黑" pitchFamily="34" charset="-122"/>
                <a:ea typeface="微软雅黑" pitchFamily="34" charset="-122"/>
              </a:rPr>
              <a:t>可以给出世界上最好的实验测量限制</a:t>
            </a:r>
            <a:endParaRPr lang="en-US" altLang="zh-CN" b="1" dirty="0">
              <a:solidFill>
                <a:srgbClr val="000000"/>
              </a:solidFill>
              <a:latin typeface="微软雅黑" pitchFamily="34" charset="-122"/>
              <a:ea typeface="微软雅黑" pitchFamily="34" charset="-122"/>
            </a:endParaRPr>
          </a:p>
          <a:p>
            <a:pPr marL="285750" indent="-285750">
              <a:buFont typeface="Wingdings" panose="05000000000000000000" pitchFamily="2" charset="2"/>
              <a:buChar char="l"/>
              <a:defRPr/>
            </a:pPr>
            <a:endParaRPr lang="en-US" altLang="en-US" sz="1800" b="1" dirty="0">
              <a:solidFill>
                <a:srgbClr val="000000"/>
              </a:solidFill>
              <a:latin typeface="微软雅黑" pitchFamily="34" charset="-122"/>
              <a:ea typeface="微软雅黑" pitchFamily="34" charset="-122"/>
            </a:endParaRPr>
          </a:p>
          <a:p>
            <a:pPr marL="285750" indent="-285750">
              <a:buFont typeface="Wingdings" panose="05000000000000000000" pitchFamily="2" charset="2"/>
              <a:buChar char="l"/>
              <a:defRPr/>
            </a:pPr>
            <a:r>
              <a:rPr lang="en-US" altLang="en-US" b="1" dirty="0">
                <a:solidFill>
                  <a:srgbClr val="000000"/>
                </a:solidFill>
                <a:latin typeface="微软雅黑" pitchFamily="34" charset="-122"/>
                <a:ea typeface="微软雅黑" pitchFamily="34" charset="-122"/>
              </a:rPr>
              <a:t>SK&amp;SK-G</a:t>
            </a:r>
            <a:r>
              <a:rPr lang="en-US" altLang="zh-CN" b="1" dirty="0">
                <a:solidFill>
                  <a:srgbClr val="000000"/>
                </a:solidFill>
                <a:latin typeface="微软雅黑" pitchFamily="34" charset="-122"/>
                <a:ea typeface="微软雅黑" pitchFamily="34" charset="-122"/>
              </a:rPr>
              <a:t>d</a:t>
            </a:r>
            <a:r>
              <a:rPr lang="zh-CN" altLang="en-US" b="1" dirty="0">
                <a:solidFill>
                  <a:srgbClr val="000000"/>
                </a:solidFill>
                <a:latin typeface="微软雅黑" pitchFamily="34" charset="-122"/>
                <a:ea typeface="微软雅黑" pitchFamily="34" charset="-122"/>
              </a:rPr>
              <a:t>利用</a:t>
            </a:r>
            <a:r>
              <a:rPr lang="en-US" altLang="zh-CN" b="1" dirty="0">
                <a:solidFill>
                  <a:srgbClr val="000000"/>
                </a:solidFill>
                <a:latin typeface="微软雅黑" pitchFamily="34" charset="-122"/>
                <a:ea typeface="微软雅黑" pitchFamily="34" charset="-122"/>
              </a:rPr>
              <a:t>20</a:t>
            </a:r>
            <a:r>
              <a:rPr lang="zh-CN" altLang="en-US" b="1" dirty="0">
                <a:solidFill>
                  <a:srgbClr val="000000"/>
                </a:solidFill>
                <a:latin typeface="微软雅黑" pitchFamily="34" charset="-122"/>
                <a:ea typeface="微软雅黑" pitchFamily="34" charset="-122"/>
              </a:rPr>
              <a:t>年纯水</a:t>
            </a:r>
            <a:r>
              <a:rPr lang="en-US" altLang="zh-CN" b="1" dirty="0">
                <a:solidFill>
                  <a:srgbClr val="000000"/>
                </a:solidFill>
                <a:latin typeface="微软雅黑" pitchFamily="34" charset="-122"/>
                <a:ea typeface="微软雅黑" pitchFamily="34" charset="-122"/>
              </a:rPr>
              <a:t>+3</a:t>
            </a:r>
            <a:r>
              <a:rPr lang="zh-CN" altLang="en-US" b="1" dirty="0">
                <a:solidFill>
                  <a:srgbClr val="000000"/>
                </a:solidFill>
                <a:latin typeface="微软雅黑" pitchFamily="34" charset="-122"/>
                <a:ea typeface="微软雅黑" pitchFamily="34" charset="-122"/>
              </a:rPr>
              <a:t>年掺</a:t>
            </a:r>
            <a:r>
              <a:rPr lang="en-US" altLang="zh-CN" b="1" dirty="0">
                <a:solidFill>
                  <a:srgbClr val="000000"/>
                </a:solidFill>
                <a:latin typeface="微软雅黑" pitchFamily="34" charset="-122"/>
                <a:ea typeface="微软雅黑" pitchFamily="34" charset="-122"/>
              </a:rPr>
              <a:t>Gd</a:t>
            </a:r>
            <a:r>
              <a:rPr lang="zh-CN" altLang="en-US" b="1" dirty="0">
                <a:solidFill>
                  <a:srgbClr val="000000"/>
                </a:solidFill>
                <a:latin typeface="微软雅黑" pitchFamily="34" charset="-122"/>
                <a:ea typeface="微软雅黑" pitchFamily="34" charset="-122"/>
              </a:rPr>
              <a:t>水：</a:t>
            </a:r>
            <a:r>
              <a:rPr lang="en-US" altLang="zh-CN" b="1" dirty="0">
                <a:solidFill>
                  <a:srgbClr val="000000"/>
                </a:solidFill>
                <a:latin typeface="微软雅黑" pitchFamily="34" charset="-122"/>
                <a:ea typeface="微软雅黑" pitchFamily="34" charset="-122"/>
              </a:rPr>
              <a:t>2.3sigma</a:t>
            </a:r>
            <a:r>
              <a:rPr lang="zh-CN" altLang="en-US" b="1" dirty="0">
                <a:solidFill>
                  <a:srgbClr val="000000"/>
                </a:solidFill>
                <a:latin typeface="微软雅黑" pitchFamily="34" charset="-122"/>
                <a:ea typeface="微软雅黑" pitchFamily="34" charset="-122"/>
              </a:rPr>
              <a:t>的微弱迹象</a:t>
            </a:r>
            <a:endParaRPr lang="en-US" altLang="en-US" sz="18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1256544238"/>
      </p:ext>
    </p:extLst>
  </p:cSld>
  <p:clrMapOvr>
    <a:masterClrMapping/>
  </p:clrMapOvr>
  <p:transition spd="med">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5D2EDC-A88C-458C-BF2F-3F6E2C844F3A}"/>
              </a:ext>
            </a:extLst>
          </p:cNvPr>
          <p:cNvPicPr>
            <a:picLocks noChangeAspect="1"/>
          </p:cNvPicPr>
          <p:nvPr/>
        </p:nvPicPr>
        <p:blipFill>
          <a:blip r:embed="rId3"/>
          <a:stretch>
            <a:fillRect/>
          </a:stretch>
        </p:blipFill>
        <p:spPr>
          <a:xfrm>
            <a:off x="-51847" y="-27384"/>
            <a:ext cx="9195847" cy="6669360"/>
          </a:xfrm>
          <a:prstGeom prst="rect">
            <a:avLst/>
          </a:prstGeom>
        </p:spPr>
      </p:pic>
    </p:spTree>
    <p:extLst>
      <p:ext uri="{BB962C8B-B14F-4D97-AF65-F5344CB8AC3E}">
        <p14:creationId xmlns:p14="http://schemas.microsoft.com/office/powerpoint/2010/main" val="3366618483"/>
      </p:ext>
    </p:extLst>
  </p:cSld>
  <p:clrMapOvr>
    <a:masterClrMapping/>
  </p:clrMapOvr>
  <p:transition spd="med">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952D7CC-5938-49CF-B314-B0C08543CC6D}"/>
              </a:ext>
            </a:extLst>
          </p:cNvPr>
          <p:cNvSpPr>
            <a:spLocks noGrp="1"/>
          </p:cNvSpPr>
          <p:nvPr>
            <p:ph idx="1"/>
          </p:nvPr>
        </p:nvSpPr>
        <p:spPr/>
        <p:txBody>
          <a:bodyPr/>
          <a:lstStyle/>
          <a:p>
            <a:pPr marL="0" indent="0">
              <a:buNone/>
            </a:pPr>
            <a:endParaRPr lang="en-US" altLang="zh-CN" sz="3200" dirty="0"/>
          </a:p>
          <a:p>
            <a:pPr marL="0" indent="0" algn="ctr">
              <a:buNone/>
            </a:pPr>
            <a:r>
              <a:rPr lang="en-US" altLang="zh-CN" sz="3200" dirty="0"/>
              <a:t>Thank you!</a:t>
            </a:r>
            <a:endParaRPr lang="zh-CN" altLang="en-US" sz="3200" dirty="0"/>
          </a:p>
        </p:txBody>
      </p:sp>
    </p:spTree>
    <p:extLst>
      <p:ext uri="{BB962C8B-B14F-4D97-AF65-F5344CB8AC3E}">
        <p14:creationId xmlns:p14="http://schemas.microsoft.com/office/powerpoint/2010/main" val="2790501771"/>
      </p:ext>
    </p:extLst>
  </p:cSld>
  <p:clrMapOvr>
    <a:masterClrMapping/>
  </p:clrMapOvr>
  <p:transition spd="med">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333758" y="1174689"/>
          <a:ext cx="3998857" cy="2614351"/>
        </p:xfrm>
        <a:graphic>
          <a:graphicData uri="http://schemas.openxmlformats.org/presentationml/2006/ole">
            <mc:AlternateContent xmlns:mc="http://schemas.openxmlformats.org/markup-compatibility/2006">
              <mc:Choice xmlns:v="urn:schemas-microsoft-com:vml" Requires="v">
                <p:oleObj spid="_x0000_s2153" name="CorelPhotoPaint.Image.9" r:id="rId3" imgW="2720115" imgH="1767619" progId="">
                  <p:embed/>
                </p:oleObj>
              </mc:Choice>
              <mc:Fallback>
                <p:oleObj name="CorelPhotoPaint.Image.9" r:id="rId3" imgW="2720115" imgH="1767619" progId="">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58" y="1174689"/>
                        <a:ext cx="3998857" cy="2614351"/>
                      </a:xfrm>
                      <a:prstGeom prst="rect">
                        <a:avLst/>
                      </a:prstGeom>
                      <a:noFill/>
                      <a:ln w="9525">
                        <a:solidFill>
                          <a:schemeClr val="tx1"/>
                        </a:solidFill>
                        <a:miter lim="800000"/>
                        <a:headEnd/>
                        <a:tailEnd/>
                      </a:ln>
                    </p:spPr>
                  </p:pic>
                </p:oleObj>
              </mc:Fallback>
            </mc:AlternateContent>
          </a:graphicData>
        </a:graphic>
      </p:graphicFrame>
      <p:pic>
        <p:nvPicPr>
          <p:cNvPr id="8" name="Picture 4" descr="C:\Users\Georg Raffelt\Desktop\a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2847" y="1284646"/>
            <a:ext cx="3697316" cy="473664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a:off x="5310240" y="5913313"/>
            <a:ext cx="2672916" cy="323999"/>
          </a:xfrm>
          <a:prstGeom prst="rect">
            <a:avLst/>
          </a:prstGeom>
          <a:noFill/>
          <a:ln w="9525">
            <a:noFill/>
            <a:miter lim="800000"/>
            <a:headEnd/>
            <a:tailEnd/>
          </a:ln>
          <a:effectLst/>
          <a:extLst>
            <a:ext uri="{AF507438-7753-43E0-B8FC-AC1667EBCBE1}">
              <a14:hiddenEffects xmlns:a14="http://schemas.microsoft.com/office/drawing/2010/main">
                <a:effectLst>
                  <a:outerShdw dist="25400" algn="ctr" rotWithShape="0">
                    <a:schemeClr val="accent2"/>
                  </a:outerShdw>
                </a:effectLst>
              </a14:hiddenEffects>
            </a:ext>
          </a:extLst>
        </p:spPr>
        <p:txBody>
          <a:bodyPr wrap="none" lIns="64802" tIns="32401" rIns="64802" bIns="32401" anchor="ctr"/>
          <a:lstStyle/>
          <a:p>
            <a:pPr algn="ctr"/>
            <a:r>
              <a:rPr lang="en-US" sz="1600" b="1" dirty="0">
                <a:solidFill>
                  <a:srgbClr val="FF0000"/>
                </a:solidFill>
              </a:rPr>
              <a:t>Hirata et al., </a:t>
            </a:r>
            <a:r>
              <a:rPr lang="en-US" sz="1600" b="1" dirty="0" err="1">
                <a:solidFill>
                  <a:srgbClr val="FF0000"/>
                </a:solidFill>
              </a:rPr>
              <a:t>PRD</a:t>
            </a:r>
            <a:r>
              <a:rPr lang="en-US" sz="1600" b="1" dirty="0">
                <a:solidFill>
                  <a:srgbClr val="FF0000"/>
                </a:solidFill>
              </a:rPr>
              <a:t> 38 (1988) 448</a:t>
            </a:r>
          </a:p>
        </p:txBody>
      </p:sp>
      <p:pic>
        <p:nvPicPr>
          <p:cNvPr id="11"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758" y="3997048"/>
            <a:ext cx="4019216" cy="2384280"/>
          </a:xfrm>
          <a:prstGeom prst="rect">
            <a:avLst/>
          </a:prstGeom>
        </p:spPr>
      </p:pic>
      <p:sp>
        <p:nvSpPr>
          <p:cNvPr id="12" name="Rectangle 5"/>
          <p:cNvSpPr>
            <a:spLocks noChangeArrowheads="1"/>
          </p:cNvSpPr>
          <p:nvPr/>
        </p:nvSpPr>
        <p:spPr bwMode="auto">
          <a:xfrm>
            <a:off x="2138603" y="5167879"/>
            <a:ext cx="1574874" cy="637385"/>
          </a:xfrm>
          <a:prstGeom prst="rect">
            <a:avLst/>
          </a:prstGeom>
          <a:noFill/>
          <a:ln w="9525">
            <a:noFill/>
            <a:miter lim="800000"/>
            <a:headEnd/>
            <a:tailEnd/>
          </a:ln>
          <a:effectLst/>
        </p:spPr>
        <p:txBody>
          <a:bodyPr wrap="none" lIns="69117" tIns="34559" rIns="69117" bIns="34559" anchor="ctr"/>
          <a:lstStyle/>
          <a:p>
            <a:pPr defTabSz="690764"/>
            <a:r>
              <a:rPr lang="en-US" sz="1600" b="1" dirty="0">
                <a:solidFill>
                  <a:srgbClr val="FF0000"/>
                </a:solidFill>
              </a:rPr>
              <a:t>Arnett </a:t>
            </a:r>
            <a:r>
              <a:rPr lang="en-US" sz="1600" b="1" i="1" dirty="0">
                <a:solidFill>
                  <a:srgbClr val="FF0000"/>
                </a:solidFill>
              </a:rPr>
              <a:t>et al.,</a:t>
            </a:r>
          </a:p>
          <a:p>
            <a:pPr defTabSz="690764"/>
            <a:r>
              <a:rPr lang="en-US" sz="1600" b="1" dirty="0" err="1">
                <a:solidFill>
                  <a:srgbClr val="FF0000"/>
                </a:solidFill>
              </a:rPr>
              <a:t>ARAA</a:t>
            </a:r>
            <a:r>
              <a:rPr lang="en-US" sz="1600" b="1" dirty="0">
                <a:solidFill>
                  <a:srgbClr val="FF0000"/>
                </a:solidFill>
              </a:rPr>
              <a:t> 27 (1989)</a:t>
            </a:r>
          </a:p>
        </p:txBody>
      </p:sp>
      <p:sp>
        <p:nvSpPr>
          <p:cNvPr id="9" name="Rectangle 2"/>
          <p:cNvSpPr>
            <a:spLocks noGrp="1" noChangeArrowheads="1"/>
          </p:cNvSpPr>
          <p:nvPr>
            <p:ph type="title"/>
          </p:nvPr>
        </p:nvSpPr>
        <p:spPr>
          <a:xfrm>
            <a:off x="323528" y="188640"/>
            <a:ext cx="6408712" cy="658466"/>
          </a:xfrm>
        </p:spPr>
        <p:txBody>
          <a:bodyPr/>
          <a:lstStyle/>
          <a:p>
            <a:pPr eaLnBrk="1" hangingPunct="1"/>
            <a:r>
              <a:rPr lang="zh-CN" altLang="en-US" sz="2800" dirty="0"/>
              <a:t>超新星中微子观测：</a:t>
            </a:r>
            <a:r>
              <a:rPr lang="en-US" altLang="zh-CN" sz="2400" dirty="0">
                <a:solidFill>
                  <a:srgbClr val="FF0000"/>
                </a:solidFill>
              </a:rPr>
              <a:t>SN1987A</a:t>
            </a:r>
            <a:endParaRPr lang="en-US" altLang="en-US" sz="2400" dirty="0">
              <a:solidFill>
                <a:srgbClr val="FF0000"/>
              </a:solidFill>
            </a:endParaRPr>
          </a:p>
        </p:txBody>
      </p:sp>
      <p:pic>
        <p:nvPicPr>
          <p:cNvPr id="13" name="Picture 4" descr="koshib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2893" y="1154216"/>
            <a:ext cx="1660525" cy="2102619"/>
          </a:xfrm>
          <a:prstGeom prst="rect">
            <a:avLst/>
          </a:prstGeom>
          <a:noFill/>
          <a:ln w="9525">
            <a:solidFill>
              <a:srgbClr val="FFDEA5"/>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9"/>
          <p:cNvSpPr txBox="1">
            <a:spLocks/>
          </p:cNvSpPr>
          <p:nvPr/>
        </p:nvSpPr>
        <p:spPr bwMode="auto">
          <a:xfrm>
            <a:off x="7254493" y="3387010"/>
            <a:ext cx="120808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82296" tIns="41148" rIns="82296" bIns="4114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t>M. </a:t>
            </a:r>
            <a:r>
              <a:rPr lang="en-GB" altLang="en-US" sz="1800" dirty="0" err="1"/>
              <a:t>Koshiba</a:t>
            </a:r>
            <a:endParaRPr lang="en-GB" altLang="en-US" sz="1800" dirty="0"/>
          </a:p>
        </p:txBody>
      </p:sp>
    </p:spTree>
    <p:extLst>
      <p:ext uri="{BB962C8B-B14F-4D97-AF65-F5344CB8AC3E}">
        <p14:creationId xmlns:p14="http://schemas.microsoft.com/office/powerpoint/2010/main" val="429319871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68238" y="1196752"/>
            <a:ext cx="7964201" cy="5308121"/>
            <a:chOff x="568239" y="1592797"/>
            <a:chExt cx="7743248" cy="4191996"/>
          </a:xfrm>
        </p:grpSpPr>
        <p:pic>
          <p:nvPicPr>
            <p:cNvPr id="4" name="Picture 2" descr="C:\Users\Georg Raffelt\Desktop\signal.jpg"/>
            <p:cNvPicPr>
              <a:picLocks noChangeAspect="1" noChangeArrowheads="1"/>
            </p:cNvPicPr>
            <p:nvPr/>
          </p:nvPicPr>
          <p:blipFill>
            <a:blip r:embed="rId2" cstate="print"/>
            <a:srcRect/>
            <a:stretch>
              <a:fillRect/>
            </a:stretch>
          </p:blipFill>
          <p:spPr bwMode="auto">
            <a:xfrm>
              <a:off x="4898864" y="1592797"/>
              <a:ext cx="3412623" cy="4188962"/>
            </a:xfrm>
            <a:prstGeom prst="rect">
              <a:avLst/>
            </a:prstGeom>
            <a:noFill/>
          </p:spPr>
        </p:pic>
        <p:sp>
          <p:nvSpPr>
            <p:cNvPr id="9" name="Text Box 12"/>
            <p:cNvSpPr txBox="1">
              <a:spLocks noChangeArrowheads="1"/>
            </p:cNvSpPr>
            <p:nvPr/>
          </p:nvSpPr>
          <p:spPr bwMode="auto">
            <a:xfrm>
              <a:off x="568239" y="1592797"/>
              <a:ext cx="3672408" cy="1133771"/>
            </a:xfrm>
            <a:prstGeom prst="rect">
              <a:avLst/>
            </a:prstGeom>
            <a:solidFill>
              <a:srgbClr val="CC0000"/>
            </a:solidFill>
            <a:ln w="9525">
              <a:solidFill>
                <a:schemeClr val="tx1"/>
              </a:solidFill>
              <a:miter lim="800000"/>
              <a:headEnd/>
              <a:tailEnd/>
            </a:ln>
            <a:effectLst/>
          </p:spPr>
          <p:txBody>
            <a:bodyPr wrap="none" lIns="73148" tIns="36574" rIns="73148" bIns="36574"/>
            <a:lstStyle/>
            <a:p>
              <a:pPr defTabSz="731044">
                <a:lnSpc>
                  <a:spcPct val="130000"/>
                </a:lnSpc>
              </a:pPr>
              <a:r>
                <a:rPr lang="en-US" altLang="zh-CN" b="1" dirty="0" err="1">
                  <a:solidFill>
                    <a:srgbClr val="FFFF00"/>
                  </a:solidFill>
                  <a:effectLst>
                    <a:outerShdw blurRad="38100" dist="38100" dir="2700000" algn="tl">
                      <a:srgbClr val="000000"/>
                    </a:outerShdw>
                  </a:effectLst>
                  <a:latin typeface="Trebuchet MS" pitchFamily="34" charset="0"/>
                  <a:ea typeface="黑体" pitchFamily="49" charset="-122"/>
                </a:rPr>
                <a:t>Kamiokande</a:t>
              </a:r>
              <a:r>
                <a:rPr lang="en-US" altLang="zh-CN" b="1" dirty="0">
                  <a:solidFill>
                    <a:srgbClr val="FFFF00"/>
                  </a:solidFill>
                  <a:effectLst>
                    <a:outerShdw blurRad="38100" dist="38100" dir="2700000" algn="tl">
                      <a:srgbClr val="000000"/>
                    </a:outerShdw>
                  </a:effectLst>
                  <a:latin typeface="Trebuchet MS" pitchFamily="34" charset="0"/>
                  <a:ea typeface="黑体" pitchFamily="49" charset="-122"/>
                </a:rPr>
                <a:t>-II (Japan):</a:t>
              </a:r>
              <a:endParaRPr lang="en-US" altLang="zh-CN" b="1" dirty="0">
                <a:solidFill>
                  <a:srgbClr val="FFFF00"/>
                </a:solidFill>
                <a:latin typeface="Trebuchet MS" pitchFamily="34" charset="0"/>
                <a:ea typeface="黑体" pitchFamily="49" charset="-122"/>
              </a:endParaRPr>
            </a:p>
            <a:p>
              <a:pPr defTabSz="731044">
                <a:lnSpc>
                  <a:spcPct val="130000"/>
                </a:lnSpc>
                <a:buFont typeface="Wingdings" pitchFamily="2" charset="2"/>
                <a:buChar char="n"/>
              </a:pPr>
              <a:r>
                <a:rPr lang="en-US" b="1" dirty="0">
                  <a:solidFill>
                    <a:srgbClr val="FFFF00"/>
                  </a:solidFill>
                  <a:effectLst>
                    <a:outerShdw blurRad="38100" dist="38100" dir="2700000" algn="tl">
                      <a:srgbClr val="000000"/>
                    </a:outerShdw>
                  </a:effectLst>
                  <a:latin typeface="黑体" pitchFamily="49" charset="-122"/>
                  <a:ea typeface="黑体" pitchFamily="49" charset="-122"/>
                </a:rPr>
                <a:t> </a:t>
              </a:r>
              <a:r>
                <a:rPr lang="en-US" altLang="zh-CN" b="1" dirty="0">
                  <a:solidFill>
                    <a:srgbClr val="FFFF00"/>
                  </a:solidFill>
                  <a:latin typeface="Trebuchet MS" pitchFamily="34" charset="0"/>
                  <a:ea typeface="黑体" pitchFamily="49" charset="-122"/>
                </a:rPr>
                <a:t>Water Cherenkov </a:t>
              </a:r>
              <a:r>
                <a:rPr lang="en-US" altLang="zh-CN" b="1" dirty="0">
                  <a:solidFill>
                    <a:srgbClr val="FFFF00"/>
                  </a:solidFill>
                  <a:effectLst>
                    <a:outerShdw blurRad="38100" dist="38100" dir="2700000" algn="tl">
                      <a:srgbClr val="000000"/>
                    </a:outerShdw>
                  </a:effectLst>
                  <a:latin typeface="Trebuchet MS" pitchFamily="34" charset="0"/>
                  <a:ea typeface="黑体" pitchFamily="49" charset="-122"/>
                </a:rPr>
                <a:t>(</a:t>
              </a:r>
              <a:r>
                <a:rPr lang="en-US" altLang="zh-CN" b="1" dirty="0">
                  <a:solidFill>
                    <a:srgbClr val="FFFF00"/>
                  </a:solidFill>
                  <a:effectLst>
                    <a:outerShdw blurRad="38100" dist="38100" dir="2700000" algn="tl">
                      <a:srgbClr val="000000"/>
                    </a:outerShdw>
                  </a:effectLst>
                  <a:latin typeface="Trebuchet MS" pitchFamily="34" charset="0"/>
                  <a:ea typeface="Tahoma" pitchFamily="34" charset="0"/>
                  <a:cs typeface="Tahoma" pitchFamily="34" charset="0"/>
                </a:rPr>
                <a:t>2,140</a:t>
              </a:r>
              <a:r>
                <a:rPr lang="zh-CN" altLang="en-US" b="1" dirty="0">
                  <a:solidFill>
                    <a:srgbClr val="FFFF00"/>
                  </a:solidFill>
                  <a:effectLst>
                    <a:outerShdw blurRad="38100" dist="38100" dir="2700000" algn="tl">
                      <a:srgbClr val="000000"/>
                    </a:outerShdw>
                  </a:effectLst>
                  <a:latin typeface="Trebuchet MS" pitchFamily="34" charset="0"/>
                  <a:ea typeface="黑体" pitchFamily="49" charset="-122"/>
                </a:rPr>
                <a:t> </a:t>
              </a:r>
              <a:r>
                <a:rPr lang="en-US" altLang="zh-CN" b="1" dirty="0">
                  <a:solidFill>
                    <a:srgbClr val="FFFF00"/>
                  </a:solidFill>
                  <a:effectLst>
                    <a:outerShdw blurRad="38100" dist="38100" dir="2700000" algn="tl">
                      <a:srgbClr val="000000"/>
                    </a:outerShdw>
                  </a:effectLst>
                  <a:latin typeface="Trebuchet MS" pitchFamily="34" charset="0"/>
                  <a:ea typeface="黑体" pitchFamily="49" charset="-122"/>
                </a:rPr>
                <a:t>ton)</a:t>
              </a:r>
            </a:p>
            <a:p>
              <a:pPr defTabSz="731044">
                <a:lnSpc>
                  <a:spcPct val="130000"/>
                </a:lnSpc>
                <a:buFont typeface="Wingdings" pitchFamily="2" charset="2"/>
                <a:buChar char="n"/>
              </a:pPr>
              <a:r>
                <a:rPr lang="zh-CN" altLang="en-US" b="1" dirty="0">
                  <a:solidFill>
                    <a:srgbClr val="FFFF00"/>
                  </a:solidFill>
                  <a:effectLst>
                    <a:outerShdw blurRad="38100" dist="38100" dir="2700000" algn="tl">
                      <a:srgbClr val="000000"/>
                    </a:outerShdw>
                  </a:effectLst>
                  <a:latin typeface="黑体" pitchFamily="49" charset="-122"/>
                  <a:ea typeface="黑体" pitchFamily="49" charset="-122"/>
                </a:rPr>
                <a:t> </a:t>
              </a:r>
              <a:r>
                <a:rPr lang="en-US" altLang="zh-CN" b="1" dirty="0">
                  <a:solidFill>
                    <a:srgbClr val="FFFF00"/>
                  </a:solidFill>
                  <a:latin typeface="Trebuchet MS" pitchFamily="34" charset="0"/>
                  <a:ea typeface="黑体" pitchFamily="49" charset="-122"/>
                </a:rPr>
                <a:t>Clock Uncertainty</a:t>
              </a:r>
              <a:r>
                <a:rPr lang="zh-CN" altLang="en-US" b="1" dirty="0">
                  <a:solidFill>
                    <a:srgbClr val="FFFF00"/>
                  </a:solidFill>
                  <a:latin typeface="Trebuchet MS" pitchFamily="34" charset="0"/>
                  <a:ea typeface="黑体" pitchFamily="49" charset="-122"/>
                </a:rPr>
                <a:t> </a:t>
              </a:r>
              <a:r>
                <a:rPr lang="en-US" altLang="zh-CN" b="1" dirty="0">
                  <a:solidFill>
                    <a:srgbClr val="FFFF00"/>
                  </a:solidFill>
                  <a:latin typeface="Trebuchet MS" pitchFamily="34" charset="0"/>
                  <a:ea typeface="黑体" pitchFamily="49" charset="-122"/>
                </a:rPr>
                <a:t>±</a:t>
              </a:r>
              <a:r>
                <a:rPr lang="en-US" altLang="zh-CN" b="1" dirty="0">
                  <a:solidFill>
                    <a:srgbClr val="FFFF00"/>
                  </a:solidFill>
                  <a:latin typeface="Trebuchet MS" pitchFamily="34" charset="0"/>
                  <a:ea typeface="Tahoma" pitchFamily="34" charset="0"/>
                  <a:cs typeface="Tahoma" pitchFamily="34" charset="0"/>
                </a:rPr>
                <a:t> 1 min</a:t>
              </a:r>
              <a:endParaRPr lang="de-DE" altLang="zh-CN" sz="2400" dirty="0">
                <a:solidFill>
                  <a:srgbClr val="FFFF00"/>
                </a:solidFill>
                <a:latin typeface="Trebuchet MS" pitchFamily="34" charset="0"/>
                <a:ea typeface="黑体" pitchFamily="49" charset="-122"/>
                <a:cs typeface="Tahoma" pitchFamily="34" charset="0"/>
              </a:endParaRPr>
            </a:p>
          </p:txBody>
        </p:sp>
        <p:sp>
          <p:nvSpPr>
            <p:cNvPr id="12" name="Text Box 12"/>
            <p:cNvSpPr txBox="1">
              <a:spLocks noChangeArrowheads="1"/>
            </p:cNvSpPr>
            <p:nvPr/>
          </p:nvSpPr>
          <p:spPr bwMode="auto">
            <a:xfrm>
              <a:off x="568533" y="2843872"/>
              <a:ext cx="3672408" cy="1133771"/>
            </a:xfrm>
            <a:prstGeom prst="rect">
              <a:avLst/>
            </a:prstGeom>
            <a:solidFill>
              <a:srgbClr val="002060"/>
            </a:solidFill>
            <a:ln w="9525">
              <a:solidFill>
                <a:schemeClr val="tx1"/>
              </a:solidFill>
              <a:miter lim="800000"/>
              <a:headEnd/>
              <a:tailEnd/>
            </a:ln>
            <a:effectLst/>
          </p:spPr>
          <p:txBody>
            <a:bodyPr wrap="none" lIns="73148" tIns="36574" rIns="73148" bIns="36574"/>
            <a:lstStyle/>
            <a:p>
              <a:pPr defTabSz="731044">
                <a:lnSpc>
                  <a:spcPct val="130000"/>
                </a:lnSpc>
              </a:pPr>
              <a:r>
                <a:rPr lang="en-US" altLang="zh-CN" b="1" dirty="0">
                  <a:solidFill>
                    <a:srgbClr val="FF0000"/>
                  </a:solidFill>
                  <a:latin typeface="Trebuchet MS" pitchFamily="34" charset="0"/>
                  <a:ea typeface="黑体" pitchFamily="49" charset="-122"/>
                </a:rPr>
                <a:t>Irvine-Michigan-Brookhaven (US):</a:t>
              </a:r>
              <a:endParaRPr lang="en-US" altLang="zh-CN" b="1" dirty="0">
                <a:solidFill>
                  <a:srgbClr val="FF0000"/>
                </a:solidFill>
                <a:latin typeface="黑体" pitchFamily="49" charset="-122"/>
                <a:ea typeface="黑体" pitchFamily="49" charset="-122"/>
              </a:endParaRPr>
            </a:p>
            <a:p>
              <a:pPr defTabSz="731044">
                <a:lnSpc>
                  <a:spcPct val="130000"/>
                </a:lnSpc>
                <a:buFont typeface="Wingdings" pitchFamily="2" charset="2"/>
                <a:buChar char="n"/>
              </a:pPr>
              <a:r>
                <a:rPr lang="en-US" b="1" dirty="0">
                  <a:solidFill>
                    <a:srgbClr val="FF0000"/>
                  </a:solidFill>
                  <a:effectLst>
                    <a:outerShdw blurRad="38100" dist="38100" dir="2700000" algn="tl">
                      <a:srgbClr val="000000"/>
                    </a:outerShdw>
                  </a:effectLst>
                  <a:latin typeface="黑体" pitchFamily="49" charset="-122"/>
                  <a:ea typeface="黑体" pitchFamily="49" charset="-122"/>
                </a:rPr>
                <a:t> </a:t>
              </a:r>
              <a:r>
                <a:rPr lang="en-US" altLang="zh-CN" b="1" dirty="0">
                  <a:solidFill>
                    <a:srgbClr val="FF0000"/>
                  </a:solidFill>
                  <a:latin typeface="Trebuchet MS" pitchFamily="34" charset="0"/>
                  <a:ea typeface="黑体" pitchFamily="49" charset="-122"/>
                </a:rPr>
                <a:t>Water Cherenkov (</a:t>
              </a:r>
              <a:r>
                <a:rPr lang="en-US" altLang="zh-CN" b="1" dirty="0">
                  <a:solidFill>
                    <a:srgbClr val="FF0000"/>
                  </a:solidFill>
                  <a:latin typeface="Trebuchet MS" pitchFamily="34" charset="0"/>
                  <a:ea typeface="Tahoma" pitchFamily="34" charset="0"/>
                  <a:cs typeface="Tahoma" pitchFamily="34" charset="0"/>
                </a:rPr>
                <a:t>6,800</a:t>
              </a:r>
              <a:r>
                <a:rPr lang="zh-CN" altLang="en-US" b="1" dirty="0">
                  <a:solidFill>
                    <a:srgbClr val="FF0000"/>
                  </a:solidFill>
                  <a:latin typeface="Trebuchet MS" pitchFamily="34" charset="0"/>
                  <a:ea typeface="黑体" pitchFamily="49" charset="-122"/>
                </a:rPr>
                <a:t> </a:t>
              </a:r>
              <a:r>
                <a:rPr lang="en-US" altLang="zh-CN" b="1" dirty="0">
                  <a:solidFill>
                    <a:srgbClr val="FF0000"/>
                  </a:solidFill>
                  <a:latin typeface="Trebuchet MS" pitchFamily="34" charset="0"/>
                  <a:ea typeface="黑体" pitchFamily="49" charset="-122"/>
                </a:rPr>
                <a:t>ton)</a:t>
              </a:r>
            </a:p>
            <a:p>
              <a:pPr defTabSz="731044">
                <a:lnSpc>
                  <a:spcPct val="130000"/>
                </a:lnSpc>
                <a:buFont typeface="Wingdings" pitchFamily="2" charset="2"/>
                <a:buChar char="n"/>
              </a:pPr>
              <a:r>
                <a:rPr lang="zh-CN" altLang="en-US" b="1" dirty="0">
                  <a:solidFill>
                    <a:srgbClr val="FF0000"/>
                  </a:solidFill>
                  <a:effectLst>
                    <a:outerShdw blurRad="38100" dist="38100" dir="2700000" algn="tl">
                      <a:srgbClr val="000000"/>
                    </a:outerShdw>
                  </a:effectLst>
                  <a:latin typeface="黑体" pitchFamily="49" charset="-122"/>
                  <a:ea typeface="黑体" pitchFamily="49" charset="-122"/>
                </a:rPr>
                <a:t> </a:t>
              </a:r>
              <a:r>
                <a:rPr lang="en-US" altLang="zh-CN" b="1" dirty="0">
                  <a:solidFill>
                    <a:srgbClr val="FF0000"/>
                  </a:solidFill>
                  <a:latin typeface="Trebuchet MS" pitchFamily="34" charset="0"/>
                  <a:ea typeface="黑体" pitchFamily="49" charset="-122"/>
                </a:rPr>
                <a:t>Clock Uncertainty ±</a:t>
              </a:r>
              <a:r>
                <a:rPr lang="en-US" altLang="zh-CN" b="1" dirty="0">
                  <a:solidFill>
                    <a:srgbClr val="FF0000"/>
                  </a:solidFill>
                  <a:latin typeface="Trebuchet MS" pitchFamily="34" charset="0"/>
                  <a:ea typeface="Tahoma" pitchFamily="34" charset="0"/>
                  <a:cs typeface="Tahoma" pitchFamily="34" charset="0"/>
                </a:rPr>
                <a:t>50</a:t>
              </a:r>
              <a:r>
                <a:rPr lang="zh-CN" altLang="en-US" b="1" dirty="0">
                  <a:solidFill>
                    <a:srgbClr val="FF0000"/>
                  </a:solidFill>
                  <a:latin typeface="Trebuchet MS" pitchFamily="34" charset="0"/>
                  <a:ea typeface="黑体" pitchFamily="49" charset="-122"/>
                  <a:cs typeface="Tahoma" pitchFamily="34" charset="0"/>
                </a:rPr>
                <a:t> </a:t>
              </a:r>
              <a:r>
                <a:rPr lang="en-US" altLang="zh-CN" b="1" dirty="0">
                  <a:solidFill>
                    <a:srgbClr val="FF0000"/>
                  </a:solidFill>
                  <a:latin typeface="Trebuchet MS" pitchFamily="34" charset="0"/>
                  <a:ea typeface="黑体" pitchFamily="49" charset="-122"/>
                  <a:cs typeface="Tahoma" pitchFamily="34" charset="0"/>
                </a:rPr>
                <a:t>ms</a:t>
              </a:r>
              <a:endParaRPr lang="de-DE" altLang="zh-CN" sz="2400" dirty="0">
                <a:solidFill>
                  <a:srgbClr val="FF0000"/>
                </a:solidFill>
                <a:latin typeface="Trebuchet MS" pitchFamily="34" charset="0"/>
                <a:ea typeface="黑体" pitchFamily="49" charset="-122"/>
                <a:cs typeface="Tahoma" pitchFamily="34" charset="0"/>
              </a:endParaRPr>
            </a:p>
          </p:txBody>
        </p:sp>
        <p:sp>
          <p:nvSpPr>
            <p:cNvPr id="13" name="Text Box 12"/>
            <p:cNvSpPr txBox="1">
              <a:spLocks noChangeArrowheads="1"/>
            </p:cNvSpPr>
            <p:nvPr/>
          </p:nvSpPr>
          <p:spPr bwMode="auto">
            <a:xfrm>
              <a:off x="568533" y="4077073"/>
              <a:ext cx="3672408" cy="1133771"/>
            </a:xfrm>
            <a:prstGeom prst="rect">
              <a:avLst/>
            </a:prstGeom>
            <a:solidFill>
              <a:schemeClr val="accent6">
                <a:lumMod val="50000"/>
              </a:schemeClr>
            </a:solidFill>
            <a:ln w="9525">
              <a:solidFill>
                <a:schemeClr val="tx1"/>
              </a:solidFill>
              <a:miter lim="800000"/>
              <a:headEnd/>
              <a:tailEnd/>
            </a:ln>
            <a:effectLst/>
          </p:spPr>
          <p:txBody>
            <a:bodyPr wrap="none" lIns="73148" tIns="36574" rIns="73148" bIns="36574"/>
            <a:lstStyle/>
            <a:p>
              <a:pPr defTabSz="731044">
                <a:lnSpc>
                  <a:spcPct val="130000"/>
                </a:lnSpc>
              </a:pPr>
              <a:r>
                <a:rPr lang="en-US" altLang="zh-CN" b="1" dirty="0" err="1">
                  <a:solidFill>
                    <a:srgbClr val="FF0000"/>
                  </a:solidFill>
                  <a:latin typeface="Trebuchet MS" pitchFamily="34" charset="0"/>
                  <a:ea typeface="Tahoma" pitchFamily="34" charset="0"/>
                  <a:cs typeface="Tahoma" pitchFamily="34" charset="0"/>
                </a:rPr>
                <a:t>Baksan</a:t>
              </a:r>
              <a:r>
                <a:rPr lang="zh-CN" altLang="en-US" b="1" dirty="0">
                  <a:solidFill>
                    <a:srgbClr val="FF0000"/>
                  </a:solidFill>
                  <a:latin typeface="Trebuchet MS" pitchFamily="34" charset="0"/>
                  <a:ea typeface="黑体" pitchFamily="49" charset="-122"/>
                </a:rPr>
                <a:t> </a:t>
              </a:r>
              <a:r>
                <a:rPr lang="en-US" altLang="zh-CN" b="1" dirty="0">
                  <a:solidFill>
                    <a:srgbClr val="FF0000"/>
                  </a:solidFill>
                  <a:latin typeface="Trebuchet MS" pitchFamily="34" charset="0"/>
                  <a:ea typeface="黑体" pitchFamily="49" charset="-122"/>
                </a:rPr>
                <a:t>LST (Soviet Union):</a:t>
              </a:r>
              <a:endParaRPr lang="en-US" altLang="zh-CN" b="1" dirty="0">
                <a:solidFill>
                  <a:srgbClr val="FF0000"/>
                </a:solidFill>
                <a:latin typeface="黑体" pitchFamily="49" charset="-122"/>
                <a:ea typeface="黑体" pitchFamily="49" charset="-122"/>
              </a:endParaRPr>
            </a:p>
            <a:p>
              <a:pPr defTabSz="731044">
                <a:lnSpc>
                  <a:spcPct val="130000"/>
                </a:lnSpc>
                <a:buFont typeface="Wingdings" pitchFamily="2" charset="2"/>
                <a:buChar char="n"/>
              </a:pPr>
              <a:r>
                <a:rPr lang="en-US" b="1" dirty="0">
                  <a:solidFill>
                    <a:srgbClr val="FF0000"/>
                  </a:solidFill>
                  <a:effectLst>
                    <a:outerShdw blurRad="38100" dist="38100" dir="2700000" algn="tl">
                      <a:srgbClr val="000000"/>
                    </a:outerShdw>
                  </a:effectLst>
                  <a:latin typeface="黑体" pitchFamily="49" charset="-122"/>
                  <a:ea typeface="黑体" pitchFamily="49" charset="-122"/>
                </a:rPr>
                <a:t> </a:t>
              </a:r>
              <a:r>
                <a:rPr lang="en-US" altLang="zh-CN" b="1" dirty="0">
                  <a:solidFill>
                    <a:srgbClr val="FF0000"/>
                  </a:solidFill>
                  <a:latin typeface="Trebuchet MS" pitchFamily="34" charset="0"/>
                  <a:ea typeface="黑体" pitchFamily="49" charset="-122"/>
                </a:rPr>
                <a:t>Liquid </a:t>
              </a:r>
              <a:r>
                <a:rPr lang="en-US" altLang="zh-CN" b="1" dirty="0" err="1">
                  <a:solidFill>
                    <a:srgbClr val="FF0000"/>
                  </a:solidFill>
                  <a:latin typeface="Trebuchet MS" pitchFamily="34" charset="0"/>
                  <a:ea typeface="黑体" pitchFamily="49" charset="-122"/>
                </a:rPr>
                <a:t>Scintillator</a:t>
              </a:r>
              <a:r>
                <a:rPr lang="en-US" altLang="zh-CN" b="1" dirty="0">
                  <a:solidFill>
                    <a:srgbClr val="FF0000"/>
                  </a:solidFill>
                  <a:latin typeface="Trebuchet MS" pitchFamily="34" charset="0"/>
                  <a:ea typeface="黑体" pitchFamily="49" charset="-122"/>
                </a:rPr>
                <a:t> (</a:t>
              </a:r>
              <a:r>
                <a:rPr lang="en-US" altLang="zh-CN" b="1" dirty="0">
                  <a:solidFill>
                    <a:srgbClr val="FF0000"/>
                  </a:solidFill>
                  <a:latin typeface="Trebuchet MS" pitchFamily="34" charset="0"/>
                  <a:ea typeface="Tahoma" pitchFamily="34" charset="0"/>
                  <a:cs typeface="Tahoma" pitchFamily="34" charset="0"/>
                </a:rPr>
                <a:t>200</a:t>
              </a:r>
              <a:r>
                <a:rPr lang="zh-CN" altLang="en-US" b="1" dirty="0">
                  <a:solidFill>
                    <a:srgbClr val="FF0000"/>
                  </a:solidFill>
                  <a:latin typeface="Trebuchet MS" pitchFamily="34" charset="0"/>
                  <a:ea typeface="黑体" pitchFamily="49" charset="-122"/>
                </a:rPr>
                <a:t> </a:t>
              </a:r>
              <a:r>
                <a:rPr lang="en-US" altLang="zh-CN" b="1" dirty="0">
                  <a:solidFill>
                    <a:srgbClr val="FF0000"/>
                  </a:solidFill>
                  <a:latin typeface="Trebuchet MS" pitchFamily="34" charset="0"/>
                  <a:ea typeface="黑体" pitchFamily="49" charset="-122"/>
                </a:rPr>
                <a:t>ton)</a:t>
              </a:r>
            </a:p>
            <a:p>
              <a:pPr defTabSz="731044">
                <a:lnSpc>
                  <a:spcPct val="130000"/>
                </a:lnSpc>
                <a:buFont typeface="Wingdings" pitchFamily="2" charset="2"/>
                <a:buChar char="n"/>
              </a:pPr>
              <a:r>
                <a:rPr lang="zh-CN" altLang="en-US" b="1" dirty="0">
                  <a:solidFill>
                    <a:srgbClr val="FF0000"/>
                  </a:solidFill>
                  <a:effectLst>
                    <a:outerShdw blurRad="38100" dist="38100" dir="2700000" algn="tl">
                      <a:srgbClr val="000000"/>
                    </a:outerShdw>
                  </a:effectLst>
                  <a:latin typeface="黑体" pitchFamily="49" charset="-122"/>
                  <a:ea typeface="黑体" pitchFamily="49" charset="-122"/>
                </a:rPr>
                <a:t> </a:t>
              </a:r>
              <a:r>
                <a:rPr lang="en-US" altLang="zh-CN" b="1" dirty="0">
                  <a:solidFill>
                    <a:srgbClr val="FF0000"/>
                  </a:solidFill>
                  <a:latin typeface="Trebuchet MS" pitchFamily="34" charset="0"/>
                  <a:ea typeface="黑体" pitchFamily="49" charset="-122"/>
                </a:rPr>
                <a:t>Clock Uncertainty</a:t>
              </a:r>
              <a:r>
                <a:rPr lang="zh-CN" altLang="en-US" b="1" dirty="0">
                  <a:solidFill>
                    <a:srgbClr val="FF0000"/>
                  </a:solidFill>
                  <a:latin typeface="Trebuchet MS" pitchFamily="34" charset="0"/>
                  <a:ea typeface="黑体" pitchFamily="49" charset="-122"/>
                </a:rPr>
                <a:t> </a:t>
              </a:r>
              <a:r>
                <a:rPr lang="en-US" altLang="zh-CN" b="1" dirty="0">
                  <a:solidFill>
                    <a:srgbClr val="FF0000"/>
                  </a:solidFill>
                  <a:latin typeface="Trebuchet MS" pitchFamily="34" charset="0"/>
                  <a:ea typeface="Tahoma" pitchFamily="34" charset="0"/>
                  <a:cs typeface="Tahoma" pitchFamily="34" charset="0"/>
                </a:rPr>
                <a:t>+2/-54</a:t>
              </a:r>
              <a:r>
                <a:rPr lang="zh-CN" altLang="en-US" b="1" dirty="0">
                  <a:solidFill>
                    <a:srgbClr val="FF0000"/>
                  </a:solidFill>
                  <a:latin typeface="Trebuchet MS" pitchFamily="34" charset="0"/>
                  <a:ea typeface="黑体" pitchFamily="49" charset="-122"/>
                  <a:cs typeface="Tahoma" pitchFamily="34" charset="0"/>
                </a:rPr>
                <a:t> </a:t>
              </a:r>
              <a:r>
                <a:rPr lang="en-US" altLang="zh-CN" b="1" dirty="0">
                  <a:solidFill>
                    <a:srgbClr val="FF0000"/>
                  </a:solidFill>
                  <a:latin typeface="Trebuchet MS" pitchFamily="34" charset="0"/>
                  <a:ea typeface="黑体" pitchFamily="49" charset="-122"/>
                  <a:cs typeface="Tahoma" pitchFamily="34" charset="0"/>
                </a:rPr>
                <a:t>s</a:t>
              </a:r>
              <a:endParaRPr lang="de-DE" altLang="zh-CN" sz="2400" dirty="0">
                <a:solidFill>
                  <a:srgbClr val="FF0000"/>
                </a:solidFill>
                <a:latin typeface="Trebuchet MS" pitchFamily="34" charset="0"/>
                <a:ea typeface="黑体" pitchFamily="49" charset="-122"/>
                <a:cs typeface="Tahoma" pitchFamily="34" charset="0"/>
              </a:endParaRPr>
            </a:p>
          </p:txBody>
        </p:sp>
        <p:sp>
          <p:nvSpPr>
            <p:cNvPr id="14" name="Text Box 12"/>
            <p:cNvSpPr txBox="1">
              <a:spLocks noChangeArrowheads="1"/>
            </p:cNvSpPr>
            <p:nvPr/>
          </p:nvSpPr>
          <p:spPr bwMode="auto">
            <a:xfrm>
              <a:off x="568533" y="5353100"/>
              <a:ext cx="3672408" cy="431693"/>
            </a:xfrm>
            <a:prstGeom prst="rect">
              <a:avLst/>
            </a:prstGeom>
            <a:solidFill>
              <a:schemeClr val="accent4">
                <a:lumMod val="50000"/>
              </a:schemeClr>
            </a:solidFill>
            <a:ln w="9525">
              <a:solidFill>
                <a:schemeClr val="tx1"/>
              </a:solidFill>
              <a:miter lim="800000"/>
              <a:headEnd/>
              <a:tailEnd/>
            </a:ln>
            <a:effectLst/>
          </p:spPr>
          <p:txBody>
            <a:bodyPr wrap="none" lIns="73148" tIns="36574" rIns="73148" bIns="36574"/>
            <a:lstStyle/>
            <a:p>
              <a:pPr defTabSz="731044">
                <a:lnSpc>
                  <a:spcPct val="130000"/>
                </a:lnSpc>
              </a:pPr>
              <a:r>
                <a:rPr lang="en-US" altLang="zh-CN" b="1" dirty="0">
                  <a:solidFill>
                    <a:srgbClr val="FF0000"/>
                  </a:solidFill>
                  <a:latin typeface="Trebuchet MS" pitchFamily="34" charset="0"/>
                  <a:ea typeface="Tahoma" pitchFamily="34" charset="0"/>
                  <a:cs typeface="Tahoma" pitchFamily="34" charset="0"/>
                </a:rPr>
                <a:t>Mont Blanc: 5</a:t>
              </a:r>
              <a:r>
                <a:rPr lang="zh-CN" altLang="en-US" b="1" dirty="0">
                  <a:solidFill>
                    <a:srgbClr val="FF0000"/>
                  </a:solidFill>
                  <a:latin typeface="Trebuchet MS" pitchFamily="34" charset="0"/>
                  <a:ea typeface="黑体" pitchFamily="49" charset="-122"/>
                  <a:cs typeface="Tahoma" pitchFamily="34" charset="0"/>
                </a:rPr>
                <a:t> </a:t>
              </a:r>
              <a:r>
                <a:rPr lang="en-US" altLang="zh-CN" b="1" dirty="0">
                  <a:solidFill>
                    <a:srgbClr val="FF0000"/>
                  </a:solidFill>
                  <a:latin typeface="Trebuchet MS" pitchFamily="34" charset="0"/>
                  <a:ea typeface="黑体" pitchFamily="49" charset="-122"/>
                  <a:cs typeface="Tahoma" pitchFamily="34" charset="0"/>
                </a:rPr>
                <a:t>events, </a:t>
              </a:r>
              <a:r>
                <a:rPr lang="en-US" altLang="zh-CN" b="1" dirty="0">
                  <a:solidFill>
                    <a:srgbClr val="FF0000"/>
                  </a:solidFill>
                  <a:latin typeface="Trebuchet MS" pitchFamily="34" charset="0"/>
                  <a:ea typeface="Tahoma" pitchFamily="34" charset="0"/>
                  <a:cs typeface="Tahoma" pitchFamily="34" charset="0"/>
                </a:rPr>
                <a:t>5</a:t>
              </a:r>
              <a:r>
                <a:rPr lang="zh-CN" altLang="en-US" b="1" dirty="0">
                  <a:solidFill>
                    <a:srgbClr val="FF0000"/>
                  </a:solidFill>
                  <a:latin typeface="Trebuchet MS" pitchFamily="34" charset="0"/>
                  <a:ea typeface="黑体" pitchFamily="49" charset="-122"/>
                  <a:cs typeface="Tahoma" pitchFamily="34" charset="0"/>
                </a:rPr>
                <a:t> </a:t>
              </a:r>
              <a:r>
                <a:rPr lang="en-US" altLang="zh-CN" b="1" dirty="0">
                  <a:solidFill>
                    <a:srgbClr val="FF0000"/>
                  </a:solidFill>
                  <a:latin typeface="Trebuchet MS" pitchFamily="34" charset="0"/>
                  <a:ea typeface="黑体" pitchFamily="49" charset="-122"/>
                  <a:cs typeface="Tahoma" pitchFamily="34" charset="0"/>
                </a:rPr>
                <a:t>h earlier</a:t>
              </a:r>
            </a:p>
          </p:txBody>
        </p:sp>
      </p:grpSp>
      <p:sp>
        <p:nvSpPr>
          <p:cNvPr id="10" name="Rectangle 2"/>
          <p:cNvSpPr>
            <a:spLocks noGrp="1" noChangeArrowheads="1"/>
          </p:cNvSpPr>
          <p:nvPr>
            <p:ph type="title"/>
          </p:nvPr>
        </p:nvSpPr>
        <p:spPr>
          <a:xfrm>
            <a:off x="323528" y="188640"/>
            <a:ext cx="6408712" cy="658466"/>
          </a:xfrm>
        </p:spPr>
        <p:txBody>
          <a:bodyPr/>
          <a:lstStyle/>
          <a:p>
            <a:pPr eaLnBrk="1" hangingPunct="1"/>
            <a:r>
              <a:rPr lang="zh-CN" altLang="en-US" sz="2800" dirty="0"/>
              <a:t>超新星中微子观测：</a:t>
            </a:r>
            <a:r>
              <a:rPr lang="en-US" altLang="zh-CN" sz="2400" dirty="0">
                <a:solidFill>
                  <a:srgbClr val="FF0000"/>
                </a:solidFill>
              </a:rPr>
              <a:t>SN1987A</a:t>
            </a:r>
            <a:endParaRPr lang="en-US" altLang="en-US" sz="2400" dirty="0">
              <a:solidFill>
                <a:srgbClr val="FF0000"/>
              </a:solidFill>
            </a:endParaRPr>
          </a:p>
        </p:txBody>
      </p:sp>
    </p:spTree>
    <p:extLst>
      <p:ext uri="{BB962C8B-B14F-4D97-AF65-F5344CB8AC3E}">
        <p14:creationId xmlns:p14="http://schemas.microsoft.com/office/powerpoint/2010/main" val="1667251332"/>
      </p:ext>
    </p:extLst>
  </p:cSld>
  <p:clrMapOvr>
    <a:masterClrMapping/>
  </p:clrMapOvr>
  <p:transition spd="med">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99200"/>
            <a:ext cx="8424936" cy="542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标题 1"/>
          <p:cNvSpPr>
            <a:spLocks noGrp="1"/>
          </p:cNvSpPr>
          <p:nvPr>
            <p:ph type="title"/>
          </p:nvPr>
        </p:nvSpPr>
        <p:spPr>
          <a:xfrm>
            <a:off x="428596" y="142852"/>
            <a:ext cx="8319868" cy="714380"/>
          </a:xfrm>
        </p:spPr>
        <p:txBody>
          <a:bodyPr/>
          <a:lstStyle/>
          <a:p>
            <a:r>
              <a:rPr lang="zh-CN" altLang="en-US" sz="2800" dirty="0"/>
              <a:t>超新星的分类</a:t>
            </a:r>
          </a:p>
        </p:txBody>
      </p:sp>
    </p:spTree>
    <p:extLst>
      <p:ext uri="{BB962C8B-B14F-4D97-AF65-F5344CB8AC3E}">
        <p14:creationId xmlns:p14="http://schemas.microsoft.com/office/powerpoint/2010/main" val="3843610803"/>
      </p:ext>
    </p:extLst>
  </p:cSld>
  <p:clrMapOvr>
    <a:masterClrMapping/>
  </p:clrMapOvr>
  <p:transition spd="med">
    <p:zoom/>
  </p:transition>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华文新魏"/>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400" b="0" i="0" u="none" strike="noStrike" cap="none" normalizeH="0" baseline="0" smtClean="0">
            <a:ln>
              <a:noFill/>
            </a:ln>
            <a:solidFill>
              <a:srgbClr val="FFCC00"/>
            </a:solidFill>
            <a:effectLst>
              <a:outerShdw blurRad="38100" dist="38100" dir="2700000" algn="tl">
                <a:srgbClr val="000000">
                  <a:alpha val="43137"/>
                </a:srgbClr>
              </a:outerShdw>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400" b="0" i="0" u="none" strike="noStrike" cap="none" normalizeH="0" baseline="0" smtClean="0">
            <a:ln>
              <a:noFill/>
            </a:ln>
            <a:solidFill>
              <a:srgbClr val="FFCC00"/>
            </a:solidFill>
            <a:effectLst>
              <a:outerShdw blurRad="38100" dist="38100" dir="2700000" algn="tl">
                <a:srgbClr val="000000">
                  <a:alpha val="43137"/>
                </a:srgbClr>
              </a:outerShdw>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21676</TotalTime>
  <Words>1573</Words>
  <Application>Microsoft Office PowerPoint</Application>
  <PresentationFormat>全屏显示(4:3)</PresentationFormat>
  <Paragraphs>282</Paragraphs>
  <Slides>64</Slides>
  <Notes>5</Notes>
  <HiddenSlides>0</HiddenSlides>
  <MMClips>2</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2</vt:i4>
      </vt:variant>
      <vt:variant>
        <vt:lpstr>幻灯片标题</vt:lpstr>
      </vt:variant>
      <vt:variant>
        <vt:i4>64</vt:i4>
      </vt:variant>
    </vt:vector>
  </HeadingPairs>
  <TitlesOfParts>
    <vt:vector size="78" baseType="lpstr">
      <vt:lpstr>-apple-system</vt:lpstr>
      <vt:lpstr>Graphik</vt:lpstr>
      <vt:lpstr>黑体</vt:lpstr>
      <vt:lpstr>微软雅黑</vt:lpstr>
      <vt:lpstr>Arial</vt:lpstr>
      <vt:lpstr>Calibri</vt:lpstr>
      <vt:lpstr>Cambria Math</vt:lpstr>
      <vt:lpstr>Comic Sans MS</vt:lpstr>
      <vt:lpstr>Symbol</vt:lpstr>
      <vt:lpstr>Trebuchet MS</vt:lpstr>
      <vt:lpstr>Wingdings</vt:lpstr>
      <vt:lpstr>默认设计模板</vt:lpstr>
      <vt:lpstr>Fotografia di Photo Editor</vt:lpstr>
      <vt:lpstr>CorelPhotoPaint.Image.9</vt:lpstr>
      <vt:lpstr>超新星中微子探测与多信使天文学</vt:lpstr>
      <vt:lpstr>中微子：作为基本粒子的属性</vt:lpstr>
      <vt:lpstr>中微子：作为宇宙的信使</vt:lpstr>
      <vt:lpstr>Supernova 1054</vt:lpstr>
      <vt:lpstr>PowerPoint 演示文稿</vt:lpstr>
      <vt:lpstr>SN1987A</vt:lpstr>
      <vt:lpstr>超新星中微子观测：SN1987A</vt:lpstr>
      <vt:lpstr>超新星中微子观测：SN1987A</vt:lpstr>
      <vt:lpstr>超新星的分类</vt:lpstr>
      <vt:lpstr>超新星分类：两种主要类型</vt:lpstr>
      <vt:lpstr>Ia型超新星</vt:lpstr>
      <vt:lpstr>Ia型超新星产生的中微子</vt:lpstr>
      <vt:lpstr>Ia型超新星中微子的探测</vt:lpstr>
      <vt:lpstr>大质量恒星的燃烧阶段：15 solar mass</vt:lpstr>
      <vt:lpstr>大质量恒星的塌缩</vt:lpstr>
      <vt:lpstr>超新星爆发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爆发模型：(8–10 Solar Masses)</vt:lpstr>
      <vt:lpstr>PowerPoint 演示文稿</vt:lpstr>
      <vt:lpstr>PowerPoint 演示文稿</vt:lpstr>
      <vt:lpstr>中微子产生的三个阶段：Basel </vt:lpstr>
      <vt:lpstr>PowerPoint 演示文稿</vt:lpstr>
      <vt:lpstr>超新星中微子观测：SN1987A</vt:lpstr>
      <vt:lpstr>超新星中微子观测：SN1987A</vt:lpstr>
      <vt:lpstr>SN1987A：电磁观测</vt:lpstr>
      <vt:lpstr>SN1987A：中心中子星</vt:lpstr>
      <vt:lpstr>Great achievement</vt:lpstr>
      <vt:lpstr>PowerPoint 演示文稿</vt:lpstr>
      <vt:lpstr>PowerPoint 演示文稿</vt:lpstr>
      <vt:lpstr>PowerPoint 演示文稿</vt:lpstr>
      <vt:lpstr>超新星中微子观测</vt:lpstr>
      <vt:lpstr>PowerPoint 演示文稿</vt:lpstr>
      <vt:lpstr>PowerPoint 演示文稿</vt:lpstr>
      <vt:lpstr>银河系的超新星爆发率</vt:lpstr>
      <vt:lpstr>银河系的超新星爆发率：时间</vt:lpstr>
      <vt:lpstr>银河系的超新星爆发率：距离</vt:lpstr>
      <vt:lpstr>超级神冈实验</vt:lpstr>
      <vt:lpstr>超级神冈实验</vt:lpstr>
      <vt:lpstr>南极冰立方实验</vt:lpstr>
      <vt:lpstr>南极冰立方实验</vt:lpstr>
      <vt:lpstr>南极冰立方实验</vt:lpstr>
      <vt:lpstr>未来实验</vt:lpstr>
      <vt:lpstr>JUNO测量银河系的超新星中微子</vt:lpstr>
      <vt:lpstr>(A): 测量中微子的时间分布信息</vt:lpstr>
      <vt:lpstr>(B): 测量所有三种类型中微子</vt:lpstr>
      <vt:lpstr>(C): 测量中微子的能谱信息</vt:lpstr>
      <vt:lpstr>(D): 超新星预警能力</vt:lpstr>
      <vt:lpstr>测量超新星中微子的意义：检验爆发机制</vt:lpstr>
      <vt:lpstr>测量超新星中微子的意义：检验爆发机制</vt:lpstr>
      <vt:lpstr>测量超新星中微子的意义：粒子物理学</vt:lpstr>
      <vt:lpstr>测量超新星中微子的意义：粒子物理学</vt:lpstr>
      <vt:lpstr>PowerPoint 演示文稿</vt:lpstr>
      <vt:lpstr>超新星背景中微子</vt:lpstr>
      <vt:lpstr>超新星背景中微子</vt:lpstr>
      <vt:lpstr>JUNO测量超新星背景中微子</vt:lpstr>
      <vt:lpstr>JUNO测量超新星背景中微子</vt:lpstr>
      <vt:lpstr>PowerPoint 演示文稿</vt:lpstr>
      <vt:lpstr>PowerPoint 演示文稿</vt:lpstr>
    </vt:vector>
  </TitlesOfParts>
  <Company>soft.netnest.com.cn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软件仓库</dc:creator>
  <cp:lastModifiedBy>li yufeng</cp:lastModifiedBy>
  <cp:revision>3513</cp:revision>
  <cp:lastPrinted>2019-10-23T01:54:33Z</cp:lastPrinted>
  <dcterms:created xsi:type="dcterms:W3CDTF">2011-04-13T06:46:14Z</dcterms:created>
  <dcterms:modified xsi:type="dcterms:W3CDTF">2024-07-06T02:43:58Z</dcterms:modified>
</cp:coreProperties>
</file>